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7" r:id="rId4"/>
    <p:sldId id="259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22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6" y="6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22C5E-239A-4419-94DA-B60A4DF5C562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90144-8296-464A-AA8C-D8C733ACD8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032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388026-6EBE-46FD-AE2A-92E87D111772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64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2A7C-0DCC-4155-A470-690DB6685F2B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D04F-D3BB-4D7D-8EAE-B7C8A4C8C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762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2A7C-0DCC-4155-A470-690DB6685F2B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D04F-D3BB-4D7D-8EAE-B7C8A4C8C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931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2A7C-0DCC-4155-A470-690DB6685F2B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D04F-D3BB-4D7D-8EAE-B7C8A4C8C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940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A40909-4FFB-412C-AE5D-07339E4BA7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C4EF2AB-6705-4801-8E49-D82D90640F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6B89203-732D-4C72-9DDF-006A1711D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FBBB-B01B-4A00-BE01-572D90767B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FB700DE-2D8C-411F-AB63-B9755663E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F16107F-DFCF-47D1-B124-92BAF6F8E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AEA3-9AB9-4C30-89BA-0EB0DB5C0D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835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DAA729-1B84-4A5A-9017-5DB64CCFC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A818744-8C1F-4C53-BF82-DA9056CE0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84B8FBD-F0A1-4AAC-BF13-1BDC83994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FBBB-B01B-4A00-BE01-572D90767B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E6697E6-1184-4B67-A3F2-A6CBA5786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DE15AEC-F054-41C5-BACD-853A6D2C5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AEA3-9AB9-4C30-89BA-0EB0DB5C0D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99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20314D-3196-4FC3-A4B6-A8F8641ED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256CD6C-C310-443A-9281-6F88ED88B6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6E973AF-D895-474F-92DC-578A74DB5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FBBB-B01B-4A00-BE01-572D90767B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696EC72-EB64-4D6C-917F-24E863083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A94DA50-8D68-4F3E-9238-CF15F8948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AEA3-9AB9-4C30-89BA-0EB0DB5C0D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000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B15D291-101E-45BD-9B80-9FD782BAC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FB6CF8D-518B-4FDD-9002-349E047465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AFBD672-F304-43A0-A382-B19941954E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4750C2D-C378-4A91-B8D6-43345E6C9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FBBB-B01B-4A00-BE01-572D90767B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A7419DE-496F-4B1B-9502-6957AB436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8616DDE-4AC1-4562-98DC-23FD3B5FE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AEA3-9AB9-4C30-89BA-0EB0DB5C0D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422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3B77A8-D5C6-4CA3-8F25-E1414FC1C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5771FFA-ABBB-40EB-81D6-256C9A0CF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9BCDFB4-804C-4232-95D0-FAA2CB2861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6AB7F9C-D406-406D-94AF-158A671D4E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954AD62-503C-4095-8122-E0F9052CFE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4F4F88FD-74A7-4CB9-9FFA-CCC3405B9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FBBB-B01B-4A00-BE01-572D90767B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E885F31F-DB7B-4CB3-89DA-08A9BA9CE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2308058-3A18-446B-9BAE-D3E006BCA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AEA3-9AB9-4C30-89BA-0EB0DB5C0D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5853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D10E7C-7806-4386-B923-BE6CECF9E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26F055F-DB71-4B3A-A686-5C60DE220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FBBB-B01B-4A00-BE01-572D90767B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BEC8A04-019D-496A-9468-C88F6E2CB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69E3868-9EAA-4426-BE97-89EFA831D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AEA3-9AB9-4C30-89BA-0EB0DB5C0D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3550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4D1AA728-AF87-4172-80EF-812CE3554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FBBB-B01B-4A00-BE01-572D90767B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4EE4DBD-94F5-4ACD-A6FB-0456B6873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69DCC3C-018F-4844-8345-91E625752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AEA3-9AB9-4C30-89BA-0EB0DB5C0D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3000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0638282-D3E1-4F43-935B-077F2596A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D87008F-37F6-4A17-A51D-67726D8C4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00E3994-0279-43D4-8B94-EA2C2C5C63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A2F233B-7124-446E-9A22-C79BDF223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FBBB-B01B-4A00-BE01-572D90767B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05DC70B-915B-42E2-9DF5-D67B27F9D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114BEAB-B224-43A0-BEDC-CD1A4C7F7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AEA3-9AB9-4C30-89BA-0EB0DB5C0D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0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2A7C-0DCC-4155-A470-690DB6685F2B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D04F-D3BB-4D7D-8EAE-B7C8A4C8C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8255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9CBD65-E503-4B45-A9D3-5BCD4CD1C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C64E01D0-9009-4EDB-8408-0025FDA303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6420FA7-6F3E-462E-B3C1-BAFF615DFB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4E369EE-7F24-4236-B3C7-BAC84CE87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FBBB-B01B-4A00-BE01-572D90767B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F9ECD80-A868-4324-9988-BACFF57E2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43E448D-7C6F-473C-A42F-E50A27A1D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AEA3-9AB9-4C30-89BA-0EB0DB5C0D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9258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62436C-820C-447D-84AF-772C97A2E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26F25A9-7256-416F-BD0D-1DE239B5D1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D4221F5-65D9-4E11-BE2D-23BCA38F4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FBBB-B01B-4A00-BE01-572D90767B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DAE0C64-730A-4703-AB02-56B7090B4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14D48B2-50F9-4D97-9A9B-236AC47BD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AEA3-9AB9-4C30-89BA-0EB0DB5C0D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3775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C4E671B-4D8B-4836-9E9E-DD1F2BD18D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D4DD3FE-541A-43FF-94AC-666276473A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965D9EC-402B-4BF7-B1A8-FEA425804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FBBB-B01B-4A00-BE01-572D90767B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DB28578-389F-4BE4-BAD8-3C28EE1C2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D4CEB31-3871-4AA0-AB45-198F2264D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AEA3-9AB9-4C30-89BA-0EB0DB5C0D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9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2A7C-0DCC-4155-A470-690DB6685F2B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D04F-D3BB-4D7D-8EAE-B7C8A4C8C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768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2A7C-0DCC-4155-A470-690DB6685F2B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D04F-D3BB-4D7D-8EAE-B7C8A4C8C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47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2A7C-0DCC-4155-A470-690DB6685F2B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D04F-D3BB-4D7D-8EAE-B7C8A4C8C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568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2A7C-0DCC-4155-A470-690DB6685F2B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D04F-D3BB-4D7D-8EAE-B7C8A4C8C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25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2A7C-0DCC-4155-A470-690DB6685F2B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D04F-D3BB-4D7D-8EAE-B7C8A4C8C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127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2A7C-0DCC-4155-A470-690DB6685F2B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D04F-D3BB-4D7D-8EAE-B7C8A4C8C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647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2A7C-0DCC-4155-A470-690DB6685F2B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BD04F-D3BB-4D7D-8EAE-B7C8A4C8C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392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82A7C-0DCC-4155-A470-690DB6685F2B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BD04F-D3BB-4D7D-8EAE-B7C8A4C8C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02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C89594C-FAF3-41B0-AC10-CD659A9DB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6AB483A-B257-4A14-A859-97359BDE6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596DD96-7971-4C11-B2F1-4691E85817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7FBBB-B01B-4A00-BE01-572D90767B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A418AA6-DCE6-40C1-B4B5-A711EA601D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47ED762-AEF5-4A3A-AE11-6688B4AB9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9AEA3-9AB9-4C30-89BA-0EB0DB5C0D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553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269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BF3D2040-90D6-4A96-BAE6-5268E4639766}"/>
              </a:ext>
            </a:extLst>
          </p:cNvPr>
          <p:cNvSpPr txBox="1">
            <a:spLocks/>
          </p:cNvSpPr>
          <p:nvPr/>
        </p:nvSpPr>
        <p:spPr>
          <a:xfrm>
            <a:off x="2751982" y="191277"/>
            <a:ext cx="7832891" cy="5669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3200" b="1" dirty="0" err="1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PoC</a:t>
            </a:r>
            <a:r>
              <a:rPr lang="en-US" sz="32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System Diagram w/ Mgmt</a:t>
            </a:r>
            <a:endParaRPr lang="en-US" sz="32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77" name="Group 176"/>
          <p:cNvGrpSpPr/>
          <p:nvPr/>
        </p:nvGrpSpPr>
        <p:grpSpPr>
          <a:xfrm>
            <a:off x="4090868" y="5523006"/>
            <a:ext cx="4814620" cy="1298348"/>
            <a:chOff x="3324134" y="9790038"/>
            <a:chExt cx="4326708" cy="878927"/>
          </a:xfrm>
        </p:grpSpPr>
        <p:sp>
          <p:nvSpPr>
            <p:cNvPr id="178" name="Rectangle 177"/>
            <p:cNvSpPr/>
            <p:nvPr/>
          </p:nvSpPr>
          <p:spPr bwMode="ltGray">
            <a:xfrm>
              <a:off x="3324134" y="9790038"/>
              <a:ext cx="4326708" cy="79295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>
              <a:solidFill>
                <a:srgbClr val="00A9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GB" sz="1050" dirty="0" err="1">
                <a:solidFill>
                  <a:prstClr val="white"/>
                </a:solidFill>
              </a:endParaRPr>
            </a:p>
          </p:txBody>
        </p:sp>
        <p:cxnSp>
          <p:nvCxnSpPr>
            <p:cNvPr id="179" name="Curved Connector 178"/>
            <p:cNvCxnSpPr/>
            <p:nvPr/>
          </p:nvCxnSpPr>
          <p:spPr>
            <a:xfrm flipV="1">
              <a:off x="3524258" y="9906592"/>
              <a:ext cx="796644" cy="30897"/>
            </a:xfrm>
            <a:prstGeom prst="curved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Elbow Connector 179"/>
            <p:cNvCxnSpPr/>
            <p:nvPr/>
          </p:nvCxnSpPr>
          <p:spPr>
            <a:xfrm flipV="1">
              <a:off x="3480466" y="10192461"/>
              <a:ext cx="840437" cy="5542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Elbow Connector 180"/>
            <p:cNvCxnSpPr/>
            <p:nvPr/>
          </p:nvCxnSpPr>
          <p:spPr>
            <a:xfrm rot="10800000">
              <a:off x="3492795" y="10423833"/>
              <a:ext cx="842056" cy="29141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TextBox 181"/>
            <p:cNvSpPr txBox="1"/>
            <p:nvPr/>
          </p:nvSpPr>
          <p:spPr>
            <a:xfrm>
              <a:off x="4660102" y="9855011"/>
              <a:ext cx="1743489" cy="81395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>
                <a:lnSpc>
                  <a:spcPct val="90000"/>
                </a:lnSpc>
              </a:pPr>
              <a:r>
                <a:rPr lang="en-US" sz="1400" dirty="0" smtClean="0">
                  <a:solidFill>
                    <a:prstClr val="black"/>
                  </a:solidFill>
                </a:rPr>
                <a:t>Ethernet </a:t>
              </a:r>
              <a:r>
                <a:rPr lang="en-US" sz="1400" dirty="0">
                  <a:solidFill>
                    <a:prstClr val="black"/>
                  </a:solidFill>
                </a:rPr>
                <a:t>communication path</a:t>
              </a:r>
            </a:p>
            <a:p>
              <a:pPr>
                <a:lnSpc>
                  <a:spcPct val="90000"/>
                </a:lnSpc>
              </a:pPr>
              <a:endParaRPr lang="en-US" sz="1400" dirty="0">
                <a:solidFill>
                  <a:prstClr val="black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1400" dirty="0">
                  <a:solidFill>
                    <a:prstClr val="black"/>
                  </a:solidFill>
                </a:rPr>
                <a:t>Out-of-band physical communication  path</a:t>
              </a:r>
            </a:p>
            <a:p>
              <a:pPr>
                <a:lnSpc>
                  <a:spcPct val="90000"/>
                </a:lnSpc>
              </a:pPr>
              <a:endParaRPr lang="en-US" sz="1400" dirty="0">
                <a:solidFill>
                  <a:prstClr val="black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1400" dirty="0">
                  <a:solidFill>
                    <a:prstClr val="black"/>
                  </a:solidFill>
                </a:rPr>
                <a:t>In-fabric communication path</a:t>
              </a:r>
            </a:p>
          </p:txBody>
        </p:sp>
      </p:grpSp>
      <p:cxnSp>
        <p:nvCxnSpPr>
          <p:cNvPr id="47" name="Elbow Connector 46"/>
          <p:cNvCxnSpPr>
            <a:stCxn id="102" idx="1"/>
            <a:endCxn id="95" idx="1"/>
          </p:cNvCxnSpPr>
          <p:nvPr/>
        </p:nvCxnSpPr>
        <p:spPr>
          <a:xfrm rot="10800000" flipH="1" flipV="1">
            <a:off x="703723" y="2309947"/>
            <a:ext cx="3969" cy="1950976"/>
          </a:xfrm>
          <a:prstGeom prst="bentConnector3">
            <a:avLst>
              <a:gd name="adj1" fmla="val -5759637"/>
            </a:avLst>
          </a:prstGeom>
          <a:ln w="19050"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1657050" y="1667235"/>
            <a:ext cx="1147482" cy="318374"/>
            <a:chOff x="8588178" y="475579"/>
            <a:chExt cx="2210656" cy="994489"/>
          </a:xfrm>
        </p:grpSpPr>
        <p:sp>
          <p:nvSpPr>
            <p:cNvPr id="169" name="Rectangle 168"/>
            <p:cNvSpPr/>
            <p:nvPr/>
          </p:nvSpPr>
          <p:spPr>
            <a:xfrm>
              <a:off x="8588178" y="475579"/>
              <a:ext cx="2210656" cy="994489"/>
            </a:xfrm>
            <a:prstGeom prst="rect">
              <a:avLst/>
            </a:prstGeom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prstClr val="black"/>
                  </a:solidFill>
                </a:rPr>
                <a:t>Llamas </a:t>
              </a:r>
              <a:endParaRPr lang="en-US" sz="1000" dirty="0">
                <a:solidFill>
                  <a:prstClr val="black"/>
                </a:solidFill>
              </a:endParaRPr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8705918" y="1274787"/>
              <a:ext cx="749960" cy="187248"/>
            </a:xfrm>
            <a:prstGeom prst="rect">
              <a:avLst/>
            </a:prstGeom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dirty="0">
                <a:solidFill>
                  <a:prstClr val="black"/>
                </a:solidFill>
              </a:endParaRP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9920952" y="1282211"/>
              <a:ext cx="749958" cy="187248"/>
            </a:xfrm>
            <a:prstGeom prst="rect">
              <a:avLst/>
            </a:prstGeom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207521" y="1664663"/>
            <a:ext cx="1143479" cy="318374"/>
            <a:chOff x="8588178" y="475580"/>
            <a:chExt cx="2210656" cy="994490"/>
          </a:xfrm>
        </p:grpSpPr>
        <p:sp>
          <p:nvSpPr>
            <p:cNvPr id="166" name="Rectangle 165"/>
            <p:cNvSpPr/>
            <p:nvPr/>
          </p:nvSpPr>
          <p:spPr>
            <a:xfrm>
              <a:off x="8588178" y="475580"/>
              <a:ext cx="2210656" cy="994490"/>
            </a:xfrm>
            <a:prstGeom prst="rect">
              <a:avLst/>
            </a:prstGeom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prstClr val="black"/>
                  </a:solidFill>
                </a:rPr>
                <a:t>Llamas</a:t>
              </a:r>
              <a:endParaRPr lang="en-US" sz="1000" dirty="0">
                <a:solidFill>
                  <a:prstClr val="black"/>
                </a:solidFill>
              </a:endParaRP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8705918" y="1274787"/>
              <a:ext cx="749960" cy="187248"/>
            </a:xfrm>
            <a:prstGeom prst="rect">
              <a:avLst/>
            </a:prstGeom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dirty="0">
                <a:solidFill>
                  <a:prstClr val="black"/>
                </a:solidFill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9920952" y="1282211"/>
              <a:ext cx="749958" cy="187248"/>
            </a:xfrm>
            <a:prstGeom prst="rect">
              <a:avLst/>
            </a:prstGeom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dirty="0">
                <a:solidFill>
                  <a:prstClr val="black"/>
                </a:solidFill>
              </a:endParaRPr>
            </a:p>
          </p:txBody>
        </p:sp>
      </p:grpSp>
      <p:sp>
        <p:nvSpPr>
          <p:cNvPr id="159" name="Rectangle 158"/>
          <p:cNvSpPr/>
          <p:nvPr/>
        </p:nvSpPr>
        <p:spPr>
          <a:xfrm>
            <a:off x="2096203" y="2588403"/>
            <a:ext cx="2963743" cy="343772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prstClr val="black"/>
                </a:solidFill>
              </a:rPr>
              <a:t>switch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2209254" y="2587483"/>
            <a:ext cx="294671" cy="574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prstClr val="black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3096234" y="2587483"/>
            <a:ext cx="294671" cy="574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prstClr val="black"/>
              </a:solidFill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2213257" y="2873448"/>
            <a:ext cx="294671" cy="574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prstClr val="black"/>
              </a:solidFill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3096234" y="2873448"/>
            <a:ext cx="294671" cy="574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prstClr val="black"/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3558631" y="3800179"/>
            <a:ext cx="890549" cy="867829"/>
            <a:chOff x="8756870" y="3766000"/>
            <a:chExt cx="1370088" cy="1182051"/>
          </a:xfrm>
          <a:solidFill>
            <a:schemeClr val="tx2">
              <a:lumMod val="75000"/>
            </a:schemeClr>
          </a:solidFill>
        </p:grpSpPr>
        <p:sp>
          <p:nvSpPr>
            <p:cNvPr id="135" name="Rectangle 134"/>
            <p:cNvSpPr/>
            <p:nvPr/>
          </p:nvSpPr>
          <p:spPr>
            <a:xfrm>
              <a:off x="8756870" y="3768695"/>
              <a:ext cx="1370088" cy="1179356"/>
            </a:xfrm>
            <a:prstGeom prst="rect">
              <a:avLst/>
            </a:prstGeom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endParaRPr lang="en-US" sz="1400" dirty="0">
                <a:solidFill>
                  <a:prstClr val="white"/>
                </a:solidFill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8852899" y="3766000"/>
              <a:ext cx="399359" cy="196186"/>
            </a:xfrm>
            <a:prstGeom prst="rect">
              <a:avLst/>
            </a:prstGeom>
            <a:solidFill>
              <a:srgbClr val="00B050"/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9" name="Elbow Connector 58"/>
          <p:cNvCxnSpPr>
            <a:stCxn id="170" idx="2"/>
            <a:endCxn id="160" idx="0"/>
          </p:cNvCxnSpPr>
          <p:nvPr/>
        </p:nvCxnSpPr>
        <p:spPr>
          <a:xfrm rot="16200000" flipH="1">
            <a:off x="1832474" y="2063366"/>
            <a:ext cx="604446" cy="443785"/>
          </a:xfrm>
          <a:prstGeom prst="bentConnector3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167" idx="2"/>
            <a:endCxn id="162" idx="0"/>
          </p:cNvCxnSpPr>
          <p:nvPr/>
        </p:nvCxnSpPr>
        <p:spPr>
          <a:xfrm rot="5400000">
            <a:off x="3049469" y="2174566"/>
            <a:ext cx="607019" cy="218815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163" idx="2"/>
            <a:endCxn id="96" idx="0"/>
          </p:cNvCxnSpPr>
          <p:nvPr/>
        </p:nvCxnSpPr>
        <p:spPr>
          <a:xfrm rot="5400000">
            <a:off x="1190948" y="2632212"/>
            <a:ext cx="871002" cy="14682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>
            <a:stCxn id="136" idx="0"/>
            <a:endCxn id="197" idx="2"/>
          </p:cNvCxnSpPr>
          <p:nvPr/>
        </p:nvCxnSpPr>
        <p:spPr>
          <a:xfrm rot="5400000" flipH="1" flipV="1">
            <a:off x="3432690" y="3250354"/>
            <a:ext cx="867977" cy="231677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4806372" y="3796730"/>
            <a:ext cx="890549" cy="867829"/>
            <a:chOff x="8756870" y="3766000"/>
            <a:chExt cx="1370088" cy="1182051"/>
          </a:xfrm>
          <a:solidFill>
            <a:schemeClr val="tx2">
              <a:lumMod val="75000"/>
            </a:schemeClr>
          </a:solidFill>
        </p:grpSpPr>
        <p:sp>
          <p:nvSpPr>
            <p:cNvPr id="104" name="Rectangle 103"/>
            <p:cNvSpPr/>
            <p:nvPr/>
          </p:nvSpPr>
          <p:spPr>
            <a:xfrm>
              <a:off x="8756870" y="3768695"/>
              <a:ext cx="1370088" cy="1179356"/>
            </a:xfrm>
            <a:prstGeom prst="rect">
              <a:avLst/>
            </a:prstGeom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endParaRPr lang="en-US" sz="1400" dirty="0">
                <a:solidFill>
                  <a:prstClr val="white"/>
                </a:solidFill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8852899" y="3766000"/>
              <a:ext cx="374636" cy="172134"/>
            </a:xfrm>
            <a:prstGeom prst="rect">
              <a:avLst/>
            </a:prstGeom>
            <a:solidFill>
              <a:srgbClr val="00B050"/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0" name="Elbow Connector 69"/>
          <p:cNvCxnSpPr>
            <a:endCxn id="105" idx="0"/>
          </p:cNvCxnSpPr>
          <p:nvPr/>
        </p:nvCxnSpPr>
        <p:spPr>
          <a:xfrm rot="16200000" flipH="1">
            <a:off x="4526532" y="3332717"/>
            <a:ext cx="845254" cy="82774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stCxn id="165" idx="2"/>
            <a:endCxn id="192" idx="0"/>
          </p:cNvCxnSpPr>
          <p:nvPr/>
        </p:nvCxnSpPr>
        <p:spPr>
          <a:xfrm rot="5400000">
            <a:off x="2298500" y="2891817"/>
            <a:ext cx="906032" cy="984108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/>
          <p:cNvGrpSpPr/>
          <p:nvPr/>
        </p:nvGrpSpPr>
        <p:grpSpPr>
          <a:xfrm>
            <a:off x="703724" y="2094434"/>
            <a:ext cx="652610" cy="431025"/>
            <a:chOff x="9097694" y="115667"/>
            <a:chExt cx="1261674" cy="1346370"/>
          </a:xfrm>
          <a:solidFill>
            <a:schemeClr val="accent2">
              <a:lumMod val="75000"/>
            </a:schemeClr>
          </a:solidFill>
        </p:grpSpPr>
        <p:sp>
          <p:nvSpPr>
            <p:cNvPr id="102" name="Rectangle 101"/>
            <p:cNvSpPr/>
            <p:nvPr/>
          </p:nvSpPr>
          <p:spPr>
            <a:xfrm>
              <a:off x="9097694" y="115667"/>
              <a:ext cx="1261674" cy="1346370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prstClr val="black"/>
                  </a:solidFill>
                </a:rPr>
                <a:t>HW </a:t>
              </a:r>
              <a:r>
                <a:rPr lang="en-US" sz="1000" dirty="0" smtClean="0">
                  <a:solidFill>
                    <a:prstClr val="black"/>
                  </a:solidFill>
                </a:rPr>
                <a:t>MGR</a:t>
              </a:r>
              <a:endParaRPr lang="en-US" sz="1000" dirty="0">
                <a:solidFill>
                  <a:prstClr val="black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9261564" y="1224630"/>
              <a:ext cx="749959" cy="187248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6" name="Elbow Connector 75"/>
          <p:cNvCxnSpPr>
            <a:stCxn id="102" idx="3"/>
            <a:endCxn id="159" idx="1"/>
          </p:cNvCxnSpPr>
          <p:nvPr/>
        </p:nvCxnSpPr>
        <p:spPr>
          <a:xfrm>
            <a:off x="1356334" y="2309947"/>
            <a:ext cx="739869" cy="450342"/>
          </a:xfrm>
          <a:prstGeom prst="bentConnector3">
            <a:avLst/>
          </a:prstGeom>
          <a:ln w="19050"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/>
          <p:cNvCxnSpPr>
            <a:stCxn id="95" idx="3"/>
            <a:endCxn id="191" idx="1"/>
          </p:cNvCxnSpPr>
          <p:nvPr/>
        </p:nvCxnSpPr>
        <p:spPr>
          <a:xfrm>
            <a:off x="1652676" y="4260923"/>
            <a:ext cx="412601" cy="10869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>
            <a:endCxn id="104" idx="1"/>
          </p:cNvCxnSpPr>
          <p:nvPr/>
        </p:nvCxnSpPr>
        <p:spPr>
          <a:xfrm>
            <a:off x="4409338" y="4216730"/>
            <a:ext cx="397034" cy="14904"/>
          </a:xfrm>
          <a:prstGeom prst="bentConnector3">
            <a:avLst/>
          </a:prstGeom>
          <a:ln w="19050"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Group 73"/>
          <p:cNvGrpSpPr/>
          <p:nvPr/>
        </p:nvGrpSpPr>
        <p:grpSpPr>
          <a:xfrm>
            <a:off x="7272591" y="3186047"/>
            <a:ext cx="1486455" cy="588332"/>
            <a:chOff x="8241711" y="498952"/>
            <a:chExt cx="2210655" cy="1026582"/>
          </a:xfrm>
        </p:grpSpPr>
        <p:sp>
          <p:nvSpPr>
            <p:cNvPr id="75" name="Rectangle 74"/>
            <p:cNvSpPr/>
            <p:nvPr/>
          </p:nvSpPr>
          <p:spPr>
            <a:xfrm>
              <a:off x="8241711" y="498952"/>
              <a:ext cx="2210655" cy="994490"/>
            </a:xfrm>
            <a:prstGeom prst="rect">
              <a:avLst/>
            </a:prstGeom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prstClr val="black"/>
                  </a:solidFill>
                </a:rPr>
                <a:t>Admin System(s)</a:t>
              </a:r>
              <a:endParaRPr lang="en-US" sz="1000" dirty="0">
                <a:solidFill>
                  <a:prstClr val="black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8447422" y="1317655"/>
              <a:ext cx="749958" cy="187247"/>
            </a:xfrm>
            <a:prstGeom prst="rect">
              <a:avLst/>
            </a:prstGeom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solidFill>
                  <a:prstClr val="black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9591950" y="1338287"/>
              <a:ext cx="749954" cy="187247"/>
            </a:xfrm>
            <a:prstGeom prst="rect">
              <a:avLst/>
            </a:prstGeom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707693" y="3801857"/>
            <a:ext cx="944983" cy="916042"/>
            <a:chOff x="8756870" y="3765999"/>
            <a:chExt cx="1370088" cy="1182052"/>
          </a:xfrm>
          <a:solidFill>
            <a:schemeClr val="tx2">
              <a:lumMod val="75000"/>
            </a:schemeClr>
          </a:solidFill>
        </p:grpSpPr>
        <p:sp>
          <p:nvSpPr>
            <p:cNvPr id="95" name="Rectangle 94"/>
            <p:cNvSpPr/>
            <p:nvPr/>
          </p:nvSpPr>
          <p:spPr>
            <a:xfrm>
              <a:off x="8756870" y="3768695"/>
              <a:ext cx="1370088" cy="1179356"/>
            </a:xfrm>
            <a:prstGeom prst="rect">
              <a:avLst/>
            </a:prstGeom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8852900" y="3765999"/>
              <a:ext cx="343260" cy="226224"/>
            </a:xfrm>
            <a:prstGeom prst="rect">
              <a:avLst/>
            </a:prstGeom>
            <a:solidFill>
              <a:srgbClr val="00B050"/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9059923" y="4301347"/>
              <a:ext cx="925144" cy="337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err="1" smtClean="0">
                  <a:solidFill>
                    <a:prstClr val="black"/>
                  </a:solidFill>
                </a:rPr>
                <a:t>zMM</a:t>
              </a:r>
              <a:endParaRPr lang="en-US" sz="1100" dirty="0">
                <a:solidFill>
                  <a:prstClr val="black"/>
                </a:solidFill>
              </a:endParaRPr>
            </a:p>
          </p:txBody>
        </p:sp>
      </p:grpSp>
      <p:sp>
        <p:nvSpPr>
          <p:cNvPr id="149" name="Oval 148"/>
          <p:cNvSpPr/>
          <p:nvPr/>
        </p:nvSpPr>
        <p:spPr bwMode="ltGray">
          <a:xfrm>
            <a:off x="5634952" y="1039376"/>
            <a:ext cx="1261988" cy="369155"/>
          </a:xfrm>
          <a:prstGeom prst="ellipse">
            <a:avLst/>
          </a:prstGeom>
          <a:solidFill>
            <a:srgbClr val="7030A0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100" dirty="0" smtClean="0">
                <a:solidFill>
                  <a:prstClr val="white"/>
                </a:solidFill>
              </a:rPr>
              <a:t>OOB </a:t>
            </a:r>
          </a:p>
          <a:p>
            <a:pPr algn="ctr">
              <a:lnSpc>
                <a:spcPct val="90000"/>
              </a:lnSpc>
            </a:pPr>
            <a:r>
              <a:rPr lang="en-US" sz="1100" dirty="0" err="1" smtClean="0">
                <a:solidFill>
                  <a:prstClr val="white"/>
                </a:solidFill>
              </a:rPr>
              <a:t>ethernet</a:t>
            </a:r>
            <a:endParaRPr lang="en-GB" sz="1100" dirty="0" err="1">
              <a:solidFill>
                <a:prstClr val="white"/>
              </a:solidFill>
            </a:endParaRPr>
          </a:p>
        </p:txBody>
      </p:sp>
      <p:cxnSp>
        <p:nvCxnSpPr>
          <p:cNvPr id="151" name="Curved Connector 150"/>
          <p:cNvCxnSpPr>
            <a:stCxn id="149" idx="0"/>
            <a:endCxn id="102" idx="0"/>
          </p:cNvCxnSpPr>
          <p:nvPr/>
        </p:nvCxnSpPr>
        <p:spPr>
          <a:xfrm rot="16200000" flipH="1" flipV="1">
            <a:off x="3120459" y="-1051054"/>
            <a:ext cx="1055058" cy="5235917"/>
          </a:xfrm>
          <a:prstGeom prst="curvedConnector3">
            <a:avLst>
              <a:gd name="adj1" fmla="val -21667"/>
            </a:avLst>
          </a:prstGeom>
          <a:ln w="190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urved Connector 171"/>
          <p:cNvCxnSpPr>
            <a:stCxn id="149" idx="2"/>
            <a:endCxn id="166" idx="0"/>
          </p:cNvCxnSpPr>
          <p:nvPr/>
        </p:nvCxnSpPr>
        <p:spPr>
          <a:xfrm rot="10800000" flipV="1">
            <a:off x="3779262" y="1223953"/>
            <a:ext cx="1855691" cy="440709"/>
          </a:xfrm>
          <a:prstGeom prst="curvedConnector2">
            <a:avLst/>
          </a:prstGeom>
          <a:ln w="190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urved Connector 174"/>
          <p:cNvCxnSpPr>
            <a:stCxn id="149" idx="1"/>
            <a:endCxn id="169" idx="0"/>
          </p:cNvCxnSpPr>
          <p:nvPr/>
        </p:nvCxnSpPr>
        <p:spPr>
          <a:xfrm rot="16200000" flipH="1" flipV="1">
            <a:off x="3738380" y="-414152"/>
            <a:ext cx="573798" cy="3588975"/>
          </a:xfrm>
          <a:prstGeom prst="curvedConnector3">
            <a:avLst>
              <a:gd name="adj1" fmla="val -22200"/>
            </a:avLst>
          </a:prstGeom>
          <a:ln w="190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urved Connector 175"/>
          <p:cNvCxnSpPr>
            <a:stCxn id="149" idx="4"/>
            <a:endCxn id="75" idx="0"/>
          </p:cNvCxnSpPr>
          <p:nvPr/>
        </p:nvCxnSpPr>
        <p:spPr>
          <a:xfrm rot="16200000" flipH="1">
            <a:off x="6252124" y="1422352"/>
            <a:ext cx="1777516" cy="1749873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 254"/>
          <p:cNvSpPr/>
          <p:nvPr/>
        </p:nvSpPr>
        <p:spPr bwMode="ltGray">
          <a:xfrm>
            <a:off x="1640167" y="1874646"/>
            <a:ext cx="245368" cy="2116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dirty="0" smtClean="0">
                <a:solidFill>
                  <a:prstClr val="white"/>
                </a:solidFill>
              </a:rPr>
              <a:t>3</a:t>
            </a:r>
            <a:endParaRPr lang="en-GB" dirty="0" err="1">
              <a:solidFill>
                <a:prstClr val="white"/>
              </a:solidFill>
            </a:endParaRPr>
          </a:p>
        </p:txBody>
      </p:sp>
      <p:sp>
        <p:nvSpPr>
          <p:cNvPr id="257" name="Oval 256"/>
          <p:cNvSpPr/>
          <p:nvPr/>
        </p:nvSpPr>
        <p:spPr bwMode="ltGray">
          <a:xfrm>
            <a:off x="970598" y="3644874"/>
            <a:ext cx="245368" cy="2116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dirty="0" smtClean="0">
                <a:solidFill>
                  <a:prstClr val="white"/>
                </a:solidFill>
              </a:rPr>
              <a:t>4</a:t>
            </a:r>
            <a:endParaRPr lang="en-GB" dirty="0" err="1">
              <a:solidFill>
                <a:prstClr val="white"/>
              </a:solidFill>
            </a:endParaRPr>
          </a:p>
        </p:txBody>
      </p:sp>
      <p:sp>
        <p:nvSpPr>
          <p:cNvPr id="260" name="Oval 259"/>
          <p:cNvSpPr/>
          <p:nvPr/>
        </p:nvSpPr>
        <p:spPr bwMode="ltGray">
          <a:xfrm>
            <a:off x="3141878" y="1871863"/>
            <a:ext cx="245368" cy="2116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dirty="0" smtClean="0">
                <a:solidFill>
                  <a:prstClr val="white"/>
                </a:solidFill>
              </a:rPr>
              <a:t>2</a:t>
            </a:r>
            <a:endParaRPr lang="en-GB" dirty="0" err="1">
              <a:solidFill>
                <a:prstClr val="white"/>
              </a:solidFill>
            </a:endParaRPr>
          </a:p>
        </p:txBody>
      </p:sp>
      <p:sp>
        <p:nvSpPr>
          <p:cNvPr id="270" name="Oval 269"/>
          <p:cNvSpPr/>
          <p:nvPr/>
        </p:nvSpPr>
        <p:spPr bwMode="ltGray">
          <a:xfrm>
            <a:off x="3846324" y="3591030"/>
            <a:ext cx="245368" cy="2116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dirty="0">
                <a:solidFill>
                  <a:prstClr val="white"/>
                </a:solidFill>
              </a:rPr>
              <a:t>6</a:t>
            </a:r>
            <a:endParaRPr lang="en-GB" dirty="0" err="1">
              <a:solidFill>
                <a:prstClr val="white"/>
              </a:solidFill>
            </a:endParaRPr>
          </a:p>
        </p:txBody>
      </p:sp>
      <p:sp>
        <p:nvSpPr>
          <p:cNvPr id="273" name="Oval 272"/>
          <p:cNvSpPr/>
          <p:nvPr/>
        </p:nvSpPr>
        <p:spPr bwMode="ltGray">
          <a:xfrm>
            <a:off x="5059170" y="3583239"/>
            <a:ext cx="245368" cy="2116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dirty="0">
                <a:solidFill>
                  <a:prstClr val="white"/>
                </a:solidFill>
              </a:rPr>
              <a:t>7</a:t>
            </a:r>
            <a:endParaRPr lang="en-GB" dirty="0" err="1">
              <a:solidFill>
                <a:prstClr val="white"/>
              </a:solidFill>
            </a:endParaRPr>
          </a:p>
        </p:txBody>
      </p:sp>
      <p:sp>
        <p:nvSpPr>
          <p:cNvPr id="298" name="Rounded Rectangle 297"/>
          <p:cNvSpPr/>
          <p:nvPr/>
        </p:nvSpPr>
        <p:spPr>
          <a:xfrm>
            <a:off x="1733566" y="1548556"/>
            <a:ext cx="293098" cy="198118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1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99" name="Rounded Rectangle 298"/>
          <p:cNvSpPr/>
          <p:nvPr/>
        </p:nvSpPr>
        <p:spPr>
          <a:xfrm>
            <a:off x="3194638" y="1524334"/>
            <a:ext cx="293098" cy="198118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2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03" name="Diamond 302"/>
          <p:cNvSpPr/>
          <p:nvPr/>
        </p:nvSpPr>
        <p:spPr>
          <a:xfrm>
            <a:off x="4098123" y="2617263"/>
            <a:ext cx="240844" cy="287521"/>
          </a:xfrm>
          <a:prstGeom prst="diamond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1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" name="Isosceles Triangle 1"/>
          <p:cNvSpPr/>
          <p:nvPr/>
        </p:nvSpPr>
        <p:spPr>
          <a:xfrm>
            <a:off x="1319461" y="4350618"/>
            <a:ext cx="282804" cy="251461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white"/>
                </a:solidFill>
              </a:rPr>
              <a:t>3</a:t>
            </a:r>
            <a:endParaRPr lang="en-GB" sz="1600" dirty="0">
              <a:solidFill>
                <a:prstClr val="white"/>
              </a:solidFill>
            </a:endParaRPr>
          </a:p>
        </p:txBody>
      </p:sp>
      <p:sp>
        <p:nvSpPr>
          <p:cNvPr id="183" name="Isosceles Triangle 182"/>
          <p:cNvSpPr/>
          <p:nvPr/>
        </p:nvSpPr>
        <p:spPr>
          <a:xfrm>
            <a:off x="4103643" y="4328637"/>
            <a:ext cx="237508" cy="25244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white"/>
                </a:solidFill>
              </a:rPr>
              <a:t>2</a:t>
            </a:r>
            <a:endParaRPr lang="en-GB" sz="1600" dirty="0">
              <a:solidFill>
                <a:prstClr val="white"/>
              </a:solidFill>
            </a:endParaRPr>
          </a:p>
        </p:txBody>
      </p:sp>
      <p:sp>
        <p:nvSpPr>
          <p:cNvPr id="184" name="Isosceles Triangle 183"/>
          <p:cNvSpPr/>
          <p:nvPr/>
        </p:nvSpPr>
        <p:spPr>
          <a:xfrm>
            <a:off x="5336249" y="4326716"/>
            <a:ext cx="231626" cy="214765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white"/>
                </a:solidFill>
              </a:rPr>
              <a:t>1</a:t>
            </a:r>
            <a:endParaRPr lang="en-GB" sz="1600" dirty="0">
              <a:solidFill>
                <a:prstClr val="white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12474" y="5313662"/>
            <a:ext cx="2831095" cy="1380699"/>
            <a:chOff x="461971" y="4562901"/>
            <a:chExt cx="2831095" cy="1380699"/>
          </a:xfrm>
        </p:grpSpPr>
        <p:grpSp>
          <p:nvGrpSpPr>
            <p:cNvPr id="40" name="Group 39"/>
            <p:cNvGrpSpPr/>
            <p:nvPr/>
          </p:nvGrpSpPr>
          <p:grpSpPr>
            <a:xfrm>
              <a:off x="461971" y="4562901"/>
              <a:ext cx="2831095" cy="1380699"/>
              <a:chOff x="1752022" y="5653870"/>
              <a:chExt cx="2831095" cy="1380699"/>
            </a:xfrm>
          </p:grpSpPr>
          <p:sp>
            <p:nvSpPr>
              <p:cNvPr id="294" name="Rectangle 293"/>
              <p:cNvSpPr/>
              <p:nvPr/>
            </p:nvSpPr>
            <p:spPr bwMode="ltGray">
              <a:xfrm>
                <a:off x="1752022" y="5653870"/>
                <a:ext cx="2831095" cy="1380699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19050">
                <a:solidFill>
                  <a:srgbClr val="00A9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endParaRPr lang="en-GB" sz="1050" dirty="0" err="1">
                  <a:solidFill>
                    <a:prstClr val="white"/>
                  </a:solidFill>
                </a:endParaRPr>
              </a:p>
            </p:txBody>
          </p:sp>
          <p:sp>
            <p:nvSpPr>
              <p:cNvPr id="278" name="Oval 277"/>
              <p:cNvSpPr/>
              <p:nvPr/>
            </p:nvSpPr>
            <p:spPr bwMode="ltGray">
              <a:xfrm>
                <a:off x="1866602" y="5785839"/>
                <a:ext cx="245368" cy="200518"/>
              </a:xfrm>
              <a:prstGeom prst="ellipse">
                <a:avLst/>
              </a:prstGeom>
              <a:solidFill>
                <a:srgbClr val="00B05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>
                    <a:solidFill>
                      <a:prstClr val="white"/>
                    </a:solidFill>
                  </a:rPr>
                  <a:t>1</a:t>
                </a:r>
                <a:endParaRPr lang="en-GB" dirty="0" err="1">
                  <a:solidFill>
                    <a:prstClr val="white"/>
                  </a:solidFill>
                </a:endParaRPr>
              </a:p>
            </p:txBody>
          </p:sp>
          <p:sp>
            <p:nvSpPr>
              <p:cNvPr id="295" name="TextBox 294"/>
              <p:cNvSpPr txBox="1"/>
              <p:nvPr/>
            </p:nvSpPr>
            <p:spPr>
              <a:xfrm>
                <a:off x="2397545" y="5782593"/>
                <a:ext cx="1887285" cy="2037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600" dirty="0">
                    <a:solidFill>
                      <a:prstClr val="black"/>
                    </a:solidFill>
                  </a:rPr>
                  <a:t>Redfish Endpoint ID</a:t>
                </a:r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1839683" y="6090975"/>
                <a:ext cx="293098" cy="187709"/>
              </a:xfrm>
              <a:prstGeom prst="roundRect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prstClr val="white"/>
                    </a:solidFill>
                  </a:rPr>
                  <a:t>1</a:t>
                </a: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96" name="TextBox 295"/>
              <p:cNvSpPr txBox="1"/>
              <p:nvPr/>
            </p:nvSpPr>
            <p:spPr>
              <a:xfrm>
                <a:off x="2414306" y="6082947"/>
                <a:ext cx="1887285" cy="2037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600" dirty="0">
                    <a:solidFill>
                      <a:prstClr val="black"/>
                    </a:solidFill>
                  </a:rPr>
                  <a:t>Redfish System ID</a:t>
                </a:r>
              </a:p>
            </p:txBody>
          </p:sp>
          <p:sp>
            <p:nvSpPr>
              <p:cNvPr id="35" name="Diamond 34"/>
              <p:cNvSpPr/>
              <p:nvPr/>
            </p:nvSpPr>
            <p:spPr>
              <a:xfrm>
                <a:off x="1866602" y="6383301"/>
                <a:ext cx="240844" cy="272415"/>
              </a:xfrm>
              <a:prstGeom prst="diamond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prstClr val="white"/>
                    </a:solidFill>
                  </a:rPr>
                  <a:t>1</a:t>
                </a: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97" name="TextBox 296"/>
              <p:cNvSpPr txBox="1"/>
              <p:nvPr/>
            </p:nvSpPr>
            <p:spPr>
              <a:xfrm>
                <a:off x="2428216" y="6398366"/>
                <a:ext cx="1887285" cy="2037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600" dirty="0">
                    <a:solidFill>
                      <a:prstClr val="black"/>
                    </a:solidFill>
                  </a:rPr>
                  <a:t>Redfish Switch ID</a:t>
                </a:r>
              </a:p>
            </p:txBody>
          </p:sp>
        </p:grpSp>
        <p:sp>
          <p:nvSpPr>
            <p:cNvPr id="187" name="Isosceles Triangle 186"/>
            <p:cNvSpPr/>
            <p:nvPr/>
          </p:nvSpPr>
          <p:spPr>
            <a:xfrm>
              <a:off x="576189" y="5646791"/>
              <a:ext cx="231626" cy="214765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prstClr val="white"/>
                  </a:solidFill>
                </a:rPr>
                <a:t>1</a:t>
              </a:r>
              <a:endParaRPr lang="en-GB" sz="1600" dirty="0">
                <a:solidFill>
                  <a:prstClr val="white"/>
                </a:solidFill>
              </a:endParaRP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1124255" y="5657792"/>
              <a:ext cx="1887285" cy="20376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dirty="0">
                  <a:solidFill>
                    <a:prstClr val="black"/>
                  </a:solidFill>
                </a:rPr>
                <a:t>Redfish Media Ctrl  ID</a:t>
              </a:r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2065277" y="3836887"/>
            <a:ext cx="890549" cy="867830"/>
            <a:chOff x="8756870" y="3765999"/>
            <a:chExt cx="1370088" cy="1182052"/>
          </a:xfrm>
          <a:solidFill>
            <a:schemeClr val="tx2">
              <a:lumMod val="75000"/>
            </a:schemeClr>
          </a:solidFill>
        </p:grpSpPr>
        <p:sp>
          <p:nvSpPr>
            <p:cNvPr id="191" name="Rectangle 190"/>
            <p:cNvSpPr/>
            <p:nvPr/>
          </p:nvSpPr>
          <p:spPr>
            <a:xfrm>
              <a:off x="8756870" y="3768695"/>
              <a:ext cx="1370088" cy="1179356"/>
            </a:xfrm>
            <a:prstGeom prst="rect">
              <a:avLst/>
            </a:prstGeom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endParaRPr lang="en-US" sz="1400" dirty="0">
                <a:solidFill>
                  <a:prstClr val="white"/>
                </a:solidFill>
              </a:endParaRP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8852899" y="3765999"/>
              <a:ext cx="405439" cy="220779"/>
            </a:xfrm>
            <a:prstGeom prst="rect">
              <a:avLst/>
            </a:prstGeom>
            <a:solidFill>
              <a:srgbClr val="00B050"/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prstClr val="black"/>
                </a:solidFill>
              </a:endParaRPr>
            </a:p>
          </p:txBody>
        </p:sp>
      </p:grpSp>
      <p:sp>
        <p:nvSpPr>
          <p:cNvPr id="194" name="Rectangle 193"/>
          <p:cNvSpPr/>
          <p:nvPr/>
        </p:nvSpPr>
        <p:spPr>
          <a:xfrm>
            <a:off x="3831178" y="2588831"/>
            <a:ext cx="294671" cy="574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prstClr val="black"/>
              </a:solidFill>
            </a:endParaRPr>
          </a:p>
        </p:txBody>
      </p:sp>
      <p:sp>
        <p:nvSpPr>
          <p:cNvPr id="196" name="Rectangle 195"/>
          <p:cNvSpPr/>
          <p:nvPr/>
        </p:nvSpPr>
        <p:spPr>
          <a:xfrm>
            <a:off x="4718158" y="2588831"/>
            <a:ext cx="294671" cy="574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prstClr val="black"/>
              </a:solidFill>
            </a:endParaRPr>
          </a:p>
        </p:txBody>
      </p:sp>
      <p:sp>
        <p:nvSpPr>
          <p:cNvPr id="197" name="Rectangle 196"/>
          <p:cNvSpPr/>
          <p:nvPr/>
        </p:nvSpPr>
        <p:spPr>
          <a:xfrm>
            <a:off x="3835181" y="2874796"/>
            <a:ext cx="294671" cy="574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prstClr val="black"/>
              </a:solidFill>
            </a:endParaRPr>
          </a:p>
        </p:txBody>
      </p:sp>
      <p:sp>
        <p:nvSpPr>
          <p:cNvPr id="199" name="Rectangle 198"/>
          <p:cNvSpPr/>
          <p:nvPr/>
        </p:nvSpPr>
        <p:spPr>
          <a:xfrm>
            <a:off x="4718158" y="2874796"/>
            <a:ext cx="294671" cy="574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prstClr val="black"/>
              </a:solidFill>
            </a:endParaRPr>
          </a:p>
        </p:txBody>
      </p:sp>
      <p:grpSp>
        <p:nvGrpSpPr>
          <p:cNvPr id="200" name="Group 199"/>
          <p:cNvGrpSpPr/>
          <p:nvPr/>
        </p:nvGrpSpPr>
        <p:grpSpPr>
          <a:xfrm>
            <a:off x="4785524" y="1664106"/>
            <a:ext cx="1143479" cy="318374"/>
            <a:chOff x="8588178" y="475580"/>
            <a:chExt cx="2210656" cy="994490"/>
          </a:xfrm>
        </p:grpSpPr>
        <p:sp>
          <p:nvSpPr>
            <p:cNvPr id="201" name="Rectangle 200"/>
            <p:cNvSpPr/>
            <p:nvPr/>
          </p:nvSpPr>
          <p:spPr>
            <a:xfrm>
              <a:off x="8588178" y="475580"/>
              <a:ext cx="2210656" cy="994490"/>
            </a:xfrm>
            <a:prstGeom prst="rect">
              <a:avLst/>
            </a:prstGeom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prstClr val="black"/>
                  </a:solidFill>
                </a:rPr>
                <a:t>Zephyr (FM)</a:t>
              </a:r>
              <a:endParaRPr lang="en-US" sz="1000" dirty="0">
                <a:solidFill>
                  <a:prstClr val="black"/>
                </a:solidFill>
              </a:endParaRPr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8705918" y="1274787"/>
              <a:ext cx="749960" cy="187248"/>
            </a:xfrm>
            <a:prstGeom prst="rect">
              <a:avLst/>
            </a:prstGeom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dirty="0">
                <a:solidFill>
                  <a:prstClr val="black"/>
                </a:solidFill>
              </a:endParaRPr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9920952" y="1282211"/>
              <a:ext cx="749958" cy="187248"/>
            </a:xfrm>
            <a:prstGeom prst="rect">
              <a:avLst/>
            </a:prstGeom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dirty="0">
                <a:solidFill>
                  <a:prstClr val="black"/>
                </a:solidFill>
              </a:endParaRPr>
            </a:p>
          </p:txBody>
        </p:sp>
      </p:grpSp>
      <p:sp>
        <p:nvSpPr>
          <p:cNvPr id="204" name="Oval 203"/>
          <p:cNvSpPr/>
          <p:nvPr/>
        </p:nvSpPr>
        <p:spPr bwMode="ltGray">
          <a:xfrm>
            <a:off x="4647259" y="1889458"/>
            <a:ext cx="245368" cy="2116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dirty="0" smtClean="0">
                <a:solidFill>
                  <a:prstClr val="white"/>
                </a:solidFill>
              </a:rPr>
              <a:t>1</a:t>
            </a:r>
            <a:endParaRPr lang="en-GB" dirty="0" err="1">
              <a:solidFill>
                <a:prstClr val="white"/>
              </a:solidFill>
            </a:endParaRPr>
          </a:p>
        </p:txBody>
      </p:sp>
      <p:cxnSp>
        <p:nvCxnSpPr>
          <p:cNvPr id="205" name="Elbow Connector 204"/>
          <p:cNvCxnSpPr>
            <a:endCxn id="196" idx="0"/>
          </p:cNvCxnSpPr>
          <p:nvPr/>
        </p:nvCxnSpPr>
        <p:spPr>
          <a:xfrm rot="5400000">
            <a:off x="4636977" y="2212977"/>
            <a:ext cx="604371" cy="147336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Rounded Rectangle 299"/>
          <p:cNvSpPr/>
          <p:nvPr/>
        </p:nvSpPr>
        <p:spPr>
          <a:xfrm>
            <a:off x="4777472" y="1542757"/>
            <a:ext cx="293098" cy="198118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3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2261658" y="4164304"/>
            <a:ext cx="6380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>
                <a:solidFill>
                  <a:prstClr val="black"/>
                </a:solidFill>
              </a:rPr>
              <a:t>zMM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3761997" y="4131840"/>
            <a:ext cx="6380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>
                <a:solidFill>
                  <a:prstClr val="black"/>
                </a:solidFill>
              </a:rPr>
              <a:t>zMM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4980840" y="4122310"/>
            <a:ext cx="6380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>
                <a:solidFill>
                  <a:prstClr val="black"/>
                </a:solidFill>
              </a:rPr>
              <a:t>zMM</a:t>
            </a:r>
            <a:endParaRPr lang="en-US" sz="1100" dirty="0">
              <a:solidFill>
                <a:prstClr val="black"/>
              </a:solidFill>
            </a:endParaRPr>
          </a:p>
        </p:txBody>
      </p:sp>
      <p:cxnSp>
        <p:nvCxnSpPr>
          <p:cNvPr id="209" name="Elbow Connector 208"/>
          <p:cNvCxnSpPr>
            <a:stCxn id="191" idx="3"/>
            <a:endCxn id="135" idx="1"/>
          </p:cNvCxnSpPr>
          <p:nvPr/>
        </p:nvCxnSpPr>
        <p:spPr>
          <a:xfrm flipV="1">
            <a:off x="2955826" y="4235084"/>
            <a:ext cx="602805" cy="36708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7822101" y="4640411"/>
            <a:ext cx="2156110" cy="746236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Admin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GUI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10215132" y="2924387"/>
            <a:ext cx="1923235" cy="83048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RM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FAM Manager</a:t>
            </a:r>
          </a:p>
        </p:txBody>
      </p:sp>
      <p:sp>
        <p:nvSpPr>
          <p:cNvPr id="212" name="Oval 211"/>
          <p:cNvSpPr/>
          <p:nvPr/>
        </p:nvSpPr>
        <p:spPr>
          <a:xfrm>
            <a:off x="9925380" y="4013212"/>
            <a:ext cx="2003138" cy="876055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CM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Composition MGR</a:t>
            </a:r>
          </a:p>
        </p:txBody>
      </p:sp>
      <p:sp>
        <p:nvSpPr>
          <p:cNvPr id="213" name="Oval 212"/>
          <p:cNvSpPr/>
          <p:nvPr/>
        </p:nvSpPr>
        <p:spPr>
          <a:xfrm>
            <a:off x="8699672" y="2017400"/>
            <a:ext cx="1923235" cy="72044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2">
                  <a:lumMod val="50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OFMF</a:t>
            </a:r>
          </a:p>
          <a:p>
            <a:pPr algn="ctr"/>
            <a:r>
              <a:rPr lang="en-US" dirty="0" smtClean="0"/>
              <a:t>Services</a:t>
            </a:r>
          </a:p>
        </p:txBody>
      </p:sp>
      <p:cxnSp>
        <p:nvCxnSpPr>
          <p:cNvPr id="214" name="Curved Connector 213"/>
          <p:cNvCxnSpPr>
            <a:stCxn id="149" idx="3"/>
            <a:endCxn id="201" idx="0"/>
          </p:cNvCxnSpPr>
          <p:nvPr/>
        </p:nvCxnSpPr>
        <p:spPr>
          <a:xfrm rot="5400000">
            <a:off x="5433697" y="1278037"/>
            <a:ext cx="309636" cy="462502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>
            <a:stCxn id="213" idx="2"/>
          </p:cNvCxnSpPr>
          <p:nvPr/>
        </p:nvCxnSpPr>
        <p:spPr>
          <a:xfrm flipH="1">
            <a:off x="8035048" y="2377620"/>
            <a:ext cx="664624" cy="780133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>
            <a:stCxn id="213" idx="4"/>
            <a:endCxn id="75" idx="0"/>
          </p:cNvCxnSpPr>
          <p:nvPr/>
        </p:nvCxnSpPr>
        <p:spPr>
          <a:xfrm flipH="1">
            <a:off x="8015819" y="2737840"/>
            <a:ext cx="1645471" cy="448207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>
            <a:stCxn id="211" idx="1"/>
            <a:endCxn id="75" idx="3"/>
          </p:cNvCxnSpPr>
          <p:nvPr/>
        </p:nvCxnSpPr>
        <p:spPr>
          <a:xfrm flipH="1">
            <a:off x="8759046" y="3046009"/>
            <a:ext cx="1737737" cy="425008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/>
          <p:cNvCxnSpPr>
            <a:stCxn id="211" idx="3"/>
            <a:endCxn id="75" idx="3"/>
          </p:cNvCxnSpPr>
          <p:nvPr/>
        </p:nvCxnSpPr>
        <p:spPr>
          <a:xfrm flipH="1" flipV="1">
            <a:off x="8759046" y="3471017"/>
            <a:ext cx="1737737" cy="162236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>
            <a:stCxn id="212" idx="0"/>
            <a:endCxn id="78" idx="3"/>
          </p:cNvCxnSpPr>
          <p:nvPr/>
        </p:nvCxnSpPr>
        <p:spPr>
          <a:xfrm flipH="1" flipV="1">
            <a:off x="8684771" y="3720724"/>
            <a:ext cx="2242178" cy="292488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>
            <a:stCxn id="212" idx="3"/>
            <a:endCxn id="78" idx="3"/>
          </p:cNvCxnSpPr>
          <p:nvPr/>
        </p:nvCxnSpPr>
        <p:spPr>
          <a:xfrm flipH="1" flipV="1">
            <a:off x="8684771" y="3720724"/>
            <a:ext cx="1533962" cy="1040248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>
            <a:stCxn id="22" idx="2"/>
            <a:endCxn id="78" idx="2"/>
          </p:cNvCxnSpPr>
          <p:nvPr/>
        </p:nvCxnSpPr>
        <p:spPr>
          <a:xfrm flipV="1">
            <a:off x="7822101" y="3774379"/>
            <a:ext cx="610534" cy="1239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>
            <a:stCxn id="22" idx="7"/>
            <a:endCxn id="78" idx="2"/>
          </p:cNvCxnSpPr>
          <p:nvPr/>
        </p:nvCxnSpPr>
        <p:spPr>
          <a:xfrm flipH="1" flipV="1">
            <a:off x="8432635" y="3774379"/>
            <a:ext cx="1229821" cy="9753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Oval 264"/>
          <p:cNvSpPr/>
          <p:nvPr/>
        </p:nvSpPr>
        <p:spPr bwMode="ltGray">
          <a:xfrm>
            <a:off x="2328789" y="3640709"/>
            <a:ext cx="245368" cy="2116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dirty="0" smtClean="0">
                <a:solidFill>
                  <a:prstClr val="white"/>
                </a:solidFill>
              </a:rPr>
              <a:t>5</a:t>
            </a:r>
            <a:endParaRPr lang="en-GB" dirty="0" err="1">
              <a:solidFill>
                <a:prstClr val="white"/>
              </a:solidFill>
            </a:endParaRPr>
          </a:p>
        </p:txBody>
      </p:sp>
      <p:sp>
        <p:nvSpPr>
          <p:cNvPr id="268" name="Isosceles Triangle 267"/>
          <p:cNvSpPr/>
          <p:nvPr/>
        </p:nvSpPr>
        <p:spPr>
          <a:xfrm>
            <a:off x="2642077" y="4367563"/>
            <a:ext cx="282804" cy="251461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white"/>
                </a:solidFill>
              </a:rPr>
              <a:t>4</a:t>
            </a:r>
            <a:endParaRPr lang="en-GB" sz="1600" dirty="0">
              <a:solidFill>
                <a:prstClr val="white"/>
              </a:solidFill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1335410" y="3814311"/>
            <a:ext cx="236755" cy="175314"/>
          </a:xfrm>
          <a:prstGeom prst="rect">
            <a:avLst/>
          </a:prstGeom>
          <a:solidFill>
            <a:srgbClr val="00B050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2650809" y="3837489"/>
            <a:ext cx="214396" cy="161488"/>
          </a:xfrm>
          <a:prstGeom prst="rect">
            <a:avLst/>
          </a:prstGeom>
          <a:solidFill>
            <a:srgbClr val="00B050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274" name="Rectangle 273"/>
          <p:cNvSpPr/>
          <p:nvPr/>
        </p:nvSpPr>
        <p:spPr>
          <a:xfrm>
            <a:off x="4129853" y="3798836"/>
            <a:ext cx="244888" cy="131366"/>
          </a:xfrm>
          <a:prstGeom prst="rect">
            <a:avLst/>
          </a:prstGeom>
          <a:solidFill>
            <a:srgbClr val="00B050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275" name="Rectangle 274"/>
          <p:cNvSpPr/>
          <p:nvPr/>
        </p:nvSpPr>
        <p:spPr>
          <a:xfrm>
            <a:off x="5392532" y="3803826"/>
            <a:ext cx="243511" cy="126376"/>
          </a:xfrm>
          <a:prstGeom prst="rect">
            <a:avLst/>
          </a:prstGeom>
          <a:solidFill>
            <a:srgbClr val="00B050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276" name="Oval 275"/>
          <p:cNvSpPr/>
          <p:nvPr/>
        </p:nvSpPr>
        <p:spPr>
          <a:xfrm>
            <a:off x="8267062" y="806859"/>
            <a:ext cx="1923235" cy="72044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2">
                  <a:lumMod val="50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Zephyr</a:t>
            </a:r>
          </a:p>
        </p:txBody>
      </p:sp>
      <p:sp>
        <p:nvSpPr>
          <p:cNvPr id="277" name="Oval 276"/>
          <p:cNvSpPr/>
          <p:nvPr/>
        </p:nvSpPr>
        <p:spPr>
          <a:xfrm>
            <a:off x="8376011" y="1349575"/>
            <a:ext cx="1923235" cy="282694"/>
          </a:xfrm>
          <a:prstGeom prst="ellipse">
            <a:avLst/>
          </a:prstGeom>
          <a:solidFill>
            <a:schemeClr val="accent4">
              <a:lumMod val="50000"/>
              <a:alpha val="26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agent</a:t>
            </a:r>
          </a:p>
        </p:txBody>
      </p:sp>
      <p:sp>
        <p:nvSpPr>
          <p:cNvPr id="125" name="Oval 124"/>
          <p:cNvSpPr/>
          <p:nvPr/>
        </p:nvSpPr>
        <p:spPr>
          <a:xfrm>
            <a:off x="9956526" y="791549"/>
            <a:ext cx="1080514" cy="558990"/>
          </a:xfrm>
          <a:prstGeom prst="ellipse">
            <a:avLst/>
          </a:prstGeom>
          <a:solidFill>
            <a:schemeClr val="accent2">
              <a:lumMod val="50000"/>
              <a:alpha val="34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Gen-Z Router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cxnSp>
        <p:nvCxnSpPr>
          <p:cNvPr id="132" name="Straight Connector 131"/>
          <p:cNvCxnSpPr>
            <a:stCxn id="276" idx="2"/>
            <a:endCxn id="201" idx="3"/>
          </p:cNvCxnSpPr>
          <p:nvPr/>
        </p:nvCxnSpPr>
        <p:spPr>
          <a:xfrm flipH="1">
            <a:off x="5929003" y="1167079"/>
            <a:ext cx="2338059" cy="656214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stCxn id="277" idx="4"/>
            <a:endCxn id="201" idx="3"/>
          </p:cNvCxnSpPr>
          <p:nvPr/>
        </p:nvCxnSpPr>
        <p:spPr>
          <a:xfrm flipH="1">
            <a:off x="5929003" y="1632269"/>
            <a:ext cx="3408626" cy="191024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877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31260"/>
            <a:ext cx="11379200" cy="384633"/>
          </a:xfrm>
        </p:spPr>
        <p:txBody>
          <a:bodyPr>
            <a:normAutofit fontScale="90000"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PoC</a:t>
            </a:r>
            <a:r>
              <a:rPr lang="en-US" sz="2800" dirty="0" smtClean="0">
                <a:solidFill>
                  <a:schemeClr val="tx1"/>
                </a:solidFill>
              </a:rPr>
              <a:t> OFMF Redfish Tree:  Consolidated Physical Objects, Endpoints, and Port linkages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8" name="Curved Connector 7"/>
          <p:cNvCxnSpPr>
            <a:cxnSpLocks/>
            <a:stCxn id="19" idx="5"/>
            <a:endCxn id="6" idx="0"/>
          </p:cNvCxnSpPr>
          <p:nvPr/>
        </p:nvCxnSpPr>
        <p:spPr>
          <a:xfrm rot="16200000" flipH="1">
            <a:off x="5715492" y="1819911"/>
            <a:ext cx="842198" cy="1138765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4" name="Group 173">
            <a:extLst>
              <a:ext uri="{FF2B5EF4-FFF2-40B4-BE49-F238E27FC236}">
                <a16:creationId xmlns="" xmlns:a16="http://schemas.microsoft.com/office/drawing/2014/main" id="{EE0D465B-144B-4F07-99DB-C9D6F8EEBC09}"/>
              </a:ext>
            </a:extLst>
          </p:cNvPr>
          <p:cNvGrpSpPr/>
          <p:nvPr/>
        </p:nvGrpSpPr>
        <p:grpSpPr>
          <a:xfrm>
            <a:off x="4250481" y="1096231"/>
            <a:ext cx="1910422" cy="933286"/>
            <a:chOff x="8399629" y="2286000"/>
            <a:chExt cx="1015859" cy="933286"/>
          </a:xfrm>
        </p:grpSpPr>
        <p:sp>
          <p:nvSpPr>
            <p:cNvPr id="5" name="Oval 4"/>
            <p:cNvSpPr/>
            <p:nvPr/>
          </p:nvSpPr>
          <p:spPr>
            <a:xfrm>
              <a:off x="8399629" y="2286000"/>
              <a:ext cx="1015859" cy="861819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1100">
                <a:solidFill>
                  <a:prstClr val="white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771400" y="2345240"/>
              <a:ext cx="31129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Fabrics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8603033" y="2800554"/>
              <a:ext cx="581991" cy="4187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 smtClean="0">
                  <a:solidFill>
                    <a:prstClr val="black"/>
                  </a:solidFill>
                </a:rPr>
                <a:t>Gen-Z 1</a:t>
              </a:r>
              <a:endParaRPr lang="en-US" sz="11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="" xmlns:a16="http://schemas.microsoft.com/office/drawing/2014/main" id="{E31AFBA6-78FF-4585-A662-5E1027C530AC}"/>
              </a:ext>
            </a:extLst>
          </p:cNvPr>
          <p:cNvGrpSpPr/>
          <p:nvPr/>
        </p:nvGrpSpPr>
        <p:grpSpPr>
          <a:xfrm>
            <a:off x="176257" y="5684587"/>
            <a:ext cx="2513532" cy="1173413"/>
            <a:chOff x="8950337" y="5532187"/>
            <a:chExt cx="2513532" cy="1173413"/>
          </a:xfrm>
        </p:grpSpPr>
        <p:sp>
          <p:nvSpPr>
            <p:cNvPr id="21" name="TextBox 20"/>
            <p:cNvSpPr txBox="1"/>
            <p:nvPr/>
          </p:nvSpPr>
          <p:spPr>
            <a:xfrm>
              <a:off x="9415488" y="6397823"/>
              <a:ext cx="20483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prstClr val="black"/>
                  </a:solidFill>
                </a:rPr>
                <a:t>Navigation Link (odata.id)</a:t>
              </a:r>
            </a:p>
          </p:txBody>
        </p:sp>
        <p:grpSp>
          <p:nvGrpSpPr>
            <p:cNvPr id="203" name="Group 202">
              <a:extLst>
                <a:ext uri="{FF2B5EF4-FFF2-40B4-BE49-F238E27FC236}">
                  <a16:creationId xmlns="" xmlns:a16="http://schemas.microsoft.com/office/drawing/2014/main" id="{FBB20C20-5A27-42EC-B66C-AF605B040990}"/>
                </a:ext>
              </a:extLst>
            </p:cNvPr>
            <p:cNvGrpSpPr/>
            <p:nvPr/>
          </p:nvGrpSpPr>
          <p:grpSpPr>
            <a:xfrm>
              <a:off x="8950337" y="5532187"/>
              <a:ext cx="2085446" cy="1019524"/>
              <a:chOff x="8893403" y="5562965"/>
              <a:chExt cx="2085446" cy="1019524"/>
            </a:xfrm>
          </p:grpSpPr>
          <p:cxnSp>
            <p:nvCxnSpPr>
              <p:cNvPr id="20" name="Straight Arrow Connector 19"/>
              <p:cNvCxnSpPr/>
              <p:nvPr/>
            </p:nvCxnSpPr>
            <p:spPr>
              <a:xfrm>
                <a:off x="8924462" y="6582489"/>
                <a:ext cx="436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Oval 21"/>
              <p:cNvSpPr/>
              <p:nvPr/>
            </p:nvSpPr>
            <p:spPr>
              <a:xfrm>
                <a:off x="8893403" y="5926653"/>
                <a:ext cx="478410" cy="26474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9405598" y="5859963"/>
                <a:ext cx="152990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>
                    <a:solidFill>
                      <a:prstClr val="black"/>
                    </a:solidFill>
                  </a:rPr>
                  <a:t>singleton resource</a:t>
                </a: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>
                <a:off x="8914572" y="6344515"/>
                <a:ext cx="436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soli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9405598" y="6159849"/>
                <a:ext cx="15732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>
                    <a:solidFill>
                      <a:prstClr val="black"/>
                    </a:solidFill>
                  </a:rPr>
                  <a:t>Subordinate object</a:t>
                </a: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8893403" y="5605404"/>
                <a:ext cx="478410" cy="264744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9405598" y="5562965"/>
                <a:ext cx="15679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prstClr val="black"/>
                    </a:solidFill>
                  </a:rPr>
                  <a:t>collection resource</a:t>
                </a:r>
              </a:p>
            </p:txBody>
          </p:sp>
        </p:grpSp>
      </p:grpSp>
      <p:sp>
        <p:nvSpPr>
          <p:cNvPr id="6" name="Oval 5"/>
          <p:cNvSpPr/>
          <p:nvPr/>
        </p:nvSpPr>
        <p:spPr>
          <a:xfrm>
            <a:off x="6087334" y="2810393"/>
            <a:ext cx="1237279" cy="861819"/>
          </a:xfrm>
          <a:prstGeom prst="ellipse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endParaRPr lang="en-US" sz="110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55224" y="3063077"/>
            <a:ext cx="8130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</a:rPr>
              <a:t>Endpoints</a:t>
            </a:r>
          </a:p>
        </p:txBody>
      </p:sp>
      <p:sp>
        <p:nvSpPr>
          <p:cNvPr id="253" name="Oval 252">
            <a:extLst>
              <a:ext uri="{FF2B5EF4-FFF2-40B4-BE49-F238E27FC236}">
                <a16:creationId xmlns="" xmlns:a16="http://schemas.microsoft.com/office/drawing/2014/main" id="{E87D59CC-02D7-4957-A619-75F0D7A256F2}"/>
              </a:ext>
            </a:extLst>
          </p:cNvPr>
          <p:cNvSpPr/>
          <p:nvPr/>
        </p:nvSpPr>
        <p:spPr>
          <a:xfrm>
            <a:off x="3135551" y="485689"/>
            <a:ext cx="3801868" cy="4047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err="1">
                <a:solidFill>
                  <a:prstClr val="black"/>
                </a:solidFill>
              </a:rPr>
              <a:t>ServiceRoot</a:t>
            </a:r>
            <a:endParaRPr lang="en-US" sz="1100">
              <a:solidFill>
                <a:prstClr val="black"/>
              </a:solidFill>
            </a:endParaRPr>
          </a:p>
        </p:txBody>
      </p:sp>
      <p:cxnSp>
        <p:nvCxnSpPr>
          <p:cNvPr id="254" name="Curved Connector 7">
            <a:extLst>
              <a:ext uri="{FF2B5EF4-FFF2-40B4-BE49-F238E27FC236}">
                <a16:creationId xmlns="" xmlns:a16="http://schemas.microsoft.com/office/drawing/2014/main" id="{2C7F1980-F5D5-4904-B635-CEC8261410AA}"/>
              </a:ext>
            </a:extLst>
          </p:cNvPr>
          <p:cNvCxnSpPr>
            <a:cxnSpLocks/>
            <a:stCxn id="253" idx="4"/>
            <a:endCxn id="5" idx="0"/>
          </p:cNvCxnSpPr>
          <p:nvPr/>
        </p:nvCxnSpPr>
        <p:spPr>
          <a:xfrm rot="16200000" flipH="1">
            <a:off x="5018186" y="908725"/>
            <a:ext cx="205804" cy="169207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0" name="Group 339">
            <a:extLst>
              <a:ext uri="{FF2B5EF4-FFF2-40B4-BE49-F238E27FC236}">
                <a16:creationId xmlns="" xmlns:a16="http://schemas.microsoft.com/office/drawing/2014/main" id="{9543AD47-B023-4597-B183-BEDD1D875624}"/>
              </a:ext>
            </a:extLst>
          </p:cNvPr>
          <p:cNvGrpSpPr/>
          <p:nvPr/>
        </p:nvGrpSpPr>
        <p:grpSpPr>
          <a:xfrm>
            <a:off x="448554" y="1780460"/>
            <a:ext cx="1735982" cy="861819"/>
            <a:chOff x="3740394" y="1529589"/>
            <a:chExt cx="1038091" cy="861819"/>
          </a:xfrm>
        </p:grpSpPr>
        <p:grpSp>
          <p:nvGrpSpPr>
            <p:cNvPr id="341" name="Group 340">
              <a:extLst>
                <a:ext uri="{FF2B5EF4-FFF2-40B4-BE49-F238E27FC236}">
                  <a16:creationId xmlns="" xmlns:a16="http://schemas.microsoft.com/office/drawing/2014/main" id="{16B20BA2-403A-4F9B-BECD-C54A2AB038D8}"/>
                </a:ext>
              </a:extLst>
            </p:cNvPr>
            <p:cNvGrpSpPr/>
            <p:nvPr/>
          </p:nvGrpSpPr>
          <p:grpSpPr>
            <a:xfrm>
              <a:off x="3740394" y="1529589"/>
              <a:ext cx="1038091" cy="861819"/>
              <a:chOff x="4917318" y="2308352"/>
              <a:chExt cx="1038091" cy="861819"/>
            </a:xfrm>
          </p:grpSpPr>
          <p:sp>
            <p:nvSpPr>
              <p:cNvPr id="343" name="Oval 342">
                <a:extLst>
                  <a:ext uri="{FF2B5EF4-FFF2-40B4-BE49-F238E27FC236}">
                    <a16:creationId xmlns="" xmlns:a16="http://schemas.microsoft.com/office/drawing/2014/main" id="{9172DE6A-EE1E-4E71-A4B0-4BC0BCAE47BD}"/>
                  </a:ext>
                </a:extLst>
              </p:cNvPr>
              <p:cNvSpPr/>
              <p:nvPr/>
            </p:nvSpPr>
            <p:spPr>
              <a:xfrm>
                <a:off x="4917318" y="2308352"/>
                <a:ext cx="1038091" cy="861819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>
                  <a:solidFill>
                    <a:prstClr val="white"/>
                  </a:solidFill>
                </a:endParaRPr>
              </a:p>
            </p:txBody>
          </p:sp>
          <p:sp>
            <p:nvSpPr>
              <p:cNvPr id="344" name="TextBox 343">
                <a:extLst>
                  <a:ext uri="{FF2B5EF4-FFF2-40B4-BE49-F238E27FC236}">
                    <a16:creationId xmlns="" xmlns:a16="http://schemas.microsoft.com/office/drawing/2014/main" id="{A6B2C954-60A5-413E-BB35-13CAF8434BCC}"/>
                  </a:ext>
                </a:extLst>
              </p:cNvPr>
              <p:cNvSpPr txBox="1"/>
              <p:nvPr/>
            </p:nvSpPr>
            <p:spPr>
              <a:xfrm>
                <a:off x="5202571" y="2402577"/>
                <a:ext cx="38937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prstClr val="black"/>
                    </a:solidFill>
                  </a:rPr>
                  <a:t>Systems</a:t>
                </a:r>
              </a:p>
            </p:txBody>
          </p:sp>
        </p:grpSp>
        <p:sp>
          <p:nvSpPr>
            <p:cNvPr id="342" name="Oval 341">
              <a:extLst>
                <a:ext uri="{FF2B5EF4-FFF2-40B4-BE49-F238E27FC236}">
                  <a16:creationId xmlns="" xmlns:a16="http://schemas.microsoft.com/office/drawing/2014/main" id="{173EB7FA-7F1F-43D6-97B6-6DF6077B47D5}"/>
                </a:ext>
              </a:extLst>
            </p:cNvPr>
            <p:cNvSpPr/>
            <p:nvPr/>
          </p:nvSpPr>
          <p:spPr>
            <a:xfrm>
              <a:off x="3818837" y="2079463"/>
              <a:ext cx="289284" cy="28558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>
                  <a:solidFill>
                    <a:prstClr val="black"/>
                  </a:solidFill>
                </a:rPr>
                <a:t>1</a:t>
              </a:r>
            </a:p>
          </p:txBody>
        </p:sp>
      </p:grpSp>
      <p:cxnSp>
        <p:nvCxnSpPr>
          <p:cNvPr id="349" name="Curved Connector 7">
            <a:extLst>
              <a:ext uri="{FF2B5EF4-FFF2-40B4-BE49-F238E27FC236}">
                <a16:creationId xmlns="" xmlns:a16="http://schemas.microsoft.com/office/drawing/2014/main" id="{70A0E195-1666-4103-B596-A05B5F9CDA9B}"/>
              </a:ext>
            </a:extLst>
          </p:cNvPr>
          <p:cNvCxnSpPr>
            <a:cxnSpLocks/>
            <a:stCxn id="253" idx="2"/>
            <a:endCxn id="343" idx="0"/>
          </p:cNvCxnSpPr>
          <p:nvPr/>
        </p:nvCxnSpPr>
        <p:spPr>
          <a:xfrm rot="10800000" flipV="1">
            <a:off x="1316545" y="688058"/>
            <a:ext cx="1819006" cy="1092402"/>
          </a:xfrm>
          <a:prstGeom prst="curved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Curved Connector 7">
            <a:extLst>
              <a:ext uri="{FF2B5EF4-FFF2-40B4-BE49-F238E27FC236}">
                <a16:creationId xmlns="" xmlns:a16="http://schemas.microsoft.com/office/drawing/2014/main" id="{94E13FD5-DA19-4A2F-854E-9E8FF215CDC3}"/>
              </a:ext>
            </a:extLst>
          </p:cNvPr>
          <p:cNvCxnSpPr>
            <a:cxnSpLocks/>
            <a:stCxn id="342" idx="4"/>
            <a:endCxn id="361" idx="0"/>
          </p:cNvCxnSpPr>
          <p:nvPr/>
        </p:nvCxnSpPr>
        <p:spPr>
          <a:xfrm rot="5400000">
            <a:off x="471815" y="2840608"/>
            <a:ext cx="574489" cy="125112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Curved Connector 14">
            <a:extLst>
              <a:ext uri="{FF2B5EF4-FFF2-40B4-BE49-F238E27FC236}">
                <a16:creationId xmlns="" xmlns:a16="http://schemas.microsoft.com/office/drawing/2014/main" id="{7B6572C3-44A8-44FD-BA98-1C8E5D34955F}"/>
              </a:ext>
            </a:extLst>
          </p:cNvPr>
          <p:cNvCxnSpPr>
            <a:cxnSpLocks/>
            <a:stCxn id="128" idx="3"/>
            <a:endCxn id="304" idx="5"/>
          </p:cNvCxnSpPr>
          <p:nvPr/>
        </p:nvCxnSpPr>
        <p:spPr>
          <a:xfrm rot="5400000" flipH="1">
            <a:off x="4346448" y="1837791"/>
            <a:ext cx="125573" cy="3443884"/>
          </a:xfrm>
          <a:prstGeom prst="curvedConnector3">
            <a:avLst>
              <a:gd name="adj1" fmla="val -217423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Oval 127">
            <a:extLst>
              <a:ext uri="{FF2B5EF4-FFF2-40B4-BE49-F238E27FC236}">
                <a16:creationId xmlns="" xmlns:a16="http://schemas.microsoft.com/office/drawing/2014/main" id="{6A1CF7F3-4B09-4B75-B9BE-27EE3FDFECBB}"/>
              </a:ext>
            </a:extLst>
          </p:cNvPr>
          <p:cNvSpPr/>
          <p:nvPr/>
        </p:nvSpPr>
        <p:spPr>
          <a:xfrm>
            <a:off x="6080708" y="3363596"/>
            <a:ext cx="344625" cy="30334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115" name="Curved Connector 7">
            <a:extLst>
              <a:ext uri="{FF2B5EF4-FFF2-40B4-BE49-F238E27FC236}">
                <a16:creationId xmlns="" xmlns:a16="http://schemas.microsoft.com/office/drawing/2014/main" id="{304F243C-B60C-4141-AF31-CE2847817BF7}"/>
              </a:ext>
            </a:extLst>
          </p:cNvPr>
          <p:cNvCxnSpPr>
            <a:cxnSpLocks/>
            <a:stCxn id="19" idx="3"/>
            <a:endCxn id="86" idx="0"/>
          </p:cNvCxnSpPr>
          <p:nvPr/>
        </p:nvCxnSpPr>
        <p:spPr>
          <a:xfrm rot="5400000">
            <a:off x="4594224" y="2161797"/>
            <a:ext cx="392664" cy="546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Oval 117">
            <a:extLst>
              <a:ext uri="{FF2B5EF4-FFF2-40B4-BE49-F238E27FC236}">
                <a16:creationId xmlns="" xmlns:a16="http://schemas.microsoft.com/office/drawing/2014/main" id="{0261A0FD-7E46-45FE-A0D9-B25A2C3FA604}"/>
              </a:ext>
            </a:extLst>
          </p:cNvPr>
          <p:cNvSpPr/>
          <p:nvPr/>
        </p:nvSpPr>
        <p:spPr>
          <a:xfrm>
            <a:off x="1129320" y="2393265"/>
            <a:ext cx="422223" cy="32461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2</a:t>
            </a:r>
          </a:p>
        </p:txBody>
      </p:sp>
      <p:cxnSp>
        <p:nvCxnSpPr>
          <p:cNvPr id="123" name="Curved Connector 7">
            <a:extLst>
              <a:ext uri="{FF2B5EF4-FFF2-40B4-BE49-F238E27FC236}">
                <a16:creationId xmlns="" xmlns:a16="http://schemas.microsoft.com/office/drawing/2014/main" id="{4D7B1EC4-5870-47D1-BE38-F7AC92E38D26}"/>
              </a:ext>
            </a:extLst>
          </p:cNvPr>
          <p:cNvCxnSpPr>
            <a:cxnSpLocks/>
            <a:stCxn id="118" idx="4"/>
            <a:endCxn id="119" idx="0"/>
          </p:cNvCxnSpPr>
          <p:nvPr/>
        </p:nvCxnSpPr>
        <p:spPr>
          <a:xfrm rot="16200000" flipH="1">
            <a:off x="1126282" y="2932026"/>
            <a:ext cx="455902" cy="27603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urved Connector 14">
            <a:extLst>
              <a:ext uri="{FF2B5EF4-FFF2-40B4-BE49-F238E27FC236}">
                <a16:creationId xmlns="" xmlns:a16="http://schemas.microsoft.com/office/drawing/2014/main" id="{A1394526-B220-4523-875E-4A30A5BAB48B}"/>
              </a:ext>
            </a:extLst>
          </p:cNvPr>
          <p:cNvCxnSpPr>
            <a:cxnSpLocks/>
            <a:stCxn id="593" idx="4"/>
            <a:endCxn id="273" idx="3"/>
          </p:cNvCxnSpPr>
          <p:nvPr/>
        </p:nvCxnSpPr>
        <p:spPr>
          <a:xfrm rot="5400000" flipH="1" flipV="1">
            <a:off x="3358404" y="3641155"/>
            <a:ext cx="291998" cy="3039945"/>
          </a:xfrm>
          <a:prstGeom prst="curvedConnector3">
            <a:avLst>
              <a:gd name="adj1" fmla="val -48334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2" name="Group 281">
            <a:extLst>
              <a:ext uri="{FF2B5EF4-FFF2-40B4-BE49-F238E27FC236}">
                <a16:creationId xmlns="" xmlns:a16="http://schemas.microsoft.com/office/drawing/2014/main" id="{F3AC0B21-2CC3-414D-96F8-7E929DBE6ACA}"/>
              </a:ext>
            </a:extLst>
          </p:cNvPr>
          <p:cNvGrpSpPr/>
          <p:nvPr/>
        </p:nvGrpSpPr>
        <p:grpSpPr>
          <a:xfrm>
            <a:off x="6860055" y="1105981"/>
            <a:ext cx="1506211" cy="861819"/>
            <a:chOff x="4917318" y="2308352"/>
            <a:chExt cx="1038091" cy="861819"/>
          </a:xfrm>
        </p:grpSpPr>
        <p:sp>
          <p:nvSpPr>
            <p:cNvPr id="283" name="Oval 282">
              <a:extLst>
                <a:ext uri="{FF2B5EF4-FFF2-40B4-BE49-F238E27FC236}">
                  <a16:creationId xmlns="" xmlns:a16="http://schemas.microsoft.com/office/drawing/2014/main" id="{B9C4220E-3DBA-4BBE-B52E-F8A02F2B73F2}"/>
                </a:ext>
              </a:extLst>
            </p:cNvPr>
            <p:cNvSpPr/>
            <p:nvPr/>
          </p:nvSpPr>
          <p:spPr>
            <a:xfrm>
              <a:off x="4917318" y="2308352"/>
              <a:ext cx="1038091" cy="861819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1100">
                <a:solidFill>
                  <a:prstClr val="white"/>
                </a:solidFill>
              </a:endParaRPr>
            </a:p>
          </p:txBody>
        </p:sp>
        <p:sp>
          <p:nvSpPr>
            <p:cNvPr id="284" name="TextBox 283">
              <a:extLst>
                <a:ext uri="{FF2B5EF4-FFF2-40B4-BE49-F238E27FC236}">
                  <a16:creationId xmlns="" xmlns:a16="http://schemas.microsoft.com/office/drawing/2014/main" id="{1A017117-F993-4672-8E83-609976EF8E44}"/>
                </a:ext>
              </a:extLst>
            </p:cNvPr>
            <p:cNvSpPr txBox="1"/>
            <p:nvPr/>
          </p:nvSpPr>
          <p:spPr>
            <a:xfrm>
              <a:off x="5225139" y="2342081"/>
              <a:ext cx="68800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</a:rPr>
                <a:t>Chassis</a:t>
              </a:r>
            </a:p>
          </p:txBody>
        </p:sp>
      </p:grpSp>
      <p:sp>
        <p:nvSpPr>
          <p:cNvPr id="285" name="Oval 284">
            <a:extLst>
              <a:ext uri="{FF2B5EF4-FFF2-40B4-BE49-F238E27FC236}">
                <a16:creationId xmlns="" xmlns:a16="http://schemas.microsoft.com/office/drawing/2014/main" id="{D0D94166-B9D0-48C0-A6E2-78FF704A9130}"/>
              </a:ext>
            </a:extLst>
          </p:cNvPr>
          <p:cNvSpPr/>
          <p:nvPr/>
        </p:nvSpPr>
        <p:spPr>
          <a:xfrm>
            <a:off x="7866083" y="1440445"/>
            <a:ext cx="598655" cy="41873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>
                <a:solidFill>
                  <a:prstClr val="black"/>
                </a:solidFill>
              </a:rPr>
              <a:t>1</a:t>
            </a:r>
          </a:p>
        </p:txBody>
      </p:sp>
      <p:grpSp>
        <p:nvGrpSpPr>
          <p:cNvPr id="286" name="Group 285">
            <a:extLst>
              <a:ext uri="{FF2B5EF4-FFF2-40B4-BE49-F238E27FC236}">
                <a16:creationId xmlns="" xmlns:a16="http://schemas.microsoft.com/office/drawing/2014/main" id="{47F9911F-A707-40C4-BF29-81F96429040C}"/>
              </a:ext>
            </a:extLst>
          </p:cNvPr>
          <p:cNvGrpSpPr/>
          <p:nvPr/>
        </p:nvGrpSpPr>
        <p:grpSpPr>
          <a:xfrm>
            <a:off x="8591192" y="1740008"/>
            <a:ext cx="1038091" cy="830666"/>
            <a:chOff x="3874137" y="2619316"/>
            <a:chExt cx="1038091" cy="830666"/>
          </a:xfrm>
        </p:grpSpPr>
        <p:sp>
          <p:nvSpPr>
            <p:cNvPr id="287" name="Oval 286">
              <a:extLst>
                <a:ext uri="{FF2B5EF4-FFF2-40B4-BE49-F238E27FC236}">
                  <a16:creationId xmlns="" xmlns:a16="http://schemas.microsoft.com/office/drawing/2014/main" id="{CAD26DD1-E1D1-47A2-BC5F-11FBDB25E9F3}"/>
                </a:ext>
              </a:extLst>
            </p:cNvPr>
            <p:cNvSpPr/>
            <p:nvPr/>
          </p:nvSpPr>
          <p:spPr>
            <a:xfrm>
              <a:off x="3874137" y="2619316"/>
              <a:ext cx="1038091" cy="830666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1100">
                <a:solidFill>
                  <a:prstClr val="white"/>
                </a:solidFill>
              </a:endParaRPr>
            </a:p>
          </p:txBody>
        </p:sp>
        <p:sp>
          <p:nvSpPr>
            <p:cNvPr id="288" name="TextBox 287">
              <a:extLst>
                <a:ext uri="{FF2B5EF4-FFF2-40B4-BE49-F238E27FC236}">
                  <a16:creationId xmlns="" xmlns:a16="http://schemas.microsoft.com/office/drawing/2014/main" id="{D0C990AF-AE9A-4877-A11D-C011913F8977}"/>
                </a:ext>
              </a:extLst>
            </p:cNvPr>
            <p:cNvSpPr txBox="1"/>
            <p:nvPr/>
          </p:nvSpPr>
          <p:spPr>
            <a:xfrm>
              <a:off x="4019896" y="2619652"/>
              <a:ext cx="76174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>
                  <a:solidFill>
                    <a:prstClr val="black"/>
                  </a:solidFill>
                </a:rPr>
                <a:t>Media</a:t>
              </a:r>
            </a:p>
            <a:p>
              <a:pPr algn="ctr"/>
              <a:r>
                <a:rPr lang="en-US" sz="1100">
                  <a:solidFill>
                    <a:prstClr val="black"/>
                  </a:solidFill>
                </a:rPr>
                <a:t>Controller</a:t>
              </a:r>
            </a:p>
          </p:txBody>
        </p:sp>
      </p:grpSp>
      <p:grpSp>
        <p:nvGrpSpPr>
          <p:cNvPr id="289" name="Group 288">
            <a:extLst>
              <a:ext uri="{FF2B5EF4-FFF2-40B4-BE49-F238E27FC236}">
                <a16:creationId xmlns="" xmlns:a16="http://schemas.microsoft.com/office/drawing/2014/main" id="{60A79B7A-3747-4906-9B1E-D61C2019EB03}"/>
              </a:ext>
            </a:extLst>
          </p:cNvPr>
          <p:cNvGrpSpPr/>
          <p:nvPr/>
        </p:nvGrpSpPr>
        <p:grpSpPr>
          <a:xfrm>
            <a:off x="10279832" y="1731157"/>
            <a:ext cx="1038091" cy="830666"/>
            <a:chOff x="3874137" y="2619316"/>
            <a:chExt cx="1038091" cy="830666"/>
          </a:xfrm>
        </p:grpSpPr>
        <p:sp>
          <p:nvSpPr>
            <p:cNvPr id="290" name="Oval 289">
              <a:extLst>
                <a:ext uri="{FF2B5EF4-FFF2-40B4-BE49-F238E27FC236}">
                  <a16:creationId xmlns="" xmlns:a16="http://schemas.microsoft.com/office/drawing/2014/main" id="{C878485D-C2BE-40E2-BB2A-BD14DF2938A2}"/>
                </a:ext>
              </a:extLst>
            </p:cNvPr>
            <p:cNvSpPr/>
            <p:nvPr/>
          </p:nvSpPr>
          <p:spPr>
            <a:xfrm>
              <a:off x="3874137" y="2619316"/>
              <a:ext cx="1038091" cy="830666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1100">
                <a:solidFill>
                  <a:prstClr val="white"/>
                </a:solidFill>
              </a:endParaRPr>
            </a:p>
          </p:txBody>
        </p:sp>
        <p:sp>
          <p:nvSpPr>
            <p:cNvPr id="291" name="TextBox 290">
              <a:extLst>
                <a:ext uri="{FF2B5EF4-FFF2-40B4-BE49-F238E27FC236}">
                  <a16:creationId xmlns="" xmlns:a16="http://schemas.microsoft.com/office/drawing/2014/main" id="{6308EC35-0DB6-4111-A6A2-1B00369B112E}"/>
                </a:ext>
              </a:extLst>
            </p:cNvPr>
            <p:cNvSpPr txBox="1"/>
            <p:nvPr/>
          </p:nvSpPr>
          <p:spPr>
            <a:xfrm>
              <a:off x="4063174" y="2619652"/>
              <a:ext cx="67518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>
                  <a:solidFill>
                    <a:prstClr val="black"/>
                  </a:solidFill>
                </a:rPr>
                <a:t>Memory</a:t>
              </a:r>
            </a:p>
            <a:p>
              <a:pPr algn="ctr"/>
              <a:r>
                <a:rPr lang="en-US" sz="1100">
                  <a:solidFill>
                    <a:prstClr val="black"/>
                  </a:solidFill>
                </a:rPr>
                <a:t>Domain</a:t>
              </a:r>
            </a:p>
          </p:txBody>
        </p:sp>
      </p:grpSp>
      <p:sp>
        <p:nvSpPr>
          <p:cNvPr id="292" name="Oval 291">
            <a:extLst>
              <a:ext uri="{FF2B5EF4-FFF2-40B4-BE49-F238E27FC236}">
                <a16:creationId xmlns="" xmlns:a16="http://schemas.microsoft.com/office/drawing/2014/main" id="{99EF9350-EC50-4CF9-83E7-4A3C27D2DD43}"/>
              </a:ext>
            </a:extLst>
          </p:cNvPr>
          <p:cNvSpPr/>
          <p:nvPr/>
        </p:nvSpPr>
        <p:spPr>
          <a:xfrm>
            <a:off x="9174566" y="2379949"/>
            <a:ext cx="261178" cy="235896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294" name="Curved Connector 293"/>
          <p:cNvCxnSpPr>
            <a:cxnSpLocks/>
            <a:stCxn id="285" idx="6"/>
            <a:endCxn id="288" idx="1"/>
          </p:cNvCxnSpPr>
          <p:nvPr/>
        </p:nvCxnSpPr>
        <p:spPr>
          <a:xfrm>
            <a:off x="8464738" y="1649811"/>
            <a:ext cx="272213" cy="305977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urved Connector 294"/>
          <p:cNvCxnSpPr>
            <a:cxnSpLocks/>
            <a:stCxn id="285" idx="7"/>
            <a:endCxn id="290" idx="0"/>
          </p:cNvCxnSpPr>
          <p:nvPr/>
        </p:nvCxnSpPr>
        <p:spPr>
          <a:xfrm rot="16200000" flipH="1">
            <a:off x="9473277" y="405557"/>
            <a:ext cx="229390" cy="2421811"/>
          </a:xfrm>
          <a:prstGeom prst="curvedConnector3">
            <a:avLst>
              <a:gd name="adj1" fmla="val -126388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>
            <a:extLst>
              <a:ext uri="{FF2B5EF4-FFF2-40B4-BE49-F238E27FC236}">
                <a16:creationId xmlns="" xmlns:a16="http://schemas.microsoft.com/office/drawing/2014/main" id="{7FEA5721-D4B2-4F2B-9EAB-C48AD8DD9BBE}"/>
              </a:ext>
            </a:extLst>
          </p:cNvPr>
          <p:cNvSpPr/>
          <p:nvPr/>
        </p:nvSpPr>
        <p:spPr>
          <a:xfrm>
            <a:off x="6301616" y="3488412"/>
            <a:ext cx="345885" cy="30289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298" name="Oval 297">
            <a:extLst>
              <a:ext uri="{FF2B5EF4-FFF2-40B4-BE49-F238E27FC236}">
                <a16:creationId xmlns="" xmlns:a16="http://schemas.microsoft.com/office/drawing/2014/main" id="{7FEA5721-D4B2-4F2B-9EAB-C48AD8DD9BBE}"/>
              </a:ext>
            </a:extLst>
          </p:cNvPr>
          <p:cNvSpPr/>
          <p:nvPr/>
        </p:nvSpPr>
        <p:spPr>
          <a:xfrm>
            <a:off x="5973160" y="3156692"/>
            <a:ext cx="326448" cy="24406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361" name="Oval 360">
            <a:extLst>
              <a:ext uri="{FF2B5EF4-FFF2-40B4-BE49-F238E27FC236}">
                <a16:creationId xmlns="" xmlns:a16="http://schemas.microsoft.com/office/drawing/2014/main" id="{0D886695-0CF9-4D21-B60A-8DD1485CB00D}"/>
              </a:ext>
            </a:extLst>
          </p:cNvPr>
          <p:cNvSpPr/>
          <p:nvPr/>
        </p:nvSpPr>
        <p:spPr>
          <a:xfrm>
            <a:off x="373465" y="3190409"/>
            <a:ext cx="646075" cy="567555"/>
          </a:xfrm>
          <a:prstGeom prst="ellipse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362" name="TextBox 361">
            <a:extLst>
              <a:ext uri="{FF2B5EF4-FFF2-40B4-BE49-F238E27FC236}">
                <a16:creationId xmlns="" xmlns:a16="http://schemas.microsoft.com/office/drawing/2014/main" id="{6FF22F13-43A9-4F2C-8218-D84861786475}"/>
              </a:ext>
            </a:extLst>
          </p:cNvPr>
          <p:cNvSpPr txBox="1"/>
          <p:nvPr/>
        </p:nvSpPr>
        <p:spPr>
          <a:xfrm>
            <a:off x="525045" y="3180475"/>
            <a:ext cx="5774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Fabric Adapters</a:t>
            </a:r>
          </a:p>
        </p:txBody>
      </p:sp>
      <p:sp>
        <p:nvSpPr>
          <p:cNvPr id="363" name="Oval 362">
            <a:extLst>
              <a:ext uri="{FF2B5EF4-FFF2-40B4-BE49-F238E27FC236}">
                <a16:creationId xmlns="" xmlns:a16="http://schemas.microsoft.com/office/drawing/2014/main" id="{0304C575-460B-4949-B136-374A1A5EDCA0}"/>
              </a:ext>
            </a:extLst>
          </p:cNvPr>
          <p:cNvSpPr/>
          <p:nvPr/>
        </p:nvSpPr>
        <p:spPr>
          <a:xfrm>
            <a:off x="623293" y="3567155"/>
            <a:ext cx="295031" cy="23069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19" name="Oval 118">
            <a:extLst>
              <a:ext uri="{FF2B5EF4-FFF2-40B4-BE49-F238E27FC236}">
                <a16:creationId xmlns="" xmlns:a16="http://schemas.microsoft.com/office/drawing/2014/main" id="{C01F198E-2398-40C9-9C81-E18956A8FD1A}"/>
              </a:ext>
            </a:extLst>
          </p:cNvPr>
          <p:cNvSpPr/>
          <p:nvPr/>
        </p:nvSpPr>
        <p:spPr>
          <a:xfrm>
            <a:off x="1044997" y="3173779"/>
            <a:ext cx="646075" cy="567555"/>
          </a:xfrm>
          <a:prstGeom prst="ellipse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="" xmlns:a16="http://schemas.microsoft.com/office/drawing/2014/main" id="{1D3E0104-DBAB-4145-ACC7-9AA6EEA5FDDC}"/>
              </a:ext>
            </a:extLst>
          </p:cNvPr>
          <p:cNvSpPr txBox="1"/>
          <p:nvPr/>
        </p:nvSpPr>
        <p:spPr>
          <a:xfrm>
            <a:off x="1214080" y="3195590"/>
            <a:ext cx="5774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Fabric Adapters</a:t>
            </a:r>
          </a:p>
        </p:txBody>
      </p:sp>
      <p:sp>
        <p:nvSpPr>
          <p:cNvPr id="259" name="Oval 258">
            <a:extLst>
              <a:ext uri="{FF2B5EF4-FFF2-40B4-BE49-F238E27FC236}">
                <a16:creationId xmlns="" xmlns:a16="http://schemas.microsoft.com/office/drawing/2014/main" id="{7FEA5721-D4B2-4F2B-9EAB-C48AD8DD9BBE}"/>
              </a:ext>
            </a:extLst>
          </p:cNvPr>
          <p:cNvSpPr/>
          <p:nvPr/>
        </p:nvSpPr>
        <p:spPr>
          <a:xfrm>
            <a:off x="1402684" y="3540680"/>
            <a:ext cx="256795" cy="2157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1</a:t>
            </a:r>
            <a:endParaRPr lang="en-US" sz="800" dirty="0">
              <a:solidFill>
                <a:prstClr val="black"/>
              </a:solidFill>
            </a:endParaRPr>
          </a:p>
        </p:txBody>
      </p:sp>
      <p:grpSp>
        <p:nvGrpSpPr>
          <p:cNvPr id="260" name="Group 259">
            <a:extLst>
              <a:ext uri="{FF2B5EF4-FFF2-40B4-BE49-F238E27FC236}">
                <a16:creationId xmlns="" xmlns:a16="http://schemas.microsoft.com/office/drawing/2014/main" id="{B00BAC4B-F769-498F-8BE5-716877FFB54F}"/>
              </a:ext>
            </a:extLst>
          </p:cNvPr>
          <p:cNvGrpSpPr/>
          <p:nvPr/>
        </p:nvGrpSpPr>
        <p:grpSpPr>
          <a:xfrm>
            <a:off x="743292" y="4768237"/>
            <a:ext cx="624170" cy="527709"/>
            <a:chOff x="2087056" y="4770132"/>
            <a:chExt cx="660356" cy="573939"/>
          </a:xfrm>
        </p:grpSpPr>
        <p:grpSp>
          <p:nvGrpSpPr>
            <p:cNvPr id="261" name="Group 260">
              <a:extLst>
                <a:ext uri="{FF2B5EF4-FFF2-40B4-BE49-F238E27FC236}">
                  <a16:creationId xmlns="" xmlns:a16="http://schemas.microsoft.com/office/drawing/2014/main" id="{5F87B798-A063-4968-8F85-B4A5C7F19084}"/>
                </a:ext>
              </a:extLst>
            </p:cNvPr>
            <p:cNvGrpSpPr/>
            <p:nvPr/>
          </p:nvGrpSpPr>
          <p:grpSpPr>
            <a:xfrm>
              <a:off x="2087056" y="4770132"/>
              <a:ext cx="660356" cy="556861"/>
              <a:chOff x="2087056" y="4770132"/>
              <a:chExt cx="660356" cy="556861"/>
            </a:xfrm>
          </p:grpSpPr>
          <p:sp>
            <p:nvSpPr>
              <p:cNvPr id="263" name="Oval 262">
                <a:extLst>
                  <a:ext uri="{FF2B5EF4-FFF2-40B4-BE49-F238E27FC236}">
                    <a16:creationId xmlns="" xmlns:a16="http://schemas.microsoft.com/office/drawing/2014/main" id="{F94DCCE3-B956-4B66-A5A7-B01629EFC2A4}"/>
                  </a:ext>
                </a:extLst>
              </p:cNvPr>
              <p:cNvSpPr/>
              <p:nvPr/>
            </p:nvSpPr>
            <p:spPr>
              <a:xfrm>
                <a:off x="2087056" y="4773834"/>
                <a:ext cx="660356" cy="539732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800">
                  <a:solidFill>
                    <a:prstClr val="white"/>
                  </a:solidFill>
                </a:endParaRPr>
              </a:p>
            </p:txBody>
          </p:sp>
          <p:sp>
            <p:nvSpPr>
              <p:cNvPr id="264" name="TextBox 263">
                <a:extLst>
                  <a:ext uri="{FF2B5EF4-FFF2-40B4-BE49-F238E27FC236}">
                    <a16:creationId xmlns="" xmlns:a16="http://schemas.microsoft.com/office/drawing/2014/main" id="{8EFD4326-2762-4E78-8D9F-20B362DA5421}"/>
                  </a:ext>
                </a:extLst>
              </p:cNvPr>
              <p:cNvSpPr txBox="1"/>
              <p:nvPr/>
            </p:nvSpPr>
            <p:spPr>
              <a:xfrm>
                <a:off x="2184535" y="4770132"/>
                <a:ext cx="487972" cy="5568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>
                    <a:solidFill>
                      <a:prstClr val="black"/>
                    </a:solidFill>
                  </a:rPr>
                  <a:t>Ports</a:t>
                </a:r>
              </a:p>
            </p:txBody>
          </p:sp>
        </p:grpSp>
        <p:sp>
          <p:nvSpPr>
            <p:cNvPr id="262" name="Oval 261">
              <a:extLst>
                <a:ext uri="{FF2B5EF4-FFF2-40B4-BE49-F238E27FC236}">
                  <a16:creationId xmlns="" xmlns:a16="http://schemas.microsoft.com/office/drawing/2014/main" id="{E577C1A9-AEC2-4CBD-9F38-EACE56294D3D}"/>
                </a:ext>
              </a:extLst>
            </p:cNvPr>
            <p:cNvSpPr/>
            <p:nvPr/>
          </p:nvSpPr>
          <p:spPr>
            <a:xfrm>
              <a:off x="2278108" y="5113808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800" dirty="0">
                  <a:solidFill>
                    <a:prstClr val="black"/>
                  </a:solidFill>
                </a:rPr>
                <a:t>1</a:t>
              </a:r>
            </a:p>
          </p:txBody>
        </p:sp>
      </p:grpSp>
      <p:cxnSp>
        <p:nvCxnSpPr>
          <p:cNvPr id="270" name="Curved Connector 7">
            <a:extLst>
              <a:ext uri="{FF2B5EF4-FFF2-40B4-BE49-F238E27FC236}">
                <a16:creationId xmlns="" xmlns:a16="http://schemas.microsoft.com/office/drawing/2014/main" id="{BD9E76C7-B531-4DA7-BEAE-21A6C3999E3B}"/>
              </a:ext>
            </a:extLst>
          </p:cNvPr>
          <p:cNvCxnSpPr>
            <a:cxnSpLocks/>
            <a:stCxn id="361" idx="4"/>
            <a:endCxn id="263" idx="0"/>
          </p:cNvCxnSpPr>
          <p:nvPr/>
        </p:nvCxnSpPr>
        <p:spPr>
          <a:xfrm rot="16200000" flipH="1">
            <a:off x="369102" y="4085365"/>
            <a:ext cx="1013677" cy="358874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Curved Connector 7">
            <a:extLst>
              <a:ext uri="{FF2B5EF4-FFF2-40B4-BE49-F238E27FC236}">
                <a16:creationId xmlns="" xmlns:a16="http://schemas.microsoft.com/office/drawing/2014/main" id="{F5339E17-BF9E-49C7-BA11-6DD30FABE8D1}"/>
              </a:ext>
            </a:extLst>
          </p:cNvPr>
          <p:cNvCxnSpPr>
            <a:cxnSpLocks/>
            <a:stCxn id="259" idx="4"/>
            <a:endCxn id="594" idx="0"/>
          </p:cNvCxnSpPr>
          <p:nvPr/>
        </p:nvCxnSpPr>
        <p:spPr>
          <a:xfrm rot="16200000" flipH="1">
            <a:off x="1245201" y="4042261"/>
            <a:ext cx="1026442" cy="45468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Curved Connector 14">
            <a:extLst>
              <a:ext uri="{FF2B5EF4-FFF2-40B4-BE49-F238E27FC236}">
                <a16:creationId xmlns="" xmlns:a16="http://schemas.microsoft.com/office/drawing/2014/main" id="{316B656C-973C-465E-AD83-E231BE78ACF7}"/>
              </a:ext>
            </a:extLst>
          </p:cNvPr>
          <p:cNvCxnSpPr>
            <a:cxnSpLocks/>
            <a:stCxn id="262" idx="4"/>
            <a:endCxn id="151" idx="3"/>
          </p:cNvCxnSpPr>
          <p:nvPr/>
        </p:nvCxnSpPr>
        <p:spPr>
          <a:xfrm rot="5400000" flipH="1" flipV="1">
            <a:off x="3030512" y="3200962"/>
            <a:ext cx="118517" cy="4071451"/>
          </a:xfrm>
          <a:prstGeom prst="curvedConnector3">
            <a:avLst>
              <a:gd name="adj1" fmla="val -300228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Oval 337"/>
          <p:cNvSpPr/>
          <p:nvPr/>
        </p:nvSpPr>
        <p:spPr bwMode="ltGray">
          <a:xfrm>
            <a:off x="6152570" y="3439473"/>
            <a:ext cx="182088" cy="166529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>
                <a:solidFill>
                  <a:prstClr val="white"/>
                </a:solidFill>
              </a:rPr>
              <a:t>1</a:t>
            </a:r>
            <a:endParaRPr lang="en-GB" sz="1200" dirty="0" err="1">
              <a:solidFill>
                <a:prstClr val="white"/>
              </a:solidFill>
            </a:endParaRPr>
          </a:p>
        </p:txBody>
      </p:sp>
      <p:sp>
        <p:nvSpPr>
          <p:cNvPr id="345" name="Oval 344"/>
          <p:cNvSpPr/>
          <p:nvPr/>
        </p:nvSpPr>
        <p:spPr bwMode="ltGray">
          <a:xfrm>
            <a:off x="6384425" y="3562493"/>
            <a:ext cx="182088" cy="166529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prstClr val="white"/>
                </a:solidFill>
              </a:rPr>
              <a:t>2</a:t>
            </a:r>
            <a:endParaRPr lang="en-GB" sz="1200" dirty="0" err="1">
              <a:solidFill>
                <a:prstClr val="white"/>
              </a:solidFill>
            </a:endParaRPr>
          </a:p>
        </p:txBody>
      </p:sp>
      <p:sp>
        <p:nvSpPr>
          <p:cNvPr id="346" name="Oval 345"/>
          <p:cNvSpPr/>
          <p:nvPr/>
        </p:nvSpPr>
        <p:spPr bwMode="ltGray">
          <a:xfrm>
            <a:off x="6053802" y="3195146"/>
            <a:ext cx="182088" cy="166529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prstClr val="white"/>
                </a:solidFill>
              </a:rPr>
              <a:t>3</a:t>
            </a:r>
            <a:endParaRPr lang="en-GB" sz="1200" dirty="0" err="1">
              <a:solidFill>
                <a:prstClr val="white"/>
              </a:solidFill>
            </a:endParaRPr>
          </a:p>
        </p:txBody>
      </p:sp>
      <p:sp>
        <p:nvSpPr>
          <p:cNvPr id="347" name="Rounded Rectangle 346"/>
          <p:cNvSpPr/>
          <p:nvPr/>
        </p:nvSpPr>
        <p:spPr>
          <a:xfrm>
            <a:off x="720922" y="2383778"/>
            <a:ext cx="217509" cy="155891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</a:rPr>
              <a:t>1</a:t>
            </a:r>
            <a:endParaRPr lang="en-GB" sz="1200" dirty="0">
              <a:solidFill>
                <a:prstClr val="white"/>
              </a:solidFill>
            </a:endParaRPr>
          </a:p>
        </p:txBody>
      </p:sp>
      <p:sp>
        <p:nvSpPr>
          <p:cNvPr id="348" name="Rounded Rectangle 347"/>
          <p:cNvSpPr/>
          <p:nvPr/>
        </p:nvSpPr>
        <p:spPr>
          <a:xfrm>
            <a:off x="1220239" y="2466736"/>
            <a:ext cx="217509" cy="155891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</a:rPr>
              <a:t>2</a:t>
            </a:r>
            <a:endParaRPr lang="en-GB" sz="1200" dirty="0">
              <a:solidFill>
                <a:prstClr val="white"/>
              </a:solidFill>
            </a:endParaRPr>
          </a:p>
        </p:txBody>
      </p:sp>
      <p:grpSp>
        <p:nvGrpSpPr>
          <p:cNvPr id="83" name="Group 82">
            <a:extLst>
              <a:ext uri="{FF2B5EF4-FFF2-40B4-BE49-F238E27FC236}">
                <a16:creationId xmlns="" xmlns:a16="http://schemas.microsoft.com/office/drawing/2014/main" id="{3455230F-E98F-4285-9992-94173BB08CAE}"/>
              </a:ext>
            </a:extLst>
          </p:cNvPr>
          <p:cNvGrpSpPr/>
          <p:nvPr/>
        </p:nvGrpSpPr>
        <p:grpSpPr>
          <a:xfrm>
            <a:off x="4149067" y="2360859"/>
            <a:ext cx="1277517" cy="908243"/>
            <a:chOff x="6866802" y="4052935"/>
            <a:chExt cx="1424142" cy="908243"/>
          </a:xfrm>
          <a:solidFill>
            <a:srgbClr val="00B0F0"/>
          </a:solidFill>
        </p:grpSpPr>
        <p:grpSp>
          <p:nvGrpSpPr>
            <p:cNvPr id="84" name="Group 83">
              <a:extLst>
                <a:ext uri="{FF2B5EF4-FFF2-40B4-BE49-F238E27FC236}">
                  <a16:creationId xmlns="" xmlns:a16="http://schemas.microsoft.com/office/drawing/2014/main" id="{02EC3674-0E89-452C-94F4-64C87D17EFFA}"/>
                </a:ext>
              </a:extLst>
            </p:cNvPr>
            <p:cNvGrpSpPr/>
            <p:nvPr/>
          </p:nvGrpSpPr>
          <p:grpSpPr>
            <a:xfrm>
              <a:off x="6866802" y="4052935"/>
              <a:ext cx="1424142" cy="861819"/>
              <a:chOff x="6445409" y="4251530"/>
              <a:chExt cx="1424142" cy="861819"/>
            </a:xfrm>
            <a:grpFill/>
          </p:grpSpPr>
          <p:sp>
            <p:nvSpPr>
              <p:cNvPr id="86" name="Oval 85">
                <a:extLst>
                  <a:ext uri="{FF2B5EF4-FFF2-40B4-BE49-F238E27FC236}">
                    <a16:creationId xmlns="" xmlns:a16="http://schemas.microsoft.com/office/drawing/2014/main" id="{1E5123F7-DAC4-4EF7-9C60-8792EA0A701D}"/>
                  </a:ext>
                </a:extLst>
              </p:cNvPr>
              <p:cNvSpPr/>
              <p:nvPr/>
            </p:nvSpPr>
            <p:spPr>
              <a:xfrm>
                <a:off x="6445409" y="4251530"/>
                <a:ext cx="1424142" cy="86181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>
                  <a:solidFill>
                    <a:prstClr val="black"/>
                  </a:solidFill>
                </a:endParaRPr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="" xmlns:a16="http://schemas.microsoft.com/office/drawing/2014/main" id="{AB91E4C4-E23D-43A2-9F06-8644ADCAA487}"/>
                  </a:ext>
                </a:extLst>
              </p:cNvPr>
              <p:cNvSpPr txBox="1"/>
              <p:nvPr/>
            </p:nvSpPr>
            <p:spPr>
              <a:xfrm>
                <a:off x="6774752" y="4407711"/>
                <a:ext cx="68640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prstClr val="black"/>
                    </a:solidFill>
                  </a:rPr>
                  <a:t>Switches</a:t>
                </a:r>
              </a:p>
            </p:txBody>
          </p:sp>
        </p:grpSp>
        <p:sp>
          <p:nvSpPr>
            <p:cNvPr id="85" name="Oval 84">
              <a:extLst>
                <a:ext uri="{FF2B5EF4-FFF2-40B4-BE49-F238E27FC236}">
                  <a16:creationId xmlns="" xmlns:a16="http://schemas.microsoft.com/office/drawing/2014/main" id="{18C34E4E-1AC4-4F61-95D8-2C8BC3328FA7}"/>
                </a:ext>
              </a:extLst>
            </p:cNvPr>
            <p:cNvSpPr/>
            <p:nvPr/>
          </p:nvSpPr>
          <p:spPr>
            <a:xfrm>
              <a:off x="7248477" y="4627737"/>
              <a:ext cx="480286" cy="33344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SW1</a:t>
              </a:r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="" xmlns:a16="http://schemas.microsoft.com/office/drawing/2014/main" id="{0D1AB099-DDB1-43CA-8091-F241E12D1E9E}"/>
              </a:ext>
            </a:extLst>
          </p:cNvPr>
          <p:cNvGrpSpPr/>
          <p:nvPr/>
        </p:nvGrpSpPr>
        <p:grpSpPr>
          <a:xfrm>
            <a:off x="5085161" y="4646668"/>
            <a:ext cx="663667" cy="564482"/>
            <a:chOff x="2083745" y="4770132"/>
            <a:chExt cx="663667" cy="564482"/>
          </a:xfrm>
        </p:grpSpPr>
        <p:grpSp>
          <p:nvGrpSpPr>
            <p:cNvPr id="150" name="Group 149">
              <a:extLst>
                <a:ext uri="{FF2B5EF4-FFF2-40B4-BE49-F238E27FC236}">
                  <a16:creationId xmlns="" xmlns:a16="http://schemas.microsoft.com/office/drawing/2014/main" id="{C0E4B521-6E55-449D-A951-72780D03E20A}"/>
                </a:ext>
              </a:extLst>
            </p:cNvPr>
            <p:cNvGrpSpPr/>
            <p:nvPr/>
          </p:nvGrpSpPr>
          <p:grpSpPr>
            <a:xfrm>
              <a:off x="2087056" y="4770132"/>
              <a:ext cx="660356" cy="543434"/>
              <a:chOff x="2087056" y="4770132"/>
              <a:chExt cx="660356" cy="543434"/>
            </a:xfrm>
          </p:grpSpPr>
          <p:sp>
            <p:nvSpPr>
              <p:cNvPr id="152" name="Oval 151">
                <a:extLst>
                  <a:ext uri="{FF2B5EF4-FFF2-40B4-BE49-F238E27FC236}">
                    <a16:creationId xmlns="" xmlns:a16="http://schemas.microsoft.com/office/drawing/2014/main" id="{DAE09AE9-EF25-46ED-BCA3-F02432C45526}"/>
                  </a:ext>
                </a:extLst>
              </p:cNvPr>
              <p:cNvSpPr/>
              <p:nvPr/>
            </p:nvSpPr>
            <p:spPr>
              <a:xfrm>
                <a:off x="2087056" y="4773834"/>
                <a:ext cx="660356" cy="539732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>
                  <a:solidFill>
                    <a:prstClr val="white"/>
                  </a:solidFill>
                </a:endParaRPr>
              </a:p>
            </p:txBody>
          </p:sp>
          <p:sp>
            <p:nvSpPr>
              <p:cNvPr id="153" name="TextBox 152">
                <a:extLst>
                  <a:ext uri="{FF2B5EF4-FFF2-40B4-BE49-F238E27FC236}">
                    <a16:creationId xmlns="" xmlns:a16="http://schemas.microsoft.com/office/drawing/2014/main" id="{CC963C96-77B2-476B-ABB5-B3C239FC5610}"/>
                  </a:ext>
                </a:extLst>
              </p:cNvPr>
              <p:cNvSpPr txBox="1"/>
              <p:nvPr/>
            </p:nvSpPr>
            <p:spPr>
              <a:xfrm>
                <a:off x="2184536" y="4770132"/>
                <a:ext cx="48797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prstClr val="black"/>
                    </a:solidFill>
                  </a:rPr>
                  <a:t>Ports</a:t>
                </a:r>
              </a:p>
            </p:txBody>
          </p:sp>
        </p:grpSp>
        <p:sp>
          <p:nvSpPr>
            <p:cNvPr id="151" name="Oval 150">
              <a:extLst>
                <a:ext uri="{FF2B5EF4-FFF2-40B4-BE49-F238E27FC236}">
                  <a16:creationId xmlns="" xmlns:a16="http://schemas.microsoft.com/office/drawing/2014/main" id="{20AE12D0-05DF-4977-8880-D49039F149BE}"/>
                </a:ext>
              </a:extLst>
            </p:cNvPr>
            <p:cNvSpPr/>
            <p:nvPr/>
          </p:nvSpPr>
          <p:spPr>
            <a:xfrm>
              <a:off x="2083745" y="5104351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1</a:t>
              </a:r>
            </a:p>
          </p:txBody>
        </p:sp>
      </p:grpSp>
      <p:cxnSp>
        <p:nvCxnSpPr>
          <p:cNvPr id="164" name="Curved Connector 7">
            <a:extLst>
              <a:ext uri="{FF2B5EF4-FFF2-40B4-BE49-F238E27FC236}">
                <a16:creationId xmlns="" xmlns:a16="http://schemas.microsoft.com/office/drawing/2014/main" id="{64249A3D-B85C-47B6-82EF-209B9696C496}"/>
              </a:ext>
            </a:extLst>
          </p:cNvPr>
          <p:cNvCxnSpPr>
            <a:cxnSpLocks/>
            <a:stCxn id="85" idx="5"/>
            <a:endCxn id="153" idx="0"/>
          </p:cNvCxnSpPr>
          <p:nvPr/>
        </p:nvCxnSpPr>
        <p:spPr>
          <a:xfrm rot="16200000" flipH="1">
            <a:off x="4431365" y="3648094"/>
            <a:ext cx="1426397" cy="570750"/>
          </a:xfrm>
          <a:prstGeom prst="curvedConnector3">
            <a:avLst>
              <a:gd name="adj1" fmla="val 2157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Oval 270">
            <a:extLst>
              <a:ext uri="{FF2B5EF4-FFF2-40B4-BE49-F238E27FC236}">
                <a16:creationId xmlns="" xmlns:a16="http://schemas.microsoft.com/office/drawing/2014/main" id="{20AE12D0-05DF-4977-8880-D49039F149BE}"/>
              </a:ext>
            </a:extLst>
          </p:cNvPr>
          <p:cNvSpPr/>
          <p:nvPr/>
        </p:nvSpPr>
        <p:spPr>
          <a:xfrm>
            <a:off x="5500701" y="5002734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272" name="Oval 271">
            <a:extLst>
              <a:ext uri="{FF2B5EF4-FFF2-40B4-BE49-F238E27FC236}">
                <a16:creationId xmlns="" xmlns:a16="http://schemas.microsoft.com/office/drawing/2014/main" id="{20AE12D0-05DF-4977-8880-D49039F149BE}"/>
              </a:ext>
            </a:extLst>
          </p:cNvPr>
          <p:cNvSpPr/>
          <p:nvPr/>
        </p:nvSpPr>
        <p:spPr>
          <a:xfrm>
            <a:off x="5583484" y="4832858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273" name="Oval 272">
            <a:extLst>
              <a:ext uri="{FF2B5EF4-FFF2-40B4-BE49-F238E27FC236}">
                <a16:creationId xmlns="" xmlns:a16="http://schemas.microsoft.com/office/drawing/2014/main" id="{20AE12D0-05DF-4977-8880-D49039F149BE}"/>
              </a:ext>
            </a:extLst>
          </p:cNvPr>
          <p:cNvSpPr/>
          <p:nvPr/>
        </p:nvSpPr>
        <p:spPr>
          <a:xfrm>
            <a:off x="4984040" y="4818587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274" name="Oval 273">
            <a:extLst>
              <a:ext uri="{FF2B5EF4-FFF2-40B4-BE49-F238E27FC236}">
                <a16:creationId xmlns="" xmlns:a16="http://schemas.microsoft.com/office/drawing/2014/main" id="{20AE12D0-05DF-4977-8880-D49039F149BE}"/>
              </a:ext>
            </a:extLst>
          </p:cNvPr>
          <p:cNvSpPr/>
          <p:nvPr/>
        </p:nvSpPr>
        <p:spPr>
          <a:xfrm>
            <a:off x="5287607" y="5045629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275" name="Oval 274">
            <a:extLst>
              <a:ext uri="{FF2B5EF4-FFF2-40B4-BE49-F238E27FC236}">
                <a16:creationId xmlns="" xmlns:a16="http://schemas.microsoft.com/office/drawing/2014/main" id="{20AE12D0-05DF-4977-8880-D49039F149BE}"/>
              </a:ext>
            </a:extLst>
          </p:cNvPr>
          <p:cNvSpPr/>
          <p:nvPr/>
        </p:nvSpPr>
        <p:spPr>
          <a:xfrm>
            <a:off x="4995284" y="4619865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351" name="Diamond 350"/>
          <p:cNvSpPr/>
          <p:nvPr/>
        </p:nvSpPr>
        <p:spPr>
          <a:xfrm>
            <a:off x="4732360" y="2903762"/>
            <a:ext cx="178731" cy="226239"/>
          </a:xfrm>
          <a:prstGeom prst="diamond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</a:rPr>
              <a:t>1</a:t>
            </a:r>
            <a:endParaRPr lang="en-GB" sz="1200" dirty="0">
              <a:solidFill>
                <a:prstClr val="white"/>
              </a:solidFill>
            </a:endParaRPr>
          </a:p>
        </p:txBody>
      </p:sp>
      <p:cxnSp>
        <p:nvCxnSpPr>
          <p:cNvPr id="352" name="Curved Connector 14">
            <a:extLst>
              <a:ext uri="{FF2B5EF4-FFF2-40B4-BE49-F238E27FC236}">
                <a16:creationId xmlns="" xmlns:a16="http://schemas.microsoft.com/office/drawing/2014/main" id="{7B6572C3-44A8-44FD-BA98-1C8E5D34955F}"/>
              </a:ext>
            </a:extLst>
          </p:cNvPr>
          <p:cNvCxnSpPr>
            <a:cxnSpLocks/>
            <a:stCxn id="296" idx="3"/>
            <a:endCxn id="259" idx="5"/>
          </p:cNvCxnSpPr>
          <p:nvPr/>
        </p:nvCxnSpPr>
        <p:spPr>
          <a:xfrm rot="5400000" flipH="1">
            <a:off x="3975993" y="1370670"/>
            <a:ext cx="22155" cy="4730398"/>
          </a:xfrm>
          <a:prstGeom prst="curvedConnector3">
            <a:avLst>
              <a:gd name="adj1" fmla="val -1626829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Oval 369">
            <a:extLst>
              <a:ext uri="{FF2B5EF4-FFF2-40B4-BE49-F238E27FC236}">
                <a16:creationId xmlns="" xmlns:a16="http://schemas.microsoft.com/office/drawing/2014/main" id="{99EF9350-EC50-4CF9-83E7-4A3C27D2DD43}"/>
              </a:ext>
            </a:extLst>
          </p:cNvPr>
          <p:cNvSpPr/>
          <p:nvPr/>
        </p:nvSpPr>
        <p:spPr>
          <a:xfrm>
            <a:off x="8532549" y="2124904"/>
            <a:ext cx="259982" cy="2816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371" name="Oval 370">
            <a:extLst>
              <a:ext uri="{FF2B5EF4-FFF2-40B4-BE49-F238E27FC236}">
                <a16:creationId xmlns="" xmlns:a16="http://schemas.microsoft.com/office/drawing/2014/main" id="{99EF9350-EC50-4CF9-83E7-4A3C27D2DD43}"/>
              </a:ext>
            </a:extLst>
          </p:cNvPr>
          <p:cNvSpPr/>
          <p:nvPr/>
        </p:nvSpPr>
        <p:spPr>
          <a:xfrm>
            <a:off x="8792531" y="2340347"/>
            <a:ext cx="321678" cy="23667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375" name="Oval 374">
            <a:extLst>
              <a:ext uri="{FF2B5EF4-FFF2-40B4-BE49-F238E27FC236}">
                <a16:creationId xmlns="" xmlns:a16="http://schemas.microsoft.com/office/drawing/2014/main" id="{0304C575-460B-4949-B136-374A1A5EDCA0}"/>
              </a:ext>
            </a:extLst>
          </p:cNvPr>
          <p:cNvSpPr/>
          <p:nvPr/>
        </p:nvSpPr>
        <p:spPr>
          <a:xfrm>
            <a:off x="7107292" y="3377738"/>
            <a:ext cx="345433" cy="2902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7</a:t>
            </a:r>
          </a:p>
        </p:txBody>
      </p:sp>
      <p:sp>
        <p:nvSpPr>
          <p:cNvPr id="376" name="Oval 375">
            <a:extLst>
              <a:ext uri="{FF2B5EF4-FFF2-40B4-BE49-F238E27FC236}">
                <a16:creationId xmlns="" xmlns:a16="http://schemas.microsoft.com/office/drawing/2014/main" id="{0304C575-460B-4949-B136-374A1A5EDCA0}"/>
              </a:ext>
            </a:extLst>
          </p:cNvPr>
          <p:cNvSpPr/>
          <p:nvPr/>
        </p:nvSpPr>
        <p:spPr>
          <a:xfrm>
            <a:off x="7221349" y="3134670"/>
            <a:ext cx="345433" cy="2902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377" name="Oval 376">
            <a:extLst>
              <a:ext uri="{FF2B5EF4-FFF2-40B4-BE49-F238E27FC236}">
                <a16:creationId xmlns="" xmlns:a16="http://schemas.microsoft.com/office/drawing/2014/main" id="{0304C575-460B-4949-B136-374A1A5EDCA0}"/>
              </a:ext>
            </a:extLst>
          </p:cNvPr>
          <p:cNvSpPr/>
          <p:nvPr/>
        </p:nvSpPr>
        <p:spPr>
          <a:xfrm>
            <a:off x="7140415" y="2879671"/>
            <a:ext cx="345433" cy="2902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374" name="Oval 373"/>
          <p:cNvSpPr/>
          <p:nvPr/>
        </p:nvSpPr>
        <p:spPr bwMode="ltGray">
          <a:xfrm>
            <a:off x="7189625" y="3431722"/>
            <a:ext cx="182088" cy="166529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prstClr val="white"/>
                </a:solidFill>
              </a:rPr>
              <a:t>5</a:t>
            </a:r>
            <a:endParaRPr lang="en-GB" sz="1200" dirty="0" err="1">
              <a:solidFill>
                <a:prstClr val="white"/>
              </a:solidFill>
            </a:endParaRPr>
          </a:p>
        </p:txBody>
      </p:sp>
      <p:sp>
        <p:nvSpPr>
          <p:cNvPr id="372" name="Oval 371"/>
          <p:cNvSpPr/>
          <p:nvPr/>
        </p:nvSpPr>
        <p:spPr bwMode="ltGray">
          <a:xfrm>
            <a:off x="7232705" y="2937697"/>
            <a:ext cx="182088" cy="166529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>
                <a:solidFill>
                  <a:prstClr val="white"/>
                </a:solidFill>
              </a:rPr>
              <a:t>7</a:t>
            </a:r>
            <a:endParaRPr lang="en-GB" sz="1200" dirty="0" err="1">
              <a:solidFill>
                <a:prstClr val="white"/>
              </a:solidFill>
            </a:endParaRPr>
          </a:p>
        </p:txBody>
      </p:sp>
      <p:sp>
        <p:nvSpPr>
          <p:cNvPr id="373" name="Oval 372"/>
          <p:cNvSpPr/>
          <p:nvPr/>
        </p:nvSpPr>
        <p:spPr bwMode="ltGray">
          <a:xfrm>
            <a:off x="7313970" y="3185300"/>
            <a:ext cx="182088" cy="166529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200" dirty="0">
                <a:solidFill>
                  <a:prstClr val="white"/>
                </a:solidFill>
              </a:rPr>
              <a:t>6</a:t>
            </a:r>
            <a:endParaRPr lang="en-GB" sz="1200" dirty="0" err="1">
              <a:solidFill>
                <a:prstClr val="white"/>
              </a:solidFill>
            </a:endParaRPr>
          </a:p>
        </p:txBody>
      </p:sp>
      <p:cxnSp>
        <p:nvCxnSpPr>
          <p:cNvPr id="378" name="Curved Connector 14">
            <a:extLst>
              <a:ext uri="{FF2B5EF4-FFF2-40B4-BE49-F238E27FC236}">
                <a16:creationId xmlns="" xmlns:a16="http://schemas.microsoft.com/office/drawing/2014/main" id="{7B6572C3-44A8-44FD-BA98-1C8E5D34955F}"/>
              </a:ext>
            </a:extLst>
          </p:cNvPr>
          <p:cNvCxnSpPr>
            <a:cxnSpLocks/>
            <a:stCxn id="375" idx="6"/>
            <a:endCxn id="292" idx="3"/>
          </p:cNvCxnSpPr>
          <p:nvPr/>
        </p:nvCxnSpPr>
        <p:spPr>
          <a:xfrm flipV="1">
            <a:off x="7452725" y="2581299"/>
            <a:ext cx="1760090" cy="941546"/>
          </a:xfrm>
          <a:prstGeom prst="curvedConnector2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Curved Connector 14">
            <a:extLst>
              <a:ext uri="{FF2B5EF4-FFF2-40B4-BE49-F238E27FC236}">
                <a16:creationId xmlns="" xmlns:a16="http://schemas.microsoft.com/office/drawing/2014/main" id="{7B6572C3-44A8-44FD-BA98-1C8E5D34955F}"/>
              </a:ext>
            </a:extLst>
          </p:cNvPr>
          <p:cNvCxnSpPr>
            <a:cxnSpLocks/>
            <a:stCxn id="376" idx="6"/>
            <a:endCxn id="371" idx="3"/>
          </p:cNvCxnSpPr>
          <p:nvPr/>
        </p:nvCxnSpPr>
        <p:spPr>
          <a:xfrm flipV="1">
            <a:off x="7566782" y="2542361"/>
            <a:ext cx="1272858" cy="737416"/>
          </a:xfrm>
          <a:prstGeom prst="curvedConnector2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Curved Connector 14">
            <a:extLst>
              <a:ext uri="{FF2B5EF4-FFF2-40B4-BE49-F238E27FC236}">
                <a16:creationId xmlns="" xmlns:a16="http://schemas.microsoft.com/office/drawing/2014/main" id="{7B6572C3-44A8-44FD-BA98-1C8E5D34955F}"/>
              </a:ext>
            </a:extLst>
          </p:cNvPr>
          <p:cNvCxnSpPr>
            <a:cxnSpLocks/>
            <a:stCxn id="377" idx="6"/>
            <a:endCxn id="370" idx="2"/>
          </p:cNvCxnSpPr>
          <p:nvPr/>
        </p:nvCxnSpPr>
        <p:spPr>
          <a:xfrm flipV="1">
            <a:off x="7485848" y="2265729"/>
            <a:ext cx="1046701" cy="759049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" name="Oval 388">
            <a:extLst>
              <a:ext uri="{FF2B5EF4-FFF2-40B4-BE49-F238E27FC236}">
                <a16:creationId xmlns="" xmlns:a16="http://schemas.microsoft.com/office/drawing/2014/main" id="{99EF9350-EC50-4CF9-83E7-4A3C27D2DD43}"/>
              </a:ext>
            </a:extLst>
          </p:cNvPr>
          <p:cNvSpPr/>
          <p:nvPr/>
        </p:nvSpPr>
        <p:spPr>
          <a:xfrm>
            <a:off x="10113505" y="2240400"/>
            <a:ext cx="285018" cy="20865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4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390" name="Oval 389">
            <a:extLst>
              <a:ext uri="{FF2B5EF4-FFF2-40B4-BE49-F238E27FC236}">
                <a16:creationId xmlns="" xmlns:a16="http://schemas.microsoft.com/office/drawing/2014/main" id="{99EF9350-EC50-4CF9-83E7-4A3C27D2DD43}"/>
              </a:ext>
            </a:extLst>
          </p:cNvPr>
          <p:cNvSpPr/>
          <p:nvPr/>
        </p:nvSpPr>
        <p:spPr>
          <a:xfrm>
            <a:off x="10720803" y="2466736"/>
            <a:ext cx="243347" cy="24774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1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391" name="Oval 390">
            <a:extLst>
              <a:ext uri="{FF2B5EF4-FFF2-40B4-BE49-F238E27FC236}">
                <a16:creationId xmlns="" xmlns:a16="http://schemas.microsoft.com/office/drawing/2014/main" id="{99EF9350-EC50-4CF9-83E7-4A3C27D2DD43}"/>
              </a:ext>
            </a:extLst>
          </p:cNvPr>
          <p:cNvSpPr/>
          <p:nvPr/>
        </p:nvSpPr>
        <p:spPr>
          <a:xfrm>
            <a:off x="10385516" y="2428417"/>
            <a:ext cx="281249" cy="21501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2</a:t>
            </a:r>
          </a:p>
        </p:txBody>
      </p:sp>
      <p:cxnSp>
        <p:nvCxnSpPr>
          <p:cNvPr id="392" name="Curved Connector 14">
            <a:extLst>
              <a:ext uri="{FF2B5EF4-FFF2-40B4-BE49-F238E27FC236}">
                <a16:creationId xmlns="" xmlns:a16="http://schemas.microsoft.com/office/drawing/2014/main" id="{F17A097F-6330-4DFB-A688-72F188B8868C}"/>
              </a:ext>
            </a:extLst>
          </p:cNvPr>
          <p:cNvCxnSpPr>
            <a:cxnSpLocks/>
            <a:stCxn id="370" idx="3"/>
            <a:endCxn id="390" idx="4"/>
          </p:cNvCxnSpPr>
          <p:nvPr/>
        </p:nvCxnSpPr>
        <p:spPr>
          <a:xfrm rot="16200000" flipH="1">
            <a:off x="9531961" y="1403967"/>
            <a:ext cx="349177" cy="2271855"/>
          </a:xfrm>
          <a:prstGeom prst="curvedConnector3">
            <a:avLst>
              <a:gd name="adj1" fmla="val 165468"/>
            </a:avLst>
          </a:prstGeom>
          <a:ln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Curved Connector 14">
            <a:extLst>
              <a:ext uri="{FF2B5EF4-FFF2-40B4-BE49-F238E27FC236}">
                <a16:creationId xmlns="" xmlns:a16="http://schemas.microsoft.com/office/drawing/2014/main" id="{F17A097F-6330-4DFB-A688-72F188B8868C}"/>
              </a:ext>
            </a:extLst>
          </p:cNvPr>
          <p:cNvCxnSpPr>
            <a:cxnSpLocks/>
            <a:stCxn id="292" idx="5"/>
            <a:endCxn id="389" idx="4"/>
          </p:cNvCxnSpPr>
          <p:nvPr/>
        </p:nvCxnSpPr>
        <p:spPr>
          <a:xfrm rot="5400000" flipH="1" flipV="1">
            <a:off x="9760633" y="2085919"/>
            <a:ext cx="132241" cy="858519"/>
          </a:xfrm>
          <a:prstGeom prst="curvedConnector3">
            <a:avLst>
              <a:gd name="adj1" fmla="val -162209"/>
            </a:avLst>
          </a:prstGeom>
          <a:ln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Curved Connector 14">
            <a:extLst>
              <a:ext uri="{FF2B5EF4-FFF2-40B4-BE49-F238E27FC236}">
                <a16:creationId xmlns="" xmlns:a16="http://schemas.microsoft.com/office/drawing/2014/main" id="{F17A097F-6330-4DFB-A688-72F188B8868C}"/>
              </a:ext>
            </a:extLst>
          </p:cNvPr>
          <p:cNvCxnSpPr>
            <a:cxnSpLocks/>
            <a:stCxn id="371" idx="5"/>
            <a:endCxn id="391" idx="4"/>
          </p:cNvCxnSpPr>
          <p:nvPr/>
        </p:nvCxnSpPr>
        <p:spPr>
          <a:xfrm rot="16200000" flipH="1">
            <a:off x="9746083" y="1863377"/>
            <a:ext cx="101074" cy="1459041"/>
          </a:xfrm>
          <a:prstGeom prst="curvedConnector3">
            <a:avLst>
              <a:gd name="adj1" fmla="val 326171"/>
            </a:avLst>
          </a:prstGeom>
          <a:ln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1" name="Group 420">
            <a:extLst>
              <a:ext uri="{FF2B5EF4-FFF2-40B4-BE49-F238E27FC236}">
                <a16:creationId xmlns="" xmlns:a16="http://schemas.microsoft.com/office/drawing/2014/main" id="{EE27A87E-36AF-4C3C-AEBA-AA642440FA7B}"/>
              </a:ext>
            </a:extLst>
          </p:cNvPr>
          <p:cNvGrpSpPr/>
          <p:nvPr/>
        </p:nvGrpSpPr>
        <p:grpSpPr>
          <a:xfrm>
            <a:off x="7886821" y="3850343"/>
            <a:ext cx="603917" cy="462976"/>
            <a:chOff x="2087056" y="4770132"/>
            <a:chExt cx="695373" cy="574375"/>
          </a:xfrm>
        </p:grpSpPr>
        <p:grpSp>
          <p:nvGrpSpPr>
            <p:cNvPr id="422" name="Group 421">
              <a:extLst>
                <a:ext uri="{FF2B5EF4-FFF2-40B4-BE49-F238E27FC236}">
                  <a16:creationId xmlns="" xmlns:a16="http://schemas.microsoft.com/office/drawing/2014/main" id="{69043A8D-1520-4214-AEE8-BFE37687CCD0}"/>
                </a:ext>
              </a:extLst>
            </p:cNvPr>
            <p:cNvGrpSpPr/>
            <p:nvPr/>
          </p:nvGrpSpPr>
          <p:grpSpPr>
            <a:xfrm>
              <a:off x="2087056" y="4770132"/>
              <a:ext cx="695373" cy="574375"/>
              <a:chOff x="2087056" y="4770132"/>
              <a:chExt cx="695373" cy="574375"/>
            </a:xfrm>
          </p:grpSpPr>
          <p:sp>
            <p:nvSpPr>
              <p:cNvPr id="424" name="Oval 423">
                <a:extLst>
                  <a:ext uri="{FF2B5EF4-FFF2-40B4-BE49-F238E27FC236}">
                    <a16:creationId xmlns="" xmlns:a16="http://schemas.microsoft.com/office/drawing/2014/main" id="{43FE3E9D-2B03-42CE-BBE3-06E8EEF5F2D4}"/>
                  </a:ext>
                </a:extLst>
              </p:cNvPr>
              <p:cNvSpPr/>
              <p:nvPr/>
            </p:nvSpPr>
            <p:spPr>
              <a:xfrm>
                <a:off x="2087056" y="4804774"/>
                <a:ext cx="660356" cy="539733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>
                  <a:solidFill>
                    <a:prstClr val="white"/>
                  </a:solidFill>
                </a:endParaRPr>
              </a:p>
            </p:txBody>
          </p:sp>
          <p:sp>
            <p:nvSpPr>
              <p:cNvPr id="425" name="TextBox 424">
                <a:extLst>
                  <a:ext uri="{FF2B5EF4-FFF2-40B4-BE49-F238E27FC236}">
                    <a16:creationId xmlns="" xmlns:a16="http://schemas.microsoft.com/office/drawing/2014/main" id="{AEB80A5B-C3D5-45FC-8108-C5F62286228D}"/>
                  </a:ext>
                </a:extLst>
              </p:cNvPr>
              <p:cNvSpPr txBox="1"/>
              <p:nvPr/>
            </p:nvSpPr>
            <p:spPr>
              <a:xfrm>
                <a:off x="2184536" y="4770132"/>
                <a:ext cx="597893" cy="3245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prstClr val="black"/>
                    </a:solidFill>
                  </a:rPr>
                  <a:t>Ports</a:t>
                </a:r>
              </a:p>
            </p:txBody>
          </p:sp>
        </p:grpSp>
        <p:sp>
          <p:nvSpPr>
            <p:cNvPr id="423" name="Oval 422">
              <a:extLst>
                <a:ext uri="{FF2B5EF4-FFF2-40B4-BE49-F238E27FC236}">
                  <a16:creationId xmlns="" xmlns:a16="http://schemas.microsoft.com/office/drawing/2014/main" id="{6747A833-BB13-4A81-8AAA-71D37EFBEFB5}"/>
                </a:ext>
              </a:extLst>
            </p:cNvPr>
            <p:cNvSpPr/>
            <p:nvPr/>
          </p:nvSpPr>
          <p:spPr>
            <a:xfrm>
              <a:off x="2278108" y="5113808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1</a:t>
              </a:r>
            </a:p>
          </p:txBody>
        </p:sp>
      </p:grpSp>
      <p:grpSp>
        <p:nvGrpSpPr>
          <p:cNvPr id="435" name="Group 434">
            <a:extLst>
              <a:ext uri="{FF2B5EF4-FFF2-40B4-BE49-F238E27FC236}">
                <a16:creationId xmlns="" xmlns:a16="http://schemas.microsoft.com/office/drawing/2014/main" id="{EE27A87E-36AF-4C3C-AEBA-AA642440FA7B}"/>
              </a:ext>
            </a:extLst>
          </p:cNvPr>
          <p:cNvGrpSpPr/>
          <p:nvPr/>
        </p:nvGrpSpPr>
        <p:grpSpPr>
          <a:xfrm>
            <a:off x="8669403" y="3836502"/>
            <a:ext cx="595855" cy="455716"/>
            <a:chOff x="2087056" y="4770133"/>
            <a:chExt cx="686090" cy="565368"/>
          </a:xfrm>
        </p:grpSpPr>
        <p:grpSp>
          <p:nvGrpSpPr>
            <p:cNvPr id="436" name="Group 435">
              <a:extLst>
                <a:ext uri="{FF2B5EF4-FFF2-40B4-BE49-F238E27FC236}">
                  <a16:creationId xmlns="" xmlns:a16="http://schemas.microsoft.com/office/drawing/2014/main" id="{69043A8D-1520-4214-AEE8-BFE37687CCD0}"/>
                </a:ext>
              </a:extLst>
            </p:cNvPr>
            <p:cNvGrpSpPr/>
            <p:nvPr/>
          </p:nvGrpSpPr>
          <p:grpSpPr>
            <a:xfrm>
              <a:off x="2087056" y="4770133"/>
              <a:ext cx="686090" cy="543433"/>
              <a:chOff x="2087056" y="4770133"/>
              <a:chExt cx="686090" cy="543433"/>
            </a:xfrm>
          </p:grpSpPr>
          <p:sp>
            <p:nvSpPr>
              <p:cNvPr id="438" name="Oval 437">
                <a:extLst>
                  <a:ext uri="{FF2B5EF4-FFF2-40B4-BE49-F238E27FC236}">
                    <a16:creationId xmlns="" xmlns:a16="http://schemas.microsoft.com/office/drawing/2014/main" id="{43FE3E9D-2B03-42CE-BBE3-06E8EEF5F2D4}"/>
                  </a:ext>
                </a:extLst>
              </p:cNvPr>
              <p:cNvSpPr/>
              <p:nvPr/>
            </p:nvSpPr>
            <p:spPr>
              <a:xfrm>
                <a:off x="2087056" y="4773834"/>
                <a:ext cx="660356" cy="539732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>
                  <a:solidFill>
                    <a:prstClr val="white"/>
                  </a:solidFill>
                </a:endParaRPr>
              </a:p>
            </p:txBody>
          </p:sp>
          <p:sp>
            <p:nvSpPr>
              <p:cNvPr id="439" name="TextBox 438">
                <a:extLst>
                  <a:ext uri="{FF2B5EF4-FFF2-40B4-BE49-F238E27FC236}">
                    <a16:creationId xmlns="" xmlns:a16="http://schemas.microsoft.com/office/drawing/2014/main" id="{AEB80A5B-C3D5-45FC-8108-C5F62286228D}"/>
                  </a:ext>
                </a:extLst>
              </p:cNvPr>
              <p:cNvSpPr txBox="1"/>
              <p:nvPr/>
            </p:nvSpPr>
            <p:spPr>
              <a:xfrm>
                <a:off x="2184536" y="4770133"/>
                <a:ext cx="588610" cy="3245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prstClr val="black"/>
                    </a:solidFill>
                  </a:rPr>
                  <a:t>Ports</a:t>
                </a:r>
              </a:p>
            </p:txBody>
          </p:sp>
        </p:grpSp>
        <p:sp>
          <p:nvSpPr>
            <p:cNvPr id="437" name="Oval 436">
              <a:extLst>
                <a:ext uri="{FF2B5EF4-FFF2-40B4-BE49-F238E27FC236}">
                  <a16:creationId xmlns="" xmlns:a16="http://schemas.microsoft.com/office/drawing/2014/main" id="{6747A833-BB13-4A81-8AAA-71D37EFBEFB5}"/>
                </a:ext>
              </a:extLst>
            </p:cNvPr>
            <p:cNvSpPr/>
            <p:nvPr/>
          </p:nvSpPr>
          <p:spPr>
            <a:xfrm>
              <a:off x="2180580" y="5105238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1</a:t>
              </a:r>
            </a:p>
          </p:txBody>
        </p:sp>
      </p:grpSp>
      <p:grpSp>
        <p:nvGrpSpPr>
          <p:cNvPr id="440" name="Group 439">
            <a:extLst>
              <a:ext uri="{FF2B5EF4-FFF2-40B4-BE49-F238E27FC236}">
                <a16:creationId xmlns="" xmlns:a16="http://schemas.microsoft.com/office/drawing/2014/main" id="{EE27A87E-36AF-4C3C-AEBA-AA642440FA7B}"/>
              </a:ext>
            </a:extLst>
          </p:cNvPr>
          <p:cNvGrpSpPr/>
          <p:nvPr/>
        </p:nvGrpSpPr>
        <p:grpSpPr>
          <a:xfrm>
            <a:off x="9386726" y="3811251"/>
            <a:ext cx="591982" cy="480657"/>
            <a:chOff x="2087056" y="4770132"/>
            <a:chExt cx="681631" cy="596310"/>
          </a:xfrm>
        </p:grpSpPr>
        <p:grpSp>
          <p:nvGrpSpPr>
            <p:cNvPr id="441" name="Group 440">
              <a:extLst>
                <a:ext uri="{FF2B5EF4-FFF2-40B4-BE49-F238E27FC236}">
                  <a16:creationId xmlns="" xmlns:a16="http://schemas.microsoft.com/office/drawing/2014/main" id="{69043A8D-1520-4214-AEE8-BFE37687CCD0}"/>
                </a:ext>
              </a:extLst>
            </p:cNvPr>
            <p:cNvGrpSpPr/>
            <p:nvPr/>
          </p:nvGrpSpPr>
          <p:grpSpPr>
            <a:xfrm>
              <a:off x="2087056" y="4770132"/>
              <a:ext cx="681631" cy="543434"/>
              <a:chOff x="2087056" y="4770132"/>
              <a:chExt cx="681631" cy="543434"/>
            </a:xfrm>
          </p:grpSpPr>
          <p:sp>
            <p:nvSpPr>
              <p:cNvPr id="443" name="Oval 442">
                <a:extLst>
                  <a:ext uri="{FF2B5EF4-FFF2-40B4-BE49-F238E27FC236}">
                    <a16:creationId xmlns="" xmlns:a16="http://schemas.microsoft.com/office/drawing/2014/main" id="{43FE3E9D-2B03-42CE-BBE3-06E8EEF5F2D4}"/>
                  </a:ext>
                </a:extLst>
              </p:cNvPr>
              <p:cNvSpPr/>
              <p:nvPr/>
            </p:nvSpPr>
            <p:spPr>
              <a:xfrm>
                <a:off x="2087056" y="4773834"/>
                <a:ext cx="660356" cy="539732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>
                  <a:solidFill>
                    <a:prstClr val="white"/>
                  </a:solidFill>
                </a:endParaRPr>
              </a:p>
            </p:txBody>
          </p:sp>
          <p:sp>
            <p:nvSpPr>
              <p:cNvPr id="444" name="TextBox 443">
                <a:extLst>
                  <a:ext uri="{FF2B5EF4-FFF2-40B4-BE49-F238E27FC236}">
                    <a16:creationId xmlns="" xmlns:a16="http://schemas.microsoft.com/office/drawing/2014/main" id="{AEB80A5B-C3D5-45FC-8108-C5F62286228D}"/>
                  </a:ext>
                </a:extLst>
              </p:cNvPr>
              <p:cNvSpPr txBox="1"/>
              <p:nvPr/>
            </p:nvSpPr>
            <p:spPr>
              <a:xfrm>
                <a:off x="2184536" y="4770132"/>
                <a:ext cx="584151" cy="3245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prstClr val="black"/>
                    </a:solidFill>
                  </a:rPr>
                  <a:t>Ports</a:t>
                </a:r>
              </a:p>
            </p:txBody>
          </p:sp>
        </p:grpSp>
        <p:sp>
          <p:nvSpPr>
            <p:cNvPr id="442" name="Oval 441">
              <a:extLst>
                <a:ext uri="{FF2B5EF4-FFF2-40B4-BE49-F238E27FC236}">
                  <a16:creationId xmlns="" xmlns:a16="http://schemas.microsoft.com/office/drawing/2014/main" id="{6747A833-BB13-4A81-8AAA-71D37EFBEFB5}"/>
                </a:ext>
              </a:extLst>
            </p:cNvPr>
            <p:cNvSpPr/>
            <p:nvPr/>
          </p:nvSpPr>
          <p:spPr>
            <a:xfrm>
              <a:off x="2175059" y="5136179"/>
              <a:ext cx="275435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1</a:t>
              </a:r>
            </a:p>
          </p:txBody>
        </p:sp>
      </p:grpSp>
      <p:sp>
        <p:nvSpPr>
          <p:cNvPr id="450" name="Oval 449">
            <a:extLst>
              <a:ext uri="{FF2B5EF4-FFF2-40B4-BE49-F238E27FC236}">
                <a16:creationId xmlns=""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7856410" y="4098678"/>
            <a:ext cx="239209" cy="18560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2</a:t>
            </a:r>
          </a:p>
        </p:txBody>
      </p:sp>
      <p:cxnSp>
        <p:nvCxnSpPr>
          <p:cNvPr id="451" name="Curved Connector 450"/>
          <p:cNvCxnSpPr>
            <a:cxnSpLocks/>
            <a:stCxn id="370" idx="3"/>
            <a:endCxn id="424" idx="7"/>
          </p:cNvCxnSpPr>
          <p:nvPr/>
        </p:nvCxnSpPr>
        <p:spPr>
          <a:xfrm rot="5400000">
            <a:off x="7685145" y="3056500"/>
            <a:ext cx="1576671" cy="194284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Curved Connector 454"/>
          <p:cNvCxnSpPr>
            <a:cxnSpLocks/>
            <a:stCxn id="371" idx="4"/>
            <a:endCxn id="439" idx="0"/>
          </p:cNvCxnSpPr>
          <p:nvPr/>
        </p:nvCxnSpPr>
        <p:spPr>
          <a:xfrm rot="16200000" flipH="1">
            <a:off x="8351775" y="3178616"/>
            <a:ext cx="1259481" cy="5629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Curved Connector 457"/>
          <p:cNvCxnSpPr>
            <a:cxnSpLocks/>
            <a:stCxn id="292" idx="4"/>
            <a:endCxn id="444" idx="0"/>
          </p:cNvCxnSpPr>
          <p:nvPr/>
        </p:nvCxnSpPr>
        <p:spPr>
          <a:xfrm rot="16200000" flipH="1">
            <a:off x="8917399" y="3003601"/>
            <a:ext cx="1195404" cy="419892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Curved Connector 14">
            <a:extLst>
              <a:ext uri="{FF2B5EF4-FFF2-40B4-BE49-F238E27FC236}">
                <a16:creationId xmlns="" xmlns:a16="http://schemas.microsoft.com/office/drawing/2014/main" id="{316B656C-973C-465E-AD83-E231BE78ACF7}"/>
              </a:ext>
            </a:extLst>
          </p:cNvPr>
          <p:cNvCxnSpPr>
            <a:cxnSpLocks/>
            <a:stCxn id="423" idx="4"/>
            <a:endCxn id="414" idx="6"/>
          </p:cNvCxnSpPr>
          <p:nvPr/>
        </p:nvCxnSpPr>
        <p:spPr>
          <a:xfrm rot="5400000">
            <a:off x="6826888" y="3357431"/>
            <a:ext cx="389926" cy="2301001"/>
          </a:xfrm>
          <a:prstGeom prst="curvedConnector2">
            <a:avLst/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7" name="Curved Connector 14">
            <a:extLst>
              <a:ext uri="{FF2B5EF4-FFF2-40B4-BE49-F238E27FC236}">
                <a16:creationId xmlns="" xmlns:a16="http://schemas.microsoft.com/office/drawing/2014/main" id="{316B656C-973C-465E-AD83-E231BE78ACF7}"/>
              </a:ext>
            </a:extLst>
          </p:cNvPr>
          <p:cNvCxnSpPr>
            <a:cxnSpLocks/>
            <a:stCxn id="443" idx="3"/>
            <a:endCxn id="271" idx="6"/>
          </p:cNvCxnSpPr>
          <p:nvPr/>
        </p:nvCxnSpPr>
        <p:spPr>
          <a:xfrm rot="5400000">
            <a:off x="7157279" y="2804430"/>
            <a:ext cx="932293" cy="3694579"/>
          </a:xfrm>
          <a:prstGeom prst="curvedConnector2">
            <a:avLst/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0" name="TextBox 509"/>
          <p:cNvSpPr txBox="1"/>
          <p:nvPr/>
        </p:nvSpPr>
        <p:spPr>
          <a:xfrm>
            <a:off x="3952845" y="5803814"/>
            <a:ext cx="28889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Navigation Link representing physical</a:t>
            </a:r>
          </a:p>
          <a:p>
            <a:r>
              <a:rPr lang="en-US" sz="1400" dirty="0">
                <a:solidFill>
                  <a:prstClr val="black"/>
                </a:solidFill>
              </a:rPr>
              <a:t>Fabric links (always between ports)</a:t>
            </a:r>
          </a:p>
        </p:txBody>
      </p:sp>
      <p:cxnSp>
        <p:nvCxnSpPr>
          <p:cNvPr id="511" name="Straight Arrow Connector 510"/>
          <p:cNvCxnSpPr/>
          <p:nvPr/>
        </p:nvCxnSpPr>
        <p:spPr>
          <a:xfrm>
            <a:off x="3528577" y="6054969"/>
            <a:ext cx="436073" cy="0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" name="TextBox 511"/>
          <p:cNvSpPr txBox="1"/>
          <p:nvPr/>
        </p:nvSpPr>
        <p:spPr>
          <a:xfrm>
            <a:off x="3943045" y="6399867"/>
            <a:ext cx="3207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Navigation Links between Redfish models</a:t>
            </a:r>
          </a:p>
        </p:txBody>
      </p:sp>
      <p:cxnSp>
        <p:nvCxnSpPr>
          <p:cNvPr id="513" name="Straight Arrow Connector 512"/>
          <p:cNvCxnSpPr/>
          <p:nvPr/>
        </p:nvCxnSpPr>
        <p:spPr>
          <a:xfrm>
            <a:off x="3516772" y="6572546"/>
            <a:ext cx="436073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Oval 280">
            <a:extLst>
              <a:ext uri="{FF2B5EF4-FFF2-40B4-BE49-F238E27FC236}">
                <a16:creationId xmlns="" xmlns:a16="http://schemas.microsoft.com/office/drawing/2014/main" id="{0261A0FD-7E46-45FE-A0D9-B25A2C3FA604}"/>
              </a:ext>
            </a:extLst>
          </p:cNvPr>
          <p:cNvSpPr/>
          <p:nvPr/>
        </p:nvSpPr>
        <p:spPr>
          <a:xfrm>
            <a:off x="1672470" y="2379949"/>
            <a:ext cx="422223" cy="32461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3</a:t>
            </a:r>
          </a:p>
        </p:txBody>
      </p:sp>
      <p:cxnSp>
        <p:nvCxnSpPr>
          <p:cNvPr id="293" name="Curved Connector 7">
            <a:extLst>
              <a:ext uri="{FF2B5EF4-FFF2-40B4-BE49-F238E27FC236}">
                <a16:creationId xmlns="" xmlns:a16="http://schemas.microsoft.com/office/drawing/2014/main" id="{94E13FD5-DA19-4A2F-854E-9E8FF215CDC3}"/>
              </a:ext>
            </a:extLst>
          </p:cNvPr>
          <p:cNvCxnSpPr>
            <a:cxnSpLocks/>
            <a:stCxn id="281" idx="5"/>
            <a:endCxn id="302" idx="0"/>
          </p:cNvCxnSpPr>
          <p:nvPr/>
        </p:nvCxnSpPr>
        <p:spPr>
          <a:xfrm rot="16200000" flipH="1">
            <a:off x="2049317" y="2640566"/>
            <a:ext cx="307966" cy="34088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Oval 301">
            <a:extLst>
              <a:ext uri="{FF2B5EF4-FFF2-40B4-BE49-F238E27FC236}">
                <a16:creationId xmlns="" xmlns:a16="http://schemas.microsoft.com/office/drawing/2014/main" id="{0D886695-0CF9-4D21-B60A-8DD1485CB00D}"/>
              </a:ext>
            </a:extLst>
          </p:cNvPr>
          <p:cNvSpPr/>
          <p:nvPr/>
        </p:nvSpPr>
        <p:spPr>
          <a:xfrm>
            <a:off x="2051499" y="2964989"/>
            <a:ext cx="644481" cy="607834"/>
          </a:xfrm>
          <a:prstGeom prst="ellipse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303" name="TextBox 302">
            <a:extLst>
              <a:ext uri="{FF2B5EF4-FFF2-40B4-BE49-F238E27FC236}">
                <a16:creationId xmlns="" xmlns:a16="http://schemas.microsoft.com/office/drawing/2014/main" id="{6FF22F13-43A9-4F2C-8218-D84861786475}"/>
              </a:ext>
            </a:extLst>
          </p:cNvPr>
          <p:cNvSpPr txBox="1"/>
          <p:nvPr/>
        </p:nvSpPr>
        <p:spPr>
          <a:xfrm>
            <a:off x="2202705" y="2954350"/>
            <a:ext cx="576015" cy="338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Fabric Adapters</a:t>
            </a:r>
          </a:p>
        </p:txBody>
      </p:sp>
      <p:sp>
        <p:nvSpPr>
          <p:cNvPr id="304" name="Oval 303">
            <a:extLst>
              <a:ext uri="{FF2B5EF4-FFF2-40B4-BE49-F238E27FC236}">
                <a16:creationId xmlns="" xmlns:a16="http://schemas.microsoft.com/office/drawing/2014/main" id="{0304C575-460B-4949-B136-374A1A5EDCA0}"/>
              </a:ext>
            </a:extLst>
          </p:cNvPr>
          <p:cNvSpPr/>
          <p:nvPr/>
        </p:nvSpPr>
        <p:spPr>
          <a:xfrm>
            <a:off x="2436090" y="3286065"/>
            <a:ext cx="294303" cy="24706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309" name="Curved Connector 7">
            <a:extLst>
              <a:ext uri="{FF2B5EF4-FFF2-40B4-BE49-F238E27FC236}">
                <a16:creationId xmlns="" xmlns:a16="http://schemas.microsoft.com/office/drawing/2014/main" id="{BD9E76C7-B531-4DA7-BEAE-21A6C3999E3B}"/>
              </a:ext>
            </a:extLst>
          </p:cNvPr>
          <p:cNvCxnSpPr>
            <a:cxnSpLocks/>
            <a:stCxn id="304" idx="4"/>
            <a:endCxn id="588" idx="0"/>
          </p:cNvCxnSpPr>
          <p:nvPr/>
        </p:nvCxnSpPr>
        <p:spPr>
          <a:xfrm rot="16200000" flipH="1">
            <a:off x="2126532" y="3989837"/>
            <a:ext cx="1136148" cy="222728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6" name="Oval 355">
            <a:extLst>
              <a:ext uri="{FF2B5EF4-FFF2-40B4-BE49-F238E27FC236}">
                <a16:creationId xmlns="" xmlns:a16="http://schemas.microsoft.com/office/drawing/2014/main" id="{0304C575-460B-4949-B136-374A1A5EDCA0}"/>
              </a:ext>
            </a:extLst>
          </p:cNvPr>
          <p:cNvSpPr/>
          <p:nvPr/>
        </p:nvSpPr>
        <p:spPr>
          <a:xfrm>
            <a:off x="6859706" y="3549986"/>
            <a:ext cx="345433" cy="2902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360" name="Oval 359"/>
          <p:cNvSpPr/>
          <p:nvPr/>
        </p:nvSpPr>
        <p:spPr bwMode="ltGray">
          <a:xfrm>
            <a:off x="6921921" y="3623974"/>
            <a:ext cx="215597" cy="146301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400" dirty="0" smtClean="0">
                <a:solidFill>
                  <a:prstClr val="white"/>
                </a:solidFill>
              </a:rPr>
              <a:t>4</a:t>
            </a:r>
            <a:endParaRPr lang="en-GB" sz="1400" dirty="0" err="1">
              <a:solidFill>
                <a:prstClr val="white"/>
              </a:solidFill>
            </a:endParaRPr>
          </a:p>
        </p:txBody>
      </p:sp>
      <p:grpSp>
        <p:nvGrpSpPr>
          <p:cNvPr id="366" name="Group 365">
            <a:extLst>
              <a:ext uri="{FF2B5EF4-FFF2-40B4-BE49-F238E27FC236}">
                <a16:creationId xmlns="" xmlns:a16="http://schemas.microsoft.com/office/drawing/2014/main" id="{EE27A87E-36AF-4C3C-AEBA-AA642440FA7B}"/>
              </a:ext>
            </a:extLst>
          </p:cNvPr>
          <p:cNvGrpSpPr/>
          <p:nvPr/>
        </p:nvGrpSpPr>
        <p:grpSpPr>
          <a:xfrm>
            <a:off x="10207450" y="3856242"/>
            <a:ext cx="611174" cy="483740"/>
            <a:chOff x="2087056" y="4770132"/>
            <a:chExt cx="723287" cy="573939"/>
          </a:xfrm>
        </p:grpSpPr>
        <p:grpSp>
          <p:nvGrpSpPr>
            <p:cNvPr id="367" name="Group 366">
              <a:extLst>
                <a:ext uri="{FF2B5EF4-FFF2-40B4-BE49-F238E27FC236}">
                  <a16:creationId xmlns="" xmlns:a16="http://schemas.microsoft.com/office/drawing/2014/main" id="{69043A8D-1520-4214-AEE8-BFE37687CCD0}"/>
                </a:ext>
              </a:extLst>
            </p:cNvPr>
            <p:cNvGrpSpPr/>
            <p:nvPr/>
          </p:nvGrpSpPr>
          <p:grpSpPr>
            <a:xfrm>
              <a:off x="2087056" y="4770132"/>
              <a:ext cx="723287" cy="543434"/>
              <a:chOff x="2087056" y="4770132"/>
              <a:chExt cx="723287" cy="543434"/>
            </a:xfrm>
          </p:grpSpPr>
          <p:sp>
            <p:nvSpPr>
              <p:cNvPr id="379" name="Oval 378">
                <a:extLst>
                  <a:ext uri="{FF2B5EF4-FFF2-40B4-BE49-F238E27FC236}">
                    <a16:creationId xmlns="" xmlns:a16="http://schemas.microsoft.com/office/drawing/2014/main" id="{43FE3E9D-2B03-42CE-BBE3-06E8EEF5F2D4}"/>
                  </a:ext>
                </a:extLst>
              </p:cNvPr>
              <p:cNvSpPr/>
              <p:nvPr/>
            </p:nvSpPr>
            <p:spPr>
              <a:xfrm>
                <a:off x="2087056" y="4773834"/>
                <a:ext cx="660356" cy="539732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>
                  <a:solidFill>
                    <a:prstClr val="white"/>
                  </a:solidFill>
                </a:endParaRPr>
              </a:p>
            </p:txBody>
          </p:sp>
          <p:sp>
            <p:nvSpPr>
              <p:cNvPr id="380" name="TextBox 379">
                <a:extLst>
                  <a:ext uri="{FF2B5EF4-FFF2-40B4-BE49-F238E27FC236}">
                    <a16:creationId xmlns="" xmlns:a16="http://schemas.microsoft.com/office/drawing/2014/main" id="{AEB80A5B-C3D5-45FC-8108-C5F62286228D}"/>
                  </a:ext>
                </a:extLst>
              </p:cNvPr>
              <p:cNvSpPr txBox="1"/>
              <p:nvPr/>
            </p:nvSpPr>
            <p:spPr>
              <a:xfrm>
                <a:off x="2184536" y="4770132"/>
                <a:ext cx="625807" cy="3103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prstClr val="black"/>
                    </a:solidFill>
                  </a:rPr>
                  <a:t>Ports</a:t>
                </a:r>
              </a:p>
            </p:txBody>
          </p:sp>
        </p:grpSp>
        <p:sp>
          <p:nvSpPr>
            <p:cNvPr id="369" name="Oval 368">
              <a:extLst>
                <a:ext uri="{FF2B5EF4-FFF2-40B4-BE49-F238E27FC236}">
                  <a16:creationId xmlns="" xmlns:a16="http://schemas.microsoft.com/office/drawing/2014/main" id="{6747A833-BB13-4A81-8AAA-71D37EFBEFB5}"/>
                </a:ext>
              </a:extLst>
            </p:cNvPr>
            <p:cNvSpPr/>
            <p:nvPr/>
          </p:nvSpPr>
          <p:spPr>
            <a:xfrm>
              <a:off x="2278108" y="5113808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1</a:t>
              </a:r>
            </a:p>
          </p:txBody>
        </p:sp>
      </p:grpSp>
      <p:sp>
        <p:nvSpPr>
          <p:cNvPr id="388" name="Oval 387">
            <a:extLst>
              <a:ext uri="{FF2B5EF4-FFF2-40B4-BE49-F238E27FC236}">
                <a16:creationId xmlns=""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10170726" y="4076738"/>
            <a:ext cx="244987" cy="22279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2</a:t>
            </a:r>
          </a:p>
        </p:txBody>
      </p:sp>
      <p:cxnSp>
        <p:nvCxnSpPr>
          <p:cNvPr id="396" name="Curved Connector 14">
            <a:extLst>
              <a:ext uri="{FF2B5EF4-FFF2-40B4-BE49-F238E27FC236}">
                <a16:creationId xmlns="" xmlns:a16="http://schemas.microsoft.com/office/drawing/2014/main" id="{7B6572C3-44A8-44FD-BA98-1C8E5D34955F}"/>
              </a:ext>
            </a:extLst>
          </p:cNvPr>
          <p:cNvCxnSpPr>
            <a:cxnSpLocks/>
            <a:stCxn id="298" idx="2"/>
            <a:endCxn id="363" idx="5"/>
          </p:cNvCxnSpPr>
          <p:nvPr/>
        </p:nvCxnSpPr>
        <p:spPr>
          <a:xfrm rot="10800000" flipV="1">
            <a:off x="875118" y="3278725"/>
            <a:ext cx="5098042" cy="485335"/>
          </a:xfrm>
          <a:prstGeom prst="curvedConnector4">
            <a:avLst>
              <a:gd name="adj1" fmla="val 28989"/>
              <a:gd name="adj2" fmla="val 214680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8" name="Oval 397">
            <a:extLst>
              <a:ext uri="{FF2B5EF4-FFF2-40B4-BE49-F238E27FC236}">
                <a16:creationId xmlns="" xmlns:a16="http://schemas.microsoft.com/office/drawing/2014/main" id="{99EF9350-EC50-4CF9-83E7-4A3C27D2DD43}"/>
              </a:ext>
            </a:extLst>
          </p:cNvPr>
          <p:cNvSpPr/>
          <p:nvPr/>
        </p:nvSpPr>
        <p:spPr>
          <a:xfrm>
            <a:off x="10086838" y="1976855"/>
            <a:ext cx="281249" cy="21501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3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400" name="Oval 399">
            <a:extLst>
              <a:ext uri="{FF2B5EF4-FFF2-40B4-BE49-F238E27FC236}">
                <a16:creationId xmlns="" xmlns:a16="http://schemas.microsoft.com/office/drawing/2014/main" id="{99EF9350-EC50-4CF9-83E7-4A3C27D2DD43}"/>
              </a:ext>
            </a:extLst>
          </p:cNvPr>
          <p:cNvSpPr/>
          <p:nvPr/>
        </p:nvSpPr>
        <p:spPr>
          <a:xfrm>
            <a:off x="9398825" y="2220491"/>
            <a:ext cx="281249" cy="21501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4</a:t>
            </a:r>
          </a:p>
        </p:txBody>
      </p:sp>
      <p:cxnSp>
        <p:nvCxnSpPr>
          <p:cNvPr id="401" name="Curved Connector 14">
            <a:extLst>
              <a:ext uri="{FF2B5EF4-FFF2-40B4-BE49-F238E27FC236}">
                <a16:creationId xmlns="" xmlns:a16="http://schemas.microsoft.com/office/drawing/2014/main" id="{F17A097F-6330-4DFB-A688-72F188B8868C}"/>
              </a:ext>
            </a:extLst>
          </p:cNvPr>
          <p:cNvCxnSpPr>
            <a:cxnSpLocks/>
            <a:stCxn id="400" idx="6"/>
            <a:endCxn id="398" idx="2"/>
          </p:cNvCxnSpPr>
          <p:nvPr/>
        </p:nvCxnSpPr>
        <p:spPr>
          <a:xfrm flipV="1">
            <a:off x="9680074" y="2084364"/>
            <a:ext cx="406764" cy="243636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4" name="Rounded Rectangle 403"/>
          <p:cNvSpPr/>
          <p:nvPr/>
        </p:nvSpPr>
        <p:spPr>
          <a:xfrm>
            <a:off x="1727426" y="2474644"/>
            <a:ext cx="257536" cy="136956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white"/>
                </a:solidFill>
              </a:rPr>
              <a:t>3</a:t>
            </a:r>
            <a:endParaRPr lang="en-GB" sz="1400" dirty="0">
              <a:solidFill>
                <a:prstClr val="white"/>
              </a:solidFill>
            </a:endParaRPr>
          </a:p>
        </p:txBody>
      </p:sp>
      <p:cxnSp>
        <p:nvCxnSpPr>
          <p:cNvPr id="405" name="Curved Connector 404"/>
          <p:cNvCxnSpPr>
            <a:cxnSpLocks/>
            <a:stCxn id="400" idx="4"/>
            <a:endCxn id="380" idx="0"/>
          </p:cNvCxnSpPr>
          <p:nvPr/>
        </p:nvCxnSpPr>
        <p:spPr>
          <a:xfrm rot="16200000" flipH="1">
            <a:off x="9336470" y="2638489"/>
            <a:ext cx="1420733" cy="1014772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Curved Connector 14">
            <a:extLst>
              <a:ext uri="{FF2B5EF4-FFF2-40B4-BE49-F238E27FC236}">
                <a16:creationId xmlns="" xmlns:a16="http://schemas.microsoft.com/office/drawing/2014/main" id="{7B6572C3-44A8-44FD-BA98-1C8E5D34955F}"/>
              </a:ext>
            </a:extLst>
          </p:cNvPr>
          <p:cNvCxnSpPr>
            <a:cxnSpLocks/>
            <a:stCxn id="356" idx="5"/>
            <a:endCxn id="400" idx="5"/>
          </p:cNvCxnSpPr>
          <p:nvPr/>
        </p:nvCxnSpPr>
        <p:spPr>
          <a:xfrm rot="5400000" flipH="1" flipV="1">
            <a:off x="7699879" y="1858693"/>
            <a:ext cx="1393679" cy="2484334"/>
          </a:xfrm>
          <a:prstGeom prst="curvedConnector3">
            <a:avLst>
              <a:gd name="adj1" fmla="val 14749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7" name="Isosceles Triangle 426"/>
          <p:cNvSpPr/>
          <p:nvPr/>
        </p:nvSpPr>
        <p:spPr>
          <a:xfrm>
            <a:off x="9421640" y="2231435"/>
            <a:ext cx="233749" cy="158759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prstClr val="white"/>
                </a:solidFill>
              </a:rPr>
              <a:t>3</a:t>
            </a:r>
            <a:endParaRPr lang="en-GB" sz="1050" dirty="0">
              <a:solidFill>
                <a:prstClr val="white"/>
              </a:solidFill>
            </a:endParaRPr>
          </a:p>
        </p:txBody>
      </p:sp>
      <p:sp>
        <p:nvSpPr>
          <p:cNvPr id="428" name="Isosceles Triangle 427"/>
          <p:cNvSpPr/>
          <p:nvPr/>
        </p:nvSpPr>
        <p:spPr>
          <a:xfrm>
            <a:off x="8554272" y="2160969"/>
            <a:ext cx="264577" cy="178247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prstClr val="white"/>
                </a:solidFill>
              </a:rPr>
              <a:t>1</a:t>
            </a:r>
            <a:endParaRPr lang="en-GB" sz="1000" dirty="0">
              <a:solidFill>
                <a:prstClr val="white"/>
              </a:solidFill>
            </a:endParaRPr>
          </a:p>
        </p:txBody>
      </p:sp>
      <p:sp>
        <p:nvSpPr>
          <p:cNvPr id="429" name="Isosceles Triangle 428"/>
          <p:cNvSpPr/>
          <p:nvPr/>
        </p:nvSpPr>
        <p:spPr>
          <a:xfrm>
            <a:off x="8863154" y="2356060"/>
            <a:ext cx="222200" cy="178941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white"/>
                </a:solidFill>
              </a:rPr>
              <a:t>2</a:t>
            </a:r>
            <a:endParaRPr lang="en-GB" sz="1000" dirty="0">
              <a:solidFill>
                <a:prstClr val="white"/>
              </a:solidFill>
            </a:endParaRPr>
          </a:p>
        </p:txBody>
      </p:sp>
      <p:sp>
        <p:nvSpPr>
          <p:cNvPr id="430" name="Isosceles Triangle 429"/>
          <p:cNvSpPr/>
          <p:nvPr/>
        </p:nvSpPr>
        <p:spPr>
          <a:xfrm>
            <a:off x="9211871" y="2424114"/>
            <a:ext cx="216697" cy="152235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white"/>
                </a:solidFill>
              </a:rPr>
              <a:t>4</a:t>
            </a:r>
            <a:endParaRPr lang="en-GB" sz="1000" dirty="0">
              <a:solidFill>
                <a:prstClr val="white"/>
              </a:solidFill>
            </a:endParaRPr>
          </a:p>
        </p:txBody>
      </p:sp>
      <p:cxnSp>
        <p:nvCxnSpPr>
          <p:cNvPr id="432" name="Curved Connector 7">
            <a:extLst>
              <a:ext uri="{FF2B5EF4-FFF2-40B4-BE49-F238E27FC236}">
                <a16:creationId xmlns="" xmlns:a16="http://schemas.microsoft.com/office/drawing/2014/main" id="{2C7F1980-F5D5-4904-B635-CEC8261410AA}"/>
              </a:ext>
            </a:extLst>
          </p:cNvPr>
          <p:cNvCxnSpPr>
            <a:cxnSpLocks/>
            <a:stCxn id="253" idx="5"/>
            <a:endCxn id="283" idx="0"/>
          </p:cNvCxnSpPr>
          <p:nvPr/>
        </p:nvCxnSpPr>
        <p:spPr>
          <a:xfrm rot="16200000" flipH="1">
            <a:off x="6859491" y="352310"/>
            <a:ext cx="274827" cy="1232513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" name="Oval 410">
            <a:extLst>
              <a:ext uri="{FF2B5EF4-FFF2-40B4-BE49-F238E27FC236}">
                <a16:creationId xmlns=""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9720841" y="4085683"/>
            <a:ext cx="244987" cy="22279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412" name="Oval 411">
            <a:extLst>
              <a:ext uri="{FF2B5EF4-FFF2-40B4-BE49-F238E27FC236}">
                <a16:creationId xmlns=""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9001010" y="4036794"/>
            <a:ext cx="244987" cy="22279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414" name="Oval 413">
            <a:extLst>
              <a:ext uri="{FF2B5EF4-FFF2-40B4-BE49-F238E27FC236}">
                <a16:creationId xmlns="" xmlns:a16="http://schemas.microsoft.com/office/drawing/2014/main" id="{20AE12D0-05DF-4977-8880-D49039F149BE}"/>
              </a:ext>
            </a:extLst>
          </p:cNvPr>
          <p:cNvSpPr/>
          <p:nvPr/>
        </p:nvSpPr>
        <p:spPr>
          <a:xfrm>
            <a:off x="5595916" y="4587762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7</a:t>
            </a:r>
            <a:endParaRPr lang="en-US" sz="1100" dirty="0">
              <a:solidFill>
                <a:prstClr val="black"/>
              </a:solidFill>
            </a:endParaRPr>
          </a:p>
        </p:txBody>
      </p:sp>
      <p:cxnSp>
        <p:nvCxnSpPr>
          <p:cNvPr id="415" name="Curved Connector 14">
            <a:extLst>
              <a:ext uri="{FF2B5EF4-FFF2-40B4-BE49-F238E27FC236}">
                <a16:creationId xmlns="" xmlns:a16="http://schemas.microsoft.com/office/drawing/2014/main" id="{316B656C-973C-465E-AD83-E231BE78ACF7}"/>
              </a:ext>
            </a:extLst>
          </p:cNvPr>
          <p:cNvCxnSpPr>
            <a:cxnSpLocks/>
            <a:stCxn id="437" idx="3"/>
            <a:endCxn id="272" idx="6"/>
          </p:cNvCxnSpPr>
          <p:nvPr/>
        </p:nvCxnSpPr>
        <p:spPr>
          <a:xfrm rot="5400000">
            <a:off x="6980812" y="3143143"/>
            <a:ext cx="682953" cy="2926740"/>
          </a:xfrm>
          <a:prstGeom prst="curvedConnector2">
            <a:avLst/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Curved Connector 14">
            <a:extLst>
              <a:ext uri="{FF2B5EF4-FFF2-40B4-BE49-F238E27FC236}">
                <a16:creationId xmlns="" xmlns:a16="http://schemas.microsoft.com/office/drawing/2014/main" id="{A1394526-B220-4523-875E-4A30A5BAB48B}"/>
              </a:ext>
            </a:extLst>
          </p:cNvPr>
          <p:cNvCxnSpPr>
            <a:cxnSpLocks/>
            <a:stCxn id="590" idx="6"/>
            <a:endCxn id="275" idx="2"/>
          </p:cNvCxnSpPr>
          <p:nvPr/>
        </p:nvCxnSpPr>
        <p:spPr>
          <a:xfrm flipV="1">
            <a:off x="3131281" y="4734997"/>
            <a:ext cx="1864003" cy="329388"/>
          </a:xfrm>
          <a:prstGeom prst="curvedConnector3">
            <a:avLst>
              <a:gd name="adj1" fmla="val 50000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Curved Connector 14">
            <a:extLst>
              <a:ext uri="{FF2B5EF4-FFF2-40B4-BE49-F238E27FC236}">
                <a16:creationId xmlns="" xmlns:a16="http://schemas.microsoft.com/office/drawing/2014/main" id="{316B656C-973C-465E-AD83-E231BE78ACF7}"/>
              </a:ext>
            </a:extLst>
          </p:cNvPr>
          <p:cNvCxnSpPr>
            <a:cxnSpLocks/>
            <a:stCxn id="388" idx="4"/>
            <a:endCxn id="274" idx="5"/>
          </p:cNvCxnSpPr>
          <p:nvPr/>
        </p:nvCxnSpPr>
        <p:spPr>
          <a:xfrm rot="5400000">
            <a:off x="7436642" y="2385593"/>
            <a:ext cx="942642" cy="4770515"/>
          </a:xfrm>
          <a:prstGeom prst="curvedConnector3">
            <a:avLst>
              <a:gd name="adj1" fmla="val 127828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4" name="Oval 583">
            <a:extLst>
              <a:ext uri="{FF2B5EF4-FFF2-40B4-BE49-F238E27FC236}">
                <a16:creationId xmlns="" xmlns:a16="http://schemas.microsoft.com/office/drawing/2014/main" id="{20AE12D0-05DF-4977-8880-D49039F149BE}"/>
              </a:ext>
            </a:extLst>
          </p:cNvPr>
          <p:cNvSpPr/>
          <p:nvPr/>
        </p:nvSpPr>
        <p:spPr>
          <a:xfrm>
            <a:off x="5116305" y="4477608"/>
            <a:ext cx="275434" cy="2302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8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141" name="Oval 140">
            <a:extLst>
              <a:ext uri="{FF2B5EF4-FFF2-40B4-BE49-F238E27FC236}">
                <a16:creationId xmlns="" xmlns:a16="http://schemas.microsoft.com/office/drawing/2014/main" id="{E577C1A9-AEC2-4CBD-9F38-EACE56294D3D}"/>
              </a:ext>
            </a:extLst>
          </p:cNvPr>
          <p:cNvSpPr/>
          <p:nvPr/>
        </p:nvSpPr>
        <p:spPr>
          <a:xfrm>
            <a:off x="1184502" y="5068055"/>
            <a:ext cx="196186" cy="19739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2</a:t>
            </a:r>
            <a:endParaRPr lang="en-US" sz="800" dirty="0">
              <a:solidFill>
                <a:prstClr val="black"/>
              </a:solidFill>
            </a:endParaRPr>
          </a:p>
        </p:txBody>
      </p:sp>
      <p:grpSp>
        <p:nvGrpSpPr>
          <p:cNvPr id="585" name="Group 584">
            <a:extLst>
              <a:ext uri="{FF2B5EF4-FFF2-40B4-BE49-F238E27FC236}">
                <a16:creationId xmlns="" xmlns:a16="http://schemas.microsoft.com/office/drawing/2014/main" id="{B00BAC4B-F769-498F-8BE5-716877FFB54F}"/>
              </a:ext>
            </a:extLst>
          </p:cNvPr>
          <p:cNvGrpSpPr/>
          <p:nvPr/>
        </p:nvGrpSpPr>
        <p:grpSpPr>
          <a:xfrm>
            <a:off x="2493885" y="4665871"/>
            <a:ext cx="624170" cy="527709"/>
            <a:chOff x="2087056" y="4770132"/>
            <a:chExt cx="660356" cy="573939"/>
          </a:xfrm>
        </p:grpSpPr>
        <p:grpSp>
          <p:nvGrpSpPr>
            <p:cNvPr id="586" name="Group 585">
              <a:extLst>
                <a:ext uri="{FF2B5EF4-FFF2-40B4-BE49-F238E27FC236}">
                  <a16:creationId xmlns="" xmlns:a16="http://schemas.microsoft.com/office/drawing/2014/main" id="{5F87B798-A063-4968-8F85-B4A5C7F19084}"/>
                </a:ext>
              </a:extLst>
            </p:cNvPr>
            <p:cNvGrpSpPr/>
            <p:nvPr/>
          </p:nvGrpSpPr>
          <p:grpSpPr>
            <a:xfrm>
              <a:off x="2087056" y="4770132"/>
              <a:ext cx="660356" cy="556861"/>
              <a:chOff x="2087056" y="4770132"/>
              <a:chExt cx="660356" cy="556861"/>
            </a:xfrm>
          </p:grpSpPr>
          <p:sp>
            <p:nvSpPr>
              <p:cNvPr id="588" name="Oval 587">
                <a:extLst>
                  <a:ext uri="{FF2B5EF4-FFF2-40B4-BE49-F238E27FC236}">
                    <a16:creationId xmlns="" xmlns:a16="http://schemas.microsoft.com/office/drawing/2014/main" id="{F94DCCE3-B956-4B66-A5A7-B01629EFC2A4}"/>
                  </a:ext>
                </a:extLst>
              </p:cNvPr>
              <p:cNvSpPr/>
              <p:nvPr/>
            </p:nvSpPr>
            <p:spPr>
              <a:xfrm>
                <a:off x="2087056" y="4773834"/>
                <a:ext cx="660356" cy="539732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800">
                  <a:solidFill>
                    <a:prstClr val="white"/>
                  </a:solidFill>
                </a:endParaRPr>
              </a:p>
            </p:txBody>
          </p:sp>
          <p:sp>
            <p:nvSpPr>
              <p:cNvPr id="589" name="TextBox 588">
                <a:extLst>
                  <a:ext uri="{FF2B5EF4-FFF2-40B4-BE49-F238E27FC236}">
                    <a16:creationId xmlns="" xmlns:a16="http://schemas.microsoft.com/office/drawing/2014/main" id="{8EFD4326-2762-4E78-8D9F-20B362DA5421}"/>
                  </a:ext>
                </a:extLst>
              </p:cNvPr>
              <p:cNvSpPr txBox="1"/>
              <p:nvPr/>
            </p:nvSpPr>
            <p:spPr>
              <a:xfrm>
                <a:off x="2184535" y="4770132"/>
                <a:ext cx="487972" cy="5568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>
                    <a:solidFill>
                      <a:prstClr val="black"/>
                    </a:solidFill>
                  </a:rPr>
                  <a:t>Ports</a:t>
                </a:r>
              </a:p>
            </p:txBody>
          </p:sp>
        </p:grpSp>
        <p:sp>
          <p:nvSpPr>
            <p:cNvPr id="587" name="Oval 586">
              <a:extLst>
                <a:ext uri="{FF2B5EF4-FFF2-40B4-BE49-F238E27FC236}">
                  <a16:creationId xmlns="" xmlns:a16="http://schemas.microsoft.com/office/drawing/2014/main" id="{E577C1A9-AEC2-4CBD-9F38-EACE56294D3D}"/>
                </a:ext>
              </a:extLst>
            </p:cNvPr>
            <p:cNvSpPr/>
            <p:nvPr/>
          </p:nvSpPr>
          <p:spPr>
            <a:xfrm>
              <a:off x="2278108" y="5113808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800" dirty="0">
                  <a:solidFill>
                    <a:prstClr val="black"/>
                  </a:solidFill>
                </a:rPr>
                <a:t>1</a:t>
              </a:r>
            </a:p>
          </p:txBody>
        </p:sp>
      </p:grpSp>
      <p:sp>
        <p:nvSpPr>
          <p:cNvPr id="590" name="Oval 589">
            <a:extLst>
              <a:ext uri="{FF2B5EF4-FFF2-40B4-BE49-F238E27FC236}">
                <a16:creationId xmlns="" xmlns:a16="http://schemas.microsoft.com/office/drawing/2014/main" id="{E577C1A9-AEC2-4CBD-9F38-EACE56294D3D}"/>
              </a:ext>
            </a:extLst>
          </p:cNvPr>
          <p:cNvSpPr/>
          <p:nvPr/>
        </p:nvSpPr>
        <p:spPr>
          <a:xfrm>
            <a:off x="2935095" y="4965689"/>
            <a:ext cx="196186" cy="19739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2</a:t>
            </a:r>
            <a:endParaRPr lang="en-US" sz="800" dirty="0">
              <a:solidFill>
                <a:prstClr val="black"/>
              </a:solidFill>
            </a:endParaRPr>
          </a:p>
        </p:txBody>
      </p:sp>
      <p:grpSp>
        <p:nvGrpSpPr>
          <p:cNvPr id="591" name="Group 590">
            <a:extLst>
              <a:ext uri="{FF2B5EF4-FFF2-40B4-BE49-F238E27FC236}">
                <a16:creationId xmlns="" xmlns:a16="http://schemas.microsoft.com/office/drawing/2014/main" id="{B00BAC4B-F769-498F-8BE5-716877FFB54F}"/>
              </a:ext>
            </a:extLst>
          </p:cNvPr>
          <p:cNvGrpSpPr/>
          <p:nvPr/>
        </p:nvGrpSpPr>
        <p:grpSpPr>
          <a:xfrm>
            <a:off x="1673677" y="4779418"/>
            <a:ext cx="624170" cy="527709"/>
            <a:chOff x="2087056" y="4770132"/>
            <a:chExt cx="660356" cy="573939"/>
          </a:xfrm>
        </p:grpSpPr>
        <p:grpSp>
          <p:nvGrpSpPr>
            <p:cNvPr id="592" name="Group 591">
              <a:extLst>
                <a:ext uri="{FF2B5EF4-FFF2-40B4-BE49-F238E27FC236}">
                  <a16:creationId xmlns="" xmlns:a16="http://schemas.microsoft.com/office/drawing/2014/main" id="{5F87B798-A063-4968-8F85-B4A5C7F19084}"/>
                </a:ext>
              </a:extLst>
            </p:cNvPr>
            <p:cNvGrpSpPr/>
            <p:nvPr/>
          </p:nvGrpSpPr>
          <p:grpSpPr>
            <a:xfrm>
              <a:off x="2087056" y="4770132"/>
              <a:ext cx="660356" cy="556861"/>
              <a:chOff x="2087056" y="4770132"/>
              <a:chExt cx="660356" cy="556861"/>
            </a:xfrm>
          </p:grpSpPr>
          <p:sp>
            <p:nvSpPr>
              <p:cNvPr id="594" name="Oval 593">
                <a:extLst>
                  <a:ext uri="{FF2B5EF4-FFF2-40B4-BE49-F238E27FC236}">
                    <a16:creationId xmlns="" xmlns:a16="http://schemas.microsoft.com/office/drawing/2014/main" id="{F94DCCE3-B956-4B66-A5A7-B01629EFC2A4}"/>
                  </a:ext>
                </a:extLst>
              </p:cNvPr>
              <p:cNvSpPr/>
              <p:nvPr/>
            </p:nvSpPr>
            <p:spPr>
              <a:xfrm>
                <a:off x="2087056" y="4773834"/>
                <a:ext cx="660356" cy="539732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800">
                  <a:solidFill>
                    <a:prstClr val="white"/>
                  </a:solidFill>
                </a:endParaRPr>
              </a:p>
            </p:txBody>
          </p:sp>
          <p:sp>
            <p:nvSpPr>
              <p:cNvPr id="595" name="TextBox 594">
                <a:extLst>
                  <a:ext uri="{FF2B5EF4-FFF2-40B4-BE49-F238E27FC236}">
                    <a16:creationId xmlns="" xmlns:a16="http://schemas.microsoft.com/office/drawing/2014/main" id="{8EFD4326-2762-4E78-8D9F-20B362DA5421}"/>
                  </a:ext>
                </a:extLst>
              </p:cNvPr>
              <p:cNvSpPr txBox="1"/>
              <p:nvPr/>
            </p:nvSpPr>
            <p:spPr>
              <a:xfrm>
                <a:off x="2184535" y="4770132"/>
                <a:ext cx="487972" cy="5568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>
                    <a:solidFill>
                      <a:prstClr val="black"/>
                    </a:solidFill>
                  </a:rPr>
                  <a:t>Ports</a:t>
                </a:r>
              </a:p>
            </p:txBody>
          </p:sp>
        </p:grpSp>
        <p:sp>
          <p:nvSpPr>
            <p:cNvPr id="593" name="Oval 592">
              <a:extLst>
                <a:ext uri="{FF2B5EF4-FFF2-40B4-BE49-F238E27FC236}">
                  <a16:creationId xmlns="" xmlns:a16="http://schemas.microsoft.com/office/drawing/2014/main" id="{E577C1A9-AEC2-4CBD-9F38-EACE56294D3D}"/>
                </a:ext>
              </a:extLst>
            </p:cNvPr>
            <p:cNvSpPr/>
            <p:nvPr/>
          </p:nvSpPr>
          <p:spPr>
            <a:xfrm>
              <a:off x="2278108" y="5113808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800" dirty="0">
                  <a:solidFill>
                    <a:prstClr val="black"/>
                  </a:solidFill>
                </a:rPr>
                <a:t>1</a:t>
              </a:r>
            </a:p>
          </p:txBody>
        </p:sp>
      </p:grpSp>
      <p:sp>
        <p:nvSpPr>
          <p:cNvPr id="596" name="Oval 595">
            <a:extLst>
              <a:ext uri="{FF2B5EF4-FFF2-40B4-BE49-F238E27FC236}">
                <a16:creationId xmlns="" xmlns:a16="http://schemas.microsoft.com/office/drawing/2014/main" id="{E577C1A9-AEC2-4CBD-9F38-EACE56294D3D}"/>
              </a:ext>
            </a:extLst>
          </p:cNvPr>
          <p:cNvSpPr/>
          <p:nvPr/>
        </p:nvSpPr>
        <p:spPr>
          <a:xfrm>
            <a:off x="2114887" y="5079236"/>
            <a:ext cx="196186" cy="19739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2</a:t>
            </a:r>
            <a:endParaRPr lang="en-US" sz="800" dirty="0">
              <a:solidFill>
                <a:prstClr val="black"/>
              </a:solidFill>
            </a:endParaRPr>
          </a:p>
        </p:txBody>
      </p:sp>
      <p:grpSp>
        <p:nvGrpSpPr>
          <p:cNvPr id="597" name="Group 596">
            <a:extLst>
              <a:ext uri="{FF2B5EF4-FFF2-40B4-BE49-F238E27FC236}">
                <a16:creationId xmlns="" xmlns:a16="http://schemas.microsoft.com/office/drawing/2014/main" id="{3455230F-E98F-4285-9992-94173BB08CAE}"/>
              </a:ext>
            </a:extLst>
          </p:cNvPr>
          <p:cNvGrpSpPr/>
          <p:nvPr/>
        </p:nvGrpSpPr>
        <p:grpSpPr>
          <a:xfrm>
            <a:off x="2961251" y="1998682"/>
            <a:ext cx="1116905" cy="753544"/>
            <a:chOff x="7091064" y="4093693"/>
            <a:chExt cx="1151694" cy="899066"/>
          </a:xfrm>
          <a:solidFill>
            <a:srgbClr val="00B0F0"/>
          </a:solidFill>
        </p:grpSpPr>
        <p:grpSp>
          <p:nvGrpSpPr>
            <p:cNvPr id="598" name="Group 597">
              <a:extLst>
                <a:ext uri="{FF2B5EF4-FFF2-40B4-BE49-F238E27FC236}">
                  <a16:creationId xmlns="" xmlns:a16="http://schemas.microsoft.com/office/drawing/2014/main" id="{02EC3674-0E89-452C-94F4-64C87D17EFFA}"/>
                </a:ext>
              </a:extLst>
            </p:cNvPr>
            <p:cNvGrpSpPr/>
            <p:nvPr/>
          </p:nvGrpSpPr>
          <p:grpSpPr>
            <a:xfrm>
              <a:off x="7091064" y="4093693"/>
              <a:ext cx="1151694" cy="861819"/>
              <a:chOff x="6669671" y="4292288"/>
              <a:chExt cx="1151694" cy="861819"/>
            </a:xfrm>
            <a:grpFill/>
          </p:grpSpPr>
          <p:sp>
            <p:nvSpPr>
              <p:cNvPr id="600" name="Oval 599">
                <a:extLst>
                  <a:ext uri="{FF2B5EF4-FFF2-40B4-BE49-F238E27FC236}">
                    <a16:creationId xmlns="" xmlns:a16="http://schemas.microsoft.com/office/drawing/2014/main" id="{1E5123F7-DAC4-4EF7-9C60-8792EA0A701D}"/>
                  </a:ext>
                </a:extLst>
              </p:cNvPr>
              <p:cNvSpPr/>
              <p:nvPr/>
            </p:nvSpPr>
            <p:spPr>
              <a:xfrm>
                <a:off x="6669671" y="4292288"/>
                <a:ext cx="1151694" cy="861819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>
                  <a:solidFill>
                    <a:prstClr val="black"/>
                  </a:solidFill>
                </a:endParaRPr>
              </a:p>
            </p:txBody>
          </p:sp>
          <p:sp>
            <p:nvSpPr>
              <p:cNvPr id="601" name="TextBox 600">
                <a:extLst>
                  <a:ext uri="{FF2B5EF4-FFF2-40B4-BE49-F238E27FC236}">
                    <a16:creationId xmlns="" xmlns:a16="http://schemas.microsoft.com/office/drawing/2014/main" id="{AB91E4C4-E23D-43A2-9F06-8644ADCAA487}"/>
                  </a:ext>
                </a:extLst>
              </p:cNvPr>
              <p:cNvSpPr txBox="1"/>
              <p:nvPr/>
            </p:nvSpPr>
            <p:spPr>
              <a:xfrm>
                <a:off x="6774752" y="4407711"/>
                <a:ext cx="89159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>
                    <a:solidFill>
                      <a:prstClr val="black"/>
                    </a:solidFill>
                  </a:rPr>
                  <a:t>Connections</a:t>
                </a:r>
                <a:endParaRPr lang="en-US" sz="1100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99" name="Oval 598">
              <a:extLst>
                <a:ext uri="{FF2B5EF4-FFF2-40B4-BE49-F238E27FC236}">
                  <a16:creationId xmlns="" xmlns:a16="http://schemas.microsoft.com/office/drawing/2014/main" id="{18C34E4E-1AC4-4F61-95D8-2C8BC3328FA7}"/>
                </a:ext>
              </a:extLst>
            </p:cNvPr>
            <p:cNvSpPr/>
            <p:nvPr/>
          </p:nvSpPr>
          <p:spPr>
            <a:xfrm>
              <a:off x="7398111" y="4720528"/>
              <a:ext cx="396399" cy="27223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1</a:t>
              </a:r>
            </a:p>
          </p:txBody>
        </p:sp>
      </p:grpSp>
      <p:cxnSp>
        <p:nvCxnSpPr>
          <p:cNvPr id="607" name="Curved Connector 7">
            <a:extLst>
              <a:ext uri="{FF2B5EF4-FFF2-40B4-BE49-F238E27FC236}">
                <a16:creationId xmlns="" xmlns:a16="http://schemas.microsoft.com/office/drawing/2014/main" id="{304F243C-B60C-4141-AF31-CE2847817BF7}"/>
              </a:ext>
            </a:extLst>
          </p:cNvPr>
          <p:cNvCxnSpPr>
            <a:cxnSpLocks/>
            <a:stCxn id="19" idx="2"/>
            <a:endCxn id="600" idx="0"/>
          </p:cNvCxnSpPr>
          <p:nvPr/>
        </p:nvCxnSpPr>
        <p:spPr>
          <a:xfrm rot="10800000" flipV="1">
            <a:off x="3519704" y="1820150"/>
            <a:ext cx="1113298" cy="178531"/>
          </a:xfrm>
          <a:prstGeom prst="curved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8" name="Group 607">
            <a:extLst>
              <a:ext uri="{FF2B5EF4-FFF2-40B4-BE49-F238E27FC236}">
                <a16:creationId xmlns="" xmlns:a16="http://schemas.microsoft.com/office/drawing/2014/main" id="{2C9A6881-8D0C-4F11-AF33-76BD20AB1264}"/>
              </a:ext>
            </a:extLst>
          </p:cNvPr>
          <p:cNvGrpSpPr/>
          <p:nvPr/>
        </p:nvGrpSpPr>
        <p:grpSpPr>
          <a:xfrm>
            <a:off x="11155261" y="3063076"/>
            <a:ext cx="732393" cy="585453"/>
            <a:chOff x="3874137" y="2619316"/>
            <a:chExt cx="1038091" cy="830666"/>
          </a:xfrm>
        </p:grpSpPr>
        <p:sp>
          <p:nvSpPr>
            <p:cNvPr id="609" name="Oval 608">
              <a:extLst>
                <a:ext uri="{FF2B5EF4-FFF2-40B4-BE49-F238E27FC236}">
                  <a16:creationId xmlns="" xmlns:a16="http://schemas.microsoft.com/office/drawing/2014/main" id="{1657DD89-E7AC-414E-A060-32D220ACB575}"/>
                </a:ext>
              </a:extLst>
            </p:cNvPr>
            <p:cNvSpPr/>
            <p:nvPr/>
          </p:nvSpPr>
          <p:spPr>
            <a:xfrm>
              <a:off x="3874137" y="2619316"/>
              <a:ext cx="1038091" cy="83066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1100"/>
            </a:p>
          </p:txBody>
        </p:sp>
        <p:sp>
          <p:nvSpPr>
            <p:cNvPr id="610" name="TextBox 609">
              <a:extLst>
                <a:ext uri="{FF2B5EF4-FFF2-40B4-BE49-F238E27FC236}">
                  <a16:creationId xmlns="" xmlns:a16="http://schemas.microsoft.com/office/drawing/2014/main" id="{4879A9C1-79E6-48F4-B882-AF34CBD903BC}"/>
                </a:ext>
              </a:extLst>
            </p:cNvPr>
            <p:cNvSpPr txBox="1"/>
            <p:nvPr/>
          </p:nvSpPr>
          <p:spPr>
            <a:xfrm>
              <a:off x="4063174" y="2619652"/>
              <a:ext cx="67518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/>
                <a:t>Memory</a:t>
              </a:r>
            </a:p>
            <a:p>
              <a:pPr algn="ctr"/>
              <a:r>
                <a:rPr lang="en-US" sz="1100" dirty="0"/>
                <a:t>Chunks</a:t>
              </a:r>
            </a:p>
          </p:txBody>
        </p:sp>
      </p:grpSp>
      <p:sp>
        <p:nvSpPr>
          <p:cNvPr id="611" name="Oval 610">
            <a:extLst>
              <a:ext uri="{FF2B5EF4-FFF2-40B4-BE49-F238E27FC236}">
                <a16:creationId xmlns="" xmlns:a16="http://schemas.microsoft.com/office/drawing/2014/main" id="{E3917257-2802-46E1-A2B5-70B51254415B}"/>
              </a:ext>
            </a:extLst>
          </p:cNvPr>
          <p:cNvSpPr/>
          <p:nvPr/>
        </p:nvSpPr>
        <p:spPr>
          <a:xfrm>
            <a:off x="11216203" y="3491776"/>
            <a:ext cx="732393" cy="34333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Chunk1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12" name="Oval 611">
            <a:extLst>
              <a:ext uri="{FF2B5EF4-FFF2-40B4-BE49-F238E27FC236}">
                <a16:creationId xmlns="" xmlns:a16="http://schemas.microsoft.com/office/drawing/2014/main" id="{E3917257-2802-46E1-A2B5-70B51254415B}"/>
              </a:ext>
            </a:extLst>
          </p:cNvPr>
          <p:cNvSpPr/>
          <p:nvPr/>
        </p:nvSpPr>
        <p:spPr>
          <a:xfrm>
            <a:off x="11258298" y="3730948"/>
            <a:ext cx="732393" cy="34333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Chunk2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613" name="Curved Connector 612"/>
          <p:cNvCxnSpPr>
            <a:cxnSpLocks/>
            <a:endCxn id="609" idx="0"/>
          </p:cNvCxnSpPr>
          <p:nvPr/>
        </p:nvCxnSpPr>
        <p:spPr>
          <a:xfrm>
            <a:off x="10964150" y="2574952"/>
            <a:ext cx="557308" cy="488124"/>
          </a:xfrm>
          <a:prstGeom prst="curved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0" name="Oval 619">
            <a:extLst>
              <a:ext uri="{FF2B5EF4-FFF2-40B4-BE49-F238E27FC236}">
                <a16:creationId xmlns=""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7779206" y="3944953"/>
            <a:ext cx="239209" cy="18560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3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621" name="Oval 620">
            <a:extLst>
              <a:ext uri="{FF2B5EF4-FFF2-40B4-BE49-F238E27FC236}">
                <a16:creationId xmlns=""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7829383" y="3799309"/>
            <a:ext cx="239209" cy="18560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4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622" name="Oval 621">
            <a:extLst>
              <a:ext uri="{FF2B5EF4-FFF2-40B4-BE49-F238E27FC236}">
                <a16:creationId xmlns=""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8546188" y="3996566"/>
            <a:ext cx="239209" cy="18560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3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623" name="Oval 622">
            <a:extLst>
              <a:ext uri="{FF2B5EF4-FFF2-40B4-BE49-F238E27FC236}">
                <a16:creationId xmlns=""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8587669" y="3800636"/>
            <a:ext cx="239209" cy="18560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4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624" name="Oval 623">
            <a:extLst>
              <a:ext uri="{FF2B5EF4-FFF2-40B4-BE49-F238E27FC236}">
                <a16:creationId xmlns=""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9298604" y="3961604"/>
            <a:ext cx="239209" cy="18560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3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625" name="Oval 624">
            <a:extLst>
              <a:ext uri="{FF2B5EF4-FFF2-40B4-BE49-F238E27FC236}">
                <a16:creationId xmlns=""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9341508" y="3784628"/>
            <a:ext cx="239209" cy="18560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4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626" name="Oval 625">
            <a:extLst>
              <a:ext uri="{FF2B5EF4-FFF2-40B4-BE49-F238E27FC236}">
                <a16:creationId xmlns=""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10086235" y="3883345"/>
            <a:ext cx="239209" cy="18560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3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627" name="Oval 626">
            <a:extLst>
              <a:ext uri="{FF2B5EF4-FFF2-40B4-BE49-F238E27FC236}">
                <a16:creationId xmlns="" xmlns:a16="http://schemas.microsoft.com/office/drawing/2014/main" id="{6747A833-BB13-4A81-8AAA-71D37EFBEFB5}"/>
              </a:ext>
            </a:extLst>
          </p:cNvPr>
          <p:cNvSpPr/>
          <p:nvPr/>
        </p:nvSpPr>
        <p:spPr>
          <a:xfrm>
            <a:off x="10215216" y="3762064"/>
            <a:ext cx="239209" cy="18560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4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201" name="TextBox 200">
            <a:extLst>
              <a:ext uri="{FF2B5EF4-FFF2-40B4-BE49-F238E27FC236}">
                <a16:creationId xmlns="" xmlns:a16="http://schemas.microsoft.com/office/drawing/2014/main" id="{AB91E4C4-E23D-43A2-9F06-8644ADCAA487}"/>
              </a:ext>
            </a:extLst>
          </p:cNvPr>
          <p:cNvSpPr txBox="1"/>
          <p:nvPr/>
        </p:nvSpPr>
        <p:spPr>
          <a:xfrm>
            <a:off x="1074476" y="2170674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>
                <a:solidFill>
                  <a:prstClr val="black"/>
                </a:solidFill>
              </a:rPr>
              <a:t>SoC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202" name="TextBox 201">
            <a:extLst>
              <a:ext uri="{FF2B5EF4-FFF2-40B4-BE49-F238E27FC236}">
                <a16:creationId xmlns="" xmlns:a16="http://schemas.microsoft.com/office/drawing/2014/main" id="{AB91E4C4-E23D-43A2-9F06-8644ADCAA487}"/>
              </a:ext>
            </a:extLst>
          </p:cNvPr>
          <p:cNvSpPr txBox="1"/>
          <p:nvPr/>
        </p:nvSpPr>
        <p:spPr>
          <a:xfrm>
            <a:off x="495733" y="2110725"/>
            <a:ext cx="397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>
                <a:solidFill>
                  <a:prstClr val="black"/>
                </a:solidFill>
              </a:rPr>
              <a:t>SoC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205" name="TextBox 204">
            <a:extLst>
              <a:ext uri="{FF2B5EF4-FFF2-40B4-BE49-F238E27FC236}">
                <a16:creationId xmlns="" xmlns:a16="http://schemas.microsoft.com/office/drawing/2014/main" id="{AB91E4C4-E23D-43A2-9F06-8644ADCAA487}"/>
              </a:ext>
            </a:extLst>
          </p:cNvPr>
          <p:cNvSpPr txBox="1"/>
          <p:nvPr/>
        </p:nvSpPr>
        <p:spPr>
          <a:xfrm>
            <a:off x="1566571" y="2181652"/>
            <a:ext cx="3690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prstClr val="black"/>
                </a:solidFill>
              </a:rPr>
              <a:t>FM</a:t>
            </a:r>
            <a:endParaRPr lang="en-US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28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Functionality needed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7914"/>
            <a:ext cx="4509977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Host bridge and ports</a:t>
            </a:r>
          </a:p>
          <a:p>
            <a:r>
              <a:rPr lang="en-US" dirty="0" smtClean="0"/>
              <a:t>Switch and ports</a:t>
            </a:r>
          </a:p>
          <a:p>
            <a:r>
              <a:rPr lang="en-US" dirty="0" smtClean="0"/>
              <a:t>Media controller and ports</a:t>
            </a:r>
          </a:p>
          <a:p>
            <a:r>
              <a:rPr lang="en-US" dirty="0" smtClean="0"/>
              <a:t>Zones</a:t>
            </a:r>
          </a:p>
          <a:p>
            <a:r>
              <a:rPr lang="en-US" dirty="0" smtClean="0"/>
              <a:t>Connections</a:t>
            </a:r>
          </a:p>
          <a:p>
            <a:r>
              <a:rPr lang="en-US" dirty="0" smtClean="0"/>
              <a:t>Address pools?</a:t>
            </a:r>
          </a:p>
          <a:p>
            <a:r>
              <a:rPr lang="en-US" dirty="0"/>
              <a:t>l</a:t>
            </a:r>
            <a:r>
              <a:rPr lang="en-US" dirty="0" smtClean="0"/>
              <a:t>ogical memory regions</a:t>
            </a:r>
          </a:p>
          <a:p>
            <a:r>
              <a:rPr lang="en-US" dirty="0" smtClean="0"/>
              <a:t>Memory Chunks</a:t>
            </a:r>
          </a:p>
          <a:p>
            <a:r>
              <a:rPr lang="en-US" dirty="0" err="1" smtClean="0"/>
              <a:t>Rkeys</a:t>
            </a:r>
            <a:r>
              <a:rPr lang="en-US" dirty="0" smtClean="0"/>
              <a:t>?</a:t>
            </a:r>
          </a:p>
          <a:p>
            <a:r>
              <a:rPr lang="en-US" dirty="0" smtClean="0"/>
              <a:t>Link-up events (hot add)</a:t>
            </a:r>
          </a:p>
          <a:p>
            <a:r>
              <a:rPr lang="en-US" dirty="0" smtClean="0"/>
              <a:t>Protection violations events</a:t>
            </a:r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540799" y="1527914"/>
            <a:ext cx="450997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Composition </a:t>
            </a:r>
          </a:p>
          <a:p>
            <a:r>
              <a:rPr lang="en-US" dirty="0" smtClean="0"/>
              <a:t>FAM Resource manager &amp; DB</a:t>
            </a:r>
          </a:p>
          <a:p>
            <a:r>
              <a:rPr lang="en-US" dirty="0" smtClean="0"/>
              <a:t>GUI</a:t>
            </a:r>
          </a:p>
          <a:p>
            <a:r>
              <a:rPr lang="en-US" dirty="0" smtClean="0"/>
              <a:t>Discovery &amp; Enumeration</a:t>
            </a:r>
          </a:p>
          <a:p>
            <a:r>
              <a:rPr lang="en-US" dirty="0" smtClean="0"/>
              <a:t>Router / Path Selection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667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Oval 88"/>
          <p:cNvSpPr/>
          <p:nvPr/>
        </p:nvSpPr>
        <p:spPr>
          <a:xfrm>
            <a:off x="9800077" y="2033423"/>
            <a:ext cx="1158098" cy="470433"/>
          </a:xfrm>
          <a:prstGeom prst="ellipse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endParaRPr lang="en-US" sz="1100">
              <a:solidFill>
                <a:prstClr val="white"/>
              </a:solidFill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="" xmlns:a16="http://schemas.microsoft.com/office/drawing/2014/main" id="{9543AD47-B023-4597-B183-BEDD1D875624}"/>
              </a:ext>
            </a:extLst>
          </p:cNvPr>
          <p:cNvGrpSpPr/>
          <p:nvPr/>
        </p:nvGrpSpPr>
        <p:grpSpPr>
          <a:xfrm>
            <a:off x="7455940" y="3020551"/>
            <a:ext cx="685801" cy="399512"/>
            <a:chOff x="3740394" y="1529589"/>
            <a:chExt cx="1038091" cy="861819"/>
          </a:xfrm>
        </p:grpSpPr>
        <p:grpSp>
          <p:nvGrpSpPr>
            <p:cNvPr id="69" name="Group 68">
              <a:extLst>
                <a:ext uri="{FF2B5EF4-FFF2-40B4-BE49-F238E27FC236}">
                  <a16:creationId xmlns="" xmlns:a16="http://schemas.microsoft.com/office/drawing/2014/main" id="{16B20BA2-403A-4F9B-BECD-C54A2AB038D8}"/>
                </a:ext>
              </a:extLst>
            </p:cNvPr>
            <p:cNvGrpSpPr/>
            <p:nvPr/>
          </p:nvGrpSpPr>
          <p:grpSpPr>
            <a:xfrm>
              <a:off x="3740394" y="1529589"/>
              <a:ext cx="1038091" cy="861819"/>
              <a:chOff x="4917318" y="2308352"/>
              <a:chExt cx="1038091" cy="861819"/>
            </a:xfrm>
          </p:grpSpPr>
          <p:sp>
            <p:nvSpPr>
              <p:cNvPr id="71" name="Oval 70">
                <a:extLst>
                  <a:ext uri="{FF2B5EF4-FFF2-40B4-BE49-F238E27FC236}">
                    <a16:creationId xmlns="" xmlns:a16="http://schemas.microsoft.com/office/drawing/2014/main" id="{9172DE6A-EE1E-4E71-A4B0-4BC0BCAE47BD}"/>
                  </a:ext>
                </a:extLst>
              </p:cNvPr>
              <p:cNvSpPr/>
              <p:nvPr/>
            </p:nvSpPr>
            <p:spPr>
              <a:xfrm>
                <a:off x="4917318" y="2308352"/>
                <a:ext cx="1038091" cy="861819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>
                  <a:solidFill>
                    <a:prstClr val="white"/>
                  </a:solidFill>
                </a:endParaRPr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="" xmlns:a16="http://schemas.microsoft.com/office/drawing/2014/main" id="{A6B2C954-60A5-413E-BB35-13CAF8434BCC}"/>
                  </a:ext>
                </a:extLst>
              </p:cNvPr>
              <p:cNvSpPr txBox="1"/>
              <p:nvPr/>
            </p:nvSpPr>
            <p:spPr>
              <a:xfrm>
                <a:off x="5202571" y="2402577"/>
                <a:ext cx="38937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prstClr val="black"/>
                    </a:solidFill>
                  </a:rPr>
                  <a:t>Systems</a:t>
                </a:r>
              </a:p>
            </p:txBody>
          </p:sp>
        </p:grpSp>
        <p:sp>
          <p:nvSpPr>
            <p:cNvPr id="70" name="Oval 69">
              <a:extLst>
                <a:ext uri="{FF2B5EF4-FFF2-40B4-BE49-F238E27FC236}">
                  <a16:creationId xmlns="" xmlns:a16="http://schemas.microsoft.com/office/drawing/2014/main" id="{173EB7FA-7F1F-43D6-97B6-6DF6077B47D5}"/>
                </a:ext>
              </a:extLst>
            </p:cNvPr>
            <p:cNvSpPr/>
            <p:nvPr/>
          </p:nvSpPr>
          <p:spPr>
            <a:xfrm>
              <a:off x="3818837" y="1946317"/>
              <a:ext cx="327357" cy="4187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>
                  <a:solidFill>
                    <a:prstClr val="black"/>
                  </a:solidFill>
                </a:rPr>
                <a:t>1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think about the Redfish Fabric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961" y="1501160"/>
            <a:ext cx="6684815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Insights</a:t>
            </a:r>
            <a:r>
              <a:rPr lang="en-US" sz="2400" dirty="0" smtClean="0"/>
              <a:t>:</a:t>
            </a:r>
            <a:endParaRPr lang="en-US" sz="1800" dirty="0"/>
          </a:p>
          <a:p>
            <a:r>
              <a:rPr lang="en-US" sz="1600" dirty="0"/>
              <a:t>Fabric itself (the connectivity) is modeled as </a:t>
            </a:r>
            <a:r>
              <a:rPr lang="en-US" sz="1600" b="1" dirty="0"/>
              <a:t>ports and endpoints</a:t>
            </a:r>
          </a:p>
          <a:p>
            <a:r>
              <a:rPr lang="en-US" sz="1600" dirty="0"/>
              <a:t>Physical fabric connections (</a:t>
            </a:r>
            <a:r>
              <a:rPr lang="en-US" sz="1600" dirty="0" err="1"/>
              <a:t>eg</a:t>
            </a:r>
            <a:r>
              <a:rPr lang="en-US" sz="1600" dirty="0"/>
              <a:t>. Cables) are </a:t>
            </a:r>
            <a:r>
              <a:rPr lang="en-US" sz="1600" b="1" dirty="0"/>
              <a:t>always between ‘Ports’</a:t>
            </a:r>
          </a:p>
          <a:p>
            <a:r>
              <a:rPr lang="en-US" sz="1600" dirty="0"/>
              <a:t>Ports are traced back to the fabric devices that drive the ports</a:t>
            </a:r>
          </a:p>
          <a:p>
            <a:r>
              <a:rPr lang="en-US" sz="1600" dirty="0"/>
              <a:t>Fabric devices trace back to physical or logical infrastructure (what controls the fabric device) AND to the </a:t>
            </a:r>
            <a:r>
              <a:rPr lang="en-US" sz="1600" b="1" dirty="0"/>
              <a:t>‘Endpoint’ object associated with the fabric device </a:t>
            </a:r>
          </a:p>
          <a:p>
            <a:r>
              <a:rPr lang="en-US" sz="1600" dirty="0"/>
              <a:t>The physical topology of the ‘fabric’ can be discerned simply by starting at the endpoint collection(s).  </a:t>
            </a:r>
          </a:p>
          <a:p>
            <a:pPr marL="628650" lvl="1" indent="-171450"/>
            <a:r>
              <a:rPr lang="en-US" sz="1400" dirty="0"/>
              <a:t>Treat each endpoint as a vertex of a graph chart</a:t>
            </a:r>
          </a:p>
          <a:p>
            <a:pPr marL="628650" lvl="1" indent="-171450"/>
            <a:r>
              <a:rPr lang="en-US" sz="1400" dirty="0"/>
              <a:t>Trace each endpoint to its device’s ports</a:t>
            </a:r>
          </a:p>
          <a:p>
            <a:pPr marL="628650" lvl="1" indent="-171450"/>
            <a:r>
              <a:rPr lang="en-US" sz="1400" dirty="0"/>
              <a:t>Treat each port to port link as an edge of the graph</a:t>
            </a:r>
          </a:p>
          <a:p>
            <a:pPr marL="628650" lvl="1" indent="-171450"/>
            <a:r>
              <a:rPr lang="en-US" sz="1400" dirty="0"/>
              <a:t>Switches, if transparent to endpoints, will show up as </a:t>
            </a:r>
            <a:r>
              <a:rPr lang="en-US" sz="1400" b="1" dirty="0"/>
              <a:t>un-addressable packet relay vertices</a:t>
            </a:r>
            <a:r>
              <a:rPr lang="en-US" sz="1400" dirty="0"/>
              <a:t> </a:t>
            </a:r>
          </a:p>
          <a:p>
            <a:pPr marL="1085850" lvl="2" indent="-171450"/>
            <a:r>
              <a:rPr lang="en-US" sz="1400" dirty="0"/>
              <a:t>Such vertices do not generate request or response packets, they relay them or terminate (drop) </a:t>
            </a:r>
            <a:r>
              <a:rPr lang="en-US" sz="1400" dirty="0" smtClean="0"/>
              <a:t>them</a:t>
            </a:r>
            <a:endParaRPr lang="en-US" dirty="0"/>
          </a:p>
          <a:p>
            <a:pPr marL="0" indent="0">
              <a:buNone/>
            </a:pPr>
            <a:r>
              <a:rPr lang="en-US" sz="1600" dirty="0"/>
              <a:t>Non-fabric resources associated with the fabric devices (fabric endpoints) may or may not have detailed Redfish models and schema that can be accessed via the same </a:t>
            </a:r>
            <a:r>
              <a:rPr lang="en-US" sz="1600" dirty="0" err="1"/>
              <a:t>ServiceRoot</a:t>
            </a:r>
            <a:r>
              <a:rPr lang="en-US" sz="1600" dirty="0"/>
              <a:t>.</a:t>
            </a:r>
            <a:endParaRPr lang="en-GB" sz="1600" dirty="0"/>
          </a:p>
        </p:txBody>
      </p:sp>
      <p:sp>
        <p:nvSpPr>
          <p:cNvPr id="4" name="Oval 3"/>
          <p:cNvSpPr/>
          <p:nvPr/>
        </p:nvSpPr>
        <p:spPr>
          <a:xfrm>
            <a:off x="10547171" y="3358658"/>
            <a:ext cx="822009" cy="635237"/>
          </a:xfrm>
          <a:prstGeom prst="ellipse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endParaRPr lang="en-US" sz="110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84818" y="3568499"/>
            <a:ext cx="657895" cy="192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</a:rPr>
              <a:t>Endpoints</a:t>
            </a:r>
          </a:p>
        </p:txBody>
      </p:sp>
      <p:cxnSp>
        <p:nvCxnSpPr>
          <p:cNvPr id="6" name="Curved Connector 7">
            <a:extLst>
              <a:ext uri="{FF2B5EF4-FFF2-40B4-BE49-F238E27FC236}">
                <a16:creationId xmlns="" xmlns:a16="http://schemas.microsoft.com/office/drawing/2014/main" id="{94E13FD5-DA19-4A2F-854E-9E8FF215CDC3}"/>
              </a:ext>
            </a:extLst>
          </p:cNvPr>
          <p:cNvCxnSpPr>
            <a:cxnSpLocks/>
            <a:endCxn id="15" idx="0"/>
          </p:cNvCxnSpPr>
          <p:nvPr/>
        </p:nvCxnSpPr>
        <p:spPr>
          <a:xfrm rot="16200000" flipH="1">
            <a:off x="7521030" y="3533556"/>
            <a:ext cx="293754" cy="92285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urved Connector 14">
            <a:extLst>
              <a:ext uri="{FF2B5EF4-FFF2-40B4-BE49-F238E27FC236}">
                <a16:creationId xmlns="" xmlns:a16="http://schemas.microsoft.com/office/drawing/2014/main" id="{7B6572C3-44A8-44FD-BA98-1C8E5D34955F}"/>
              </a:ext>
            </a:extLst>
          </p:cNvPr>
          <p:cNvCxnSpPr>
            <a:cxnSpLocks/>
            <a:stCxn id="8" idx="4"/>
            <a:endCxn id="17" idx="5"/>
          </p:cNvCxnSpPr>
          <p:nvPr/>
        </p:nvCxnSpPr>
        <p:spPr>
          <a:xfrm rot="5400000">
            <a:off x="9167149" y="2841125"/>
            <a:ext cx="362766" cy="2799103"/>
          </a:xfrm>
          <a:prstGeom prst="curvedConnector3">
            <a:avLst>
              <a:gd name="adj1" fmla="val 231225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="" xmlns:a16="http://schemas.microsoft.com/office/drawing/2014/main" id="{6A1CF7F3-4B09-4B75-B9BE-27EE3FDFECBB}"/>
              </a:ext>
            </a:extLst>
          </p:cNvPr>
          <p:cNvSpPr/>
          <p:nvPr/>
        </p:nvSpPr>
        <p:spPr>
          <a:xfrm>
            <a:off x="10608652" y="3835699"/>
            <a:ext cx="278862" cy="22359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</a:rPr>
              <a:t>1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3455230F-E98F-4285-9992-94173BB08CAE}"/>
              </a:ext>
            </a:extLst>
          </p:cNvPr>
          <p:cNvGrpSpPr/>
          <p:nvPr/>
        </p:nvGrpSpPr>
        <p:grpSpPr>
          <a:xfrm>
            <a:off x="8824267" y="2951894"/>
            <a:ext cx="1538797" cy="669456"/>
            <a:chOff x="6866802" y="4052935"/>
            <a:chExt cx="1901684" cy="908244"/>
          </a:xfrm>
          <a:solidFill>
            <a:srgbClr val="00B0F0"/>
          </a:solidFill>
        </p:grpSpPr>
        <p:grpSp>
          <p:nvGrpSpPr>
            <p:cNvPr id="10" name="Group 9">
              <a:extLst>
                <a:ext uri="{FF2B5EF4-FFF2-40B4-BE49-F238E27FC236}">
                  <a16:creationId xmlns="" xmlns:a16="http://schemas.microsoft.com/office/drawing/2014/main" id="{02EC3674-0E89-452C-94F4-64C87D17EFFA}"/>
                </a:ext>
              </a:extLst>
            </p:cNvPr>
            <p:cNvGrpSpPr/>
            <p:nvPr/>
          </p:nvGrpSpPr>
          <p:grpSpPr>
            <a:xfrm>
              <a:off x="6866802" y="4052935"/>
              <a:ext cx="1901684" cy="861819"/>
              <a:chOff x="6445409" y="4251530"/>
              <a:chExt cx="1901684" cy="861819"/>
            </a:xfrm>
            <a:grpFill/>
          </p:grpSpPr>
          <p:sp>
            <p:nvSpPr>
              <p:cNvPr id="12" name="Oval 11">
                <a:extLst>
                  <a:ext uri="{FF2B5EF4-FFF2-40B4-BE49-F238E27FC236}">
                    <a16:creationId xmlns="" xmlns:a16="http://schemas.microsoft.com/office/drawing/2014/main" id="{1E5123F7-DAC4-4EF7-9C60-8792EA0A701D}"/>
                  </a:ext>
                </a:extLst>
              </p:cNvPr>
              <p:cNvSpPr/>
              <p:nvPr/>
            </p:nvSpPr>
            <p:spPr>
              <a:xfrm>
                <a:off x="6445409" y="4251530"/>
                <a:ext cx="1901684" cy="86181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100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="" xmlns:a16="http://schemas.microsoft.com/office/drawing/2014/main" id="{AB91E4C4-E23D-43A2-9F06-8644ADCAA487}"/>
                  </a:ext>
                </a:extLst>
              </p:cNvPr>
              <p:cNvSpPr txBox="1"/>
              <p:nvPr/>
            </p:nvSpPr>
            <p:spPr>
              <a:xfrm>
                <a:off x="7053048" y="4344052"/>
                <a:ext cx="68640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prstClr val="black"/>
                    </a:solidFill>
                  </a:rPr>
                  <a:t>Switches</a:t>
                </a:r>
              </a:p>
            </p:txBody>
          </p:sp>
        </p:grpSp>
        <p:sp>
          <p:nvSpPr>
            <p:cNvPr id="11" name="Oval 10">
              <a:extLst>
                <a:ext uri="{FF2B5EF4-FFF2-40B4-BE49-F238E27FC236}">
                  <a16:creationId xmlns="" xmlns:a16="http://schemas.microsoft.com/office/drawing/2014/main" id="{18C34E4E-1AC4-4F61-95D8-2C8BC3328FA7}"/>
                </a:ext>
              </a:extLst>
            </p:cNvPr>
            <p:cNvSpPr/>
            <p:nvPr/>
          </p:nvSpPr>
          <p:spPr>
            <a:xfrm>
              <a:off x="7095552" y="4542447"/>
              <a:ext cx="633211" cy="4187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SW1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055210" y="3714532"/>
            <a:ext cx="1192823" cy="1327170"/>
            <a:chOff x="153288" y="2998113"/>
            <a:chExt cx="1474120" cy="1800557"/>
          </a:xfrm>
        </p:grpSpPr>
        <p:sp>
          <p:nvSpPr>
            <p:cNvPr id="15" name="Oval 14">
              <a:extLst>
                <a:ext uri="{FF2B5EF4-FFF2-40B4-BE49-F238E27FC236}">
                  <a16:creationId xmlns="" xmlns:a16="http://schemas.microsoft.com/office/drawing/2014/main" id="{0D886695-0CF9-4D21-B60A-8DD1485CB00D}"/>
                </a:ext>
              </a:extLst>
            </p:cNvPr>
            <p:cNvSpPr/>
            <p:nvPr/>
          </p:nvSpPr>
          <p:spPr>
            <a:xfrm>
              <a:off x="442411" y="3014453"/>
              <a:ext cx="1050174" cy="933525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endParaRPr lang="en-US" sz="1100">
                <a:solidFill>
                  <a:prstClr val="white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="" xmlns:a16="http://schemas.microsoft.com/office/drawing/2014/main" id="{6FF22F13-43A9-4F2C-8218-D84861786475}"/>
                </a:ext>
              </a:extLst>
            </p:cNvPr>
            <p:cNvSpPr txBox="1"/>
            <p:nvPr/>
          </p:nvSpPr>
          <p:spPr>
            <a:xfrm>
              <a:off x="688800" y="2998113"/>
              <a:ext cx="93860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prstClr val="black"/>
                  </a:solidFill>
                </a:rPr>
                <a:t>Fabric Adapters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="" xmlns:a16="http://schemas.microsoft.com/office/drawing/2014/main" id="{0304C575-460B-4949-B136-374A1A5EDCA0}"/>
                </a:ext>
              </a:extLst>
            </p:cNvPr>
            <p:cNvSpPr/>
            <p:nvPr/>
          </p:nvSpPr>
          <p:spPr>
            <a:xfrm>
              <a:off x="848499" y="3634132"/>
              <a:ext cx="479563" cy="37944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>
                  <a:solidFill>
                    <a:prstClr val="black"/>
                  </a:solidFill>
                </a:rPr>
                <a:t>1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="" xmlns:a16="http://schemas.microsoft.com/office/drawing/2014/main" id="{B00BAC4B-F769-498F-8BE5-716877FFB54F}"/>
                </a:ext>
              </a:extLst>
            </p:cNvPr>
            <p:cNvGrpSpPr/>
            <p:nvPr/>
          </p:nvGrpSpPr>
          <p:grpSpPr>
            <a:xfrm>
              <a:off x="153288" y="4199000"/>
              <a:ext cx="660356" cy="573939"/>
              <a:chOff x="2087056" y="4770132"/>
              <a:chExt cx="660356" cy="573939"/>
            </a:xfrm>
          </p:grpSpPr>
          <p:grpSp>
            <p:nvGrpSpPr>
              <p:cNvPr id="27" name="Group 26">
                <a:extLst>
                  <a:ext uri="{FF2B5EF4-FFF2-40B4-BE49-F238E27FC236}">
                    <a16:creationId xmlns="" xmlns:a16="http://schemas.microsoft.com/office/drawing/2014/main" id="{5F87B798-A063-4968-8F85-B4A5C7F19084}"/>
                  </a:ext>
                </a:extLst>
              </p:cNvPr>
              <p:cNvGrpSpPr/>
              <p:nvPr/>
            </p:nvGrpSpPr>
            <p:grpSpPr>
              <a:xfrm>
                <a:off x="2087056" y="4770132"/>
                <a:ext cx="660356" cy="543434"/>
                <a:chOff x="2087056" y="4770132"/>
                <a:chExt cx="660356" cy="543434"/>
              </a:xfrm>
            </p:grpSpPr>
            <p:sp>
              <p:nvSpPr>
                <p:cNvPr id="29" name="Oval 28">
                  <a:extLst>
                    <a:ext uri="{FF2B5EF4-FFF2-40B4-BE49-F238E27FC236}">
                      <a16:creationId xmlns="" xmlns:a16="http://schemas.microsoft.com/office/drawing/2014/main" id="{F94DCCE3-B956-4B66-A5A7-B01629EFC2A4}"/>
                    </a:ext>
                  </a:extLst>
                </p:cNvPr>
                <p:cNvSpPr/>
                <p:nvPr/>
              </p:nvSpPr>
              <p:spPr>
                <a:xfrm>
                  <a:off x="2087056" y="4773834"/>
                  <a:ext cx="660356" cy="539732"/>
                </a:xfrm>
                <a:prstGeom prst="ellipse">
                  <a:avLst/>
                </a:prstGeom>
                <a:solidFill>
                  <a:srgbClr val="00B0F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t"/>
                <a:lstStyle/>
                <a:p>
                  <a:pPr algn="ctr"/>
                  <a:endParaRPr lang="en-US" sz="11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0" name="TextBox 29">
                  <a:extLst>
                    <a:ext uri="{FF2B5EF4-FFF2-40B4-BE49-F238E27FC236}">
                      <a16:creationId xmlns="" xmlns:a16="http://schemas.microsoft.com/office/drawing/2014/main" id="{8EFD4326-2762-4E78-8D9F-20B362DA5421}"/>
                    </a:ext>
                  </a:extLst>
                </p:cNvPr>
                <p:cNvSpPr txBox="1"/>
                <p:nvPr/>
              </p:nvSpPr>
              <p:spPr>
                <a:xfrm>
                  <a:off x="2184536" y="4770132"/>
                  <a:ext cx="487972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>
                      <a:solidFill>
                        <a:prstClr val="black"/>
                      </a:solidFill>
                    </a:rPr>
                    <a:t>Ports</a:t>
                  </a:r>
                </a:p>
              </p:txBody>
            </p:sp>
          </p:grpSp>
          <p:sp>
            <p:nvSpPr>
              <p:cNvPr id="28" name="Oval 27">
                <a:extLst>
                  <a:ext uri="{FF2B5EF4-FFF2-40B4-BE49-F238E27FC236}">
                    <a16:creationId xmlns="" xmlns:a16="http://schemas.microsoft.com/office/drawing/2014/main" id="{E577C1A9-AEC2-4CBD-9F38-EACE56294D3D}"/>
                  </a:ext>
                </a:extLst>
              </p:cNvPr>
              <p:cNvSpPr/>
              <p:nvPr/>
            </p:nvSpPr>
            <p:spPr>
              <a:xfrm>
                <a:off x="2278108" y="5113808"/>
                <a:ext cx="275434" cy="23026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prstClr val="black"/>
                    </a:solidFill>
                  </a:rPr>
                  <a:t>1</a:t>
                </a:r>
              </a:p>
            </p:txBody>
          </p:sp>
        </p:grpSp>
        <p:cxnSp>
          <p:nvCxnSpPr>
            <p:cNvPr id="19" name="Curved Connector 7">
              <a:extLst>
                <a:ext uri="{FF2B5EF4-FFF2-40B4-BE49-F238E27FC236}">
                  <a16:creationId xmlns="" xmlns:a16="http://schemas.microsoft.com/office/drawing/2014/main" id="{BD9E76C7-B531-4DA7-BEAE-21A6C3999E3B}"/>
                </a:ext>
              </a:extLst>
            </p:cNvPr>
            <p:cNvCxnSpPr>
              <a:cxnSpLocks/>
              <a:stCxn id="20" idx="3"/>
              <a:endCxn id="30" idx="0"/>
            </p:cNvCxnSpPr>
            <p:nvPr/>
          </p:nvCxnSpPr>
          <p:spPr>
            <a:xfrm rot="16200000" flipH="1">
              <a:off x="196318" y="3900563"/>
              <a:ext cx="474943" cy="121929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>
              <a:extLst>
                <a:ext uri="{FF2B5EF4-FFF2-40B4-BE49-F238E27FC236}">
                  <a16:creationId xmlns="" xmlns:a16="http://schemas.microsoft.com/office/drawing/2014/main" id="{0304C575-460B-4949-B136-374A1A5EDCA0}"/>
                </a:ext>
              </a:extLst>
            </p:cNvPr>
            <p:cNvSpPr/>
            <p:nvPr/>
          </p:nvSpPr>
          <p:spPr>
            <a:xfrm>
              <a:off x="302595" y="3400181"/>
              <a:ext cx="479563" cy="37944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2</a:t>
              </a: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="" xmlns:a16="http://schemas.microsoft.com/office/drawing/2014/main" id="{B00BAC4B-F769-498F-8BE5-716877FFB54F}"/>
                </a:ext>
              </a:extLst>
            </p:cNvPr>
            <p:cNvGrpSpPr/>
            <p:nvPr/>
          </p:nvGrpSpPr>
          <p:grpSpPr>
            <a:xfrm>
              <a:off x="702554" y="4224731"/>
              <a:ext cx="660356" cy="573939"/>
              <a:chOff x="2087056" y="4770132"/>
              <a:chExt cx="660356" cy="573939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="" xmlns:a16="http://schemas.microsoft.com/office/drawing/2014/main" id="{5F87B798-A063-4968-8F85-B4A5C7F19084}"/>
                  </a:ext>
                </a:extLst>
              </p:cNvPr>
              <p:cNvGrpSpPr/>
              <p:nvPr/>
            </p:nvGrpSpPr>
            <p:grpSpPr>
              <a:xfrm>
                <a:off x="2087056" y="4770132"/>
                <a:ext cx="660356" cy="543434"/>
                <a:chOff x="2087056" y="4770132"/>
                <a:chExt cx="660356" cy="543434"/>
              </a:xfrm>
            </p:grpSpPr>
            <p:sp>
              <p:nvSpPr>
                <p:cNvPr id="25" name="Oval 24">
                  <a:extLst>
                    <a:ext uri="{FF2B5EF4-FFF2-40B4-BE49-F238E27FC236}">
                      <a16:creationId xmlns="" xmlns:a16="http://schemas.microsoft.com/office/drawing/2014/main" id="{F94DCCE3-B956-4B66-A5A7-B01629EFC2A4}"/>
                    </a:ext>
                  </a:extLst>
                </p:cNvPr>
                <p:cNvSpPr/>
                <p:nvPr/>
              </p:nvSpPr>
              <p:spPr>
                <a:xfrm>
                  <a:off x="2087056" y="4773834"/>
                  <a:ext cx="660356" cy="539732"/>
                </a:xfrm>
                <a:prstGeom prst="ellipse">
                  <a:avLst/>
                </a:prstGeom>
                <a:solidFill>
                  <a:srgbClr val="00B0F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t"/>
                <a:lstStyle/>
                <a:p>
                  <a:pPr algn="ctr"/>
                  <a:endParaRPr lang="en-US" sz="11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6" name="TextBox 25">
                  <a:extLst>
                    <a:ext uri="{FF2B5EF4-FFF2-40B4-BE49-F238E27FC236}">
                      <a16:creationId xmlns="" xmlns:a16="http://schemas.microsoft.com/office/drawing/2014/main" id="{8EFD4326-2762-4E78-8D9F-20B362DA5421}"/>
                    </a:ext>
                  </a:extLst>
                </p:cNvPr>
                <p:cNvSpPr txBox="1"/>
                <p:nvPr/>
              </p:nvSpPr>
              <p:spPr>
                <a:xfrm>
                  <a:off x="2184536" y="4770132"/>
                  <a:ext cx="487972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>
                      <a:solidFill>
                        <a:prstClr val="black"/>
                      </a:solidFill>
                    </a:rPr>
                    <a:t>Ports</a:t>
                  </a:r>
                </a:p>
              </p:txBody>
            </p:sp>
          </p:grpSp>
          <p:sp>
            <p:nvSpPr>
              <p:cNvPr id="24" name="Oval 23">
                <a:extLst>
                  <a:ext uri="{FF2B5EF4-FFF2-40B4-BE49-F238E27FC236}">
                    <a16:creationId xmlns="" xmlns:a16="http://schemas.microsoft.com/office/drawing/2014/main" id="{E577C1A9-AEC2-4CBD-9F38-EACE56294D3D}"/>
                  </a:ext>
                </a:extLst>
              </p:cNvPr>
              <p:cNvSpPr/>
              <p:nvPr/>
            </p:nvSpPr>
            <p:spPr>
              <a:xfrm>
                <a:off x="2278108" y="5113808"/>
                <a:ext cx="275434" cy="23026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prstClr val="black"/>
                    </a:solidFill>
                  </a:rPr>
                  <a:t>1</a:t>
                </a:r>
              </a:p>
            </p:txBody>
          </p:sp>
        </p:grpSp>
        <p:cxnSp>
          <p:nvCxnSpPr>
            <p:cNvPr id="22" name="Curved Connector 7">
              <a:extLst>
                <a:ext uri="{FF2B5EF4-FFF2-40B4-BE49-F238E27FC236}">
                  <a16:creationId xmlns="" xmlns:a16="http://schemas.microsoft.com/office/drawing/2014/main" id="{BD9E76C7-B531-4DA7-BEAE-21A6C3999E3B}"/>
                </a:ext>
              </a:extLst>
            </p:cNvPr>
            <p:cNvCxnSpPr>
              <a:cxnSpLocks/>
              <a:stCxn id="17" idx="4"/>
              <a:endCxn id="25" idx="0"/>
            </p:cNvCxnSpPr>
            <p:nvPr/>
          </p:nvCxnSpPr>
          <p:spPr>
            <a:xfrm rot="5400000">
              <a:off x="953079" y="4093230"/>
              <a:ext cx="214857" cy="55549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Oval 30">
            <a:extLst>
              <a:ext uri="{FF2B5EF4-FFF2-40B4-BE49-F238E27FC236}">
                <a16:creationId xmlns="" xmlns:a16="http://schemas.microsoft.com/office/drawing/2014/main" id="{0304C575-460B-4949-B136-374A1A5EDCA0}"/>
              </a:ext>
            </a:extLst>
          </p:cNvPr>
          <p:cNvSpPr/>
          <p:nvPr/>
        </p:nvSpPr>
        <p:spPr>
          <a:xfrm>
            <a:off x="10799249" y="3917497"/>
            <a:ext cx="279516" cy="2139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2</a:t>
            </a:r>
          </a:p>
        </p:txBody>
      </p:sp>
      <p:cxnSp>
        <p:nvCxnSpPr>
          <p:cNvPr id="32" name="Curved Connector 14">
            <a:extLst>
              <a:ext uri="{FF2B5EF4-FFF2-40B4-BE49-F238E27FC236}">
                <a16:creationId xmlns="" xmlns:a16="http://schemas.microsoft.com/office/drawing/2014/main" id="{7B6572C3-44A8-44FD-BA98-1C8E5D34955F}"/>
              </a:ext>
            </a:extLst>
          </p:cNvPr>
          <p:cNvCxnSpPr>
            <a:cxnSpLocks/>
            <a:stCxn id="31" idx="4"/>
            <a:endCxn id="20" idx="2"/>
          </p:cNvCxnSpPr>
          <p:nvPr/>
        </p:nvCxnSpPr>
        <p:spPr>
          <a:xfrm rot="5400000">
            <a:off x="9047855" y="2259582"/>
            <a:ext cx="19324" cy="3762981"/>
          </a:xfrm>
          <a:prstGeom prst="curvedConnector4">
            <a:avLst>
              <a:gd name="adj1" fmla="val 7748639"/>
              <a:gd name="adj2" fmla="val 106075"/>
            </a:avLst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14">
            <a:extLst>
              <a:ext uri="{FF2B5EF4-FFF2-40B4-BE49-F238E27FC236}">
                <a16:creationId xmlns="" xmlns:a16="http://schemas.microsoft.com/office/drawing/2014/main" id="{316B656C-973C-465E-AD83-E231BE78ACF7}"/>
              </a:ext>
            </a:extLst>
          </p:cNvPr>
          <p:cNvCxnSpPr>
            <a:cxnSpLocks/>
            <a:stCxn id="24" idx="5"/>
            <a:endCxn id="42" idx="2"/>
          </p:cNvCxnSpPr>
          <p:nvPr/>
        </p:nvCxnSpPr>
        <p:spPr>
          <a:xfrm rot="5400000" flipH="1" flipV="1">
            <a:off x="7876123" y="3989351"/>
            <a:ext cx="995865" cy="1059126"/>
          </a:xfrm>
          <a:prstGeom prst="curvedConnector4">
            <a:avLst>
              <a:gd name="adj1" fmla="val -22955"/>
              <a:gd name="adj2" fmla="val 51541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="" xmlns:a16="http://schemas.microsoft.com/office/drawing/2014/main" id="{0304C575-460B-4949-B136-374A1A5EDCA0}"/>
              </a:ext>
            </a:extLst>
          </p:cNvPr>
          <p:cNvSpPr/>
          <p:nvPr/>
        </p:nvSpPr>
        <p:spPr>
          <a:xfrm>
            <a:off x="11194804" y="3727635"/>
            <a:ext cx="279516" cy="2139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35" name="Oval 34">
            <a:extLst>
              <a:ext uri="{FF2B5EF4-FFF2-40B4-BE49-F238E27FC236}">
                <a16:creationId xmlns="" xmlns:a16="http://schemas.microsoft.com/office/drawing/2014/main" id="{0304C575-460B-4949-B136-374A1A5EDCA0}"/>
              </a:ext>
            </a:extLst>
          </p:cNvPr>
          <p:cNvSpPr/>
          <p:nvPr/>
        </p:nvSpPr>
        <p:spPr>
          <a:xfrm>
            <a:off x="11256416" y="3513964"/>
            <a:ext cx="279516" cy="2139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7505657" y="3280033"/>
            <a:ext cx="208392" cy="100949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white"/>
                </a:solidFill>
              </a:rPr>
              <a:t>3</a:t>
            </a:r>
            <a:endParaRPr lang="en-GB" sz="1400" dirty="0">
              <a:solidFill>
                <a:prstClr val="white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8903619" y="3500673"/>
            <a:ext cx="707822" cy="772520"/>
            <a:chOff x="2948577" y="3170884"/>
            <a:chExt cx="874744" cy="1048069"/>
          </a:xfrm>
        </p:grpSpPr>
        <p:grpSp>
          <p:nvGrpSpPr>
            <p:cNvPr id="38" name="Group 37">
              <a:extLst>
                <a:ext uri="{FF2B5EF4-FFF2-40B4-BE49-F238E27FC236}">
                  <a16:creationId xmlns="" xmlns:a16="http://schemas.microsoft.com/office/drawing/2014/main" id="{0D1AB099-DDB1-43CA-8091-F241E12D1E9E}"/>
                </a:ext>
              </a:extLst>
            </p:cNvPr>
            <p:cNvGrpSpPr/>
            <p:nvPr/>
          </p:nvGrpSpPr>
          <p:grpSpPr>
            <a:xfrm>
              <a:off x="3049698" y="3506725"/>
              <a:ext cx="684897" cy="647486"/>
              <a:chOff x="2083745" y="4687128"/>
              <a:chExt cx="684897" cy="647486"/>
            </a:xfrm>
          </p:grpSpPr>
          <p:grpSp>
            <p:nvGrpSpPr>
              <p:cNvPr id="46" name="Group 45">
                <a:extLst>
                  <a:ext uri="{FF2B5EF4-FFF2-40B4-BE49-F238E27FC236}">
                    <a16:creationId xmlns="" xmlns:a16="http://schemas.microsoft.com/office/drawing/2014/main" id="{C0E4B521-6E55-449D-A951-72780D03E20A}"/>
                  </a:ext>
                </a:extLst>
              </p:cNvPr>
              <p:cNvGrpSpPr/>
              <p:nvPr/>
            </p:nvGrpSpPr>
            <p:grpSpPr>
              <a:xfrm>
                <a:off x="2087056" y="4687128"/>
                <a:ext cx="681586" cy="626438"/>
                <a:chOff x="2087056" y="4687128"/>
                <a:chExt cx="681586" cy="626438"/>
              </a:xfrm>
            </p:grpSpPr>
            <p:sp>
              <p:nvSpPr>
                <p:cNvPr id="48" name="Oval 47">
                  <a:extLst>
                    <a:ext uri="{FF2B5EF4-FFF2-40B4-BE49-F238E27FC236}">
                      <a16:creationId xmlns="" xmlns:a16="http://schemas.microsoft.com/office/drawing/2014/main" id="{DAE09AE9-EF25-46ED-BCA3-F02432C45526}"/>
                    </a:ext>
                  </a:extLst>
                </p:cNvPr>
                <p:cNvSpPr/>
                <p:nvPr/>
              </p:nvSpPr>
              <p:spPr>
                <a:xfrm>
                  <a:off x="2087056" y="4687128"/>
                  <a:ext cx="681586" cy="626438"/>
                </a:xfrm>
                <a:prstGeom prst="ellipse">
                  <a:avLst/>
                </a:prstGeom>
                <a:solidFill>
                  <a:srgbClr val="00B0F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t"/>
                <a:lstStyle/>
                <a:p>
                  <a:pPr algn="ctr"/>
                  <a:endParaRPr lang="en-US" sz="11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9" name="TextBox 48">
                  <a:extLst>
                    <a:ext uri="{FF2B5EF4-FFF2-40B4-BE49-F238E27FC236}">
                      <a16:creationId xmlns="" xmlns:a16="http://schemas.microsoft.com/office/drawing/2014/main" id="{CC963C96-77B2-476B-ABB5-B3C239FC5610}"/>
                    </a:ext>
                  </a:extLst>
                </p:cNvPr>
                <p:cNvSpPr txBox="1"/>
                <p:nvPr/>
              </p:nvSpPr>
              <p:spPr>
                <a:xfrm>
                  <a:off x="2111030" y="4809785"/>
                  <a:ext cx="649199" cy="3549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>
                      <a:solidFill>
                        <a:prstClr val="black"/>
                      </a:solidFill>
                    </a:rPr>
                    <a:t>Ports</a:t>
                  </a:r>
                </a:p>
              </p:txBody>
            </p:sp>
          </p:grpSp>
          <p:sp>
            <p:nvSpPr>
              <p:cNvPr id="47" name="Oval 46">
                <a:extLst>
                  <a:ext uri="{FF2B5EF4-FFF2-40B4-BE49-F238E27FC236}">
                    <a16:creationId xmlns="" xmlns:a16="http://schemas.microsoft.com/office/drawing/2014/main" id="{20AE12D0-05DF-4977-8880-D49039F149BE}"/>
                  </a:ext>
                </a:extLst>
              </p:cNvPr>
              <p:cNvSpPr/>
              <p:nvPr/>
            </p:nvSpPr>
            <p:spPr>
              <a:xfrm>
                <a:off x="2083745" y="5104351"/>
                <a:ext cx="275434" cy="23026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prstClr val="black"/>
                    </a:solidFill>
                  </a:rPr>
                  <a:t>1</a:t>
                </a:r>
              </a:p>
            </p:txBody>
          </p:sp>
        </p:grpSp>
        <p:cxnSp>
          <p:nvCxnSpPr>
            <p:cNvPr id="39" name="Curved Connector 7">
              <a:extLst>
                <a:ext uri="{FF2B5EF4-FFF2-40B4-BE49-F238E27FC236}">
                  <a16:creationId xmlns="" xmlns:a16="http://schemas.microsoft.com/office/drawing/2014/main" id="{64249A3D-B85C-47B6-82EF-209B9696C496}"/>
                </a:ext>
              </a:extLst>
            </p:cNvPr>
            <p:cNvCxnSpPr>
              <a:cxnSpLocks/>
              <a:stCxn id="11" idx="4"/>
              <a:endCxn id="49" idx="0"/>
            </p:cNvCxnSpPr>
            <p:nvPr/>
          </p:nvCxnSpPr>
          <p:spPr>
            <a:xfrm rot="16200000" flipH="1">
              <a:off x="3251337" y="3479136"/>
              <a:ext cx="294777" cy="5714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>
              <a:extLst>
                <a:ext uri="{FF2B5EF4-FFF2-40B4-BE49-F238E27FC236}">
                  <a16:creationId xmlns="" xmlns:a16="http://schemas.microsoft.com/office/drawing/2014/main" id="{20AE12D0-05DF-4977-8880-D49039F149BE}"/>
                </a:ext>
              </a:extLst>
            </p:cNvPr>
            <p:cNvSpPr/>
            <p:nvPr/>
          </p:nvSpPr>
          <p:spPr>
            <a:xfrm>
              <a:off x="3435113" y="3906033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2</a:t>
              </a:r>
            </a:p>
          </p:txBody>
        </p:sp>
        <p:sp>
          <p:nvSpPr>
            <p:cNvPr id="41" name="Oval 40">
              <a:extLst>
                <a:ext uri="{FF2B5EF4-FFF2-40B4-BE49-F238E27FC236}">
                  <a16:creationId xmlns="" xmlns:a16="http://schemas.microsoft.com/office/drawing/2014/main" id="{20AE12D0-05DF-4977-8880-D49039F149BE}"/>
                </a:ext>
              </a:extLst>
            </p:cNvPr>
            <p:cNvSpPr/>
            <p:nvPr/>
          </p:nvSpPr>
          <p:spPr>
            <a:xfrm>
              <a:off x="3547887" y="3825808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3</a:t>
              </a:r>
            </a:p>
          </p:txBody>
        </p:sp>
        <p:sp>
          <p:nvSpPr>
            <p:cNvPr id="42" name="Oval 41">
              <a:extLst>
                <a:ext uri="{FF2B5EF4-FFF2-40B4-BE49-F238E27FC236}">
                  <a16:creationId xmlns="" xmlns:a16="http://schemas.microsoft.com/office/drawing/2014/main" id="{20AE12D0-05DF-4977-8880-D49039F149BE}"/>
                </a:ext>
              </a:extLst>
            </p:cNvPr>
            <p:cNvSpPr/>
            <p:nvPr/>
          </p:nvSpPr>
          <p:spPr>
            <a:xfrm>
              <a:off x="2948577" y="3761648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4</a:t>
              </a:r>
            </a:p>
          </p:txBody>
        </p:sp>
        <p:sp>
          <p:nvSpPr>
            <p:cNvPr id="43" name="Oval 42">
              <a:extLst>
                <a:ext uri="{FF2B5EF4-FFF2-40B4-BE49-F238E27FC236}">
                  <a16:creationId xmlns="" xmlns:a16="http://schemas.microsoft.com/office/drawing/2014/main" id="{20AE12D0-05DF-4977-8880-D49039F149BE}"/>
                </a:ext>
              </a:extLst>
            </p:cNvPr>
            <p:cNvSpPr/>
            <p:nvPr/>
          </p:nvSpPr>
          <p:spPr>
            <a:xfrm>
              <a:off x="3252144" y="3988690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5</a:t>
              </a:r>
            </a:p>
          </p:txBody>
        </p:sp>
        <p:sp>
          <p:nvSpPr>
            <p:cNvPr id="44" name="Oval 43">
              <a:extLst>
                <a:ext uri="{FF2B5EF4-FFF2-40B4-BE49-F238E27FC236}">
                  <a16:creationId xmlns="" xmlns:a16="http://schemas.microsoft.com/office/drawing/2014/main" id="{20AE12D0-05DF-4977-8880-D49039F149BE}"/>
                </a:ext>
              </a:extLst>
            </p:cNvPr>
            <p:cNvSpPr/>
            <p:nvPr/>
          </p:nvSpPr>
          <p:spPr>
            <a:xfrm>
              <a:off x="2959821" y="3562926"/>
              <a:ext cx="275434" cy="2302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6</a:t>
              </a:r>
            </a:p>
          </p:txBody>
        </p:sp>
        <p:sp>
          <p:nvSpPr>
            <p:cNvPr id="45" name="Diamond 44"/>
            <p:cNvSpPr/>
            <p:nvPr/>
          </p:nvSpPr>
          <p:spPr>
            <a:xfrm>
              <a:off x="3467274" y="3170884"/>
              <a:ext cx="211622" cy="198758"/>
            </a:xfrm>
            <a:prstGeom prst="diamond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prstClr val="white"/>
                  </a:solidFill>
                </a:rPr>
                <a:t>3</a:t>
              </a:r>
              <a:endParaRPr lang="en-GB" sz="1400" dirty="0">
                <a:solidFill>
                  <a:prstClr val="white"/>
                </a:solidFill>
              </a:endParaRPr>
            </a:p>
          </p:txBody>
        </p:sp>
      </p:grpSp>
      <p:sp>
        <p:nvSpPr>
          <p:cNvPr id="50" name="Oval 49"/>
          <p:cNvSpPr/>
          <p:nvPr/>
        </p:nvSpPr>
        <p:spPr bwMode="ltGray">
          <a:xfrm>
            <a:off x="10664029" y="3906733"/>
            <a:ext cx="174456" cy="1078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400" dirty="0">
                <a:solidFill>
                  <a:prstClr val="white"/>
                </a:solidFill>
              </a:rPr>
              <a:t>8</a:t>
            </a:r>
            <a:endParaRPr lang="en-GB" sz="1400" dirty="0" err="1">
              <a:solidFill>
                <a:prstClr val="white"/>
              </a:solidFill>
            </a:endParaRPr>
          </a:p>
        </p:txBody>
      </p:sp>
      <p:sp>
        <p:nvSpPr>
          <p:cNvPr id="51" name="Oval 50"/>
          <p:cNvSpPr/>
          <p:nvPr/>
        </p:nvSpPr>
        <p:spPr bwMode="ltGray">
          <a:xfrm>
            <a:off x="10843430" y="3989738"/>
            <a:ext cx="174456" cy="1078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400" dirty="0">
                <a:solidFill>
                  <a:prstClr val="white"/>
                </a:solidFill>
              </a:rPr>
              <a:t>9</a:t>
            </a:r>
            <a:endParaRPr lang="en-GB" sz="1400" dirty="0" err="1">
              <a:solidFill>
                <a:prstClr val="white"/>
              </a:solidFill>
            </a:endParaRPr>
          </a:p>
        </p:txBody>
      </p:sp>
      <p:sp>
        <p:nvSpPr>
          <p:cNvPr id="52" name="Oval 51"/>
          <p:cNvSpPr/>
          <p:nvPr/>
        </p:nvSpPr>
        <p:spPr bwMode="ltGray">
          <a:xfrm>
            <a:off x="11272702" y="3766037"/>
            <a:ext cx="174456" cy="1078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400" dirty="0">
                <a:solidFill>
                  <a:prstClr val="white"/>
                </a:solidFill>
              </a:rPr>
              <a:t>a</a:t>
            </a:r>
            <a:endParaRPr lang="en-GB" sz="1400" dirty="0" err="1">
              <a:solidFill>
                <a:prstClr val="white"/>
              </a:solidFill>
            </a:endParaRPr>
          </a:p>
        </p:txBody>
      </p:sp>
      <p:sp>
        <p:nvSpPr>
          <p:cNvPr id="53" name="Oval 52"/>
          <p:cNvSpPr/>
          <p:nvPr/>
        </p:nvSpPr>
        <p:spPr bwMode="ltGray">
          <a:xfrm>
            <a:off x="11306759" y="3568499"/>
            <a:ext cx="174456" cy="107837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400" dirty="0">
                <a:solidFill>
                  <a:prstClr val="white"/>
                </a:solidFill>
              </a:rPr>
              <a:t>b</a:t>
            </a:r>
            <a:endParaRPr lang="en-GB" sz="1400" dirty="0" err="1">
              <a:solidFill>
                <a:prstClr val="white"/>
              </a:solidFill>
            </a:endParaRPr>
          </a:p>
        </p:txBody>
      </p:sp>
      <p:cxnSp>
        <p:nvCxnSpPr>
          <p:cNvPr id="54" name="Curved Connector 14">
            <a:extLst>
              <a:ext uri="{FF2B5EF4-FFF2-40B4-BE49-F238E27FC236}">
                <a16:creationId xmlns="" xmlns:a16="http://schemas.microsoft.com/office/drawing/2014/main" id="{316B656C-973C-465E-AD83-E231BE78ACF7}"/>
              </a:ext>
            </a:extLst>
          </p:cNvPr>
          <p:cNvCxnSpPr>
            <a:cxnSpLocks/>
            <a:stCxn id="28" idx="3"/>
            <a:endCxn id="47" idx="3"/>
          </p:cNvCxnSpPr>
          <p:nvPr/>
        </p:nvCxnSpPr>
        <p:spPr>
          <a:xfrm rot="5400000" flipH="1" flipV="1">
            <a:off x="7731631" y="3711429"/>
            <a:ext cx="797263" cy="1775639"/>
          </a:xfrm>
          <a:prstGeom prst="curvedConnector3">
            <a:avLst>
              <a:gd name="adj1" fmla="val -31791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>
            <a:extLst>
              <a:ext uri="{FF2B5EF4-FFF2-40B4-BE49-F238E27FC236}">
                <a16:creationId xmlns="" xmlns:a16="http://schemas.microsoft.com/office/drawing/2014/main" id="{E87D59CC-02D7-4957-A619-75F0D7A256F2}"/>
              </a:ext>
            </a:extLst>
          </p:cNvPr>
          <p:cNvSpPr/>
          <p:nvPr/>
        </p:nvSpPr>
        <p:spPr>
          <a:xfrm>
            <a:off x="8311209" y="1381683"/>
            <a:ext cx="2468002" cy="4252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err="1">
                <a:solidFill>
                  <a:prstClr val="black"/>
                </a:solidFill>
              </a:rPr>
              <a:t>ServiceRoot</a:t>
            </a:r>
            <a:endParaRPr lang="en-US" sz="1100">
              <a:solidFill>
                <a:prstClr val="black"/>
              </a:solidFill>
            </a:endParaRPr>
          </a:p>
        </p:txBody>
      </p:sp>
      <p:cxnSp>
        <p:nvCxnSpPr>
          <p:cNvPr id="78" name="Curved Connector 7">
            <a:extLst>
              <a:ext uri="{FF2B5EF4-FFF2-40B4-BE49-F238E27FC236}">
                <a16:creationId xmlns="" xmlns:a16="http://schemas.microsoft.com/office/drawing/2014/main" id="{94E13FD5-DA19-4A2F-854E-9E8FF215CDC3}"/>
              </a:ext>
            </a:extLst>
          </p:cNvPr>
          <p:cNvCxnSpPr>
            <a:cxnSpLocks/>
            <a:stCxn id="77" idx="2"/>
            <a:endCxn id="71" idx="0"/>
          </p:cNvCxnSpPr>
          <p:nvPr/>
        </p:nvCxnSpPr>
        <p:spPr>
          <a:xfrm rot="10800000" flipV="1">
            <a:off x="7798841" y="1594327"/>
            <a:ext cx="512368" cy="1426224"/>
          </a:xfrm>
          <a:prstGeom prst="curved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>
            <a:off x="9893198" y="2384600"/>
            <a:ext cx="1094491" cy="41873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&lt;</a:t>
            </a:r>
            <a:r>
              <a:rPr lang="en-US" sz="1100" dirty="0" err="1">
                <a:solidFill>
                  <a:prstClr val="black"/>
                </a:solidFill>
              </a:rPr>
              <a:t>FabricType</a:t>
            </a:r>
            <a:r>
              <a:rPr lang="en-US" sz="1100" dirty="0">
                <a:solidFill>
                  <a:prstClr val="black"/>
                </a:solidFill>
              </a:rPr>
              <a:t>&gt;</a:t>
            </a:r>
          </a:p>
        </p:txBody>
      </p:sp>
      <p:cxnSp>
        <p:nvCxnSpPr>
          <p:cNvPr id="83" name="Curved Connector 7">
            <a:extLst>
              <a:ext uri="{FF2B5EF4-FFF2-40B4-BE49-F238E27FC236}">
                <a16:creationId xmlns="" xmlns:a16="http://schemas.microsoft.com/office/drawing/2014/main" id="{94E13FD5-DA19-4A2F-854E-9E8FF215CDC3}"/>
              </a:ext>
            </a:extLst>
          </p:cNvPr>
          <p:cNvCxnSpPr>
            <a:cxnSpLocks/>
            <a:stCxn id="81" idx="3"/>
            <a:endCxn id="12" idx="0"/>
          </p:cNvCxnSpPr>
          <p:nvPr/>
        </p:nvCxnSpPr>
        <p:spPr>
          <a:xfrm rot="5400000">
            <a:off x="9718632" y="2617044"/>
            <a:ext cx="209884" cy="459816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urved Connector 7">
            <a:extLst>
              <a:ext uri="{FF2B5EF4-FFF2-40B4-BE49-F238E27FC236}">
                <a16:creationId xmlns="" xmlns:a16="http://schemas.microsoft.com/office/drawing/2014/main" id="{94E13FD5-DA19-4A2F-854E-9E8FF215CDC3}"/>
              </a:ext>
            </a:extLst>
          </p:cNvPr>
          <p:cNvCxnSpPr>
            <a:cxnSpLocks/>
            <a:stCxn id="81" idx="5"/>
            <a:endCxn id="4" idx="0"/>
          </p:cNvCxnSpPr>
          <p:nvPr/>
        </p:nvCxnSpPr>
        <p:spPr>
          <a:xfrm rot="16200000" flipH="1">
            <a:off x="10584466" y="2984948"/>
            <a:ext cx="616648" cy="130771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urved Connector 7">
            <a:extLst>
              <a:ext uri="{FF2B5EF4-FFF2-40B4-BE49-F238E27FC236}">
                <a16:creationId xmlns="" xmlns:a16="http://schemas.microsoft.com/office/drawing/2014/main" id="{94E13FD5-DA19-4A2F-854E-9E8FF215CDC3}"/>
              </a:ext>
            </a:extLst>
          </p:cNvPr>
          <p:cNvCxnSpPr>
            <a:cxnSpLocks/>
            <a:stCxn id="77" idx="5"/>
            <a:endCxn id="89" idx="0"/>
          </p:cNvCxnSpPr>
          <p:nvPr/>
        </p:nvCxnSpPr>
        <p:spPr>
          <a:xfrm rot="5400000">
            <a:off x="10254086" y="1869729"/>
            <a:ext cx="288734" cy="38654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671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3171</TotalTime>
  <Words>495</Words>
  <Application>Microsoft Office PowerPoint</Application>
  <PresentationFormat>Widescreen</PresentationFormat>
  <Paragraphs>221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Office Theme</vt:lpstr>
      <vt:lpstr>Custom Design</vt:lpstr>
      <vt:lpstr>PowerPoint Presentation</vt:lpstr>
      <vt:lpstr>PowerPoint Presentation</vt:lpstr>
      <vt:lpstr>PoC OFMF Redfish Tree:  Consolidated Physical Objects, Endpoints, and Port linkages</vt:lpstr>
      <vt:lpstr>Functionality needed</vt:lpstr>
      <vt:lpstr>How to think about the Redfish Fabric Model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Herrell, Russ W (Senior System Architect)</dc:creator>
  <cp:lastModifiedBy>Herrell, Russ W (Senior System Architect)</cp:lastModifiedBy>
  <cp:revision>22</cp:revision>
  <dcterms:created xsi:type="dcterms:W3CDTF">2021-04-29T20:11:56Z</dcterms:created>
  <dcterms:modified xsi:type="dcterms:W3CDTF">2021-05-05T23:08:39Z</dcterms:modified>
</cp:coreProperties>
</file>