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70" r:id="rId2"/>
    <p:sldId id="279" r:id="rId3"/>
    <p:sldId id="280" r:id="rId4"/>
    <p:sldId id="281" r:id="rId5"/>
    <p:sldId id="282" r:id="rId6"/>
    <p:sldId id="283" r:id="rId7"/>
    <p:sldId id="284" r:id="rId8"/>
    <p:sldId id="28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896"/>
    <p:restoredTop sz="96250" autoAdjust="0"/>
  </p:normalViewPr>
  <p:slideViewPr>
    <p:cSldViewPr snapToGrid="0" showGuides="1">
      <p:cViewPr varScale="1">
        <p:scale>
          <a:sx n="125" d="100"/>
          <a:sy n="125" d="100"/>
        </p:scale>
        <p:origin x="352" y="184"/>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6/16/21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6/16/21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June 16,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16/06/2021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a:xfrm>
            <a:off x="7861160" y="6218788"/>
            <a:ext cx="4114800" cy="365125"/>
          </a:xfrm>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graphicFrame>
        <p:nvGraphicFramePr>
          <p:cNvPr id="6" name="Table 5">
            <a:extLst>
              <a:ext uri="{FF2B5EF4-FFF2-40B4-BE49-F238E27FC236}">
                <a16:creationId xmlns:a16="http://schemas.microsoft.com/office/drawing/2014/main" id="{D163D476-8E48-D740-A8BD-BE2328E076DB}"/>
              </a:ext>
            </a:extLst>
          </p:cNvPr>
          <p:cNvGraphicFramePr>
            <a:graphicFrameLocks noGrp="1"/>
          </p:cNvGraphicFramePr>
          <p:nvPr>
            <p:extLst>
              <p:ext uri="{D42A27DB-BD31-4B8C-83A1-F6EECF244321}">
                <p14:modId xmlns:p14="http://schemas.microsoft.com/office/powerpoint/2010/main" val="2274447592"/>
              </p:ext>
            </p:extLst>
          </p:nvPr>
        </p:nvGraphicFramePr>
        <p:xfrm>
          <a:off x="4043117" y="1556521"/>
          <a:ext cx="4105765" cy="499833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746669267"/>
                    </a:ext>
                  </a:extLst>
                </a:gridCol>
                <a:gridCol w="2169514">
                  <a:extLst>
                    <a:ext uri="{9D8B030D-6E8A-4147-A177-3AD203B41FA5}">
                      <a16:colId xmlns:a16="http://schemas.microsoft.com/office/drawing/2014/main" val="1298988754"/>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252432426"/>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66742143"/>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Add components when detected by a Subnet Manager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864805737"/>
                  </a:ext>
                </a:extLst>
              </a:tr>
              <a:tr h="2107110">
                <a:tc>
                  <a:txBody>
                    <a:bodyPr/>
                    <a:lstStyle/>
                    <a:p>
                      <a:pPr marL="0" marR="0">
                        <a:spcBef>
                          <a:spcPts val="0"/>
                        </a:spcBef>
                        <a:spcAft>
                          <a:spcPts val="0"/>
                        </a:spcAft>
                      </a:pPr>
                      <a:r>
                        <a:rPr lang="en-US" sz="900">
                          <a:effectLst/>
                        </a:rPr>
                        <a:t>Normal Flow</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a:effectLst/>
                        </a:rPr>
                        <a:t>The Subnet Manager finds a missing endpoint</a:t>
                      </a:r>
                    </a:p>
                    <a:p>
                      <a:pPr marL="342900" marR="0" lvl="0" indent="-342900">
                        <a:spcBef>
                          <a:spcPts val="0"/>
                        </a:spcBef>
                        <a:spcAft>
                          <a:spcPts val="0"/>
                        </a:spcAft>
                        <a:buFont typeface="Symbol" pitchFamily="2" charset="2"/>
                        <a:buChar char=""/>
                      </a:pPr>
                      <a:r>
                        <a:rPr lang="en-US" sz="800">
                          <a:effectLst/>
                        </a:rPr>
                        <a:t>The Subnet Manager deletes the endpoint</a:t>
                      </a:r>
                    </a:p>
                    <a:p>
                      <a:pPr marL="342900" marR="0" lvl="0" indent="-342900">
                        <a:spcBef>
                          <a:spcPts val="0"/>
                        </a:spcBef>
                        <a:spcAft>
                          <a:spcPts val="0"/>
                        </a:spcAft>
                        <a:buFont typeface="Symbol" pitchFamily="2" charset="2"/>
                        <a:buChar char=""/>
                      </a:pPr>
                      <a:r>
                        <a:rPr lang="en-US" sz="80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a:effectLst/>
                        </a:rPr>
                        <a:t>The Agent notifies OFMF that a fabric change has occurred</a:t>
                      </a:r>
                    </a:p>
                    <a:p>
                      <a:pPr marL="342900" marR="0" lvl="0" indent="-342900">
                        <a:spcBef>
                          <a:spcPts val="0"/>
                        </a:spcBef>
                        <a:spcAft>
                          <a:spcPts val="0"/>
                        </a:spcAft>
                        <a:buFont typeface="Symbol" pitchFamily="2" charset="2"/>
                        <a:buChar char=""/>
                      </a:pPr>
                      <a:r>
                        <a:rPr lang="en-US" sz="800">
                          <a:effectLst/>
                        </a:rPr>
                        <a:t>The OFMF does a Get to request the Agent to identify the change</a:t>
                      </a:r>
                    </a:p>
                    <a:p>
                      <a:pPr marL="342900" marR="0" lvl="0" indent="-342900">
                        <a:spcBef>
                          <a:spcPts val="0"/>
                        </a:spcBef>
                        <a:spcAft>
                          <a:spcPts val="0"/>
                        </a:spcAft>
                        <a:buFont typeface="Symbol" pitchFamily="2" charset="2"/>
                        <a:buChar char=""/>
                      </a:pPr>
                      <a:r>
                        <a:rPr lang="en-US" sz="800">
                          <a:effectLst/>
                        </a:rPr>
                        <a:t>The OFMF updates the Redfish tree with the deletion through a post of new information</a:t>
                      </a:r>
                    </a:p>
                    <a:p>
                      <a:pPr marL="342900" marR="0" lvl="0" indent="-342900">
                        <a:spcBef>
                          <a:spcPts val="0"/>
                        </a:spcBef>
                        <a:spcAft>
                          <a:spcPts val="0"/>
                        </a:spcAft>
                        <a:buFont typeface="Symbol" pitchFamily="2" charset="2"/>
                        <a:buChar char=""/>
                      </a:pPr>
                      <a:r>
                        <a:rPr lang="en-US" sz="800">
                          <a:effectLst/>
                        </a:rPr>
                        <a:t>Success is reported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2833159299"/>
                  </a:ext>
                </a:extLst>
              </a:tr>
              <a:tr h="495791">
                <a:tc>
                  <a:txBody>
                    <a:bodyPr/>
                    <a:lstStyle/>
                    <a:p>
                      <a:pPr marL="0" marR="0">
                        <a:spcBef>
                          <a:spcPts val="0"/>
                        </a:spcBef>
                        <a:spcAft>
                          <a:spcPts val="0"/>
                        </a:spcAft>
                      </a:pPr>
                      <a:r>
                        <a:rPr lang="en-US" sz="800">
                          <a:effectLst/>
                        </a:rPr>
                        <a:t>Alternate Flow 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a:effectLst/>
                        </a:rPr>
                        <a:t>No deletion is identified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578230789"/>
                  </a:ext>
                </a:extLst>
              </a:tr>
              <a:tr h="1487372">
                <a:tc>
                  <a:txBody>
                    <a:bodyPr/>
                    <a:lstStyle/>
                    <a:p>
                      <a:pPr marL="0" marR="0">
                        <a:spcBef>
                          <a:spcPts val="0"/>
                        </a:spcBef>
                        <a:spcAft>
                          <a:spcPts val="0"/>
                        </a:spcAft>
                      </a:pPr>
                      <a:r>
                        <a:rPr lang="en-US" sz="900">
                          <a:effectLst/>
                        </a:rPr>
                        <a:t>Alternate Flow 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fails to update the Redfish tree to remove the endpoint</a:t>
                      </a:r>
                    </a:p>
                    <a:p>
                      <a:pPr marL="342900" marR="0" lvl="0" indent="-342900">
                        <a:spcBef>
                          <a:spcPts val="0"/>
                        </a:spcBef>
                        <a:spcAft>
                          <a:spcPts val="0"/>
                        </a:spcAft>
                        <a:buFont typeface="Symbol" pitchFamily="2" charset="2"/>
                        <a:buChar char=""/>
                      </a:pPr>
                      <a:r>
                        <a:rPr lang="en-US" sz="800" dirty="0">
                          <a:effectLst/>
                        </a:rPr>
                        <a:t>Failure is reported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417682297"/>
                  </a:ext>
                </a:extLst>
              </a:tr>
            </a:tbl>
          </a:graphicData>
        </a:graphic>
      </p:graphicFrame>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1455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962070517"/>
              </p:ext>
            </p:extLst>
          </p:nvPr>
        </p:nvGraphicFramePr>
        <p:xfrm>
          <a:off x="4043363" y="1556965"/>
          <a:ext cx="4105765" cy="499833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Add components when detected by a Subnet Manager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a:effectLst/>
                        </a:rPr>
                        <a:t>The Subnet Manager finds a missing endpoint</a:t>
                      </a:r>
                    </a:p>
                    <a:p>
                      <a:pPr marL="342900" marR="0" lvl="0" indent="-342900">
                        <a:spcBef>
                          <a:spcPts val="0"/>
                        </a:spcBef>
                        <a:spcAft>
                          <a:spcPts val="0"/>
                        </a:spcAft>
                        <a:buFont typeface="Symbol" pitchFamily="2" charset="2"/>
                        <a:buChar char=""/>
                      </a:pPr>
                      <a:r>
                        <a:rPr lang="en-US" sz="800">
                          <a:effectLst/>
                        </a:rPr>
                        <a:t>The Subnet Manager deletes the endpoint</a:t>
                      </a:r>
                    </a:p>
                    <a:p>
                      <a:pPr marL="342900" marR="0" lvl="0" indent="-342900">
                        <a:spcBef>
                          <a:spcPts val="0"/>
                        </a:spcBef>
                        <a:spcAft>
                          <a:spcPts val="0"/>
                        </a:spcAft>
                        <a:buFont typeface="Symbol" pitchFamily="2" charset="2"/>
                        <a:buChar char=""/>
                      </a:pPr>
                      <a:r>
                        <a:rPr lang="en-US" sz="80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a:effectLst/>
                        </a:rPr>
                        <a:t>The Agent notifies OFMF that a fabric change has occurred</a:t>
                      </a:r>
                    </a:p>
                    <a:p>
                      <a:pPr marL="342900" marR="0" lvl="0" indent="-342900">
                        <a:spcBef>
                          <a:spcPts val="0"/>
                        </a:spcBef>
                        <a:spcAft>
                          <a:spcPts val="0"/>
                        </a:spcAft>
                        <a:buFont typeface="Symbol" pitchFamily="2" charset="2"/>
                        <a:buChar char=""/>
                      </a:pPr>
                      <a:r>
                        <a:rPr lang="en-US" sz="800">
                          <a:effectLst/>
                        </a:rPr>
                        <a:t>The OFMF does a Get to request the Agent to identify the change</a:t>
                      </a:r>
                    </a:p>
                    <a:p>
                      <a:pPr marL="342900" marR="0" lvl="0" indent="-342900">
                        <a:spcBef>
                          <a:spcPts val="0"/>
                        </a:spcBef>
                        <a:spcAft>
                          <a:spcPts val="0"/>
                        </a:spcAft>
                        <a:buFont typeface="Symbol" pitchFamily="2" charset="2"/>
                        <a:buChar char=""/>
                      </a:pPr>
                      <a:r>
                        <a:rPr lang="en-US" sz="800">
                          <a:effectLst/>
                        </a:rPr>
                        <a:t>The OFMF updates the Redfish tree with the deletion through a post of new information</a:t>
                      </a:r>
                    </a:p>
                    <a:p>
                      <a:pPr marL="342900" marR="0" lvl="0" indent="-342900">
                        <a:spcBef>
                          <a:spcPts val="0"/>
                        </a:spcBef>
                        <a:spcAft>
                          <a:spcPts val="0"/>
                        </a:spcAft>
                        <a:buFont typeface="Symbol" pitchFamily="2" charset="2"/>
                        <a:buChar char=""/>
                      </a:pPr>
                      <a:r>
                        <a:rPr lang="en-US" sz="800">
                          <a:effectLst/>
                        </a:rPr>
                        <a:t>Success is reported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a:effectLst/>
                        </a:rPr>
                        <a:t>Alternate Flow 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a:effectLst/>
                        </a:rPr>
                        <a:t>No deletion is identified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r h="1487372">
                <a:tc>
                  <a:txBody>
                    <a:bodyPr/>
                    <a:lstStyle/>
                    <a:p>
                      <a:pPr marL="0" marR="0">
                        <a:spcBef>
                          <a:spcPts val="0"/>
                        </a:spcBef>
                        <a:spcAft>
                          <a:spcPts val="0"/>
                        </a:spcAft>
                      </a:pPr>
                      <a:r>
                        <a:rPr lang="en-US" sz="900">
                          <a:effectLst/>
                        </a:rPr>
                        <a:t>Alternate Flow 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fails to update the Redfish tree to remove the endpoint</a:t>
                      </a:r>
                    </a:p>
                    <a:p>
                      <a:pPr marL="342900" marR="0" lvl="0" indent="-342900">
                        <a:spcBef>
                          <a:spcPts val="0"/>
                        </a:spcBef>
                        <a:spcAft>
                          <a:spcPts val="0"/>
                        </a:spcAft>
                        <a:buFont typeface="Symbol" pitchFamily="2" charset="2"/>
                        <a:buChar char=""/>
                      </a:pPr>
                      <a:r>
                        <a:rPr lang="en-US" sz="800" dirty="0">
                          <a:effectLst/>
                        </a:rPr>
                        <a:t>Failure is reported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142085092"/>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Clients cannot interact with the Agents</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Top-Down Approach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294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8</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15566</TotalTime>
  <Words>724</Words>
  <Application>Microsoft Macintosh PowerPoint</Application>
  <PresentationFormat>Widescreen</PresentationFormat>
  <Paragraphs>109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Top-Down Approach</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127</cp:revision>
  <dcterms:created xsi:type="dcterms:W3CDTF">2016-02-08T22:33:42Z</dcterms:created>
  <dcterms:modified xsi:type="dcterms:W3CDTF">2021-06-16T22:15:14Z</dcterms:modified>
</cp:coreProperties>
</file>