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70" r:id="rId2"/>
    <p:sldId id="279" r:id="rId3"/>
    <p:sldId id="280" r:id="rId4"/>
    <p:sldId id="281" r:id="rId5"/>
    <p:sldId id="282" r:id="rId6"/>
    <p:sldId id="283" r:id="rId7"/>
    <p:sldId id="289" r:id="rId8"/>
    <p:sldId id="284" r:id="rId9"/>
    <p:sldId id="286" r:id="rId10"/>
    <p:sldId id="287" r:id="rId11"/>
    <p:sldId id="288" r:id="rId12"/>
    <p:sldId id="28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7481"/>
    <p:restoredTop sz="96250" autoAdjust="0"/>
  </p:normalViewPr>
  <p:slideViewPr>
    <p:cSldViewPr snapToGrid="0" showGuides="1">
      <p:cViewPr>
        <p:scale>
          <a:sx n="87" d="100"/>
          <a:sy n="87" d="100"/>
        </p:scale>
        <p:origin x="-8" y="1008"/>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6/16/21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6/16/21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June 16,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16/06/2021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10</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11</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Event translator</a:t>
            </a:r>
          </a:p>
          <a:p>
            <a:pPr algn="ctr"/>
            <a:r>
              <a:rPr lang="en-US" dirty="0"/>
              <a:t>(Look-up Table?)</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244554" cy="12771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Forward an equivalent event in Redfish</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Event Receiver</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flipH="1">
            <a:off x="4724400" y="2834360"/>
            <a:ext cx="1326777"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53856"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726A7B09-167C-E341-8578-9DFAB225620B}"/>
              </a:ext>
            </a:extLst>
          </p:cNvPr>
          <p:cNvSpPr/>
          <p:nvPr/>
        </p:nvSpPr>
        <p:spPr>
          <a:xfrm>
            <a:off x="7603101" y="5634445"/>
            <a:ext cx="843960" cy="755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Create a task list </a:t>
            </a:r>
          </a:p>
        </p:txBody>
      </p:sp>
      <p:sp>
        <p:nvSpPr>
          <p:cNvPr id="16" name="Rectangle 15">
            <a:extLst>
              <a:ext uri="{FF2B5EF4-FFF2-40B4-BE49-F238E27FC236}">
                <a16:creationId xmlns:a16="http://schemas.microsoft.com/office/drawing/2014/main" id="{374D6E4C-E9D2-BD42-93CB-43AF2E4E6ABB}"/>
              </a:ext>
            </a:extLst>
          </p:cNvPr>
          <p:cNvSpPr/>
          <p:nvPr/>
        </p:nvSpPr>
        <p:spPr>
          <a:xfrm>
            <a:off x="8617517" y="563517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Tree>
    <p:extLst>
      <p:ext uri="{BB962C8B-B14F-4D97-AF65-F5344CB8AC3E}">
        <p14:creationId xmlns:p14="http://schemas.microsoft.com/office/powerpoint/2010/main" val="3544870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a:xfrm>
            <a:off x="7861160" y="6218788"/>
            <a:ext cx="4114800" cy="365125"/>
          </a:xfrm>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graphicFrame>
        <p:nvGraphicFramePr>
          <p:cNvPr id="6" name="Table 5">
            <a:extLst>
              <a:ext uri="{FF2B5EF4-FFF2-40B4-BE49-F238E27FC236}">
                <a16:creationId xmlns:a16="http://schemas.microsoft.com/office/drawing/2014/main" id="{D163D476-8E48-D740-A8BD-BE2328E076DB}"/>
              </a:ext>
            </a:extLst>
          </p:cNvPr>
          <p:cNvGraphicFramePr>
            <a:graphicFrameLocks noGrp="1"/>
          </p:cNvGraphicFramePr>
          <p:nvPr>
            <p:extLst>
              <p:ext uri="{D42A27DB-BD31-4B8C-83A1-F6EECF244321}">
                <p14:modId xmlns:p14="http://schemas.microsoft.com/office/powerpoint/2010/main" val="2274447592"/>
              </p:ext>
            </p:extLst>
          </p:nvPr>
        </p:nvGraphicFramePr>
        <p:xfrm>
          <a:off x="4043117" y="1556521"/>
          <a:ext cx="4105765" cy="499833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746669267"/>
                    </a:ext>
                  </a:extLst>
                </a:gridCol>
                <a:gridCol w="2169514">
                  <a:extLst>
                    <a:ext uri="{9D8B030D-6E8A-4147-A177-3AD203B41FA5}">
                      <a16:colId xmlns:a16="http://schemas.microsoft.com/office/drawing/2014/main" val="1298988754"/>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3252432426"/>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66742143"/>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Add components when detected by a Subnet Manager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864805737"/>
                  </a:ext>
                </a:extLst>
              </a:tr>
              <a:tr h="2107110">
                <a:tc>
                  <a:txBody>
                    <a:bodyPr/>
                    <a:lstStyle/>
                    <a:p>
                      <a:pPr marL="0" marR="0">
                        <a:spcBef>
                          <a:spcPts val="0"/>
                        </a:spcBef>
                        <a:spcAft>
                          <a:spcPts val="0"/>
                        </a:spcAft>
                      </a:pPr>
                      <a:r>
                        <a:rPr lang="en-US" sz="900">
                          <a:effectLst/>
                        </a:rPr>
                        <a:t>Normal Flow</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a:effectLst/>
                        </a:rPr>
                        <a:t>The Subnet Manager finds a missing endpoint</a:t>
                      </a:r>
                    </a:p>
                    <a:p>
                      <a:pPr marL="342900" marR="0" lvl="0" indent="-342900">
                        <a:spcBef>
                          <a:spcPts val="0"/>
                        </a:spcBef>
                        <a:spcAft>
                          <a:spcPts val="0"/>
                        </a:spcAft>
                        <a:buFont typeface="Symbol" pitchFamily="2" charset="2"/>
                        <a:buChar char=""/>
                      </a:pPr>
                      <a:r>
                        <a:rPr lang="en-US" sz="800">
                          <a:effectLst/>
                        </a:rPr>
                        <a:t>The Subnet Manager deletes the endpoint</a:t>
                      </a:r>
                    </a:p>
                    <a:p>
                      <a:pPr marL="342900" marR="0" lvl="0" indent="-342900">
                        <a:spcBef>
                          <a:spcPts val="0"/>
                        </a:spcBef>
                        <a:spcAft>
                          <a:spcPts val="0"/>
                        </a:spcAft>
                        <a:buFont typeface="Symbol" pitchFamily="2" charset="2"/>
                        <a:buChar char=""/>
                      </a:pPr>
                      <a:r>
                        <a:rPr lang="en-US" sz="80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a:effectLst/>
                        </a:rPr>
                        <a:t>The Agent notifies OFMF that a fabric change has occurred</a:t>
                      </a:r>
                    </a:p>
                    <a:p>
                      <a:pPr marL="342900" marR="0" lvl="0" indent="-342900">
                        <a:spcBef>
                          <a:spcPts val="0"/>
                        </a:spcBef>
                        <a:spcAft>
                          <a:spcPts val="0"/>
                        </a:spcAft>
                        <a:buFont typeface="Symbol" pitchFamily="2" charset="2"/>
                        <a:buChar char=""/>
                      </a:pPr>
                      <a:r>
                        <a:rPr lang="en-US" sz="800">
                          <a:effectLst/>
                        </a:rPr>
                        <a:t>The OFMF does a Get to request the Agent to identify the change</a:t>
                      </a:r>
                    </a:p>
                    <a:p>
                      <a:pPr marL="342900" marR="0" lvl="0" indent="-342900">
                        <a:spcBef>
                          <a:spcPts val="0"/>
                        </a:spcBef>
                        <a:spcAft>
                          <a:spcPts val="0"/>
                        </a:spcAft>
                        <a:buFont typeface="Symbol" pitchFamily="2" charset="2"/>
                        <a:buChar char=""/>
                      </a:pPr>
                      <a:r>
                        <a:rPr lang="en-US" sz="800">
                          <a:effectLst/>
                        </a:rPr>
                        <a:t>The OFMF updates the Redfish tree with the deletion through a post of new information</a:t>
                      </a:r>
                    </a:p>
                    <a:p>
                      <a:pPr marL="342900" marR="0" lvl="0" indent="-342900">
                        <a:spcBef>
                          <a:spcPts val="0"/>
                        </a:spcBef>
                        <a:spcAft>
                          <a:spcPts val="0"/>
                        </a:spcAft>
                        <a:buFont typeface="Symbol" pitchFamily="2" charset="2"/>
                        <a:buChar char=""/>
                      </a:pPr>
                      <a:r>
                        <a:rPr lang="en-US" sz="800">
                          <a:effectLst/>
                        </a:rPr>
                        <a:t>Success is reported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2833159299"/>
                  </a:ext>
                </a:extLst>
              </a:tr>
              <a:tr h="495791">
                <a:tc>
                  <a:txBody>
                    <a:bodyPr/>
                    <a:lstStyle/>
                    <a:p>
                      <a:pPr marL="0" marR="0">
                        <a:spcBef>
                          <a:spcPts val="0"/>
                        </a:spcBef>
                        <a:spcAft>
                          <a:spcPts val="0"/>
                        </a:spcAft>
                      </a:pPr>
                      <a:r>
                        <a:rPr lang="en-US" sz="800">
                          <a:effectLst/>
                        </a:rPr>
                        <a:t>Alternate Flow 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a:effectLst/>
                        </a:rPr>
                        <a:t>No deletion is identified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3578230789"/>
                  </a:ext>
                </a:extLst>
              </a:tr>
              <a:tr h="1487372">
                <a:tc>
                  <a:txBody>
                    <a:bodyPr/>
                    <a:lstStyle/>
                    <a:p>
                      <a:pPr marL="0" marR="0">
                        <a:spcBef>
                          <a:spcPts val="0"/>
                        </a:spcBef>
                        <a:spcAft>
                          <a:spcPts val="0"/>
                        </a:spcAft>
                      </a:pPr>
                      <a:r>
                        <a:rPr lang="en-US" sz="900">
                          <a:effectLst/>
                        </a:rPr>
                        <a:t>Alternate Flow 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fails to update the Redfish tree to remove the endpoint</a:t>
                      </a:r>
                    </a:p>
                    <a:p>
                      <a:pPr marL="342900" marR="0" lvl="0" indent="-342900">
                        <a:spcBef>
                          <a:spcPts val="0"/>
                        </a:spcBef>
                        <a:spcAft>
                          <a:spcPts val="0"/>
                        </a:spcAft>
                        <a:buFont typeface="Symbol" pitchFamily="2" charset="2"/>
                        <a:buChar char=""/>
                      </a:pPr>
                      <a:r>
                        <a:rPr lang="en-US" sz="800" dirty="0">
                          <a:effectLst/>
                        </a:rPr>
                        <a:t>Failure is reported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3417682297"/>
                  </a:ext>
                </a:extLst>
              </a:tr>
            </a:tbl>
          </a:graphicData>
        </a:graphic>
      </p:graphicFrame>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1455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start-up</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4" name="Rectangle 13">
            <a:extLst>
              <a:ext uri="{FF2B5EF4-FFF2-40B4-BE49-F238E27FC236}">
                <a16:creationId xmlns:a16="http://schemas.microsoft.com/office/drawing/2014/main" id="{AA316B67-68BA-DC49-934E-13F1F09AF9A2}"/>
              </a:ext>
            </a:extLst>
          </p:cNvPr>
          <p:cNvSpPr/>
          <p:nvPr/>
        </p:nvSpPr>
        <p:spPr>
          <a:xfrm>
            <a:off x="813004" y="2041882"/>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Scan Fabric</a:t>
            </a:r>
          </a:p>
        </p:txBody>
      </p:sp>
      <p:sp>
        <p:nvSpPr>
          <p:cNvPr id="15" name="Rectangle 14">
            <a:extLst>
              <a:ext uri="{FF2B5EF4-FFF2-40B4-BE49-F238E27FC236}">
                <a16:creationId xmlns:a16="http://schemas.microsoft.com/office/drawing/2014/main" id="{0D8D946D-E30B-C54A-882A-C765E1E8D575}"/>
              </a:ext>
            </a:extLst>
          </p:cNvPr>
          <p:cNvSpPr/>
          <p:nvPr/>
        </p:nvSpPr>
        <p:spPr>
          <a:xfrm>
            <a:off x="7069393" y="1898085"/>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Forward and equivalent event in Redfish</a:t>
            </a:r>
          </a:p>
        </p:txBody>
      </p:sp>
      <p:sp>
        <p:nvSpPr>
          <p:cNvPr id="16" name="Diamond 15">
            <a:extLst>
              <a:ext uri="{FF2B5EF4-FFF2-40B4-BE49-F238E27FC236}">
                <a16:creationId xmlns:a16="http://schemas.microsoft.com/office/drawing/2014/main" id="{A21313E1-95A6-EC4B-BED4-7EE9EFB421AD}"/>
              </a:ext>
            </a:extLst>
          </p:cNvPr>
          <p:cNvSpPr/>
          <p:nvPr/>
        </p:nvSpPr>
        <p:spPr>
          <a:xfrm>
            <a:off x="4273344" y="1898085"/>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p:nvPr/>
        </p:nvCxnSpPr>
        <p:spPr>
          <a:xfrm>
            <a:off x="6247171" y="2462981"/>
            <a:ext cx="82222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stCxn id="16" idx="2"/>
          </p:cNvCxnSpPr>
          <p:nvPr/>
        </p:nvCxnSpPr>
        <p:spPr>
          <a:xfrm>
            <a:off x="5260258" y="3055836"/>
            <a:ext cx="4916" cy="12506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p:nvPr/>
        </p:nvCxnSpPr>
        <p:spPr>
          <a:xfrm>
            <a:off x="3451123" y="2462981"/>
            <a:ext cx="82222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096000" y="1769806"/>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416732" y="3274142"/>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7069393" y="512822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OFMF Redfish</a:t>
            </a:r>
          </a:p>
        </p:txBody>
      </p:sp>
      <p:sp>
        <p:nvSpPr>
          <p:cNvPr id="25" name="Rectangle 24">
            <a:extLst>
              <a:ext uri="{FF2B5EF4-FFF2-40B4-BE49-F238E27FC236}">
                <a16:creationId xmlns:a16="http://schemas.microsoft.com/office/drawing/2014/main" id="{2F6E5469-276D-A54E-AE73-469198F2CCD4}"/>
              </a:ext>
            </a:extLst>
          </p:cNvPr>
          <p:cNvSpPr/>
          <p:nvPr/>
        </p:nvSpPr>
        <p:spPr>
          <a:xfrm>
            <a:off x="4077314" y="4306529"/>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26" name="Rectangle 25">
            <a:extLst>
              <a:ext uri="{FF2B5EF4-FFF2-40B4-BE49-F238E27FC236}">
                <a16:creationId xmlns:a16="http://schemas.microsoft.com/office/drawing/2014/main" id="{2871E46A-D824-1546-B052-71E3FFC68033}"/>
              </a:ext>
            </a:extLst>
          </p:cNvPr>
          <p:cNvSpPr/>
          <p:nvPr/>
        </p:nvSpPr>
        <p:spPr>
          <a:xfrm>
            <a:off x="7069393" y="3514732"/>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Lookup change in table</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stCxn id="24" idx="1"/>
          </p:cNvCxnSpPr>
          <p:nvPr/>
        </p:nvCxnSpPr>
        <p:spPr>
          <a:xfrm flipH="1" flipV="1">
            <a:off x="5928852" y="5294671"/>
            <a:ext cx="1140541" cy="2686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stCxn id="25" idx="1"/>
            <a:endCxn id="14" idx="2"/>
          </p:cNvCxnSpPr>
          <p:nvPr/>
        </p:nvCxnSpPr>
        <p:spPr>
          <a:xfrm flipH="1" flipV="1">
            <a:off x="2103488" y="2912037"/>
            <a:ext cx="1973826" cy="18295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Top-Down Approach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2948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9</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15644</TotalTime>
  <Words>806</Words>
  <Application>Microsoft Macintosh PowerPoint</Application>
  <PresentationFormat>Widescreen</PresentationFormat>
  <Paragraphs>144</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start-up</vt:lpstr>
      <vt:lpstr>Top-Down Approach</vt:lpstr>
      <vt:lpstr>Subnet manager scan and modify OFMF redfish</vt:lpstr>
      <vt:lpstr>Subnet manager scan and modify OFMF redfish</vt:lpstr>
      <vt:lpstr>Agent Top-Down design</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138</cp:revision>
  <dcterms:created xsi:type="dcterms:W3CDTF">2016-02-08T22:33:42Z</dcterms:created>
  <dcterms:modified xsi:type="dcterms:W3CDTF">2021-06-16T23:33:13Z</dcterms:modified>
</cp:coreProperties>
</file>