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handoutMasterIdLst>
    <p:handoutMasterId r:id="rId17"/>
  </p:handoutMasterIdLst>
  <p:sldIdLst>
    <p:sldId id="270" r:id="rId2"/>
    <p:sldId id="279" r:id="rId3"/>
    <p:sldId id="280" r:id="rId4"/>
    <p:sldId id="282" r:id="rId5"/>
    <p:sldId id="292" r:id="rId6"/>
    <p:sldId id="283" r:id="rId7"/>
    <p:sldId id="289" r:id="rId8"/>
    <p:sldId id="291" r:id="rId9"/>
    <p:sldId id="290" r:id="rId10"/>
    <p:sldId id="284" r:id="rId11"/>
    <p:sldId id="286" r:id="rId12"/>
    <p:sldId id="287" r:id="rId13"/>
    <p:sldId id="288" r:id="rId14"/>
    <p:sldId id="28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384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8D"/>
    <a:srgbClr val="9A9C9F"/>
    <a:srgbClr val="9A9CCA"/>
    <a:srgbClr val="399A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279"/>
    <p:restoredTop sz="96250" autoAdjust="0"/>
  </p:normalViewPr>
  <p:slideViewPr>
    <p:cSldViewPr snapToGrid="0" showGuides="1">
      <p:cViewPr>
        <p:scale>
          <a:sx n="123" d="100"/>
          <a:sy n="123" d="100"/>
        </p:scale>
        <p:origin x="272" y="296"/>
      </p:cViewPr>
      <p:guideLst>
        <p:guide orient="horz"/>
        <p:guide pos="38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694B0E-72E8-4780-A3F2-08ABEEA90465}" type="datetimeFigureOut">
              <a:rPr lang="en-US" smtClean="0"/>
              <a:t>6/23/21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633CE3-6305-455E-B421-A7531C5AA41A}" type="slidenum">
              <a:rPr lang="en-US" smtClean="0"/>
              <a:t>‹#›</a:t>
            </a:fld>
            <a:endParaRPr lang="en-US"/>
          </a:p>
        </p:txBody>
      </p:sp>
    </p:spTree>
    <p:extLst>
      <p:ext uri="{BB962C8B-B14F-4D97-AF65-F5344CB8AC3E}">
        <p14:creationId xmlns:p14="http://schemas.microsoft.com/office/powerpoint/2010/main" val="9957247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07500-6294-4FFB-9ADA-6A9D6A4F25B9}" type="datetimeFigureOut">
              <a:rPr lang="en-US" smtClean="0"/>
              <a:t>6/23/21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EF64EA-60FF-47B8-A57A-06D6B92AF951}" type="slidenum">
              <a:rPr lang="en-US" smtClean="0"/>
              <a:t>‹#›</a:t>
            </a:fld>
            <a:endParaRPr lang="en-US"/>
          </a:p>
        </p:txBody>
      </p:sp>
    </p:spTree>
    <p:extLst>
      <p:ext uri="{BB962C8B-B14F-4D97-AF65-F5344CB8AC3E}">
        <p14:creationId xmlns:p14="http://schemas.microsoft.com/office/powerpoint/2010/main" val="21492240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slides are not intended to be a</a:t>
            </a:r>
            <a:r>
              <a:rPr lang="en-US" baseline="0" dirty="0"/>
              <a:t> tutorial on the OFMF, the Redfish fabric model, or use case analysis.  Many, many details are lacking, and we aren’t going to attempt to fill in all the details in this </a:t>
            </a:r>
            <a:r>
              <a:rPr lang="en-US" baseline="0" dirty="0" err="1"/>
              <a:t>BoF</a:t>
            </a:r>
            <a:r>
              <a:rPr lang="en-US" baseline="0" dirty="0"/>
              <a:t> session.</a:t>
            </a:r>
          </a:p>
          <a:p>
            <a:r>
              <a:rPr lang="en-US" baseline="0" dirty="0"/>
              <a:t>The following slides are simply a very quick overview of the goals of the OFMF project and its basic architectural assumptions, the working strategy of the OFMF work group, and how Redfish is a major cog of the final solution.</a:t>
            </a:r>
            <a:endParaRPr lang="en-GB" dirty="0"/>
          </a:p>
        </p:txBody>
      </p:sp>
      <p:sp>
        <p:nvSpPr>
          <p:cNvPr id="4" name="Slide Number Placeholder 3"/>
          <p:cNvSpPr>
            <a:spLocks noGrp="1"/>
          </p:cNvSpPr>
          <p:nvPr>
            <p:ph type="sldNum" sz="quarter" idx="10"/>
          </p:nvPr>
        </p:nvSpPr>
        <p:spPr/>
        <p:txBody>
          <a:bodyPr/>
          <a:lstStyle/>
          <a:p>
            <a:fld id="{15EF64EA-60FF-47B8-A57A-06D6B92AF951}" type="slidenum">
              <a:rPr lang="en-US" smtClean="0"/>
              <a:t>1</a:t>
            </a:fld>
            <a:endParaRPr lang="en-US"/>
          </a:p>
        </p:txBody>
      </p:sp>
    </p:spTree>
    <p:extLst>
      <p:ext uri="{BB962C8B-B14F-4D97-AF65-F5344CB8AC3E}">
        <p14:creationId xmlns:p14="http://schemas.microsoft.com/office/powerpoint/2010/main" val="34581856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2016AEA-9DED-4CB3-88E9-3887EC6F30E3}"/>
              </a:ext>
            </a:extLst>
          </p:cNvPr>
          <p:cNvPicPr>
            <a:picLocks noChangeAspect="1"/>
          </p:cNvPicPr>
          <p:nvPr userDrawn="1"/>
        </p:nvPicPr>
        <p:blipFill>
          <a:blip r:embed="rId2"/>
          <a:stretch>
            <a:fillRect/>
          </a:stretch>
        </p:blipFill>
        <p:spPr>
          <a:xfrm>
            <a:off x="-1" y="0"/>
            <a:ext cx="12191999" cy="6858000"/>
          </a:xfrm>
          <a:prstGeom prst="rect">
            <a:avLst/>
          </a:prstGeom>
        </p:spPr>
      </p:pic>
      <p:sp>
        <p:nvSpPr>
          <p:cNvPr id="2" name="Title 1"/>
          <p:cNvSpPr>
            <a:spLocks noGrp="1"/>
          </p:cNvSpPr>
          <p:nvPr>
            <p:ph type="ctrTitle" hasCustomPrompt="1"/>
          </p:nvPr>
        </p:nvSpPr>
        <p:spPr>
          <a:xfrm>
            <a:off x="0" y="3222900"/>
            <a:ext cx="12192000" cy="1042935"/>
          </a:xfrm>
        </p:spPr>
        <p:txBody>
          <a:bodyPr anchor="b">
            <a:normAutofit/>
          </a:bodyPr>
          <a:lstStyle>
            <a:lvl1pPr>
              <a:defRPr sz="4300" b="1" i="0">
                <a:solidFill>
                  <a:schemeClr val="bg1"/>
                </a:solidFill>
                <a:latin typeface="Arial Narrow"/>
                <a:cs typeface="Arial Narrow"/>
              </a:defRPr>
            </a:lvl1pPr>
          </a:lstStyle>
          <a:p>
            <a:r>
              <a:rPr lang="en-US" dirty="0"/>
              <a:t>CLICK TO EDIT MASTER TITLE STYLE</a:t>
            </a:r>
          </a:p>
        </p:txBody>
      </p:sp>
      <p:sp>
        <p:nvSpPr>
          <p:cNvPr id="3" name="Subtitle 2"/>
          <p:cNvSpPr>
            <a:spLocks noGrp="1"/>
          </p:cNvSpPr>
          <p:nvPr>
            <p:ph type="subTitle" idx="1" hasCustomPrompt="1"/>
          </p:nvPr>
        </p:nvSpPr>
        <p:spPr>
          <a:xfrm>
            <a:off x="0" y="2619940"/>
            <a:ext cx="12192000" cy="554937"/>
          </a:xfrm>
        </p:spPr>
        <p:txBody>
          <a:bodyPr>
            <a:normAutofit/>
          </a:bodyPr>
          <a:lstStyle>
            <a:lvl1pPr marL="0" indent="0" algn="ctr">
              <a:buNone/>
              <a:defRPr sz="2600" b="0" i="0">
                <a:solidFill>
                  <a:srgbClr val="FFFFFF"/>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2021 OFA Virtual Workshop</a:t>
            </a:r>
          </a:p>
        </p:txBody>
      </p:sp>
      <p:sp>
        <p:nvSpPr>
          <p:cNvPr id="10" name="Text Placeholder 9"/>
          <p:cNvSpPr>
            <a:spLocks noGrp="1"/>
          </p:cNvSpPr>
          <p:nvPr>
            <p:ph type="body" sz="quarter" idx="10"/>
          </p:nvPr>
        </p:nvSpPr>
        <p:spPr>
          <a:xfrm>
            <a:off x="0" y="4585685"/>
            <a:ext cx="12192000" cy="448832"/>
          </a:xfrm>
        </p:spPr>
        <p:txBody>
          <a:bodyPr>
            <a:noAutofit/>
          </a:bodyPr>
          <a:lstStyle>
            <a:lvl1pPr marL="0" indent="0" algn="ctr" defTabSz="457200" rtl="0" eaLnBrk="1" latinLnBrk="0" hangingPunct="1">
              <a:spcBef>
                <a:spcPct val="20000"/>
              </a:spcBef>
              <a:buFont typeface="Arial"/>
              <a:buNone/>
              <a:defRPr lang="en-US" sz="2400" b="1" i="0" kern="1200" dirty="0" smtClean="0">
                <a:solidFill>
                  <a:schemeClr val="bg1"/>
                </a:solidFill>
                <a:latin typeface="Arial Narrow"/>
                <a:ea typeface="+mn-ea"/>
                <a:cs typeface="Arial Narrow"/>
              </a:defRPr>
            </a:lvl1pPr>
          </a:lstStyle>
          <a:p>
            <a:pPr lvl="0"/>
            <a:endParaRPr lang="en-US" dirty="0"/>
          </a:p>
        </p:txBody>
      </p:sp>
      <p:sp>
        <p:nvSpPr>
          <p:cNvPr id="6" name="Rectangle 5"/>
          <p:cNvSpPr/>
          <p:nvPr userDrawn="1"/>
        </p:nvSpPr>
        <p:spPr>
          <a:xfrm>
            <a:off x="1" y="1"/>
            <a:ext cx="12192000" cy="2604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1" y="2571917"/>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43500" y="536955"/>
            <a:ext cx="1905000" cy="1752600"/>
          </a:xfrm>
          <a:prstGeom prst="rect">
            <a:avLst/>
          </a:prstGeom>
        </p:spPr>
      </p:pic>
    </p:spTree>
    <p:extLst>
      <p:ext uri="{BB962C8B-B14F-4D97-AF65-F5344CB8AC3E}">
        <p14:creationId xmlns:p14="http://schemas.microsoft.com/office/powerpoint/2010/main" val="347151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subtitle and pictur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6ED0B59-EBF5-475E-A36C-D853F8BD183C}"/>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209594" y="1227263"/>
            <a:ext cx="9790599" cy="4983757"/>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000000"/>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4"/>
          </p:nvPr>
        </p:nvSpPr>
        <p:spPr/>
        <p:txBody>
          <a:bodyPr/>
          <a:lstStyle/>
          <a:p>
            <a:r>
              <a:rPr lang="en-US" dirty="0"/>
              <a:t>© OpenFabrics Alliance</a:t>
            </a:r>
          </a:p>
        </p:txBody>
      </p:sp>
      <p:sp>
        <p:nvSpPr>
          <p:cNvPr id="4" name="Slide Number Placeholder 3"/>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7286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ba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A01C61B-E22C-4362-9309-AE97934E7DDE}"/>
              </a:ext>
            </a:extLst>
          </p:cNvPr>
          <p:cNvPicPr>
            <a:picLocks noChangeAspect="1"/>
          </p:cNvPicPr>
          <p:nvPr userDrawn="1"/>
        </p:nvPicPr>
        <p:blipFill rotWithShape="1">
          <a:blip r:embed="rId2"/>
          <a:srcRect t="44110" r="10923" b="46640"/>
          <a:stretch/>
        </p:blipFill>
        <p:spPr>
          <a:xfrm>
            <a:off x="609601" y="5720114"/>
            <a:ext cx="10860200" cy="634353"/>
          </a:xfrm>
          <a:prstGeom prst="rect">
            <a:avLst/>
          </a:prstGeom>
        </p:spPr>
      </p:pic>
      <p:pic>
        <p:nvPicPr>
          <p:cNvPr id="12" name="Picture 11">
            <a:extLst>
              <a:ext uri="{FF2B5EF4-FFF2-40B4-BE49-F238E27FC236}">
                <a16:creationId xmlns:a16="http://schemas.microsoft.com/office/drawing/2014/main" id="{1C8ABCE2-AAD1-4148-9D3A-3259CD8BFCB0}"/>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6" name="Rectangle 15"/>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430739" y="1269952"/>
            <a:ext cx="11151661" cy="4279412"/>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4" name="Text Placeholder 9"/>
          <p:cNvSpPr>
            <a:spLocks noGrp="1"/>
          </p:cNvSpPr>
          <p:nvPr>
            <p:ph type="body" sz="quarter" idx="14"/>
          </p:nvPr>
        </p:nvSpPr>
        <p:spPr>
          <a:xfrm>
            <a:off x="609600" y="5720114"/>
            <a:ext cx="10860200" cy="587470"/>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534758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Date Placeholder 1"/>
          <p:cNvSpPr>
            <a:spLocks noGrp="1"/>
          </p:cNvSpPr>
          <p:nvPr>
            <p:ph type="dt" sz="half" idx="10"/>
          </p:nvPr>
        </p:nvSpPr>
        <p:spPr>
          <a:xfrm>
            <a:off x="5598213" y="6426104"/>
            <a:ext cx="995578" cy="210312"/>
          </a:xfrm>
          <a:prstGeom prst="rect">
            <a:avLst/>
          </a:prstGeom>
        </p:spPr>
        <p:txBody>
          <a:bodyPr/>
          <a:lstStyle/>
          <a:p>
            <a:fld id="{82C39955-17C5-47F1-A4F6-ECD97C12DB5F}" type="datetime4">
              <a:rPr lang="en-US" smtClean="0">
                <a:solidFill>
                  <a:prstClr val="black"/>
                </a:solidFill>
              </a:rPr>
              <a:pPr/>
              <a:t>June 23, 2021</a:t>
            </a:fld>
            <a:endParaRPr>
              <a:solidFill>
                <a:prstClr val="black"/>
              </a:solidFill>
            </a:endParaRPr>
          </a:p>
        </p:txBody>
      </p:sp>
      <p:sp>
        <p:nvSpPr>
          <p:cNvPr id="8" name="Footer Placeholder 7"/>
          <p:cNvSpPr>
            <a:spLocks noGrp="1"/>
          </p:cNvSpPr>
          <p:nvPr>
            <p:ph type="ftr" sz="quarter" idx="11"/>
          </p:nvPr>
        </p:nvSpPr>
        <p:spPr/>
        <p:txBody>
          <a:bodyPr/>
          <a:lstStyle/>
          <a:p>
            <a:r>
              <a:rPr lang="en-US">
                <a:solidFill>
                  <a:prstClr val="black"/>
                </a:solidFill>
              </a:rPr>
              <a:t>Private | HPE Confidential | Internal Use Only </a:t>
            </a:r>
            <a:endParaRPr>
              <a:solidFill>
                <a:prstClr val="black"/>
              </a:solidFill>
            </a:endParaRPr>
          </a:p>
        </p:txBody>
      </p:sp>
      <p:sp>
        <p:nvSpPr>
          <p:cNvPr id="9" name="Slide Number Placeholder 8"/>
          <p:cNvSpPr>
            <a:spLocks noGrp="1"/>
          </p:cNvSpPr>
          <p:nvPr>
            <p:ph type="sldNum" sz="quarter" idx="12"/>
          </p:nvPr>
        </p:nvSpPr>
        <p:spPr/>
        <p:txBody>
          <a:bodyPr/>
          <a:lstStyle/>
          <a:p>
            <a:fld id="{B016F8AB-BCEA-4347-8BA6-BE776009BC89}" type="slidenum">
              <a:rPr>
                <a:solidFill>
                  <a:srgbClr val="617D78"/>
                </a:solidFill>
              </a:rPr>
              <a:pPr/>
              <a:t>‹#›</a:t>
            </a:fld>
            <a:endParaRPr>
              <a:solidFill>
                <a:srgbClr val="617D78"/>
              </a:solidFill>
            </a:endParaRPr>
          </a:p>
        </p:txBody>
      </p:sp>
    </p:spTree>
    <p:extLst>
      <p:ext uri="{BB962C8B-B14F-4D97-AF65-F5344CB8AC3E}">
        <p14:creationId xmlns:p14="http://schemas.microsoft.com/office/powerpoint/2010/main" val="2978669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690A6E-A1E6-4829-A456-1B81254EEAD8}" type="datetimeFigureOut">
              <a:rPr lang="en-GB" smtClean="0">
                <a:solidFill>
                  <a:prstClr val="black"/>
                </a:solidFill>
              </a:rPr>
              <a:pPr/>
              <a:t>23/06/2021</a:t>
            </a:fld>
            <a:endParaRPr lang="en-GB">
              <a:solidFill>
                <a:prstClr val="black"/>
              </a:solidFill>
            </a:endParaRPr>
          </a:p>
        </p:txBody>
      </p:sp>
      <p:sp>
        <p:nvSpPr>
          <p:cNvPr id="5" name="Footer Placeholder 4"/>
          <p:cNvSpPr>
            <a:spLocks noGrp="1"/>
          </p:cNvSpPr>
          <p:nvPr>
            <p:ph type="ftr" sz="quarter" idx="11"/>
          </p:nvPr>
        </p:nvSpPr>
        <p:spPr/>
        <p:txBody>
          <a:bodyPr/>
          <a:lstStyle/>
          <a:p>
            <a:endParaRPr lang="en-GB">
              <a:solidFill>
                <a:srgbClr val="787871"/>
              </a:solidFill>
            </a:endParaRPr>
          </a:p>
        </p:txBody>
      </p:sp>
      <p:sp>
        <p:nvSpPr>
          <p:cNvPr id="6" name="Slide Number Placeholder 5"/>
          <p:cNvSpPr>
            <a:spLocks noGrp="1"/>
          </p:cNvSpPr>
          <p:nvPr>
            <p:ph type="sldNum" sz="quarter" idx="12"/>
          </p:nvPr>
        </p:nvSpPr>
        <p:spPr/>
        <p:txBody>
          <a:bodyPr/>
          <a:lstStyle/>
          <a:p>
            <a:fld id="{9C738DC9-2DDE-481E-AF64-5B355C8D761B}" type="slidenum">
              <a:rPr lang="en-GB" smtClean="0">
                <a:solidFill>
                  <a:srgbClr val="787871"/>
                </a:solidFill>
              </a:rPr>
              <a:pPr/>
              <a:t>‹#›</a:t>
            </a:fld>
            <a:endParaRPr lang="en-GB">
              <a:solidFill>
                <a:srgbClr val="787871"/>
              </a:solidFill>
            </a:endParaRPr>
          </a:p>
        </p:txBody>
      </p:sp>
    </p:spTree>
    <p:extLst>
      <p:ext uri="{BB962C8B-B14F-4D97-AF65-F5344CB8AC3E}">
        <p14:creationId xmlns:p14="http://schemas.microsoft.com/office/powerpoint/2010/main" val="19255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no subtitl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B725EDF-F8AD-4767-A46F-715A4E91E1A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2" name="Title 1"/>
          <p:cNvSpPr>
            <a:spLocks noGrp="1"/>
          </p:cNvSpPr>
          <p:nvPr>
            <p:ph type="title"/>
          </p:nvPr>
        </p:nvSpPr>
        <p:spPr>
          <a:xfrm>
            <a:off x="609600" y="441466"/>
            <a:ext cx="10972800" cy="419032"/>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609600" y="1312639"/>
            <a:ext cx="10972800"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Rectangle 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7"/>
          <p:cNvSpPr>
            <a:spLocks noGrp="1"/>
          </p:cNvSpPr>
          <p:nvPr>
            <p:ph type="sldNum" sz="quarter" idx="11"/>
          </p:nvPr>
        </p:nvSpPr>
        <p:spPr/>
        <p:txBody>
          <a:bodyPr/>
          <a:lstStyle/>
          <a:p>
            <a:fld id="{0743EA0E-C5B1-48EC-8082-F253EA88050D}" type="slidenum">
              <a:rPr lang="en-US" smtClean="0"/>
              <a:pPr/>
              <a:t>‹#›</a:t>
            </a:fld>
            <a:endParaRPr lang="en-US" dirty="0"/>
          </a:p>
        </p:txBody>
      </p:sp>
      <p:sp>
        <p:nvSpPr>
          <p:cNvPr id="12" name="Footer Placeholder 1"/>
          <p:cNvSpPr>
            <a:spLocks noGrp="1"/>
          </p:cNvSpPr>
          <p:nvPr>
            <p:ph type="ftr" sz="quarter" idx="15"/>
          </p:nvPr>
        </p:nvSpPr>
        <p:spPr>
          <a:xfrm>
            <a:off x="7930433" y="6401351"/>
            <a:ext cx="4114800" cy="365125"/>
          </a:xfrm>
        </p:spPr>
        <p:txBody>
          <a:bodyPr/>
          <a:lstStyle/>
          <a:p>
            <a:r>
              <a:rPr lang="en-US" dirty="0"/>
              <a:t>© OpenFabrics Alliance</a:t>
            </a:r>
          </a:p>
        </p:txBody>
      </p:sp>
    </p:spTree>
    <p:extLst>
      <p:ext uri="{BB962C8B-B14F-4D97-AF65-F5344CB8AC3E}">
        <p14:creationId xmlns:p14="http://schemas.microsoft.com/office/powerpoint/2010/main" val="8585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subtitl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9A79B64-7DD1-4CE5-A1A3-12A2EAB0708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2" name="Rectangle 11"/>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7" name="Rectangle 6"/>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4" name="Footer Placeholder 3"/>
          <p:cNvSpPr>
            <a:spLocks noGrp="1"/>
          </p:cNvSpPr>
          <p:nvPr>
            <p:ph type="ftr" sz="quarter" idx="14"/>
          </p:nvPr>
        </p:nvSpPr>
        <p:spPr/>
        <p:txBody>
          <a:bodyPr/>
          <a:lstStyle/>
          <a:p>
            <a:r>
              <a:rPr lang="en-US" dirty="0"/>
              <a:t>© OpenFabrics Alliance</a:t>
            </a:r>
          </a:p>
        </p:txBody>
      </p:sp>
      <p:sp>
        <p:nvSpPr>
          <p:cNvPr id="5" name="Slide Number Placeholder 4"/>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421750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sideba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BC33E99-BA02-42A0-A00C-34BA2F6B4129}"/>
              </a:ext>
            </a:extLst>
          </p:cNvPr>
          <p:cNvPicPr>
            <a:picLocks noChangeAspect="1"/>
          </p:cNvPicPr>
          <p:nvPr userDrawn="1"/>
        </p:nvPicPr>
        <p:blipFill rotWithShape="1">
          <a:blip r:embed="rId2"/>
          <a:srcRect l="-100" t="10749" r="67028"/>
          <a:stretch/>
        </p:blipFill>
        <p:spPr>
          <a:xfrm>
            <a:off x="220936" y="1321956"/>
            <a:ext cx="2848417" cy="4804208"/>
          </a:xfrm>
          <a:prstGeom prst="rect">
            <a:avLst/>
          </a:prstGeom>
        </p:spPr>
      </p:pic>
      <p:pic>
        <p:nvPicPr>
          <p:cNvPr id="13" name="Picture 12">
            <a:extLst>
              <a:ext uri="{FF2B5EF4-FFF2-40B4-BE49-F238E27FC236}">
                <a16:creationId xmlns:a16="http://schemas.microsoft.com/office/drawing/2014/main" id="{F945916F-A526-4BE0-A4F9-A98306D44E58}"/>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5" name="Rectangle 1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3230328" y="1312639"/>
            <a:ext cx="8352071"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Text Placeholder 9"/>
          <p:cNvSpPr>
            <a:spLocks noGrp="1"/>
          </p:cNvSpPr>
          <p:nvPr>
            <p:ph type="body" sz="quarter" idx="14"/>
          </p:nvPr>
        </p:nvSpPr>
        <p:spPr>
          <a:xfrm>
            <a:off x="430739" y="1387341"/>
            <a:ext cx="2461683" cy="4641984"/>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5"/>
          </p:nvPr>
        </p:nvSpPr>
        <p:spPr/>
        <p:txBody>
          <a:bodyPr/>
          <a:lstStyle/>
          <a:p>
            <a:r>
              <a:rPr lang="en-US" dirty="0"/>
              <a:t>© OpenFabrics Alliance</a:t>
            </a:r>
          </a:p>
        </p:txBody>
      </p:sp>
      <p:sp>
        <p:nvSpPr>
          <p:cNvPr id="6" name="Slide Number Placeholder 5"/>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636401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sidebar and picture">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EC77ECB-6ACF-498D-A400-003192548E33}"/>
              </a:ext>
            </a:extLst>
          </p:cNvPr>
          <p:cNvPicPr>
            <a:picLocks noChangeAspect="1"/>
          </p:cNvPicPr>
          <p:nvPr userDrawn="1"/>
        </p:nvPicPr>
        <p:blipFill rotWithShape="1">
          <a:blip r:embed="rId2"/>
          <a:srcRect t="38725" r="8532" b="46640"/>
          <a:stretch/>
        </p:blipFill>
        <p:spPr>
          <a:xfrm>
            <a:off x="430739" y="5303912"/>
            <a:ext cx="11151661" cy="1003673"/>
          </a:xfrm>
          <a:prstGeom prst="rect">
            <a:avLst/>
          </a:prstGeom>
        </p:spPr>
      </p:pic>
      <p:pic>
        <p:nvPicPr>
          <p:cNvPr id="14" name="Picture 13">
            <a:extLst>
              <a:ext uri="{FF2B5EF4-FFF2-40B4-BE49-F238E27FC236}">
                <a16:creationId xmlns:a16="http://schemas.microsoft.com/office/drawing/2014/main" id="{911E4653-A291-4B6E-A39E-2D2DA80D2912}"/>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8" name="Rectangle 17"/>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609601" y="1312638"/>
            <a:ext cx="5822596" cy="390589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609600" y="5421302"/>
            <a:ext cx="10860200" cy="789445"/>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1" name="Picture Placeholder 2"/>
          <p:cNvSpPr>
            <a:spLocks noGrp="1"/>
          </p:cNvSpPr>
          <p:nvPr>
            <p:ph type="pic" idx="15"/>
          </p:nvPr>
        </p:nvSpPr>
        <p:spPr>
          <a:xfrm>
            <a:off x="6432197" y="1312639"/>
            <a:ext cx="5150204" cy="3905897"/>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17"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2" name="Footer Placeholder 1"/>
          <p:cNvSpPr>
            <a:spLocks noGrp="1"/>
          </p:cNvSpPr>
          <p:nvPr>
            <p:ph type="ftr" sz="quarter" idx="16"/>
          </p:nvPr>
        </p:nvSpPr>
        <p:spPr/>
        <p:txBody>
          <a:bodyPr/>
          <a:lstStyle/>
          <a:p>
            <a:r>
              <a:rPr lang="en-US" dirty="0"/>
              <a:t>© OpenFabrics Alliance</a:t>
            </a:r>
          </a:p>
        </p:txBody>
      </p:sp>
      <p:sp>
        <p:nvSpPr>
          <p:cNvPr id="5" name="Slide Number Placeholder 4"/>
          <p:cNvSpPr>
            <a:spLocks noGrp="1"/>
          </p:cNvSpPr>
          <p:nvPr>
            <p:ph type="sldNum" sz="quarter" idx="17"/>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70962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F8DBA8D-EC89-431D-9260-2FE5B44D2FF0}"/>
              </a:ext>
            </a:extLst>
          </p:cNvPr>
          <p:cNvPicPr>
            <a:picLocks noChangeAspect="1"/>
          </p:cNvPicPr>
          <p:nvPr userDrawn="1"/>
        </p:nvPicPr>
        <p:blipFill rotWithShape="1">
          <a:blip r:embed="rId2"/>
          <a:srcRect t="27115" b="37032"/>
          <a:stretch/>
        </p:blipFill>
        <p:spPr>
          <a:xfrm>
            <a:off x="-2" y="2113027"/>
            <a:ext cx="12191999" cy="2731995"/>
          </a:xfrm>
          <a:prstGeom prst="rect">
            <a:avLst/>
          </a:prstGeom>
        </p:spPr>
      </p:pic>
      <p:sp>
        <p:nvSpPr>
          <p:cNvPr id="2" name="Title 1"/>
          <p:cNvSpPr>
            <a:spLocks noGrp="1"/>
          </p:cNvSpPr>
          <p:nvPr>
            <p:ph type="title"/>
          </p:nvPr>
        </p:nvSpPr>
        <p:spPr>
          <a:xfrm>
            <a:off x="914400" y="1963622"/>
            <a:ext cx="10363200" cy="2805830"/>
          </a:xfrm>
        </p:spPr>
        <p:txBody>
          <a:bodyPr anchor="ctr" anchorCtr="1"/>
          <a:lstStyle>
            <a:lvl1pPr algn="ctr">
              <a:defRPr sz="4000" b="1" cap="all">
                <a:solidFill>
                  <a:schemeClr val="bg1"/>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Rectangle 6"/>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 y="2016981"/>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1" y="4845022"/>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Footer Placeholder 3"/>
          <p:cNvSpPr>
            <a:spLocks noGrp="1"/>
          </p:cNvSpPr>
          <p:nvPr>
            <p:ph type="ftr" sz="quarter" idx="10"/>
          </p:nvPr>
        </p:nvSpPr>
        <p:spPr/>
        <p:txBody>
          <a:bodyPr/>
          <a:lstStyle/>
          <a:p>
            <a:r>
              <a:rPr lang="en-US" dirty="0"/>
              <a:t>© OpenFabrics Alliance</a:t>
            </a:r>
          </a:p>
        </p:txBody>
      </p:sp>
      <p:sp>
        <p:nvSpPr>
          <p:cNvPr id="5" name="Slide Number Placeholder 4"/>
          <p:cNvSpPr>
            <a:spLocks noGrp="1"/>
          </p:cNvSpPr>
          <p:nvPr>
            <p:ph type="sldNum" sz="quarter" idx="11"/>
          </p:nvPr>
        </p:nvSpPr>
        <p:spPr/>
        <p:txBody>
          <a:bodyPr/>
          <a:lstStyle/>
          <a:p>
            <a:fld id="{0743EA0E-C5B1-48EC-8082-F253EA88050D}" type="slidenum">
              <a:rPr lang="en-US" smtClean="0"/>
              <a:pPr/>
              <a:t>‹#›</a:t>
            </a:fld>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84312" y="427151"/>
            <a:ext cx="1623376" cy="1493506"/>
          </a:xfrm>
          <a:prstGeom prst="rect">
            <a:avLst/>
          </a:prstGeom>
        </p:spPr>
      </p:pic>
    </p:spTree>
    <p:extLst>
      <p:ext uri="{BB962C8B-B14F-4D97-AF65-F5344CB8AC3E}">
        <p14:creationId xmlns:p14="http://schemas.microsoft.com/office/powerpoint/2010/main" val="116787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83F9829-4E0D-440F-A331-05D9AA7D49E5}"/>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197600" y="1600201"/>
            <a:ext cx="5384800" cy="4525963"/>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Rectangle 9"/>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4"/>
          </p:nvPr>
        </p:nvSpPr>
        <p:spPr/>
        <p:txBody>
          <a:bodyPr/>
          <a:lstStyle/>
          <a:p>
            <a:r>
              <a:rPr lang="en-US" dirty="0"/>
              <a:t>© OpenFabrics Alliance</a:t>
            </a:r>
          </a:p>
        </p:txBody>
      </p:sp>
      <p:sp>
        <p:nvSpPr>
          <p:cNvPr id="6" name="Slide Number Placeholder 5"/>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54490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57EDEEA-3DD4-46D4-AEE8-CCB72ECD74C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hasCustomPrompt="1"/>
          </p:nvPr>
        </p:nvSpPr>
        <p:spPr>
          <a:xfrm>
            <a:off x="609600" y="1479570"/>
            <a:ext cx="5386917" cy="639762"/>
          </a:xfrm>
        </p:spPr>
        <p:txBody>
          <a:bodyPr anchor="b">
            <a:noAutofit/>
          </a:bodyPr>
          <a:lstStyle>
            <a:lvl1pPr marL="0" indent="0">
              <a:buNone/>
              <a:defRPr sz="2200" b="1" i="0">
                <a:solidFill>
                  <a:srgbClr val="000000"/>
                </a:solidFill>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3368" y="1479570"/>
            <a:ext cx="5389033" cy="639762"/>
          </a:xfrm>
        </p:spPr>
        <p:txBody>
          <a:bodyPr anchor="b">
            <a:noAutofit/>
          </a:bodyPr>
          <a:lstStyle>
            <a:lvl1pPr marL="0" indent="0">
              <a:buNone/>
              <a:defRPr lang="en-US" sz="2200" b="1" i="0" kern="1200" dirty="0" smtClean="0">
                <a:solidFill>
                  <a:srgbClr val="000000"/>
                </a:solidFill>
                <a:latin typeface="Arial Narrow"/>
                <a:ea typeface="+mn-ea"/>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457200" rtl="0" eaLnBrk="1" latinLnBrk="0" hangingPunct="1">
              <a:spcBef>
                <a:spcPct val="20000"/>
              </a:spcBef>
              <a:buSzPct val="110000"/>
              <a:buFont typeface="Wingdings" charset="2"/>
              <a:buNone/>
            </a:pPr>
            <a:r>
              <a:rPr lang="en-US" dirty="0"/>
              <a:t>CLICK TO EDIT MASTER TEXT STYLES</a:t>
            </a:r>
          </a:p>
        </p:txBody>
      </p:sp>
      <p:sp>
        <p:nvSpPr>
          <p:cNvPr id="12" name="Content Placeholder 2"/>
          <p:cNvSpPr>
            <a:spLocks noGrp="1"/>
          </p:cNvSpPr>
          <p:nvPr>
            <p:ph sz="half" idx="14"/>
          </p:nvPr>
        </p:nvSpPr>
        <p:spPr>
          <a:xfrm>
            <a:off x="609600" y="2228234"/>
            <a:ext cx="5384800" cy="3929425"/>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Content Placeholder 3"/>
          <p:cNvSpPr>
            <a:spLocks noGrp="1"/>
          </p:cNvSpPr>
          <p:nvPr>
            <p:ph sz="half" idx="2"/>
          </p:nvPr>
        </p:nvSpPr>
        <p:spPr>
          <a:xfrm>
            <a:off x="6197600" y="2228234"/>
            <a:ext cx="5384800" cy="3929425"/>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14"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16" name="Rectangle 1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32857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3227612-C550-401F-B108-D3023EE6C9B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0"/>
          </p:nvPr>
        </p:nvSpPr>
        <p:spPr/>
        <p:txBody>
          <a:bodyPr/>
          <a:lstStyle/>
          <a:p>
            <a:r>
              <a:rPr lang="en-US" dirty="0"/>
              <a:t>© OpenFabrics Alliance</a:t>
            </a:r>
          </a:p>
        </p:txBody>
      </p:sp>
      <p:sp>
        <p:nvSpPr>
          <p:cNvPr id="3" name="Slide Number Placeholder 2"/>
          <p:cNvSpPr>
            <a:spLocks noGrp="1"/>
          </p:cNvSpPr>
          <p:nvPr>
            <p:ph type="sldNum" sz="quarter" idx="11"/>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16424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53294"/>
            <a:ext cx="10972800" cy="41903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09600" y="1312639"/>
            <a:ext cx="10972800" cy="48135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marL="1089025" marR="0" lvl="4" indent="-169863" algn="l" defTabSz="457200" rtl="0" eaLnBrk="1" fontAlgn="auto" latinLnBrk="0" hangingPunct="1">
              <a:lnSpc>
                <a:spcPct val="100000"/>
              </a:lnSpc>
              <a:spcBef>
                <a:spcPct val="20000"/>
              </a:spcBef>
              <a:spcAft>
                <a:spcPts val="0"/>
              </a:spcAft>
              <a:buClr>
                <a:srgbClr val="00588D"/>
              </a:buClr>
              <a:buSzTx/>
              <a:buFont typeface="Arial"/>
              <a:buChar char="•"/>
              <a:tabLst/>
              <a:defRPr/>
            </a:pPr>
            <a:r>
              <a:rPr lang="en-US" dirty="0"/>
              <a:t>Fifth level</a:t>
            </a:r>
          </a:p>
          <a:p>
            <a:pPr lvl="3"/>
            <a:endParaRPr lang="en-US" dirty="0"/>
          </a:p>
        </p:txBody>
      </p:sp>
      <p:sp>
        <p:nvSpPr>
          <p:cNvPr id="6" name="Rectangle 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Footer Placeholder 6"/>
          <p:cNvSpPr>
            <a:spLocks noGrp="1"/>
          </p:cNvSpPr>
          <p:nvPr>
            <p:ph type="ftr" sz="quarter" idx="3"/>
          </p:nvPr>
        </p:nvSpPr>
        <p:spPr>
          <a:xfrm>
            <a:off x="7930433" y="6401351"/>
            <a:ext cx="4114800" cy="365125"/>
          </a:xfrm>
          <a:prstGeom prst="rect">
            <a:avLst/>
          </a:prstGeom>
        </p:spPr>
        <p:txBody>
          <a:bodyPr vert="horz" lIns="91440" tIns="45720" rIns="91440" bIns="45720" rtlCol="0" anchor="ctr"/>
          <a:lstStyle>
            <a:lvl1pPr algn="r">
              <a:defRPr sz="1200">
                <a:solidFill>
                  <a:schemeClr val="tx1"/>
                </a:solidFill>
              </a:defRPr>
            </a:lvl1pPr>
          </a:lstStyle>
          <a:p>
            <a:r>
              <a:rPr lang="en-US" dirty="0"/>
              <a:t>© </a:t>
            </a:r>
            <a:r>
              <a:rPr lang="en-US" dirty="0">
                <a:latin typeface="Arial Narrow"/>
                <a:cs typeface="Arial Narrow"/>
              </a:rPr>
              <a:t>OpenFabrics Alliance</a:t>
            </a:r>
          </a:p>
        </p:txBody>
      </p:sp>
      <p:sp>
        <p:nvSpPr>
          <p:cNvPr id="4" name="Slide Number Placeholder 3"/>
          <p:cNvSpPr>
            <a:spLocks noGrp="1"/>
          </p:cNvSpPr>
          <p:nvPr>
            <p:ph type="sldNum" sz="quarter" idx="4"/>
          </p:nvPr>
        </p:nvSpPr>
        <p:spPr>
          <a:xfrm>
            <a:off x="4724400" y="6401351"/>
            <a:ext cx="2743200" cy="365125"/>
          </a:xfrm>
          <a:prstGeom prst="rect">
            <a:avLst/>
          </a:prstGeom>
        </p:spPr>
        <p:txBody>
          <a:bodyPr vert="horz" lIns="91440" tIns="45720" rIns="91440" bIns="45720" rtlCol="0" anchor="ctr"/>
          <a:lstStyle>
            <a:lvl1pPr algn="ctr">
              <a:defRPr sz="1200">
                <a:solidFill>
                  <a:schemeClr val="tx1"/>
                </a:solidFill>
              </a:defRPr>
            </a:lvl1p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050403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52" r:id="rId7"/>
    <p:sldLayoutId id="2147483653" r:id="rId8"/>
    <p:sldLayoutId id="2147483654" r:id="rId9"/>
    <p:sldLayoutId id="2147483657" r:id="rId10"/>
    <p:sldLayoutId id="2147483663" r:id="rId11"/>
    <p:sldLayoutId id="2147483664" r:id="rId12"/>
    <p:sldLayoutId id="2147483665" r:id="rId13"/>
  </p:sldLayoutIdLst>
  <p:hf hdr="0" dt="0"/>
  <p:txStyles>
    <p:titleStyle>
      <a:lvl1pPr algn="ctr" defTabSz="457200" rtl="0" eaLnBrk="1" latinLnBrk="0" hangingPunct="1">
        <a:spcBef>
          <a:spcPct val="0"/>
        </a:spcBef>
        <a:buNone/>
        <a:defRPr sz="3100" b="1" i="0" kern="1200" cap="all">
          <a:solidFill>
            <a:srgbClr val="399ACA"/>
          </a:solidFill>
          <a:latin typeface="Arial Narrow"/>
          <a:ea typeface="+mj-ea"/>
          <a:cs typeface="Arial Narrow"/>
        </a:defRPr>
      </a:lvl1pPr>
    </p:titleStyle>
    <p:bodyStyle>
      <a:lvl1pPr marL="223838" indent="-223838" algn="l" defTabSz="457200" rtl="0" eaLnBrk="1" latinLnBrk="0" hangingPunct="1">
        <a:spcBef>
          <a:spcPct val="20000"/>
        </a:spcBef>
        <a:buSzPct val="110000"/>
        <a:buFont typeface="Wingdings" charset="2"/>
        <a:buChar char="§"/>
        <a:defRPr sz="2000" b="1" kern="1200">
          <a:solidFill>
            <a:schemeClr val="tx1"/>
          </a:solidFill>
          <a:latin typeface="Arial"/>
          <a:ea typeface="+mn-ea"/>
          <a:cs typeface="Arial"/>
        </a:defRPr>
      </a:lvl1pPr>
      <a:lvl2pPr marL="395288" indent="-171450" algn="l" defTabSz="457200" rtl="0" eaLnBrk="1" latinLnBrk="0" hangingPunct="1">
        <a:spcBef>
          <a:spcPct val="20000"/>
        </a:spcBef>
        <a:buClr>
          <a:srgbClr val="399ACA"/>
        </a:buClr>
        <a:buSzPct val="120000"/>
        <a:buFont typeface="Arial"/>
        <a:buChar char="•"/>
        <a:defRPr sz="1600" kern="1200">
          <a:solidFill>
            <a:schemeClr val="tx1"/>
          </a:solidFill>
          <a:latin typeface="Arial"/>
          <a:ea typeface="+mn-ea"/>
          <a:cs typeface="Arial"/>
        </a:defRPr>
      </a:lvl2pPr>
      <a:lvl3pPr marL="630238" indent="-17145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800100" marR="0" indent="-169863" algn="l" defTabSz="457200" rtl="0" eaLnBrk="1" fontAlgn="auto" latinLnBrk="0" hangingPunct="1">
        <a:lnSpc>
          <a:spcPct val="100000"/>
        </a:lnSpc>
        <a:spcBef>
          <a:spcPct val="20000"/>
        </a:spcBef>
        <a:spcAft>
          <a:spcPts val="0"/>
        </a:spcAft>
        <a:buClr>
          <a:srgbClr val="00588D"/>
        </a:buClr>
        <a:buSzTx/>
        <a:buFont typeface="Arial"/>
        <a:buChar char="•"/>
        <a:tabLst/>
        <a:defRPr sz="1600" kern="1200">
          <a:solidFill>
            <a:schemeClr val="tx1"/>
          </a:solidFill>
          <a:latin typeface="Arial"/>
          <a:ea typeface="+mn-ea"/>
          <a:cs typeface="Arial"/>
        </a:defRPr>
      </a:lvl4pPr>
      <a:lvl5pPr marL="1089025" indent="-23495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F152B-0564-49D7-9046-0C24165D7538}"/>
              </a:ext>
            </a:extLst>
          </p:cNvPr>
          <p:cNvSpPr>
            <a:spLocks noGrp="1"/>
          </p:cNvSpPr>
          <p:nvPr>
            <p:ph type="ctrTitle"/>
          </p:nvPr>
        </p:nvSpPr>
        <p:spPr/>
        <p:txBody>
          <a:bodyPr>
            <a:normAutofit fontScale="90000"/>
          </a:bodyPr>
          <a:lstStyle/>
          <a:p>
            <a:r>
              <a:rPr lang="en-US" dirty="0"/>
              <a:t>Open Fabrics Management Framework Development</a:t>
            </a:r>
          </a:p>
        </p:txBody>
      </p:sp>
      <p:sp>
        <p:nvSpPr>
          <p:cNvPr id="4" name="Text Placeholder 3">
            <a:extLst>
              <a:ext uri="{FF2B5EF4-FFF2-40B4-BE49-F238E27FC236}">
                <a16:creationId xmlns:a16="http://schemas.microsoft.com/office/drawing/2014/main" id="{8DBBACEF-F735-47B4-9807-56B4202082BA}"/>
              </a:ext>
            </a:extLst>
          </p:cNvPr>
          <p:cNvSpPr>
            <a:spLocks noGrp="1"/>
          </p:cNvSpPr>
          <p:nvPr>
            <p:ph type="body" sz="quarter" idx="10"/>
          </p:nvPr>
        </p:nvSpPr>
        <p:spPr/>
        <p:txBody>
          <a:bodyPr/>
          <a:lstStyle/>
          <a:p>
            <a:endParaRPr lang="en-US" dirty="0"/>
          </a:p>
        </p:txBody>
      </p:sp>
      <p:sp>
        <p:nvSpPr>
          <p:cNvPr id="7" name="Subtitle 4">
            <a:extLst>
              <a:ext uri="{FF2B5EF4-FFF2-40B4-BE49-F238E27FC236}">
                <a16:creationId xmlns:a16="http://schemas.microsoft.com/office/drawing/2014/main" id="{6854567D-4A3D-47AA-9136-742BDCB18AC6}"/>
              </a:ext>
            </a:extLst>
          </p:cNvPr>
          <p:cNvSpPr txBox="1">
            <a:spLocks/>
          </p:cNvSpPr>
          <p:nvPr/>
        </p:nvSpPr>
        <p:spPr>
          <a:xfrm>
            <a:off x="1524000" y="2667963"/>
            <a:ext cx="9144000" cy="554937"/>
          </a:xfrm>
          <a:prstGeom prst="rect">
            <a:avLst/>
          </a:prstGeom>
        </p:spPr>
        <p:txBody>
          <a:bodyPr vert="horz" lIns="91440" tIns="45720" rIns="91440" bIns="45720" rtlCol="0">
            <a:normAutofit/>
          </a:bodyPr>
          <a:lstStyle>
            <a:lvl1pPr marL="0" indent="0" algn="ctr" defTabSz="457200" rtl="0" eaLnBrk="1" latinLnBrk="0" hangingPunct="1">
              <a:spcBef>
                <a:spcPct val="20000"/>
              </a:spcBef>
              <a:buSzPct val="110000"/>
              <a:buFont typeface="Wingdings" charset="2"/>
              <a:buNone/>
              <a:defRPr sz="2600" b="0" i="0" kern="1200">
                <a:solidFill>
                  <a:srgbClr val="FFFFFF"/>
                </a:solidFill>
                <a:latin typeface="Arial Narrow"/>
                <a:ea typeface="+mn-ea"/>
                <a:cs typeface="Arial Narrow"/>
              </a:defRPr>
            </a:lvl1pPr>
            <a:lvl2pPr marL="457200" indent="0" algn="ctr" defTabSz="457200" rtl="0" eaLnBrk="1" latinLnBrk="0" hangingPunct="1">
              <a:spcBef>
                <a:spcPct val="20000"/>
              </a:spcBef>
              <a:buClr>
                <a:srgbClr val="399ACA"/>
              </a:buClr>
              <a:buSzPct val="120000"/>
              <a:buFont typeface="Arial"/>
              <a:buNone/>
              <a:defRPr sz="16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3pPr>
            <a:lvl4pPr marL="1371600" marR="0" indent="0" algn="ctr" defTabSz="457200" rtl="0" eaLnBrk="1" fontAlgn="auto" latinLnBrk="0" hangingPunct="1">
              <a:lnSpc>
                <a:spcPct val="100000"/>
              </a:lnSpc>
              <a:spcBef>
                <a:spcPct val="20000"/>
              </a:spcBef>
              <a:spcAft>
                <a:spcPts val="0"/>
              </a:spcAft>
              <a:buClr>
                <a:srgbClr val="00588D"/>
              </a:buClr>
              <a:buSzTx/>
              <a:buFont typeface="Arial"/>
              <a:buNone/>
              <a:tabLst/>
              <a:defRPr sz="16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SC21 OFMF/Gen-Z </a:t>
            </a:r>
            <a:r>
              <a:rPr lang="en-US" dirty="0" err="1"/>
              <a:t>PoC</a:t>
            </a:r>
            <a:endParaRPr lang="en-US" dirty="0"/>
          </a:p>
          <a:p>
            <a:endParaRPr lang="en-US" dirty="0"/>
          </a:p>
        </p:txBody>
      </p:sp>
    </p:spTree>
    <p:extLst>
      <p:ext uri="{BB962C8B-B14F-4D97-AF65-F5344CB8AC3E}">
        <p14:creationId xmlns:p14="http://schemas.microsoft.com/office/powerpoint/2010/main" val="2072610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Top-Down Approach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10</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72948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11</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Subnet Manager can talk to 1 or more Agents</a:t>
            </a:r>
          </a:p>
        </p:txBody>
      </p:sp>
    </p:spTree>
    <p:extLst>
      <p:ext uri="{BB962C8B-B14F-4D97-AF65-F5344CB8AC3E}">
        <p14:creationId xmlns:p14="http://schemas.microsoft.com/office/powerpoint/2010/main" val="2833074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12</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Agent communicates to the OFMF using Redfish</a:t>
            </a:r>
          </a:p>
        </p:txBody>
      </p:sp>
    </p:spTree>
    <p:extLst>
      <p:ext uri="{BB962C8B-B14F-4D97-AF65-F5344CB8AC3E}">
        <p14:creationId xmlns:p14="http://schemas.microsoft.com/office/powerpoint/2010/main" val="4048130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Agent Top-Down design</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13</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Redfish Communicator</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1"/>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Event translator</a:t>
            </a:r>
          </a:p>
          <a:p>
            <a:pPr algn="ctr"/>
            <a:r>
              <a:rPr lang="en-US" dirty="0"/>
              <a:t>(Look-up Table?)</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244554" cy="127712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Forward an equivalent event in Redfish</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1"/>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Event Receiver</a:t>
            </a:r>
          </a:p>
        </p:txBody>
      </p:sp>
      <p:cxnSp>
        <p:nvCxnSpPr>
          <p:cNvPr id="13" name="Straight Arrow Connector 12">
            <a:extLst>
              <a:ext uri="{FF2B5EF4-FFF2-40B4-BE49-F238E27FC236}">
                <a16:creationId xmlns:a16="http://schemas.microsoft.com/office/drawing/2014/main" id="{BE9F6C5F-0E9B-0A42-AFBD-65B3F92B3D1A}"/>
              </a:ext>
            </a:extLst>
          </p:cNvPr>
          <p:cNvCxnSpPr>
            <a:cxnSpLocks/>
            <a:stCxn id="7" idx="1"/>
            <a:endCxn id="11" idx="0"/>
          </p:cNvCxnSpPr>
          <p:nvPr/>
        </p:nvCxnSpPr>
        <p:spPr>
          <a:xfrm flipH="1">
            <a:off x="2788021" y="2518354"/>
            <a:ext cx="2689415" cy="159312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cxnSpLocks/>
            <a:stCxn id="7" idx="2"/>
            <a:endCxn id="8" idx="0"/>
          </p:cNvCxnSpPr>
          <p:nvPr/>
        </p:nvCxnSpPr>
        <p:spPr>
          <a:xfrm flipH="1">
            <a:off x="4724400" y="2834360"/>
            <a:ext cx="1326777"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53856"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5" name="Rectangle 14">
            <a:extLst>
              <a:ext uri="{FF2B5EF4-FFF2-40B4-BE49-F238E27FC236}">
                <a16:creationId xmlns:a16="http://schemas.microsoft.com/office/drawing/2014/main" id="{726A7B09-167C-E341-8578-9DFAB225620B}"/>
              </a:ext>
            </a:extLst>
          </p:cNvPr>
          <p:cNvSpPr/>
          <p:nvPr/>
        </p:nvSpPr>
        <p:spPr>
          <a:xfrm>
            <a:off x="7603101" y="5634445"/>
            <a:ext cx="843960" cy="7559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Create a task list </a:t>
            </a:r>
          </a:p>
        </p:txBody>
      </p:sp>
      <p:sp>
        <p:nvSpPr>
          <p:cNvPr id="16" name="Rectangle 15">
            <a:extLst>
              <a:ext uri="{FF2B5EF4-FFF2-40B4-BE49-F238E27FC236}">
                <a16:creationId xmlns:a16="http://schemas.microsoft.com/office/drawing/2014/main" id="{374D6E4C-E9D2-BD42-93CB-43AF2E4E6ABB}"/>
              </a:ext>
            </a:extLst>
          </p:cNvPr>
          <p:cNvSpPr/>
          <p:nvPr/>
        </p:nvSpPr>
        <p:spPr>
          <a:xfrm>
            <a:off x="8617517" y="5635173"/>
            <a:ext cx="1945980" cy="9487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State/Intended State/Health State</a:t>
            </a:r>
          </a:p>
        </p:txBody>
      </p:sp>
    </p:spTree>
    <p:extLst>
      <p:ext uri="{BB962C8B-B14F-4D97-AF65-F5344CB8AC3E}">
        <p14:creationId xmlns:p14="http://schemas.microsoft.com/office/powerpoint/2010/main" val="3544870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D133D-7443-9148-98FC-45A49AE17559}"/>
              </a:ext>
            </a:extLst>
          </p:cNvPr>
          <p:cNvSpPr>
            <a:spLocks noGrp="1"/>
          </p:cNvSpPr>
          <p:nvPr>
            <p:ph type="title"/>
          </p:nvPr>
        </p:nvSpPr>
        <p:spPr/>
        <p:txBody>
          <a:bodyPr/>
          <a:lstStyle/>
          <a:p>
            <a:r>
              <a:rPr lang="en-US" dirty="0"/>
              <a:t>Pipe and Filter</a:t>
            </a:r>
          </a:p>
        </p:txBody>
      </p:sp>
      <p:sp>
        <p:nvSpPr>
          <p:cNvPr id="3" name="Footer Placeholder 2">
            <a:extLst>
              <a:ext uri="{FF2B5EF4-FFF2-40B4-BE49-F238E27FC236}">
                <a16:creationId xmlns:a16="http://schemas.microsoft.com/office/drawing/2014/main" id="{B04490AB-1C63-FB48-B618-5A2EDCFD84F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8440F1A-8BAC-9F44-B35B-251069E5D316}"/>
              </a:ext>
            </a:extLst>
          </p:cNvPr>
          <p:cNvSpPr>
            <a:spLocks noGrp="1"/>
          </p:cNvSpPr>
          <p:nvPr>
            <p:ph type="sldNum" sz="quarter" idx="11"/>
          </p:nvPr>
        </p:nvSpPr>
        <p:spPr/>
        <p:txBody>
          <a:bodyPr/>
          <a:lstStyle/>
          <a:p>
            <a:fld id="{0743EA0E-C5B1-48EC-8082-F253EA88050D}" type="slidenum">
              <a:rPr lang="en-US" smtClean="0"/>
              <a:pPr/>
              <a:t>14</a:t>
            </a:fld>
            <a:endParaRPr lang="en-US" dirty="0"/>
          </a:p>
        </p:txBody>
      </p:sp>
      <p:sp>
        <p:nvSpPr>
          <p:cNvPr id="6" name="Rectangle 5">
            <a:extLst>
              <a:ext uri="{FF2B5EF4-FFF2-40B4-BE49-F238E27FC236}">
                <a16:creationId xmlns:a16="http://schemas.microsoft.com/office/drawing/2014/main" id="{6A9EC8C1-A0AE-0849-AB2F-C4B9E6C82C63}"/>
              </a:ext>
            </a:extLst>
          </p:cNvPr>
          <p:cNvSpPr/>
          <p:nvPr/>
        </p:nvSpPr>
        <p:spPr>
          <a:xfrm>
            <a:off x="1089212" y="2756647"/>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a:extLst>
              <a:ext uri="{FF2B5EF4-FFF2-40B4-BE49-F238E27FC236}">
                <a16:creationId xmlns:a16="http://schemas.microsoft.com/office/drawing/2014/main" id="{A33AF146-DDA1-E544-AECA-C0C15E4D8EDB}"/>
              </a:ext>
            </a:extLst>
          </p:cNvPr>
          <p:cNvSpPr/>
          <p:nvPr/>
        </p:nvSpPr>
        <p:spPr>
          <a:xfrm>
            <a:off x="2164976" y="355002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42EF9F1-2A35-2D4E-AEBE-FD5C8571C078}"/>
              </a:ext>
            </a:extLst>
          </p:cNvPr>
          <p:cNvSpPr/>
          <p:nvPr/>
        </p:nvSpPr>
        <p:spPr>
          <a:xfrm>
            <a:off x="4074459" y="3025588"/>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a:extLst>
              <a:ext uri="{FF2B5EF4-FFF2-40B4-BE49-F238E27FC236}">
                <a16:creationId xmlns:a16="http://schemas.microsoft.com/office/drawing/2014/main" id="{57DC9B5F-CA96-1649-82FE-55E00576351C}"/>
              </a:ext>
            </a:extLst>
          </p:cNvPr>
          <p:cNvSpPr/>
          <p:nvPr/>
        </p:nvSpPr>
        <p:spPr>
          <a:xfrm>
            <a:off x="5486399" y="3516405"/>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49DBFDA-47C3-1048-AA1F-A53243FA5026}"/>
              </a:ext>
            </a:extLst>
          </p:cNvPr>
          <p:cNvSpPr/>
          <p:nvPr/>
        </p:nvSpPr>
        <p:spPr>
          <a:xfrm>
            <a:off x="7489406" y="3045757"/>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a:extLst>
              <a:ext uri="{FF2B5EF4-FFF2-40B4-BE49-F238E27FC236}">
                <a16:creationId xmlns:a16="http://schemas.microsoft.com/office/drawing/2014/main" id="{50292368-2D3D-B94A-A93A-6E606E300E02}"/>
              </a:ext>
            </a:extLst>
          </p:cNvPr>
          <p:cNvSpPr/>
          <p:nvPr/>
        </p:nvSpPr>
        <p:spPr>
          <a:xfrm>
            <a:off x="8779718" y="351640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6F8851C-2197-A64E-9A16-2C540E5322AF}"/>
              </a:ext>
            </a:extLst>
          </p:cNvPr>
          <p:cNvSpPr/>
          <p:nvPr/>
        </p:nvSpPr>
        <p:spPr>
          <a:xfrm>
            <a:off x="10904353" y="2776816"/>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357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2F82A-FDF3-C14F-A875-53A432F39CA1}"/>
              </a:ext>
            </a:extLst>
          </p:cNvPr>
          <p:cNvSpPr>
            <a:spLocks noGrp="1"/>
          </p:cNvSpPr>
          <p:nvPr>
            <p:ph type="title"/>
          </p:nvPr>
        </p:nvSpPr>
        <p:spPr/>
        <p:txBody>
          <a:bodyPr/>
          <a:lstStyle/>
          <a:p>
            <a:r>
              <a:rPr lang="en-US" dirty="0"/>
              <a:t>Agent Contents</a:t>
            </a:r>
          </a:p>
        </p:txBody>
      </p:sp>
      <p:sp>
        <p:nvSpPr>
          <p:cNvPr id="3" name="Footer Placeholder 2">
            <a:extLst>
              <a:ext uri="{FF2B5EF4-FFF2-40B4-BE49-F238E27FC236}">
                <a16:creationId xmlns:a16="http://schemas.microsoft.com/office/drawing/2014/main" id="{26DE37CB-2DA1-0D4C-ADD7-CFFA778D289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06656A75-EA51-2048-B53F-F776F0519030}"/>
              </a:ext>
            </a:extLst>
          </p:cNvPr>
          <p:cNvSpPr>
            <a:spLocks noGrp="1"/>
          </p:cNvSpPr>
          <p:nvPr>
            <p:ph type="sldNum" sz="quarter" idx="11"/>
          </p:nvPr>
        </p:nvSpPr>
        <p:spPr/>
        <p:txBody>
          <a:bodyPr/>
          <a:lstStyle/>
          <a:p>
            <a:fld id="{0743EA0E-C5B1-48EC-8082-F253EA88050D}" type="slidenum">
              <a:rPr lang="en-US" smtClean="0"/>
              <a:pPr/>
              <a:t>2</a:t>
            </a:fld>
            <a:endParaRPr lang="en-US" dirty="0"/>
          </a:p>
        </p:txBody>
      </p:sp>
      <p:sp>
        <p:nvSpPr>
          <p:cNvPr id="5" name="TextBox 4">
            <a:extLst>
              <a:ext uri="{FF2B5EF4-FFF2-40B4-BE49-F238E27FC236}">
                <a16:creationId xmlns:a16="http://schemas.microsoft.com/office/drawing/2014/main" id="{03371380-5D01-804D-88B4-D79D964C1943}"/>
              </a:ext>
            </a:extLst>
          </p:cNvPr>
          <p:cNvSpPr txBox="1"/>
          <p:nvPr/>
        </p:nvSpPr>
        <p:spPr>
          <a:xfrm>
            <a:off x="2918012" y="2178424"/>
            <a:ext cx="7282699" cy="1477328"/>
          </a:xfrm>
          <a:prstGeom prst="rect">
            <a:avLst/>
          </a:prstGeom>
          <a:noFill/>
        </p:spPr>
        <p:txBody>
          <a:bodyPr wrap="none" rtlCol="0">
            <a:spAutoFit/>
          </a:bodyPr>
          <a:lstStyle/>
          <a:p>
            <a:r>
              <a:rPr lang="en-US" dirty="0"/>
              <a:t>1.  Tentative schedule dates and steps</a:t>
            </a:r>
          </a:p>
          <a:p>
            <a:r>
              <a:rPr lang="en-US" dirty="0"/>
              <a:t>2.  Use-Case Description</a:t>
            </a:r>
          </a:p>
          <a:p>
            <a:pPr marL="342900" indent="-342900">
              <a:buAutoNum type="arabicPeriod" startAt="2"/>
            </a:pPr>
            <a:r>
              <a:rPr lang="en-US" dirty="0"/>
              <a:t>Boundaries</a:t>
            </a:r>
          </a:p>
          <a:p>
            <a:pPr marL="342900" indent="-342900">
              <a:buAutoNum type="arabicPeriod" startAt="2"/>
            </a:pPr>
            <a:r>
              <a:rPr lang="en-US" dirty="0"/>
              <a:t>Top-Down Approach using decompositions and pipe-and-filter approach</a:t>
            </a:r>
          </a:p>
          <a:p>
            <a:pPr marL="342900" indent="-342900">
              <a:buAutoNum type="arabicPeriod" startAt="2"/>
            </a:pPr>
            <a:r>
              <a:rPr lang="en-US" dirty="0"/>
              <a:t>UML</a:t>
            </a:r>
          </a:p>
        </p:txBody>
      </p:sp>
    </p:spTree>
    <p:extLst>
      <p:ext uri="{BB962C8B-B14F-4D97-AF65-F5344CB8AC3E}">
        <p14:creationId xmlns:p14="http://schemas.microsoft.com/office/powerpoint/2010/main" val="1977051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66BCA-6C57-5242-8C79-579F27EC7E05}"/>
              </a:ext>
            </a:extLst>
          </p:cNvPr>
          <p:cNvSpPr>
            <a:spLocks noGrp="1"/>
          </p:cNvSpPr>
          <p:nvPr>
            <p:ph type="title"/>
          </p:nvPr>
        </p:nvSpPr>
        <p:spPr/>
        <p:txBody>
          <a:bodyPr/>
          <a:lstStyle/>
          <a:p>
            <a:r>
              <a:rPr lang="en-US" dirty="0"/>
              <a:t>Tentative schedule dates and steps</a:t>
            </a:r>
          </a:p>
        </p:txBody>
      </p:sp>
      <p:sp>
        <p:nvSpPr>
          <p:cNvPr id="3" name="Footer Placeholder 2">
            <a:extLst>
              <a:ext uri="{FF2B5EF4-FFF2-40B4-BE49-F238E27FC236}">
                <a16:creationId xmlns:a16="http://schemas.microsoft.com/office/drawing/2014/main" id="{025379D0-390B-E144-AB8C-2F005A94929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DB1E26A5-9EDA-1544-A5A0-FAC8A54DDD7B}"/>
              </a:ext>
            </a:extLst>
          </p:cNvPr>
          <p:cNvSpPr>
            <a:spLocks noGrp="1"/>
          </p:cNvSpPr>
          <p:nvPr>
            <p:ph type="sldNum" sz="quarter" idx="11"/>
          </p:nvPr>
        </p:nvSpPr>
        <p:spPr/>
        <p:txBody>
          <a:bodyPr/>
          <a:lstStyle/>
          <a:p>
            <a:fld id="{0743EA0E-C5B1-48EC-8082-F253EA88050D}" type="slidenum">
              <a:rPr lang="en-US" smtClean="0"/>
              <a:pPr/>
              <a:t>3</a:t>
            </a:fld>
            <a:endParaRPr lang="en-US" dirty="0"/>
          </a:p>
        </p:txBody>
      </p:sp>
      <p:sp>
        <p:nvSpPr>
          <p:cNvPr id="5" name="TextBox 4">
            <a:extLst>
              <a:ext uri="{FF2B5EF4-FFF2-40B4-BE49-F238E27FC236}">
                <a16:creationId xmlns:a16="http://schemas.microsoft.com/office/drawing/2014/main" id="{5735B448-F09A-E149-A5C0-142E5F4E3EED}"/>
              </a:ext>
            </a:extLst>
          </p:cNvPr>
          <p:cNvSpPr txBox="1"/>
          <p:nvPr/>
        </p:nvSpPr>
        <p:spPr>
          <a:xfrm>
            <a:off x="3576917" y="2274838"/>
            <a:ext cx="5403467" cy="2585323"/>
          </a:xfrm>
          <a:prstGeom prst="rect">
            <a:avLst/>
          </a:prstGeom>
          <a:noFill/>
        </p:spPr>
        <p:txBody>
          <a:bodyPr wrap="none" rtlCol="0">
            <a:spAutoFit/>
          </a:bodyPr>
          <a:lstStyle/>
          <a:p>
            <a:pPr marL="342900" indent="-342900">
              <a:buAutoNum type="arabicPeriod"/>
            </a:pPr>
            <a:r>
              <a:rPr lang="en-US" dirty="0"/>
              <a:t>Requirements Analysis----Now!</a:t>
            </a:r>
          </a:p>
          <a:p>
            <a:pPr marL="342900" indent="-342900">
              <a:buAutoNum type="arabicPeriod"/>
            </a:pPr>
            <a:r>
              <a:rPr lang="en-US" dirty="0"/>
              <a:t>System Design----</a:t>
            </a:r>
          </a:p>
          <a:p>
            <a:pPr marL="342900" indent="-342900">
              <a:buAutoNum type="arabicPeriod"/>
            </a:pPr>
            <a:r>
              <a:rPr lang="en-US" dirty="0"/>
              <a:t>Program Design-–</a:t>
            </a:r>
          </a:p>
          <a:p>
            <a:pPr marL="342900" indent="-342900">
              <a:buAutoNum type="arabicPeriod"/>
            </a:pPr>
            <a:r>
              <a:rPr lang="en-US" dirty="0"/>
              <a:t>Program Implementation----</a:t>
            </a:r>
          </a:p>
          <a:p>
            <a:pPr marL="342900" indent="-342900">
              <a:buAutoNum type="arabicPeriod"/>
            </a:pPr>
            <a:r>
              <a:rPr lang="en-US" dirty="0"/>
              <a:t>Testing and Training on Software----Early September</a:t>
            </a:r>
          </a:p>
          <a:p>
            <a:pPr marL="342900" indent="-342900">
              <a:buAutoNum type="arabicPeriod"/>
            </a:pPr>
            <a:r>
              <a:rPr lang="en-US" dirty="0"/>
              <a:t>Initial POC at SDC21-----Middle of September</a:t>
            </a:r>
          </a:p>
          <a:p>
            <a:pPr marL="342900" indent="-342900">
              <a:buAutoNum type="arabicPeriod"/>
            </a:pPr>
            <a:r>
              <a:rPr lang="en-US" dirty="0"/>
              <a:t>Final Testing---2</a:t>
            </a:r>
            <a:r>
              <a:rPr lang="en-US" baseline="30000" dirty="0"/>
              <a:t>nd</a:t>
            </a:r>
            <a:r>
              <a:rPr lang="en-US" dirty="0"/>
              <a:t> Week of October</a:t>
            </a:r>
          </a:p>
          <a:p>
            <a:pPr marL="342900" indent="-342900">
              <a:buFontTx/>
              <a:buAutoNum type="arabicPeriod"/>
            </a:pPr>
            <a:r>
              <a:rPr lang="en-US" dirty="0"/>
              <a:t>Training on Demo</a:t>
            </a:r>
          </a:p>
          <a:p>
            <a:pPr marL="342900" indent="-342900">
              <a:buAutoNum type="arabicPeriod"/>
            </a:pPr>
            <a:r>
              <a:rPr lang="en-US" dirty="0"/>
              <a:t>SC21----week before Thanksgiving</a:t>
            </a:r>
          </a:p>
        </p:txBody>
      </p:sp>
    </p:spTree>
    <p:extLst>
      <p:ext uri="{BB962C8B-B14F-4D97-AF65-F5344CB8AC3E}">
        <p14:creationId xmlns:p14="http://schemas.microsoft.com/office/powerpoint/2010/main" val="202565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4</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2458036958"/>
              </p:ext>
            </p:extLst>
          </p:nvPr>
        </p:nvGraphicFramePr>
        <p:xfrm>
          <a:off x="4043363" y="1556965"/>
          <a:ext cx="4105765" cy="353529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Fabric Resource Hot Subtract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Subtract components when is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The Subnet Manager finds a missing endpoint</a:t>
                      </a:r>
                    </a:p>
                    <a:p>
                      <a:pPr marL="342900" marR="0" lvl="0" indent="-342900">
                        <a:spcBef>
                          <a:spcPts val="0"/>
                        </a:spcBef>
                        <a:spcAft>
                          <a:spcPts val="0"/>
                        </a:spcAft>
                        <a:buFont typeface="Symbol" pitchFamily="2" charset="2"/>
                        <a:buChar char=""/>
                      </a:pPr>
                      <a:r>
                        <a:rPr lang="en-US" sz="800" dirty="0">
                          <a:effectLst/>
                        </a:rPr>
                        <a:t>The Subnet Manager deletes the endpoint</a:t>
                      </a:r>
                    </a:p>
                    <a:p>
                      <a:pPr marL="342900" marR="0" lvl="0" indent="-342900">
                        <a:spcBef>
                          <a:spcPts val="0"/>
                        </a:spcBef>
                        <a:spcAft>
                          <a:spcPts val="0"/>
                        </a:spcAft>
                        <a:buFont typeface="Symbol" pitchFamily="2" charset="2"/>
                        <a:buChar char=""/>
                      </a:pPr>
                      <a:r>
                        <a:rPr lang="en-US" sz="800" dirty="0">
                          <a:effectLst/>
                        </a:rPr>
                        <a:t>The Subnet Manager communicates to the Agent that a deletion has been made to the fabric</a:t>
                      </a:r>
                    </a:p>
                    <a:p>
                      <a:pPr marL="342900" marR="0" lvl="0" indent="-342900">
                        <a:spcBef>
                          <a:spcPts val="0"/>
                        </a:spcBef>
                        <a:spcAft>
                          <a:spcPts val="0"/>
                        </a:spcAft>
                        <a:buFont typeface="Symbol" pitchFamily="2" charset="2"/>
                        <a:buChar char=""/>
                      </a:pPr>
                      <a:r>
                        <a:rPr lang="en-US" sz="800" dirty="0">
                          <a:effectLst/>
                        </a:rPr>
                        <a:t>The Agent notifies OFMF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updates the Redfish tree with the deletion through a post of new information or delete</a:t>
                      </a:r>
                    </a:p>
                    <a:p>
                      <a:pPr marL="342900" marR="0" lvl="0" indent="-342900">
                        <a:spcBef>
                          <a:spcPts val="0"/>
                        </a:spcBef>
                        <a:spcAft>
                          <a:spcPts val="0"/>
                        </a:spcAft>
                        <a:buFont typeface="Symbol" pitchFamily="2" charset="2"/>
                        <a:buChar char=""/>
                      </a:pPr>
                      <a:r>
                        <a:rPr lang="en-US" sz="800" dirty="0">
                          <a:effectLst/>
                        </a:rPr>
                        <a:t>OFMF reports to clients that a modification to the fabric has occurred. </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859519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5</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1968745894"/>
              </p:ext>
            </p:extLst>
          </p:nvPr>
        </p:nvGraphicFramePr>
        <p:xfrm>
          <a:off x="4043363" y="1556965"/>
          <a:ext cx="4105765" cy="426681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Fabric Resource Hot Add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Add components when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a:t>
                      </a:r>
                      <a:r>
                        <a:rPr lang="en-US" sz="800" dirty="0" err="1">
                          <a:effectLst/>
                        </a:rPr>
                        <a:t>fabri</a:t>
                      </a:r>
                      <a:endParaRPr lang="en-US" sz="800" dirty="0">
                        <a:effectLst/>
                      </a:endParaRPr>
                    </a:p>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	The Subnet Manager identifies a previously identified endpoint through a UID</a:t>
                      </a:r>
                    </a:p>
                    <a:p>
                      <a:pPr marL="342900" marR="0" lvl="0" indent="-342900">
                        <a:spcBef>
                          <a:spcPts val="0"/>
                        </a:spcBef>
                        <a:spcAft>
                          <a:spcPts val="0"/>
                        </a:spcAft>
                        <a:buFont typeface="Symbol" pitchFamily="2" charset="2"/>
                        <a:buChar char=""/>
                      </a:pPr>
                      <a:r>
                        <a:rPr lang="en-US" sz="800" dirty="0">
                          <a:effectLst/>
                        </a:rPr>
                        <a:t>The Subnet Manager provides a fabric-specific identifier </a:t>
                      </a:r>
                    </a:p>
                    <a:p>
                      <a:pPr marL="342900" marR="0" lvl="0" indent="-342900">
                        <a:spcBef>
                          <a:spcPts val="0"/>
                        </a:spcBef>
                        <a:spcAft>
                          <a:spcPts val="0"/>
                        </a:spcAft>
                        <a:buFont typeface="Symbol" pitchFamily="2" charset="2"/>
                        <a:buChar char=""/>
                      </a:pPr>
                      <a:r>
                        <a:rPr lang="en-US" sz="800" dirty="0">
                          <a:effectLst/>
                        </a:rPr>
                        <a:t>The Subnet Manager communicates to the Agent that an addition has been made to the fabric</a:t>
                      </a:r>
                    </a:p>
                    <a:p>
                      <a:pPr marL="342900" marR="0" lvl="0" indent="-342900">
                        <a:spcBef>
                          <a:spcPts val="0"/>
                        </a:spcBef>
                        <a:spcAft>
                          <a:spcPts val="0"/>
                        </a:spcAft>
                        <a:buFont typeface="Symbol" pitchFamily="2" charset="2"/>
                        <a:buChar char=""/>
                      </a:pPr>
                      <a:r>
                        <a:rPr lang="en-US" sz="800" dirty="0">
                          <a:effectLst/>
                        </a:rPr>
                        <a:t>The Agent notifies OFMF Redfish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needs to notify the clients of the net impact through an event.</a:t>
                      </a:r>
                    </a:p>
                    <a:p>
                      <a:pPr marL="342900" marR="0" lvl="0" indent="-342900">
                        <a:spcBef>
                          <a:spcPts val="0"/>
                        </a:spcBef>
                        <a:spcAft>
                          <a:spcPts val="0"/>
                        </a:spcAft>
                        <a:buFont typeface="Symbol" pitchFamily="2" charset="2"/>
                        <a:buChar char=""/>
                      </a:pPr>
                      <a:r>
                        <a:rPr lang="en-US" sz="800" dirty="0">
                          <a:effectLst/>
                        </a:rPr>
                        <a:t>The OFMF updates the Redfish tree with the addition of new information using the Redfish Aggregation Service</a:t>
                      </a:r>
                    </a:p>
                    <a:p>
                      <a:pPr marL="342900" marR="0" lvl="0" indent="-342900">
                        <a:spcBef>
                          <a:spcPts val="0"/>
                        </a:spcBef>
                        <a:spcAft>
                          <a:spcPts val="0"/>
                        </a:spcAft>
                        <a:buFont typeface="Symbol" pitchFamily="2" charset="2"/>
                        <a:buChar char=""/>
                      </a:pPr>
                      <a:r>
                        <a:rPr lang="en-US" sz="800" dirty="0">
                          <a:solidFill>
                            <a:srgbClr val="FF0000"/>
                          </a:solidFill>
                          <a:effectLst/>
                        </a:rPr>
                        <a:t>For the POC, the agent can post the information directly to the OFMF instance</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3489778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19AE8-7222-0542-8879-C88728A153FA}"/>
              </a:ext>
            </a:extLst>
          </p:cNvPr>
          <p:cNvSpPr>
            <a:spLocks noGrp="1"/>
          </p:cNvSpPr>
          <p:nvPr>
            <p:ph type="title"/>
          </p:nvPr>
        </p:nvSpPr>
        <p:spPr/>
        <p:txBody>
          <a:bodyPr/>
          <a:lstStyle/>
          <a:p>
            <a:r>
              <a:rPr lang="en-US" dirty="0"/>
              <a:t>Boundaries</a:t>
            </a:r>
          </a:p>
        </p:txBody>
      </p:sp>
      <p:sp>
        <p:nvSpPr>
          <p:cNvPr id="3" name="Footer Placeholder 2">
            <a:extLst>
              <a:ext uri="{FF2B5EF4-FFF2-40B4-BE49-F238E27FC236}">
                <a16:creationId xmlns:a16="http://schemas.microsoft.com/office/drawing/2014/main" id="{1CBE2AF4-48BF-FD47-9D8F-01E7ED699C1B}"/>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1A183A5-1F69-6F4E-B65A-4524474F50AB}"/>
              </a:ext>
            </a:extLst>
          </p:cNvPr>
          <p:cNvSpPr>
            <a:spLocks noGrp="1"/>
          </p:cNvSpPr>
          <p:nvPr>
            <p:ph type="sldNum" sz="quarter" idx="11"/>
          </p:nvPr>
        </p:nvSpPr>
        <p:spPr/>
        <p:txBody>
          <a:bodyPr/>
          <a:lstStyle/>
          <a:p>
            <a:fld id="{0743EA0E-C5B1-48EC-8082-F253EA88050D}" type="slidenum">
              <a:rPr lang="en-US" smtClean="0"/>
              <a:pPr/>
              <a:t>6</a:t>
            </a:fld>
            <a:endParaRPr lang="en-US" dirty="0"/>
          </a:p>
        </p:txBody>
      </p:sp>
      <p:sp>
        <p:nvSpPr>
          <p:cNvPr id="5" name="TextBox 4">
            <a:extLst>
              <a:ext uri="{FF2B5EF4-FFF2-40B4-BE49-F238E27FC236}">
                <a16:creationId xmlns:a16="http://schemas.microsoft.com/office/drawing/2014/main" id="{0ACCD82C-E721-B740-AF3F-7A063456D911}"/>
              </a:ext>
            </a:extLst>
          </p:cNvPr>
          <p:cNvSpPr txBox="1"/>
          <p:nvPr/>
        </p:nvSpPr>
        <p:spPr>
          <a:xfrm>
            <a:off x="2232998" y="1394300"/>
            <a:ext cx="8444171" cy="5909310"/>
          </a:xfrm>
          <a:prstGeom prst="rect">
            <a:avLst/>
          </a:prstGeom>
          <a:noFill/>
        </p:spPr>
        <p:txBody>
          <a:bodyPr wrap="none" rtlCol="0">
            <a:spAutoFit/>
          </a:bodyPr>
          <a:lstStyle/>
          <a:p>
            <a:pPr marL="342900" indent="-342900">
              <a:buAutoNum type="arabicPeriod"/>
            </a:pPr>
            <a:r>
              <a:rPr lang="en-US" dirty="0"/>
              <a:t>Responsibility of the Agent</a:t>
            </a:r>
          </a:p>
          <a:p>
            <a:pPr marL="800100" lvl="1" indent="-342900">
              <a:buAutoNum type="arabicPeriod"/>
            </a:pPr>
            <a:r>
              <a:rPr lang="en-US" dirty="0"/>
              <a:t>Notify OFMF of changes of fabric endpoints, switches and FAM</a:t>
            </a:r>
          </a:p>
          <a:p>
            <a:pPr marL="1257300" lvl="2" indent="-342900">
              <a:buAutoNum type="arabicPeriod"/>
            </a:pPr>
            <a:r>
              <a:rPr lang="en-US" dirty="0">
                <a:solidFill>
                  <a:srgbClr val="FF0000"/>
                </a:solidFill>
              </a:rPr>
              <a:t>Event interface</a:t>
            </a:r>
            <a:endParaRPr lang="en-US" dirty="0"/>
          </a:p>
          <a:p>
            <a:pPr marL="800100" lvl="1" indent="-342900">
              <a:buAutoNum type="arabicPeriod"/>
            </a:pPr>
            <a:r>
              <a:rPr lang="en-US" dirty="0"/>
              <a:t>Support standard Redfish</a:t>
            </a:r>
          </a:p>
          <a:p>
            <a:pPr marL="1257300" lvl="2" indent="-342900">
              <a:buAutoNum type="arabicPeriod"/>
            </a:pPr>
            <a:r>
              <a:rPr lang="en-US" dirty="0">
                <a:solidFill>
                  <a:srgbClr val="FF0000"/>
                </a:solidFill>
              </a:rPr>
              <a:t>Post, </a:t>
            </a:r>
            <a:r>
              <a:rPr lang="en-US" dirty="0"/>
              <a:t>Patch</a:t>
            </a:r>
            <a:r>
              <a:rPr lang="en-US" dirty="0">
                <a:solidFill>
                  <a:srgbClr val="FF0000"/>
                </a:solidFill>
              </a:rPr>
              <a:t>, and Delete only for POC</a:t>
            </a:r>
          </a:p>
          <a:p>
            <a:pPr marL="800100" lvl="1" indent="-342900">
              <a:buAutoNum type="arabicPeriod"/>
            </a:pPr>
            <a:r>
              <a:rPr lang="en-US" dirty="0"/>
              <a:t>The Agent needs to use Simple Service Discovery Protocol (SSDP)</a:t>
            </a:r>
          </a:p>
          <a:p>
            <a:pPr marL="1257300" lvl="2" indent="-342900">
              <a:buAutoNum type="arabicPeriod"/>
            </a:pPr>
            <a:r>
              <a:rPr lang="en-US" dirty="0">
                <a:solidFill>
                  <a:srgbClr val="FF0000"/>
                </a:solidFill>
              </a:rPr>
              <a:t>We will determine for the POC the amount of time/work available</a:t>
            </a:r>
          </a:p>
          <a:p>
            <a:pPr marL="342900" indent="-342900">
              <a:buAutoNum type="arabicPeriod"/>
            </a:pPr>
            <a:r>
              <a:rPr lang="en-US" dirty="0">
                <a:solidFill>
                  <a:srgbClr val="FF0000"/>
                </a:solidFill>
              </a:rPr>
              <a:t>Security Concerns</a:t>
            </a:r>
          </a:p>
          <a:p>
            <a:pPr marL="800100" lvl="1" indent="-342900">
              <a:buAutoNum type="arabicPeriod"/>
            </a:pPr>
            <a:r>
              <a:rPr lang="en-US" dirty="0">
                <a:solidFill>
                  <a:srgbClr val="FF0000"/>
                </a:solidFill>
              </a:rPr>
              <a:t>How much of the Redfish Aggregation model do we follow?</a:t>
            </a:r>
          </a:p>
          <a:p>
            <a:pPr marL="1257300" lvl="2" indent="-342900">
              <a:buAutoNum type="arabicPeriod"/>
            </a:pPr>
            <a:r>
              <a:rPr lang="en-US" dirty="0">
                <a:solidFill>
                  <a:srgbClr val="FF0000"/>
                </a:solidFill>
              </a:rPr>
              <a:t>We need to decide whether to support Session+ authentication</a:t>
            </a:r>
          </a:p>
          <a:p>
            <a:pPr marL="800100" lvl="1" indent="-342900">
              <a:buFontTx/>
              <a:buAutoNum type="arabicPeriod"/>
            </a:pPr>
            <a:r>
              <a:rPr lang="en-US" dirty="0"/>
              <a:t>Clients cannot interact in its roll with the Agents</a:t>
            </a:r>
            <a:r>
              <a:rPr lang="en-US" dirty="0">
                <a:solidFill>
                  <a:srgbClr val="FF0000"/>
                </a:solidFill>
              </a:rPr>
              <a:t> </a:t>
            </a:r>
          </a:p>
          <a:p>
            <a:pPr marL="342900" indent="-342900">
              <a:buAutoNum type="arabicPeriod"/>
            </a:pPr>
            <a:r>
              <a:rPr lang="en-US" dirty="0"/>
              <a:t>Limits of the Agent</a:t>
            </a:r>
          </a:p>
          <a:p>
            <a:pPr marL="800100" lvl="1" indent="-342900">
              <a:buAutoNum type="arabicPeriod"/>
            </a:pPr>
            <a:r>
              <a:rPr lang="en-US" dirty="0"/>
              <a:t>Will interact with the Subnet Manager</a:t>
            </a:r>
          </a:p>
          <a:p>
            <a:pPr marL="800100" lvl="1" indent="-342900">
              <a:buAutoNum type="arabicPeriod"/>
            </a:pPr>
            <a:r>
              <a:rPr lang="en-US" dirty="0"/>
              <a:t>Will interact with the OFMF</a:t>
            </a:r>
          </a:p>
          <a:p>
            <a:pPr marL="1257300" lvl="2" indent="-342900">
              <a:buAutoNum type="arabicPeriod"/>
            </a:pPr>
            <a:r>
              <a:rPr lang="en-US" dirty="0">
                <a:solidFill>
                  <a:srgbClr val="FF0000"/>
                </a:solidFill>
              </a:rPr>
              <a:t>Changes will be made directly to Redfish</a:t>
            </a:r>
          </a:p>
          <a:p>
            <a:pPr marL="800100" lvl="1" indent="-342900">
              <a:buAutoNum type="arabicPeriod"/>
            </a:pPr>
            <a:r>
              <a:rPr lang="en-US" dirty="0"/>
              <a:t>OFMF Clients cannot interact with the Agents directly</a:t>
            </a:r>
          </a:p>
          <a:p>
            <a:pPr marL="800100" lvl="1" indent="-342900">
              <a:buAutoNum type="arabicPeriod"/>
            </a:pPr>
            <a:r>
              <a:rPr lang="en-US" dirty="0"/>
              <a:t>Agents cannot control the fabric infrastructure -–Subnet Manager responsibility</a:t>
            </a:r>
          </a:p>
          <a:p>
            <a:pPr marL="800100" lvl="1" indent="-342900">
              <a:buAutoNum type="arabicPeriod"/>
            </a:pPr>
            <a:endParaRPr lang="en-US" dirty="0"/>
          </a:p>
          <a:p>
            <a:pPr marL="800100" lvl="1" indent="-342900">
              <a:buAutoNum type="arabicPeriod"/>
            </a:pPr>
            <a:endParaRPr lang="en-US" dirty="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2540067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Subnet Manager Run-time maintenance mode</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7</a:t>
            </a:fld>
            <a:endParaRPr lang="en-US" dirty="0"/>
          </a:p>
        </p:txBody>
      </p:sp>
      <p:sp>
        <p:nvSpPr>
          <p:cNvPr id="15" name="Rectangle 14">
            <a:extLst>
              <a:ext uri="{FF2B5EF4-FFF2-40B4-BE49-F238E27FC236}">
                <a16:creationId xmlns:a16="http://schemas.microsoft.com/office/drawing/2014/main" id="{0D8D946D-E30B-C54A-882A-C765E1E8D575}"/>
              </a:ext>
            </a:extLst>
          </p:cNvPr>
          <p:cNvSpPr/>
          <p:nvPr/>
        </p:nvSpPr>
        <p:spPr>
          <a:xfrm>
            <a:off x="5987471" y="1420010"/>
            <a:ext cx="2580968" cy="114466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notifies Agent that an addition/</a:t>
            </a:r>
            <a:r>
              <a:rPr lang="en-US" dirty="0" err="1"/>
              <a:t>subtracton</a:t>
            </a:r>
            <a:r>
              <a:rPr lang="en-US" dirty="0"/>
              <a:t> has been made </a:t>
            </a:r>
          </a:p>
        </p:txBody>
      </p:sp>
      <p:sp>
        <p:nvSpPr>
          <p:cNvPr id="16" name="Diamond 15">
            <a:extLst>
              <a:ext uri="{FF2B5EF4-FFF2-40B4-BE49-F238E27FC236}">
                <a16:creationId xmlns:a16="http://schemas.microsoft.com/office/drawing/2014/main" id="{A21313E1-95A6-EC4B-BED4-7EE9EFB421AD}"/>
              </a:ext>
            </a:extLst>
          </p:cNvPr>
          <p:cNvSpPr/>
          <p:nvPr/>
        </p:nvSpPr>
        <p:spPr>
          <a:xfrm>
            <a:off x="3652143" y="2844160"/>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18" name="Straight Arrow Connector 17">
            <a:extLst>
              <a:ext uri="{FF2B5EF4-FFF2-40B4-BE49-F238E27FC236}">
                <a16:creationId xmlns:a16="http://schemas.microsoft.com/office/drawing/2014/main" id="{150F2878-11AC-FE42-9ACC-F885AAFD4080}"/>
              </a:ext>
            </a:extLst>
          </p:cNvPr>
          <p:cNvCxnSpPr>
            <a:cxnSpLocks/>
            <a:endCxn id="15" idx="1"/>
          </p:cNvCxnSpPr>
          <p:nvPr/>
        </p:nvCxnSpPr>
        <p:spPr>
          <a:xfrm flipV="1">
            <a:off x="5608884" y="1992343"/>
            <a:ext cx="378587" cy="140221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3AF58350-703B-7A45-9718-17E4872B78F8}"/>
              </a:ext>
            </a:extLst>
          </p:cNvPr>
          <p:cNvCxnSpPr>
            <a:cxnSpLocks/>
            <a:endCxn id="34" idx="0"/>
          </p:cNvCxnSpPr>
          <p:nvPr/>
        </p:nvCxnSpPr>
        <p:spPr>
          <a:xfrm>
            <a:off x="4639056" y="4088086"/>
            <a:ext cx="654751" cy="13610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795C70DE-6803-D94C-A250-500D3EA49801}"/>
              </a:ext>
            </a:extLst>
          </p:cNvPr>
          <p:cNvCxnSpPr>
            <a:cxnSpLocks/>
          </p:cNvCxnSpPr>
          <p:nvPr/>
        </p:nvCxnSpPr>
        <p:spPr>
          <a:xfrm>
            <a:off x="2661954" y="3423035"/>
            <a:ext cx="99018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5710379" y="2812170"/>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5097526" y="4520247"/>
            <a:ext cx="679268" cy="369332"/>
          </a:xfrm>
          <a:prstGeom prst="rect">
            <a:avLst/>
          </a:prstGeom>
          <a:noFill/>
        </p:spPr>
        <p:txBody>
          <a:bodyPr wrap="square" rtlCol="0">
            <a:spAutoFit/>
          </a:bodyPr>
          <a:lstStyle/>
          <a:p>
            <a:r>
              <a:rPr lang="en-US" dirty="0"/>
              <a:t>No</a:t>
            </a:r>
          </a:p>
        </p:txBody>
      </p:sp>
      <p:sp>
        <p:nvSpPr>
          <p:cNvPr id="24" name="Rectangle 23">
            <a:extLst>
              <a:ext uri="{FF2B5EF4-FFF2-40B4-BE49-F238E27FC236}">
                <a16:creationId xmlns:a16="http://schemas.microsoft.com/office/drawing/2014/main" id="{E35D858B-F102-F94C-AC17-7BE3D719DB78}"/>
              </a:ext>
            </a:extLst>
          </p:cNvPr>
          <p:cNvSpPr/>
          <p:nvPr/>
        </p:nvSpPr>
        <p:spPr>
          <a:xfrm>
            <a:off x="9549063" y="5670234"/>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Updates the clients that a change has occurred</a:t>
            </a:r>
          </a:p>
        </p:txBody>
      </p:sp>
      <p:sp>
        <p:nvSpPr>
          <p:cNvPr id="26" name="Rectangle 25">
            <a:extLst>
              <a:ext uri="{FF2B5EF4-FFF2-40B4-BE49-F238E27FC236}">
                <a16:creationId xmlns:a16="http://schemas.microsoft.com/office/drawing/2014/main" id="{2871E46A-D824-1546-B052-71E3FFC68033}"/>
              </a:ext>
            </a:extLst>
          </p:cNvPr>
          <p:cNvSpPr/>
          <p:nvPr/>
        </p:nvSpPr>
        <p:spPr>
          <a:xfrm>
            <a:off x="9523771" y="428177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Update the Redfish Tree with the Addition/Deletion</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8233286" y="2846628"/>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1F3079DD-1389-E64B-A8E5-0A6347E6858D}"/>
              </a:ext>
            </a:extLst>
          </p:cNvPr>
          <p:cNvCxnSpPr>
            <a:cxnSpLocks/>
          </p:cNvCxnSpPr>
          <p:nvPr/>
        </p:nvCxnSpPr>
        <p:spPr>
          <a:xfrm>
            <a:off x="8256637" y="4422247"/>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795AF39C-0696-FE45-BA3A-D01ADF75CD52}"/>
              </a:ext>
            </a:extLst>
          </p:cNvPr>
          <p:cNvCxnSpPr>
            <a:cxnSpLocks/>
            <a:stCxn id="24" idx="1"/>
            <a:endCxn id="34" idx="3"/>
          </p:cNvCxnSpPr>
          <p:nvPr/>
        </p:nvCxnSpPr>
        <p:spPr>
          <a:xfrm flipH="1" flipV="1">
            <a:off x="6584291" y="5884169"/>
            <a:ext cx="2964772" cy="22114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C62884AD-8B61-CC48-9C93-DFBC1085F999}"/>
              </a:ext>
            </a:extLst>
          </p:cNvPr>
          <p:cNvCxnSpPr>
            <a:cxnSpLocks/>
          </p:cNvCxnSpPr>
          <p:nvPr/>
        </p:nvCxnSpPr>
        <p:spPr>
          <a:xfrm flipH="1" flipV="1">
            <a:off x="1330129" y="3826685"/>
            <a:ext cx="2625616" cy="184354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8" name="Rectangle 27">
            <a:extLst>
              <a:ext uri="{FF2B5EF4-FFF2-40B4-BE49-F238E27FC236}">
                <a16:creationId xmlns:a16="http://schemas.microsoft.com/office/drawing/2014/main" id="{A60705B0-ED50-5049-9C8E-776730694BE2}"/>
              </a:ext>
            </a:extLst>
          </p:cNvPr>
          <p:cNvSpPr/>
          <p:nvPr/>
        </p:nvSpPr>
        <p:spPr>
          <a:xfrm>
            <a:off x="9549063" y="1310942"/>
            <a:ext cx="2580968" cy="1397102"/>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sends change information using a OFMF Redfish event mechanism </a:t>
            </a:r>
            <a:r>
              <a:rPr lang="en-US" dirty="0">
                <a:solidFill>
                  <a:srgbClr val="FF0000"/>
                </a:solidFill>
              </a:rPr>
              <a:t>POC Post/Delete </a:t>
            </a:r>
          </a:p>
        </p:txBody>
      </p:sp>
      <p:sp>
        <p:nvSpPr>
          <p:cNvPr id="30" name="Rectangle 29">
            <a:extLst>
              <a:ext uri="{FF2B5EF4-FFF2-40B4-BE49-F238E27FC236}">
                <a16:creationId xmlns:a16="http://schemas.microsoft.com/office/drawing/2014/main" id="{22F33010-631A-6E4E-809C-3EF7FF8ACDAD}"/>
              </a:ext>
            </a:extLst>
          </p:cNvPr>
          <p:cNvSpPr/>
          <p:nvPr/>
        </p:nvSpPr>
        <p:spPr>
          <a:xfrm>
            <a:off x="80986" y="2870396"/>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Recursively walk the Fabric</a:t>
            </a:r>
          </a:p>
        </p:txBody>
      </p:sp>
      <p:sp>
        <p:nvSpPr>
          <p:cNvPr id="32" name="Rectangle 31">
            <a:extLst>
              <a:ext uri="{FF2B5EF4-FFF2-40B4-BE49-F238E27FC236}">
                <a16:creationId xmlns:a16="http://schemas.microsoft.com/office/drawing/2014/main" id="{7D9B594F-701F-9249-8EEF-E53BFE6A0C2C}"/>
              </a:ext>
            </a:extLst>
          </p:cNvPr>
          <p:cNvSpPr/>
          <p:nvPr/>
        </p:nvSpPr>
        <p:spPr>
          <a:xfrm>
            <a:off x="61969" y="139830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Load Configuration File</a:t>
            </a:r>
          </a:p>
        </p:txBody>
      </p:sp>
      <p:sp>
        <p:nvSpPr>
          <p:cNvPr id="34" name="Rectangle 33">
            <a:extLst>
              <a:ext uri="{FF2B5EF4-FFF2-40B4-BE49-F238E27FC236}">
                <a16:creationId xmlns:a16="http://schemas.microsoft.com/office/drawing/2014/main" id="{2878F77B-2F49-C746-96BB-1463056FBD23}"/>
              </a:ext>
            </a:extLst>
          </p:cNvPr>
          <p:cNvSpPr/>
          <p:nvPr/>
        </p:nvSpPr>
        <p:spPr>
          <a:xfrm>
            <a:off x="4003323" y="5449091"/>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 </a:t>
            </a:r>
          </a:p>
        </p:txBody>
      </p:sp>
      <p:sp>
        <p:nvSpPr>
          <p:cNvPr id="35" name="Rectangle 34">
            <a:extLst>
              <a:ext uri="{FF2B5EF4-FFF2-40B4-BE49-F238E27FC236}">
                <a16:creationId xmlns:a16="http://schemas.microsoft.com/office/drawing/2014/main" id="{209937F1-B6F3-C241-9EC2-50571C598687}"/>
              </a:ext>
            </a:extLst>
          </p:cNvPr>
          <p:cNvSpPr/>
          <p:nvPr/>
        </p:nvSpPr>
        <p:spPr>
          <a:xfrm>
            <a:off x="9523771" y="3004083"/>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does a Get to the Agent to identify the fabric change</a:t>
            </a:r>
          </a:p>
        </p:txBody>
      </p:sp>
      <p:cxnSp>
        <p:nvCxnSpPr>
          <p:cNvPr id="36" name="Straight Arrow Connector 35">
            <a:extLst>
              <a:ext uri="{FF2B5EF4-FFF2-40B4-BE49-F238E27FC236}">
                <a16:creationId xmlns:a16="http://schemas.microsoft.com/office/drawing/2014/main" id="{05EDCF00-0B40-9245-9E5B-23D9EB25031A}"/>
              </a:ext>
            </a:extLst>
          </p:cNvPr>
          <p:cNvCxnSpPr>
            <a:cxnSpLocks/>
            <a:endCxn id="28" idx="1"/>
          </p:cNvCxnSpPr>
          <p:nvPr/>
        </p:nvCxnSpPr>
        <p:spPr>
          <a:xfrm flipV="1">
            <a:off x="8542175" y="2009493"/>
            <a:ext cx="1006888" cy="977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1592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t>Agent Flow diagram </a:t>
            </a:r>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8</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2974403440"/>
              </p:ext>
            </p:extLst>
          </p:nvPr>
        </p:nvGraphicFramePr>
        <p:xfrm>
          <a:off x="1947917" y="1945640"/>
          <a:ext cx="8128000" cy="55067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019748261"/>
                    </a:ext>
                  </a:extLst>
                </a:gridCol>
                <a:gridCol w="4064000">
                  <a:extLst>
                    <a:ext uri="{9D8B030D-6E8A-4147-A177-3AD203B41FA5}">
                      <a16:colId xmlns:a16="http://schemas.microsoft.com/office/drawing/2014/main" val="1382603609"/>
                    </a:ext>
                  </a:extLst>
                </a:gridCol>
              </a:tblGrid>
              <a:tr h="370840">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370840">
                <a:tc>
                  <a:txBody>
                    <a:bodyPr/>
                    <a:lstStyle/>
                    <a:p>
                      <a:r>
                        <a:rPr lang="en-US" dirty="0"/>
                        <a:t>Agent launches on in daemon mode as a co-application to the Subnet Manager</a:t>
                      </a:r>
                    </a:p>
                    <a:p>
                      <a:pPr marL="285750" indent="-285750">
                        <a:buFont typeface="Arial" panose="020B0604020202020204" pitchFamily="34" charset="0"/>
                        <a:buChar char="•"/>
                      </a:pPr>
                      <a:r>
                        <a:rPr lang="en-US" dirty="0"/>
                        <a:t>POC Zephyr has a Grand Plan spec to launch the Agent </a:t>
                      </a:r>
                    </a:p>
                  </a:txBody>
                  <a:tcPr/>
                </a:tc>
                <a:tc>
                  <a:txBody>
                    <a:bodyPr/>
                    <a:lstStyle/>
                    <a:p>
                      <a:r>
                        <a:rPr lang="en-US" dirty="0"/>
                        <a:t>Who the Agent is</a:t>
                      </a:r>
                    </a:p>
                    <a:p>
                      <a:r>
                        <a:rPr lang="en-US" dirty="0"/>
                        <a:t>How to turn on Agent</a:t>
                      </a:r>
                    </a:p>
                    <a:p>
                      <a:r>
                        <a:rPr lang="en-US" dirty="0"/>
                        <a:t>Path location of Agent</a:t>
                      </a:r>
                    </a:p>
                  </a:txBody>
                  <a:tcPr/>
                </a:tc>
                <a:extLst>
                  <a:ext uri="{0D108BD9-81ED-4DB2-BD59-A6C34878D82A}">
                    <a16:rowId xmlns:a16="http://schemas.microsoft.com/office/drawing/2014/main" val="565488110"/>
                  </a:ext>
                </a:extLst>
              </a:tr>
              <a:tr h="370840">
                <a:tc>
                  <a:txBody>
                    <a:bodyPr/>
                    <a:lstStyle/>
                    <a:p>
                      <a:r>
                        <a:rPr lang="en-US" dirty="0"/>
                        <a:t>Agent locates Subnet Manager and turns it’s ears on</a:t>
                      </a:r>
                    </a:p>
                  </a:txBody>
                  <a:tcPr/>
                </a:tc>
                <a:tc>
                  <a:txBody>
                    <a:bodyPr/>
                    <a:lstStyle/>
                    <a:p>
                      <a:r>
                        <a:rPr lang="en-US" dirty="0"/>
                        <a:t>Flag for insertion/deletion</a:t>
                      </a:r>
                    </a:p>
                    <a:p>
                      <a:r>
                        <a:rPr lang="en-US" dirty="0"/>
                        <a:t>Identifier to component</a:t>
                      </a:r>
                    </a:p>
                    <a:p>
                      <a:r>
                        <a:rPr lang="en-US" dirty="0"/>
                        <a:t>Wiring points </a:t>
                      </a:r>
                    </a:p>
                  </a:txBody>
                  <a:tcPr/>
                </a:tc>
                <a:extLst>
                  <a:ext uri="{0D108BD9-81ED-4DB2-BD59-A6C34878D82A}">
                    <a16:rowId xmlns:a16="http://schemas.microsoft.com/office/drawing/2014/main" val="1693983175"/>
                  </a:ext>
                </a:extLst>
              </a:tr>
              <a:tr h="370840">
                <a:tc>
                  <a:txBody>
                    <a:bodyPr/>
                    <a:lstStyle/>
                    <a:p>
                      <a:r>
                        <a:rPr lang="en-US" dirty="0"/>
                        <a:t>Locate the OFMF using SSDP</a:t>
                      </a:r>
                    </a:p>
                  </a:txBody>
                  <a:tcPr/>
                </a:tc>
                <a:tc>
                  <a:txBody>
                    <a:bodyPr/>
                    <a:lstStyle/>
                    <a:p>
                      <a:r>
                        <a:rPr lang="en-US" dirty="0"/>
                        <a:t>Lo</a:t>
                      </a:r>
                    </a:p>
                  </a:txBody>
                  <a:tcPr/>
                </a:tc>
                <a:extLst>
                  <a:ext uri="{0D108BD9-81ED-4DB2-BD59-A6C34878D82A}">
                    <a16:rowId xmlns:a16="http://schemas.microsoft.com/office/drawing/2014/main" val="2096625969"/>
                  </a:ext>
                </a:extLst>
              </a:tr>
              <a:tr h="370840">
                <a:tc>
                  <a:txBody>
                    <a:bodyPr/>
                    <a:lstStyle/>
                    <a:p>
                      <a:r>
                        <a:rPr lang="en-US" dirty="0"/>
                        <a:t>Agent receives a notification from the Subnet Manager </a:t>
                      </a:r>
                    </a:p>
                  </a:txBody>
                  <a:tcPr/>
                </a:tc>
                <a:tc>
                  <a:txBody>
                    <a:bodyPr/>
                    <a:lstStyle/>
                    <a:p>
                      <a:endParaRPr lang="en-US" dirty="0"/>
                    </a:p>
                  </a:txBody>
                  <a:tcPr/>
                </a:tc>
                <a:extLst>
                  <a:ext uri="{0D108BD9-81ED-4DB2-BD59-A6C34878D82A}">
                    <a16:rowId xmlns:a16="http://schemas.microsoft.com/office/drawing/2014/main" val="199421494"/>
                  </a:ext>
                </a:extLst>
              </a:tr>
              <a:tr h="370840">
                <a:tc>
                  <a:txBody>
                    <a:bodyPr/>
                    <a:lstStyle/>
                    <a:p>
                      <a:r>
                        <a:rPr lang="en-US" dirty="0"/>
                        <a:t>Agent performs a Post/Delete to update the OFMF Redfish Tree</a:t>
                      </a:r>
                    </a:p>
                  </a:txBody>
                  <a:tcPr/>
                </a:tc>
                <a:tc>
                  <a:txBody>
                    <a:bodyPr/>
                    <a:lstStyle/>
                    <a:p>
                      <a:endParaRPr lang="en-US"/>
                    </a:p>
                  </a:txBody>
                  <a:tcPr/>
                </a:tc>
                <a:extLst>
                  <a:ext uri="{0D108BD9-81ED-4DB2-BD59-A6C34878D82A}">
                    <a16:rowId xmlns:a16="http://schemas.microsoft.com/office/drawing/2014/main" val="1061062341"/>
                  </a:ext>
                </a:extLst>
              </a:tr>
              <a:tr h="370840">
                <a:tc>
                  <a:txBody>
                    <a:bodyPr/>
                    <a:lstStyle/>
                    <a:p>
                      <a:r>
                        <a:rPr lang="en-US" dirty="0"/>
                        <a:t>Clients receive information from OFMF Redfish Tree that a change has occurred</a:t>
                      </a:r>
                    </a:p>
                  </a:txBody>
                  <a:tcPr/>
                </a:tc>
                <a:tc>
                  <a:txBody>
                    <a:bodyPr/>
                    <a:lstStyle/>
                    <a:p>
                      <a:r>
                        <a:rPr lang="en-US" dirty="0"/>
                        <a:t>Register from Redfish Events from OFMF</a:t>
                      </a:r>
                    </a:p>
                  </a:txBody>
                  <a:tcPr/>
                </a:tc>
                <a:extLst>
                  <a:ext uri="{0D108BD9-81ED-4DB2-BD59-A6C34878D82A}">
                    <a16:rowId xmlns:a16="http://schemas.microsoft.com/office/drawing/2014/main" val="3438527615"/>
                  </a:ext>
                </a:extLst>
              </a:tr>
              <a:tr h="370840">
                <a:tc>
                  <a:txBody>
                    <a:bodyPr/>
                    <a:lstStyle/>
                    <a:p>
                      <a:endParaRPr lang="en-US" dirty="0"/>
                    </a:p>
                  </a:txBody>
                  <a:tcPr/>
                </a:tc>
                <a:tc>
                  <a:txBody>
                    <a:bodyPr/>
                    <a:lstStyle/>
                    <a:p>
                      <a:endParaRPr lang="en-US"/>
                    </a:p>
                  </a:txBody>
                  <a:tcPr/>
                </a:tc>
                <a:extLst>
                  <a:ext uri="{0D108BD9-81ED-4DB2-BD59-A6C34878D82A}">
                    <a16:rowId xmlns:a16="http://schemas.microsoft.com/office/drawing/2014/main" val="2411749463"/>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2842097728"/>
                  </a:ext>
                </a:extLst>
              </a:tr>
            </a:tbl>
          </a:graphicData>
        </a:graphic>
      </p:graphicFrame>
    </p:spTree>
    <p:extLst>
      <p:ext uri="{BB962C8B-B14F-4D97-AF65-F5344CB8AC3E}">
        <p14:creationId xmlns:p14="http://schemas.microsoft.com/office/powerpoint/2010/main" val="4286544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solidFill>
                  <a:srgbClr val="FF0000"/>
                </a:solidFill>
              </a:rPr>
              <a:t>Agent Flow diagram for POC</a:t>
            </a:r>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9</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739339790"/>
              </p:ext>
            </p:extLst>
          </p:nvPr>
        </p:nvGraphicFramePr>
        <p:xfrm>
          <a:off x="1947917" y="1945640"/>
          <a:ext cx="8128000" cy="45923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019748261"/>
                    </a:ext>
                  </a:extLst>
                </a:gridCol>
                <a:gridCol w="4064000">
                  <a:extLst>
                    <a:ext uri="{9D8B030D-6E8A-4147-A177-3AD203B41FA5}">
                      <a16:colId xmlns:a16="http://schemas.microsoft.com/office/drawing/2014/main" val="1382603609"/>
                    </a:ext>
                  </a:extLst>
                </a:gridCol>
              </a:tblGrid>
              <a:tr h="370840">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370840">
                <a:tc>
                  <a:txBody>
                    <a:bodyPr/>
                    <a:lstStyle/>
                    <a:p>
                      <a:r>
                        <a:rPr lang="en-US" dirty="0"/>
                        <a:t>Agent launches on in daemon mode as a co-application to the Subnet Manager</a:t>
                      </a:r>
                    </a:p>
                    <a:p>
                      <a:pPr marL="285750" indent="-285750">
                        <a:buFont typeface="Arial" panose="020B0604020202020204" pitchFamily="34" charset="0"/>
                        <a:buChar char="•"/>
                      </a:pPr>
                      <a:r>
                        <a:rPr lang="en-US" dirty="0"/>
                        <a:t>POC Zephyr has a Grand Plan spec to launch the Agent </a:t>
                      </a:r>
                    </a:p>
                  </a:txBody>
                  <a:tcPr/>
                </a:tc>
                <a:tc>
                  <a:txBody>
                    <a:bodyPr/>
                    <a:lstStyle/>
                    <a:p>
                      <a:r>
                        <a:rPr lang="en-US" dirty="0"/>
                        <a:t>Who the Agent is</a:t>
                      </a:r>
                    </a:p>
                    <a:p>
                      <a:r>
                        <a:rPr lang="en-US" dirty="0"/>
                        <a:t>How to turn on Agent</a:t>
                      </a:r>
                    </a:p>
                    <a:p>
                      <a:r>
                        <a:rPr lang="en-US" dirty="0"/>
                        <a:t>Path location of Agent</a:t>
                      </a:r>
                    </a:p>
                  </a:txBody>
                  <a:tcPr/>
                </a:tc>
                <a:extLst>
                  <a:ext uri="{0D108BD9-81ED-4DB2-BD59-A6C34878D82A}">
                    <a16:rowId xmlns:a16="http://schemas.microsoft.com/office/drawing/2014/main" val="565488110"/>
                  </a:ext>
                </a:extLst>
              </a:tr>
              <a:tr h="370840">
                <a:tc>
                  <a:txBody>
                    <a:bodyPr/>
                    <a:lstStyle/>
                    <a:p>
                      <a:r>
                        <a:rPr lang="en-US" dirty="0"/>
                        <a:t>Locate the OFMF using SSDP</a:t>
                      </a:r>
                    </a:p>
                  </a:txBody>
                  <a:tcPr/>
                </a:tc>
                <a:tc>
                  <a:txBody>
                    <a:bodyPr/>
                    <a:lstStyle/>
                    <a:p>
                      <a:r>
                        <a:rPr lang="en-US" dirty="0"/>
                        <a:t>Lo</a:t>
                      </a:r>
                    </a:p>
                  </a:txBody>
                  <a:tcPr/>
                </a:tc>
                <a:extLst>
                  <a:ext uri="{0D108BD9-81ED-4DB2-BD59-A6C34878D82A}">
                    <a16:rowId xmlns:a16="http://schemas.microsoft.com/office/drawing/2014/main" val="2096625969"/>
                  </a:ext>
                </a:extLst>
              </a:tr>
              <a:tr h="370840">
                <a:tc>
                  <a:txBody>
                    <a:bodyPr/>
                    <a:lstStyle/>
                    <a:p>
                      <a:r>
                        <a:rPr lang="en-US" dirty="0"/>
                        <a:t>Agent receives a notification from the Subnet Manager </a:t>
                      </a:r>
                    </a:p>
                  </a:txBody>
                  <a:tcPr/>
                </a:tc>
                <a:tc>
                  <a:txBody>
                    <a:bodyPr/>
                    <a:lstStyle/>
                    <a:p>
                      <a:endParaRPr lang="en-US" dirty="0"/>
                    </a:p>
                  </a:txBody>
                  <a:tcPr/>
                </a:tc>
                <a:extLst>
                  <a:ext uri="{0D108BD9-81ED-4DB2-BD59-A6C34878D82A}">
                    <a16:rowId xmlns:a16="http://schemas.microsoft.com/office/drawing/2014/main" val="199421494"/>
                  </a:ext>
                </a:extLst>
              </a:tr>
              <a:tr h="370840">
                <a:tc>
                  <a:txBody>
                    <a:bodyPr/>
                    <a:lstStyle/>
                    <a:p>
                      <a:r>
                        <a:rPr lang="en-US" dirty="0"/>
                        <a:t>Agent performs a Post/Delete to update the OFMF Redfish Tree</a:t>
                      </a:r>
                    </a:p>
                  </a:txBody>
                  <a:tcPr/>
                </a:tc>
                <a:tc>
                  <a:txBody>
                    <a:bodyPr/>
                    <a:lstStyle/>
                    <a:p>
                      <a:endParaRPr lang="en-US"/>
                    </a:p>
                  </a:txBody>
                  <a:tcPr/>
                </a:tc>
                <a:extLst>
                  <a:ext uri="{0D108BD9-81ED-4DB2-BD59-A6C34878D82A}">
                    <a16:rowId xmlns:a16="http://schemas.microsoft.com/office/drawing/2014/main" val="1061062341"/>
                  </a:ext>
                </a:extLst>
              </a:tr>
              <a:tr h="370840">
                <a:tc>
                  <a:txBody>
                    <a:bodyPr/>
                    <a:lstStyle/>
                    <a:p>
                      <a:r>
                        <a:rPr lang="en-US" dirty="0"/>
                        <a:t>Clients receive information from OFMF Redfish Tree that a change has occurred</a:t>
                      </a:r>
                    </a:p>
                  </a:txBody>
                  <a:tcPr/>
                </a:tc>
                <a:tc>
                  <a:txBody>
                    <a:bodyPr/>
                    <a:lstStyle/>
                    <a:p>
                      <a:r>
                        <a:rPr lang="en-US" dirty="0"/>
                        <a:t>Register from Redfish Events from OFMF</a:t>
                      </a:r>
                    </a:p>
                  </a:txBody>
                  <a:tcPr/>
                </a:tc>
                <a:extLst>
                  <a:ext uri="{0D108BD9-81ED-4DB2-BD59-A6C34878D82A}">
                    <a16:rowId xmlns:a16="http://schemas.microsoft.com/office/drawing/2014/main" val="3438527615"/>
                  </a:ext>
                </a:extLst>
              </a:tr>
              <a:tr h="370840">
                <a:tc>
                  <a:txBody>
                    <a:bodyPr/>
                    <a:lstStyle/>
                    <a:p>
                      <a:endParaRPr lang="en-US" dirty="0"/>
                    </a:p>
                  </a:txBody>
                  <a:tcPr/>
                </a:tc>
                <a:tc>
                  <a:txBody>
                    <a:bodyPr/>
                    <a:lstStyle/>
                    <a:p>
                      <a:endParaRPr lang="en-US"/>
                    </a:p>
                  </a:txBody>
                  <a:tcPr/>
                </a:tc>
                <a:extLst>
                  <a:ext uri="{0D108BD9-81ED-4DB2-BD59-A6C34878D82A}">
                    <a16:rowId xmlns:a16="http://schemas.microsoft.com/office/drawing/2014/main" val="2411749463"/>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2842097728"/>
                  </a:ext>
                </a:extLst>
              </a:tr>
            </a:tbl>
          </a:graphicData>
        </a:graphic>
      </p:graphicFrame>
    </p:spTree>
    <p:extLst>
      <p:ext uri="{BB962C8B-B14F-4D97-AF65-F5344CB8AC3E}">
        <p14:creationId xmlns:p14="http://schemas.microsoft.com/office/powerpoint/2010/main" val="17558367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17994</TotalTime>
  <Words>1047</Words>
  <Application>Microsoft Macintosh PowerPoint</Application>
  <PresentationFormat>Widescreen</PresentationFormat>
  <Paragraphs>178</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Narrow</vt:lpstr>
      <vt:lpstr>Calibri</vt:lpstr>
      <vt:lpstr>Symbol</vt:lpstr>
      <vt:lpstr>Wingdings</vt:lpstr>
      <vt:lpstr>Office Theme</vt:lpstr>
      <vt:lpstr>Open Fabrics Management Framework Development</vt:lpstr>
      <vt:lpstr>Agent Contents</vt:lpstr>
      <vt:lpstr>Tentative schedule dates and steps</vt:lpstr>
      <vt:lpstr>Use-Case Descriptions</vt:lpstr>
      <vt:lpstr>Use-Case Descriptions</vt:lpstr>
      <vt:lpstr>Boundaries</vt:lpstr>
      <vt:lpstr>Subnet Manager Run-time maintenance mode</vt:lpstr>
      <vt:lpstr>Agent Flow diagram </vt:lpstr>
      <vt:lpstr>Agent Flow diagram for POC</vt:lpstr>
      <vt:lpstr>Top-Down Approach</vt:lpstr>
      <vt:lpstr>Subnet manager scan and modify OFMF redfish</vt:lpstr>
      <vt:lpstr>Subnet manager scan and modify OFMF redfish</vt:lpstr>
      <vt:lpstr>Agent Top-Down design</vt:lpstr>
      <vt:lpstr>Pipe and Filter</vt:lpstr>
    </vt:vector>
  </TitlesOfParts>
  <Company>password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Aguilar, Michael J.</cp:lastModifiedBy>
  <cp:revision>148</cp:revision>
  <dcterms:created xsi:type="dcterms:W3CDTF">2016-02-08T22:33:42Z</dcterms:created>
  <dcterms:modified xsi:type="dcterms:W3CDTF">2021-06-23T17:55:53Z</dcterms:modified>
</cp:coreProperties>
</file>