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0"/>
  </p:notesMasterIdLst>
  <p:handoutMasterIdLst>
    <p:handoutMasterId r:id="rId21"/>
  </p:handoutMasterIdLst>
  <p:sldIdLst>
    <p:sldId id="270" r:id="rId2"/>
    <p:sldId id="279" r:id="rId3"/>
    <p:sldId id="280" r:id="rId4"/>
    <p:sldId id="282" r:id="rId5"/>
    <p:sldId id="292" r:id="rId6"/>
    <p:sldId id="283" r:id="rId7"/>
    <p:sldId id="289" r:id="rId8"/>
    <p:sldId id="291" r:id="rId9"/>
    <p:sldId id="294" r:id="rId10"/>
    <p:sldId id="293" r:id="rId11"/>
    <p:sldId id="296" r:id="rId12"/>
    <p:sldId id="297" r:id="rId13"/>
    <p:sldId id="298" r:id="rId14"/>
    <p:sldId id="299" r:id="rId15"/>
    <p:sldId id="286" r:id="rId16"/>
    <p:sldId id="287" r:id="rId17"/>
    <p:sldId id="288" r:id="rId18"/>
    <p:sldId id="28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D"/>
    <a:srgbClr val="9A9C9F"/>
    <a:srgbClr val="9A9CCA"/>
    <a:srgbClr val="399A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031"/>
    <p:restoredTop sz="96250" autoAdjust="0"/>
  </p:normalViewPr>
  <p:slideViewPr>
    <p:cSldViewPr snapToGrid="0" showGuides="1">
      <p:cViewPr>
        <p:scale>
          <a:sx n="114" d="100"/>
          <a:sy n="114" d="100"/>
        </p:scale>
        <p:origin x="936" y="528"/>
      </p:cViewPr>
      <p:guideLst>
        <p:guide orient="horz"/>
        <p:guide pos="3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6/23/21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6/23/21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are not intended to be a</a:t>
            </a:r>
            <a:r>
              <a:rPr lang="en-US" baseline="0" dirty="0"/>
              <a:t> tutorial on the OFMF, the Redfish fabric model, or use case analysis.  Many, many details are lacking, and we aren’t going to attempt to fill in all the details in this </a:t>
            </a:r>
            <a:r>
              <a:rPr lang="en-US" baseline="0" dirty="0" err="1"/>
              <a:t>BoF</a:t>
            </a:r>
            <a:r>
              <a:rPr lang="en-US" baseline="0" dirty="0"/>
              <a:t> session.</a:t>
            </a:r>
          </a:p>
          <a:p>
            <a:r>
              <a:rPr lang="en-US" baseline="0" dirty="0"/>
              <a:t>The following slides are simply a very quick overview of the goals of the OFMF project and its basic architectural assumptions, the working strategy of the OFMF work group, and how Redfish is a major cog of the final solution.</a:t>
            </a:r>
            <a:endParaRPr lang="en-GB" dirty="0"/>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458185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Date Placeholder 1"/>
          <p:cNvSpPr>
            <a:spLocks noGrp="1"/>
          </p:cNvSpPr>
          <p:nvPr>
            <p:ph type="dt" sz="half" idx="10"/>
          </p:nvPr>
        </p:nvSpPr>
        <p:spPr>
          <a:xfrm>
            <a:off x="5598213" y="6426104"/>
            <a:ext cx="995578" cy="210312"/>
          </a:xfrm>
          <a:prstGeom prst="rect">
            <a:avLst/>
          </a:prstGeom>
        </p:spPr>
        <p:txBody>
          <a:bodyPr/>
          <a:lstStyle/>
          <a:p>
            <a:fld id="{82C39955-17C5-47F1-A4F6-ECD97C12DB5F}" type="datetime4">
              <a:rPr lang="en-US" smtClean="0">
                <a:solidFill>
                  <a:prstClr val="black"/>
                </a:solidFill>
              </a:rPr>
              <a:pPr/>
              <a:t>June 23, 2021</a:t>
            </a:fld>
            <a:endParaRPr>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solidFill>
              </a:rPr>
              <a:t>Private | HPE Confidential | Internal Use Only </a:t>
            </a:r>
            <a:endParaRPr>
              <a:solidFill>
                <a:prstClr val="black"/>
              </a:solidFill>
            </a:endParaRPr>
          </a:p>
        </p:txBody>
      </p:sp>
      <p:sp>
        <p:nvSpPr>
          <p:cNvPr id="9" name="Slide Number Placeholder 8"/>
          <p:cNvSpPr>
            <a:spLocks noGrp="1"/>
          </p:cNvSpPr>
          <p:nvPr>
            <p:ph type="sldNum" sz="quarter" idx="12"/>
          </p:nvPr>
        </p:nvSpPr>
        <p:spPr/>
        <p:txBody>
          <a:bodyPr/>
          <a:lstStyle/>
          <a:p>
            <a:fld id="{B016F8AB-BCEA-4347-8BA6-BE776009BC89}" type="slidenum">
              <a:rPr>
                <a:solidFill>
                  <a:srgbClr val="617D78"/>
                </a:solidFill>
              </a:rPr>
              <a:pPr/>
              <a:t>‹#›</a:t>
            </a:fld>
            <a:endParaRPr>
              <a:solidFill>
                <a:srgbClr val="617D78"/>
              </a:solidFill>
            </a:endParaRPr>
          </a:p>
        </p:txBody>
      </p:sp>
    </p:spTree>
    <p:extLst>
      <p:ext uri="{BB962C8B-B14F-4D97-AF65-F5344CB8AC3E}">
        <p14:creationId xmlns:p14="http://schemas.microsoft.com/office/powerpoint/2010/main" val="297866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90A6E-A1E6-4829-A456-1B81254EEAD8}" type="datetimeFigureOut">
              <a:rPr lang="en-GB" smtClean="0">
                <a:solidFill>
                  <a:prstClr val="black"/>
                </a:solidFill>
              </a:rPr>
              <a:pPr/>
              <a:t>23/06/2021</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srgbClr val="787871"/>
              </a:solidFill>
            </a:endParaRPr>
          </a:p>
        </p:txBody>
      </p:sp>
      <p:sp>
        <p:nvSpPr>
          <p:cNvPr id="6" name="Slide Number Placeholder 5"/>
          <p:cNvSpPr>
            <a:spLocks noGrp="1"/>
          </p:cNvSpPr>
          <p:nvPr>
            <p:ph type="sldNum" sz="quarter" idx="12"/>
          </p:nvPr>
        </p:nvSpPr>
        <p:spPr/>
        <p:txBody>
          <a:bodyPr/>
          <a:lstStyle/>
          <a:p>
            <a:fld id="{9C738DC9-2DDE-481E-AF64-5B355C8D761B}" type="slidenum">
              <a:rPr lang="en-GB" smtClean="0">
                <a:solidFill>
                  <a:srgbClr val="787871"/>
                </a:solidFill>
              </a:rPr>
              <a:pPr/>
              <a:t>‹#›</a:t>
            </a:fld>
            <a:endParaRPr lang="en-GB">
              <a:solidFill>
                <a:srgbClr val="787871"/>
              </a:solidFill>
            </a:endParaRPr>
          </a:p>
        </p:txBody>
      </p:sp>
    </p:spTree>
    <p:extLst>
      <p:ext uri="{BB962C8B-B14F-4D97-AF65-F5344CB8AC3E}">
        <p14:creationId xmlns:p14="http://schemas.microsoft.com/office/powerpoint/2010/main" val="1925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 id="2147483664" r:id="rId12"/>
    <p:sldLayoutId id="2147483665" r:id="rId13"/>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152B-0564-49D7-9046-0C24165D7538}"/>
              </a:ext>
            </a:extLst>
          </p:cNvPr>
          <p:cNvSpPr>
            <a:spLocks noGrp="1"/>
          </p:cNvSpPr>
          <p:nvPr>
            <p:ph type="ctrTitle"/>
          </p:nvPr>
        </p:nvSpPr>
        <p:spPr/>
        <p:txBody>
          <a:bodyPr>
            <a:normAutofit fontScale="90000"/>
          </a:bodyPr>
          <a:lstStyle/>
          <a:p>
            <a:r>
              <a:rPr lang="en-US" dirty="0"/>
              <a:t>Open Fabrics Management Framework Development</a:t>
            </a:r>
          </a:p>
        </p:txBody>
      </p:sp>
      <p:sp>
        <p:nvSpPr>
          <p:cNvPr id="4" name="Text Placeholder 3">
            <a:extLst>
              <a:ext uri="{FF2B5EF4-FFF2-40B4-BE49-F238E27FC236}">
                <a16:creationId xmlns:a16="http://schemas.microsoft.com/office/drawing/2014/main" id="{8DBBACEF-F735-47B4-9807-56B4202082BA}"/>
              </a:ext>
            </a:extLst>
          </p:cNvPr>
          <p:cNvSpPr>
            <a:spLocks noGrp="1"/>
          </p:cNvSpPr>
          <p:nvPr>
            <p:ph type="body" sz="quarter" idx="10"/>
          </p:nvPr>
        </p:nvSpPr>
        <p:spPr/>
        <p:txBody>
          <a:bodyPr/>
          <a:lstStyle/>
          <a:p>
            <a:endParaRPr lang="en-US" dirty="0"/>
          </a:p>
        </p:txBody>
      </p:sp>
      <p:sp>
        <p:nvSpPr>
          <p:cNvPr id="7" name="Subtitle 4">
            <a:extLst>
              <a:ext uri="{FF2B5EF4-FFF2-40B4-BE49-F238E27FC236}">
                <a16:creationId xmlns:a16="http://schemas.microsoft.com/office/drawing/2014/main" id="{6854567D-4A3D-47AA-9136-742BDCB18AC6}"/>
              </a:ext>
            </a:extLst>
          </p:cNvPr>
          <p:cNvSpPr txBox="1">
            <a:spLocks/>
          </p:cNvSpPr>
          <p:nvPr/>
        </p:nvSpPr>
        <p:spPr>
          <a:xfrm>
            <a:off x="1524000" y="2667963"/>
            <a:ext cx="9144000" cy="554937"/>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10000"/>
              <a:buFont typeface="Wingdings" charset="2"/>
              <a:buNone/>
              <a:defRPr sz="2600" b="0" i="0" kern="1200">
                <a:solidFill>
                  <a:srgbClr val="FFFFFF"/>
                </a:solidFill>
                <a:latin typeface="Arial Narrow"/>
                <a:ea typeface="+mn-ea"/>
                <a:cs typeface="Arial Narrow"/>
              </a:defRPr>
            </a:lvl1pPr>
            <a:lvl2pPr marL="457200" indent="0" algn="ctr" defTabSz="457200" rtl="0" eaLnBrk="1" latinLnBrk="0" hangingPunct="1">
              <a:spcBef>
                <a:spcPct val="20000"/>
              </a:spcBef>
              <a:buClr>
                <a:srgbClr val="399ACA"/>
              </a:buClr>
              <a:buSzPct val="120000"/>
              <a:buFont typeface="Arial"/>
              <a:buNone/>
              <a:defRPr sz="16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3pPr>
            <a:lvl4pPr marL="1371600" marR="0" indent="0" algn="ctr" defTabSz="457200" rtl="0" eaLnBrk="1" fontAlgn="auto" latinLnBrk="0" hangingPunct="1">
              <a:lnSpc>
                <a:spcPct val="100000"/>
              </a:lnSpc>
              <a:spcBef>
                <a:spcPct val="20000"/>
              </a:spcBef>
              <a:spcAft>
                <a:spcPts val="0"/>
              </a:spcAft>
              <a:buClr>
                <a:srgbClr val="00588D"/>
              </a:buClr>
              <a:buSzTx/>
              <a:buFont typeface="Arial"/>
              <a:buNone/>
              <a:tabLst/>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SC21 OFMF/Gen-Z </a:t>
            </a:r>
            <a:r>
              <a:rPr lang="en-US" dirty="0" err="1"/>
              <a:t>PoC</a:t>
            </a:r>
            <a:endParaRPr lang="en-US" dirty="0"/>
          </a:p>
          <a:p>
            <a:endParaRPr lang="en-US" dirty="0"/>
          </a:p>
        </p:txBody>
      </p:sp>
    </p:spTree>
    <p:extLst>
      <p:ext uri="{BB962C8B-B14F-4D97-AF65-F5344CB8AC3E}">
        <p14:creationId xmlns:p14="http://schemas.microsoft.com/office/powerpoint/2010/main" val="207261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solidFill>
                  <a:srgbClr val="FF0000"/>
                </a:solidFill>
              </a:rPr>
              <a:t>Agent Flow diagram for POC</a:t>
            </a:r>
            <a:endParaRPr lang="en-US" dirty="0"/>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10</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103340325"/>
              </p:ext>
            </p:extLst>
          </p:nvPr>
        </p:nvGraphicFramePr>
        <p:xfrm>
          <a:off x="936702" y="1293541"/>
          <a:ext cx="10470996" cy="5586846"/>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r h="4055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Agent performs a Post/Delete to update the OFMF Redfish Tree</a:t>
                      </a:r>
                    </a:p>
                  </a:txBody>
                  <a:tcPr/>
                </a:tc>
                <a:tc>
                  <a:txBody>
                    <a:bodyPr/>
                    <a:lstStyle/>
                    <a:p>
                      <a:endParaRPr lang="en-US" sz="1400" dirty="0"/>
                    </a:p>
                  </a:txBody>
                  <a:tcPr/>
                </a:tc>
                <a:extLst>
                  <a:ext uri="{0D108BD9-81ED-4DB2-BD59-A6C34878D82A}">
                    <a16:rowId xmlns:a16="http://schemas.microsoft.com/office/drawing/2014/main" val="3370865067"/>
                  </a:ext>
                </a:extLst>
              </a:tr>
              <a:tr h="394440">
                <a:tc>
                  <a:txBody>
                    <a:bodyPr/>
                    <a:lstStyle/>
                    <a:p>
                      <a:r>
                        <a:rPr lang="en-US" sz="1400" dirty="0">
                          <a:solidFill>
                            <a:srgbClr val="FF0000"/>
                          </a:solidFill>
                        </a:rPr>
                        <a:t>Agent performs a Post/Delete to update the OFMF Redfish Tree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Redfish object resource representation(s)</a:t>
                      </a:r>
                    </a:p>
                    <a:p>
                      <a:endParaRPr lang="en-US" sz="1400" dirty="0">
                        <a:solidFill>
                          <a:srgbClr val="FF0000"/>
                        </a:solidFill>
                      </a:endParaRPr>
                    </a:p>
                  </a:txBody>
                  <a:tcPr/>
                </a:tc>
                <a:extLst>
                  <a:ext uri="{0D108BD9-81ED-4DB2-BD59-A6C34878D82A}">
                    <a16:rowId xmlns:a16="http://schemas.microsoft.com/office/drawing/2014/main" val="1061062341"/>
                  </a:ext>
                </a:extLst>
              </a:tr>
              <a:tr h="597047">
                <a:tc>
                  <a:txBody>
                    <a:bodyPr/>
                    <a:lstStyle/>
                    <a:p>
                      <a:r>
                        <a:rPr lang="en-US" sz="1400" dirty="0">
                          <a:solidFill>
                            <a:srgbClr val="FF0000"/>
                          </a:solidFill>
                        </a:rPr>
                        <a:t>Clients receive information from OFMF Redfish Tree that a change has occurred</a:t>
                      </a:r>
                    </a:p>
                  </a:txBody>
                  <a:tcPr/>
                </a:tc>
                <a:tc>
                  <a:txBody>
                    <a:bodyPr/>
                    <a:lstStyle/>
                    <a:p>
                      <a:r>
                        <a:rPr lang="en-US" sz="1400" dirty="0">
                          <a:solidFill>
                            <a:srgbClr val="FF0000"/>
                          </a:solidFill>
                        </a:rPr>
                        <a:t>Register from Redfish Events from OFMF</a:t>
                      </a:r>
                    </a:p>
                  </a:txBody>
                  <a:tcPr/>
                </a:tc>
                <a:extLst>
                  <a:ext uri="{0D108BD9-81ED-4DB2-BD59-A6C34878D82A}">
                    <a16:rowId xmlns:a16="http://schemas.microsoft.com/office/drawing/2014/main" val="3438527615"/>
                  </a:ext>
                </a:extLst>
              </a:tr>
            </a:tbl>
          </a:graphicData>
        </a:graphic>
      </p:graphicFrame>
    </p:spTree>
    <p:extLst>
      <p:ext uri="{BB962C8B-B14F-4D97-AF65-F5344CB8AC3E}">
        <p14:creationId xmlns:p14="http://schemas.microsoft.com/office/powerpoint/2010/main" val="198345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solidFill>
                  <a:srgbClr val="FF0000"/>
                </a:solidFill>
              </a:rPr>
              <a:t>Agent class Diagram for sc21 POC</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11</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a:t>Resource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42912"/>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solidFill>
                  <a:srgbClr val="FF0000"/>
                </a:solidFill>
              </a:rPr>
              <a:t>POC Post/Delete</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9021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8D89F-4C18-E04A-972E-1073DF6B6798}"/>
              </a:ext>
            </a:extLst>
          </p:cNvPr>
          <p:cNvSpPr>
            <a:spLocks noGrp="1"/>
          </p:cNvSpPr>
          <p:nvPr>
            <p:ph type="title"/>
          </p:nvPr>
        </p:nvSpPr>
        <p:spPr/>
        <p:txBody>
          <a:bodyPr/>
          <a:lstStyle/>
          <a:p>
            <a:r>
              <a:rPr lang="en-US" dirty="0"/>
              <a:t>Zephyr SM Launch</a:t>
            </a:r>
          </a:p>
        </p:txBody>
      </p:sp>
      <p:sp>
        <p:nvSpPr>
          <p:cNvPr id="3" name="Footer Placeholder 2">
            <a:extLst>
              <a:ext uri="{FF2B5EF4-FFF2-40B4-BE49-F238E27FC236}">
                <a16:creationId xmlns:a16="http://schemas.microsoft.com/office/drawing/2014/main" id="{223FDD97-E786-884F-985A-1C7B6FC9DFD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45BAFC42-22B1-9247-A3FD-0D974497F225}"/>
              </a:ext>
            </a:extLst>
          </p:cNvPr>
          <p:cNvSpPr>
            <a:spLocks noGrp="1"/>
          </p:cNvSpPr>
          <p:nvPr>
            <p:ph type="sldNum" sz="quarter" idx="11"/>
          </p:nvPr>
        </p:nvSpPr>
        <p:spPr/>
        <p:txBody>
          <a:bodyPr/>
          <a:lstStyle/>
          <a:p>
            <a:fld id="{0743EA0E-C5B1-48EC-8082-F253EA88050D}" type="slidenum">
              <a:rPr lang="en-US" smtClean="0"/>
              <a:pPr/>
              <a:t>12</a:t>
            </a:fld>
            <a:endParaRPr lang="en-US" dirty="0"/>
          </a:p>
        </p:txBody>
      </p:sp>
      <p:sp>
        <p:nvSpPr>
          <p:cNvPr id="5" name="TextBox 4">
            <a:extLst>
              <a:ext uri="{FF2B5EF4-FFF2-40B4-BE49-F238E27FC236}">
                <a16:creationId xmlns:a16="http://schemas.microsoft.com/office/drawing/2014/main" id="{6020828B-044F-B545-9205-C2501ED45104}"/>
              </a:ext>
            </a:extLst>
          </p:cNvPr>
          <p:cNvSpPr txBox="1"/>
          <p:nvPr/>
        </p:nvSpPr>
        <p:spPr>
          <a:xfrm>
            <a:off x="1672683" y="2330605"/>
            <a:ext cx="10482550" cy="3693319"/>
          </a:xfrm>
          <a:prstGeom prst="rect">
            <a:avLst/>
          </a:prstGeom>
          <a:noFill/>
        </p:spPr>
        <p:txBody>
          <a:bodyPr wrap="none" rtlCol="0">
            <a:spAutoFit/>
          </a:bodyPr>
          <a:lstStyle/>
          <a:p>
            <a:pPr lvl="0"/>
            <a:r>
              <a:rPr lang="en-US" dirty="0"/>
              <a:t>Json formatted configuration file</a:t>
            </a:r>
          </a:p>
          <a:p>
            <a:pPr lvl="0"/>
            <a:r>
              <a:rPr lang="en-US" dirty="0"/>
              <a:t>Zephyr does a discovery and resource descriptions from a static file in SM node</a:t>
            </a:r>
          </a:p>
          <a:p>
            <a:pPr lvl="1"/>
            <a:r>
              <a:rPr lang="en-US" dirty="0"/>
              <a:t>Fabric Attached components/resources are matched to a client</a:t>
            </a:r>
          </a:p>
          <a:p>
            <a:pPr lvl="1"/>
            <a:r>
              <a:rPr lang="en-US" dirty="0"/>
              <a:t>Resource characteristics, type of resource, address range, UUID and serial number</a:t>
            </a:r>
          </a:p>
          <a:p>
            <a:pPr lvl="1"/>
            <a:r>
              <a:rPr lang="en-US" dirty="0"/>
              <a:t>Configuration restriction decides who can connect/bind to what resource, no randomness</a:t>
            </a:r>
          </a:p>
          <a:p>
            <a:pPr lvl="1"/>
            <a:r>
              <a:rPr lang="en-US" dirty="0"/>
              <a:t>Wiring-–Python </a:t>
            </a:r>
            <a:r>
              <a:rPr lang="en-US" dirty="0" err="1"/>
              <a:t>NetworkX</a:t>
            </a:r>
            <a:r>
              <a:rPr lang="en-US" dirty="0"/>
              <a:t> to communicate wiring topology, potential wiring pathway that could be used.</a:t>
            </a:r>
          </a:p>
          <a:p>
            <a:pPr lvl="1"/>
            <a:r>
              <a:rPr lang="en-US" dirty="0"/>
              <a:t>Flags---for driver</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available resources </a:t>
            </a:r>
          </a:p>
          <a:p>
            <a:pPr lvl="2"/>
            <a:r>
              <a:rPr lang="en-US" dirty="0"/>
              <a:t>Fabric Attached components/resources are matched to a client</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p:txBody>
      </p:sp>
    </p:spTree>
    <p:extLst>
      <p:ext uri="{BB962C8B-B14F-4D97-AF65-F5344CB8AC3E}">
        <p14:creationId xmlns:p14="http://schemas.microsoft.com/office/powerpoint/2010/main" val="2134233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06B22-6CDD-5147-B732-A3FE840F465F}"/>
              </a:ext>
            </a:extLst>
          </p:cNvPr>
          <p:cNvSpPr>
            <a:spLocks noGrp="1"/>
          </p:cNvSpPr>
          <p:nvPr>
            <p:ph type="title"/>
          </p:nvPr>
        </p:nvSpPr>
        <p:spPr/>
        <p:txBody>
          <a:bodyPr/>
          <a:lstStyle/>
          <a:p>
            <a:r>
              <a:rPr lang="en-US" dirty="0">
                <a:solidFill>
                  <a:srgbClr val="FF0000"/>
                </a:solidFill>
              </a:rPr>
              <a:t>Agent Meet Subnet Manager--Zephyr</a:t>
            </a:r>
          </a:p>
        </p:txBody>
      </p:sp>
      <p:sp>
        <p:nvSpPr>
          <p:cNvPr id="3" name="Footer Placeholder 2">
            <a:extLst>
              <a:ext uri="{FF2B5EF4-FFF2-40B4-BE49-F238E27FC236}">
                <a16:creationId xmlns:a16="http://schemas.microsoft.com/office/drawing/2014/main" id="{75A54AB9-E913-DB47-AAC9-F6D208D4F72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DA67E66-8A84-4B4A-9FCD-79A439B5FC2C}"/>
              </a:ext>
            </a:extLst>
          </p:cNvPr>
          <p:cNvSpPr>
            <a:spLocks noGrp="1"/>
          </p:cNvSpPr>
          <p:nvPr>
            <p:ph type="sldNum" sz="quarter" idx="11"/>
          </p:nvPr>
        </p:nvSpPr>
        <p:spPr/>
        <p:txBody>
          <a:bodyPr/>
          <a:lstStyle/>
          <a:p>
            <a:fld id="{0743EA0E-C5B1-48EC-8082-F253EA88050D}" type="slidenum">
              <a:rPr lang="en-US" smtClean="0"/>
              <a:pPr/>
              <a:t>13</a:t>
            </a:fld>
            <a:endParaRPr lang="en-US" dirty="0"/>
          </a:p>
        </p:txBody>
      </p:sp>
      <p:sp>
        <p:nvSpPr>
          <p:cNvPr id="5" name="Rectangle 4">
            <a:extLst>
              <a:ext uri="{FF2B5EF4-FFF2-40B4-BE49-F238E27FC236}">
                <a16:creationId xmlns:a16="http://schemas.microsoft.com/office/drawing/2014/main" id="{CCAD26EC-F645-5B43-A5B8-D279E89C595F}"/>
              </a:ext>
            </a:extLst>
          </p:cNvPr>
          <p:cNvSpPr/>
          <p:nvPr/>
        </p:nvSpPr>
        <p:spPr>
          <a:xfrm>
            <a:off x="1037063" y="1707446"/>
            <a:ext cx="8854068" cy="2585323"/>
          </a:xfrm>
          <a:prstGeom prst="rect">
            <a:avLst/>
          </a:prstGeom>
        </p:spPr>
        <p:txBody>
          <a:bodyPr wrap="square">
            <a:spAutoFit/>
          </a:bodyPr>
          <a:lstStyle/>
          <a:p>
            <a:pPr lvl="0"/>
            <a:r>
              <a:rPr lang="en-US" dirty="0"/>
              <a:t>Redfish Database</a:t>
            </a:r>
          </a:p>
          <a:p>
            <a:pPr lvl="0"/>
            <a:r>
              <a:rPr lang="en-US" dirty="0">
                <a:solidFill>
                  <a:srgbClr val="FF0000"/>
                </a:solidFill>
              </a:rPr>
              <a:t>Reach out to Zephyr to gather resource information and policies using </a:t>
            </a:r>
            <a:r>
              <a:rPr lang="en-US" dirty="0" err="1">
                <a:solidFill>
                  <a:srgbClr val="FF0000"/>
                </a:solidFill>
              </a:rPr>
              <a:t>cURL</a:t>
            </a:r>
            <a:r>
              <a:rPr lang="en-US" dirty="0">
                <a:solidFill>
                  <a:srgbClr val="FF0000"/>
                </a:solidFill>
              </a:rPr>
              <a:t> and HTTPS</a:t>
            </a:r>
          </a:p>
          <a:p>
            <a:pPr lvl="1"/>
            <a:r>
              <a:rPr lang="en-US" dirty="0"/>
              <a:t>Receive available resources </a:t>
            </a:r>
          </a:p>
          <a:p>
            <a:pPr lvl="2"/>
            <a:r>
              <a:rPr lang="en-US" dirty="0"/>
              <a:t>Fabric Attached components/resources are matched to a client</a:t>
            </a:r>
          </a:p>
          <a:p>
            <a:pPr lvl="2"/>
            <a:r>
              <a:rPr lang="en-US" dirty="0"/>
              <a:t>Resource characteristics, type of resource, address range, UUID and serial number</a:t>
            </a:r>
          </a:p>
          <a:p>
            <a:pPr lvl="2"/>
            <a:r>
              <a:rPr lang="en-US" dirty="0"/>
              <a:t>Configuration restriction decides who can connect/bind to what resource, no randomness</a:t>
            </a:r>
          </a:p>
          <a:p>
            <a:pPr lvl="2"/>
            <a:r>
              <a:rPr lang="en-US" dirty="0"/>
              <a:t>Connection binding restrictions and hops</a:t>
            </a:r>
          </a:p>
          <a:p>
            <a:pPr lvl="1"/>
            <a:r>
              <a:rPr lang="en-US" dirty="0"/>
              <a:t>Filling the Redfish/Swordfish database using Puts</a:t>
            </a:r>
          </a:p>
        </p:txBody>
      </p:sp>
    </p:spTree>
    <p:extLst>
      <p:ext uri="{BB962C8B-B14F-4D97-AF65-F5344CB8AC3E}">
        <p14:creationId xmlns:p14="http://schemas.microsoft.com/office/powerpoint/2010/main" val="1766241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CFAA7-9C26-DE47-83E6-F46E167627F4}"/>
              </a:ext>
            </a:extLst>
          </p:cNvPr>
          <p:cNvSpPr>
            <a:spLocks noGrp="1"/>
          </p:cNvSpPr>
          <p:nvPr>
            <p:ph type="title"/>
          </p:nvPr>
        </p:nvSpPr>
        <p:spPr/>
        <p:txBody>
          <a:bodyPr/>
          <a:lstStyle/>
          <a:p>
            <a:r>
              <a:rPr lang="en-US" dirty="0">
                <a:solidFill>
                  <a:srgbClr val="FF0000"/>
                </a:solidFill>
              </a:rPr>
              <a:t>Agent receives update from Zephyr</a:t>
            </a:r>
          </a:p>
        </p:txBody>
      </p:sp>
      <p:sp>
        <p:nvSpPr>
          <p:cNvPr id="3" name="Footer Placeholder 2">
            <a:extLst>
              <a:ext uri="{FF2B5EF4-FFF2-40B4-BE49-F238E27FC236}">
                <a16:creationId xmlns:a16="http://schemas.microsoft.com/office/drawing/2014/main" id="{01370A50-BF1E-824F-A105-A87082039DC0}"/>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17DD7EC-EE4E-7E48-8C0D-EEFCB2E46763}"/>
              </a:ext>
            </a:extLst>
          </p:cNvPr>
          <p:cNvSpPr>
            <a:spLocks noGrp="1"/>
          </p:cNvSpPr>
          <p:nvPr>
            <p:ph type="sldNum" sz="quarter" idx="11"/>
          </p:nvPr>
        </p:nvSpPr>
        <p:spPr/>
        <p:txBody>
          <a:bodyPr/>
          <a:lstStyle/>
          <a:p>
            <a:fld id="{0743EA0E-C5B1-48EC-8082-F253EA88050D}" type="slidenum">
              <a:rPr lang="en-US" smtClean="0"/>
              <a:pPr/>
              <a:t>14</a:t>
            </a:fld>
            <a:endParaRPr lang="en-US" dirty="0"/>
          </a:p>
        </p:txBody>
      </p:sp>
      <p:sp>
        <p:nvSpPr>
          <p:cNvPr id="5" name="TextBox 4">
            <a:extLst>
              <a:ext uri="{FF2B5EF4-FFF2-40B4-BE49-F238E27FC236}">
                <a16:creationId xmlns:a16="http://schemas.microsoft.com/office/drawing/2014/main" id="{6987D1C9-5A3D-594D-93C9-C1DDF46F17E4}"/>
              </a:ext>
            </a:extLst>
          </p:cNvPr>
          <p:cNvSpPr txBox="1"/>
          <p:nvPr/>
        </p:nvSpPr>
        <p:spPr>
          <a:xfrm>
            <a:off x="1784195" y="2776654"/>
            <a:ext cx="9525877" cy="2585323"/>
          </a:xfrm>
          <a:prstGeom prst="rect">
            <a:avLst/>
          </a:prstGeom>
          <a:noFill/>
        </p:spPr>
        <p:txBody>
          <a:bodyPr wrap="none" rtlCol="0">
            <a:spAutoFit/>
          </a:bodyPr>
          <a:lstStyle/>
          <a:p>
            <a:r>
              <a:rPr lang="en-US" dirty="0"/>
              <a:t>Agent receives an event notification---RPC call?</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what changed?</a:t>
            </a:r>
          </a:p>
          <a:p>
            <a:pPr lvl="2"/>
            <a:r>
              <a:rPr lang="en-US" dirty="0"/>
              <a:t>Fabric Attached components/resources are matched to a client</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a:p>
            <a:endParaRPr lang="en-US" dirty="0"/>
          </a:p>
          <a:p>
            <a:endParaRPr lang="en-US" dirty="0"/>
          </a:p>
        </p:txBody>
      </p:sp>
    </p:spTree>
    <p:extLst>
      <p:ext uri="{BB962C8B-B14F-4D97-AF65-F5344CB8AC3E}">
        <p14:creationId xmlns:p14="http://schemas.microsoft.com/office/powerpoint/2010/main" val="90037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15</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Subnet Manager can talk to 1 or more Agents</a:t>
            </a:r>
          </a:p>
        </p:txBody>
      </p:sp>
    </p:spTree>
    <p:extLst>
      <p:ext uri="{BB962C8B-B14F-4D97-AF65-F5344CB8AC3E}">
        <p14:creationId xmlns:p14="http://schemas.microsoft.com/office/powerpoint/2010/main" val="2833074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16</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Agent communicates to the OFMF using Redfish</a:t>
            </a:r>
          </a:p>
        </p:txBody>
      </p:sp>
    </p:spTree>
    <p:extLst>
      <p:ext uri="{BB962C8B-B14F-4D97-AF65-F5344CB8AC3E}">
        <p14:creationId xmlns:p14="http://schemas.microsoft.com/office/powerpoint/2010/main" val="4048130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Agent Top-Down design</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17</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1"/>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Event translator</a:t>
            </a:r>
          </a:p>
          <a:p>
            <a:pPr algn="ctr"/>
            <a:r>
              <a:rPr lang="en-US" dirty="0"/>
              <a:t>(Look-up Table?)</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244554" cy="12771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Forward an equivalent event in Redfish</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Event Receiver</a:t>
            </a:r>
          </a:p>
        </p:txBody>
      </p:sp>
      <p:cxnSp>
        <p:nvCxnSpPr>
          <p:cNvPr id="13" name="Straight Arrow Connector 12">
            <a:extLst>
              <a:ext uri="{FF2B5EF4-FFF2-40B4-BE49-F238E27FC236}">
                <a16:creationId xmlns:a16="http://schemas.microsoft.com/office/drawing/2014/main" id="{BE9F6C5F-0E9B-0A42-AFBD-65B3F92B3D1A}"/>
              </a:ext>
            </a:extLst>
          </p:cNvPr>
          <p:cNvCxnSpPr>
            <a:cxnSpLocks/>
            <a:stCxn id="7" idx="1"/>
            <a:endCxn id="11" idx="0"/>
          </p:cNvCxnSpPr>
          <p:nvPr/>
        </p:nvCxnSpPr>
        <p:spPr>
          <a:xfrm flipH="1">
            <a:off x="2788021" y="2518354"/>
            <a:ext cx="2689415" cy="15931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cxnSpLocks/>
            <a:stCxn id="7" idx="2"/>
            <a:endCxn id="8" idx="0"/>
          </p:cNvCxnSpPr>
          <p:nvPr/>
        </p:nvCxnSpPr>
        <p:spPr>
          <a:xfrm flipH="1">
            <a:off x="4724400" y="2834360"/>
            <a:ext cx="1326777"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53856"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726A7B09-167C-E341-8578-9DFAB225620B}"/>
              </a:ext>
            </a:extLst>
          </p:cNvPr>
          <p:cNvSpPr/>
          <p:nvPr/>
        </p:nvSpPr>
        <p:spPr>
          <a:xfrm>
            <a:off x="7603101" y="5634445"/>
            <a:ext cx="843960" cy="755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Create a task list </a:t>
            </a:r>
          </a:p>
        </p:txBody>
      </p:sp>
      <p:sp>
        <p:nvSpPr>
          <p:cNvPr id="16" name="Rectangle 15">
            <a:extLst>
              <a:ext uri="{FF2B5EF4-FFF2-40B4-BE49-F238E27FC236}">
                <a16:creationId xmlns:a16="http://schemas.microsoft.com/office/drawing/2014/main" id="{374D6E4C-E9D2-BD42-93CB-43AF2E4E6ABB}"/>
              </a:ext>
            </a:extLst>
          </p:cNvPr>
          <p:cNvSpPr/>
          <p:nvPr/>
        </p:nvSpPr>
        <p:spPr>
          <a:xfrm>
            <a:off x="8617517" y="5635173"/>
            <a:ext cx="1945980" cy="9487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State/Intended State/Health State</a:t>
            </a:r>
          </a:p>
        </p:txBody>
      </p:sp>
    </p:spTree>
    <p:extLst>
      <p:ext uri="{BB962C8B-B14F-4D97-AF65-F5344CB8AC3E}">
        <p14:creationId xmlns:p14="http://schemas.microsoft.com/office/powerpoint/2010/main" val="3544870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133D-7443-9148-98FC-45A49AE17559}"/>
              </a:ext>
            </a:extLst>
          </p:cNvPr>
          <p:cNvSpPr>
            <a:spLocks noGrp="1"/>
          </p:cNvSpPr>
          <p:nvPr>
            <p:ph type="title"/>
          </p:nvPr>
        </p:nvSpPr>
        <p:spPr/>
        <p:txBody>
          <a:bodyPr/>
          <a:lstStyle/>
          <a:p>
            <a:r>
              <a:rPr lang="en-US" dirty="0"/>
              <a:t>Pipe and Filter</a:t>
            </a:r>
          </a:p>
        </p:txBody>
      </p:sp>
      <p:sp>
        <p:nvSpPr>
          <p:cNvPr id="3" name="Footer Placeholder 2">
            <a:extLst>
              <a:ext uri="{FF2B5EF4-FFF2-40B4-BE49-F238E27FC236}">
                <a16:creationId xmlns:a16="http://schemas.microsoft.com/office/drawing/2014/main" id="{B04490AB-1C63-FB48-B618-5A2EDCFD84F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8440F1A-8BAC-9F44-B35B-251069E5D316}"/>
              </a:ext>
            </a:extLst>
          </p:cNvPr>
          <p:cNvSpPr>
            <a:spLocks noGrp="1"/>
          </p:cNvSpPr>
          <p:nvPr>
            <p:ph type="sldNum" sz="quarter" idx="11"/>
          </p:nvPr>
        </p:nvSpPr>
        <p:spPr/>
        <p:txBody>
          <a:bodyPr/>
          <a:lstStyle/>
          <a:p>
            <a:fld id="{0743EA0E-C5B1-48EC-8082-F253EA88050D}" type="slidenum">
              <a:rPr lang="en-US" smtClean="0"/>
              <a:pPr/>
              <a:t>18</a:t>
            </a:fld>
            <a:endParaRPr lang="en-US" dirty="0"/>
          </a:p>
        </p:txBody>
      </p:sp>
      <p:sp>
        <p:nvSpPr>
          <p:cNvPr id="6" name="Rectangle 5">
            <a:extLst>
              <a:ext uri="{FF2B5EF4-FFF2-40B4-BE49-F238E27FC236}">
                <a16:creationId xmlns:a16="http://schemas.microsoft.com/office/drawing/2014/main" id="{6A9EC8C1-A0AE-0849-AB2F-C4B9E6C82C63}"/>
              </a:ext>
            </a:extLst>
          </p:cNvPr>
          <p:cNvSpPr/>
          <p:nvPr/>
        </p:nvSpPr>
        <p:spPr>
          <a:xfrm>
            <a:off x="1089212" y="2756647"/>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A33AF146-DDA1-E544-AECA-C0C15E4D8EDB}"/>
              </a:ext>
            </a:extLst>
          </p:cNvPr>
          <p:cNvSpPr/>
          <p:nvPr/>
        </p:nvSpPr>
        <p:spPr>
          <a:xfrm>
            <a:off x="2164976" y="355002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2EF9F1-2A35-2D4E-AEBE-FD5C8571C078}"/>
              </a:ext>
            </a:extLst>
          </p:cNvPr>
          <p:cNvSpPr/>
          <p:nvPr/>
        </p:nvSpPr>
        <p:spPr>
          <a:xfrm>
            <a:off x="4074459" y="3025588"/>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7DC9B5F-CA96-1649-82FE-55E00576351C}"/>
              </a:ext>
            </a:extLst>
          </p:cNvPr>
          <p:cNvSpPr/>
          <p:nvPr/>
        </p:nvSpPr>
        <p:spPr>
          <a:xfrm>
            <a:off x="5486399" y="3516405"/>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DBFDA-47C3-1048-AA1F-A53243FA5026}"/>
              </a:ext>
            </a:extLst>
          </p:cNvPr>
          <p:cNvSpPr/>
          <p:nvPr/>
        </p:nvSpPr>
        <p:spPr>
          <a:xfrm>
            <a:off x="7489406" y="3045757"/>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0292368-2D3D-B94A-A93A-6E606E300E02}"/>
              </a:ext>
            </a:extLst>
          </p:cNvPr>
          <p:cNvSpPr/>
          <p:nvPr/>
        </p:nvSpPr>
        <p:spPr>
          <a:xfrm>
            <a:off x="8779718" y="351640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F8851C-2197-A64E-9A16-2C540E5322AF}"/>
              </a:ext>
            </a:extLst>
          </p:cNvPr>
          <p:cNvSpPr/>
          <p:nvPr/>
        </p:nvSpPr>
        <p:spPr>
          <a:xfrm>
            <a:off x="10904353" y="2776816"/>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357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2A-FDF3-C14F-A875-53A432F39CA1}"/>
              </a:ext>
            </a:extLst>
          </p:cNvPr>
          <p:cNvSpPr>
            <a:spLocks noGrp="1"/>
          </p:cNvSpPr>
          <p:nvPr>
            <p:ph type="title"/>
          </p:nvPr>
        </p:nvSpPr>
        <p:spPr/>
        <p:txBody>
          <a:bodyPr/>
          <a:lstStyle/>
          <a:p>
            <a:r>
              <a:rPr lang="en-US" dirty="0"/>
              <a:t>Agent Contents</a:t>
            </a:r>
          </a:p>
        </p:txBody>
      </p:sp>
      <p:sp>
        <p:nvSpPr>
          <p:cNvPr id="3" name="Footer Placeholder 2">
            <a:extLst>
              <a:ext uri="{FF2B5EF4-FFF2-40B4-BE49-F238E27FC236}">
                <a16:creationId xmlns:a16="http://schemas.microsoft.com/office/drawing/2014/main" id="{26DE37CB-2DA1-0D4C-ADD7-CFFA778D289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06656A75-EA51-2048-B53F-F776F0519030}"/>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TextBox 4">
            <a:extLst>
              <a:ext uri="{FF2B5EF4-FFF2-40B4-BE49-F238E27FC236}">
                <a16:creationId xmlns:a16="http://schemas.microsoft.com/office/drawing/2014/main" id="{03371380-5D01-804D-88B4-D79D964C1943}"/>
              </a:ext>
            </a:extLst>
          </p:cNvPr>
          <p:cNvSpPr txBox="1"/>
          <p:nvPr/>
        </p:nvSpPr>
        <p:spPr>
          <a:xfrm>
            <a:off x="2918012" y="2178424"/>
            <a:ext cx="7282699" cy="1477328"/>
          </a:xfrm>
          <a:prstGeom prst="rect">
            <a:avLst/>
          </a:prstGeom>
          <a:noFill/>
        </p:spPr>
        <p:txBody>
          <a:bodyPr wrap="none" rtlCol="0">
            <a:spAutoFit/>
          </a:bodyPr>
          <a:lstStyle/>
          <a:p>
            <a:r>
              <a:rPr lang="en-US" dirty="0"/>
              <a:t>1.  Tentative schedule dates and steps</a:t>
            </a:r>
          </a:p>
          <a:p>
            <a:r>
              <a:rPr lang="en-US" dirty="0"/>
              <a:t>2.  Use-Case Description</a:t>
            </a:r>
          </a:p>
          <a:p>
            <a:pPr marL="342900" indent="-342900">
              <a:buAutoNum type="arabicPeriod" startAt="2"/>
            </a:pPr>
            <a:r>
              <a:rPr lang="en-US" dirty="0"/>
              <a:t>Boundaries</a:t>
            </a:r>
          </a:p>
          <a:p>
            <a:pPr marL="342900" indent="-342900">
              <a:buAutoNum type="arabicPeriod" startAt="2"/>
            </a:pPr>
            <a:r>
              <a:rPr lang="en-US" dirty="0"/>
              <a:t>Top-Down Approach using decompositions and pipe-and-filter approach</a:t>
            </a:r>
          </a:p>
          <a:p>
            <a:pPr marL="342900" indent="-342900">
              <a:buAutoNum type="arabicPeriod" startAt="2"/>
            </a:pPr>
            <a:r>
              <a:rPr lang="en-US" dirty="0"/>
              <a:t>UML</a:t>
            </a:r>
          </a:p>
        </p:txBody>
      </p:sp>
    </p:spTree>
    <p:extLst>
      <p:ext uri="{BB962C8B-B14F-4D97-AF65-F5344CB8AC3E}">
        <p14:creationId xmlns:p14="http://schemas.microsoft.com/office/powerpoint/2010/main" val="1977051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6BCA-6C57-5242-8C79-579F27EC7E05}"/>
              </a:ext>
            </a:extLst>
          </p:cNvPr>
          <p:cNvSpPr>
            <a:spLocks noGrp="1"/>
          </p:cNvSpPr>
          <p:nvPr>
            <p:ph type="title"/>
          </p:nvPr>
        </p:nvSpPr>
        <p:spPr/>
        <p:txBody>
          <a:bodyPr/>
          <a:lstStyle/>
          <a:p>
            <a:r>
              <a:rPr lang="en-US" dirty="0"/>
              <a:t>Tentative schedule dates and steps</a:t>
            </a:r>
          </a:p>
        </p:txBody>
      </p:sp>
      <p:sp>
        <p:nvSpPr>
          <p:cNvPr id="3" name="Footer Placeholder 2">
            <a:extLst>
              <a:ext uri="{FF2B5EF4-FFF2-40B4-BE49-F238E27FC236}">
                <a16:creationId xmlns:a16="http://schemas.microsoft.com/office/drawing/2014/main" id="{025379D0-390B-E144-AB8C-2F005A94929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B1E26A5-9EDA-1544-A5A0-FAC8A54DDD7B}"/>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TextBox 4">
            <a:extLst>
              <a:ext uri="{FF2B5EF4-FFF2-40B4-BE49-F238E27FC236}">
                <a16:creationId xmlns:a16="http://schemas.microsoft.com/office/drawing/2014/main" id="{5735B448-F09A-E149-A5C0-142E5F4E3EED}"/>
              </a:ext>
            </a:extLst>
          </p:cNvPr>
          <p:cNvSpPr txBox="1"/>
          <p:nvPr/>
        </p:nvSpPr>
        <p:spPr>
          <a:xfrm>
            <a:off x="3576917" y="2274838"/>
            <a:ext cx="5403467" cy="2585323"/>
          </a:xfrm>
          <a:prstGeom prst="rect">
            <a:avLst/>
          </a:prstGeom>
          <a:noFill/>
        </p:spPr>
        <p:txBody>
          <a:bodyPr wrap="none" rtlCol="0">
            <a:spAutoFit/>
          </a:bodyPr>
          <a:lstStyle/>
          <a:p>
            <a:pPr marL="342900" indent="-342900">
              <a:buAutoNum type="arabicPeriod"/>
            </a:pPr>
            <a:r>
              <a:rPr lang="en-US" dirty="0"/>
              <a:t>Requirements Analysis----Now!</a:t>
            </a:r>
          </a:p>
          <a:p>
            <a:pPr marL="342900" indent="-342900">
              <a:buAutoNum type="arabicPeriod"/>
            </a:pPr>
            <a:r>
              <a:rPr lang="en-US" dirty="0"/>
              <a:t>System Design----</a:t>
            </a:r>
          </a:p>
          <a:p>
            <a:pPr marL="342900" indent="-342900">
              <a:buAutoNum type="arabicPeriod"/>
            </a:pPr>
            <a:r>
              <a:rPr lang="en-US" dirty="0"/>
              <a:t>Program Design-–</a:t>
            </a:r>
          </a:p>
          <a:p>
            <a:pPr marL="342900" indent="-342900">
              <a:buAutoNum type="arabicPeriod"/>
            </a:pPr>
            <a:r>
              <a:rPr lang="en-US" dirty="0"/>
              <a:t>Program Implementation----</a:t>
            </a:r>
          </a:p>
          <a:p>
            <a:pPr marL="342900" indent="-342900">
              <a:buAutoNum type="arabicPeriod"/>
            </a:pPr>
            <a:r>
              <a:rPr lang="en-US" dirty="0"/>
              <a:t>Testing and Training on Software----Early September</a:t>
            </a:r>
          </a:p>
          <a:p>
            <a:pPr marL="342900" indent="-342900">
              <a:buAutoNum type="arabicPeriod"/>
            </a:pPr>
            <a:r>
              <a:rPr lang="en-US" dirty="0"/>
              <a:t>Initial POC at SDC21-----Middle of September</a:t>
            </a:r>
          </a:p>
          <a:p>
            <a:pPr marL="342900" indent="-342900">
              <a:buAutoNum type="arabicPeriod"/>
            </a:pPr>
            <a:r>
              <a:rPr lang="en-US" dirty="0"/>
              <a:t>Final Testing---2</a:t>
            </a:r>
            <a:r>
              <a:rPr lang="en-US" baseline="30000" dirty="0"/>
              <a:t>nd</a:t>
            </a:r>
            <a:r>
              <a:rPr lang="en-US" dirty="0"/>
              <a:t> Week of October</a:t>
            </a:r>
          </a:p>
          <a:p>
            <a:pPr marL="342900" indent="-342900">
              <a:buFontTx/>
              <a:buAutoNum type="arabicPeriod"/>
            </a:pPr>
            <a:r>
              <a:rPr lang="en-US" dirty="0"/>
              <a:t>Training on Demo</a:t>
            </a:r>
          </a:p>
          <a:p>
            <a:pPr marL="342900" indent="-342900">
              <a:buAutoNum type="arabicPeriod"/>
            </a:pPr>
            <a:r>
              <a:rPr lang="en-US" dirty="0"/>
              <a:t>SC21----week before Thanksgiving</a:t>
            </a:r>
          </a:p>
        </p:txBody>
      </p:sp>
    </p:spTree>
    <p:extLst>
      <p:ext uri="{BB962C8B-B14F-4D97-AF65-F5344CB8AC3E}">
        <p14:creationId xmlns:p14="http://schemas.microsoft.com/office/powerpoint/2010/main" val="202565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4</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2458036958"/>
              </p:ext>
            </p:extLst>
          </p:nvPr>
        </p:nvGraphicFramePr>
        <p:xfrm>
          <a:off x="4043363" y="1556965"/>
          <a:ext cx="4105765" cy="353529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Subtract components when is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notifies OFMF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updates the Redfish tree with the deletion through a post of new information or delete</a:t>
                      </a:r>
                    </a:p>
                    <a:p>
                      <a:pPr marL="342900" marR="0" lvl="0" indent="-342900">
                        <a:spcBef>
                          <a:spcPts val="0"/>
                        </a:spcBef>
                        <a:spcAft>
                          <a:spcPts val="0"/>
                        </a:spcAft>
                        <a:buFont typeface="Symbol" pitchFamily="2" charset="2"/>
                        <a:buChar char=""/>
                      </a:pPr>
                      <a:r>
                        <a:rPr lang="en-US" sz="800" dirty="0">
                          <a:effectLst/>
                        </a:rPr>
                        <a:t>OFMF reports to clients that a modification to the fabric has occurred. </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85951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5</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1968745894"/>
              </p:ext>
            </p:extLst>
          </p:nvPr>
        </p:nvGraphicFramePr>
        <p:xfrm>
          <a:off x="4043363" y="1556965"/>
          <a:ext cx="4105765" cy="426681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Fabric Resource Hot Add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Add components when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a:t>
                      </a:r>
                      <a:r>
                        <a:rPr lang="en-US" sz="800" dirty="0" err="1">
                          <a:effectLst/>
                        </a:rPr>
                        <a:t>fabri</a:t>
                      </a:r>
                      <a:endParaRPr lang="en-US" sz="800" dirty="0">
                        <a:effectLst/>
                      </a:endParaRPr>
                    </a:p>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	The Subnet Manager identifies a previously identified endpoint through a UID</a:t>
                      </a:r>
                    </a:p>
                    <a:p>
                      <a:pPr marL="342900" marR="0" lvl="0" indent="-342900">
                        <a:spcBef>
                          <a:spcPts val="0"/>
                        </a:spcBef>
                        <a:spcAft>
                          <a:spcPts val="0"/>
                        </a:spcAft>
                        <a:buFont typeface="Symbol" pitchFamily="2" charset="2"/>
                        <a:buChar char=""/>
                      </a:pPr>
                      <a:r>
                        <a:rPr lang="en-US" sz="800" dirty="0">
                          <a:effectLst/>
                        </a:rPr>
                        <a:t>The Subnet Manager provides a fabric-specific identifier </a:t>
                      </a:r>
                    </a:p>
                    <a:p>
                      <a:pPr marL="342900" marR="0" lvl="0" indent="-342900">
                        <a:spcBef>
                          <a:spcPts val="0"/>
                        </a:spcBef>
                        <a:spcAft>
                          <a:spcPts val="0"/>
                        </a:spcAft>
                        <a:buFont typeface="Symbol" pitchFamily="2" charset="2"/>
                        <a:buChar char=""/>
                      </a:pPr>
                      <a:r>
                        <a:rPr lang="en-US" sz="800" dirty="0">
                          <a:effectLst/>
                        </a:rPr>
                        <a:t>The Subnet Manager communicates to the Agent that an addition has been made to the fabric</a:t>
                      </a:r>
                    </a:p>
                    <a:p>
                      <a:pPr marL="342900" marR="0" lvl="0" indent="-342900">
                        <a:spcBef>
                          <a:spcPts val="0"/>
                        </a:spcBef>
                        <a:spcAft>
                          <a:spcPts val="0"/>
                        </a:spcAft>
                        <a:buFont typeface="Symbol" pitchFamily="2" charset="2"/>
                        <a:buChar char=""/>
                      </a:pPr>
                      <a:r>
                        <a:rPr lang="en-US" sz="800" dirty="0">
                          <a:effectLst/>
                        </a:rPr>
                        <a:t>The Agent notifies OFMF Redfish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needs to notify the clients of the net impact through an event.</a:t>
                      </a:r>
                    </a:p>
                    <a:p>
                      <a:pPr marL="342900" marR="0" lvl="0" indent="-342900">
                        <a:spcBef>
                          <a:spcPts val="0"/>
                        </a:spcBef>
                        <a:spcAft>
                          <a:spcPts val="0"/>
                        </a:spcAft>
                        <a:buFont typeface="Symbol" pitchFamily="2" charset="2"/>
                        <a:buChar char=""/>
                      </a:pPr>
                      <a:r>
                        <a:rPr lang="en-US" sz="800" dirty="0">
                          <a:effectLst/>
                        </a:rPr>
                        <a:t>The OFMF updates the Redfish tree with the addition of new information using the Redfish Aggregation Service</a:t>
                      </a:r>
                    </a:p>
                    <a:p>
                      <a:pPr marL="342900" marR="0" lvl="0" indent="-342900">
                        <a:spcBef>
                          <a:spcPts val="0"/>
                        </a:spcBef>
                        <a:spcAft>
                          <a:spcPts val="0"/>
                        </a:spcAft>
                        <a:buFont typeface="Symbol" pitchFamily="2" charset="2"/>
                        <a:buChar char=""/>
                      </a:pPr>
                      <a:r>
                        <a:rPr lang="en-US" sz="800" dirty="0">
                          <a:solidFill>
                            <a:srgbClr val="FF0000"/>
                          </a:solidFill>
                          <a:effectLst/>
                        </a:rPr>
                        <a:t>For the POC, the agent can post the information directly to the OFMF instance</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348977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9AE8-7222-0542-8879-C88728A153FA}"/>
              </a:ext>
            </a:extLst>
          </p:cNvPr>
          <p:cNvSpPr>
            <a:spLocks noGrp="1"/>
          </p:cNvSpPr>
          <p:nvPr>
            <p:ph type="title"/>
          </p:nvPr>
        </p:nvSpPr>
        <p:spPr/>
        <p:txBody>
          <a:bodyPr/>
          <a:lstStyle/>
          <a:p>
            <a:r>
              <a:rPr lang="en-US" dirty="0"/>
              <a:t>Boundaries</a:t>
            </a:r>
          </a:p>
        </p:txBody>
      </p:sp>
      <p:sp>
        <p:nvSpPr>
          <p:cNvPr id="3" name="Footer Placeholder 2">
            <a:extLst>
              <a:ext uri="{FF2B5EF4-FFF2-40B4-BE49-F238E27FC236}">
                <a16:creationId xmlns:a16="http://schemas.microsoft.com/office/drawing/2014/main" id="{1CBE2AF4-48BF-FD47-9D8F-01E7ED699C1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1A183A5-1F69-6F4E-B65A-4524474F50AB}"/>
              </a:ext>
            </a:extLst>
          </p:cNvPr>
          <p:cNvSpPr>
            <a:spLocks noGrp="1"/>
          </p:cNvSpPr>
          <p:nvPr>
            <p:ph type="sldNum" sz="quarter" idx="11"/>
          </p:nvPr>
        </p:nvSpPr>
        <p:spPr/>
        <p:txBody>
          <a:bodyPr/>
          <a:lstStyle/>
          <a:p>
            <a:fld id="{0743EA0E-C5B1-48EC-8082-F253EA88050D}" type="slidenum">
              <a:rPr lang="en-US" smtClean="0"/>
              <a:pPr/>
              <a:t>6</a:t>
            </a:fld>
            <a:endParaRPr lang="en-US" dirty="0"/>
          </a:p>
        </p:txBody>
      </p:sp>
      <p:sp>
        <p:nvSpPr>
          <p:cNvPr id="5" name="TextBox 4">
            <a:extLst>
              <a:ext uri="{FF2B5EF4-FFF2-40B4-BE49-F238E27FC236}">
                <a16:creationId xmlns:a16="http://schemas.microsoft.com/office/drawing/2014/main" id="{0ACCD82C-E721-B740-AF3F-7A063456D911}"/>
              </a:ext>
            </a:extLst>
          </p:cNvPr>
          <p:cNvSpPr txBox="1"/>
          <p:nvPr/>
        </p:nvSpPr>
        <p:spPr>
          <a:xfrm>
            <a:off x="2232998" y="1394300"/>
            <a:ext cx="8444171" cy="5909310"/>
          </a:xfrm>
          <a:prstGeom prst="rect">
            <a:avLst/>
          </a:prstGeom>
          <a:noFill/>
        </p:spPr>
        <p:txBody>
          <a:bodyPr wrap="none" rtlCol="0">
            <a:spAutoFit/>
          </a:bodyPr>
          <a:lstStyle/>
          <a:p>
            <a:pPr marL="342900" indent="-342900">
              <a:buAutoNum type="arabicPeriod"/>
            </a:pPr>
            <a:r>
              <a:rPr lang="en-US" dirty="0"/>
              <a:t>Responsibility of the Agent</a:t>
            </a:r>
          </a:p>
          <a:p>
            <a:pPr marL="800100" lvl="1" indent="-342900">
              <a:buAutoNum type="arabicPeriod"/>
            </a:pPr>
            <a:r>
              <a:rPr lang="en-US" dirty="0"/>
              <a:t>Notify OFMF of changes of fabric endpoints, switches and FAM</a:t>
            </a:r>
          </a:p>
          <a:p>
            <a:pPr marL="1257300" lvl="2" indent="-342900">
              <a:buAutoNum type="arabicPeriod"/>
            </a:pPr>
            <a:r>
              <a:rPr lang="en-US" dirty="0">
                <a:solidFill>
                  <a:srgbClr val="FF0000"/>
                </a:solidFill>
              </a:rPr>
              <a:t>Event interface</a:t>
            </a:r>
            <a:endParaRPr lang="en-US" dirty="0"/>
          </a:p>
          <a:p>
            <a:pPr marL="800100" lvl="1" indent="-342900">
              <a:buAutoNum type="arabicPeriod"/>
            </a:pPr>
            <a:r>
              <a:rPr lang="en-US" dirty="0"/>
              <a:t>Support standard Redfish</a:t>
            </a:r>
          </a:p>
          <a:p>
            <a:pPr marL="1257300" lvl="2" indent="-342900">
              <a:buAutoNum type="arabicPeriod"/>
            </a:pPr>
            <a:r>
              <a:rPr lang="en-US" dirty="0">
                <a:solidFill>
                  <a:srgbClr val="FF0000"/>
                </a:solidFill>
              </a:rPr>
              <a:t>Post, </a:t>
            </a:r>
            <a:r>
              <a:rPr lang="en-US" dirty="0"/>
              <a:t>Patch</a:t>
            </a:r>
            <a:r>
              <a:rPr lang="en-US" dirty="0">
                <a:solidFill>
                  <a:srgbClr val="FF0000"/>
                </a:solidFill>
              </a:rPr>
              <a:t>, and Delete only for POC</a:t>
            </a:r>
          </a:p>
          <a:p>
            <a:pPr marL="800100" lvl="1" indent="-342900">
              <a:buAutoNum type="arabicPeriod"/>
            </a:pPr>
            <a:r>
              <a:rPr lang="en-US" dirty="0"/>
              <a:t>The Agent needs to use Simple Service Discovery Protocol (SSDP)</a:t>
            </a:r>
          </a:p>
          <a:p>
            <a:pPr marL="1257300" lvl="2" indent="-342900">
              <a:buAutoNum type="arabicPeriod"/>
            </a:pPr>
            <a:r>
              <a:rPr lang="en-US" dirty="0">
                <a:solidFill>
                  <a:srgbClr val="FF0000"/>
                </a:solidFill>
              </a:rPr>
              <a:t>We will determine for the POC the amount of time/work available</a:t>
            </a:r>
          </a:p>
          <a:p>
            <a:pPr marL="342900" indent="-342900">
              <a:buAutoNum type="arabicPeriod"/>
            </a:pPr>
            <a:r>
              <a:rPr lang="en-US" dirty="0">
                <a:solidFill>
                  <a:srgbClr val="FF0000"/>
                </a:solidFill>
              </a:rPr>
              <a:t>Security Concerns</a:t>
            </a:r>
          </a:p>
          <a:p>
            <a:pPr marL="800100" lvl="1" indent="-342900">
              <a:buAutoNum type="arabicPeriod"/>
            </a:pPr>
            <a:r>
              <a:rPr lang="en-US" dirty="0">
                <a:solidFill>
                  <a:srgbClr val="FF0000"/>
                </a:solidFill>
              </a:rPr>
              <a:t>How much of the Redfish Aggregation model do we follow?</a:t>
            </a:r>
          </a:p>
          <a:p>
            <a:pPr marL="1257300" lvl="2" indent="-342900">
              <a:buAutoNum type="arabicPeriod"/>
            </a:pPr>
            <a:r>
              <a:rPr lang="en-US" dirty="0">
                <a:solidFill>
                  <a:srgbClr val="FF0000"/>
                </a:solidFill>
              </a:rPr>
              <a:t>We need to decide whether to support Session+ authentication</a:t>
            </a:r>
          </a:p>
          <a:p>
            <a:pPr marL="800100" lvl="1" indent="-342900">
              <a:buFontTx/>
              <a:buAutoNum type="arabicPeriod"/>
            </a:pPr>
            <a:r>
              <a:rPr lang="en-US" dirty="0"/>
              <a:t>Clients cannot interact in its roll with the Agents</a:t>
            </a:r>
            <a:r>
              <a:rPr lang="en-US" dirty="0">
                <a:solidFill>
                  <a:srgbClr val="FF0000"/>
                </a:solidFill>
              </a:rPr>
              <a:t> </a:t>
            </a:r>
          </a:p>
          <a:p>
            <a:pPr marL="342900" indent="-342900">
              <a:buAutoNum type="arabicPeriod"/>
            </a:pPr>
            <a:r>
              <a:rPr lang="en-US" dirty="0"/>
              <a:t>Limits of the Agent</a:t>
            </a:r>
          </a:p>
          <a:p>
            <a:pPr marL="800100" lvl="1" indent="-342900">
              <a:buAutoNum type="arabicPeriod"/>
            </a:pPr>
            <a:r>
              <a:rPr lang="en-US" dirty="0"/>
              <a:t>Will interact with the Subnet Manager</a:t>
            </a:r>
          </a:p>
          <a:p>
            <a:pPr marL="800100" lvl="1" indent="-342900">
              <a:buAutoNum type="arabicPeriod"/>
            </a:pPr>
            <a:r>
              <a:rPr lang="en-US" dirty="0"/>
              <a:t>Will interact with the OFMF</a:t>
            </a:r>
          </a:p>
          <a:p>
            <a:pPr marL="1257300" lvl="2" indent="-342900">
              <a:buAutoNum type="arabicPeriod"/>
            </a:pPr>
            <a:r>
              <a:rPr lang="en-US" dirty="0">
                <a:solidFill>
                  <a:srgbClr val="FF0000"/>
                </a:solidFill>
              </a:rPr>
              <a:t>Changes will be made directly to Redfish</a:t>
            </a:r>
          </a:p>
          <a:p>
            <a:pPr marL="800100" lvl="1" indent="-342900">
              <a:buAutoNum type="arabicPeriod"/>
            </a:pPr>
            <a:r>
              <a:rPr lang="en-US" dirty="0"/>
              <a:t>OFMF Clients cannot interact with the Agents directly</a:t>
            </a:r>
          </a:p>
          <a:p>
            <a:pPr marL="800100" lvl="1" indent="-342900">
              <a:buAutoNum type="arabicPeriod"/>
            </a:pPr>
            <a:r>
              <a:rPr lang="en-US" dirty="0"/>
              <a:t>Agents cannot control the fabric infrastructure -–Subnet Manager responsibility</a:t>
            </a:r>
          </a:p>
          <a:p>
            <a:pPr marL="800100" lvl="1" indent="-342900">
              <a:buAutoNum type="arabicPeriod"/>
            </a:pPr>
            <a:endParaRPr lang="en-US" dirty="0"/>
          </a:p>
          <a:p>
            <a:pPr marL="800100" lvl="1"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540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Subnet Manager Run-time maintenance mode</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7</a:t>
            </a:fld>
            <a:endParaRPr lang="en-US" dirty="0"/>
          </a:p>
        </p:txBody>
      </p:sp>
      <p:sp>
        <p:nvSpPr>
          <p:cNvPr id="15" name="Rectangle 14">
            <a:extLst>
              <a:ext uri="{FF2B5EF4-FFF2-40B4-BE49-F238E27FC236}">
                <a16:creationId xmlns:a16="http://schemas.microsoft.com/office/drawing/2014/main" id="{0D8D946D-E30B-C54A-882A-C765E1E8D575}"/>
              </a:ext>
            </a:extLst>
          </p:cNvPr>
          <p:cNvSpPr/>
          <p:nvPr/>
        </p:nvSpPr>
        <p:spPr>
          <a:xfrm>
            <a:off x="5987471" y="1420010"/>
            <a:ext cx="2580968" cy="114466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notifies Agent that an addition/</a:t>
            </a:r>
            <a:r>
              <a:rPr lang="en-US" dirty="0" err="1"/>
              <a:t>subtracton</a:t>
            </a:r>
            <a:r>
              <a:rPr lang="en-US" dirty="0"/>
              <a:t> has been made </a:t>
            </a:r>
          </a:p>
        </p:txBody>
      </p:sp>
      <p:sp>
        <p:nvSpPr>
          <p:cNvPr id="16" name="Diamond 15">
            <a:extLst>
              <a:ext uri="{FF2B5EF4-FFF2-40B4-BE49-F238E27FC236}">
                <a16:creationId xmlns:a16="http://schemas.microsoft.com/office/drawing/2014/main" id="{A21313E1-95A6-EC4B-BED4-7EE9EFB421AD}"/>
              </a:ext>
            </a:extLst>
          </p:cNvPr>
          <p:cNvSpPr/>
          <p:nvPr/>
        </p:nvSpPr>
        <p:spPr>
          <a:xfrm>
            <a:off x="3652143" y="2844160"/>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18" name="Straight Arrow Connector 17">
            <a:extLst>
              <a:ext uri="{FF2B5EF4-FFF2-40B4-BE49-F238E27FC236}">
                <a16:creationId xmlns:a16="http://schemas.microsoft.com/office/drawing/2014/main" id="{150F2878-11AC-FE42-9ACC-F885AAFD4080}"/>
              </a:ext>
            </a:extLst>
          </p:cNvPr>
          <p:cNvCxnSpPr>
            <a:cxnSpLocks/>
            <a:endCxn id="15" idx="1"/>
          </p:cNvCxnSpPr>
          <p:nvPr/>
        </p:nvCxnSpPr>
        <p:spPr>
          <a:xfrm flipV="1">
            <a:off x="5608884" y="1992343"/>
            <a:ext cx="378587" cy="14022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3AF58350-703B-7A45-9718-17E4872B78F8}"/>
              </a:ext>
            </a:extLst>
          </p:cNvPr>
          <p:cNvCxnSpPr>
            <a:cxnSpLocks/>
            <a:endCxn id="34" idx="0"/>
          </p:cNvCxnSpPr>
          <p:nvPr/>
        </p:nvCxnSpPr>
        <p:spPr>
          <a:xfrm>
            <a:off x="4639056" y="4088086"/>
            <a:ext cx="654751" cy="13610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795C70DE-6803-D94C-A250-500D3EA49801}"/>
              </a:ext>
            </a:extLst>
          </p:cNvPr>
          <p:cNvCxnSpPr>
            <a:cxnSpLocks/>
          </p:cNvCxnSpPr>
          <p:nvPr/>
        </p:nvCxnSpPr>
        <p:spPr>
          <a:xfrm>
            <a:off x="2661954" y="3423035"/>
            <a:ext cx="99018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5710379" y="2812170"/>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5097526" y="4520247"/>
            <a:ext cx="679268" cy="369332"/>
          </a:xfrm>
          <a:prstGeom prst="rect">
            <a:avLst/>
          </a:prstGeom>
          <a:noFill/>
        </p:spPr>
        <p:txBody>
          <a:bodyPr wrap="square" rtlCol="0">
            <a:spAutoFit/>
          </a:bodyPr>
          <a:lstStyle/>
          <a:p>
            <a:r>
              <a:rPr lang="en-US" dirty="0"/>
              <a:t>No</a:t>
            </a:r>
          </a:p>
        </p:txBody>
      </p:sp>
      <p:sp>
        <p:nvSpPr>
          <p:cNvPr id="24" name="Rectangle 23">
            <a:extLst>
              <a:ext uri="{FF2B5EF4-FFF2-40B4-BE49-F238E27FC236}">
                <a16:creationId xmlns:a16="http://schemas.microsoft.com/office/drawing/2014/main" id="{E35D858B-F102-F94C-AC17-7BE3D719DB78}"/>
              </a:ext>
            </a:extLst>
          </p:cNvPr>
          <p:cNvSpPr/>
          <p:nvPr/>
        </p:nvSpPr>
        <p:spPr>
          <a:xfrm>
            <a:off x="9549063" y="5670234"/>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Updates the clients that a change has occurred</a:t>
            </a:r>
          </a:p>
        </p:txBody>
      </p:sp>
      <p:sp>
        <p:nvSpPr>
          <p:cNvPr id="26" name="Rectangle 25">
            <a:extLst>
              <a:ext uri="{FF2B5EF4-FFF2-40B4-BE49-F238E27FC236}">
                <a16:creationId xmlns:a16="http://schemas.microsoft.com/office/drawing/2014/main" id="{2871E46A-D824-1546-B052-71E3FFC68033}"/>
              </a:ext>
            </a:extLst>
          </p:cNvPr>
          <p:cNvSpPr/>
          <p:nvPr/>
        </p:nvSpPr>
        <p:spPr>
          <a:xfrm>
            <a:off x="9523771" y="428177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Update the Redfish Tree with the Addition/Deletion</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8233286" y="2846628"/>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1F3079DD-1389-E64B-A8E5-0A6347E6858D}"/>
              </a:ext>
            </a:extLst>
          </p:cNvPr>
          <p:cNvCxnSpPr>
            <a:cxnSpLocks/>
          </p:cNvCxnSpPr>
          <p:nvPr/>
        </p:nvCxnSpPr>
        <p:spPr>
          <a:xfrm>
            <a:off x="8256637" y="4422247"/>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95AF39C-0696-FE45-BA3A-D01ADF75CD52}"/>
              </a:ext>
            </a:extLst>
          </p:cNvPr>
          <p:cNvCxnSpPr>
            <a:cxnSpLocks/>
            <a:stCxn id="24" idx="1"/>
            <a:endCxn id="34" idx="3"/>
          </p:cNvCxnSpPr>
          <p:nvPr/>
        </p:nvCxnSpPr>
        <p:spPr>
          <a:xfrm flipH="1" flipV="1">
            <a:off x="6584291" y="5884169"/>
            <a:ext cx="2964772" cy="2211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C62884AD-8B61-CC48-9C93-DFBC1085F999}"/>
              </a:ext>
            </a:extLst>
          </p:cNvPr>
          <p:cNvCxnSpPr>
            <a:cxnSpLocks/>
          </p:cNvCxnSpPr>
          <p:nvPr/>
        </p:nvCxnSpPr>
        <p:spPr>
          <a:xfrm flipH="1" flipV="1">
            <a:off x="1330129" y="3826685"/>
            <a:ext cx="2625616" cy="18435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A60705B0-ED50-5049-9C8E-776730694BE2}"/>
              </a:ext>
            </a:extLst>
          </p:cNvPr>
          <p:cNvSpPr/>
          <p:nvPr/>
        </p:nvSpPr>
        <p:spPr>
          <a:xfrm>
            <a:off x="9549063" y="1310942"/>
            <a:ext cx="2580968" cy="1397102"/>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sends change information using a OFMF Redfish event mechanism </a:t>
            </a:r>
            <a:r>
              <a:rPr lang="en-US" dirty="0">
                <a:solidFill>
                  <a:srgbClr val="FF0000"/>
                </a:solidFill>
              </a:rPr>
              <a:t>POC Post/Delete </a:t>
            </a:r>
          </a:p>
        </p:txBody>
      </p:sp>
      <p:sp>
        <p:nvSpPr>
          <p:cNvPr id="30" name="Rectangle 29">
            <a:extLst>
              <a:ext uri="{FF2B5EF4-FFF2-40B4-BE49-F238E27FC236}">
                <a16:creationId xmlns:a16="http://schemas.microsoft.com/office/drawing/2014/main" id="{22F33010-631A-6E4E-809C-3EF7FF8ACDAD}"/>
              </a:ext>
            </a:extLst>
          </p:cNvPr>
          <p:cNvSpPr/>
          <p:nvPr/>
        </p:nvSpPr>
        <p:spPr>
          <a:xfrm>
            <a:off x="80986" y="2870396"/>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Recursively walk the Fabric</a:t>
            </a:r>
          </a:p>
        </p:txBody>
      </p:sp>
      <p:sp>
        <p:nvSpPr>
          <p:cNvPr id="32" name="Rectangle 31">
            <a:extLst>
              <a:ext uri="{FF2B5EF4-FFF2-40B4-BE49-F238E27FC236}">
                <a16:creationId xmlns:a16="http://schemas.microsoft.com/office/drawing/2014/main" id="{7D9B594F-701F-9249-8EEF-E53BFE6A0C2C}"/>
              </a:ext>
            </a:extLst>
          </p:cNvPr>
          <p:cNvSpPr/>
          <p:nvPr/>
        </p:nvSpPr>
        <p:spPr>
          <a:xfrm>
            <a:off x="61969" y="139830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Load Configuration File</a:t>
            </a:r>
          </a:p>
        </p:txBody>
      </p:sp>
      <p:sp>
        <p:nvSpPr>
          <p:cNvPr id="34" name="Rectangle 33">
            <a:extLst>
              <a:ext uri="{FF2B5EF4-FFF2-40B4-BE49-F238E27FC236}">
                <a16:creationId xmlns:a16="http://schemas.microsoft.com/office/drawing/2014/main" id="{2878F77B-2F49-C746-96BB-1463056FBD23}"/>
              </a:ext>
            </a:extLst>
          </p:cNvPr>
          <p:cNvSpPr/>
          <p:nvPr/>
        </p:nvSpPr>
        <p:spPr>
          <a:xfrm>
            <a:off x="4003323" y="5449091"/>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 </a:t>
            </a:r>
          </a:p>
        </p:txBody>
      </p:sp>
      <p:sp>
        <p:nvSpPr>
          <p:cNvPr id="35" name="Rectangle 34">
            <a:extLst>
              <a:ext uri="{FF2B5EF4-FFF2-40B4-BE49-F238E27FC236}">
                <a16:creationId xmlns:a16="http://schemas.microsoft.com/office/drawing/2014/main" id="{209937F1-B6F3-C241-9EC2-50571C598687}"/>
              </a:ext>
            </a:extLst>
          </p:cNvPr>
          <p:cNvSpPr/>
          <p:nvPr/>
        </p:nvSpPr>
        <p:spPr>
          <a:xfrm>
            <a:off x="9523771" y="3004083"/>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does a Get to the Agent to identify the fabric change</a:t>
            </a:r>
          </a:p>
        </p:txBody>
      </p:sp>
      <p:cxnSp>
        <p:nvCxnSpPr>
          <p:cNvPr id="36" name="Straight Arrow Connector 35">
            <a:extLst>
              <a:ext uri="{FF2B5EF4-FFF2-40B4-BE49-F238E27FC236}">
                <a16:creationId xmlns:a16="http://schemas.microsoft.com/office/drawing/2014/main" id="{05EDCF00-0B40-9245-9E5B-23D9EB25031A}"/>
              </a:ext>
            </a:extLst>
          </p:cNvPr>
          <p:cNvCxnSpPr>
            <a:cxnSpLocks/>
            <a:endCxn id="28" idx="1"/>
          </p:cNvCxnSpPr>
          <p:nvPr/>
        </p:nvCxnSpPr>
        <p:spPr>
          <a:xfrm flipV="1">
            <a:off x="8542175" y="2009493"/>
            <a:ext cx="1006888" cy="9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592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t>Agent Flow diagram </a:t>
            </a:r>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8</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507877149"/>
              </p:ext>
            </p:extLst>
          </p:nvPr>
        </p:nvGraphicFramePr>
        <p:xfrm>
          <a:off x="936702" y="1293541"/>
          <a:ext cx="10470996" cy="4066048"/>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bl>
          </a:graphicData>
        </a:graphic>
      </p:graphicFrame>
    </p:spTree>
    <p:extLst>
      <p:ext uri="{BB962C8B-B14F-4D97-AF65-F5344CB8AC3E}">
        <p14:creationId xmlns:p14="http://schemas.microsoft.com/office/powerpoint/2010/main" val="428654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Agent class Diagram</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9</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err="1"/>
              <a:t>Resouce</a:t>
            </a:r>
            <a:r>
              <a:rPr lang="en-US" sz="1000" dirty="0"/>
              <a:t>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77480"/>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t>OFMF may respond with a Get to Agent</a:t>
            </a:r>
          </a:p>
          <a:p>
            <a:r>
              <a:rPr lang="en-US" sz="1000" dirty="0"/>
              <a:t>OFMF notifies client(s)</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3910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20809</TotalTime>
  <Words>1747</Words>
  <Application>Microsoft Macintosh PowerPoint</Application>
  <PresentationFormat>Widescreen</PresentationFormat>
  <Paragraphs>326</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Narrow</vt:lpstr>
      <vt:lpstr>Calibri</vt:lpstr>
      <vt:lpstr>Symbol</vt:lpstr>
      <vt:lpstr>Wingdings</vt:lpstr>
      <vt:lpstr>Office Theme</vt:lpstr>
      <vt:lpstr>Open Fabrics Management Framework Development</vt:lpstr>
      <vt:lpstr>Agent Contents</vt:lpstr>
      <vt:lpstr>Tentative schedule dates and steps</vt:lpstr>
      <vt:lpstr>Use-Case Descriptions</vt:lpstr>
      <vt:lpstr>Use-Case Descriptions</vt:lpstr>
      <vt:lpstr>Boundaries</vt:lpstr>
      <vt:lpstr>Subnet Manager Run-time maintenance mode</vt:lpstr>
      <vt:lpstr>Agent Flow diagram </vt:lpstr>
      <vt:lpstr>Agent class Diagram</vt:lpstr>
      <vt:lpstr>Agent Flow diagram for POC</vt:lpstr>
      <vt:lpstr>Agent class Diagram for sc21 POC</vt:lpstr>
      <vt:lpstr>Zephyr SM Launch</vt:lpstr>
      <vt:lpstr>Agent Meet Subnet Manager--Zephyr</vt:lpstr>
      <vt:lpstr>Agent receives update from Zephyr</vt:lpstr>
      <vt:lpstr>Subnet manager scan and modify OFMF redfish</vt:lpstr>
      <vt:lpstr>Subnet manager scan and modify OFMF redfish</vt:lpstr>
      <vt:lpstr>Agent Top-Down design</vt:lpstr>
      <vt:lpstr>Pipe and Filter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Aguilar, Michael J.</cp:lastModifiedBy>
  <cp:revision>169</cp:revision>
  <dcterms:created xsi:type="dcterms:W3CDTF">2016-02-08T22:33:42Z</dcterms:created>
  <dcterms:modified xsi:type="dcterms:W3CDTF">2021-06-25T16:50:47Z</dcterms:modified>
</cp:coreProperties>
</file>