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722"/>
  </p:normalViewPr>
  <p:slideViewPr>
    <p:cSldViewPr snapToGrid="0" snapToObjects="1">
      <p:cViewPr varScale="1">
        <p:scale>
          <a:sx n="118" d="100"/>
          <a:sy n="118" d="100"/>
        </p:scale>
        <p:origin x="904"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43E82-13C1-8D49-9646-A242063A7A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02237A-B479-784C-960A-3DB4716870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E96CC1-EB47-284E-A439-D49D299A2688}"/>
              </a:ext>
            </a:extLst>
          </p:cNvPr>
          <p:cNvSpPr>
            <a:spLocks noGrp="1"/>
          </p:cNvSpPr>
          <p:nvPr>
            <p:ph type="dt" sz="half" idx="10"/>
          </p:nvPr>
        </p:nvSpPr>
        <p:spPr/>
        <p:txBody>
          <a:bodyPr/>
          <a:lstStyle/>
          <a:p>
            <a:fld id="{4F3306A7-7E24-7E4C-A0D5-DB37E06A3C35}" type="datetimeFigureOut">
              <a:rPr lang="en-US" smtClean="0"/>
              <a:t>7/9/21</a:t>
            </a:fld>
            <a:endParaRPr lang="en-US"/>
          </a:p>
        </p:txBody>
      </p:sp>
      <p:sp>
        <p:nvSpPr>
          <p:cNvPr id="5" name="Footer Placeholder 4">
            <a:extLst>
              <a:ext uri="{FF2B5EF4-FFF2-40B4-BE49-F238E27FC236}">
                <a16:creationId xmlns:a16="http://schemas.microsoft.com/office/drawing/2014/main" id="{C63D7ECD-1001-8343-B8F7-2D6BB979E9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74C47E-3E47-064B-8D62-B347013C1083}"/>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2204841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AFFEF-AC7F-A14B-B9BC-C396347DAA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C0457B-BD07-0643-BD0D-D381D3E8BD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7AA403-20A3-4949-89F5-B08A72177691}"/>
              </a:ext>
            </a:extLst>
          </p:cNvPr>
          <p:cNvSpPr>
            <a:spLocks noGrp="1"/>
          </p:cNvSpPr>
          <p:nvPr>
            <p:ph type="dt" sz="half" idx="10"/>
          </p:nvPr>
        </p:nvSpPr>
        <p:spPr/>
        <p:txBody>
          <a:bodyPr/>
          <a:lstStyle/>
          <a:p>
            <a:fld id="{4F3306A7-7E24-7E4C-A0D5-DB37E06A3C35}" type="datetimeFigureOut">
              <a:rPr lang="en-US" smtClean="0"/>
              <a:t>7/9/21</a:t>
            </a:fld>
            <a:endParaRPr lang="en-US"/>
          </a:p>
        </p:txBody>
      </p:sp>
      <p:sp>
        <p:nvSpPr>
          <p:cNvPr id="5" name="Footer Placeholder 4">
            <a:extLst>
              <a:ext uri="{FF2B5EF4-FFF2-40B4-BE49-F238E27FC236}">
                <a16:creationId xmlns:a16="http://schemas.microsoft.com/office/drawing/2014/main" id="{33408280-FF1B-4844-B93C-2BD82428E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BDE73A-480E-BD48-84A5-058DA196B924}"/>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2347549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725E39-209E-6745-8F5D-818FB0F18B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3FC58B-6ED4-6440-AEB8-C04FA30344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1DCE95-3111-E14B-8ACF-D9E82CF484CB}"/>
              </a:ext>
            </a:extLst>
          </p:cNvPr>
          <p:cNvSpPr>
            <a:spLocks noGrp="1"/>
          </p:cNvSpPr>
          <p:nvPr>
            <p:ph type="dt" sz="half" idx="10"/>
          </p:nvPr>
        </p:nvSpPr>
        <p:spPr/>
        <p:txBody>
          <a:bodyPr/>
          <a:lstStyle/>
          <a:p>
            <a:fld id="{4F3306A7-7E24-7E4C-A0D5-DB37E06A3C35}" type="datetimeFigureOut">
              <a:rPr lang="en-US" smtClean="0"/>
              <a:t>7/9/21</a:t>
            </a:fld>
            <a:endParaRPr lang="en-US"/>
          </a:p>
        </p:txBody>
      </p:sp>
      <p:sp>
        <p:nvSpPr>
          <p:cNvPr id="5" name="Footer Placeholder 4">
            <a:extLst>
              <a:ext uri="{FF2B5EF4-FFF2-40B4-BE49-F238E27FC236}">
                <a16:creationId xmlns:a16="http://schemas.microsoft.com/office/drawing/2014/main" id="{8CF803BF-9F2B-DA4C-8AE9-8B405C4278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AD98CD-FF58-3B48-9791-A896F3E4D023}"/>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1366726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7F38F-10B8-AF43-B0E7-5803A2DFC0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F64249-52E2-B241-A9C9-5378542444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E0EA8A-BA10-0A46-855D-B1C7E1F658EC}"/>
              </a:ext>
            </a:extLst>
          </p:cNvPr>
          <p:cNvSpPr>
            <a:spLocks noGrp="1"/>
          </p:cNvSpPr>
          <p:nvPr>
            <p:ph type="dt" sz="half" idx="10"/>
          </p:nvPr>
        </p:nvSpPr>
        <p:spPr/>
        <p:txBody>
          <a:bodyPr/>
          <a:lstStyle/>
          <a:p>
            <a:fld id="{4F3306A7-7E24-7E4C-A0D5-DB37E06A3C35}" type="datetimeFigureOut">
              <a:rPr lang="en-US" smtClean="0"/>
              <a:t>7/9/21</a:t>
            </a:fld>
            <a:endParaRPr lang="en-US"/>
          </a:p>
        </p:txBody>
      </p:sp>
      <p:sp>
        <p:nvSpPr>
          <p:cNvPr id="5" name="Footer Placeholder 4">
            <a:extLst>
              <a:ext uri="{FF2B5EF4-FFF2-40B4-BE49-F238E27FC236}">
                <a16:creationId xmlns:a16="http://schemas.microsoft.com/office/drawing/2014/main" id="{F12CF837-69FB-F746-9979-FC9D5421E2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91638A-29B3-0C4B-AE77-53FD7AB4860E}"/>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3761188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2AEBB-8EB0-DF4A-8C8B-1FAC1BCE46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209C20-C76F-014C-BB67-1A7D126BCB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0B7198-3FCE-E948-A3E6-E4BF2D255533}"/>
              </a:ext>
            </a:extLst>
          </p:cNvPr>
          <p:cNvSpPr>
            <a:spLocks noGrp="1"/>
          </p:cNvSpPr>
          <p:nvPr>
            <p:ph type="dt" sz="half" idx="10"/>
          </p:nvPr>
        </p:nvSpPr>
        <p:spPr/>
        <p:txBody>
          <a:bodyPr/>
          <a:lstStyle/>
          <a:p>
            <a:fld id="{4F3306A7-7E24-7E4C-A0D5-DB37E06A3C35}" type="datetimeFigureOut">
              <a:rPr lang="en-US" smtClean="0"/>
              <a:t>7/9/21</a:t>
            </a:fld>
            <a:endParaRPr lang="en-US"/>
          </a:p>
        </p:txBody>
      </p:sp>
      <p:sp>
        <p:nvSpPr>
          <p:cNvPr id="5" name="Footer Placeholder 4">
            <a:extLst>
              <a:ext uri="{FF2B5EF4-FFF2-40B4-BE49-F238E27FC236}">
                <a16:creationId xmlns:a16="http://schemas.microsoft.com/office/drawing/2014/main" id="{2385FE84-76B3-C049-BDDC-801B90AAE7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B4D01-DD28-0543-8E22-10D97D66FD64}"/>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3870262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46178-5025-1548-81EC-C7835E7998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856D84-F133-1048-83EB-A2E0DBBCAE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BD10FFF-9A64-F948-ADD2-8D05943DCE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5BC8CD-5C7D-D145-B040-14696F7A5DB8}"/>
              </a:ext>
            </a:extLst>
          </p:cNvPr>
          <p:cNvSpPr>
            <a:spLocks noGrp="1"/>
          </p:cNvSpPr>
          <p:nvPr>
            <p:ph type="dt" sz="half" idx="10"/>
          </p:nvPr>
        </p:nvSpPr>
        <p:spPr/>
        <p:txBody>
          <a:bodyPr/>
          <a:lstStyle/>
          <a:p>
            <a:fld id="{4F3306A7-7E24-7E4C-A0D5-DB37E06A3C35}" type="datetimeFigureOut">
              <a:rPr lang="en-US" smtClean="0"/>
              <a:t>7/9/21</a:t>
            </a:fld>
            <a:endParaRPr lang="en-US"/>
          </a:p>
        </p:txBody>
      </p:sp>
      <p:sp>
        <p:nvSpPr>
          <p:cNvPr id="6" name="Footer Placeholder 5">
            <a:extLst>
              <a:ext uri="{FF2B5EF4-FFF2-40B4-BE49-F238E27FC236}">
                <a16:creationId xmlns:a16="http://schemas.microsoft.com/office/drawing/2014/main" id="{C7218AA5-2698-6746-837E-7AFA09E2B6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9222DF-97AC-484F-98F4-42C8E40E3CCF}"/>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830943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36E2D-1AF2-0143-89D8-1DA870AAD91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997E7AC-7A4A-7C4C-A840-CA2AF0C844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60EA7D-53A2-754E-9820-2870C19770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0760EE-2E12-F144-A4BC-381ADA1BC3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E7463F-4E6E-DD49-A226-1C30F3A1C3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74E11E-0440-0A47-B020-5FD0E8FDAE81}"/>
              </a:ext>
            </a:extLst>
          </p:cNvPr>
          <p:cNvSpPr>
            <a:spLocks noGrp="1"/>
          </p:cNvSpPr>
          <p:nvPr>
            <p:ph type="dt" sz="half" idx="10"/>
          </p:nvPr>
        </p:nvSpPr>
        <p:spPr/>
        <p:txBody>
          <a:bodyPr/>
          <a:lstStyle/>
          <a:p>
            <a:fld id="{4F3306A7-7E24-7E4C-A0D5-DB37E06A3C35}" type="datetimeFigureOut">
              <a:rPr lang="en-US" smtClean="0"/>
              <a:t>7/9/21</a:t>
            </a:fld>
            <a:endParaRPr lang="en-US"/>
          </a:p>
        </p:txBody>
      </p:sp>
      <p:sp>
        <p:nvSpPr>
          <p:cNvPr id="8" name="Footer Placeholder 7">
            <a:extLst>
              <a:ext uri="{FF2B5EF4-FFF2-40B4-BE49-F238E27FC236}">
                <a16:creationId xmlns:a16="http://schemas.microsoft.com/office/drawing/2014/main" id="{2605925D-6EE0-6A41-9392-B375428368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11BE843-9A5C-1D41-9919-C05AD013A657}"/>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3709172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A4FC1-12E1-F64D-B79E-5FD5E46F72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2DDE18-1EFC-A643-BFEF-A5D692CDDDCE}"/>
              </a:ext>
            </a:extLst>
          </p:cNvPr>
          <p:cNvSpPr>
            <a:spLocks noGrp="1"/>
          </p:cNvSpPr>
          <p:nvPr>
            <p:ph type="dt" sz="half" idx="10"/>
          </p:nvPr>
        </p:nvSpPr>
        <p:spPr/>
        <p:txBody>
          <a:bodyPr/>
          <a:lstStyle/>
          <a:p>
            <a:fld id="{4F3306A7-7E24-7E4C-A0D5-DB37E06A3C35}" type="datetimeFigureOut">
              <a:rPr lang="en-US" smtClean="0"/>
              <a:t>7/9/21</a:t>
            </a:fld>
            <a:endParaRPr lang="en-US"/>
          </a:p>
        </p:txBody>
      </p:sp>
      <p:sp>
        <p:nvSpPr>
          <p:cNvPr id="4" name="Footer Placeholder 3">
            <a:extLst>
              <a:ext uri="{FF2B5EF4-FFF2-40B4-BE49-F238E27FC236}">
                <a16:creationId xmlns:a16="http://schemas.microsoft.com/office/drawing/2014/main" id="{C2FDDA0D-1F92-4B4B-9BF9-46EE8AE236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58C347-D060-A144-9460-BFB80BA9684B}"/>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4130033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2A3399-964C-934B-9093-A29FCC368592}"/>
              </a:ext>
            </a:extLst>
          </p:cNvPr>
          <p:cNvSpPr>
            <a:spLocks noGrp="1"/>
          </p:cNvSpPr>
          <p:nvPr>
            <p:ph type="dt" sz="half" idx="10"/>
          </p:nvPr>
        </p:nvSpPr>
        <p:spPr/>
        <p:txBody>
          <a:bodyPr/>
          <a:lstStyle/>
          <a:p>
            <a:fld id="{4F3306A7-7E24-7E4C-A0D5-DB37E06A3C35}" type="datetimeFigureOut">
              <a:rPr lang="en-US" smtClean="0"/>
              <a:t>7/9/21</a:t>
            </a:fld>
            <a:endParaRPr lang="en-US"/>
          </a:p>
        </p:txBody>
      </p:sp>
      <p:sp>
        <p:nvSpPr>
          <p:cNvPr id="3" name="Footer Placeholder 2">
            <a:extLst>
              <a:ext uri="{FF2B5EF4-FFF2-40B4-BE49-F238E27FC236}">
                <a16:creationId xmlns:a16="http://schemas.microsoft.com/office/drawing/2014/main" id="{D2592AA3-B58F-6D44-8B26-C098ECD561B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55B10F5-5263-DD42-98DE-B9089BA4345B}"/>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3639786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71E4B-D6C9-4D42-9595-A756263A8D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871581-01AE-9B4A-87D8-061FCF9907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EBCF49-23B5-4E4E-AE38-E3A50574F9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1DC899-9DD9-524F-BBE0-B68B73746FCB}"/>
              </a:ext>
            </a:extLst>
          </p:cNvPr>
          <p:cNvSpPr>
            <a:spLocks noGrp="1"/>
          </p:cNvSpPr>
          <p:nvPr>
            <p:ph type="dt" sz="half" idx="10"/>
          </p:nvPr>
        </p:nvSpPr>
        <p:spPr/>
        <p:txBody>
          <a:bodyPr/>
          <a:lstStyle/>
          <a:p>
            <a:fld id="{4F3306A7-7E24-7E4C-A0D5-DB37E06A3C35}" type="datetimeFigureOut">
              <a:rPr lang="en-US" smtClean="0"/>
              <a:t>7/9/21</a:t>
            </a:fld>
            <a:endParaRPr lang="en-US"/>
          </a:p>
        </p:txBody>
      </p:sp>
      <p:sp>
        <p:nvSpPr>
          <p:cNvPr id="6" name="Footer Placeholder 5">
            <a:extLst>
              <a:ext uri="{FF2B5EF4-FFF2-40B4-BE49-F238E27FC236}">
                <a16:creationId xmlns:a16="http://schemas.microsoft.com/office/drawing/2014/main" id="{993141FC-BD3F-194C-9DAD-0F9B70D77D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05F309-A0EB-F441-959B-5EC6ED74A99B}"/>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2207015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17309-97CA-6D44-AA63-B7FD7D93A8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5F98A4-25F5-F649-822F-5A7A80DA02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38A9A3D-B8DB-B34E-B0CB-4B89A537C8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20B297-DDAB-7647-AC9D-D82F2F61C265}"/>
              </a:ext>
            </a:extLst>
          </p:cNvPr>
          <p:cNvSpPr>
            <a:spLocks noGrp="1"/>
          </p:cNvSpPr>
          <p:nvPr>
            <p:ph type="dt" sz="half" idx="10"/>
          </p:nvPr>
        </p:nvSpPr>
        <p:spPr/>
        <p:txBody>
          <a:bodyPr/>
          <a:lstStyle/>
          <a:p>
            <a:fld id="{4F3306A7-7E24-7E4C-A0D5-DB37E06A3C35}" type="datetimeFigureOut">
              <a:rPr lang="en-US" smtClean="0"/>
              <a:t>7/9/21</a:t>
            </a:fld>
            <a:endParaRPr lang="en-US"/>
          </a:p>
        </p:txBody>
      </p:sp>
      <p:sp>
        <p:nvSpPr>
          <p:cNvPr id="6" name="Footer Placeholder 5">
            <a:extLst>
              <a:ext uri="{FF2B5EF4-FFF2-40B4-BE49-F238E27FC236}">
                <a16:creationId xmlns:a16="http://schemas.microsoft.com/office/drawing/2014/main" id="{E94DE4ED-9ADF-0541-9B82-9D050EFE3D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1B9812-7B61-3444-8C12-21CA7BB3074D}"/>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4094855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2396AE-B5F6-DC43-8F61-BB0F1D5801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FDA545-238C-0D4F-8A95-95D3EAAE99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524DA5-33BB-8046-B37E-F764E62C6B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3306A7-7E24-7E4C-A0D5-DB37E06A3C35}" type="datetimeFigureOut">
              <a:rPr lang="en-US" smtClean="0"/>
              <a:t>7/9/21</a:t>
            </a:fld>
            <a:endParaRPr lang="en-US"/>
          </a:p>
        </p:txBody>
      </p:sp>
      <p:sp>
        <p:nvSpPr>
          <p:cNvPr id="5" name="Footer Placeholder 4">
            <a:extLst>
              <a:ext uri="{FF2B5EF4-FFF2-40B4-BE49-F238E27FC236}">
                <a16:creationId xmlns:a16="http://schemas.microsoft.com/office/drawing/2014/main" id="{22E46FFB-A69A-6646-87BE-BD990B4BEC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52D951-E03E-EB41-890E-1A5AD30D72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9928F-D748-5F45-8C66-1CF05941B1FB}" type="slidenum">
              <a:rPr lang="en-US" smtClean="0"/>
              <a:t>‹#›</a:t>
            </a:fld>
            <a:endParaRPr lang="en-US"/>
          </a:p>
        </p:txBody>
      </p:sp>
    </p:spTree>
    <p:extLst>
      <p:ext uri="{BB962C8B-B14F-4D97-AF65-F5344CB8AC3E}">
        <p14:creationId xmlns:p14="http://schemas.microsoft.com/office/powerpoint/2010/main" val="3832740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21D34-4F6F-DA40-A043-54C38295FED3}"/>
              </a:ext>
            </a:extLst>
          </p:cNvPr>
          <p:cNvSpPr>
            <a:spLocks noGrp="1"/>
          </p:cNvSpPr>
          <p:nvPr>
            <p:ph type="ctrTitle"/>
          </p:nvPr>
        </p:nvSpPr>
        <p:spPr>
          <a:xfrm>
            <a:off x="1524000" y="1295401"/>
            <a:ext cx="9144000" cy="2387600"/>
          </a:xfrm>
        </p:spPr>
        <p:txBody>
          <a:bodyPr/>
          <a:lstStyle/>
          <a:p>
            <a:endParaRPr lang="en-US" dirty="0"/>
          </a:p>
        </p:txBody>
      </p:sp>
      <p:sp>
        <p:nvSpPr>
          <p:cNvPr id="3" name="Subtitle 2">
            <a:extLst>
              <a:ext uri="{FF2B5EF4-FFF2-40B4-BE49-F238E27FC236}">
                <a16:creationId xmlns:a16="http://schemas.microsoft.com/office/drawing/2014/main" id="{386A473D-B8B5-1944-91B2-A935A16F081D}"/>
              </a:ext>
            </a:extLst>
          </p:cNvPr>
          <p:cNvSpPr>
            <a:spLocks noGrp="1"/>
          </p:cNvSpPr>
          <p:nvPr>
            <p:ph type="subTitle" idx="1"/>
          </p:nvPr>
        </p:nvSpPr>
        <p:spPr/>
        <p:txBody>
          <a:bodyPr/>
          <a:lstStyle/>
          <a:p>
            <a:endParaRPr lang="en-US"/>
          </a:p>
        </p:txBody>
      </p:sp>
      <p:pic>
        <p:nvPicPr>
          <p:cNvPr id="1026" name="Picture 2" descr="Home • SC21">
            <a:extLst>
              <a:ext uri="{FF2B5EF4-FFF2-40B4-BE49-F238E27FC236}">
                <a16:creationId xmlns:a16="http://schemas.microsoft.com/office/drawing/2014/main" id="{9166073F-6DE4-6847-A2BA-DF262907D9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0714" y="957943"/>
            <a:ext cx="9459686" cy="5133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4832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A61D2-8B4E-CD40-9717-A419514A8230}"/>
              </a:ext>
            </a:extLst>
          </p:cNvPr>
          <p:cNvSpPr>
            <a:spLocks noGrp="1"/>
          </p:cNvSpPr>
          <p:nvPr>
            <p:ph type="title"/>
          </p:nvPr>
        </p:nvSpPr>
        <p:spPr/>
        <p:txBody>
          <a:bodyPr/>
          <a:lstStyle/>
          <a:p>
            <a:pPr algn="ctr"/>
            <a:r>
              <a:rPr lang="en-US" dirty="0" err="1"/>
              <a:t>BoF</a:t>
            </a:r>
            <a:r>
              <a:rPr lang="en-US" dirty="0"/>
              <a:t> Submission	</a:t>
            </a:r>
          </a:p>
        </p:txBody>
      </p:sp>
      <p:sp>
        <p:nvSpPr>
          <p:cNvPr id="3" name="Content Placeholder 2">
            <a:extLst>
              <a:ext uri="{FF2B5EF4-FFF2-40B4-BE49-F238E27FC236}">
                <a16:creationId xmlns:a16="http://schemas.microsoft.com/office/drawing/2014/main" id="{D8C1A772-DDBB-1948-92DD-51C7DCADC44B}"/>
              </a:ext>
            </a:extLst>
          </p:cNvPr>
          <p:cNvSpPr>
            <a:spLocks noGrp="1"/>
          </p:cNvSpPr>
          <p:nvPr>
            <p:ph idx="1"/>
          </p:nvPr>
        </p:nvSpPr>
        <p:spPr/>
        <p:txBody>
          <a:bodyPr/>
          <a:lstStyle/>
          <a:p>
            <a:r>
              <a:rPr lang="en-US" sz="2400" dirty="0"/>
              <a:t>Architectures and Networks</a:t>
            </a:r>
          </a:p>
          <a:p>
            <a:r>
              <a:rPr lang="en-US" sz="2400" dirty="0"/>
              <a:t>Submission for </a:t>
            </a:r>
            <a:r>
              <a:rPr lang="en-US" sz="2400" dirty="0" err="1"/>
              <a:t>BoF</a:t>
            </a:r>
            <a:r>
              <a:rPr lang="en-US" sz="2400" dirty="0"/>
              <a:t> times: Tuesday 12:15pm-1:15pm</a:t>
            </a:r>
          </a:p>
          <a:p>
            <a:r>
              <a:rPr lang="en-US" sz="2400" dirty="0"/>
              <a:t>Relevance to HPC audience, </a:t>
            </a:r>
            <a:r>
              <a:rPr lang="en-US" sz="2400" b="1" dirty="0"/>
              <a:t>roadmap</a:t>
            </a:r>
            <a:r>
              <a:rPr lang="en-US" sz="2400" dirty="0"/>
              <a:t>, audience discussion, presentations, expected action</a:t>
            </a:r>
          </a:p>
          <a:p>
            <a:r>
              <a:rPr lang="en-US" sz="2400" dirty="0"/>
              <a:t>Session format</a:t>
            </a:r>
            <a:endParaRPr lang="en-US" dirty="0"/>
          </a:p>
          <a:p>
            <a:endParaRPr lang="en-US" dirty="0"/>
          </a:p>
        </p:txBody>
      </p:sp>
    </p:spTree>
    <p:extLst>
      <p:ext uri="{BB962C8B-B14F-4D97-AF65-F5344CB8AC3E}">
        <p14:creationId xmlns:p14="http://schemas.microsoft.com/office/powerpoint/2010/main" val="3773850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BC41C-ACBB-0D4B-A9BD-716C005073D4}"/>
              </a:ext>
            </a:extLst>
          </p:cNvPr>
          <p:cNvSpPr>
            <a:spLocks noGrp="1"/>
          </p:cNvSpPr>
          <p:nvPr>
            <p:ph type="title"/>
          </p:nvPr>
        </p:nvSpPr>
        <p:spPr/>
        <p:txBody>
          <a:bodyPr/>
          <a:lstStyle/>
          <a:p>
            <a:r>
              <a:rPr lang="en-US" dirty="0"/>
              <a:t>Solving the Fabric Management Gordian Knot</a:t>
            </a:r>
          </a:p>
        </p:txBody>
      </p:sp>
      <p:sp>
        <p:nvSpPr>
          <p:cNvPr id="3" name="Content Placeholder 2">
            <a:extLst>
              <a:ext uri="{FF2B5EF4-FFF2-40B4-BE49-F238E27FC236}">
                <a16:creationId xmlns:a16="http://schemas.microsoft.com/office/drawing/2014/main" id="{83133DD5-E9DA-EF43-BC81-DD6A54045902}"/>
              </a:ext>
            </a:extLst>
          </p:cNvPr>
          <p:cNvSpPr>
            <a:spLocks noGrp="1"/>
          </p:cNvSpPr>
          <p:nvPr>
            <p:ph idx="1"/>
          </p:nvPr>
        </p:nvSpPr>
        <p:spPr/>
        <p:txBody>
          <a:bodyPr>
            <a:normAutofit lnSpcReduction="10000"/>
          </a:bodyPr>
          <a:lstStyle/>
          <a:p>
            <a:r>
              <a:rPr lang="en-US" dirty="0"/>
              <a:t>The </a:t>
            </a:r>
            <a:r>
              <a:rPr lang="en-US" dirty="0" err="1"/>
              <a:t>OpenFabrics</a:t>
            </a:r>
            <a:r>
              <a:rPr lang="en-US" dirty="0"/>
              <a:t> Alliance (OFA), together with its partners, the DMTF, SNIA, and the Gen-Z Consortium, are developing a proof-of-concept for a new, open source, fabric management ‘framework’ to accelerate the development and deployment of network fabric management applications and tools.  In a world of increasingly diverse fabrics and complex computational tasks posed by e.g. modern HPC problems, machine learning applications, cloud-based deployments, enterprise challenges, and more, a common fabric management framework provides advancement in management simplicity.</a:t>
            </a:r>
          </a:p>
          <a:p>
            <a:r>
              <a:rPr lang="en-US" dirty="0"/>
              <a:t>This </a:t>
            </a:r>
            <a:r>
              <a:rPr lang="en-US" dirty="0" err="1"/>
              <a:t>BoF</a:t>
            </a:r>
            <a:r>
              <a:rPr lang="en-US" dirty="0"/>
              <a:t> seeks inputs on requirements for managing the HPC fabric from network fabric, storage, and security communities, as well as open participation in the OFA OFMF Working Group. </a:t>
            </a:r>
          </a:p>
          <a:p>
            <a:endParaRPr lang="en-US" dirty="0"/>
          </a:p>
        </p:txBody>
      </p:sp>
    </p:spTree>
    <p:extLst>
      <p:ext uri="{BB962C8B-B14F-4D97-AF65-F5344CB8AC3E}">
        <p14:creationId xmlns:p14="http://schemas.microsoft.com/office/powerpoint/2010/main" val="3215477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7231D-E7B4-7E49-A9A0-D1FD22E87C66}"/>
              </a:ext>
            </a:extLst>
          </p:cNvPr>
          <p:cNvSpPr>
            <a:spLocks noGrp="1"/>
          </p:cNvSpPr>
          <p:nvPr>
            <p:ph type="title"/>
          </p:nvPr>
        </p:nvSpPr>
        <p:spPr/>
        <p:txBody>
          <a:bodyPr/>
          <a:lstStyle/>
          <a:p>
            <a:r>
              <a:rPr lang="en-US" dirty="0"/>
              <a:t>Solving the Fabric Management Gordian Knot</a:t>
            </a:r>
          </a:p>
        </p:txBody>
      </p:sp>
      <p:sp>
        <p:nvSpPr>
          <p:cNvPr id="3" name="Content Placeholder 2">
            <a:extLst>
              <a:ext uri="{FF2B5EF4-FFF2-40B4-BE49-F238E27FC236}">
                <a16:creationId xmlns:a16="http://schemas.microsoft.com/office/drawing/2014/main" id="{2EA93B18-CBD4-0044-9FB4-FC01C21C7630}"/>
              </a:ext>
            </a:extLst>
          </p:cNvPr>
          <p:cNvSpPr>
            <a:spLocks noGrp="1"/>
          </p:cNvSpPr>
          <p:nvPr>
            <p:ph idx="1"/>
          </p:nvPr>
        </p:nvSpPr>
        <p:spPr/>
        <p:txBody>
          <a:bodyPr>
            <a:normAutofit fontScale="55000" lnSpcReduction="20000"/>
          </a:bodyPr>
          <a:lstStyle/>
          <a:p>
            <a:r>
              <a:rPr lang="en-US" b="1" dirty="0"/>
              <a:t>Long Description</a:t>
            </a:r>
            <a:r>
              <a:rPr lang="en-US" dirty="0"/>
              <a:t> – 500 words</a:t>
            </a:r>
          </a:p>
          <a:p>
            <a:r>
              <a:rPr lang="en-US" sz="3300" dirty="0"/>
              <a:t>Increasingly complex computing problems being tackled today are creating diverse requirements for an array of fabric management tools and applications needed to operate more architecturally complex computing systems.  Developers of such tools and management applications, in turn, are faced with a complex permutation of fabrics (InfiniBand, Gen-Z, Slingshot, others). </a:t>
            </a:r>
          </a:p>
          <a:p>
            <a:r>
              <a:rPr lang="en-US" sz="3300" dirty="0"/>
              <a:t>Disaggregated resources, such as memory, storage</a:t>
            </a:r>
            <a:r>
              <a:rPr lang="en-US" sz="3600" dirty="0"/>
              <a:t>, compute, and accelerators, are interconnected b</a:t>
            </a:r>
            <a:r>
              <a:rPr lang="en-US" sz="3300" dirty="0"/>
              <a:t>y high speed fabrics. With no common way of querying or manipulating such fabrics and resources a Gordian Knot of fabrics and resource allocation is being created.  The victims of this Gordian Knot conundrum are System Administrators and others who design, deploy, maintain, and use any sort of fabric-based computing system and whom must supply their users with reliable, high performance systems. This includes systems for High-Performance Computing, Machine Learning, Cloud-based systems, and Enterprise environments. </a:t>
            </a:r>
          </a:p>
          <a:p>
            <a:r>
              <a:rPr lang="en-US" sz="3300" dirty="0"/>
              <a:t>The </a:t>
            </a:r>
            <a:r>
              <a:rPr lang="en-US" sz="3300" dirty="0" err="1"/>
              <a:t>OpenFabrics</a:t>
            </a:r>
            <a:r>
              <a:rPr lang="en-US" sz="3300" dirty="0"/>
              <a:t> Alliance (OFA), together with its partners, the DMTF, SNIA, and the Gen-Z Consortium is launching an effort to design and develop an open, fabric management framework designed to help slice through this Gordian Knot.  This so-called fabric management framework consists of a set of common tools describing the underlying fabric in an abstract way along with APIs and methods to manipulate the models and hence affect the fabric. The resulting framework is intended to be used by clients to deliver services such as security services, switch and end point inventories, route management, telemetry, performance and diagnostics services, and more. This collaboration is intending to utilize Redfish as a management tool standard for modeling these complex fabrics.  Currently, there is no high-level standardized Redfish schema for a management API and there is no fabric-level representation in Redfish.</a:t>
            </a:r>
          </a:p>
          <a:p>
            <a:endParaRPr lang="en-US" sz="3300" dirty="0"/>
          </a:p>
        </p:txBody>
      </p:sp>
    </p:spTree>
    <p:extLst>
      <p:ext uri="{BB962C8B-B14F-4D97-AF65-F5344CB8AC3E}">
        <p14:creationId xmlns:p14="http://schemas.microsoft.com/office/powerpoint/2010/main" val="777401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9A2AE-3C1E-D54F-ACFD-6961C8F371B3}"/>
              </a:ext>
            </a:extLst>
          </p:cNvPr>
          <p:cNvSpPr>
            <a:spLocks noGrp="1"/>
          </p:cNvSpPr>
          <p:nvPr>
            <p:ph type="title"/>
          </p:nvPr>
        </p:nvSpPr>
        <p:spPr/>
        <p:txBody>
          <a:bodyPr/>
          <a:lstStyle/>
          <a:p>
            <a:r>
              <a:rPr lang="en-US" dirty="0"/>
              <a:t>Solving the Fabric Management Gordian Knot</a:t>
            </a:r>
          </a:p>
        </p:txBody>
      </p:sp>
      <p:sp>
        <p:nvSpPr>
          <p:cNvPr id="3" name="Content Placeholder 2">
            <a:extLst>
              <a:ext uri="{FF2B5EF4-FFF2-40B4-BE49-F238E27FC236}">
                <a16:creationId xmlns:a16="http://schemas.microsoft.com/office/drawing/2014/main" id="{561D2165-4292-704B-80D4-80981C63AE8F}"/>
              </a:ext>
            </a:extLst>
          </p:cNvPr>
          <p:cNvSpPr>
            <a:spLocks noGrp="1"/>
          </p:cNvSpPr>
          <p:nvPr>
            <p:ph idx="1"/>
          </p:nvPr>
        </p:nvSpPr>
        <p:spPr/>
        <p:txBody>
          <a:bodyPr>
            <a:normAutofit lnSpcReduction="10000"/>
          </a:bodyPr>
          <a:lstStyle/>
          <a:p>
            <a:r>
              <a:rPr lang="en-US" dirty="0"/>
              <a:t>This </a:t>
            </a:r>
            <a:r>
              <a:rPr lang="en-US" dirty="0" err="1"/>
              <a:t>BoF</a:t>
            </a:r>
            <a:r>
              <a:rPr lang="en-US" dirty="0"/>
              <a:t> is targeting communities of:</a:t>
            </a:r>
          </a:p>
          <a:p>
            <a:pPr lvl="1"/>
            <a:r>
              <a:rPr lang="en-US" dirty="0"/>
              <a:t>Developers of fabrics, compute, accelerators, storage, and memory</a:t>
            </a:r>
          </a:p>
          <a:p>
            <a:pPr lvl="1"/>
            <a:r>
              <a:rPr lang="en-US" dirty="0"/>
              <a:t>Developers of fabric management solutions and tools such as automation, composition, and orchestration, </a:t>
            </a:r>
          </a:p>
          <a:p>
            <a:pPr lvl="1"/>
            <a:r>
              <a:rPr lang="en-US" dirty="0"/>
              <a:t>Those developing solutions that rely on accurate, easy access to fabric information such as workload managers, task brokers, telemetry services, operations management, AI, Big Data analytics, and performance tuning applications</a:t>
            </a:r>
          </a:p>
          <a:p>
            <a:pPr lvl="1"/>
            <a:r>
              <a:rPr lang="en-US" dirty="0"/>
              <a:t>This </a:t>
            </a:r>
            <a:r>
              <a:rPr lang="en-US" dirty="0" err="1"/>
              <a:t>BoF</a:t>
            </a:r>
            <a:r>
              <a:rPr lang="en-US" dirty="0"/>
              <a:t> is a Call to Action for those communities to discuss fabric management Use Cases, provide feedback on the most urgent set of problems facing them and to collect initial requirements.  </a:t>
            </a:r>
          </a:p>
          <a:p>
            <a:pPr lvl="1"/>
            <a:r>
              <a:rPr lang="en-US" dirty="0"/>
              <a:t>We are wanting to raise awareness of the </a:t>
            </a:r>
            <a:r>
              <a:rPr lang="en-US" dirty="0" err="1"/>
              <a:t>OpenFabrics</a:t>
            </a:r>
            <a:r>
              <a:rPr lang="en-US" dirty="0"/>
              <a:t> OFMF WG and soliciting for participation.</a:t>
            </a:r>
          </a:p>
          <a:p>
            <a:pPr marL="0" indent="0">
              <a:buNone/>
            </a:pPr>
            <a:endParaRPr lang="en-US" dirty="0"/>
          </a:p>
        </p:txBody>
      </p:sp>
    </p:spTree>
    <p:extLst>
      <p:ext uri="{BB962C8B-B14F-4D97-AF65-F5344CB8AC3E}">
        <p14:creationId xmlns:p14="http://schemas.microsoft.com/office/powerpoint/2010/main" val="3242781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71ABA-26D7-1B43-B411-7077EF0B26FC}"/>
              </a:ext>
            </a:extLst>
          </p:cNvPr>
          <p:cNvSpPr>
            <a:spLocks noGrp="1"/>
          </p:cNvSpPr>
          <p:nvPr>
            <p:ph type="title"/>
          </p:nvPr>
        </p:nvSpPr>
        <p:spPr/>
        <p:txBody>
          <a:bodyPr/>
          <a:lstStyle/>
          <a:p>
            <a:r>
              <a:rPr lang="en-US" dirty="0"/>
              <a:t>Solving the Fabric Management Gordian Knot</a:t>
            </a:r>
          </a:p>
        </p:txBody>
      </p:sp>
      <p:sp>
        <p:nvSpPr>
          <p:cNvPr id="3" name="Content Placeholder 2">
            <a:extLst>
              <a:ext uri="{FF2B5EF4-FFF2-40B4-BE49-F238E27FC236}">
                <a16:creationId xmlns:a16="http://schemas.microsoft.com/office/drawing/2014/main" id="{5E83FF0C-7996-F34B-B42E-EB54AB563F81}"/>
              </a:ext>
            </a:extLst>
          </p:cNvPr>
          <p:cNvSpPr>
            <a:spLocks noGrp="1"/>
          </p:cNvSpPr>
          <p:nvPr>
            <p:ph idx="1"/>
          </p:nvPr>
        </p:nvSpPr>
        <p:spPr/>
        <p:txBody>
          <a:bodyPr/>
          <a:lstStyle/>
          <a:p>
            <a:r>
              <a:rPr lang="en-US" b="1" dirty="0"/>
              <a:t>Session Format Information</a:t>
            </a:r>
            <a:r>
              <a:rPr lang="en-US" dirty="0"/>
              <a:t> – 150 words</a:t>
            </a:r>
          </a:p>
          <a:p>
            <a:r>
              <a:rPr lang="en-US" dirty="0"/>
              <a:t>The session format will be modeled similar </a:t>
            </a:r>
            <a:r>
              <a:rPr lang="en-US" dirty="0" err="1"/>
              <a:t>BoFs</a:t>
            </a:r>
            <a:r>
              <a:rPr lang="en-US" dirty="0"/>
              <a:t> hosted by the </a:t>
            </a:r>
            <a:r>
              <a:rPr lang="en-US" dirty="0" err="1"/>
              <a:t>OpenFabrics</a:t>
            </a:r>
            <a:r>
              <a:rPr lang="en-US" dirty="0"/>
              <a:t> Alliance at its 2020 and 2021 Virtual Workshops.  The format consists of</a:t>
            </a:r>
          </a:p>
          <a:p>
            <a:pPr lvl="0"/>
            <a:r>
              <a:rPr lang="en-US" dirty="0"/>
              <a:t>A presentations (10-15 minutes) illustrating both the problem and the proposed solution.  </a:t>
            </a:r>
          </a:p>
          <a:p>
            <a:pPr lvl="0"/>
            <a:r>
              <a:rPr lang="en-US" dirty="0"/>
              <a:t>A guided discussion (45-50 minutes) led by members of the OFMF Working Group consisting of a series of questions put to the audience and facilitation designed to stimulate discussion in specific areas.</a:t>
            </a:r>
          </a:p>
          <a:p>
            <a:endParaRPr lang="en-US" dirty="0"/>
          </a:p>
        </p:txBody>
      </p:sp>
    </p:spTree>
    <p:extLst>
      <p:ext uri="{BB962C8B-B14F-4D97-AF65-F5344CB8AC3E}">
        <p14:creationId xmlns:p14="http://schemas.microsoft.com/office/powerpoint/2010/main" val="3652052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C5531-F1DC-2B4B-8237-FA0C7205AACE}"/>
              </a:ext>
            </a:extLst>
          </p:cNvPr>
          <p:cNvSpPr>
            <a:spLocks noGrp="1"/>
          </p:cNvSpPr>
          <p:nvPr>
            <p:ph type="title"/>
          </p:nvPr>
        </p:nvSpPr>
        <p:spPr/>
        <p:txBody>
          <a:bodyPr/>
          <a:lstStyle/>
          <a:p>
            <a:r>
              <a:rPr lang="en-US" dirty="0"/>
              <a:t>Solving the Fabric Management Gordian Knot</a:t>
            </a:r>
          </a:p>
        </p:txBody>
      </p:sp>
      <p:sp>
        <p:nvSpPr>
          <p:cNvPr id="3" name="Content Placeholder 2">
            <a:extLst>
              <a:ext uri="{FF2B5EF4-FFF2-40B4-BE49-F238E27FC236}">
                <a16:creationId xmlns:a16="http://schemas.microsoft.com/office/drawing/2014/main" id="{E8A62782-6094-3549-B90E-0EEB210066D4}"/>
              </a:ext>
            </a:extLst>
          </p:cNvPr>
          <p:cNvSpPr>
            <a:spLocks noGrp="1"/>
          </p:cNvSpPr>
          <p:nvPr>
            <p:ph idx="1"/>
          </p:nvPr>
        </p:nvSpPr>
        <p:spPr/>
        <p:txBody>
          <a:bodyPr/>
          <a:lstStyle/>
          <a:p>
            <a:r>
              <a:rPr lang="en-US" b="1" dirty="0"/>
              <a:t>Panelists</a:t>
            </a:r>
            <a:r>
              <a:rPr lang="en-US" dirty="0"/>
              <a:t> –</a:t>
            </a:r>
          </a:p>
          <a:p>
            <a:r>
              <a:rPr lang="en-US" sz="2400" dirty="0"/>
              <a:t>Michael Aguilar, Russ </a:t>
            </a:r>
            <a:r>
              <a:rPr lang="en-US" sz="2400" dirty="0" err="1"/>
              <a:t>Herrell</a:t>
            </a:r>
            <a:r>
              <a:rPr lang="en-US" sz="2400" dirty="0"/>
              <a:t>, Jeff </a:t>
            </a:r>
            <a:r>
              <a:rPr lang="en-US" sz="2400" dirty="0" err="1"/>
              <a:t>Hilland</a:t>
            </a:r>
            <a:r>
              <a:rPr lang="en-US" sz="2400" dirty="0"/>
              <a:t>, Richelle </a:t>
            </a:r>
            <a:r>
              <a:rPr lang="en-US" sz="2400" dirty="0" err="1"/>
              <a:t>Ahlvers</a:t>
            </a:r>
            <a:r>
              <a:rPr lang="en-US" sz="2400" dirty="0"/>
              <a:t>, Erich Hanke, Phil Cayton</a:t>
            </a:r>
          </a:p>
          <a:p>
            <a:endParaRPr lang="en-US" dirty="0"/>
          </a:p>
        </p:txBody>
      </p:sp>
    </p:spTree>
    <p:extLst>
      <p:ext uri="{BB962C8B-B14F-4D97-AF65-F5344CB8AC3E}">
        <p14:creationId xmlns:p14="http://schemas.microsoft.com/office/powerpoint/2010/main" val="12182319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TotalTime>
  <Words>729</Words>
  <Application>Microsoft Macintosh PowerPoint</Application>
  <PresentationFormat>Widescreen</PresentationFormat>
  <Paragraphs>28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BoF Submission </vt:lpstr>
      <vt:lpstr>Solving the Fabric Management Gordian Knot</vt:lpstr>
      <vt:lpstr>Solving the Fabric Management Gordian Knot</vt:lpstr>
      <vt:lpstr>Solving the Fabric Management Gordian Knot</vt:lpstr>
      <vt:lpstr>Solving the Fabric Management Gordian Knot</vt:lpstr>
      <vt:lpstr>Solving the Fabric Management Gordian Knot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Aguilar, Michael J.</dc:creator>
  <cp:lastModifiedBy>Aguilar, Michael J.</cp:lastModifiedBy>
  <cp:revision>26</cp:revision>
  <dcterms:created xsi:type="dcterms:W3CDTF">2021-07-06T01:44:53Z</dcterms:created>
  <dcterms:modified xsi:type="dcterms:W3CDTF">2021-07-09T16:15:23Z</dcterms:modified>
</cp:coreProperties>
</file>