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2"/>
  </p:notesMasterIdLst>
  <p:handoutMasterIdLst>
    <p:handoutMasterId r:id="rId33"/>
  </p:handoutMasterIdLst>
  <p:sldIdLst>
    <p:sldId id="270" r:id="rId2"/>
    <p:sldId id="279" r:id="rId3"/>
    <p:sldId id="280" r:id="rId4"/>
    <p:sldId id="282" r:id="rId5"/>
    <p:sldId id="292" r:id="rId6"/>
    <p:sldId id="283" r:id="rId7"/>
    <p:sldId id="289" r:id="rId8"/>
    <p:sldId id="291" r:id="rId9"/>
    <p:sldId id="294" r:id="rId10"/>
    <p:sldId id="293" r:id="rId11"/>
    <p:sldId id="296" r:id="rId12"/>
    <p:sldId id="297" r:id="rId13"/>
    <p:sldId id="301" r:id="rId14"/>
    <p:sldId id="298" r:id="rId15"/>
    <p:sldId id="299" r:id="rId16"/>
    <p:sldId id="286" r:id="rId17"/>
    <p:sldId id="287" r:id="rId18"/>
    <p:sldId id="288" r:id="rId19"/>
    <p:sldId id="302" r:id="rId20"/>
    <p:sldId id="303" r:id="rId21"/>
    <p:sldId id="304" r:id="rId22"/>
    <p:sldId id="305" r:id="rId23"/>
    <p:sldId id="307" r:id="rId24"/>
    <p:sldId id="311" r:id="rId25"/>
    <p:sldId id="306" r:id="rId26"/>
    <p:sldId id="310" r:id="rId27"/>
    <p:sldId id="309" r:id="rId28"/>
    <p:sldId id="257" r:id="rId29"/>
    <p:sldId id="300" r:id="rId30"/>
    <p:sldId id="285"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userDrawn="1">
          <p15:clr>
            <a:srgbClr val="A4A3A4"/>
          </p15:clr>
        </p15:guide>
        <p15:guide id="2" pos="384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88D"/>
    <a:srgbClr val="9A9C9F"/>
    <a:srgbClr val="9A9CCA"/>
    <a:srgbClr val="399AC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633"/>
    <p:restoredTop sz="96250" autoAdjust="0"/>
  </p:normalViewPr>
  <p:slideViewPr>
    <p:cSldViewPr snapToGrid="0" showGuides="1">
      <p:cViewPr>
        <p:scale>
          <a:sx n="123" d="100"/>
          <a:sy n="123" d="100"/>
        </p:scale>
        <p:origin x="-336" y="160"/>
      </p:cViewPr>
      <p:guideLst>
        <p:guide orient="horz"/>
        <p:guide pos="384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694B0E-72E8-4780-A3F2-08ABEEA90465}" type="datetimeFigureOut">
              <a:rPr lang="en-US" smtClean="0"/>
              <a:t>7/14/21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D633CE3-6305-455E-B421-A7531C5AA41A}" type="slidenum">
              <a:rPr lang="en-US" smtClean="0"/>
              <a:t>‹#›</a:t>
            </a:fld>
            <a:endParaRPr lang="en-US"/>
          </a:p>
        </p:txBody>
      </p:sp>
    </p:spTree>
    <p:extLst>
      <p:ext uri="{BB962C8B-B14F-4D97-AF65-F5344CB8AC3E}">
        <p14:creationId xmlns:p14="http://schemas.microsoft.com/office/powerpoint/2010/main" val="9957247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D07500-6294-4FFB-9ADA-6A9D6A4F25B9}" type="datetimeFigureOut">
              <a:rPr lang="en-US" smtClean="0"/>
              <a:t>7/14/21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EF64EA-60FF-47B8-A57A-06D6B92AF951}" type="slidenum">
              <a:rPr lang="en-US" smtClean="0"/>
              <a:t>‹#›</a:t>
            </a:fld>
            <a:endParaRPr lang="en-US"/>
          </a:p>
        </p:txBody>
      </p:sp>
    </p:spTree>
    <p:extLst>
      <p:ext uri="{BB962C8B-B14F-4D97-AF65-F5344CB8AC3E}">
        <p14:creationId xmlns:p14="http://schemas.microsoft.com/office/powerpoint/2010/main" val="21492240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following slides are not intended to be a</a:t>
            </a:r>
            <a:r>
              <a:rPr lang="en-US" baseline="0" dirty="0"/>
              <a:t> tutorial on the OFMF, the Redfish fabric model, or use case analysis.  Many, many details are lacking, and we aren’t going to attempt to fill in all the details in this </a:t>
            </a:r>
            <a:r>
              <a:rPr lang="en-US" baseline="0" dirty="0" err="1"/>
              <a:t>BoF</a:t>
            </a:r>
            <a:r>
              <a:rPr lang="en-US" baseline="0" dirty="0"/>
              <a:t> session.</a:t>
            </a:r>
          </a:p>
          <a:p>
            <a:r>
              <a:rPr lang="en-US" baseline="0" dirty="0"/>
              <a:t>The following slides are simply a very quick overview of the goals of the OFMF project and its basic architectural assumptions, the working strategy of the OFMF work group, and how Redfish is a major cog of the final solution.</a:t>
            </a:r>
            <a:endParaRPr lang="en-GB" dirty="0"/>
          </a:p>
        </p:txBody>
      </p:sp>
      <p:sp>
        <p:nvSpPr>
          <p:cNvPr id="4" name="Slide Number Placeholder 3"/>
          <p:cNvSpPr>
            <a:spLocks noGrp="1"/>
          </p:cNvSpPr>
          <p:nvPr>
            <p:ph type="sldNum" sz="quarter" idx="10"/>
          </p:nvPr>
        </p:nvSpPr>
        <p:spPr/>
        <p:txBody>
          <a:bodyPr/>
          <a:lstStyle/>
          <a:p>
            <a:fld id="{15EF64EA-60FF-47B8-A57A-06D6B92AF951}" type="slidenum">
              <a:rPr lang="en-US" smtClean="0"/>
              <a:t>1</a:t>
            </a:fld>
            <a:endParaRPr lang="en-US"/>
          </a:p>
        </p:txBody>
      </p:sp>
    </p:spTree>
    <p:extLst>
      <p:ext uri="{BB962C8B-B14F-4D97-AF65-F5344CB8AC3E}">
        <p14:creationId xmlns:p14="http://schemas.microsoft.com/office/powerpoint/2010/main" val="34581856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2016AEA-9DED-4CB3-88E9-3887EC6F30E3}"/>
              </a:ext>
            </a:extLst>
          </p:cNvPr>
          <p:cNvPicPr>
            <a:picLocks noChangeAspect="1"/>
          </p:cNvPicPr>
          <p:nvPr userDrawn="1"/>
        </p:nvPicPr>
        <p:blipFill>
          <a:blip r:embed="rId2"/>
          <a:stretch>
            <a:fillRect/>
          </a:stretch>
        </p:blipFill>
        <p:spPr>
          <a:xfrm>
            <a:off x="-1" y="0"/>
            <a:ext cx="12191999" cy="6858000"/>
          </a:xfrm>
          <a:prstGeom prst="rect">
            <a:avLst/>
          </a:prstGeom>
        </p:spPr>
      </p:pic>
      <p:sp>
        <p:nvSpPr>
          <p:cNvPr id="2" name="Title 1"/>
          <p:cNvSpPr>
            <a:spLocks noGrp="1"/>
          </p:cNvSpPr>
          <p:nvPr>
            <p:ph type="ctrTitle" hasCustomPrompt="1"/>
          </p:nvPr>
        </p:nvSpPr>
        <p:spPr>
          <a:xfrm>
            <a:off x="0" y="3222900"/>
            <a:ext cx="12192000" cy="1042935"/>
          </a:xfrm>
        </p:spPr>
        <p:txBody>
          <a:bodyPr anchor="b">
            <a:normAutofit/>
          </a:bodyPr>
          <a:lstStyle>
            <a:lvl1pPr>
              <a:defRPr sz="4300" b="1" i="0">
                <a:solidFill>
                  <a:schemeClr val="bg1"/>
                </a:solidFill>
                <a:latin typeface="Arial Narrow"/>
                <a:cs typeface="Arial Narrow"/>
              </a:defRPr>
            </a:lvl1pPr>
          </a:lstStyle>
          <a:p>
            <a:r>
              <a:rPr lang="en-US" dirty="0"/>
              <a:t>CLICK TO EDIT MASTER TITLE STYLE</a:t>
            </a:r>
          </a:p>
        </p:txBody>
      </p:sp>
      <p:sp>
        <p:nvSpPr>
          <p:cNvPr id="3" name="Subtitle 2"/>
          <p:cNvSpPr>
            <a:spLocks noGrp="1"/>
          </p:cNvSpPr>
          <p:nvPr>
            <p:ph type="subTitle" idx="1" hasCustomPrompt="1"/>
          </p:nvPr>
        </p:nvSpPr>
        <p:spPr>
          <a:xfrm>
            <a:off x="0" y="2619940"/>
            <a:ext cx="12192000" cy="554937"/>
          </a:xfrm>
        </p:spPr>
        <p:txBody>
          <a:bodyPr>
            <a:normAutofit/>
          </a:bodyPr>
          <a:lstStyle>
            <a:lvl1pPr marL="0" indent="0" algn="ctr">
              <a:buNone/>
              <a:defRPr sz="2600" b="0" i="0">
                <a:solidFill>
                  <a:srgbClr val="FFFFFF"/>
                </a:solidFill>
                <a:latin typeface="Arial Narrow"/>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2021 OFA Virtual Workshop</a:t>
            </a:r>
          </a:p>
        </p:txBody>
      </p:sp>
      <p:sp>
        <p:nvSpPr>
          <p:cNvPr id="10" name="Text Placeholder 9"/>
          <p:cNvSpPr>
            <a:spLocks noGrp="1"/>
          </p:cNvSpPr>
          <p:nvPr>
            <p:ph type="body" sz="quarter" idx="10"/>
          </p:nvPr>
        </p:nvSpPr>
        <p:spPr>
          <a:xfrm>
            <a:off x="0" y="4585685"/>
            <a:ext cx="12192000" cy="448832"/>
          </a:xfrm>
        </p:spPr>
        <p:txBody>
          <a:bodyPr>
            <a:noAutofit/>
          </a:bodyPr>
          <a:lstStyle>
            <a:lvl1pPr marL="0" indent="0" algn="ctr" defTabSz="457200" rtl="0" eaLnBrk="1" latinLnBrk="0" hangingPunct="1">
              <a:spcBef>
                <a:spcPct val="20000"/>
              </a:spcBef>
              <a:buFont typeface="Arial"/>
              <a:buNone/>
              <a:defRPr lang="en-US" sz="2400" b="1" i="0" kern="1200" dirty="0" smtClean="0">
                <a:solidFill>
                  <a:schemeClr val="bg1"/>
                </a:solidFill>
                <a:latin typeface="Arial Narrow"/>
                <a:ea typeface="+mn-ea"/>
                <a:cs typeface="Arial Narrow"/>
              </a:defRPr>
            </a:lvl1pPr>
          </a:lstStyle>
          <a:p>
            <a:pPr lvl="0"/>
            <a:endParaRPr lang="en-US" dirty="0"/>
          </a:p>
        </p:txBody>
      </p:sp>
      <p:sp>
        <p:nvSpPr>
          <p:cNvPr id="6" name="Rectangle 5"/>
          <p:cNvSpPr/>
          <p:nvPr userDrawn="1"/>
        </p:nvSpPr>
        <p:spPr>
          <a:xfrm>
            <a:off x="1" y="1"/>
            <a:ext cx="12192000" cy="260423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Rectangle 7"/>
          <p:cNvSpPr/>
          <p:nvPr userDrawn="1"/>
        </p:nvSpPr>
        <p:spPr>
          <a:xfrm>
            <a:off x="1" y="-1"/>
            <a:ext cx="12192000" cy="384187"/>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9" name="Rectangle 8"/>
          <p:cNvSpPr/>
          <p:nvPr userDrawn="1"/>
        </p:nvSpPr>
        <p:spPr>
          <a:xfrm>
            <a:off x="1" y="2571917"/>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143500" y="536955"/>
            <a:ext cx="1905000" cy="1752600"/>
          </a:xfrm>
          <a:prstGeom prst="rect">
            <a:avLst/>
          </a:prstGeom>
        </p:spPr>
      </p:pic>
    </p:spTree>
    <p:extLst>
      <p:ext uri="{BB962C8B-B14F-4D97-AF65-F5344CB8AC3E}">
        <p14:creationId xmlns:p14="http://schemas.microsoft.com/office/powerpoint/2010/main" val="3471516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with subtitle and pictur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06ED0B59-EBF5-475E-A36C-D853F8BD183C}"/>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4" name="Rectangle 13"/>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1209594" y="1227263"/>
            <a:ext cx="9790599" cy="4983757"/>
          </a:xfrm>
        </p:spPr>
        <p:txBody>
          <a:bodyPr>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9"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000000"/>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4"/>
          </p:nvPr>
        </p:nvSpPr>
        <p:spPr/>
        <p:txBody>
          <a:bodyPr/>
          <a:lstStyle/>
          <a:p>
            <a:r>
              <a:rPr lang="en-US" dirty="0"/>
              <a:t>© OpenFabrics Alliance</a:t>
            </a:r>
          </a:p>
        </p:txBody>
      </p:sp>
      <p:sp>
        <p:nvSpPr>
          <p:cNvPr id="4" name="Slide Number Placeholder 3"/>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72869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bar">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1A01C61B-E22C-4362-9309-AE97934E7DDE}"/>
              </a:ext>
            </a:extLst>
          </p:cNvPr>
          <p:cNvPicPr>
            <a:picLocks noChangeAspect="1"/>
          </p:cNvPicPr>
          <p:nvPr userDrawn="1"/>
        </p:nvPicPr>
        <p:blipFill rotWithShape="1">
          <a:blip r:embed="rId2"/>
          <a:srcRect t="44110" r="10923" b="46640"/>
          <a:stretch/>
        </p:blipFill>
        <p:spPr>
          <a:xfrm>
            <a:off x="609601" y="5720114"/>
            <a:ext cx="10860200" cy="634353"/>
          </a:xfrm>
          <a:prstGeom prst="rect">
            <a:avLst/>
          </a:prstGeom>
        </p:spPr>
      </p:pic>
      <p:pic>
        <p:nvPicPr>
          <p:cNvPr id="12" name="Picture 11">
            <a:extLst>
              <a:ext uri="{FF2B5EF4-FFF2-40B4-BE49-F238E27FC236}">
                <a16:creationId xmlns:a16="http://schemas.microsoft.com/office/drawing/2014/main" id="{1C8ABCE2-AAD1-4148-9D3A-3259CD8BFCB0}"/>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6" name="Rectangle 15"/>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430739" y="1269952"/>
            <a:ext cx="11151661" cy="4279412"/>
          </a:xfrm>
        </p:spPr>
        <p:txBody>
          <a:bodyPr>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9"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14" name="Text Placeholder 9"/>
          <p:cNvSpPr>
            <a:spLocks noGrp="1"/>
          </p:cNvSpPr>
          <p:nvPr>
            <p:ph type="body" sz="quarter" idx="14"/>
          </p:nvPr>
        </p:nvSpPr>
        <p:spPr>
          <a:xfrm>
            <a:off x="609600" y="5720114"/>
            <a:ext cx="10860200" cy="587470"/>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2" name="Footer Placeholder 1"/>
          <p:cNvSpPr>
            <a:spLocks noGrp="1"/>
          </p:cNvSpPr>
          <p:nvPr>
            <p:ph type="ftr" sz="quarter" idx="15"/>
          </p:nvPr>
        </p:nvSpPr>
        <p:spPr/>
        <p:txBody>
          <a:bodyPr/>
          <a:lstStyle/>
          <a:p>
            <a:r>
              <a:rPr lang="en-US" dirty="0"/>
              <a:t>© OpenFabrics Alliance</a:t>
            </a:r>
          </a:p>
        </p:txBody>
      </p:sp>
      <p:sp>
        <p:nvSpPr>
          <p:cNvPr id="4" name="Slide Number Placeholder 3"/>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534758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Date Placeholder 1"/>
          <p:cNvSpPr>
            <a:spLocks noGrp="1"/>
          </p:cNvSpPr>
          <p:nvPr>
            <p:ph type="dt" sz="half" idx="10"/>
          </p:nvPr>
        </p:nvSpPr>
        <p:spPr>
          <a:xfrm>
            <a:off x="5598213" y="6426104"/>
            <a:ext cx="995578" cy="210312"/>
          </a:xfrm>
          <a:prstGeom prst="rect">
            <a:avLst/>
          </a:prstGeom>
        </p:spPr>
        <p:txBody>
          <a:bodyPr/>
          <a:lstStyle/>
          <a:p>
            <a:fld id="{82C39955-17C5-47F1-A4F6-ECD97C12DB5F}" type="datetime4">
              <a:rPr lang="en-US" smtClean="0">
                <a:solidFill>
                  <a:prstClr val="black"/>
                </a:solidFill>
              </a:rPr>
              <a:pPr/>
              <a:t>July 14, 2021</a:t>
            </a:fld>
            <a:endParaRPr>
              <a:solidFill>
                <a:prstClr val="black"/>
              </a:solidFill>
            </a:endParaRPr>
          </a:p>
        </p:txBody>
      </p:sp>
      <p:sp>
        <p:nvSpPr>
          <p:cNvPr id="8" name="Footer Placeholder 7"/>
          <p:cNvSpPr>
            <a:spLocks noGrp="1"/>
          </p:cNvSpPr>
          <p:nvPr>
            <p:ph type="ftr" sz="quarter" idx="11"/>
          </p:nvPr>
        </p:nvSpPr>
        <p:spPr/>
        <p:txBody>
          <a:bodyPr/>
          <a:lstStyle/>
          <a:p>
            <a:r>
              <a:rPr lang="en-US">
                <a:solidFill>
                  <a:prstClr val="black"/>
                </a:solidFill>
              </a:rPr>
              <a:t>Private | HPE Confidential | Internal Use Only </a:t>
            </a:r>
            <a:endParaRPr>
              <a:solidFill>
                <a:prstClr val="black"/>
              </a:solidFill>
            </a:endParaRPr>
          </a:p>
        </p:txBody>
      </p:sp>
      <p:sp>
        <p:nvSpPr>
          <p:cNvPr id="9" name="Slide Number Placeholder 8"/>
          <p:cNvSpPr>
            <a:spLocks noGrp="1"/>
          </p:cNvSpPr>
          <p:nvPr>
            <p:ph type="sldNum" sz="quarter" idx="12"/>
          </p:nvPr>
        </p:nvSpPr>
        <p:spPr/>
        <p:txBody>
          <a:bodyPr/>
          <a:lstStyle/>
          <a:p>
            <a:fld id="{B016F8AB-BCEA-4347-8BA6-BE776009BC89}" type="slidenum">
              <a:rPr>
                <a:solidFill>
                  <a:srgbClr val="617D78"/>
                </a:solidFill>
              </a:rPr>
              <a:pPr/>
              <a:t>‹#›</a:t>
            </a:fld>
            <a:endParaRPr>
              <a:solidFill>
                <a:srgbClr val="617D78"/>
              </a:solidFill>
            </a:endParaRPr>
          </a:p>
        </p:txBody>
      </p:sp>
    </p:spTree>
    <p:extLst>
      <p:ext uri="{BB962C8B-B14F-4D97-AF65-F5344CB8AC3E}">
        <p14:creationId xmlns:p14="http://schemas.microsoft.com/office/powerpoint/2010/main" val="2978669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690A6E-A1E6-4829-A456-1B81254EEAD8}" type="datetimeFigureOut">
              <a:rPr lang="en-GB" smtClean="0">
                <a:solidFill>
                  <a:prstClr val="black"/>
                </a:solidFill>
              </a:rPr>
              <a:pPr/>
              <a:t>14/07/2021</a:t>
            </a:fld>
            <a:endParaRPr lang="en-GB">
              <a:solidFill>
                <a:prstClr val="black"/>
              </a:solidFill>
            </a:endParaRPr>
          </a:p>
        </p:txBody>
      </p:sp>
      <p:sp>
        <p:nvSpPr>
          <p:cNvPr id="5" name="Footer Placeholder 4"/>
          <p:cNvSpPr>
            <a:spLocks noGrp="1"/>
          </p:cNvSpPr>
          <p:nvPr>
            <p:ph type="ftr" sz="quarter" idx="11"/>
          </p:nvPr>
        </p:nvSpPr>
        <p:spPr/>
        <p:txBody>
          <a:bodyPr/>
          <a:lstStyle/>
          <a:p>
            <a:endParaRPr lang="en-GB">
              <a:solidFill>
                <a:srgbClr val="787871"/>
              </a:solidFill>
            </a:endParaRPr>
          </a:p>
        </p:txBody>
      </p:sp>
      <p:sp>
        <p:nvSpPr>
          <p:cNvPr id="6" name="Slide Number Placeholder 5"/>
          <p:cNvSpPr>
            <a:spLocks noGrp="1"/>
          </p:cNvSpPr>
          <p:nvPr>
            <p:ph type="sldNum" sz="quarter" idx="12"/>
          </p:nvPr>
        </p:nvSpPr>
        <p:spPr/>
        <p:txBody>
          <a:bodyPr/>
          <a:lstStyle/>
          <a:p>
            <a:fld id="{9C738DC9-2DDE-481E-AF64-5B355C8D761B}" type="slidenum">
              <a:rPr lang="en-GB" smtClean="0">
                <a:solidFill>
                  <a:srgbClr val="787871"/>
                </a:solidFill>
              </a:rPr>
              <a:pPr/>
              <a:t>‹#›</a:t>
            </a:fld>
            <a:endParaRPr lang="en-GB">
              <a:solidFill>
                <a:srgbClr val="787871"/>
              </a:solidFill>
            </a:endParaRPr>
          </a:p>
        </p:txBody>
      </p:sp>
    </p:spTree>
    <p:extLst>
      <p:ext uri="{BB962C8B-B14F-4D97-AF65-F5344CB8AC3E}">
        <p14:creationId xmlns:p14="http://schemas.microsoft.com/office/powerpoint/2010/main" val="192559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no subtitl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B725EDF-F8AD-4767-A46F-715A4E91E1A1}"/>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2" name="Title 1"/>
          <p:cNvSpPr>
            <a:spLocks noGrp="1"/>
          </p:cNvSpPr>
          <p:nvPr>
            <p:ph type="title"/>
          </p:nvPr>
        </p:nvSpPr>
        <p:spPr>
          <a:xfrm>
            <a:off x="609600" y="441466"/>
            <a:ext cx="10972800" cy="419032"/>
          </a:xfrm>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609600" y="1312639"/>
            <a:ext cx="10972800" cy="48135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Rectangle 4"/>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Slide Number Placeholder 7"/>
          <p:cNvSpPr>
            <a:spLocks noGrp="1"/>
          </p:cNvSpPr>
          <p:nvPr>
            <p:ph type="sldNum" sz="quarter" idx="11"/>
          </p:nvPr>
        </p:nvSpPr>
        <p:spPr/>
        <p:txBody>
          <a:bodyPr/>
          <a:lstStyle/>
          <a:p>
            <a:fld id="{0743EA0E-C5B1-48EC-8082-F253EA88050D}" type="slidenum">
              <a:rPr lang="en-US" smtClean="0"/>
              <a:pPr/>
              <a:t>‹#›</a:t>
            </a:fld>
            <a:endParaRPr lang="en-US" dirty="0"/>
          </a:p>
        </p:txBody>
      </p:sp>
      <p:sp>
        <p:nvSpPr>
          <p:cNvPr id="12" name="Footer Placeholder 1"/>
          <p:cNvSpPr>
            <a:spLocks noGrp="1"/>
          </p:cNvSpPr>
          <p:nvPr>
            <p:ph type="ftr" sz="quarter" idx="15"/>
          </p:nvPr>
        </p:nvSpPr>
        <p:spPr>
          <a:xfrm>
            <a:off x="7930433" y="6401351"/>
            <a:ext cx="4114800" cy="365125"/>
          </a:xfrm>
        </p:spPr>
        <p:txBody>
          <a:bodyPr/>
          <a:lstStyle/>
          <a:p>
            <a:r>
              <a:rPr lang="en-US" dirty="0"/>
              <a:t>© OpenFabrics Alliance</a:t>
            </a:r>
          </a:p>
        </p:txBody>
      </p:sp>
    </p:spTree>
    <p:extLst>
      <p:ext uri="{BB962C8B-B14F-4D97-AF65-F5344CB8AC3E}">
        <p14:creationId xmlns:p14="http://schemas.microsoft.com/office/powerpoint/2010/main" val="85855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with subtitl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F9A79B64-7DD1-4CE5-A1A3-12A2EAB0708A}"/>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2" name="Rectangle 11"/>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7" name="Rectangle 6"/>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4" name="Footer Placeholder 3"/>
          <p:cNvSpPr>
            <a:spLocks noGrp="1"/>
          </p:cNvSpPr>
          <p:nvPr>
            <p:ph type="ftr" sz="quarter" idx="14"/>
          </p:nvPr>
        </p:nvSpPr>
        <p:spPr/>
        <p:txBody>
          <a:bodyPr/>
          <a:lstStyle/>
          <a:p>
            <a:r>
              <a:rPr lang="en-US" dirty="0"/>
              <a:t>© OpenFabrics Alliance</a:t>
            </a:r>
          </a:p>
        </p:txBody>
      </p:sp>
      <p:sp>
        <p:nvSpPr>
          <p:cNvPr id="5" name="Slide Number Placeholder 4"/>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4217503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with sidebar">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BC33E99-BA02-42A0-A00C-34BA2F6B4129}"/>
              </a:ext>
            </a:extLst>
          </p:cNvPr>
          <p:cNvPicPr>
            <a:picLocks noChangeAspect="1"/>
          </p:cNvPicPr>
          <p:nvPr userDrawn="1"/>
        </p:nvPicPr>
        <p:blipFill rotWithShape="1">
          <a:blip r:embed="rId2"/>
          <a:srcRect l="-100" t="10749" r="67028"/>
          <a:stretch/>
        </p:blipFill>
        <p:spPr>
          <a:xfrm>
            <a:off x="220936" y="1321956"/>
            <a:ext cx="2848417" cy="4804208"/>
          </a:xfrm>
          <a:prstGeom prst="rect">
            <a:avLst/>
          </a:prstGeom>
        </p:spPr>
      </p:pic>
      <p:pic>
        <p:nvPicPr>
          <p:cNvPr id="13" name="Picture 12">
            <a:extLst>
              <a:ext uri="{FF2B5EF4-FFF2-40B4-BE49-F238E27FC236}">
                <a16:creationId xmlns:a16="http://schemas.microsoft.com/office/drawing/2014/main" id="{F945916F-A526-4BE0-A4F9-A98306D44E58}"/>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5" name="Rectangle 14"/>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3230328" y="1312639"/>
            <a:ext cx="8352071" cy="48135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0" name="Text Placeholder 9"/>
          <p:cNvSpPr>
            <a:spLocks noGrp="1"/>
          </p:cNvSpPr>
          <p:nvPr>
            <p:ph type="body" sz="quarter" idx="14"/>
          </p:nvPr>
        </p:nvSpPr>
        <p:spPr>
          <a:xfrm>
            <a:off x="430739" y="1387341"/>
            <a:ext cx="2461683" cy="4641984"/>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12" name="Rectangle 11"/>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Footer Placeholder 4"/>
          <p:cNvSpPr>
            <a:spLocks noGrp="1"/>
          </p:cNvSpPr>
          <p:nvPr>
            <p:ph type="ftr" sz="quarter" idx="15"/>
          </p:nvPr>
        </p:nvSpPr>
        <p:spPr/>
        <p:txBody>
          <a:bodyPr/>
          <a:lstStyle/>
          <a:p>
            <a:r>
              <a:rPr lang="en-US" dirty="0"/>
              <a:t>© OpenFabrics Alliance</a:t>
            </a:r>
          </a:p>
        </p:txBody>
      </p:sp>
      <p:sp>
        <p:nvSpPr>
          <p:cNvPr id="6" name="Slide Number Placeholder 5"/>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636401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sidebar and picture">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6EC77ECB-6ACF-498D-A400-003192548E33}"/>
              </a:ext>
            </a:extLst>
          </p:cNvPr>
          <p:cNvPicPr>
            <a:picLocks noChangeAspect="1"/>
          </p:cNvPicPr>
          <p:nvPr userDrawn="1"/>
        </p:nvPicPr>
        <p:blipFill rotWithShape="1">
          <a:blip r:embed="rId2"/>
          <a:srcRect t="38725" r="8532" b="46640"/>
          <a:stretch/>
        </p:blipFill>
        <p:spPr>
          <a:xfrm>
            <a:off x="430739" y="5303912"/>
            <a:ext cx="11151661" cy="1003673"/>
          </a:xfrm>
          <a:prstGeom prst="rect">
            <a:avLst/>
          </a:prstGeom>
        </p:spPr>
      </p:pic>
      <p:pic>
        <p:nvPicPr>
          <p:cNvPr id="14" name="Picture 13">
            <a:extLst>
              <a:ext uri="{FF2B5EF4-FFF2-40B4-BE49-F238E27FC236}">
                <a16:creationId xmlns:a16="http://schemas.microsoft.com/office/drawing/2014/main" id="{911E4653-A291-4B6E-A39E-2D2DA80D2912}"/>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8" name="Rectangle 17"/>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609601" y="1312638"/>
            <a:ext cx="5822596" cy="390589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4"/>
          </p:nvPr>
        </p:nvSpPr>
        <p:spPr>
          <a:xfrm>
            <a:off x="609600" y="5421302"/>
            <a:ext cx="10860200" cy="789445"/>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12" name="Rectangle 11"/>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11" name="Picture Placeholder 2"/>
          <p:cNvSpPr>
            <a:spLocks noGrp="1"/>
          </p:cNvSpPr>
          <p:nvPr>
            <p:ph type="pic" idx="15"/>
          </p:nvPr>
        </p:nvSpPr>
        <p:spPr>
          <a:xfrm>
            <a:off x="6432197" y="1312639"/>
            <a:ext cx="5150204" cy="3905897"/>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6"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17"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2" name="Footer Placeholder 1"/>
          <p:cNvSpPr>
            <a:spLocks noGrp="1"/>
          </p:cNvSpPr>
          <p:nvPr>
            <p:ph type="ftr" sz="quarter" idx="16"/>
          </p:nvPr>
        </p:nvSpPr>
        <p:spPr/>
        <p:txBody>
          <a:bodyPr/>
          <a:lstStyle/>
          <a:p>
            <a:r>
              <a:rPr lang="en-US" dirty="0"/>
              <a:t>© OpenFabrics Alliance</a:t>
            </a:r>
          </a:p>
        </p:txBody>
      </p:sp>
      <p:sp>
        <p:nvSpPr>
          <p:cNvPr id="5" name="Slide Number Placeholder 4"/>
          <p:cNvSpPr>
            <a:spLocks noGrp="1"/>
          </p:cNvSpPr>
          <p:nvPr>
            <p:ph type="sldNum" sz="quarter" idx="17"/>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709625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pag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F8DBA8D-EC89-431D-9260-2FE5B44D2FF0}"/>
              </a:ext>
            </a:extLst>
          </p:cNvPr>
          <p:cNvPicPr>
            <a:picLocks noChangeAspect="1"/>
          </p:cNvPicPr>
          <p:nvPr userDrawn="1"/>
        </p:nvPicPr>
        <p:blipFill rotWithShape="1">
          <a:blip r:embed="rId2"/>
          <a:srcRect t="27115" b="37032"/>
          <a:stretch/>
        </p:blipFill>
        <p:spPr>
          <a:xfrm>
            <a:off x="-2" y="2113027"/>
            <a:ext cx="12191999" cy="2731995"/>
          </a:xfrm>
          <a:prstGeom prst="rect">
            <a:avLst/>
          </a:prstGeom>
        </p:spPr>
      </p:pic>
      <p:sp>
        <p:nvSpPr>
          <p:cNvPr id="2" name="Title 1"/>
          <p:cNvSpPr>
            <a:spLocks noGrp="1"/>
          </p:cNvSpPr>
          <p:nvPr>
            <p:ph type="title"/>
          </p:nvPr>
        </p:nvSpPr>
        <p:spPr>
          <a:xfrm>
            <a:off x="914400" y="1963622"/>
            <a:ext cx="10363200" cy="2805830"/>
          </a:xfrm>
        </p:spPr>
        <p:txBody>
          <a:bodyPr anchor="ctr" anchorCtr="1"/>
          <a:lstStyle>
            <a:lvl1pPr algn="ctr">
              <a:defRPr sz="4000" b="1" cap="all">
                <a:solidFill>
                  <a:schemeClr val="bg1"/>
                </a:solidFill>
              </a:defRPr>
            </a:lvl1pPr>
          </a:lstStyle>
          <a:p>
            <a:r>
              <a:rPr lang="en-US" dirty="0"/>
              <a:t>Click to edit Master title style</a:t>
            </a:r>
          </a:p>
        </p:txBody>
      </p:sp>
      <p:sp>
        <p:nvSpPr>
          <p:cNvPr id="8" name="Rectangle 7"/>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7" name="Rectangle 6"/>
          <p:cNvSpPr/>
          <p:nvPr userDrawn="1"/>
        </p:nvSpPr>
        <p:spPr>
          <a:xfrm>
            <a:off x="1" y="-1"/>
            <a:ext cx="12192000" cy="384187"/>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Rectangle 10"/>
          <p:cNvSpPr/>
          <p:nvPr userDrawn="1"/>
        </p:nvSpPr>
        <p:spPr>
          <a:xfrm>
            <a:off x="1" y="2016981"/>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1" y="4845022"/>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4" name="Footer Placeholder 3"/>
          <p:cNvSpPr>
            <a:spLocks noGrp="1"/>
          </p:cNvSpPr>
          <p:nvPr>
            <p:ph type="ftr" sz="quarter" idx="10"/>
          </p:nvPr>
        </p:nvSpPr>
        <p:spPr/>
        <p:txBody>
          <a:bodyPr/>
          <a:lstStyle/>
          <a:p>
            <a:r>
              <a:rPr lang="en-US" dirty="0"/>
              <a:t>© OpenFabrics Alliance</a:t>
            </a:r>
          </a:p>
        </p:txBody>
      </p:sp>
      <p:sp>
        <p:nvSpPr>
          <p:cNvPr id="5" name="Slide Number Placeholder 4"/>
          <p:cNvSpPr>
            <a:spLocks noGrp="1"/>
          </p:cNvSpPr>
          <p:nvPr>
            <p:ph type="sldNum" sz="quarter" idx="11"/>
          </p:nvPr>
        </p:nvSpPr>
        <p:spPr/>
        <p:txBody>
          <a:bodyPr/>
          <a:lstStyle/>
          <a:p>
            <a:fld id="{0743EA0E-C5B1-48EC-8082-F253EA88050D}" type="slidenum">
              <a:rPr lang="en-US" smtClean="0"/>
              <a:pPr/>
              <a:t>‹#›</a:t>
            </a:fld>
            <a:endParaRPr lang="en-US" dirty="0"/>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284312" y="427151"/>
            <a:ext cx="1623376" cy="1493506"/>
          </a:xfrm>
          <a:prstGeom prst="rect">
            <a:avLst/>
          </a:prstGeom>
        </p:spPr>
      </p:pic>
    </p:spTree>
    <p:extLst>
      <p:ext uri="{BB962C8B-B14F-4D97-AF65-F5344CB8AC3E}">
        <p14:creationId xmlns:p14="http://schemas.microsoft.com/office/powerpoint/2010/main" val="1167876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C83F9829-4E0D-440F-A331-05D9AA7D49E5}"/>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4" name="Rectangle 13"/>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000"/>
            </a:lvl1pPr>
            <a:lvl2pPr>
              <a:spcBef>
                <a:spcPts val="984"/>
              </a:spcBef>
              <a:defRPr sz="1600"/>
            </a:lvl2pPr>
            <a:lvl3pPr marL="512763" indent="-117475">
              <a:defRPr sz="1600"/>
            </a:lvl3pPr>
            <a:lvl4pPr marL="630238"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6197600" y="1600201"/>
            <a:ext cx="5384800" cy="4525963"/>
          </a:xfrm>
        </p:spPr>
        <p:txBody>
          <a:bodyPr/>
          <a:lstStyle>
            <a:lvl1pPr marL="223838" indent="-223838">
              <a:defRPr lang="en-US" sz="2000" b="1" kern="1200" dirty="0" smtClean="0">
                <a:solidFill>
                  <a:schemeClr val="tx1"/>
                </a:solidFill>
                <a:latin typeface="Arial"/>
                <a:ea typeface="+mn-ea"/>
                <a:cs typeface="Arial"/>
              </a:defRPr>
            </a:lvl1pPr>
            <a:lvl2pPr marL="395288" indent="-171450">
              <a:defRPr lang="en-US" sz="1600" kern="1200" dirty="0" smtClean="0">
                <a:solidFill>
                  <a:schemeClr val="tx1"/>
                </a:solidFill>
                <a:latin typeface="Arial"/>
                <a:ea typeface="+mn-ea"/>
                <a:cs typeface="Arial"/>
              </a:defRPr>
            </a:lvl2pPr>
            <a:lvl3pPr marL="738188" indent="-342900">
              <a:defRPr lang="en-US" sz="1600" kern="1200" dirty="0" smtClean="0">
                <a:solidFill>
                  <a:schemeClr val="tx1"/>
                </a:solidFill>
                <a:latin typeface="Arial"/>
                <a:ea typeface="+mn-ea"/>
                <a:cs typeface="Arial"/>
              </a:defRPr>
            </a:lvl3pPr>
            <a:lvl4pPr marL="798513" indent="-285750">
              <a:defRPr lang="en-US" sz="1600" kern="1200" dirty="0" smtClean="0">
                <a:solidFill>
                  <a:schemeClr val="tx1"/>
                </a:solidFill>
                <a:latin typeface="Arial"/>
                <a:ea typeface="+mn-ea"/>
                <a:cs typeface="Arial"/>
              </a:defRPr>
            </a:lvl4pPr>
            <a:lvl5pPr>
              <a:defRPr sz="1800"/>
            </a:lvl5pPr>
            <a:lvl6pPr>
              <a:defRPr sz="1800"/>
            </a:lvl6pPr>
            <a:lvl7pPr>
              <a:defRPr sz="1800"/>
            </a:lvl7pPr>
            <a:lvl8pPr>
              <a:defRPr sz="1800"/>
            </a:lvl8pPr>
            <a:lvl9pPr>
              <a:defRPr sz="1800"/>
            </a:lvl9pPr>
          </a:lstStyle>
          <a:p>
            <a:pPr marL="223838" lvl="0" indent="-223838" algn="l" defTabSz="457200" rtl="0" eaLnBrk="1" latinLnBrk="0" hangingPunct="1">
              <a:spcBef>
                <a:spcPct val="20000"/>
              </a:spcBef>
              <a:buSzPct val="110000"/>
              <a:buFont typeface="Wingdings" charset="2"/>
              <a:buChar char="§"/>
            </a:pPr>
            <a:r>
              <a:rPr lang="en-US" dirty="0"/>
              <a:t>Click to edit Master text styles</a:t>
            </a:r>
          </a:p>
          <a:p>
            <a:pPr marL="395288" lvl="1" indent="-171450" algn="l" defTabSz="457200" rtl="0" eaLnBrk="1" latinLnBrk="0" hangingPunct="1">
              <a:spcBef>
                <a:spcPts val="984"/>
              </a:spcBef>
              <a:buClr>
                <a:srgbClr val="399ACA"/>
              </a:buClr>
              <a:buSzPct val="120000"/>
              <a:buFont typeface="Arial"/>
              <a:buChar char="•"/>
            </a:pPr>
            <a:r>
              <a:rPr lang="en-US" dirty="0"/>
              <a:t>Second level</a:t>
            </a:r>
          </a:p>
          <a:p>
            <a:pPr marL="512763" lvl="2" indent="-117475" algn="l" defTabSz="457200" rtl="0" eaLnBrk="1" latinLnBrk="0" hangingPunct="1">
              <a:spcBef>
                <a:spcPct val="20000"/>
              </a:spcBef>
              <a:buFont typeface="Arial"/>
              <a:buChar char="•"/>
            </a:pPr>
            <a:r>
              <a:rPr lang="en-US" dirty="0"/>
              <a:t>Third level</a:t>
            </a:r>
          </a:p>
          <a:p>
            <a:pPr marL="630238" lvl="3" indent="-117475" algn="l" defTabSz="457200" rtl="0" eaLnBrk="1" latinLnBrk="0" hangingPunct="1">
              <a:spcBef>
                <a:spcPct val="20000"/>
              </a:spcBef>
              <a:buClr>
                <a:srgbClr val="00588D"/>
              </a:buClr>
              <a:buFont typeface="Arial"/>
              <a:buChar char="•"/>
            </a:pPr>
            <a:r>
              <a:rPr lang="en-US" dirty="0"/>
              <a:t>Fourth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0" name="Rectangle 9"/>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Footer Placeholder 4"/>
          <p:cNvSpPr>
            <a:spLocks noGrp="1"/>
          </p:cNvSpPr>
          <p:nvPr>
            <p:ph type="ftr" sz="quarter" idx="14"/>
          </p:nvPr>
        </p:nvSpPr>
        <p:spPr/>
        <p:txBody>
          <a:bodyPr/>
          <a:lstStyle/>
          <a:p>
            <a:r>
              <a:rPr lang="en-US" dirty="0"/>
              <a:t>© OpenFabrics Alliance</a:t>
            </a:r>
          </a:p>
        </p:txBody>
      </p:sp>
      <p:sp>
        <p:nvSpPr>
          <p:cNvPr id="6" name="Slide Number Placeholder 5"/>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544900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657EDEEA-3DD4-46D4-AEE8-CCB72ECD74CA}"/>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1" name="Rectangle 10"/>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hasCustomPrompt="1"/>
          </p:nvPr>
        </p:nvSpPr>
        <p:spPr>
          <a:xfrm>
            <a:off x="609600" y="1479570"/>
            <a:ext cx="5386917" cy="639762"/>
          </a:xfrm>
        </p:spPr>
        <p:txBody>
          <a:bodyPr anchor="b">
            <a:noAutofit/>
          </a:bodyPr>
          <a:lstStyle>
            <a:lvl1pPr marL="0" indent="0">
              <a:buNone/>
              <a:defRPr sz="2200" b="1" i="0">
                <a:solidFill>
                  <a:srgbClr val="000000"/>
                </a:solidFill>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p:cNvSpPr>
            <a:spLocks noGrp="1"/>
          </p:cNvSpPr>
          <p:nvPr>
            <p:ph type="body" sz="quarter" idx="3" hasCustomPrompt="1"/>
          </p:nvPr>
        </p:nvSpPr>
        <p:spPr>
          <a:xfrm>
            <a:off x="6193368" y="1479570"/>
            <a:ext cx="5389033" cy="639762"/>
          </a:xfrm>
        </p:spPr>
        <p:txBody>
          <a:bodyPr anchor="b">
            <a:noAutofit/>
          </a:bodyPr>
          <a:lstStyle>
            <a:lvl1pPr marL="0" indent="0">
              <a:buNone/>
              <a:defRPr lang="en-US" sz="2200" b="1" i="0" kern="1200" dirty="0" smtClean="0">
                <a:solidFill>
                  <a:srgbClr val="000000"/>
                </a:solidFill>
                <a:latin typeface="Arial Narrow"/>
                <a:ea typeface="+mn-ea"/>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457200" rtl="0" eaLnBrk="1" latinLnBrk="0" hangingPunct="1">
              <a:spcBef>
                <a:spcPct val="20000"/>
              </a:spcBef>
              <a:buSzPct val="110000"/>
              <a:buFont typeface="Wingdings" charset="2"/>
              <a:buNone/>
            </a:pPr>
            <a:r>
              <a:rPr lang="en-US" dirty="0"/>
              <a:t>CLICK TO EDIT MASTER TEXT STYLES</a:t>
            </a:r>
          </a:p>
        </p:txBody>
      </p:sp>
      <p:sp>
        <p:nvSpPr>
          <p:cNvPr id="12" name="Content Placeholder 2"/>
          <p:cNvSpPr>
            <a:spLocks noGrp="1"/>
          </p:cNvSpPr>
          <p:nvPr>
            <p:ph sz="half" idx="14"/>
          </p:nvPr>
        </p:nvSpPr>
        <p:spPr>
          <a:xfrm>
            <a:off x="609600" y="2228234"/>
            <a:ext cx="5384800" cy="3929425"/>
          </a:xfrm>
        </p:spPr>
        <p:txBody>
          <a:bodyPr/>
          <a:lstStyle>
            <a:lvl1pPr>
              <a:defRPr sz="2000"/>
            </a:lvl1pPr>
            <a:lvl2pPr>
              <a:spcBef>
                <a:spcPts val="984"/>
              </a:spcBef>
              <a:defRPr sz="1600"/>
            </a:lvl2pPr>
            <a:lvl3pPr marL="512763" indent="-117475">
              <a:defRPr sz="1600"/>
            </a:lvl3pPr>
            <a:lvl4pPr marL="630238"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3" name="Content Placeholder 3"/>
          <p:cNvSpPr>
            <a:spLocks noGrp="1"/>
          </p:cNvSpPr>
          <p:nvPr>
            <p:ph sz="half" idx="2"/>
          </p:nvPr>
        </p:nvSpPr>
        <p:spPr>
          <a:xfrm>
            <a:off x="6197600" y="2228234"/>
            <a:ext cx="5384800" cy="3929425"/>
          </a:xfrm>
        </p:spPr>
        <p:txBody>
          <a:bodyPr/>
          <a:lstStyle>
            <a:lvl1pPr marL="223838" indent="-223838">
              <a:defRPr lang="en-US" sz="2000" b="1" kern="1200" dirty="0" smtClean="0">
                <a:solidFill>
                  <a:schemeClr val="tx1"/>
                </a:solidFill>
                <a:latin typeface="Arial"/>
                <a:ea typeface="+mn-ea"/>
                <a:cs typeface="Arial"/>
              </a:defRPr>
            </a:lvl1pPr>
            <a:lvl2pPr marL="395288" indent="-171450">
              <a:defRPr lang="en-US" sz="1600" kern="1200" dirty="0" smtClean="0">
                <a:solidFill>
                  <a:schemeClr val="tx1"/>
                </a:solidFill>
                <a:latin typeface="Arial"/>
                <a:ea typeface="+mn-ea"/>
                <a:cs typeface="Arial"/>
              </a:defRPr>
            </a:lvl2pPr>
            <a:lvl3pPr marL="738188" indent="-342900">
              <a:defRPr lang="en-US" sz="1600" kern="1200" dirty="0" smtClean="0">
                <a:solidFill>
                  <a:schemeClr val="tx1"/>
                </a:solidFill>
                <a:latin typeface="Arial"/>
                <a:ea typeface="+mn-ea"/>
                <a:cs typeface="Arial"/>
              </a:defRPr>
            </a:lvl3pPr>
            <a:lvl4pPr marL="798513" indent="-285750">
              <a:defRPr lang="en-US" sz="1600" kern="1200" dirty="0" smtClean="0">
                <a:solidFill>
                  <a:schemeClr val="tx1"/>
                </a:solidFill>
                <a:latin typeface="Arial"/>
                <a:ea typeface="+mn-ea"/>
                <a:cs typeface="Arial"/>
              </a:defRPr>
            </a:lvl4pPr>
            <a:lvl5pPr>
              <a:defRPr sz="1800"/>
            </a:lvl5pPr>
            <a:lvl6pPr>
              <a:defRPr sz="1800"/>
            </a:lvl6pPr>
            <a:lvl7pPr>
              <a:defRPr sz="1800"/>
            </a:lvl7pPr>
            <a:lvl8pPr>
              <a:defRPr sz="1800"/>
            </a:lvl8pPr>
            <a:lvl9pPr>
              <a:defRPr sz="1800"/>
            </a:lvl9pPr>
          </a:lstStyle>
          <a:p>
            <a:pPr marL="223838" lvl="0" indent="-223838" algn="l" defTabSz="457200" rtl="0" eaLnBrk="1" latinLnBrk="0" hangingPunct="1">
              <a:spcBef>
                <a:spcPct val="20000"/>
              </a:spcBef>
              <a:buSzPct val="110000"/>
              <a:buFont typeface="Wingdings" charset="2"/>
              <a:buChar char="§"/>
            </a:pPr>
            <a:r>
              <a:rPr lang="en-US" dirty="0"/>
              <a:t>Click to edit Master text styles</a:t>
            </a:r>
          </a:p>
          <a:p>
            <a:pPr marL="395288" lvl="1" indent="-171450" algn="l" defTabSz="457200" rtl="0" eaLnBrk="1" latinLnBrk="0" hangingPunct="1">
              <a:spcBef>
                <a:spcPts val="984"/>
              </a:spcBef>
              <a:buClr>
                <a:srgbClr val="399ACA"/>
              </a:buClr>
              <a:buSzPct val="120000"/>
              <a:buFont typeface="Arial"/>
              <a:buChar char="•"/>
            </a:pPr>
            <a:r>
              <a:rPr lang="en-US" dirty="0"/>
              <a:t>Second level</a:t>
            </a:r>
          </a:p>
          <a:p>
            <a:pPr marL="512763" lvl="2" indent="-117475" algn="l" defTabSz="457200" rtl="0" eaLnBrk="1" latinLnBrk="0" hangingPunct="1">
              <a:spcBef>
                <a:spcPct val="20000"/>
              </a:spcBef>
              <a:buFont typeface="Arial"/>
              <a:buChar char="•"/>
            </a:pPr>
            <a:r>
              <a:rPr lang="en-US" dirty="0"/>
              <a:t>Third level</a:t>
            </a:r>
          </a:p>
          <a:p>
            <a:pPr marL="630238" lvl="3" indent="-117475" algn="l" defTabSz="457200" rtl="0" eaLnBrk="1" latinLnBrk="0" hangingPunct="1">
              <a:spcBef>
                <a:spcPct val="20000"/>
              </a:spcBef>
              <a:buClr>
                <a:srgbClr val="00588D"/>
              </a:buClr>
              <a:buFont typeface="Arial"/>
              <a:buChar char="•"/>
            </a:pPr>
            <a:r>
              <a:rPr lang="en-US" dirty="0"/>
              <a:t>Fourth level</a:t>
            </a:r>
          </a:p>
        </p:txBody>
      </p:sp>
      <p:sp>
        <p:nvSpPr>
          <p:cNvPr id="14" name="Title 1"/>
          <p:cNvSpPr>
            <a:spLocks noGrp="1"/>
          </p:cNvSpPr>
          <p:nvPr>
            <p:ph type="title"/>
          </p:nvPr>
        </p:nvSpPr>
        <p:spPr>
          <a:xfrm>
            <a:off x="609600" y="441466"/>
            <a:ext cx="10972800" cy="419032"/>
          </a:xfrm>
        </p:spPr>
        <p:txBody>
          <a:bodyPr/>
          <a:lstStyle>
            <a:lvl1pPr>
              <a:defRPr>
                <a:solidFill>
                  <a:srgbClr val="FFFFFF"/>
                </a:solidFill>
              </a:defRPr>
            </a:lvl1pPr>
          </a:lstStyle>
          <a:p>
            <a:r>
              <a:rPr lang="en-US" dirty="0"/>
              <a:t>Click to edit Master title style</a:t>
            </a:r>
          </a:p>
        </p:txBody>
      </p:sp>
      <p:sp>
        <p:nvSpPr>
          <p:cNvPr id="16" name="Rectangle 15"/>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5"/>
          </p:nvPr>
        </p:nvSpPr>
        <p:spPr/>
        <p:txBody>
          <a:bodyPr/>
          <a:lstStyle/>
          <a:p>
            <a:r>
              <a:rPr lang="en-US" dirty="0"/>
              <a:t>© OpenFabrics Alliance</a:t>
            </a:r>
          </a:p>
        </p:txBody>
      </p:sp>
      <p:sp>
        <p:nvSpPr>
          <p:cNvPr id="4" name="Slide Number Placeholder 3"/>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328577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3227612-C550-401F-B108-D3023EE6C9B1}"/>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1" name="Rectangle 10"/>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Title 1"/>
          <p:cNvSpPr>
            <a:spLocks noGrp="1"/>
          </p:cNvSpPr>
          <p:nvPr>
            <p:ph type="title"/>
          </p:nvPr>
        </p:nvSpPr>
        <p:spPr>
          <a:xfrm>
            <a:off x="609600" y="441466"/>
            <a:ext cx="10972800" cy="419032"/>
          </a:xfrm>
        </p:spPr>
        <p:txBody>
          <a:bodyPr/>
          <a:lstStyle>
            <a:lvl1pPr>
              <a:defRPr>
                <a:solidFill>
                  <a:srgbClr val="FFFFFF"/>
                </a:solidFill>
              </a:defRPr>
            </a:lvl1pPr>
          </a:lstStyle>
          <a:p>
            <a:r>
              <a:rPr lang="en-US" dirty="0"/>
              <a:t>Click to edit Master title style</a:t>
            </a:r>
          </a:p>
        </p:txBody>
      </p:sp>
      <p:sp>
        <p:nvSpPr>
          <p:cNvPr id="8" name="Rectangle 7"/>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0"/>
          </p:nvPr>
        </p:nvSpPr>
        <p:spPr/>
        <p:txBody>
          <a:bodyPr/>
          <a:lstStyle/>
          <a:p>
            <a:r>
              <a:rPr lang="en-US" dirty="0"/>
              <a:t>© OpenFabrics Alliance</a:t>
            </a:r>
          </a:p>
        </p:txBody>
      </p:sp>
      <p:sp>
        <p:nvSpPr>
          <p:cNvPr id="3" name="Slide Number Placeholder 2"/>
          <p:cNvSpPr>
            <a:spLocks noGrp="1"/>
          </p:cNvSpPr>
          <p:nvPr>
            <p:ph type="sldNum" sz="quarter" idx="11"/>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164246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53294"/>
            <a:ext cx="10972800" cy="419032"/>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609600" y="1312639"/>
            <a:ext cx="10972800" cy="481352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marL="1089025" marR="0" lvl="4" indent="-169863" algn="l" defTabSz="457200" rtl="0" eaLnBrk="1" fontAlgn="auto" latinLnBrk="0" hangingPunct="1">
              <a:lnSpc>
                <a:spcPct val="100000"/>
              </a:lnSpc>
              <a:spcBef>
                <a:spcPct val="20000"/>
              </a:spcBef>
              <a:spcAft>
                <a:spcPts val="0"/>
              </a:spcAft>
              <a:buClr>
                <a:srgbClr val="00588D"/>
              </a:buClr>
              <a:buSzTx/>
              <a:buFont typeface="Arial"/>
              <a:buChar char="•"/>
              <a:tabLst/>
              <a:defRPr/>
            </a:pPr>
            <a:r>
              <a:rPr lang="en-US" dirty="0"/>
              <a:t>Fifth level</a:t>
            </a:r>
          </a:p>
          <a:p>
            <a:pPr lvl="3"/>
            <a:endParaRPr lang="en-US" dirty="0"/>
          </a:p>
        </p:txBody>
      </p:sp>
      <p:sp>
        <p:nvSpPr>
          <p:cNvPr id="6" name="Rectangle 5"/>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7" name="Footer Placeholder 6"/>
          <p:cNvSpPr>
            <a:spLocks noGrp="1"/>
          </p:cNvSpPr>
          <p:nvPr>
            <p:ph type="ftr" sz="quarter" idx="3"/>
          </p:nvPr>
        </p:nvSpPr>
        <p:spPr>
          <a:xfrm>
            <a:off x="7930433" y="6401351"/>
            <a:ext cx="4114800" cy="365125"/>
          </a:xfrm>
          <a:prstGeom prst="rect">
            <a:avLst/>
          </a:prstGeom>
        </p:spPr>
        <p:txBody>
          <a:bodyPr vert="horz" lIns="91440" tIns="45720" rIns="91440" bIns="45720" rtlCol="0" anchor="ctr"/>
          <a:lstStyle>
            <a:lvl1pPr algn="r">
              <a:defRPr sz="1200">
                <a:solidFill>
                  <a:schemeClr val="tx1"/>
                </a:solidFill>
              </a:defRPr>
            </a:lvl1pPr>
          </a:lstStyle>
          <a:p>
            <a:r>
              <a:rPr lang="en-US" dirty="0"/>
              <a:t>© </a:t>
            </a:r>
            <a:r>
              <a:rPr lang="en-US" dirty="0">
                <a:latin typeface="Arial Narrow"/>
                <a:cs typeface="Arial Narrow"/>
              </a:rPr>
              <a:t>OpenFabrics Alliance</a:t>
            </a:r>
          </a:p>
        </p:txBody>
      </p:sp>
      <p:sp>
        <p:nvSpPr>
          <p:cNvPr id="4" name="Slide Number Placeholder 3"/>
          <p:cNvSpPr>
            <a:spLocks noGrp="1"/>
          </p:cNvSpPr>
          <p:nvPr>
            <p:ph type="sldNum" sz="quarter" idx="4"/>
          </p:nvPr>
        </p:nvSpPr>
        <p:spPr>
          <a:xfrm>
            <a:off x="4724400" y="6401351"/>
            <a:ext cx="2743200" cy="365125"/>
          </a:xfrm>
          <a:prstGeom prst="rect">
            <a:avLst/>
          </a:prstGeom>
        </p:spPr>
        <p:txBody>
          <a:bodyPr vert="horz" lIns="91440" tIns="45720" rIns="91440" bIns="45720" rtlCol="0" anchor="ctr"/>
          <a:lstStyle>
            <a:lvl1pPr algn="ctr">
              <a:defRPr sz="1200">
                <a:solidFill>
                  <a:schemeClr val="tx1"/>
                </a:solidFill>
              </a:defRPr>
            </a:lvl1p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050403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62" r:id="rId5"/>
    <p:sldLayoutId id="2147483651" r:id="rId6"/>
    <p:sldLayoutId id="2147483652" r:id="rId7"/>
    <p:sldLayoutId id="2147483653" r:id="rId8"/>
    <p:sldLayoutId id="2147483654" r:id="rId9"/>
    <p:sldLayoutId id="2147483657" r:id="rId10"/>
    <p:sldLayoutId id="2147483663" r:id="rId11"/>
    <p:sldLayoutId id="2147483664" r:id="rId12"/>
    <p:sldLayoutId id="2147483665" r:id="rId13"/>
  </p:sldLayoutIdLst>
  <p:hf hdr="0" dt="0"/>
  <p:txStyles>
    <p:titleStyle>
      <a:lvl1pPr algn="ctr" defTabSz="457200" rtl="0" eaLnBrk="1" latinLnBrk="0" hangingPunct="1">
        <a:spcBef>
          <a:spcPct val="0"/>
        </a:spcBef>
        <a:buNone/>
        <a:defRPr sz="3100" b="1" i="0" kern="1200" cap="all">
          <a:solidFill>
            <a:srgbClr val="399ACA"/>
          </a:solidFill>
          <a:latin typeface="Arial Narrow"/>
          <a:ea typeface="+mj-ea"/>
          <a:cs typeface="Arial Narrow"/>
        </a:defRPr>
      </a:lvl1pPr>
    </p:titleStyle>
    <p:bodyStyle>
      <a:lvl1pPr marL="223838" indent="-223838" algn="l" defTabSz="457200" rtl="0" eaLnBrk="1" latinLnBrk="0" hangingPunct="1">
        <a:spcBef>
          <a:spcPct val="20000"/>
        </a:spcBef>
        <a:buSzPct val="110000"/>
        <a:buFont typeface="Wingdings" charset="2"/>
        <a:buChar char="§"/>
        <a:defRPr sz="2000" b="1" kern="1200">
          <a:solidFill>
            <a:schemeClr val="tx1"/>
          </a:solidFill>
          <a:latin typeface="Arial"/>
          <a:ea typeface="+mn-ea"/>
          <a:cs typeface="Arial"/>
        </a:defRPr>
      </a:lvl1pPr>
      <a:lvl2pPr marL="395288" indent="-171450" algn="l" defTabSz="457200" rtl="0" eaLnBrk="1" latinLnBrk="0" hangingPunct="1">
        <a:spcBef>
          <a:spcPct val="20000"/>
        </a:spcBef>
        <a:buClr>
          <a:srgbClr val="399ACA"/>
        </a:buClr>
        <a:buSzPct val="120000"/>
        <a:buFont typeface="Arial"/>
        <a:buChar char="•"/>
        <a:defRPr sz="1600" kern="1200">
          <a:solidFill>
            <a:schemeClr val="tx1"/>
          </a:solidFill>
          <a:latin typeface="Arial"/>
          <a:ea typeface="+mn-ea"/>
          <a:cs typeface="Arial"/>
        </a:defRPr>
      </a:lvl2pPr>
      <a:lvl3pPr marL="630238" indent="-171450" algn="l" defTabSz="457200" rtl="0" eaLnBrk="1" latinLnBrk="0" hangingPunct="1">
        <a:spcBef>
          <a:spcPct val="20000"/>
        </a:spcBef>
        <a:buFont typeface="Arial"/>
        <a:buChar char="•"/>
        <a:defRPr sz="1600" kern="1200">
          <a:solidFill>
            <a:schemeClr val="tx1"/>
          </a:solidFill>
          <a:latin typeface="Arial"/>
          <a:ea typeface="+mn-ea"/>
          <a:cs typeface="Arial"/>
        </a:defRPr>
      </a:lvl3pPr>
      <a:lvl4pPr marL="800100" marR="0" indent="-169863" algn="l" defTabSz="457200" rtl="0" eaLnBrk="1" fontAlgn="auto" latinLnBrk="0" hangingPunct="1">
        <a:lnSpc>
          <a:spcPct val="100000"/>
        </a:lnSpc>
        <a:spcBef>
          <a:spcPct val="20000"/>
        </a:spcBef>
        <a:spcAft>
          <a:spcPts val="0"/>
        </a:spcAft>
        <a:buClr>
          <a:srgbClr val="00588D"/>
        </a:buClr>
        <a:buSzTx/>
        <a:buFont typeface="Arial"/>
        <a:buChar char="•"/>
        <a:tabLst/>
        <a:defRPr sz="1600" kern="1200">
          <a:solidFill>
            <a:schemeClr val="tx1"/>
          </a:solidFill>
          <a:latin typeface="Arial"/>
          <a:ea typeface="+mn-ea"/>
          <a:cs typeface="Arial"/>
        </a:defRPr>
      </a:lvl4pPr>
      <a:lvl5pPr marL="1089025" indent="-23495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F152B-0564-49D7-9046-0C24165D7538}"/>
              </a:ext>
            </a:extLst>
          </p:cNvPr>
          <p:cNvSpPr>
            <a:spLocks noGrp="1"/>
          </p:cNvSpPr>
          <p:nvPr>
            <p:ph type="ctrTitle"/>
          </p:nvPr>
        </p:nvSpPr>
        <p:spPr/>
        <p:txBody>
          <a:bodyPr>
            <a:normAutofit fontScale="90000"/>
          </a:bodyPr>
          <a:lstStyle/>
          <a:p>
            <a:r>
              <a:rPr lang="en-US" dirty="0"/>
              <a:t>Open Fabrics Management Framework Development</a:t>
            </a:r>
          </a:p>
        </p:txBody>
      </p:sp>
      <p:sp>
        <p:nvSpPr>
          <p:cNvPr id="4" name="Text Placeholder 3">
            <a:extLst>
              <a:ext uri="{FF2B5EF4-FFF2-40B4-BE49-F238E27FC236}">
                <a16:creationId xmlns:a16="http://schemas.microsoft.com/office/drawing/2014/main" id="{8DBBACEF-F735-47B4-9807-56B4202082BA}"/>
              </a:ext>
            </a:extLst>
          </p:cNvPr>
          <p:cNvSpPr>
            <a:spLocks noGrp="1"/>
          </p:cNvSpPr>
          <p:nvPr>
            <p:ph type="body" sz="quarter" idx="10"/>
          </p:nvPr>
        </p:nvSpPr>
        <p:spPr/>
        <p:txBody>
          <a:bodyPr/>
          <a:lstStyle/>
          <a:p>
            <a:endParaRPr lang="en-US" dirty="0"/>
          </a:p>
        </p:txBody>
      </p:sp>
      <p:sp>
        <p:nvSpPr>
          <p:cNvPr id="7" name="Subtitle 4">
            <a:extLst>
              <a:ext uri="{FF2B5EF4-FFF2-40B4-BE49-F238E27FC236}">
                <a16:creationId xmlns:a16="http://schemas.microsoft.com/office/drawing/2014/main" id="{6854567D-4A3D-47AA-9136-742BDCB18AC6}"/>
              </a:ext>
            </a:extLst>
          </p:cNvPr>
          <p:cNvSpPr txBox="1">
            <a:spLocks/>
          </p:cNvSpPr>
          <p:nvPr/>
        </p:nvSpPr>
        <p:spPr>
          <a:xfrm>
            <a:off x="1524000" y="2667963"/>
            <a:ext cx="9144000" cy="554937"/>
          </a:xfrm>
          <a:prstGeom prst="rect">
            <a:avLst/>
          </a:prstGeom>
        </p:spPr>
        <p:txBody>
          <a:bodyPr vert="horz" lIns="91440" tIns="45720" rIns="91440" bIns="45720" rtlCol="0">
            <a:normAutofit/>
          </a:bodyPr>
          <a:lstStyle>
            <a:lvl1pPr marL="0" indent="0" algn="ctr" defTabSz="457200" rtl="0" eaLnBrk="1" latinLnBrk="0" hangingPunct="1">
              <a:spcBef>
                <a:spcPct val="20000"/>
              </a:spcBef>
              <a:buSzPct val="110000"/>
              <a:buFont typeface="Wingdings" charset="2"/>
              <a:buNone/>
              <a:defRPr sz="2600" b="0" i="0" kern="1200">
                <a:solidFill>
                  <a:srgbClr val="FFFFFF"/>
                </a:solidFill>
                <a:latin typeface="Arial Narrow"/>
                <a:ea typeface="+mn-ea"/>
                <a:cs typeface="Arial Narrow"/>
              </a:defRPr>
            </a:lvl1pPr>
            <a:lvl2pPr marL="457200" indent="0" algn="ctr" defTabSz="457200" rtl="0" eaLnBrk="1" latinLnBrk="0" hangingPunct="1">
              <a:spcBef>
                <a:spcPct val="20000"/>
              </a:spcBef>
              <a:buClr>
                <a:srgbClr val="399ACA"/>
              </a:buClr>
              <a:buSzPct val="120000"/>
              <a:buFont typeface="Arial"/>
              <a:buNone/>
              <a:defRPr sz="1600" kern="1200">
                <a:solidFill>
                  <a:schemeClr val="tx1">
                    <a:tint val="75000"/>
                  </a:schemeClr>
                </a:solidFill>
                <a:latin typeface="Arial"/>
                <a:ea typeface="+mn-ea"/>
                <a:cs typeface="Arial"/>
              </a:defRPr>
            </a:lvl2pPr>
            <a:lvl3pPr marL="914400" indent="0" algn="ctr" defTabSz="457200" rtl="0" eaLnBrk="1" latinLnBrk="0" hangingPunct="1">
              <a:spcBef>
                <a:spcPct val="20000"/>
              </a:spcBef>
              <a:buFont typeface="Arial"/>
              <a:buNone/>
              <a:defRPr sz="1600" kern="1200">
                <a:solidFill>
                  <a:schemeClr val="tx1">
                    <a:tint val="75000"/>
                  </a:schemeClr>
                </a:solidFill>
                <a:latin typeface="Arial"/>
                <a:ea typeface="+mn-ea"/>
                <a:cs typeface="Arial"/>
              </a:defRPr>
            </a:lvl3pPr>
            <a:lvl4pPr marL="1371600" marR="0" indent="0" algn="ctr" defTabSz="457200" rtl="0" eaLnBrk="1" fontAlgn="auto" latinLnBrk="0" hangingPunct="1">
              <a:lnSpc>
                <a:spcPct val="100000"/>
              </a:lnSpc>
              <a:spcBef>
                <a:spcPct val="20000"/>
              </a:spcBef>
              <a:spcAft>
                <a:spcPts val="0"/>
              </a:spcAft>
              <a:buClr>
                <a:srgbClr val="00588D"/>
              </a:buClr>
              <a:buSzTx/>
              <a:buFont typeface="Arial"/>
              <a:buNone/>
              <a:tabLst/>
              <a:defRPr sz="1600" kern="1200">
                <a:solidFill>
                  <a:schemeClr val="tx1">
                    <a:tint val="75000"/>
                  </a:schemeClr>
                </a:solidFill>
                <a:latin typeface="Arial"/>
                <a:ea typeface="+mn-ea"/>
                <a:cs typeface="Arial"/>
              </a:defRPr>
            </a:lvl4pPr>
            <a:lvl5pPr marL="1828800" indent="0" algn="ctr" defTabSz="457200" rtl="0" eaLnBrk="1" latinLnBrk="0" hangingPunct="1">
              <a:spcBef>
                <a:spcPct val="20000"/>
              </a:spcBef>
              <a:buFont typeface="Arial"/>
              <a:buNone/>
              <a:defRPr sz="1600" kern="1200">
                <a:solidFill>
                  <a:schemeClr val="tx1">
                    <a:tint val="75000"/>
                  </a:schemeClr>
                </a:solidFill>
                <a:latin typeface="Arial"/>
                <a:ea typeface="+mn-ea"/>
                <a:cs typeface="Arial"/>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a:t>SC21 OFMF/Gen-Z </a:t>
            </a:r>
            <a:r>
              <a:rPr lang="en-US" dirty="0" err="1"/>
              <a:t>PoC</a:t>
            </a:r>
            <a:endParaRPr lang="en-US" dirty="0"/>
          </a:p>
          <a:p>
            <a:endParaRPr lang="en-US" dirty="0"/>
          </a:p>
        </p:txBody>
      </p:sp>
    </p:spTree>
    <p:extLst>
      <p:ext uri="{BB962C8B-B14F-4D97-AF65-F5344CB8AC3E}">
        <p14:creationId xmlns:p14="http://schemas.microsoft.com/office/powerpoint/2010/main" val="2072610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9A8C0-6786-AF48-955B-855F835C5E80}"/>
              </a:ext>
            </a:extLst>
          </p:cNvPr>
          <p:cNvSpPr>
            <a:spLocks noGrp="1"/>
          </p:cNvSpPr>
          <p:nvPr>
            <p:ph type="title"/>
          </p:nvPr>
        </p:nvSpPr>
        <p:spPr/>
        <p:txBody>
          <a:bodyPr/>
          <a:lstStyle/>
          <a:p>
            <a:r>
              <a:rPr lang="en-US" dirty="0">
                <a:solidFill>
                  <a:srgbClr val="FF0000"/>
                </a:solidFill>
              </a:rPr>
              <a:t>Agent Flow diagram for POC</a:t>
            </a:r>
            <a:endParaRPr lang="en-US" dirty="0"/>
          </a:p>
        </p:txBody>
      </p:sp>
      <p:sp>
        <p:nvSpPr>
          <p:cNvPr id="3" name="Footer Placeholder 2">
            <a:extLst>
              <a:ext uri="{FF2B5EF4-FFF2-40B4-BE49-F238E27FC236}">
                <a16:creationId xmlns:a16="http://schemas.microsoft.com/office/drawing/2014/main" id="{DA37971C-1B6E-2A4E-9B5F-AD4918864FD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365245D-9D0C-8542-8055-6494FE34A27D}"/>
              </a:ext>
            </a:extLst>
          </p:cNvPr>
          <p:cNvSpPr>
            <a:spLocks noGrp="1"/>
          </p:cNvSpPr>
          <p:nvPr>
            <p:ph type="sldNum" sz="quarter" idx="11"/>
          </p:nvPr>
        </p:nvSpPr>
        <p:spPr/>
        <p:txBody>
          <a:bodyPr/>
          <a:lstStyle/>
          <a:p>
            <a:fld id="{0743EA0E-C5B1-48EC-8082-F253EA88050D}" type="slidenum">
              <a:rPr lang="en-US" smtClean="0"/>
              <a:pPr/>
              <a:t>10</a:t>
            </a:fld>
            <a:endParaRPr lang="en-US" dirty="0"/>
          </a:p>
        </p:txBody>
      </p:sp>
      <p:graphicFrame>
        <p:nvGraphicFramePr>
          <p:cNvPr id="6" name="Table 6">
            <a:extLst>
              <a:ext uri="{FF2B5EF4-FFF2-40B4-BE49-F238E27FC236}">
                <a16:creationId xmlns:a16="http://schemas.microsoft.com/office/drawing/2014/main" id="{D19CB92D-B7FE-5A40-85A5-CB582A2137E1}"/>
              </a:ext>
            </a:extLst>
          </p:cNvPr>
          <p:cNvGraphicFramePr>
            <a:graphicFrameLocks noGrp="1"/>
          </p:cNvGraphicFramePr>
          <p:nvPr>
            <p:extLst>
              <p:ext uri="{D42A27DB-BD31-4B8C-83A1-F6EECF244321}">
                <p14:modId xmlns:p14="http://schemas.microsoft.com/office/powerpoint/2010/main" val="1103340325"/>
              </p:ext>
            </p:extLst>
          </p:nvPr>
        </p:nvGraphicFramePr>
        <p:xfrm>
          <a:off x="936702" y="1293541"/>
          <a:ext cx="10470996" cy="5586846"/>
        </p:xfrm>
        <a:graphic>
          <a:graphicData uri="http://schemas.openxmlformats.org/drawingml/2006/table">
            <a:tbl>
              <a:tblPr firstRow="1" bandRow="1">
                <a:tableStyleId>{5C22544A-7EE6-4342-B048-85BDC9FD1C3A}</a:tableStyleId>
              </a:tblPr>
              <a:tblGrid>
                <a:gridCol w="5235498">
                  <a:extLst>
                    <a:ext uri="{9D8B030D-6E8A-4147-A177-3AD203B41FA5}">
                      <a16:colId xmlns:a16="http://schemas.microsoft.com/office/drawing/2014/main" val="1019748261"/>
                    </a:ext>
                  </a:extLst>
                </a:gridCol>
                <a:gridCol w="5235498">
                  <a:extLst>
                    <a:ext uri="{9D8B030D-6E8A-4147-A177-3AD203B41FA5}">
                      <a16:colId xmlns:a16="http://schemas.microsoft.com/office/drawing/2014/main" val="1382603609"/>
                    </a:ext>
                  </a:extLst>
                </a:gridCol>
              </a:tblGrid>
              <a:tr h="345576">
                <a:tc>
                  <a:txBody>
                    <a:bodyPr/>
                    <a:lstStyle/>
                    <a:p>
                      <a:r>
                        <a:rPr lang="en-US" dirty="0"/>
                        <a:t>Actions</a:t>
                      </a:r>
                    </a:p>
                  </a:txBody>
                  <a:tcPr/>
                </a:tc>
                <a:tc>
                  <a:txBody>
                    <a:bodyPr/>
                    <a:lstStyle/>
                    <a:p>
                      <a:r>
                        <a:rPr lang="en-US" dirty="0"/>
                        <a:t>Attributes</a:t>
                      </a:r>
                    </a:p>
                  </a:txBody>
                  <a:tcPr/>
                </a:tc>
                <a:extLst>
                  <a:ext uri="{0D108BD9-81ED-4DB2-BD59-A6C34878D82A}">
                    <a16:rowId xmlns:a16="http://schemas.microsoft.com/office/drawing/2014/main" val="3940009781"/>
                  </a:ext>
                </a:extLst>
              </a:tr>
              <a:tr h="782816">
                <a:tc>
                  <a:txBody>
                    <a:bodyPr/>
                    <a:lstStyle/>
                    <a:p>
                      <a:r>
                        <a:rPr lang="en-US" sz="1400" dirty="0"/>
                        <a:t>Agent launches on in daemon mode as a co-application to the Subnet Manager</a:t>
                      </a:r>
                    </a:p>
                    <a:p>
                      <a:pPr marL="285750" indent="-285750">
                        <a:buFont typeface="Arial" panose="020B0604020202020204" pitchFamily="34" charset="0"/>
                        <a:buChar char="•"/>
                      </a:pPr>
                      <a:r>
                        <a:rPr lang="en-US" sz="1400" dirty="0"/>
                        <a:t>POC Zephyr has a Grand Plan spec to launch the Agent </a:t>
                      </a:r>
                    </a:p>
                  </a:txBody>
                  <a:tcPr/>
                </a:tc>
                <a:tc>
                  <a:txBody>
                    <a:bodyPr/>
                    <a:lstStyle/>
                    <a:p>
                      <a:r>
                        <a:rPr lang="en-US" sz="1400" dirty="0"/>
                        <a:t>Who the Agent is</a:t>
                      </a:r>
                    </a:p>
                    <a:p>
                      <a:r>
                        <a:rPr lang="en-US" sz="1400" dirty="0"/>
                        <a:t>How to turn on Agent</a:t>
                      </a:r>
                    </a:p>
                    <a:p>
                      <a:r>
                        <a:rPr lang="en-US" sz="1400" dirty="0"/>
                        <a:t>Path location of Agent</a:t>
                      </a:r>
                    </a:p>
                  </a:txBody>
                  <a:tcPr/>
                </a:tc>
                <a:extLst>
                  <a:ext uri="{0D108BD9-81ED-4DB2-BD59-A6C34878D82A}">
                    <a16:rowId xmlns:a16="http://schemas.microsoft.com/office/drawing/2014/main" val="565488110"/>
                  </a:ext>
                </a:extLst>
              </a:tr>
              <a:tr h="735981">
                <a:tc>
                  <a:txBody>
                    <a:bodyPr/>
                    <a:lstStyle/>
                    <a:p>
                      <a:r>
                        <a:rPr lang="en-US" sz="1400" dirty="0"/>
                        <a:t>Agent locates Subnet Manager and turns it’s ears on</a:t>
                      </a:r>
                    </a:p>
                  </a:txBody>
                  <a:tcPr/>
                </a:tc>
                <a:tc>
                  <a:txBody>
                    <a:bodyPr/>
                    <a:lstStyle/>
                    <a:p>
                      <a:r>
                        <a:rPr lang="en-US" sz="1400" dirty="0"/>
                        <a:t>Flag for insertion/deletion</a:t>
                      </a:r>
                    </a:p>
                    <a:p>
                      <a:r>
                        <a:rPr lang="en-US" sz="1400" dirty="0"/>
                        <a:t>Identifier to component</a:t>
                      </a:r>
                    </a:p>
                    <a:p>
                      <a:r>
                        <a:rPr lang="en-US" sz="1400" dirty="0"/>
                        <a:t>Wiring points </a:t>
                      </a:r>
                    </a:p>
                  </a:txBody>
                  <a:tcPr/>
                </a:tc>
                <a:extLst>
                  <a:ext uri="{0D108BD9-81ED-4DB2-BD59-A6C34878D82A}">
                    <a16:rowId xmlns:a16="http://schemas.microsoft.com/office/drawing/2014/main" val="1693983175"/>
                  </a:ext>
                </a:extLst>
              </a:tr>
              <a:tr h="597047">
                <a:tc>
                  <a:txBody>
                    <a:bodyPr/>
                    <a:lstStyle/>
                    <a:p>
                      <a:r>
                        <a:rPr lang="en-US" sz="1400" dirty="0"/>
                        <a:t>Locate the OFMF using SSDP</a:t>
                      </a:r>
                    </a:p>
                  </a:txBody>
                  <a:tcPr/>
                </a:tc>
                <a:tc>
                  <a:txBody>
                    <a:bodyPr/>
                    <a:lstStyle/>
                    <a:p>
                      <a:r>
                        <a:rPr lang="en-US" sz="1400" dirty="0"/>
                        <a:t>Service Identifier(s)</a:t>
                      </a:r>
                    </a:p>
                    <a:p>
                      <a:r>
                        <a:rPr lang="en-US" sz="1400" dirty="0"/>
                        <a:t>OFMF Acknowledgement</a:t>
                      </a:r>
                    </a:p>
                  </a:txBody>
                  <a:tcPr/>
                </a:tc>
                <a:extLst>
                  <a:ext uri="{0D108BD9-81ED-4DB2-BD59-A6C34878D82A}">
                    <a16:rowId xmlns:a16="http://schemas.microsoft.com/office/drawing/2014/main" val="2096625969"/>
                  </a:ext>
                </a:extLst>
              </a:tr>
              <a:tr h="663040">
                <a:tc>
                  <a:txBody>
                    <a:bodyPr/>
                    <a:lstStyle/>
                    <a:p>
                      <a:r>
                        <a:rPr lang="en-US" sz="1400" dirty="0"/>
                        <a:t>Agent receives a notification from the Subnet Manager </a:t>
                      </a:r>
                    </a:p>
                  </a:txBody>
                  <a:tcPr/>
                </a:tc>
                <a:tc>
                  <a:txBody>
                    <a:bodyPr/>
                    <a:lstStyle/>
                    <a:p>
                      <a:r>
                        <a:rPr lang="en-US" sz="1400" dirty="0"/>
                        <a:t>Add/Delete event</a:t>
                      </a:r>
                    </a:p>
                    <a:p>
                      <a:r>
                        <a:rPr lang="en-US" sz="1400" dirty="0"/>
                        <a:t>Add/Delete flag</a:t>
                      </a:r>
                    </a:p>
                    <a:p>
                      <a:r>
                        <a:rPr lang="en-US" sz="1400" dirty="0"/>
                        <a:t>Fabric-specific object description</a:t>
                      </a:r>
                    </a:p>
                  </a:txBody>
                  <a:tcPr/>
                </a:tc>
                <a:extLst>
                  <a:ext uri="{0D108BD9-81ED-4DB2-BD59-A6C34878D82A}">
                    <a16:rowId xmlns:a16="http://schemas.microsoft.com/office/drawing/2014/main" val="199421494"/>
                  </a:ext>
                </a:extLst>
              </a:tr>
              <a:tr h="852924">
                <a:tc>
                  <a:txBody>
                    <a:bodyPr/>
                    <a:lstStyle/>
                    <a:p>
                      <a:r>
                        <a:rPr lang="en-US" sz="1400" dirty="0"/>
                        <a:t>Agent sends a Redfish event to the OFMF </a:t>
                      </a:r>
                    </a:p>
                    <a:p>
                      <a:r>
                        <a:rPr lang="en-US" sz="1400" dirty="0"/>
                        <a:t>OFMF may respond with a Get to Agent</a:t>
                      </a:r>
                    </a:p>
                    <a:p>
                      <a:r>
                        <a:rPr lang="en-US" sz="1400" dirty="0"/>
                        <a:t>OFMF notifies client(s)</a:t>
                      </a:r>
                    </a:p>
                  </a:txBody>
                  <a:tcPr/>
                </a:tc>
                <a:tc>
                  <a:txBody>
                    <a:bodyPr/>
                    <a:lstStyle/>
                    <a:p>
                      <a:r>
                        <a:rPr lang="en-US" sz="1400" dirty="0"/>
                        <a:t>Redfish event </a:t>
                      </a:r>
                    </a:p>
                    <a:p>
                      <a:r>
                        <a:rPr lang="en-US" sz="1400" dirty="0"/>
                        <a:t>Change information </a:t>
                      </a:r>
                    </a:p>
                    <a:p>
                      <a:endParaRPr lang="en-US" sz="1400" dirty="0"/>
                    </a:p>
                  </a:txBody>
                  <a:tcPr/>
                </a:tc>
                <a:extLst>
                  <a:ext uri="{0D108BD9-81ED-4DB2-BD59-A6C34878D82A}">
                    <a16:rowId xmlns:a16="http://schemas.microsoft.com/office/drawing/2014/main" val="885785848"/>
                  </a:ext>
                </a:extLst>
              </a:tr>
              <a:tr h="40559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Agent performs a Post/Delete to update the OFMF Redfish Tree</a:t>
                      </a:r>
                    </a:p>
                  </a:txBody>
                  <a:tcPr/>
                </a:tc>
                <a:tc>
                  <a:txBody>
                    <a:bodyPr/>
                    <a:lstStyle/>
                    <a:p>
                      <a:endParaRPr lang="en-US" sz="1400" dirty="0"/>
                    </a:p>
                  </a:txBody>
                  <a:tcPr/>
                </a:tc>
                <a:extLst>
                  <a:ext uri="{0D108BD9-81ED-4DB2-BD59-A6C34878D82A}">
                    <a16:rowId xmlns:a16="http://schemas.microsoft.com/office/drawing/2014/main" val="3370865067"/>
                  </a:ext>
                </a:extLst>
              </a:tr>
              <a:tr h="394440">
                <a:tc>
                  <a:txBody>
                    <a:bodyPr/>
                    <a:lstStyle/>
                    <a:p>
                      <a:r>
                        <a:rPr lang="en-US" sz="1400" dirty="0">
                          <a:solidFill>
                            <a:srgbClr val="FF0000"/>
                          </a:solidFill>
                        </a:rPr>
                        <a:t>Agent performs a Post/Delete to update the OFMF Redfish Tree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solidFill>
                            <a:srgbClr val="FF0000"/>
                          </a:solidFill>
                        </a:rPr>
                        <a:t>Redfish object resource representation(s)</a:t>
                      </a:r>
                    </a:p>
                    <a:p>
                      <a:endParaRPr lang="en-US" sz="1400" dirty="0">
                        <a:solidFill>
                          <a:srgbClr val="FF0000"/>
                        </a:solidFill>
                      </a:endParaRPr>
                    </a:p>
                  </a:txBody>
                  <a:tcPr/>
                </a:tc>
                <a:extLst>
                  <a:ext uri="{0D108BD9-81ED-4DB2-BD59-A6C34878D82A}">
                    <a16:rowId xmlns:a16="http://schemas.microsoft.com/office/drawing/2014/main" val="1061062341"/>
                  </a:ext>
                </a:extLst>
              </a:tr>
              <a:tr h="597047">
                <a:tc>
                  <a:txBody>
                    <a:bodyPr/>
                    <a:lstStyle/>
                    <a:p>
                      <a:r>
                        <a:rPr lang="en-US" sz="1400" dirty="0">
                          <a:solidFill>
                            <a:srgbClr val="FF0000"/>
                          </a:solidFill>
                        </a:rPr>
                        <a:t>Clients receive information from OFMF Redfish Tree that a change has occurred</a:t>
                      </a:r>
                    </a:p>
                  </a:txBody>
                  <a:tcPr/>
                </a:tc>
                <a:tc>
                  <a:txBody>
                    <a:bodyPr/>
                    <a:lstStyle/>
                    <a:p>
                      <a:r>
                        <a:rPr lang="en-US" sz="1400" dirty="0">
                          <a:solidFill>
                            <a:srgbClr val="FF0000"/>
                          </a:solidFill>
                        </a:rPr>
                        <a:t>Register from Redfish Events from OFMF</a:t>
                      </a:r>
                    </a:p>
                  </a:txBody>
                  <a:tcPr/>
                </a:tc>
                <a:extLst>
                  <a:ext uri="{0D108BD9-81ED-4DB2-BD59-A6C34878D82A}">
                    <a16:rowId xmlns:a16="http://schemas.microsoft.com/office/drawing/2014/main" val="3438527615"/>
                  </a:ext>
                </a:extLst>
              </a:tr>
            </a:tbl>
          </a:graphicData>
        </a:graphic>
      </p:graphicFrame>
    </p:spTree>
    <p:extLst>
      <p:ext uri="{BB962C8B-B14F-4D97-AF65-F5344CB8AC3E}">
        <p14:creationId xmlns:p14="http://schemas.microsoft.com/office/powerpoint/2010/main" val="1983458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D3AB3-0AFD-DD4C-88DA-C99FDA954904}"/>
              </a:ext>
            </a:extLst>
          </p:cNvPr>
          <p:cNvSpPr>
            <a:spLocks noGrp="1"/>
          </p:cNvSpPr>
          <p:nvPr>
            <p:ph type="title"/>
          </p:nvPr>
        </p:nvSpPr>
        <p:spPr/>
        <p:txBody>
          <a:bodyPr/>
          <a:lstStyle/>
          <a:p>
            <a:r>
              <a:rPr lang="en-US" dirty="0">
                <a:solidFill>
                  <a:srgbClr val="FF0000"/>
                </a:solidFill>
              </a:rPr>
              <a:t>Agent class Diagram for sc21 POC</a:t>
            </a:r>
          </a:p>
        </p:txBody>
      </p:sp>
      <p:sp>
        <p:nvSpPr>
          <p:cNvPr id="3" name="Footer Placeholder 2">
            <a:extLst>
              <a:ext uri="{FF2B5EF4-FFF2-40B4-BE49-F238E27FC236}">
                <a16:creationId xmlns:a16="http://schemas.microsoft.com/office/drawing/2014/main" id="{B68AC014-DB94-034F-9BEB-62B4A15C22EC}"/>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280961F-EDE0-0145-975E-8344CAB96081}"/>
              </a:ext>
            </a:extLst>
          </p:cNvPr>
          <p:cNvSpPr>
            <a:spLocks noGrp="1"/>
          </p:cNvSpPr>
          <p:nvPr>
            <p:ph type="sldNum" sz="quarter" idx="11"/>
          </p:nvPr>
        </p:nvSpPr>
        <p:spPr>
          <a:xfrm>
            <a:off x="4045132" y="6858000"/>
            <a:ext cx="2743200" cy="365125"/>
          </a:xfrm>
        </p:spPr>
        <p:txBody>
          <a:bodyPr/>
          <a:lstStyle/>
          <a:p>
            <a:fld id="{0743EA0E-C5B1-48EC-8082-F253EA88050D}" type="slidenum">
              <a:rPr lang="en-US" smtClean="0"/>
              <a:pPr/>
              <a:t>11</a:t>
            </a:fld>
            <a:endParaRPr lang="en-US" dirty="0"/>
          </a:p>
        </p:txBody>
      </p:sp>
      <p:sp>
        <p:nvSpPr>
          <p:cNvPr id="16" name="Diamond 15">
            <a:extLst>
              <a:ext uri="{FF2B5EF4-FFF2-40B4-BE49-F238E27FC236}">
                <a16:creationId xmlns:a16="http://schemas.microsoft.com/office/drawing/2014/main" id="{A21313E1-95A6-EC4B-BED4-7EE9EFB421AD}"/>
              </a:ext>
            </a:extLst>
          </p:cNvPr>
          <p:cNvSpPr/>
          <p:nvPr/>
        </p:nvSpPr>
        <p:spPr>
          <a:xfrm>
            <a:off x="4684229" y="5121724"/>
            <a:ext cx="1973827" cy="1157751"/>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change</a:t>
            </a:r>
          </a:p>
        </p:txBody>
      </p:sp>
      <p:cxnSp>
        <p:nvCxnSpPr>
          <p:cNvPr id="21" name="Straight Arrow Connector 20">
            <a:extLst>
              <a:ext uri="{FF2B5EF4-FFF2-40B4-BE49-F238E27FC236}">
                <a16:creationId xmlns:a16="http://schemas.microsoft.com/office/drawing/2014/main" id="{795C70DE-6803-D94C-A250-500D3EA49801}"/>
              </a:ext>
            </a:extLst>
          </p:cNvPr>
          <p:cNvCxnSpPr>
            <a:cxnSpLocks/>
            <a:endCxn id="16" idx="1"/>
          </p:cNvCxnSpPr>
          <p:nvPr/>
        </p:nvCxnSpPr>
        <p:spPr>
          <a:xfrm>
            <a:off x="4156068" y="5700600"/>
            <a:ext cx="52816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id="{6CC5B7F1-5434-DF4B-835C-3DA4E03A3174}"/>
              </a:ext>
            </a:extLst>
          </p:cNvPr>
          <p:cNvSpPr txBox="1"/>
          <p:nvPr/>
        </p:nvSpPr>
        <p:spPr>
          <a:xfrm>
            <a:off x="6545488" y="5096952"/>
            <a:ext cx="692332" cy="369332"/>
          </a:xfrm>
          <a:prstGeom prst="rect">
            <a:avLst/>
          </a:prstGeom>
          <a:noFill/>
        </p:spPr>
        <p:txBody>
          <a:bodyPr wrap="square" rtlCol="0">
            <a:spAutoFit/>
          </a:bodyPr>
          <a:lstStyle/>
          <a:p>
            <a:r>
              <a:rPr lang="en-US" dirty="0"/>
              <a:t>Yes</a:t>
            </a:r>
          </a:p>
        </p:txBody>
      </p:sp>
      <p:sp>
        <p:nvSpPr>
          <p:cNvPr id="23" name="TextBox 22">
            <a:extLst>
              <a:ext uri="{FF2B5EF4-FFF2-40B4-BE49-F238E27FC236}">
                <a16:creationId xmlns:a16="http://schemas.microsoft.com/office/drawing/2014/main" id="{3332BF0A-65EF-304A-A653-2AD97EACFC14}"/>
              </a:ext>
            </a:extLst>
          </p:cNvPr>
          <p:cNvSpPr txBox="1"/>
          <p:nvPr/>
        </p:nvSpPr>
        <p:spPr>
          <a:xfrm>
            <a:off x="4604671" y="6047202"/>
            <a:ext cx="679268" cy="369332"/>
          </a:xfrm>
          <a:prstGeom prst="rect">
            <a:avLst/>
          </a:prstGeom>
          <a:noFill/>
        </p:spPr>
        <p:txBody>
          <a:bodyPr wrap="square" rtlCol="0">
            <a:spAutoFit/>
          </a:bodyPr>
          <a:lstStyle/>
          <a:p>
            <a:r>
              <a:rPr lang="en-US" dirty="0"/>
              <a:t>No</a:t>
            </a:r>
          </a:p>
        </p:txBody>
      </p:sp>
      <p:cxnSp>
        <p:nvCxnSpPr>
          <p:cNvPr id="27" name="Straight Arrow Connector 26">
            <a:extLst>
              <a:ext uri="{FF2B5EF4-FFF2-40B4-BE49-F238E27FC236}">
                <a16:creationId xmlns:a16="http://schemas.microsoft.com/office/drawing/2014/main" id="{218829BB-1162-EE42-92F9-E6ACF4B4171A}"/>
              </a:ext>
            </a:extLst>
          </p:cNvPr>
          <p:cNvCxnSpPr>
            <a:cxnSpLocks/>
          </p:cNvCxnSpPr>
          <p:nvPr/>
        </p:nvCxnSpPr>
        <p:spPr>
          <a:xfrm>
            <a:off x="5671142" y="6184104"/>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FF2B5EF4-FFF2-40B4-BE49-F238E27FC236}">
                <a16:creationId xmlns:a16="http://schemas.microsoft.com/office/drawing/2014/main" id="{05EDCF00-0B40-9245-9E5B-23D9EB25031A}"/>
              </a:ext>
            </a:extLst>
          </p:cNvPr>
          <p:cNvCxnSpPr>
            <a:cxnSpLocks/>
          </p:cNvCxnSpPr>
          <p:nvPr/>
        </p:nvCxnSpPr>
        <p:spPr>
          <a:xfrm flipV="1">
            <a:off x="8605277" y="2287139"/>
            <a:ext cx="975336" cy="90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 name="Rectangle 4">
            <a:extLst>
              <a:ext uri="{FF2B5EF4-FFF2-40B4-BE49-F238E27FC236}">
                <a16:creationId xmlns:a16="http://schemas.microsoft.com/office/drawing/2014/main" id="{D794392F-CE17-8B48-8F4D-0BFBCD6CF517}"/>
              </a:ext>
            </a:extLst>
          </p:cNvPr>
          <p:cNvSpPr/>
          <p:nvPr/>
        </p:nvSpPr>
        <p:spPr>
          <a:xfrm>
            <a:off x="390293" y="4694664"/>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Launch</a:t>
            </a:r>
          </a:p>
        </p:txBody>
      </p:sp>
      <p:sp>
        <p:nvSpPr>
          <p:cNvPr id="25" name="Rectangle 24">
            <a:extLst>
              <a:ext uri="{FF2B5EF4-FFF2-40B4-BE49-F238E27FC236}">
                <a16:creationId xmlns:a16="http://schemas.microsoft.com/office/drawing/2014/main" id="{36858CD0-A14C-DD4D-A85E-D40E9BF71E67}"/>
              </a:ext>
            </a:extLst>
          </p:cNvPr>
          <p:cNvSpPr/>
          <p:nvPr/>
        </p:nvSpPr>
        <p:spPr>
          <a:xfrm>
            <a:off x="390293" y="5027470"/>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Recursively walk the fabric</a:t>
            </a:r>
          </a:p>
          <a:p>
            <a:pPr algn="ctr"/>
            <a:r>
              <a:rPr lang="en-US" sz="1000" dirty="0"/>
              <a:t>Listen for OFMF Agent</a:t>
            </a:r>
          </a:p>
        </p:txBody>
      </p:sp>
      <p:sp>
        <p:nvSpPr>
          <p:cNvPr id="37" name="Rectangle 36">
            <a:extLst>
              <a:ext uri="{FF2B5EF4-FFF2-40B4-BE49-F238E27FC236}">
                <a16:creationId xmlns:a16="http://schemas.microsoft.com/office/drawing/2014/main" id="{00DF30DB-FA3F-C94D-BB13-1C82F1D4D847}"/>
              </a:ext>
            </a:extLst>
          </p:cNvPr>
          <p:cNvSpPr/>
          <p:nvPr/>
        </p:nvSpPr>
        <p:spPr>
          <a:xfrm>
            <a:off x="390293" y="5693084"/>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Resources</a:t>
            </a:r>
          </a:p>
          <a:p>
            <a:pPr algn="ctr"/>
            <a:endParaRPr lang="en-US" sz="1000" dirty="0"/>
          </a:p>
        </p:txBody>
      </p:sp>
      <p:sp>
        <p:nvSpPr>
          <p:cNvPr id="41" name="Rectangle 40">
            <a:extLst>
              <a:ext uri="{FF2B5EF4-FFF2-40B4-BE49-F238E27FC236}">
                <a16:creationId xmlns:a16="http://schemas.microsoft.com/office/drawing/2014/main" id="{1BFD71B3-8D20-B448-9BA9-33D6572A1C37}"/>
              </a:ext>
            </a:extLst>
          </p:cNvPr>
          <p:cNvSpPr/>
          <p:nvPr/>
        </p:nvSpPr>
        <p:spPr>
          <a:xfrm>
            <a:off x="157272" y="1310942"/>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Launch</a:t>
            </a:r>
          </a:p>
        </p:txBody>
      </p:sp>
      <p:sp>
        <p:nvSpPr>
          <p:cNvPr id="42" name="Rectangle 41">
            <a:extLst>
              <a:ext uri="{FF2B5EF4-FFF2-40B4-BE49-F238E27FC236}">
                <a16:creationId xmlns:a16="http://schemas.microsoft.com/office/drawing/2014/main" id="{44417CFD-1201-8B4E-945C-7481C78B6A13}"/>
              </a:ext>
            </a:extLst>
          </p:cNvPr>
          <p:cNvSpPr/>
          <p:nvPr/>
        </p:nvSpPr>
        <p:spPr>
          <a:xfrm>
            <a:off x="157271" y="1643748"/>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Load configuration file</a:t>
            </a:r>
          </a:p>
          <a:p>
            <a:pPr algn="ctr"/>
            <a:r>
              <a:rPr lang="en-US" sz="1000" dirty="0"/>
              <a:t> </a:t>
            </a:r>
          </a:p>
        </p:txBody>
      </p:sp>
      <p:sp>
        <p:nvSpPr>
          <p:cNvPr id="43" name="Rectangle 42">
            <a:extLst>
              <a:ext uri="{FF2B5EF4-FFF2-40B4-BE49-F238E27FC236}">
                <a16:creationId xmlns:a16="http://schemas.microsoft.com/office/drawing/2014/main" id="{EF2595EB-B4FE-BB45-9E8B-EE72A5CBE02B}"/>
              </a:ext>
            </a:extLst>
          </p:cNvPr>
          <p:cNvSpPr/>
          <p:nvPr/>
        </p:nvSpPr>
        <p:spPr>
          <a:xfrm>
            <a:off x="157272" y="2309362"/>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Who the Agent is</a:t>
            </a:r>
          </a:p>
          <a:p>
            <a:r>
              <a:rPr lang="en-US" sz="1000" dirty="0"/>
              <a:t>How to turn on Agent</a:t>
            </a:r>
          </a:p>
          <a:p>
            <a:r>
              <a:rPr lang="en-US" sz="1000" dirty="0"/>
              <a:t>Path location of Agent</a:t>
            </a:r>
          </a:p>
          <a:p>
            <a:pPr algn="ctr"/>
            <a:endParaRPr lang="en-US" dirty="0"/>
          </a:p>
        </p:txBody>
      </p:sp>
      <p:sp>
        <p:nvSpPr>
          <p:cNvPr id="44" name="Rectangle 43">
            <a:extLst>
              <a:ext uri="{FF2B5EF4-FFF2-40B4-BE49-F238E27FC236}">
                <a16:creationId xmlns:a16="http://schemas.microsoft.com/office/drawing/2014/main" id="{9EDEAD70-E30C-2449-8449-F355AD1F9BF3}"/>
              </a:ext>
            </a:extLst>
          </p:cNvPr>
          <p:cNvSpPr/>
          <p:nvPr/>
        </p:nvSpPr>
        <p:spPr>
          <a:xfrm>
            <a:off x="2431197" y="1320629"/>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meet SM</a:t>
            </a:r>
          </a:p>
        </p:txBody>
      </p:sp>
      <p:sp>
        <p:nvSpPr>
          <p:cNvPr id="45" name="Rectangle 44">
            <a:extLst>
              <a:ext uri="{FF2B5EF4-FFF2-40B4-BE49-F238E27FC236}">
                <a16:creationId xmlns:a16="http://schemas.microsoft.com/office/drawing/2014/main" id="{4BF1C42D-E469-7541-815C-B9DCBCB91085}"/>
              </a:ext>
            </a:extLst>
          </p:cNvPr>
          <p:cNvSpPr/>
          <p:nvPr/>
        </p:nvSpPr>
        <p:spPr>
          <a:xfrm>
            <a:off x="2431197" y="1643748"/>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Agent locates Subnet Manager and turns it’s ears on</a:t>
            </a:r>
          </a:p>
          <a:p>
            <a:pPr algn="ctr"/>
            <a:r>
              <a:rPr lang="en-US" sz="1000" dirty="0"/>
              <a:t> </a:t>
            </a:r>
          </a:p>
        </p:txBody>
      </p:sp>
      <p:sp>
        <p:nvSpPr>
          <p:cNvPr id="46" name="Rectangle 45">
            <a:extLst>
              <a:ext uri="{FF2B5EF4-FFF2-40B4-BE49-F238E27FC236}">
                <a16:creationId xmlns:a16="http://schemas.microsoft.com/office/drawing/2014/main" id="{FAF4F693-7281-0C41-9DDF-79E401C28F46}"/>
              </a:ext>
            </a:extLst>
          </p:cNvPr>
          <p:cNvSpPr/>
          <p:nvPr/>
        </p:nvSpPr>
        <p:spPr>
          <a:xfrm>
            <a:off x="2431198" y="2309362"/>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Flag for insertion/deletion</a:t>
            </a:r>
          </a:p>
          <a:p>
            <a:r>
              <a:rPr lang="en-US" sz="1000" dirty="0"/>
              <a:t>Identifier to component</a:t>
            </a:r>
          </a:p>
          <a:p>
            <a:r>
              <a:rPr lang="en-US" sz="1000" dirty="0"/>
              <a:t>Resource attachments</a:t>
            </a:r>
          </a:p>
        </p:txBody>
      </p:sp>
      <p:cxnSp>
        <p:nvCxnSpPr>
          <p:cNvPr id="47" name="Straight Arrow Connector 46">
            <a:extLst>
              <a:ext uri="{FF2B5EF4-FFF2-40B4-BE49-F238E27FC236}">
                <a16:creationId xmlns:a16="http://schemas.microsoft.com/office/drawing/2014/main" id="{2573541E-516F-D04F-81C2-7661DB45E794}"/>
              </a:ext>
            </a:extLst>
          </p:cNvPr>
          <p:cNvCxnSpPr>
            <a:cxnSpLocks/>
          </p:cNvCxnSpPr>
          <p:nvPr/>
        </p:nvCxnSpPr>
        <p:spPr>
          <a:xfrm flipV="1">
            <a:off x="1618080" y="2271253"/>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 name="Straight Arrow Connector 7">
            <a:extLst>
              <a:ext uri="{FF2B5EF4-FFF2-40B4-BE49-F238E27FC236}">
                <a16:creationId xmlns:a16="http://schemas.microsoft.com/office/drawing/2014/main" id="{8CADF903-3BEC-B84C-B216-12C5F470FD74}"/>
              </a:ext>
            </a:extLst>
          </p:cNvPr>
          <p:cNvCxnSpPr>
            <a:stCxn id="5" idx="0"/>
            <a:endCxn id="46" idx="2"/>
          </p:cNvCxnSpPr>
          <p:nvPr/>
        </p:nvCxnSpPr>
        <p:spPr>
          <a:xfrm flipV="1">
            <a:off x="1120698" y="3116994"/>
            <a:ext cx="2040905" cy="157767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49" name="Rectangle 48">
            <a:extLst>
              <a:ext uri="{FF2B5EF4-FFF2-40B4-BE49-F238E27FC236}">
                <a16:creationId xmlns:a16="http://schemas.microsoft.com/office/drawing/2014/main" id="{3FA14CEC-92DF-2F46-8922-DF3ED99F3F6A}"/>
              </a:ext>
            </a:extLst>
          </p:cNvPr>
          <p:cNvSpPr/>
          <p:nvPr/>
        </p:nvSpPr>
        <p:spPr>
          <a:xfrm>
            <a:off x="4756280" y="1342537"/>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locate OFMF</a:t>
            </a:r>
          </a:p>
        </p:txBody>
      </p:sp>
      <p:sp>
        <p:nvSpPr>
          <p:cNvPr id="50" name="Rectangle 49">
            <a:extLst>
              <a:ext uri="{FF2B5EF4-FFF2-40B4-BE49-F238E27FC236}">
                <a16:creationId xmlns:a16="http://schemas.microsoft.com/office/drawing/2014/main" id="{8981F21D-2D96-774E-A9D9-ABA7792DDA4C}"/>
              </a:ext>
            </a:extLst>
          </p:cNvPr>
          <p:cNvSpPr/>
          <p:nvPr/>
        </p:nvSpPr>
        <p:spPr>
          <a:xfrm>
            <a:off x="4756280" y="1665656"/>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Locate the OFMF using SSDP</a:t>
            </a:r>
          </a:p>
          <a:p>
            <a:pPr algn="ctr"/>
            <a:r>
              <a:rPr lang="en-US" sz="1000" dirty="0"/>
              <a:t> </a:t>
            </a:r>
          </a:p>
        </p:txBody>
      </p:sp>
      <p:sp>
        <p:nvSpPr>
          <p:cNvPr id="51" name="Rectangle 50">
            <a:extLst>
              <a:ext uri="{FF2B5EF4-FFF2-40B4-BE49-F238E27FC236}">
                <a16:creationId xmlns:a16="http://schemas.microsoft.com/office/drawing/2014/main" id="{4B1E4E17-2FDF-7545-BBAA-9F946F5FBDF9}"/>
              </a:ext>
            </a:extLst>
          </p:cNvPr>
          <p:cNvSpPr/>
          <p:nvPr/>
        </p:nvSpPr>
        <p:spPr>
          <a:xfrm>
            <a:off x="4756281" y="2331270"/>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Service Identifier(s)</a:t>
            </a:r>
          </a:p>
          <a:p>
            <a:r>
              <a:rPr lang="en-US" sz="1000" dirty="0"/>
              <a:t>OFMF Acknowledgement</a:t>
            </a:r>
          </a:p>
        </p:txBody>
      </p:sp>
      <p:cxnSp>
        <p:nvCxnSpPr>
          <p:cNvPr id="52" name="Straight Arrow Connector 51">
            <a:extLst>
              <a:ext uri="{FF2B5EF4-FFF2-40B4-BE49-F238E27FC236}">
                <a16:creationId xmlns:a16="http://schemas.microsoft.com/office/drawing/2014/main" id="{37DA1267-C678-5C4D-B8B9-1927B8B829DE}"/>
              </a:ext>
            </a:extLst>
          </p:cNvPr>
          <p:cNvCxnSpPr>
            <a:cxnSpLocks/>
          </p:cNvCxnSpPr>
          <p:nvPr/>
        </p:nvCxnSpPr>
        <p:spPr>
          <a:xfrm flipV="1">
            <a:off x="3892006" y="2292045"/>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3" name="Rectangle 52">
            <a:extLst>
              <a:ext uri="{FF2B5EF4-FFF2-40B4-BE49-F238E27FC236}">
                <a16:creationId xmlns:a16="http://schemas.microsoft.com/office/drawing/2014/main" id="{DDF6D5C3-DB75-1746-A1C9-782275717997}"/>
              </a:ext>
            </a:extLst>
          </p:cNvPr>
          <p:cNvSpPr/>
          <p:nvPr/>
        </p:nvSpPr>
        <p:spPr>
          <a:xfrm>
            <a:off x="2695260" y="4694663"/>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a:t>
            </a:r>
          </a:p>
        </p:txBody>
      </p:sp>
      <p:sp>
        <p:nvSpPr>
          <p:cNvPr id="54" name="Rectangle 53">
            <a:extLst>
              <a:ext uri="{FF2B5EF4-FFF2-40B4-BE49-F238E27FC236}">
                <a16:creationId xmlns:a16="http://schemas.microsoft.com/office/drawing/2014/main" id="{CBBC3D9E-0BF1-4C4D-BC66-807AE33EA7B0}"/>
              </a:ext>
            </a:extLst>
          </p:cNvPr>
          <p:cNvSpPr/>
          <p:nvPr/>
        </p:nvSpPr>
        <p:spPr>
          <a:xfrm>
            <a:off x="2695260" y="5027469"/>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Recursively walk the fabric</a:t>
            </a:r>
          </a:p>
        </p:txBody>
      </p:sp>
      <p:sp>
        <p:nvSpPr>
          <p:cNvPr id="55" name="Rectangle 54">
            <a:extLst>
              <a:ext uri="{FF2B5EF4-FFF2-40B4-BE49-F238E27FC236}">
                <a16:creationId xmlns:a16="http://schemas.microsoft.com/office/drawing/2014/main" id="{A608C82C-3445-7B47-AE33-77E7F98EE3F6}"/>
              </a:ext>
            </a:extLst>
          </p:cNvPr>
          <p:cNvSpPr/>
          <p:nvPr/>
        </p:nvSpPr>
        <p:spPr>
          <a:xfrm>
            <a:off x="2695259" y="5679850"/>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Endpoints</a:t>
            </a:r>
          </a:p>
          <a:p>
            <a:pPr algn="ctr"/>
            <a:r>
              <a:rPr lang="en-US" sz="1000" dirty="0"/>
              <a:t>Switches</a:t>
            </a:r>
          </a:p>
          <a:p>
            <a:pPr algn="ctr"/>
            <a:endParaRPr lang="en-US" sz="1000" dirty="0"/>
          </a:p>
        </p:txBody>
      </p:sp>
      <p:cxnSp>
        <p:nvCxnSpPr>
          <p:cNvPr id="56" name="Straight Arrow Connector 55">
            <a:extLst>
              <a:ext uri="{FF2B5EF4-FFF2-40B4-BE49-F238E27FC236}">
                <a16:creationId xmlns:a16="http://schemas.microsoft.com/office/drawing/2014/main" id="{C674B2C3-FBE3-164C-82A2-94C9DBD84E60}"/>
              </a:ext>
            </a:extLst>
          </p:cNvPr>
          <p:cNvCxnSpPr>
            <a:cxnSpLocks/>
          </p:cNvCxnSpPr>
          <p:nvPr/>
        </p:nvCxnSpPr>
        <p:spPr>
          <a:xfrm flipV="1">
            <a:off x="1882143" y="5668369"/>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7" name="Straight Arrow Connector 56">
            <a:extLst>
              <a:ext uri="{FF2B5EF4-FFF2-40B4-BE49-F238E27FC236}">
                <a16:creationId xmlns:a16="http://schemas.microsoft.com/office/drawing/2014/main" id="{30C74D98-63A6-5F43-941D-B2C8FF1830FC}"/>
              </a:ext>
            </a:extLst>
          </p:cNvPr>
          <p:cNvCxnSpPr>
            <a:cxnSpLocks/>
          </p:cNvCxnSpPr>
          <p:nvPr/>
        </p:nvCxnSpPr>
        <p:spPr>
          <a:xfrm flipH="1" flipV="1">
            <a:off x="3425663" y="6720941"/>
            <a:ext cx="2248697" cy="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8" name="Straight Arrow Connector 57">
            <a:extLst>
              <a:ext uri="{FF2B5EF4-FFF2-40B4-BE49-F238E27FC236}">
                <a16:creationId xmlns:a16="http://schemas.microsoft.com/office/drawing/2014/main" id="{CC3602D2-4B78-D644-8A59-64669D9FFB2E}"/>
              </a:ext>
            </a:extLst>
          </p:cNvPr>
          <p:cNvCxnSpPr>
            <a:cxnSpLocks/>
          </p:cNvCxnSpPr>
          <p:nvPr/>
        </p:nvCxnSpPr>
        <p:spPr>
          <a:xfrm flipV="1">
            <a:off x="3469732" y="6495929"/>
            <a:ext cx="9227" cy="29594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0" name="Rectangle 59">
            <a:extLst>
              <a:ext uri="{FF2B5EF4-FFF2-40B4-BE49-F238E27FC236}">
                <a16:creationId xmlns:a16="http://schemas.microsoft.com/office/drawing/2014/main" id="{37D9D9F1-5D3E-C34A-892B-25583936B1F5}"/>
              </a:ext>
            </a:extLst>
          </p:cNvPr>
          <p:cNvSpPr/>
          <p:nvPr/>
        </p:nvSpPr>
        <p:spPr>
          <a:xfrm>
            <a:off x="7216063" y="4660070"/>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Notification </a:t>
            </a:r>
          </a:p>
        </p:txBody>
      </p:sp>
      <p:sp>
        <p:nvSpPr>
          <p:cNvPr id="61" name="Rectangle 60">
            <a:extLst>
              <a:ext uri="{FF2B5EF4-FFF2-40B4-BE49-F238E27FC236}">
                <a16:creationId xmlns:a16="http://schemas.microsoft.com/office/drawing/2014/main" id="{9ECAD2EB-A421-104D-B3D3-0592FAA89728}"/>
              </a:ext>
            </a:extLst>
          </p:cNvPr>
          <p:cNvSpPr/>
          <p:nvPr/>
        </p:nvSpPr>
        <p:spPr>
          <a:xfrm>
            <a:off x="7216063" y="4992876"/>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Subnet Manager  notifies Agent</a:t>
            </a:r>
          </a:p>
        </p:txBody>
      </p:sp>
      <p:sp>
        <p:nvSpPr>
          <p:cNvPr id="62" name="Rectangle 61">
            <a:extLst>
              <a:ext uri="{FF2B5EF4-FFF2-40B4-BE49-F238E27FC236}">
                <a16:creationId xmlns:a16="http://schemas.microsoft.com/office/drawing/2014/main" id="{95B16D38-A39F-6E40-BF8E-682F27ADA7B6}"/>
              </a:ext>
            </a:extLst>
          </p:cNvPr>
          <p:cNvSpPr/>
          <p:nvPr/>
        </p:nvSpPr>
        <p:spPr>
          <a:xfrm>
            <a:off x="7216062" y="5645257"/>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Add/Delete event</a:t>
            </a:r>
          </a:p>
          <a:p>
            <a:r>
              <a:rPr lang="en-US" sz="1000" dirty="0"/>
              <a:t>Add/Delete flag</a:t>
            </a:r>
          </a:p>
          <a:p>
            <a:r>
              <a:rPr lang="en-US" sz="1000" dirty="0"/>
              <a:t>Fabric-specific object description</a:t>
            </a:r>
          </a:p>
        </p:txBody>
      </p:sp>
      <p:cxnSp>
        <p:nvCxnSpPr>
          <p:cNvPr id="63" name="Straight Arrow Connector 62">
            <a:extLst>
              <a:ext uri="{FF2B5EF4-FFF2-40B4-BE49-F238E27FC236}">
                <a16:creationId xmlns:a16="http://schemas.microsoft.com/office/drawing/2014/main" id="{1F28D6CE-60D3-624E-ABCB-59800D57D3FF}"/>
              </a:ext>
            </a:extLst>
          </p:cNvPr>
          <p:cNvCxnSpPr>
            <a:cxnSpLocks/>
          </p:cNvCxnSpPr>
          <p:nvPr/>
        </p:nvCxnSpPr>
        <p:spPr>
          <a:xfrm>
            <a:off x="6658056" y="5700600"/>
            <a:ext cx="52816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4" name="Rectangle 63">
            <a:extLst>
              <a:ext uri="{FF2B5EF4-FFF2-40B4-BE49-F238E27FC236}">
                <a16:creationId xmlns:a16="http://schemas.microsoft.com/office/drawing/2014/main" id="{3A4913E8-01BA-1844-8B3B-A0569CB920AC}"/>
              </a:ext>
            </a:extLst>
          </p:cNvPr>
          <p:cNvSpPr/>
          <p:nvPr/>
        </p:nvSpPr>
        <p:spPr>
          <a:xfrm>
            <a:off x="7112917" y="1320629"/>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Receives Update</a:t>
            </a:r>
          </a:p>
        </p:txBody>
      </p:sp>
      <p:sp>
        <p:nvSpPr>
          <p:cNvPr id="65" name="Rectangle 64">
            <a:extLst>
              <a:ext uri="{FF2B5EF4-FFF2-40B4-BE49-F238E27FC236}">
                <a16:creationId xmlns:a16="http://schemas.microsoft.com/office/drawing/2014/main" id="{F06EC043-9B54-E647-86CD-B2D8D3EE06F9}"/>
              </a:ext>
            </a:extLst>
          </p:cNvPr>
          <p:cNvSpPr/>
          <p:nvPr/>
        </p:nvSpPr>
        <p:spPr>
          <a:xfrm>
            <a:off x="7112917" y="1653435"/>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Agent receives a notification from the Subnet Manager </a:t>
            </a:r>
          </a:p>
        </p:txBody>
      </p:sp>
      <p:sp>
        <p:nvSpPr>
          <p:cNvPr id="66" name="Rectangle 65">
            <a:extLst>
              <a:ext uri="{FF2B5EF4-FFF2-40B4-BE49-F238E27FC236}">
                <a16:creationId xmlns:a16="http://schemas.microsoft.com/office/drawing/2014/main" id="{C1F308F8-7585-4343-9179-8432A064888B}"/>
              </a:ext>
            </a:extLst>
          </p:cNvPr>
          <p:cNvSpPr/>
          <p:nvPr/>
        </p:nvSpPr>
        <p:spPr>
          <a:xfrm>
            <a:off x="7112916" y="2305816"/>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Add/Delete event</a:t>
            </a:r>
          </a:p>
          <a:p>
            <a:r>
              <a:rPr lang="en-US" sz="1000" dirty="0"/>
              <a:t>Add/Delete flag</a:t>
            </a:r>
          </a:p>
          <a:p>
            <a:r>
              <a:rPr lang="en-US" sz="1000" dirty="0"/>
              <a:t>Fabric-specific object description</a:t>
            </a:r>
          </a:p>
        </p:txBody>
      </p:sp>
      <p:cxnSp>
        <p:nvCxnSpPr>
          <p:cNvPr id="67" name="Straight Arrow Connector 66">
            <a:extLst>
              <a:ext uri="{FF2B5EF4-FFF2-40B4-BE49-F238E27FC236}">
                <a16:creationId xmlns:a16="http://schemas.microsoft.com/office/drawing/2014/main" id="{095B8E86-E4AB-9D42-A12D-3F45E9455978}"/>
              </a:ext>
            </a:extLst>
          </p:cNvPr>
          <p:cNvCxnSpPr>
            <a:cxnSpLocks/>
          </p:cNvCxnSpPr>
          <p:nvPr/>
        </p:nvCxnSpPr>
        <p:spPr>
          <a:xfrm flipV="1">
            <a:off x="6165932" y="2321582"/>
            <a:ext cx="915432" cy="1377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8" name="Straight Arrow Connector 67">
            <a:extLst>
              <a:ext uri="{FF2B5EF4-FFF2-40B4-BE49-F238E27FC236}">
                <a16:creationId xmlns:a16="http://schemas.microsoft.com/office/drawing/2014/main" id="{65C62004-6F29-7844-9D66-982124415E9E}"/>
              </a:ext>
            </a:extLst>
          </p:cNvPr>
          <p:cNvCxnSpPr>
            <a:cxnSpLocks/>
            <a:stCxn id="60" idx="0"/>
          </p:cNvCxnSpPr>
          <p:nvPr/>
        </p:nvCxnSpPr>
        <p:spPr>
          <a:xfrm flipH="1" flipV="1">
            <a:off x="7930433" y="3135827"/>
            <a:ext cx="16035" cy="1524243"/>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72" name="Straight Arrow Connector 71">
            <a:extLst>
              <a:ext uri="{FF2B5EF4-FFF2-40B4-BE49-F238E27FC236}">
                <a16:creationId xmlns:a16="http://schemas.microsoft.com/office/drawing/2014/main" id="{8DF1F157-2D23-4541-8BDB-0602AE686AC1}"/>
              </a:ext>
            </a:extLst>
          </p:cNvPr>
          <p:cNvCxnSpPr>
            <a:cxnSpLocks/>
          </p:cNvCxnSpPr>
          <p:nvPr/>
        </p:nvCxnSpPr>
        <p:spPr>
          <a:xfrm flipH="1">
            <a:off x="4135020" y="4842912"/>
            <a:ext cx="3072243" cy="2156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74" name="Rectangle 73">
            <a:extLst>
              <a:ext uri="{FF2B5EF4-FFF2-40B4-BE49-F238E27FC236}">
                <a16:creationId xmlns:a16="http://schemas.microsoft.com/office/drawing/2014/main" id="{87FCE7CA-3518-7B42-825C-D8FD236C32D2}"/>
              </a:ext>
            </a:extLst>
          </p:cNvPr>
          <p:cNvSpPr/>
          <p:nvPr/>
        </p:nvSpPr>
        <p:spPr>
          <a:xfrm>
            <a:off x="9610493" y="1324275"/>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Redfish Update</a:t>
            </a:r>
          </a:p>
        </p:txBody>
      </p:sp>
      <p:sp>
        <p:nvSpPr>
          <p:cNvPr id="75" name="Rectangle 74">
            <a:extLst>
              <a:ext uri="{FF2B5EF4-FFF2-40B4-BE49-F238E27FC236}">
                <a16:creationId xmlns:a16="http://schemas.microsoft.com/office/drawing/2014/main" id="{A7BC0332-0F8F-9449-8741-52555F5F361A}"/>
              </a:ext>
            </a:extLst>
          </p:cNvPr>
          <p:cNvSpPr/>
          <p:nvPr/>
        </p:nvSpPr>
        <p:spPr>
          <a:xfrm>
            <a:off x="9610493" y="1657081"/>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Agent sends a Redfish event to the OFMF </a:t>
            </a:r>
          </a:p>
          <a:p>
            <a:r>
              <a:rPr lang="en-US" sz="1000" dirty="0">
                <a:solidFill>
                  <a:srgbClr val="FF0000"/>
                </a:solidFill>
              </a:rPr>
              <a:t>POC Post/Delete</a:t>
            </a:r>
          </a:p>
        </p:txBody>
      </p:sp>
      <p:sp>
        <p:nvSpPr>
          <p:cNvPr id="76" name="Rectangle 75">
            <a:extLst>
              <a:ext uri="{FF2B5EF4-FFF2-40B4-BE49-F238E27FC236}">
                <a16:creationId xmlns:a16="http://schemas.microsoft.com/office/drawing/2014/main" id="{E051050A-68AA-E444-8CE8-F9A0BF689ADD}"/>
              </a:ext>
            </a:extLst>
          </p:cNvPr>
          <p:cNvSpPr/>
          <p:nvPr/>
        </p:nvSpPr>
        <p:spPr>
          <a:xfrm>
            <a:off x="9610492" y="2474330"/>
            <a:ext cx="1460809" cy="642764"/>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Redfish event </a:t>
            </a:r>
          </a:p>
          <a:p>
            <a:r>
              <a:rPr lang="en-US" sz="1000" dirty="0"/>
              <a:t>Change information </a:t>
            </a:r>
          </a:p>
        </p:txBody>
      </p:sp>
      <p:cxnSp>
        <p:nvCxnSpPr>
          <p:cNvPr id="78" name="Straight Arrow Connector 77">
            <a:extLst>
              <a:ext uri="{FF2B5EF4-FFF2-40B4-BE49-F238E27FC236}">
                <a16:creationId xmlns:a16="http://schemas.microsoft.com/office/drawing/2014/main" id="{2982835A-844A-C64D-9D17-B44E724C2593}"/>
              </a:ext>
            </a:extLst>
          </p:cNvPr>
          <p:cNvCxnSpPr>
            <a:cxnSpLocks/>
            <a:endCxn id="66" idx="3"/>
          </p:cNvCxnSpPr>
          <p:nvPr/>
        </p:nvCxnSpPr>
        <p:spPr>
          <a:xfrm flipH="1">
            <a:off x="8573725" y="2700573"/>
            <a:ext cx="1036767" cy="90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39021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8D89F-4C18-E04A-972E-1073DF6B6798}"/>
              </a:ext>
            </a:extLst>
          </p:cNvPr>
          <p:cNvSpPr>
            <a:spLocks noGrp="1"/>
          </p:cNvSpPr>
          <p:nvPr>
            <p:ph type="title"/>
          </p:nvPr>
        </p:nvSpPr>
        <p:spPr/>
        <p:txBody>
          <a:bodyPr/>
          <a:lstStyle/>
          <a:p>
            <a:r>
              <a:rPr lang="en-US" dirty="0"/>
              <a:t>Zephyr SM Launch</a:t>
            </a:r>
          </a:p>
        </p:txBody>
      </p:sp>
      <p:sp>
        <p:nvSpPr>
          <p:cNvPr id="3" name="Footer Placeholder 2">
            <a:extLst>
              <a:ext uri="{FF2B5EF4-FFF2-40B4-BE49-F238E27FC236}">
                <a16:creationId xmlns:a16="http://schemas.microsoft.com/office/drawing/2014/main" id="{223FDD97-E786-884F-985A-1C7B6FC9DFD6}"/>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45BAFC42-22B1-9247-A3FD-0D974497F225}"/>
              </a:ext>
            </a:extLst>
          </p:cNvPr>
          <p:cNvSpPr>
            <a:spLocks noGrp="1"/>
          </p:cNvSpPr>
          <p:nvPr>
            <p:ph type="sldNum" sz="quarter" idx="11"/>
          </p:nvPr>
        </p:nvSpPr>
        <p:spPr/>
        <p:txBody>
          <a:bodyPr/>
          <a:lstStyle/>
          <a:p>
            <a:fld id="{0743EA0E-C5B1-48EC-8082-F253EA88050D}" type="slidenum">
              <a:rPr lang="en-US" smtClean="0"/>
              <a:pPr/>
              <a:t>12</a:t>
            </a:fld>
            <a:endParaRPr lang="en-US" dirty="0"/>
          </a:p>
        </p:txBody>
      </p:sp>
      <p:sp>
        <p:nvSpPr>
          <p:cNvPr id="5" name="TextBox 4">
            <a:extLst>
              <a:ext uri="{FF2B5EF4-FFF2-40B4-BE49-F238E27FC236}">
                <a16:creationId xmlns:a16="http://schemas.microsoft.com/office/drawing/2014/main" id="{6020828B-044F-B545-9205-C2501ED45104}"/>
              </a:ext>
            </a:extLst>
          </p:cNvPr>
          <p:cNvSpPr txBox="1"/>
          <p:nvPr/>
        </p:nvSpPr>
        <p:spPr>
          <a:xfrm>
            <a:off x="1672683" y="2330605"/>
            <a:ext cx="10482550" cy="3693319"/>
          </a:xfrm>
          <a:prstGeom prst="rect">
            <a:avLst/>
          </a:prstGeom>
          <a:noFill/>
        </p:spPr>
        <p:txBody>
          <a:bodyPr wrap="none" rtlCol="0">
            <a:spAutoFit/>
          </a:bodyPr>
          <a:lstStyle/>
          <a:p>
            <a:pPr lvl="0"/>
            <a:r>
              <a:rPr lang="en-US" dirty="0"/>
              <a:t>Json formatted configuration file</a:t>
            </a:r>
          </a:p>
          <a:p>
            <a:pPr lvl="0"/>
            <a:r>
              <a:rPr lang="en-US" dirty="0"/>
              <a:t>Zephyr does a discovery and resource descriptions from a static file in SM node</a:t>
            </a:r>
          </a:p>
          <a:p>
            <a:pPr lvl="1"/>
            <a:r>
              <a:rPr lang="en-US" dirty="0"/>
              <a:t>Fabric Attached components/resources are matched to consumers </a:t>
            </a:r>
          </a:p>
          <a:p>
            <a:pPr lvl="1"/>
            <a:r>
              <a:rPr lang="en-US" dirty="0"/>
              <a:t>Resource characteristics, type of resource, address range, UUID and serial number</a:t>
            </a:r>
          </a:p>
          <a:p>
            <a:pPr lvl="1"/>
            <a:r>
              <a:rPr lang="en-US" dirty="0"/>
              <a:t>Configuration restriction decides who can connect/bind to what resource, no randomness</a:t>
            </a:r>
          </a:p>
          <a:p>
            <a:pPr lvl="1"/>
            <a:r>
              <a:rPr lang="en-US" dirty="0"/>
              <a:t>Wiring-–Python </a:t>
            </a:r>
            <a:r>
              <a:rPr lang="en-US" dirty="0" err="1"/>
              <a:t>NetworkX</a:t>
            </a:r>
            <a:r>
              <a:rPr lang="en-US" dirty="0"/>
              <a:t> to communicate wiring topology, potential wiring pathway that could be used.</a:t>
            </a:r>
          </a:p>
          <a:p>
            <a:pPr lvl="1"/>
            <a:r>
              <a:rPr lang="en-US" dirty="0"/>
              <a:t>Flags---for driver</a:t>
            </a:r>
          </a:p>
          <a:p>
            <a:r>
              <a:rPr lang="en-US" dirty="0">
                <a:solidFill>
                  <a:srgbClr val="FF0000"/>
                </a:solidFill>
              </a:rPr>
              <a:t>Zephyr listens for Agent-–policy not determined---</a:t>
            </a:r>
            <a:r>
              <a:rPr lang="en-US" dirty="0" err="1">
                <a:solidFill>
                  <a:srgbClr val="FF0000"/>
                </a:solidFill>
              </a:rPr>
              <a:t>cURL</a:t>
            </a:r>
            <a:r>
              <a:rPr lang="en-US" dirty="0">
                <a:solidFill>
                  <a:srgbClr val="FF0000"/>
                </a:solidFill>
              </a:rPr>
              <a:t>--(HTTPS, web interface)</a:t>
            </a:r>
          </a:p>
          <a:p>
            <a:r>
              <a:rPr lang="en-US" dirty="0"/>
              <a:t>         Dump available resources </a:t>
            </a:r>
          </a:p>
          <a:p>
            <a:pPr lvl="2"/>
            <a:r>
              <a:rPr lang="en-US" dirty="0"/>
              <a:t>Fabric Attached components/resources, as producers, are matched to consumers</a:t>
            </a:r>
          </a:p>
          <a:p>
            <a:pPr lvl="2"/>
            <a:r>
              <a:rPr lang="en-US" dirty="0"/>
              <a:t>Resource characteristics, type of resource, address range, UUID and serial number</a:t>
            </a:r>
          </a:p>
          <a:p>
            <a:pPr lvl="2"/>
            <a:r>
              <a:rPr lang="en-US" dirty="0"/>
              <a:t>Configuration restriction decides who can connect/bind to what resource, no randomness</a:t>
            </a:r>
          </a:p>
          <a:p>
            <a:r>
              <a:rPr lang="en-US" dirty="0"/>
              <a:t>	Connection binding restrictions and hops</a:t>
            </a:r>
          </a:p>
        </p:txBody>
      </p:sp>
    </p:spTree>
    <p:extLst>
      <p:ext uri="{BB962C8B-B14F-4D97-AF65-F5344CB8AC3E}">
        <p14:creationId xmlns:p14="http://schemas.microsoft.com/office/powerpoint/2010/main" val="2134233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24449-2D6B-554A-ADDD-E3A98E16FA8B}"/>
              </a:ext>
            </a:extLst>
          </p:cNvPr>
          <p:cNvSpPr>
            <a:spLocks noGrp="1"/>
          </p:cNvSpPr>
          <p:nvPr>
            <p:ph type="title"/>
          </p:nvPr>
        </p:nvSpPr>
        <p:spPr/>
        <p:txBody>
          <a:bodyPr/>
          <a:lstStyle/>
          <a:p>
            <a:endParaRPr lang="en-US" dirty="0"/>
          </a:p>
        </p:txBody>
      </p:sp>
      <p:sp>
        <p:nvSpPr>
          <p:cNvPr id="3" name="Footer Placeholder 2">
            <a:extLst>
              <a:ext uri="{FF2B5EF4-FFF2-40B4-BE49-F238E27FC236}">
                <a16:creationId xmlns:a16="http://schemas.microsoft.com/office/drawing/2014/main" id="{BD117E88-B312-1847-860E-B6D08BA6015A}"/>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EA345326-DD71-BD4B-9CCB-DA1B99F5D6F6}"/>
              </a:ext>
            </a:extLst>
          </p:cNvPr>
          <p:cNvSpPr>
            <a:spLocks noGrp="1"/>
          </p:cNvSpPr>
          <p:nvPr>
            <p:ph type="sldNum" sz="quarter" idx="11"/>
          </p:nvPr>
        </p:nvSpPr>
        <p:spPr/>
        <p:txBody>
          <a:bodyPr/>
          <a:lstStyle/>
          <a:p>
            <a:fld id="{0743EA0E-C5B1-48EC-8082-F253EA88050D}" type="slidenum">
              <a:rPr lang="en-US" smtClean="0"/>
              <a:pPr/>
              <a:t>13</a:t>
            </a:fld>
            <a:endParaRPr lang="en-US" dirty="0"/>
          </a:p>
        </p:txBody>
      </p:sp>
      <p:sp>
        <p:nvSpPr>
          <p:cNvPr id="5" name="TextBox 4">
            <a:extLst>
              <a:ext uri="{FF2B5EF4-FFF2-40B4-BE49-F238E27FC236}">
                <a16:creationId xmlns:a16="http://schemas.microsoft.com/office/drawing/2014/main" id="{70B0F742-9E8B-F34D-82A1-7D9CF52C89F7}"/>
              </a:ext>
            </a:extLst>
          </p:cNvPr>
          <p:cNvSpPr txBox="1"/>
          <p:nvPr/>
        </p:nvSpPr>
        <p:spPr>
          <a:xfrm>
            <a:off x="3526972" y="2892260"/>
            <a:ext cx="3439339" cy="1754326"/>
          </a:xfrm>
          <a:prstGeom prst="rect">
            <a:avLst/>
          </a:prstGeom>
          <a:noFill/>
        </p:spPr>
        <p:txBody>
          <a:bodyPr wrap="none" rtlCol="0">
            <a:spAutoFit/>
          </a:bodyPr>
          <a:lstStyle/>
          <a:p>
            <a:r>
              <a:rPr lang="en-US" dirty="0"/>
              <a:t>What is the information?</a:t>
            </a:r>
          </a:p>
          <a:p>
            <a:pPr marL="285750" indent="-285750">
              <a:buFont typeface="Arial" panose="020B0604020202020204" pitchFamily="34" charset="0"/>
              <a:buChar char="•"/>
            </a:pPr>
            <a:r>
              <a:rPr lang="en-US" dirty="0"/>
              <a:t>Producers and Consumers</a:t>
            </a:r>
          </a:p>
          <a:p>
            <a:pPr marL="285750" indent="-285750">
              <a:buFont typeface="Arial" panose="020B0604020202020204" pitchFamily="34" charset="0"/>
              <a:buChar char="•"/>
            </a:pPr>
            <a:r>
              <a:rPr lang="en-US" dirty="0"/>
              <a:t>Nodes and Edges</a:t>
            </a:r>
          </a:p>
          <a:p>
            <a:pPr marL="285750" indent="-285750">
              <a:buFont typeface="Arial" panose="020B0604020202020204" pitchFamily="34" charset="0"/>
              <a:buChar char="•"/>
            </a:pPr>
            <a:r>
              <a:rPr lang="en-US" dirty="0"/>
              <a:t>Associations that provide Zones</a:t>
            </a:r>
          </a:p>
          <a:p>
            <a:pPr marL="742950" lvl="1" indent="-285750">
              <a:buFont typeface="Arial" panose="020B0604020202020204" pitchFamily="34" charset="0"/>
              <a:buChar char="•"/>
            </a:pPr>
            <a:r>
              <a:rPr lang="en-US" dirty="0"/>
              <a:t>After </a:t>
            </a:r>
            <a:r>
              <a:rPr lang="en-US" dirty="0" err="1"/>
              <a:t>PoC</a:t>
            </a:r>
            <a:r>
              <a:rPr lang="en-US" dirty="0"/>
              <a:t>—</a:t>
            </a:r>
            <a:r>
              <a:rPr lang="en-US" dirty="0" err="1"/>
              <a:t>Rkey</a:t>
            </a:r>
            <a:r>
              <a:rPr lang="en-US" dirty="0"/>
              <a:t> security</a:t>
            </a:r>
          </a:p>
          <a:p>
            <a:endParaRPr lang="en-US" dirty="0"/>
          </a:p>
        </p:txBody>
      </p:sp>
    </p:spTree>
    <p:extLst>
      <p:ext uri="{BB962C8B-B14F-4D97-AF65-F5344CB8AC3E}">
        <p14:creationId xmlns:p14="http://schemas.microsoft.com/office/powerpoint/2010/main" val="1141690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06B22-6CDD-5147-B732-A3FE840F465F}"/>
              </a:ext>
            </a:extLst>
          </p:cNvPr>
          <p:cNvSpPr>
            <a:spLocks noGrp="1"/>
          </p:cNvSpPr>
          <p:nvPr>
            <p:ph type="title"/>
          </p:nvPr>
        </p:nvSpPr>
        <p:spPr/>
        <p:txBody>
          <a:bodyPr/>
          <a:lstStyle/>
          <a:p>
            <a:r>
              <a:rPr lang="en-US" dirty="0">
                <a:solidFill>
                  <a:srgbClr val="FF0000"/>
                </a:solidFill>
              </a:rPr>
              <a:t>Agent Meet Subnet Manager--Zephyr</a:t>
            </a:r>
          </a:p>
        </p:txBody>
      </p:sp>
      <p:sp>
        <p:nvSpPr>
          <p:cNvPr id="3" name="Footer Placeholder 2">
            <a:extLst>
              <a:ext uri="{FF2B5EF4-FFF2-40B4-BE49-F238E27FC236}">
                <a16:creationId xmlns:a16="http://schemas.microsoft.com/office/drawing/2014/main" id="{75A54AB9-E913-DB47-AAC9-F6D208D4F727}"/>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DA67E66-8A84-4B4A-9FCD-79A439B5FC2C}"/>
              </a:ext>
            </a:extLst>
          </p:cNvPr>
          <p:cNvSpPr>
            <a:spLocks noGrp="1"/>
          </p:cNvSpPr>
          <p:nvPr>
            <p:ph type="sldNum" sz="quarter" idx="11"/>
          </p:nvPr>
        </p:nvSpPr>
        <p:spPr/>
        <p:txBody>
          <a:bodyPr/>
          <a:lstStyle/>
          <a:p>
            <a:fld id="{0743EA0E-C5B1-48EC-8082-F253EA88050D}" type="slidenum">
              <a:rPr lang="en-US" smtClean="0"/>
              <a:pPr/>
              <a:t>14</a:t>
            </a:fld>
            <a:endParaRPr lang="en-US" dirty="0"/>
          </a:p>
        </p:txBody>
      </p:sp>
      <p:sp>
        <p:nvSpPr>
          <p:cNvPr id="5" name="Rectangle 4">
            <a:extLst>
              <a:ext uri="{FF2B5EF4-FFF2-40B4-BE49-F238E27FC236}">
                <a16:creationId xmlns:a16="http://schemas.microsoft.com/office/drawing/2014/main" id="{CCAD26EC-F645-5B43-A5B8-D279E89C595F}"/>
              </a:ext>
            </a:extLst>
          </p:cNvPr>
          <p:cNvSpPr/>
          <p:nvPr/>
        </p:nvSpPr>
        <p:spPr>
          <a:xfrm>
            <a:off x="1037063" y="1707446"/>
            <a:ext cx="8854068" cy="2862322"/>
          </a:xfrm>
          <a:prstGeom prst="rect">
            <a:avLst/>
          </a:prstGeom>
        </p:spPr>
        <p:txBody>
          <a:bodyPr wrap="square">
            <a:spAutoFit/>
          </a:bodyPr>
          <a:lstStyle/>
          <a:p>
            <a:pPr lvl="0"/>
            <a:r>
              <a:rPr lang="en-US" dirty="0"/>
              <a:t>Redfish Database</a:t>
            </a:r>
          </a:p>
          <a:p>
            <a:pPr lvl="0"/>
            <a:r>
              <a:rPr lang="en-US" dirty="0">
                <a:solidFill>
                  <a:srgbClr val="FF0000"/>
                </a:solidFill>
              </a:rPr>
              <a:t>Reach out to Zephyr to gather resource information and policies using </a:t>
            </a:r>
            <a:r>
              <a:rPr lang="en-US" dirty="0" err="1">
                <a:solidFill>
                  <a:srgbClr val="FF0000"/>
                </a:solidFill>
              </a:rPr>
              <a:t>cURL</a:t>
            </a:r>
            <a:r>
              <a:rPr lang="en-US" dirty="0">
                <a:solidFill>
                  <a:srgbClr val="FF0000"/>
                </a:solidFill>
              </a:rPr>
              <a:t> and HTTP-FLASK</a:t>
            </a:r>
          </a:p>
          <a:p>
            <a:pPr lvl="1"/>
            <a:r>
              <a:rPr lang="en-US" dirty="0"/>
              <a:t>Receive available resources </a:t>
            </a:r>
          </a:p>
          <a:p>
            <a:pPr lvl="2"/>
            <a:r>
              <a:rPr lang="en-US" dirty="0"/>
              <a:t>Fabric Attached components/resources are matched to a client</a:t>
            </a:r>
          </a:p>
          <a:p>
            <a:pPr lvl="2"/>
            <a:r>
              <a:rPr lang="en-US" dirty="0"/>
              <a:t>Resource characteristics, type of resource, address range, UUID and serial number</a:t>
            </a:r>
          </a:p>
          <a:p>
            <a:pPr lvl="2"/>
            <a:r>
              <a:rPr lang="en-US" dirty="0"/>
              <a:t>Configuration restriction decides who can connect/bind to what resource, no randomness</a:t>
            </a:r>
          </a:p>
          <a:p>
            <a:pPr lvl="2"/>
            <a:r>
              <a:rPr lang="en-US" dirty="0"/>
              <a:t>Connection binding restrictions and hops</a:t>
            </a:r>
          </a:p>
          <a:p>
            <a:pPr lvl="1"/>
            <a:r>
              <a:rPr lang="en-US" dirty="0"/>
              <a:t>Filling the Redfish/Swordfish database using Posts or Deletes</a:t>
            </a:r>
          </a:p>
          <a:p>
            <a:pPr lvl="1"/>
            <a:r>
              <a:rPr lang="en-US" dirty="0"/>
              <a:t>Patches for Zones</a:t>
            </a:r>
          </a:p>
        </p:txBody>
      </p:sp>
    </p:spTree>
    <p:extLst>
      <p:ext uri="{BB962C8B-B14F-4D97-AF65-F5344CB8AC3E}">
        <p14:creationId xmlns:p14="http://schemas.microsoft.com/office/powerpoint/2010/main" val="1766241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CFAA7-9C26-DE47-83E6-F46E167627F4}"/>
              </a:ext>
            </a:extLst>
          </p:cNvPr>
          <p:cNvSpPr>
            <a:spLocks noGrp="1"/>
          </p:cNvSpPr>
          <p:nvPr>
            <p:ph type="title"/>
          </p:nvPr>
        </p:nvSpPr>
        <p:spPr/>
        <p:txBody>
          <a:bodyPr/>
          <a:lstStyle/>
          <a:p>
            <a:r>
              <a:rPr lang="en-US" dirty="0">
                <a:solidFill>
                  <a:srgbClr val="FF0000"/>
                </a:solidFill>
              </a:rPr>
              <a:t>Agent receives update from Zephyr</a:t>
            </a:r>
          </a:p>
        </p:txBody>
      </p:sp>
      <p:sp>
        <p:nvSpPr>
          <p:cNvPr id="3" name="Footer Placeholder 2">
            <a:extLst>
              <a:ext uri="{FF2B5EF4-FFF2-40B4-BE49-F238E27FC236}">
                <a16:creationId xmlns:a16="http://schemas.microsoft.com/office/drawing/2014/main" id="{01370A50-BF1E-824F-A105-A87082039DC0}"/>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E17DD7EC-EE4E-7E48-8C0D-EEFCB2E46763}"/>
              </a:ext>
            </a:extLst>
          </p:cNvPr>
          <p:cNvSpPr>
            <a:spLocks noGrp="1"/>
          </p:cNvSpPr>
          <p:nvPr>
            <p:ph type="sldNum" sz="quarter" idx="11"/>
          </p:nvPr>
        </p:nvSpPr>
        <p:spPr>
          <a:xfrm>
            <a:off x="4956748" y="6722057"/>
            <a:ext cx="2743200" cy="365125"/>
          </a:xfrm>
        </p:spPr>
        <p:txBody>
          <a:bodyPr/>
          <a:lstStyle/>
          <a:p>
            <a:fld id="{0743EA0E-C5B1-48EC-8082-F253EA88050D}" type="slidenum">
              <a:rPr lang="en-US" smtClean="0"/>
              <a:pPr/>
              <a:t>15</a:t>
            </a:fld>
            <a:endParaRPr lang="en-US" dirty="0"/>
          </a:p>
        </p:txBody>
      </p:sp>
      <p:sp>
        <p:nvSpPr>
          <p:cNvPr id="5" name="TextBox 4">
            <a:extLst>
              <a:ext uri="{FF2B5EF4-FFF2-40B4-BE49-F238E27FC236}">
                <a16:creationId xmlns:a16="http://schemas.microsoft.com/office/drawing/2014/main" id="{6987D1C9-5A3D-594D-93C9-C1DDF46F17E4}"/>
              </a:ext>
            </a:extLst>
          </p:cNvPr>
          <p:cNvSpPr txBox="1"/>
          <p:nvPr/>
        </p:nvSpPr>
        <p:spPr>
          <a:xfrm>
            <a:off x="1784195" y="2776654"/>
            <a:ext cx="9525877" cy="3416320"/>
          </a:xfrm>
          <a:prstGeom prst="rect">
            <a:avLst/>
          </a:prstGeom>
          <a:noFill/>
        </p:spPr>
        <p:txBody>
          <a:bodyPr wrap="none" rtlCol="0">
            <a:spAutoFit/>
          </a:bodyPr>
          <a:lstStyle/>
          <a:p>
            <a:r>
              <a:rPr lang="en-US" dirty="0"/>
              <a:t>Agent receives an event notification---RPC call?</a:t>
            </a:r>
          </a:p>
          <a:p>
            <a:r>
              <a:rPr lang="en-US" dirty="0">
                <a:solidFill>
                  <a:srgbClr val="FF0000"/>
                </a:solidFill>
              </a:rPr>
              <a:t>Zephyr listens for Agent-–policy not determined---</a:t>
            </a:r>
            <a:r>
              <a:rPr lang="en-US" dirty="0" err="1">
                <a:solidFill>
                  <a:srgbClr val="FF0000"/>
                </a:solidFill>
              </a:rPr>
              <a:t>cURL</a:t>
            </a:r>
            <a:r>
              <a:rPr lang="en-US" dirty="0">
                <a:solidFill>
                  <a:srgbClr val="FF0000"/>
                </a:solidFill>
              </a:rPr>
              <a:t>--(HTTPS, web interface)</a:t>
            </a:r>
          </a:p>
          <a:p>
            <a:r>
              <a:rPr lang="en-US" dirty="0"/>
              <a:t>         Dump what changed?</a:t>
            </a:r>
          </a:p>
          <a:p>
            <a:pPr lvl="2"/>
            <a:r>
              <a:rPr lang="en-US" dirty="0"/>
              <a:t>Fabric Attached components/resources are matched to a consumer</a:t>
            </a:r>
          </a:p>
          <a:p>
            <a:pPr lvl="2"/>
            <a:r>
              <a:rPr lang="en-US" dirty="0"/>
              <a:t>Resource characteristics, type of resource, address range, UUID and serial number</a:t>
            </a:r>
          </a:p>
          <a:p>
            <a:pPr lvl="2"/>
            <a:r>
              <a:rPr lang="en-US" dirty="0"/>
              <a:t>Configuration restriction decides who can connect/bind to what resource, no randomness</a:t>
            </a:r>
          </a:p>
          <a:p>
            <a:r>
              <a:rPr lang="en-US" dirty="0"/>
              <a:t>	Connection binding restrictions and hops</a:t>
            </a:r>
          </a:p>
          <a:p>
            <a:r>
              <a:rPr lang="en-US" dirty="0"/>
              <a:t>Create the objects</a:t>
            </a:r>
          </a:p>
          <a:p>
            <a:r>
              <a:rPr lang="en-US" dirty="0"/>
              <a:t>Define the links to objects</a:t>
            </a:r>
          </a:p>
          <a:p>
            <a:r>
              <a:rPr lang="en-US" dirty="0"/>
              <a:t>Create the zones starting with the overall default fabric zone after the bindings are created</a:t>
            </a:r>
          </a:p>
          <a:p>
            <a:endParaRPr lang="en-US" dirty="0"/>
          </a:p>
          <a:p>
            <a:endParaRPr lang="en-US" dirty="0"/>
          </a:p>
        </p:txBody>
      </p:sp>
    </p:spTree>
    <p:extLst>
      <p:ext uri="{BB962C8B-B14F-4D97-AF65-F5344CB8AC3E}">
        <p14:creationId xmlns:p14="http://schemas.microsoft.com/office/powerpoint/2010/main" val="900372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FF0D-EA88-DB4D-BDCD-9DEFB393346D}"/>
              </a:ext>
            </a:extLst>
          </p:cNvPr>
          <p:cNvSpPr>
            <a:spLocks noGrp="1"/>
          </p:cNvSpPr>
          <p:nvPr>
            <p:ph type="title"/>
          </p:nvPr>
        </p:nvSpPr>
        <p:spPr/>
        <p:txBody>
          <a:bodyPr/>
          <a:lstStyle/>
          <a:p>
            <a:r>
              <a:rPr lang="en-US" dirty="0"/>
              <a:t>Subnet manager scan and modify OFMF redfish</a:t>
            </a:r>
          </a:p>
        </p:txBody>
      </p:sp>
      <p:sp>
        <p:nvSpPr>
          <p:cNvPr id="3" name="Footer Placeholder 2">
            <a:extLst>
              <a:ext uri="{FF2B5EF4-FFF2-40B4-BE49-F238E27FC236}">
                <a16:creationId xmlns:a16="http://schemas.microsoft.com/office/drawing/2014/main" id="{5F814B3C-647B-2745-9F8C-4F26078D372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CACB672-A96C-8A49-ACB6-94A691C58437}"/>
              </a:ext>
            </a:extLst>
          </p:cNvPr>
          <p:cNvSpPr>
            <a:spLocks noGrp="1"/>
          </p:cNvSpPr>
          <p:nvPr>
            <p:ph type="sldNum" sz="quarter" idx="11"/>
          </p:nvPr>
        </p:nvSpPr>
        <p:spPr/>
        <p:txBody>
          <a:bodyPr/>
          <a:lstStyle/>
          <a:p>
            <a:fld id="{0743EA0E-C5B1-48EC-8082-F253EA88050D}" type="slidenum">
              <a:rPr lang="en-US" smtClean="0"/>
              <a:pPr/>
              <a:t>16</a:t>
            </a:fld>
            <a:endParaRPr lang="en-US" dirty="0"/>
          </a:p>
        </p:txBody>
      </p:sp>
      <p:sp>
        <p:nvSpPr>
          <p:cNvPr id="7" name="Rectangle 6">
            <a:extLst>
              <a:ext uri="{FF2B5EF4-FFF2-40B4-BE49-F238E27FC236}">
                <a16:creationId xmlns:a16="http://schemas.microsoft.com/office/drawing/2014/main" id="{52DC0574-8EDD-584E-9CD1-AEAE3394390D}"/>
              </a:ext>
            </a:extLst>
          </p:cNvPr>
          <p:cNvSpPr/>
          <p:nvPr/>
        </p:nvSpPr>
        <p:spPr>
          <a:xfrm>
            <a:off x="5477436" y="2202348"/>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a:t>
            </a:r>
          </a:p>
        </p:txBody>
      </p:sp>
      <p:sp>
        <p:nvSpPr>
          <p:cNvPr id="8" name="Rectangle 7">
            <a:extLst>
              <a:ext uri="{FF2B5EF4-FFF2-40B4-BE49-F238E27FC236}">
                <a16:creationId xmlns:a16="http://schemas.microsoft.com/office/drawing/2014/main" id="{980296CC-0840-6A47-9EFF-A056943AB82D}"/>
              </a:ext>
            </a:extLst>
          </p:cNvPr>
          <p:cNvSpPr/>
          <p:nvPr/>
        </p:nvSpPr>
        <p:spPr>
          <a:xfrm>
            <a:off x="4150659" y="4111483"/>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2</a:t>
            </a:r>
          </a:p>
        </p:txBody>
      </p:sp>
      <p:sp>
        <p:nvSpPr>
          <p:cNvPr id="9" name="Rectangle 8">
            <a:extLst>
              <a:ext uri="{FF2B5EF4-FFF2-40B4-BE49-F238E27FC236}">
                <a16:creationId xmlns:a16="http://schemas.microsoft.com/office/drawing/2014/main" id="{AA94C0B8-305A-8249-9636-12330621B016}"/>
              </a:ext>
            </a:extLst>
          </p:cNvPr>
          <p:cNvSpPr/>
          <p:nvPr/>
        </p:nvSpPr>
        <p:spPr>
          <a:xfrm>
            <a:off x="6203578"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3</a:t>
            </a:r>
          </a:p>
        </p:txBody>
      </p:sp>
      <p:sp>
        <p:nvSpPr>
          <p:cNvPr id="10" name="Rectangle 9">
            <a:extLst>
              <a:ext uri="{FF2B5EF4-FFF2-40B4-BE49-F238E27FC236}">
                <a16:creationId xmlns:a16="http://schemas.microsoft.com/office/drawing/2014/main" id="{AEA3D9B3-31CA-444F-8113-DADC07640F43}"/>
              </a:ext>
            </a:extLst>
          </p:cNvPr>
          <p:cNvSpPr/>
          <p:nvPr/>
        </p:nvSpPr>
        <p:spPr>
          <a:xfrm>
            <a:off x="8256497"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n</a:t>
            </a:r>
          </a:p>
        </p:txBody>
      </p:sp>
      <p:sp>
        <p:nvSpPr>
          <p:cNvPr id="11" name="Rectangle 10">
            <a:extLst>
              <a:ext uri="{FF2B5EF4-FFF2-40B4-BE49-F238E27FC236}">
                <a16:creationId xmlns:a16="http://schemas.microsoft.com/office/drawing/2014/main" id="{10B038DB-FCB9-0E44-BD95-0EB063040FFE}"/>
              </a:ext>
            </a:extLst>
          </p:cNvPr>
          <p:cNvSpPr/>
          <p:nvPr/>
        </p:nvSpPr>
        <p:spPr>
          <a:xfrm>
            <a:off x="2214280"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1</a:t>
            </a:r>
          </a:p>
        </p:txBody>
      </p:sp>
      <p:cxnSp>
        <p:nvCxnSpPr>
          <p:cNvPr id="13" name="Straight Arrow Connector 12">
            <a:extLst>
              <a:ext uri="{FF2B5EF4-FFF2-40B4-BE49-F238E27FC236}">
                <a16:creationId xmlns:a16="http://schemas.microsoft.com/office/drawing/2014/main" id="{BE9F6C5F-0E9B-0A42-AFBD-65B3F92B3D1A}"/>
              </a:ext>
            </a:extLst>
          </p:cNvPr>
          <p:cNvCxnSpPr>
            <a:stCxn id="7" idx="1"/>
            <a:endCxn id="11" idx="0"/>
          </p:cNvCxnSpPr>
          <p:nvPr/>
        </p:nvCxnSpPr>
        <p:spPr>
          <a:xfrm flipH="1">
            <a:off x="2788021" y="2518354"/>
            <a:ext cx="2689415"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B37AE043-6F3E-AA45-B4C7-F02082F63F44}"/>
              </a:ext>
            </a:extLst>
          </p:cNvPr>
          <p:cNvCxnSpPr>
            <a:stCxn id="7" idx="2"/>
            <a:endCxn id="8" idx="0"/>
          </p:cNvCxnSpPr>
          <p:nvPr/>
        </p:nvCxnSpPr>
        <p:spPr>
          <a:xfrm flipH="1">
            <a:off x="4724400" y="2834360"/>
            <a:ext cx="1326777" cy="127712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28716AF1-FD98-0741-B3EB-0EBA63FDBA53}"/>
              </a:ext>
            </a:extLst>
          </p:cNvPr>
          <p:cNvCxnSpPr>
            <a:cxnSpLocks/>
          </p:cNvCxnSpPr>
          <p:nvPr/>
        </p:nvCxnSpPr>
        <p:spPr>
          <a:xfrm>
            <a:off x="6096000" y="2834360"/>
            <a:ext cx="681319" cy="12771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41146FB6-BB83-E24C-BE0E-E7E2D93F4DD5}"/>
              </a:ext>
            </a:extLst>
          </p:cNvPr>
          <p:cNvCxnSpPr>
            <a:cxnSpLocks/>
            <a:stCxn id="7" idx="3"/>
            <a:endCxn id="10" idx="0"/>
          </p:cNvCxnSpPr>
          <p:nvPr/>
        </p:nvCxnSpPr>
        <p:spPr>
          <a:xfrm>
            <a:off x="6624918" y="2518354"/>
            <a:ext cx="2205320"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4" name="Rectangle 13">
            <a:extLst>
              <a:ext uri="{FF2B5EF4-FFF2-40B4-BE49-F238E27FC236}">
                <a16:creationId xmlns:a16="http://schemas.microsoft.com/office/drawing/2014/main" id="{4BE18CD5-2D26-2248-BA87-AF421EAD418E}"/>
              </a:ext>
            </a:extLst>
          </p:cNvPr>
          <p:cNvSpPr/>
          <p:nvPr/>
        </p:nvSpPr>
        <p:spPr>
          <a:xfrm>
            <a:off x="5298141" y="5704610"/>
            <a:ext cx="1147482" cy="632012"/>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a:t>
            </a:r>
          </a:p>
        </p:txBody>
      </p:sp>
      <p:sp>
        <p:nvSpPr>
          <p:cNvPr id="5" name="Oval 4">
            <a:extLst>
              <a:ext uri="{FF2B5EF4-FFF2-40B4-BE49-F238E27FC236}">
                <a16:creationId xmlns:a16="http://schemas.microsoft.com/office/drawing/2014/main" id="{ADF31ECC-C9D3-1546-815F-2EBCE4BC85F0}"/>
              </a:ext>
            </a:extLst>
          </p:cNvPr>
          <p:cNvSpPr/>
          <p:nvPr/>
        </p:nvSpPr>
        <p:spPr>
          <a:xfrm>
            <a:off x="7467600"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52D6A4AD-BC98-F148-BE03-E6A221FB8CC1}"/>
              </a:ext>
            </a:extLst>
          </p:cNvPr>
          <p:cNvSpPr/>
          <p:nvPr/>
        </p:nvSpPr>
        <p:spPr>
          <a:xfrm>
            <a:off x="7644847"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0A211D36-8FC2-C04C-92FB-BB4A71CF8FC1}"/>
              </a:ext>
            </a:extLst>
          </p:cNvPr>
          <p:cNvSpPr/>
          <p:nvPr/>
        </p:nvSpPr>
        <p:spPr>
          <a:xfrm>
            <a:off x="7837715"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99DE95C-9A35-B847-9614-9C52263B9B06}"/>
              </a:ext>
            </a:extLst>
          </p:cNvPr>
          <p:cNvSpPr txBox="1"/>
          <p:nvPr/>
        </p:nvSpPr>
        <p:spPr>
          <a:xfrm>
            <a:off x="1497874" y="5225143"/>
            <a:ext cx="3048000" cy="646331"/>
          </a:xfrm>
          <a:prstGeom prst="rect">
            <a:avLst/>
          </a:prstGeom>
          <a:noFill/>
        </p:spPr>
        <p:txBody>
          <a:bodyPr wrap="square" rtlCol="0">
            <a:spAutoFit/>
          </a:bodyPr>
          <a:lstStyle/>
          <a:p>
            <a:r>
              <a:rPr lang="en-US" dirty="0"/>
              <a:t>Subnet Manager can talk to 1 or more Agents</a:t>
            </a:r>
          </a:p>
        </p:txBody>
      </p:sp>
    </p:spTree>
    <p:extLst>
      <p:ext uri="{BB962C8B-B14F-4D97-AF65-F5344CB8AC3E}">
        <p14:creationId xmlns:p14="http://schemas.microsoft.com/office/powerpoint/2010/main" val="2833074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FF0D-EA88-DB4D-BDCD-9DEFB393346D}"/>
              </a:ext>
            </a:extLst>
          </p:cNvPr>
          <p:cNvSpPr>
            <a:spLocks noGrp="1"/>
          </p:cNvSpPr>
          <p:nvPr>
            <p:ph type="title"/>
          </p:nvPr>
        </p:nvSpPr>
        <p:spPr/>
        <p:txBody>
          <a:bodyPr/>
          <a:lstStyle/>
          <a:p>
            <a:r>
              <a:rPr lang="en-US" dirty="0"/>
              <a:t>Subnet manager scan and modify OFMF redfish</a:t>
            </a:r>
          </a:p>
        </p:txBody>
      </p:sp>
      <p:sp>
        <p:nvSpPr>
          <p:cNvPr id="3" name="Footer Placeholder 2">
            <a:extLst>
              <a:ext uri="{FF2B5EF4-FFF2-40B4-BE49-F238E27FC236}">
                <a16:creationId xmlns:a16="http://schemas.microsoft.com/office/drawing/2014/main" id="{5F814B3C-647B-2745-9F8C-4F26078D372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CACB672-A96C-8A49-ACB6-94A691C58437}"/>
              </a:ext>
            </a:extLst>
          </p:cNvPr>
          <p:cNvSpPr>
            <a:spLocks noGrp="1"/>
          </p:cNvSpPr>
          <p:nvPr>
            <p:ph type="sldNum" sz="quarter" idx="11"/>
          </p:nvPr>
        </p:nvSpPr>
        <p:spPr/>
        <p:txBody>
          <a:bodyPr/>
          <a:lstStyle/>
          <a:p>
            <a:fld id="{0743EA0E-C5B1-48EC-8082-F253EA88050D}" type="slidenum">
              <a:rPr lang="en-US" smtClean="0"/>
              <a:pPr/>
              <a:t>17</a:t>
            </a:fld>
            <a:endParaRPr lang="en-US" dirty="0"/>
          </a:p>
        </p:txBody>
      </p:sp>
      <p:sp>
        <p:nvSpPr>
          <p:cNvPr id="7" name="Rectangle 6">
            <a:extLst>
              <a:ext uri="{FF2B5EF4-FFF2-40B4-BE49-F238E27FC236}">
                <a16:creationId xmlns:a16="http://schemas.microsoft.com/office/drawing/2014/main" id="{52DC0574-8EDD-584E-9CD1-AEAE3394390D}"/>
              </a:ext>
            </a:extLst>
          </p:cNvPr>
          <p:cNvSpPr/>
          <p:nvPr/>
        </p:nvSpPr>
        <p:spPr>
          <a:xfrm>
            <a:off x="5477436" y="2202348"/>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a:t>
            </a:r>
          </a:p>
        </p:txBody>
      </p:sp>
      <p:sp>
        <p:nvSpPr>
          <p:cNvPr id="8" name="Rectangle 7">
            <a:extLst>
              <a:ext uri="{FF2B5EF4-FFF2-40B4-BE49-F238E27FC236}">
                <a16:creationId xmlns:a16="http://schemas.microsoft.com/office/drawing/2014/main" id="{980296CC-0840-6A47-9EFF-A056943AB82D}"/>
              </a:ext>
            </a:extLst>
          </p:cNvPr>
          <p:cNvSpPr/>
          <p:nvPr/>
        </p:nvSpPr>
        <p:spPr>
          <a:xfrm>
            <a:off x="4150659" y="4111483"/>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2</a:t>
            </a:r>
          </a:p>
        </p:txBody>
      </p:sp>
      <p:sp>
        <p:nvSpPr>
          <p:cNvPr id="9" name="Rectangle 8">
            <a:extLst>
              <a:ext uri="{FF2B5EF4-FFF2-40B4-BE49-F238E27FC236}">
                <a16:creationId xmlns:a16="http://schemas.microsoft.com/office/drawing/2014/main" id="{AA94C0B8-305A-8249-9636-12330621B016}"/>
              </a:ext>
            </a:extLst>
          </p:cNvPr>
          <p:cNvSpPr/>
          <p:nvPr/>
        </p:nvSpPr>
        <p:spPr>
          <a:xfrm>
            <a:off x="6203578"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3</a:t>
            </a:r>
          </a:p>
        </p:txBody>
      </p:sp>
      <p:sp>
        <p:nvSpPr>
          <p:cNvPr id="10" name="Rectangle 9">
            <a:extLst>
              <a:ext uri="{FF2B5EF4-FFF2-40B4-BE49-F238E27FC236}">
                <a16:creationId xmlns:a16="http://schemas.microsoft.com/office/drawing/2014/main" id="{AEA3D9B3-31CA-444F-8113-DADC07640F43}"/>
              </a:ext>
            </a:extLst>
          </p:cNvPr>
          <p:cNvSpPr/>
          <p:nvPr/>
        </p:nvSpPr>
        <p:spPr>
          <a:xfrm>
            <a:off x="8256497"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n</a:t>
            </a:r>
          </a:p>
        </p:txBody>
      </p:sp>
      <p:sp>
        <p:nvSpPr>
          <p:cNvPr id="11" name="Rectangle 10">
            <a:extLst>
              <a:ext uri="{FF2B5EF4-FFF2-40B4-BE49-F238E27FC236}">
                <a16:creationId xmlns:a16="http://schemas.microsoft.com/office/drawing/2014/main" id="{10B038DB-FCB9-0E44-BD95-0EB063040FFE}"/>
              </a:ext>
            </a:extLst>
          </p:cNvPr>
          <p:cNvSpPr/>
          <p:nvPr/>
        </p:nvSpPr>
        <p:spPr>
          <a:xfrm>
            <a:off x="2214280"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1</a:t>
            </a:r>
          </a:p>
        </p:txBody>
      </p:sp>
      <p:cxnSp>
        <p:nvCxnSpPr>
          <p:cNvPr id="13" name="Straight Arrow Connector 12">
            <a:extLst>
              <a:ext uri="{FF2B5EF4-FFF2-40B4-BE49-F238E27FC236}">
                <a16:creationId xmlns:a16="http://schemas.microsoft.com/office/drawing/2014/main" id="{BE9F6C5F-0E9B-0A42-AFBD-65B3F92B3D1A}"/>
              </a:ext>
            </a:extLst>
          </p:cNvPr>
          <p:cNvCxnSpPr>
            <a:stCxn id="7" idx="1"/>
            <a:endCxn id="11" idx="0"/>
          </p:cNvCxnSpPr>
          <p:nvPr/>
        </p:nvCxnSpPr>
        <p:spPr>
          <a:xfrm flipH="1">
            <a:off x="2788021" y="2518354"/>
            <a:ext cx="2689415"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B37AE043-6F3E-AA45-B4C7-F02082F63F44}"/>
              </a:ext>
            </a:extLst>
          </p:cNvPr>
          <p:cNvCxnSpPr>
            <a:stCxn id="7" idx="2"/>
            <a:endCxn id="8" idx="0"/>
          </p:cNvCxnSpPr>
          <p:nvPr/>
        </p:nvCxnSpPr>
        <p:spPr>
          <a:xfrm flipH="1">
            <a:off x="4724400" y="2834360"/>
            <a:ext cx="1326777" cy="127712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28716AF1-FD98-0741-B3EB-0EBA63FDBA53}"/>
              </a:ext>
            </a:extLst>
          </p:cNvPr>
          <p:cNvCxnSpPr>
            <a:cxnSpLocks/>
          </p:cNvCxnSpPr>
          <p:nvPr/>
        </p:nvCxnSpPr>
        <p:spPr>
          <a:xfrm>
            <a:off x="6096000" y="2834360"/>
            <a:ext cx="681319" cy="12771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41146FB6-BB83-E24C-BE0E-E7E2D93F4DD5}"/>
              </a:ext>
            </a:extLst>
          </p:cNvPr>
          <p:cNvCxnSpPr>
            <a:cxnSpLocks/>
            <a:stCxn id="7" idx="3"/>
            <a:endCxn id="10" idx="0"/>
          </p:cNvCxnSpPr>
          <p:nvPr/>
        </p:nvCxnSpPr>
        <p:spPr>
          <a:xfrm>
            <a:off x="6624918" y="2518354"/>
            <a:ext cx="2205320"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4" name="Rectangle 13">
            <a:extLst>
              <a:ext uri="{FF2B5EF4-FFF2-40B4-BE49-F238E27FC236}">
                <a16:creationId xmlns:a16="http://schemas.microsoft.com/office/drawing/2014/main" id="{4BE18CD5-2D26-2248-BA87-AF421EAD418E}"/>
              </a:ext>
            </a:extLst>
          </p:cNvPr>
          <p:cNvSpPr/>
          <p:nvPr/>
        </p:nvSpPr>
        <p:spPr>
          <a:xfrm>
            <a:off x="5298141" y="5704610"/>
            <a:ext cx="1147482" cy="632012"/>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a:t>
            </a:r>
          </a:p>
        </p:txBody>
      </p:sp>
      <p:sp>
        <p:nvSpPr>
          <p:cNvPr id="5" name="Oval 4">
            <a:extLst>
              <a:ext uri="{FF2B5EF4-FFF2-40B4-BE49-F238E27FC236}">
                <a16:creationId xmlns:a16="http://schemas.microsoft.com/office/drawing/2014/main" id="{ADF31ECC-C9D3-1546-815F-2EBCE4BC85F0}"/>
              </a:ext>
            </a:extLst>
          </p:cNvPr>
          <p:cNvSpPr/>
          <p:nvPr/>
        </p:nvSpPr>
        <p:spPr>
          <a:xfrm>
            <a:off x="7467600"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52D6A4AD-BC98-F148-BE03-E6A221FB8CC1}"/>
              </a:ext>
            </a:extLst>
          </p:cNvPr>
          <p:cNvSpPr/>
          <p:nvPr/>
        </p:nvSpPr>
        <p:spPr>
          <a:xfrm>
            <a:off x="7644847"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0A211D36-8FC2-C04C-92FB-BB4A71CF8FC1}"/>
              </a:ext>
            </a:extLst>
          </p:cNvPr>
          <p:cNvSpPr/>
          <p:nvPr/>
        </p:nvSpPr>
        <p:spPr>
          <a:xfrm>
            <a:off x="7837715"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99DE95C-9A35-B847-9614-9C52263B9B06}"/>
              </a:ext>
            </a:extLst>
          </p:cNvPr>
          <p:cNvSpPr txBox="1"/>
          <p:nvPr/>
        </p:nvSpPr>
        <p:spPr>
          <a:xfrm>
            <a:off x="1497874" y="5225143"/>
            <a:ext cx="3048000" cy="646331"/>
          </a:xfrm>
          <a:prstGeom prst="rect">
            <a:avLst/>
          </a:prstGeom>
          <a:noFill/>
        </p:spPr>
        <p:txBody>
          <a:bodyPr wrap="square" rtlCol="0">
            <a:spAutoFit/>
          </a:bodyPr>
          <a:lstStyle/>
          <a:p>
            <a:r>
              <a:rPr lang="en-US" dirty="0"/>
              <a:t>Agent communicates to the OFMF using Redfish</a:t>
            </a:r>
          </a:p>
        </p:txBody>
      </p:sp>
    </p:spTree>
    <p:extLst>
      <p:ext uri="{BB962C8B-B14F-4D97-AF65-F5344CB8AC3E}">
        <p14:creationId xmlns:p14="http://schemas.microsoft.com/office/powerpoint/2010/main" val="40481304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FF0D-EA88-DB4D-BDCD-9DEFB393346D}"/>
              </a:ext>
            </a:extLst>
          </p:cNvPr>
          <p:cNvSpPr>
            <a:spLocks noGrp="1"/>
          </p:cNvSpPr>
          <p:nvPr>
            <p:ph type="title"/>
          </p:nvPr>
        </p:nvSpPr>
        <p:spPr/>
        <p:txBody>
          <a:bodyPr/>
          <a:lstStyle/>
          <a:p>
            <a:r>
              <a:rPr lang="en-US" dirty="0"/>
              <a:t>Agent Top-Down design</a:t>
            </a:r>
          </a:p>
        </p:txBody>
      </p:sp>
      <p:sp>
        <p:nvSpPr>
          <p:cNvPr id="3" name="Footer Placeholder 2">
            <a:extLst>
              <a:ext uri="{FF2B5EF4-FFF2-40B4-BE49-F238E27FC236}">
                <a16:creationId xmlns:a16="http://schemas.microsoft.com/office/drawing/2014/main" id="{5F814B3C-647B-2745-9F8C-4F26078D372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CACB672-A96C-8A49-ACB6-94A691C58437}"/>
              </a:ext>
            </a:extLst>
          </p:cNvPr>
          <p:cNvSpPr>
            <a:spLocks noGrp="1"/>
          </p:cNvSpPr>
          <p:nvPr>
            <p:ph type="sldNum" sz="quarter" idx="11"/>
          </p:nvPr>
        </p:nvSpPr>
        <p:spPr/>
        <p:txBody>
          <a:bodyPr/>
          <a:lstStyle/>
          <a:p>
            <a:fld id="{0743EA0E-C5B1-48EC-8082-F253EA88050D}" type="slidenum">
              <a:rPr lang="en-US" smtClean="0"/>
              <a:pPr/>
              <a:t>18</a:t>
            </a:fld>
            <a:endParaRPr lang="en-US" dirty="0"/>
          </a:p>
        </p:txBody>
      </p:sp>
      <p:sp>
        <p:nvSpPr>
          <p:cNvPr id="7" name="Rectangle 6">
            <a:extLst>
              <a:ext uri="{FF2B5EF4-FFF2-40B4-BE49-F238E27FC236}">
                <a16:creationId xmlns:a16="http://schemas.microsoft.com/office/drawing/2014/main" id="{52DC0574-8EDD-584E-9CD1-AEAE3394390D}"/>
              </a:ext>
            </a:extLst>
          </p:cNvPr>
          <p:cNvSpPr/>
          <p:nvPr/>
        </p:nvSpPr>
        <p:spPr>
          <a:xfrm>
            <a:off x="5477436" y="2202348"/>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a:t>
            </a:r>
          </a:p>
        </p:txBody>
      </p:sp>
      <p:sp>
        <p:nvSpPr>
          <p:cNvPr id="8" name="Rectangle 7">
            <a:extLst>
              <a:ext uri="{FF2B5EF4-FFF2-40B4-BE49-F238E27FC236}">
                <a16:creationId xmlns:a16="http://schemas.microsoft.com/office/drawing/2014/main" id="{980296CC-0840-6A47-9EFF-A056943AB82D}"/>
              </a:ext>
            </a:extLst>
          </p:cNvPr>
          <p:cNvSpPr/>
          <p:nvPr/>
        </p:nvSpPr>
        <p:spPr>
          <a:xfrm>
            <a:off x="5477436" y="4043182"/>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 Redfish Communicator</a:t>
            </a:r>
          </a:p>
        </p:txBody>
      </p:sp>
      <p:sp>
        <p:nvSpPr>
          <p:cNvPr id="11" name="Rectangle 10">
            <a:extLst>
              <a:ext uri="{FF2B5EF4-FFF2-40B4-BE49-F238E27FC236}">
                <a16:creationId xmlns:a16="http://schemas.microsoft.com/office/drawing/2014/main" id="{10B038DB-FCB9-0E44-BD95-0EB063040FFE}"/>
              </a:ext>
            </a:extLst>
          </p:cNvPr>
          <p:cNvSpPr/>
          <p:nvPr/>
        </p:nvSpPr>
        <p:spPr>
          <a:xfrm>
            <a:off x="2214280" y="4111481"/>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  Interface</a:t>
            </a:r>
          </a:p>
        </p:txBody>
      </p:sp>
      <p:cxnSp>
        <p:nvCxnSpPr>
          <p:cNvPr id="13" name="Straight Arrow Connector 12">
            <a:extLst>
              <a:ext uri="{FF2B5EF4-FFF2-40B4-BE49-F238E27FC236}">
                <a16:creationId xmlns:a16="http://schemas.microsoft.com/office/drawing/2014/main" id="{BE9F6C5F-0E9B-0A42-AFBD-65B3F92B3D1A}"/>
              </a:ext>
            </a:extLst>
          </p:cNvPr>
          <p:cNvCxnSpPr>
            <a:cxnSpLocks/>
            <a:stCxn id="7" idx="1"/>
            <a:endCxn id="11" idx="0"/>
          </p:cNvCxnSpPr>
          <p:nvPr/>
        </p:nvCxnSpPr>
        <p:spPr>
          <a:xfrm flipH="1">
            <a:off x="2788021" y="2518354"/>
            <a:ext cx="2689415" cy="159312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B37AE043-6F3E-AA45-B4C7-F02082F63F44}"/>
              </a:ext>
            </a:extLst>
          </p:cNvPr>
          <p:cNvCxnSpPr>
            <a:cxnSpLocks/>
            <a:stCxn id="7" idx="2"/>
            <a:endCxn id="8" idx="0"/>
          </p:cNvCxnSpPr>
          <p:nvPr/>
        </p:nvCxnSpPr>
        <p:spPr>
          <a:xfrm>
            <a:off x="6051177" y="2834360"/>
            <a:ext cx="0" cy="12088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28716AF1-FD98-0741-B3EB-0EBA63FDBA53}"/>
              </a:ext>
            </a:extLst>
          </p:cNvPr>
          <p:cNvCxnSpPr>
            <a:cxnSpLocks/>
          </p:cNvCxnSpPr>
          <p:nvPr/>
        </p:nvCxnSpPr>
        <p:spPr>
          <a:xfrm>
            <a:off x="6624918" y="2518354"/>
            <a:ext cx="2566340" cy="136767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7" name="Rectangle 26">
            <a:extLst>
              <a:ext uri="{FF2B5EF4-FFF2-40B4-BE49-F238E27FC236}">
                <a16:creationId xmlns:a16="http://schemas.microsoft.com/office/drawing/2014/main" id="{1452EAE1-FE8B-DF43-A71B-67DF9BF27E23}"/>
              </a:ext>
            </a:extLst>
          </p:cNvPr>
          <p:cNvSpPr/>
          <p:nvPr/>
        </p:nvSpPr>
        <p:spPr>
          <a:xfrm>
            <a:off x="8728835" y="3979296"/>
            <a:ext cx="1147482" cy="15645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Event Manager Service Events signal changes in fabric</a:t>
            </a:r>
          </a:p>
        </p:txBody>
      </p:sp>
    </p:spTree>
    <p:extLst>
      <p:ext uri="{BB962C8B-B14F-4D97-AF65-F5344CB8AC3E}">
        <p14:creationId xmlns:p14="http://schemas.microsoft.com/office/powerpoint/2010/main" val="35448704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BD859-64F1-334F-8069-17B7B8EBA0B5}"/>
              </a:ext>
            </a:extLst>
          </p:cNvPr>
          <p:cNvSpPr>
            <a:spLocks noGrp="1"/>
          </p:cNvSpPr>
          <p:nvPr>
            <p:ph type="title"/>
          </p:nvPr>
        </p:nvSpPr>
        <p:spPr/>
        <p:txBody>
          <a:bodyPr/>
          <a:lstStyle/>
          <a:p>
            <a:r>
              <a:rPr lang="en-US" dirty="0"/>
              <a:t>Agent top-down design-Subnet Manager Interface</a:t>
            </a:r>
          </a:p>
        </p:txBody>
      </p:sp>
      <p:sp>
        <p:nvSpPr>
          <p:cNvPr id="3" name="Footer Placeholder 2">
            <a:extLst>
              <a:ext uri="{FF2B5EF4-FFF2-40B4-BE49-F238E27FC236}">
                <a16:creationId xmlns:a16="http://schemas.microsoft.com/office/drawing/2014/main" id="{6A839DE4-22CB-824A-A621-88148C91E04D}"/>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ACC3C3E9-50E1-054F-B43C-723C8AD3767E}"/>
              </a:ext>
            </a:extLst>
          </p:cNvPr>
          <p:cNvSpPr>
            <a:spLocks noGrp="1"/>
          </p:cNvSpPr>
          <p:nvPr>
            <p:ph type="sldNum" sz="quarter" idx="11"/>
          </p:nvPr>
        </p:nvSpPr>
        <p:spPr/>
        <p:txBody>
          <a:bodyPr/>
          <a:lstStyle/>
          <a:p>
            <a:fld id="{0743EA0E-C5B1-48EC-8082-F253EA88050D}" type="slidenum">
              <a:rPr lang="en-US" smtClean="0"/>
              <a:pPr/>
              <a:t>19</a:t>
            </a:fld>
            <a:endParaRPr lang="en-US" dirty="0"/>
          </a:p>
        </p:txBody>
      </p:sp>
      <p:sp>
        <p:nvSpPr>
          <p:cNvPr id="5" name="Rectangle 4">
            <a:extLst>
              <a:ext uri="{FF2B5EF4-FFF2-40B4-BE49-F238E27FC236}">
                <a16:creationId xmlns:a16="http://schemas.microsoft.com/office/drawing/2014/main" id="{80E30F44-B141-3C42-A58D-50610090952B}"/>
              </a:ext>
            </a:extLst>
          </p:cNvPr>
          <p:cNvSpPr/>
          <p:nvPr/>
        </p:nvSpPr>
        <p:spPr>
          <a:xfrm>
            <a:off x="5871882" y="1957567"/>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  Interface</a:t>
            </a:r>
          </a:p>
        </p:txBody>
      </p:sp>
      <p:sp>
        <p:nvSpPr>
          <p:cNvPr id="6" name="Rectangle 5">
            <a:extLst>
              <a:ext uri="{FF2B5EF4-FFF2-40B4-BE49-F238E27FC236}">
                <a16:creationId xmlns:a16="http://schemas.microsoft.com/office/drawing/2014/main" id="{85BA9107-8414-1647-B079-9A3D0E39A956}"/>
              </a:ext>
            </a:extLst>
          </p:cNvPr>
          <p:cNvSpPr/>
          <p:nvPr/>
        </p:nvSpPr>
        <p:spPr>
          <a:xfrm>
            <a:off x="1518367" y="4788799"/>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Translates between SM protocol and OFMF protocol</a:t>
            </a:r>
          </a:p>
        </p:txBody>
      </p:sp>
      <p:sp>
        <p:nvSpPr>
          <p:cNvPr id="7" name="Rectangle 6">
            <a:extLst>
              <a:ext uri="{FF2B5EF4-FFF2-40B4-BE49-F238E27FC236}">
                <a16:creationId xmlns:a16="http://schemas.microsoft.com/office/drawing/2014/main" id="{17F51D68-180F-C741-9CE5-6696BE2A88C7}"/>
              </a:ext>
            </a:extLst>
          </p:cNvPr>
          <p:cNvSpPr/>
          <p:nvPr/>
        </p:nvSpPr>
        <p:spPr>
          <a:xfrm>
            <a:off x="4150659" y="4771841"/>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Initial Configuration of SM  </a:t>
            </a:r>
          </a:p>
        </p:txBody>
      </p:sp>
      <p:sp>
        <p:nvSpPr>
          <p:cNvPr id="8" name="Rectangle 7">
            <a:extLst>
              <a:ext uri="{FF2B5EF4-FFF2-40B4-BE49-F238E27FC236}">
                <a16:creationId xmlns:a16="http://schemas.microsoft.com/office/drawing/2014/main" id="{4BA5F5CC-EDBC-F24E-B65E-2BB2AFFE1B97}"/>
              </a:ext>
            </a:extLst>
          </p:cNvPr>
          <p:cNvSpPr/>
          <p:nvPr/>
        </p:nvSpPr>
        <p:spPr>
          <a:xfrm>
            <a:off x="7356692" y="4771840"/>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Current State </a:t>
            </a:r>
          </a:p>
        </p:txBody>
      </p:sp>
      <p:sp>
        <p:nvSpPr>
          <p:cNvPr id="9" name="Rectangle 8">
            <a:extLst>
              <a:ext uri="{FF2B5EF4-FFF2-40B4-BE49-F238E27FC236}">
                <a16:creationId xmlns:a16="http://schemas.microsoft.com/office/drawing/2014/main" id="{AEC6795B-42CC-A344-8836-5449FC6804CF}"/>
              </a:ext>
            </a:extLst>
          </p:cNvPr>
          <p:cNvSpPr/>
          <p:nvPr/>
        </p:nvSpPr>
        <p:spPr>
          <a:xfrm>
            <a:off x="9987833" y="4771839"/>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Reading initial state of the SM</a:t>
            </a:r>
          </a:p>
        </p:txBody>
      </p:sp>
      <p:cxnSp>
        <p:nvCxnSpPr>
          <p:cNvPr id="10" name="Straight Arrow Connector 9">
            <a:extLst>
              <a:ext uri="{FF2B5EF4-FFF2-40B4-BE49-F238E27FC236}">
                <a16:creationId xmlns:a16="http://schemas.microsoft.com/office/drawing/2014/main" id="{01A927FA-F961-484E-8E96-0215A69C3F92}"/>
              </a:ext>
            </a:extLst>
          </p:cNvPr>
          <p:cNvCxnSpPr>
            <a:cxnSpLocks/>
            <a:stCxn id="5" idx="1"/>
          </p:cNvCxnSpPr>
          <p:nvPr/>
        </p:nvCxnSpPr>
        <p:spPr>
          <a:xfrm flipH="1">
            <a:off x="2117340" y="2596129"/>
            <a:ext cx="3754542" cy="217571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4319511D-2031-ED4A-A710-DBE7F694C626}"/>
              </a:ext>
            </a:extLst>
          </p:cNvPr>
          <p:cNvCxnSpPr>
            <a:cxnSpLocks/>
            <a:endCxn id="7" idx="0"/>
          </p:cNvCxnSpPr>
          <p:nvPr/>
        </p:nvCxnSpPr>
        <p:spPr>
          <a:xfrm flipH="1">
            <a:off x="4724400" y="3251650"/>
            <a:ext cx="1595720" cy="152019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4" name="Straight Arrow Connector 13">
            <a:extLst>
              <a:ext uri="{FF2B5EF4-FFF2-40B4-BE49-F238E27FC236}">
                <a16:creationId xmlns:a16="http://schemas.microsoft.com/office/drawing/2014/main" id="{1CA63A85-6F4A-904E-B771-8EFDB33B55FC}"/>
              </a:ext>
            </a:extLst>
          </p:cNvPr>
          <p:cNvCxnSpPr>
            <a:cxnSpLocks/>
            <a:stCxn id="5" idx="2"/>
            <a:endCxn id="8" idx="0"/>
          </p:cNvCxnSpPr>
          <p:nvPr/>
        </p:nvCxnSpPr>
        <p:spPr>
          <a:xfrm>
            <a:off x="6445623" y="3234690"/>
            <a:ext cx="1484810" cy="153715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895F97BF-0697-BF4F-8A1A-E3D9BCBEDBE1}"/>
              </a:ext>
            </a:extLst>
          </p:cNvPr>
          <p:cNvCxnSpPr>
            <a:cxnSpLocks/>
            <a:stCxn id="5" idx="3"/>
          </p:cNvCxnSpPr>
          <p:nvPr/>
        </p:nvCxnSpPr>
        <p:spPr>
          <a:xfrm>
            <a:off x="7019364" y="2596129"/>
            <a:ext cx="3644826" cy="217571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57277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2F82A-FDF3-C14F-A875-53A432F39CA1}"/>
              </a:ext>
            </a:extLst>
          </p:cNvPr>
          <p:cNvSpPr>
            <a:spLocks noGrp="1"/>
          </p:cNvSpPr>
          <p:nvPr>
            <p:ph type="title"/>
          </p:nvPr>
        </p:nvSpPr>
        <p:spPr/>
        <p:txBody>
          <a:bodyPr/>
          <a:lstStyle/>
          <a:p>
            <a:r>
              <a:rPr lang="en-US" dirty="0"/>
              <a:t>Agent Contents</a:t>
            </a:r>
          </a:p>
        </p:txBody>
      </p:sp>
      <p:sp>
        <p:nvSpPr>
          <p:cNvPr id="3" name="Footer Placeholder 2">
            <a:extLst>
              <a:ext uri="{FF2B5EF4-FFF2-40B4-BE49-F238E27FC236}">
                <a16:creationId xmlns:a16="http://schemas.microsoft.com/office/drawing/2014/main" id="{26DE37CB-2DA1-0D4C-ADD7-CFFA778D289D}"/>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06656A75-EA51-2048-B53F-F776F0519030}"/>
              </a:ext>
            </a:extLst>
          </p:cNvPr>
          <p:cNvSpPr>
            <a:spLocks noGrp="1"/>
          </p:cNvSpPr>
          <p:nvPr>
            <p:ph type="sldNum" sz="quarter" idx="11"/>
          </p:nvPr>
        </p:nvSpPr>
        <p:spPr/>
        <p:txBody>
          <a:bodyPr/>
          <a:lstStyle/>
          <a:p>
            <a:fld id="{0743EA0E-C5B1-48EC-8082-F253EA88050D}" type="slidenum">
              <a:rPr lang="en-US" smtClean="0"/>
              <a:pPr/>
              <a:t>2</a:t>
            </a:fld>
            <a:endParaRPr lang="en-US" dirty="0"/>
          </a:p>
        </p:txBody>
      </p:sp>
      <p:sp>
        <p:nvSpPr>
          <p:cNvPr id="5" name="TextBox 4">
            <a:extLst>
              <a:ext uri="{FF2B5EF4-FFF2-40B4-BE49-F238E27FC236}">
                <a16:creationId xmlns:a16="http://schemas.microsoft.com/office/drawing/2014/main" id="{03371380-5D01-804D-88B4-D79D964C1943}"/>
              </a:ext>
            </a:extLst>
          </p:cNvPr>
          <p:cNvSpPr txBox="1"/>
          <p:nvPr/>
        </p:nvSpPr>
        <p:spPr>
          <a:xfrm>
            <a:off x="2918012" y="2178424"/>
            <a:ext cx="7282699" cy="1477328"/>
          </a:xfrm>
          <a:prstGeom prst="rect">
            <a:avLst/>
          </a:prstGeom>
          <a:noFill/>
        </p:spPr>
        <p:txBody>
          <a:bodyPr wrap="none" rtlCol="0">
            <a:spAutoFit/>
          </a:bodyPr>
          <a:lstStyle/>
          <a:p>
            <a:r>
              <a:rPr lang="en-US" dirty="0"/>
              <a:t>1.  Tentative schedule dates and steps</a:t>
            </a:r>
          </a:p>
          <a:p>
            <a:r>
              <a:rPr lang="en-US" dirty="0"/>
              <a:t>2.  Use-Case Description</a:t>
            </a:r>
          </a:p>
          <a:p>
            <a:pPr marL="342900" indent="-342900">
              <a:buAutoNum type="arabicPeriod" startAt="2"/>
            </a:pPr>
            <a:r>
              <a:rPr lang="en-US" dirty="0"/>
              <a:t>Boundaries</a:t>
            </a:r>
          </a:p>
          <a:p>
            <a:pPr marL="342900" indent="-342900">
              <a:buAutoNum type="arabicPeriod" startAt="2"/>
            </a:pPr>
            <a:r>
              <a:rPr lang="en-US" dirty="0"/>
              <a:t>Top-Down Approach using decompositions and pipe-and-filter approach</a:t>
            </a:r>
          </a:p>
          <a:p>
            <a:pPr marL="342900" indent="-342900">
              <a:buAutoNum type="arabicPeriod" startAt="2"/>
            </a:pPr>
            <a:r>
              <a:rPr lang="en-US" dirty="0"/>
              <a:t>UML</a:t>
            </a:r>
          </a:p>
        </p:txBody>
      </p:sp>
    </p:spTree>
    <p:extLst>
      <p:ext uri="{BB962C8B-B14F-4D97-AF65-F5344CB8AC3E}">
        <p14:creationId xmlns:p14="http://schemas.microsoft.com/office/powerpoint/2010/main" val="19770514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71900-3573-AD4F-997D-9F24895AC863}"/>
              </a:ext>
            </a:extLst>
          </p:cNvPr>
          <p:cNvSpPr>
            <a:spLocks noGrp="1"/>
          </p:cNvSpPr>
          <p:nvPr>
            <p:ph type="title"/>
          </p:nvPr>
        </p:nvSpPr>
        <p:spPr/>
        <p:txBody>
          <a:bodyPr/>
          <a:lstStyle/>
          <a:p>
            <a:r>
              <a:rPr lang="en-US" dirty="0"/>
              <a:t>Agent Top-Down Design-OFMF Redfish Communicator</a:t>
            </a:r>
          </a:p>
        </p:txBody>
      </p:sp>
      <p:sp>
        <p:nvSpPr>
          <p:cNvPr id="3" name="Footer Placeholder 2">
            <a:extLst>
              <a:ext uri="{FF2B5EF4-FFF2-40B4-BE49-F238E27FC236}">
                <a16:creationId xmlns:a16="http://schemas.microsoft.com/office/drawing/2014/main" id="{1AF16284-21AD-8248-BCE5-7FF75C59AA1F}"/>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9D3300AF-4498-5045-839F-E55E9275598A}"/>
              </a:ext>
            </a:extLst>
          </p:cNvPr>
          <p:cNvSpPr>
            <a:spLocks noGrp="1"/>
          </p:cNvSpPr>
          <p:nvPr>
            <p:ph type="sldNum" sz="quarter" idx="11"/>
          </p:nvPr>
        </p:nvSpPr>
        <p:spPr/>
        <p:txBody>
          <a:bodyPr/>
          <a:lstStyle/>
          <a:p>
            <a:fld id="{0743EA0E-C5B1-48EC-8082-F253EA88050D}" type="slidenum">
              <a:rPr lang="en-US" smtClean="0"/>
              <a:pPr/>
              <a:t>20</a:t>
            </a:fld>
            <a:endParaRPr lang="en-US" dirty="0"/>
          </a:p>
        </p:txBody>
      </p:sp>
      <p:sp>
        <p:nvSpPr>
          <p:cNvPr id="5" name="Rectangle 4">
            <a:extLst>
              <a:ext uri="{FF2B5EF4-FFF2-40B4-BE49-F238E27FC236}">
                <a16:creationId xmlns:a16="http://schemas.microsoft.com/office/drawing/2014/main" id="{20A12A7E-4BE8-3343-95F8-034B603EEDB9}"/>
              </a:ext>
            </a:extLst>
          </p:cNvPr>
          <p:cNvSpPr/>
          <p:nvPr/>
        </p:nvSpPr>
        <p:spPr>
          <a:xfrm>
            <a:off x="5636559" y="2151879"/>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 Redfish Communicator</a:t>
            </a:r>
          </a:p>
        </p:txBody>
      </p:sp>
      <p:sp>
        <p:nvSpPr>
          <p:cNvPr id="6" name="Rectangle 5">
            <a:extLst>
              <a:ext uri="{FF2B5EF4-FFF2-40B4-BE49-F238E27FC236}">
                <a16:creationId xmlns:a16="http://schemas.microsoft.com/office/drawing/2014/main" id="{B88441C7-940F-5248-AD7C-2D76E72C5969}"/>
              </a:ext>
            </a:extLst>
          </p:cNvPr>
          <p:cNvSpPr/>
          <p:nvPr/>
        </p:nvSpPr>
        <p:spPr>
          <a:xfrm>
            <a:off x="3576918" y="4422864"/>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SSDP</a:t>
            </a:r>
            <a:br>
              <a:rPr lang="en-US" dirty="0"/>
            </a:br>
            <a:endParaRPr lang="en-US" dirty="0"/>
          </a:p>
        </p:txBody>
      </p:sp>
      <p:sp>
        <p:nvSpPr>
          <p:cNvPr id="7" name="Rectangle 6">
            <a:extLst>
              <a:ext uri="{FF2B5EF4-FFF2-40B4-BE49-F238E27FC236}">
                <a16:creationId xmlns:a16="http://schemas.microsoft.com/office/drawing/2014/main" id="{6A077457-1D50-614F-B1C7-EA483C394E91}"/>
              </a:ext>
            </a:extLst>
          </p:cNvPr>
          <p:cNvSpPr/>
          <p:nvPr/>
        </p:nvSpPr>
        <p:spPr>
          <a:xfrm>
            <a:off x="7626520" y="4422864"/>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Initial configuration of Fabric Representation</a:t>
            </a:r>
            <a:endParaRPr lang="en-US" dirty="0"/>
          </a:p>
        </p:txBody>
      </p:sp>
      <p:cxnSp>
        <p:nvCxnSpPr>
          <p:cNvPr id="8" name="Straight Arrow Connector 7">
            <a:extLst>
              <a:ext uri="{FF2B5EF4-FFF2-40B4-BE49-F238E27FC236}">
                <a16:creationId xmlns:a16="http://schemas.microsoft.com/office/drawing/2014/main" id="{443A52F7-331F-8A4D-84B6-BC7911BC4A6C}"/>
              </a:ext>
            </a:extLst>
          </p:cNvPr>
          <p:cNvCxnSpPr>
            <a:cxnSpLocks/>
            <a:endCxn id="6" idx="0"/>
          </p:cNvCxnSpPr>
          <p:nvPr/>
        </p:nvCxnSpPr>
        <p:spPr>
          <a:xfrm flipH="1">
            <a:off x="4150659" y="2697480"/>
            <a:ext cx="1485900" cy="172538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427F4C06-5ECC-6E4E-9F45-1F612F4B7443}"/>
              </a:ext>
            </a:extLst>
          </p:cNvPr>
          <p:cNvCxnSpPr>
            <a:cxnSpLocks/>
            <a:stCxn id="5" idx="3"/>
          </p:cNvCxnSpPr>
          <p:nvPr/>
        </p:nvCxnSpPr>
        <p:spPr>
          <a:xfrm>
            <a:off x="6784041" y="2790440"/>
            <a:ext cx="1416220" cy="163242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002221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8350E-D65C-4741-B984-7ED797156955}"/>
              </a:ext>
            </a:extLst>
          </p:cNvPr>
          <p:cNvSpPr>
            <a:spLocks noGrp="1"/>
          </p:cNvSpPr>
          <p:nvPr>
            <p:ph type="title"/>
          </p:nvPr>
        </p:nvSpPr>
        <p:spPr/>
        <p:txBody>
          <a:bodyPr/>
          <a:lstStyle/>
          <a:p>
            <a:r>
              <a:rPr lang="en-US" dirty="0"/>
              <a:t>Agent Top-Down design-</a:t>
            </a:r>
            <a:r>
              <a:rPr lang="en-US" sz="3200" dirty="0"/>
              <a:t> Event Manager </a:t>
            </a:r>
            <a:endParaRPr lang="en-US" dirty="0"/>
          </a:p>
        </p:txBody>
      </p:sp>
      <p:sp>
        <p:nvSpPr>
          <p:cNvPr id="3" name="Footer Placeholder 2">
            <a:extLst>
              <a:ext uri="{FF2B5EF4-FFF2-40B4-BE49-F238E27FC236}">
                <a16:creationId xmlns:a16="http://schemas.microsoft.com/office/drawing/2014/main" id="{0E821D41-4FB6-DA48-AE4B-02D3467908F5}"/>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B0BA52DC-2467-3148-83CA-334FAC8706E4}"/>
              </a:ext>
            </a:extLst>
          </p:cNvPr>
          <p:cNvSpPr>
            <a:spLocks noGrp="1"/>
          </p:cNvSpPr>
          <p:nvPr>
            <p:ph type="sldNum" sz="quarter" idx="11"/>
          </p:nvPr>
        </p:nvSpPr>
        <p:spPr/>
        <p:txBody>
          <a:bodyPr/>
          <a:lstStyle/>
          <a:p>
            <a:fld id="{0743EA0E-C5B1-48EC-8082-F253EA88050D}" type="slidenum">
              <a:rPr lang="en-US" smtClean="0"/>
              <a:pPr/>
              <a:t>21</a:t>
            </a:fld>
            <a:endParaRPr lang="en-US" dirty="0"/>
          </a:p>
        </p:txBody>
      </p:sp>
      <p:sp>
        <p:nvSpPr>
          <p:cNvPr id="5" name="Rectangle 4">
            <a:extLst>
              <a:ext uri="{FF2B5EF4-FFF2-40B4-BE49-F238E27FC236}">
                <a16:creationId xmlns:a16="http://schemas.microsoft.com/office/drawing/2014/main" id="{F7B21873-AC4E-4042-AB12-589242084D37}"/>
              </a:ext>
            </a:extLst>
          </p:cNvPr>
          <p:cNvSpPr/>
          <p:nvPr/>
        </p:nvSpPr>
        <p:spPr>
          <a:xfrm>
            <a:off x="5522259" y="2646704"/>
            <a:ext cx="1147482" cy="15645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Event Manager Service Events signal changes in fabric</a:t>
            </a:r>
          </a:p>
        </p:txBody>
      </p:sp>
      <p:sp>
        <p:nvSpPr>
          <p:cNvPr id="6" name="Rectangle 5">
            <a:extLst>
              <a:ext uri="{FF2B5EF4-FFF2-40B4-BE49-F238E27FC236}">
                <a16:creationId xmlns:a16="http://schemas.microsoft.com/office/drawing/2014/main" id="{89EABBF9-E8D6-7849-8D85-080E891A54AF}"/>
              </a:ext>
            </a:extLst>
          </p:cNvPr>
          <p:cNvSpPr/>
          <p:nvPr/>
        </p:nvSpPr>
        <p:spPr>
          <a:xfrm>
            <a:off x="2651057" y="4995093"/>
            <a:ext cx="1945980" cy="94874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Maintain Current State/Intended State/Health State</a:t>
            </a:r>
          </a:p>
        </p:txBody>
      </p:sp>
      <p:sp>
        <p:nvSpPr>
          <p:cNvPr id="7" name="Rectangle 6">
            <a:extLst>
              <a:ext uri="{FF2B5EF4-FFF2-40B4-BE49-F238E27FC236}">
                <a16:creationId xmlns:a16="http://schemas.microsoft.com/office/drawing/2014/main" id="{2DB4E5E4-AF52-0744-AAFD-BDEE843BC448}"/>
              </a:ext>
            </a:extLst>
          </p:cNvPr>
          <p:cNvSpPr/>
          <p:nvPr/>
        </p:nvSpPr>
        <p:spPr>
          <a:xfrm>
            <a:off x="8143836" y="4830902"/>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Map changes to OFMF representation</a:t>
            </a:r>
          </a:p>
        </p:txBody>
      </p:sp>
      <p:cxnSp>
        <p:nvCxnSpPr>
          <p:cNvPr id="8" name="Straight Arrow Connector 7">
            <a:extLst>
              <a:ext uri="{FF2B5EF4-FFF2-40B4-BE49-F238E27FC236}">
                <a16:creationId xmlns:a16="http://schemas.microsoft.com/office/drawing/2014/main" id="{A6469AD5-9828-D340-80A6-EA69B8FF5A24}"/>
              </a:ext>
            </a:extLst>
          </p:cNvPr>
          <p:cNvCxnSpPr>
            <a:cxnSpLocks/>
            <a:stCxn id="5" idx="3"/>
            <a:endCxn id="7" idx="0"/>
          </p:cNvCxnSpPr>
          <p:nvPr/>
        </p:nvCxnSpPr>
        <p:spPr>
          <a:xfrm>
            <a:off x="6669741" y="3429000"/>
            <a:ext cx="2047836" cy="140190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0" name="Straight Arrow Connector 9">
            <a:extLst>
              <a:ext uri="{FF2B5EF4-FFF2-40B4-BE49-F238E27FC236}">
                <a16:creationId xmlns:a16="http://schemas.microsoft.com/office/drawing/2014/main" id="{290F883F-26F2-1344-B7BF-22ABC4577BCE}"/>
              </a:ext>
            </a:extLst>
          </p:cNvPr>
          <p:cNvCxnSpPr>
            <a:cxnSpLocks/>
            <a:endCxn id="6" idx="0"/>
          </p:cNvCxnSpPr>
          <p:nvPr/>
        </p:nvCxnSpPr>
        <p:spPr>
          <a:xfrm flipH="1">
            <a:off x="3624047" y="3362669"/>
            <a:ext cx="1898212" cy="163242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081708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C978A-54CE-5B4F-B935-45B32A1A20E1}"/>
              </a:ext>
            </a:extLst>
          </p:cNvPr>
          <p:cNvSpPr>
            <a:spLocks noGrp="1"/>
          </p:cNvSpPr>
          <p:nvPr>
            <p:ph type="title"/>
          </p:nvPr>
        </p:nvSpPr>
        <p:spPr/>
        <p:txBody>
          <a:bodyPr/>
          <a:lstStyle/>
          <a:p>
            <a:r>
              <a:rPr lang="en-US" dirty="0"/>
              <a:t>Agent Top-Down design-MAP Changes to OFMF representation</a:t>
            </a:r>
          </a:p>
        </p:txBody>
      </p:sp>
      <p:sp>
        <p:nvSpPr>
          <p:cNvPr id="3" name="Footer Placeholder 2">
            <a:extLst>
              <a:ext uri="{FF2B5EF4-FFF2-40B4-BE49-F238E27FC236}">
                <a16:creationId xmlns:a16="http://schemas.microsoft.com/office/drawing/2014/main" id="{9EADC746-755D-C34B-AD12-7CC1EE89D131}"/>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5D65BDF4-27A5-2A44-966C-1EB28DF69B77}"/>
              </a:ext>
            </a:extLst>
          </p:cNvPr>
          <p:cNvSpPr>
            <a:spLocks noGrp="1"/>
          </p:cNvSpPr>
          <p:nvPr>
            <p:ph type="sldNum" sz="quarter" idx="11"/>
          </p:nvPr>
        </p:nvSpPr>
        <p:spPr/>
        <p:txBody>
          <a:bodyPr/>
          <a:lstStyle/>
          <a:p>
            <a:fld id="{0743EA0E-C5B1-48EC-8082-F253EA88050D}" type="slidenum">
              <a:rPr lang="en-US" smtClean="0"/>
              <a:pPr/>
              <a:t>22</a:t>
            </a:fld>
            <a:endParaRPr lang="en-US" dirty="0"/>
          </a:p>
        </p:txBody>
      </p:sp>
      <p:sp>
        <p:nvSpPr>
          <p:cNvPr id="5" name="Rectangle 4">
            <a:extLst>
              <a:ext uri="{FF2B5EF4-FFF2-40B4-BE49-F238E27FC236}">
                <a16:creationId xmlns:a16="http://schemas.microsoft.com/office/drawing/2014/main" id="{18E81A01-640A-EB48-96FB-4C94EAB86EE1}"/>
              </a:ext>
            </a:extLst>
          </p:cNvPr>
          <p:cNvSpPr/>
          <p:nvPr/>
        </p:nvSpPr>
        <p:spPr>
          <a:xfrm>
            <a:off x="5522259" y="1850636"/>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Map changes to OFMF representation</a:t>
            </a:r>
          </a:p>
        </p:txBody>
      </p:sp>
      <p:sp>
        <p:nvSpPr>
          <p:cNvPr id="6" name="Rectangle 5">
            <a:extLst>
              <a:ext uri="{FF2B5EF4-FFF2-40B4-BE49-F238E27FC236}">
                <a16:creationId xmlns:a16="http://schemas.microsoft.com/office/drawing/2014/main" id="{78CEC63A-5A20-6749-A62D-F08A348E4DB4}"/>
              </a:ext>
            </a:extLst>
          </p:cNvPr>
          <p:cNvSpPr/>
          <p:nvPr/>
        </p:nvSpPr>
        <p:spPr>
          <a:xfrm>
            <a:off x="1603243" y="4206292"/>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Link has gone down.</a:t>
            </a:r>
          </a:p>
        </p:txBody>
      </p:sp>
      <p:sp>
        <p:nvSpPr>
          <p:cNvPr id="7" name="Rectangle 6">
            <a:extLst>
              <a:ext uri="{FF2B5EF4-FFF2-40B4-BE49-F238E27FC236}">
                <a16:creationId xmlns:a16="http://schemas.microsoft.com/office/drawing/2014/main" id="{F0775893-5553-D848-A2B7-D1B0387BA7D0}"/>
              </a:ext>
            </a:extLst>
          </p:cNvPr>
          <p:cNvSpPr/>
          <p:nvPr/>
        </p:nvSpPr>
        <p:spPr>
          <a:xfrm>
            <a:off x="2931569" y="4196491"/>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Link has been established.</a:t>
            </a:r>
          </a:p>
        </p:txBody>
      </p:sp>
      <p:sp>
        <p:nvSpPr>
          <p:cNvPr id="8" name="Rectangle 7">
            <a:extLst>
              <a:ext uri="{FF2B5EF4-FFF2-40B4-BE49-F238E27FC236}">
                <a16:creationId xmlns:a16="http://schemas.microsoft.com/office/drawing/2014/main" id="{152E77E2-F6B5-0A45-B05B-C2407914317D}"/>
              </a:ext>
            </a:extLst>
          </p:cNvPr>
          <p:cNvSpPr/>
          <p:nvPr/>
        </p:nvSpPr>
        <p:spPr>
          <a:xfrm>
            <a:off x="6368304" y="4206292"/>
            <a:ext cx="1334259"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Congestion</a:t>
            </a:r>
          </a:p>
        </p:txBody>
      </p:sp>
      <p:sp>
        <p:nvSpPr>
          <p:cNvPr id="9" name="Rectangle 8">
            <a:extLst>
              <a:ext uri="{FF2B5EF4-FFF2-40B4-BE49-F238E27FC236}">
                <a16:creationId xmlns:a16="http://schemas.microsoft.com/office/drawing/2014/main" id="{82490E48-8D00-7447-AE97-90D2002874C6}"/>
              </a:ext>
            </a:extLst>
          </p:cNvPr>
          <p:cNvSpPr/>
          <p:nvPr/>
        </p:nvSpPr>
        <p:spPr>
          <a:xfrm>
            <a:off x="7962209" y="4206292"/>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Link re-try counters are high.</a:t>
            </a:r>
          </a:p>
        </p:txBody>
      </p:sp>
      <p:sp>
        <p:nvSpPr>
          <p:cNvPr id="10" name="Rectangle 9">
            <a:extLst>
              <a:ext uri="{FF2B5EF4-FFF2-40B4-BE49-F238E27FC236}">
                <a16:creationId xmlns:a16="http://schemas.microsoft.com/office/drawing/2014/main" id="{D259A520-AA7A-1141-B9E4-FF2732531965}"/>
              </a:ext>
            </a:extLst>
          </p:cNvPr>
          <p:cNvSpPr/>
          <p:nvPr/>
        </p:nvSpPr>
        <p:spPr>
          <a:xfrm>
            <a:off x="9352366" y="4196491"/>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QoS</a:t>
            </a:r>
          </a:p>
        </p:txBody>
      </p:sp>
      <p:sp>
        <p:nvSpPr>
          <p:cNvPr id="11" name="Rectangle 10">
            <a:extLst>
              <a:ext uri="{FF2B5EF4-FFF2-40B4-BE49-F238E27FC236}">
                <a16:creationId xmlns:a16="http://schemas.microsoft.com/office/drawing/2014/main" id="{11AC29C1-A7A0-2044-8E59-ADF27ACABFA2}"/>
              </a:ext>
            </a:extLst>
          </p:cNvPr>
          <p:cNvSpPr/>
          <p:nvPr/>
        </p:nvSpPr>
        <p:spPr>
          <a:xfrm>
            <a:off x="10742523" y="4206292"/>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Hardware Acceleration</a:t>
            </a:r>
          </a:p>
        </p:txBody>
      </p:sp>
      <p:sp>
        <p:nvSpPr>
          <p:cNvPr id="12" name="Rectangle 11">
            <a:extLst>
              <a:ext uri="{FF2B5EF4-FFF2-40B4-BE49-F238E27FC236}">
                <a16:creationId xmlns:a16="http://schemas.microsoft.com/office/drawing/2014/main" id="{70D12B04-9FF3-1E43-92D7-9C6F24A3D9CD}"/>
              </a:ext>
            </a:extLst>
          </p:cNvPr>
          <p:cNvSpPr/>
          <p:nvPr/>
        </p:nvSpPr>
        <p:spPr>
          <a:xfrm>
            <a:off x="35858" y="4186690"/>
            <a:ext cx="1386541"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a:solidFill>
                  <a:schemeClr val="bg1"/>
                </a:solidFill>
              </a:rPr>
              <a:t>Catastrohpic</a:t>
            </a:r>
            <a:r>
              <a:rPr lang="en-US" dirty="0">
                <a:solidFill>
                  <a:schemeClr val="bg1"/>
                </a:solidFill>
              </a:rPr>
              <a:t> link failure</a:t>
            </a:r>
          </a:p>
        </p:txBody>
      </p:sp>
      <p:sp>
        <p:nvSpPr>
          <p:cNvPr id="13" name="Rectangle 12">
            <a:extLst>
              <a:ext uri="{FF2B5EF4-FFF2-40B4-BE49-F238E27FC236}">
                <a16:creationId xmlns:a16="http://schemas.microsoft.com/office/drawing/2014/main" id="{79AA1989-5ADB-F646-AF20-D5724CC19C3B}"/>
              </a:ext>
            </a:extLst>
          </p:cNvPr>
          <p:cNvSpPr/>
          <p:nvPr/>
        </p:nvSpPr>
        <p:spPr>
          <a:xfrm>
            <a:off x="4522258" y="4206292"/>
            <a:ext cx="157374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Environmental notifications</a:t>
            </a:r>
          </a:p>
        </p:txBody>
      </p:sp>
      <p:cxnSp>
        <p:nvCxnSpPr>
          <p:cNvPr id="14" name="Straight Arrow Connector 13">
            <a:extLst>
              <a:ext uri="{FF2B5EF4-FFF2-40B4-BE49-F238E27FC236}">
                <a16:creationId xmlns:a16="http://schemas.microsoft.com/office/drawing/2014/main" id="{3C728110-2949-C84A-906F-EFC6021D3C7D}"/>
              </a:ext>
            </a:extLst>
          </p:cNvPr>
          <p:cNvCxnSpPr>
            <a:cxnSpLocks/>
          </p:cNvCxnSpPr>
          <p:nvPr/>
        </p:nvCxnSpPr>
        <p:spPr>
          <a:xfrm flipH="1">
            <a:off x="609600" y="2349661"/>
            <a:ext cx="4818927" cy="183702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6" name="Straight Arrow Connector 15">
            <a:extLst>
              <a:ext uri="{FF2B5EF4-FFF2-40B4-BE49-F238E27FC236}">
                <a16:creationId xmlns:a16="http://schemas.microsoft.com/office/drawing/2014/main" id="{5CD98075-43A8-3B45-9545-FADE71D36FB4}"/>
              </a:ext>
            </a:extLst>
          </p:cNvPr>
          <p:cNvCxnSpPr>
            <a:cxnSpLocks/>
            <a:endCxn id="6" idx="0"/>
          </p:cNvCxnSpPr>
          <p:nvPr/>
        </p:nvCxnSpPr>
        <p:spPr>
          <a:xfrm flipH="1">
            <a:off x="2176984" y="2651708"/>
            <a:ext cx="3266837" cy="155458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BE9CA578-1D1A-BC4A-988F-510C8F0CC9F7}"/>
              </a:ext>
            </a:extLst>
          </p:cNvPr>
          <p:cNvCxnSpPr>
            <a:cxnSpLocks/>
          </p:cNvCxnSpPr>
          <p:nvPr/>
        </p:nvCxnSpPr>
        <p:spPr>
          <a:xfrm flipH="1">
            <a:off x="3518287" y="2938972"/>
            <a:ext cx="1925534" cy="119512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9A62C15A-CECA-D54E-9D39-1F8C0146C266}"/>
              </a:ext>
            </a:extLst>
          </p:cNvPr>
          <p:cNvCxnSpPr>
            <a:cxnSpLocks/>
            <a:endCxn id="13" idx="0"/>
          </p:cNvCxnSpPr>
          <p:nvPr/>
        </p:nvCxnSpPr>
        <p:spPr>
          <a:xfrm flipH="1">
            <a:off x="5309129" y="3127757"/>
            <a:ext cx="438862" cy="107853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BC08EBF0-71BE-B547-8AE9-43BA66185850}"/>
              </a:ext>
            </a:extLst>
          </p:cNvPr>
          <p:cNvCxnSpPr>
            <a:cxnSpLocks/>
            <a:endCxn id="8" idx="0"/>
          </p:cNvCxnSpPr>
          <p:nvPr/>
        </p:nvCxnSpPr>
        <p:spPr>
          <a:xfrm>
            <a:off x="6267947" y="3163857"/>
            <a:ext cx="767487" cy="104243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8" name="Straight Arrow Connector 27">
            <a:extLst>
              <a:ext uri="{FF2B5EF4-FFF2-40B4-BE49-F238E27FC236}">
                <a16:creationId xmlns:a16="http://schemas.microsoft.com/office/drawing/2014/main" id="{A319A808-D898-7449-B6A8-1CA730EF8F3A}"/>
              </a:ext>
            </a:extLst>
          </p:cNvPr>
          <p:cNvCxnSpPr>
            <a:cxnSpLocks/>
            <a:endCxn id="9" idx="0"/>
          </p:cNvCxnSpPr>
          <p:nvPr/>
        </p:nvCxnSpPr>
        <p:spPr>
          <a:xfrm>
            <a:off x="6724036" y="2938972"/>
            <a:ext cx="1811914" cy="126732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1" name="Straight Arrow Connector 30">
            <a:extLst>
              <a:ext uri="{FF2B5EF4-FFF2-40B4-BE49-F238E27FC236}">
                <a16:creationId xmlns:a16="http://schemas.microsoft.com/office/drawing/2014/main" id="{35CF11ED-AE62-6D45-BAF3-C21853855A96}"/>
              </a:ext>
            </a:extLst>
          </p:cNvPr>
          <p:cNvCxnSpPr>
            <a:cxnSpLocks/>
            <a:endCxn id="10" idx="0"/>
          </p:cNvCxnSpPr>
          <p:nvPr/>
        </p:nvCxnSpPr>
        <p:spPr>
          <a:xfrm>
            <a:off x="6724036" y="2661509"/>
            <a:ext cx="3202071" cy="153498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4" name="Straight Arrow Connector 33">
            <a:extLst>
              <a:ext uri="{FF2B5EF4-FFF2-40B4-BE49-F238E27FC236}">
                <a16:creationId xmlns:a16="http://schemas.microsoft.com/office/drawing/2014/main" id="{90F944C8-8043-6C47-87DB-F070B6B2E540}"/>
              </a:ext>
            </a:extLst>
          </p:cNvPr>
          <p:cNvCxnSpPr>
            <a:cxnSpLocks/>
          </p:cNvCxnSpPr>
          <p:nvPr/>
        </p:nvCxnSpPr>
        <p:spPr>
          <a:xfrm>
            <a:off x="6785124" y="2395480"/>
            <a:ext cx="4668163" cy="177670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7" name="Straight Arrow Connector 36">
            <a:extLst>
              <a:ext uri="{FF2B5EF4-FFF2-40B4-BE49-F238E27FC236}">
                <a16:creationId xmlns:a16="http://schemas.microsoft.com/office/drawing/2014/main" id="{ADDCAC56-4BB9-4A47-AB6F-BD78F08446A2}"/>
              </a:ext>
            </a:extLst>
          </p:cNvPr>
          <p:cNvCxnSpPr>
            <a:cxnSpLocks/>
          </p:cNvCxnSpPr>
          <p:nvPr/>
        </p:nvCxnSpPr>
        <p:spPr>
          <a:xfrm flipH="1">
            <a:off x="3670687" y="3091372"/>
            <a:ext cx="1925534" cy="119512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178112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59051-97FA-6B40-9973-0606AF5719D4}"/>
              </a:ext>
            </a:extLst>
          </p:cNvPr>
          <p:cNvSpPr>
            <a:spLocks noGrp="1"/>
          </p:cNvSpPr>
          <p:nvPr>
            <p:ph type="title"/>
          </p:nvPr>
        </p:nvSpPr>
        <p:spPr/>
        <p:txBody>
          <a:bodyPr/>
          <a:lstStyle/>
          <a:p>
            <a:r>
              <a:rPr lang="en-US" dirty="0"/>
              <a:t>Agent top-down design-Link has been established</a:t>
            </a:r>
          </a:p>
        </p:txBody>
      </p:sp>
      <p:sp>
        <p:nvSpPr>
          <p:cNvPr id="3" name="Footer Placeholder 2">
            <a:extLst>
              <a:ext uri="{FF2B5EF4-FFF2-40B4-BE49-F238E27FC236}">
                <a16:creationId xmlns:a16="http://schemas.microsoft.com/office/drawing/2014/main" id="{022EBCE9-0A58-E34B-B370-13EC01647793}"/>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A7EAFA33-8680-8241-91C4-CB485B29F440}"/>
              </a:ext>
            </a:extLst>
          </p:cNvPr>
          <p:cNvSpPr>
            <a:spLocks noGrp="1"/>
          </p:cNvSpPr>
          <p:nvPr>
            <p:ph type="sldNum" sz="quarter" idx="11"/>
          </p:nvPr>
        </p:nvSpPr>
        <p:spPr/>
        <p:txBody>
          <a:bodyPr/>
          <a:lstStyle/>
          <a:p>
            <a:fld id="{0743EA0E-C5B1-48EC-8082-F253EA88050D}" type="slidenum">
              <a:rPr lang="en-US" smtClean="0"/>
              <a:pPr/>
              <a:t>23</a:t>
            </a:fld>
            <a:endParaRPr lang="en-US" dirty="0"/>
          </a:p>
        </p:txBody>
      </p:sp>
      <p:sp>
        <p:nvSpPr>
          <p:cNvPr id="5" name="Rectangle 4">
            <a:extLst>
              <a:ext uri="{FF2B5EF4-FFF2-40B4-BE49-F238E27FC236}">
                <a16:creationId xmlns:a16="http://schemas.microsoft.com/office/drawing/2014/main" id="{0A040E91-C410-4742-B646-A33CE6AC29FF}"/>
              </a:ext>
            </a:extLst>
          </p:cNvPr>
          <p:cNvSpPr/>
          <p:nvPr/>
        </p:nvSpPr>
        <p:spPr>
          <a:xfrm>
            <a:off x="5419662" y="1734845"/>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Link has been established.</a:t>
            </a:r>
          </a:p>
        </p:txBody>
      </p:sp>
      <p:sp>
        <p:nvSpPr>
          <p:cNvPr id="6" name="Rectangle 5">
            <a:extLst>
              <a:ext uri="{FF2B5EF4-FFF2-40B4-BE49-F238E27FC236}">
                <a16:creationId xmlns:a16="http://schemas.microsoft.com/office/drawing/2014/main" id="{AC37E71B-9002-7943-8050-72B3ADCC4A6D}"/>
              </a:ext>
            </a:extLst>
          </p:cNvPr>
          <p:cNvSpPr/>
          <p:nvPr/>
        </p:nvSpPr>
        <p:spPr>
          <a:xfrm>
            <a:off x="909751" y="4009556"/>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What resource?</a:t>
            </a:r>
          </a:p>
        </p:txBody>
      </p:sp>
      <p:sp>
        <p:nvSpPr>
          <p:cNvPr id="7" name="Rectangle 6">
            <a:extLst>
              <a:ext uri="{FF2B5EF4-FFF2-40B4-BE49-F238E27FC236}">
                <a16:creationId xmlns:a16="http://schemas.microsoft.com/office/drawing/2014/main" id="{5BAFEFF0-C4F2-0647-AC28-09984F627BA0}"/>
              </a:ext>
            </a:extLst>
          </p:cNvPr>
          <p:cNvSpPr/>
          <p:nvPr/>
        </p:nvSpPr>
        <p:spPr>
          <a:xfrm>
            <a:off x="2924818" y="4009556"/>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Unsolicited Event Packet (UEP)</a:t>
            </a:r>
          </a:p>
        </p:txBody>
      </p:sp>
      <p:sp>
        <p:nvSpPr>
          <p:cNvPr id="8" name="Rectangle 7">
            <a:extLst>
              <a:ext uri="{FF2B5EF4-FFF2-40B4-BE49-F238E27FC236}">
                <a16:creationId xmlns:a16="http://schemas.microsoft.com/office/drawing/2014/main" id="{87FCBB9C-83B1-6C41-BA37-65175384E9AE}"/>
              </a:ext>
            </a:extLst>
          </p:cNvPr>
          <p:cNvSpPr/>
          <p:nvPr/>
        </p:nvSpPr>
        <p:spPr>
          <a:xfrm>
            <a:off x="4972756" y="4009555"/>
            <a:ext cx="1586088"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JSON representation of the fabric </a:t>
            </a:r>
          </a:p>
        </p:txBody>
      </p:sp>
      <p:sp>
        <p:nvSpPr>
          <p:cNvPr id="10" name="Rectangle 9">
            <a:extLst>
              <a:ext uri="{FF2B5EF4-FFF2-40B4-BE49-F238E27FC236}">
                <a16:creationId xmlns:a16="http://schemas.microsoft.com/office/drawing/2014/main" id="{C5E7D00F-023A-F04D-91FB-08E6D85DF891}"/>
              </a:ext>
            </a:extLst>
          </p:cNvPr>
          <p:cNvSpPr/>
          <p:nvPr/>
        </p:nvSpPr>
        <p:spPr>
          <a:xfrm>
            <a:off x="7121465" y="4009555"/>
            <a:ext cx="1586088"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UUIDs for new resources</a:t>
            </a:r>
          </a:p>
        </p:txBody>
      </p:sp>
      <p:sp>
        <p:nvSpPr>
          <p:cNvPr id="11" name="Rectangle 10">
            <a:extLst>
              <a:ext uri="{FF2B5EF4-FFF2-40B4-BE49-F238E27FC236}">
                <a16:creationId xmlns:a16="http://schemas.microsoft.com/office/drawing/2014/main" id="{732BE5AD-584A-134A-B5A1-6714E295DC46}"/>
              </a:ext>
            </a:extLst>
          </p:cNvPr>
          <p:cNvSpPr/>
          <p:nvPr/>
        </p:nvSpPr>
        <p:spPr>
          <a:xfrm>
            <a:off x="9194789" y="4009554"/>
            <a:ext cx="1586088"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New route information</a:t>
            </a:r>
          </a:p>
        </p:txBody>
      </p:sp>
      <p:cxnSp>
        <p:nvCxnSpPr>
          <p:cNvPr id="12" name="Straight Arrow Connector 11">
            <a:extLst>
              <a:ext uri="{FF2B5EF4-FFF2-40B4-BE49-F238E27FC236}">
                <a16:creationId xmlns:a16="http://schemas.microsoft.com/office/drawing/2014/main" id="{383A7191-0D25-D441-B753-D864C3787F65}"/>
              </a:ext>
            </a:extLst>
          </p:cNvPr>
          <p:cNvCxnSpPr>
            <a:cxnSpLocks/>
            <a:endCxn id="6" idx="0"/>
          </p:cNvCxnSpPr>
          <p:nvPr/>
        </p:nvCxnSpPr>
        <p:spPr>
          <a:xfrm flipH="1">
            <a:off x="1586089" y="2407534"/>
            <a:ext cx="3833573" cy="16020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5" name="Straight Arrow Connector 14">
            <a:extLst>
              <a:ext uri="{FF2B5EF4-FFF2-40B4-BE49-F238E27FC236}">
                <a16:creationId xmlns:a16="http://schemas.microsoft.com/office/drawing/2014/main" id="{F0D143A1-3586-F248-BBAD-11A69472BE63}"/>
              </a:ext>
            </a:extLst>
          </p:cNvPr>
          <p:cNvCxnSpPr>
            <a:cxnSpLocks/>
            <a:endCxn id="7" idx="0"/>
          </p:cNvCxnSpPr>
          <p:nvPr/>
        </p:nvCxnSpPr>
        <p:spPr>
          <a:xfrm flipH="1">
            <a:off x="3601156" y="2848444"/>
            <a:ext cx="1818506" cy="116111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A0AD29C6-8843-AC44-9BBE-0D583ED1999F}"/>
              </a:ext>
            </a:extLst>
          </p:cNvPr>
          <p:cNvCxnSpPr>
            <a:cxnSpLocks/>
            <a:endCxn id="8" idx="0"/>
          </p:cNvCxnSpPr>
          <p:nvPr/>
        </p:nvCxnSpPr>
        <p:spPr>
          <a:xfrm flipH="1">
            <a:off x="5765800" y="3011966"/>
            <a:ext cx="183587" cy="99758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CDA4F59E-FB15-A94E-B754-5EAD0F695186}"/>
              </a:ext>
            </a:extLst>
          </p:cNvPr>
          <p:cNvCxnSpPr>
            <a:cxnSpLocks/>
          </p:cNvCxnSpPr>
          <p:nvPr/>
        </p:nvCxnSpPr>
        <p:spPr>
          <a:xfrm>
            <a:off x="6772337" y="2813657"/>
            <a:ext cx="1295217" cy="119589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0E52665F-448F-4541-9625-DD248CACCF4F}"/>
              </a:ext>
            </a:extLst>
          </p:cNvPr>
          <p:cNvCxnSpPr>
            <a:cxnSpLocks/>
            <a:stCxn id="5" idx="3"/>
          </p:cNvCxnSpPr>
          <p:nvPr/>
        </p:nvCxnSpPr>
        <p:spPr>
          <a:xfrm>
            <a:off x="6772337" y="2373406"/>
            <a:ext cx="3332362" cy="167715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66945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14D6C-3BB6-E54D-9009-7626F4F71072}"/>
              </a:ext>
            </a:extLst>
          </p:cNvPr>
          <p:cNvSpPr>
            <a:spLocks noGrp="1"/>
          </p:cNvSpPr>
          <p:nvPr>
            <p:ph type="title"/>
          </p:nvPr>
        </p:nvSpPr>
        <p:spPr/>
        <p:txBody>
          <a:bodyPr/>
          <a:lstStyle/>
          <a:p>
            <a:r>
              <a:rPr lang="en-US" dirty="0"/>
              <a:t>Link has been established Use case description</a:t>
            </a:r>
          </a:p>
        </p:txBody>
      </p:sp>
      <p:sp>
        <p:nvSpPr>
          <p:cNvPr id="3" name="Footer Placeholder 2">
            <a:extLst>
              <a:ext uri="{FF2B5EF4-FFF2-40B4-BE49-F238E27FC236}">
                <a16:creationId xmlns:a16="http://schemas.microsoft.com/office/drawing/2014/main" id="{3D2B1FB8-DD08-6A4F-AEE0-1AC7BF5A36C4}"/>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1D1422B5-E13D-DC4F-B6B1-EC3B93533295}"/>
              </a:ext>
            </a:extLst>
          </p:cNvPr>
          <p:cNvSpPr>
            <a:spLocks noGrp="1"/>
          </p:cNvSpPr>
          <p:nvPr>
            <p:ph type="sldNum" sz="quarter" idx="11"/>
          </p:nvPr>
        </p:nvSpPr>
        <p:spPr/>
        <p:txBody>
          <a:bodyPr/>
          <a:lstStyle/>
          <a:p>
            <a:fld id="{0743EA0E-C5B1-48EC-8082-F253EA88050D}" type="slidenum">
              <a:rPr lang="en-US" smtClean="0"/>
              <a:pPr/>
              <a:t>24</a:t>
            </a:fld>
            <a:endParaRPr lang="en-US" dirty="0"/>
          </a:p>
        </p:txBody>
      </p:sp>
      <p:graphicFrame>
        <p:nvGraphicFramePr>
          <p:cNvPr id="5" name="Table 4">
            <a:extLst>
              <a:ext uri="{FF2B5EF4-FFF2-40B4-BE49-F238E27FC236}">
                <a16:creationId xmlns:a16="http://schemas.microsoft.com/office/drawing/2014/main" id="{1D6BBA4D-F6CB-E54A-BDC4-1AE674F52134}"/>
              </a:ext>
            </a:extLst>
          </p:cNvPr>
          <p:cNvGraphicFramePr>
            <a:graphicFrameLocks noGrp="1"/>
          </p:cNvGraphicFramePr>
          <p:nvPr>
            <p:extLst>
              <p:ext uri="{D42A27DB-BD31-4B8C-83A1-F6EECF244321}">
                <p14:modId xmlns:p14="http://schemas.microsoft.com/office/powerpoint/2010/main" val="706691121"/>
              </p:ext>
            </p:extLst>
          </p:nvPr>
        </p:nvGraphicFramePr>
        <p:xfrm>
          <a:off x="2640900" y="1535380"/>
          <a:ext cx="5588700" cy="5295395"/>
        </p:xfrm>
        <a:graphic>
          <a:graphicData uri="http://schemas.openxmlformats.org/drawingml/2006/table">
            <a:tbl>
              <a:tblPr firstRow="1" firstCol="1" bandRow="1">
                <a:tableStyleId>{5C22544A-7EE6-4342-B048-85BDC9FD1C3A}</a:tableStyleId>
              </a:tblPr>
              <a:tblGrid>
                <a:gridCol w="2794350">
                  <a:extLst>
                    <a:ext uri="{9D8B030D-6E8A-4147-A177-3AD203B41FA5}">
                      <a16:colId xmlns:a16="http://schemas.microsoft.com/office/drawing/2014/main" val="3701455399"/>
                    </a:ext>
                  </a:extLst>
                </a:gridCol>
                <a:gridCol w="2794350">
                  <a:extLst>
                    <a:ext uri="{9D8B030D-6E8A-4147-A177-3AD203B41FA5}">
                      <a16:colId xmlns:a16="http://schemas.microsoft.com/office/drawing/2014/main" val="1673535564"/>
                    </a:ext>
                  </a:extLst>
                </a:gridCol>
              </a:tblGrid>
              <a:tr h="129830">
                <a:tc>
                  <a:txBody>
                    <a:bodyPr/>
                    <a:lstStyle/>
                    <a:p>
                      <a:pPr marL="0" marR="0">
                        <a:spcBef>
                          <a:spcPts val="0"/>
                        </a:spcBef>
                        <a:spcAft>
                          <a:spcPts val="0"/>
                        </a:spcAft>
                      </a:pPr>
                      <a:r>
                        <a:rPr lang="en-US" sz="8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Link has gone down Use-Case description</a:t>
                      </a:r>
                    </a:p>
                  </a:txBody>
                  <a:tcPr marL="30083" marR="30083" marT="0" marB="0"/>
                </a:tc>
                <a:extLst>
                  <a:ext uri="{0D108BD9-81ED-4DB2-BD59-A6C34878D82A}">
                    <a16:rowId xmlns:a16="http://schemas.microsoft.com/office/drawing/2014/main" val="3199869203"/>
                  </a:ext>
                </a:extLst>
              </a:tr>
              <a:tr h="129830">
                <a:tc>
                  <a:txBody>
                    <a:bodyPr/>
                    <a:lstStyle/>
                    <a:p>
                      <a:pPr marL="0" marR="0">
                        <a:spcBef>
                          <a:spcPts val="0"/>
                        </a:spcBef>
                        <a:spcAft>
                          <a:spcPts val="0"/>
                        </a:spcAft>
                      </a:pPr>
                      <a:r>
                        <a:rPr lang="en-US" sz="8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Agent, Subnet Manager, OFMF</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017305518"/>
                  </a:ext>
                </a:extLst>
              </a:tr>
              <a:tr h="69402">
                <a:tc>
                  <a:txBody>
                    <a:bodyPr/>
                    <a:lstStyle/>
                    <a:p>
                      <a:pPr marL="0" marR="0">
                        <a:spcBef>
                          <a:spcPts val="0"/>
                        </a:spcBef>
                        <a:spcAft>
                          <a:spcPts val="0"/>
                        </a:spcAft>
                      </a:pPr>
                      <a:r>
                        <a:rPr lang="en-US" sz="8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Add an identified resource to the OFMF</a:t>
                      </a:r>
                    </a:p>
                  </a:txBody>
                  <a:tcPr marL="30083" marR="30083" marT="0" marB="0"/>
                </a:tc>
                <a:extLst>
                  <a:ext uri="{0D108BD9-81ED-4DB2-BD59-A6C34878D82A}">
                    <a16:rowId xmlns:a16="http://schemas.microsoft.com/office/drawing/2014/main" val="3704061336"/>
                  </a:ext>
                </a:extLst>
              </a:tr>
              <a:tr h="259658">
                <a:tc>
                  <a:txBody>
                    <a:bodyPr/>
                    <a:lstStyle/>
                    <a:p>
                      <a:pPr marL="0" marR="0">
                        <a:spcBef>
                          <a:spcPts val="0"/>
                        </a:spcBef>
                        <a:spcAft>
                          <a:spcPts val="0"/>
                        </a:spcAft>
                      </a:pPr>
                      <a:r>
                        <a:rPr lang="en-US" sz="800">
                          <a:effectLst/>
                        </a:rPr>
                        <a:t>Comments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A resource has been found and the resource is to be added to the OFMF </a:t>
                      </a:r>
                    </a:p>
                  </a:txBody>
                  <a:tcPr marL="30083" marR="30083" marT="0" marB="0"/>
                </a:tc>
                <a:extLst>
                  <a:ext uri="{0D108BD9-81ED-4DB2-BD59-A6C34878D82A}">
                    <a16:rowId xmlns:a16="http://schemas.microsoft.com/office/drawing/2014/main" val="3860327952"/>
                  </a:ext>
                </a:extLst>
              </a:tr>
              <a:tr h="129830">
                <a:tc>
                  <a:txBody>
                    <a:bodyPr/>
                    <a:lstStyle/>
                    <a:p>
                      <a:pPr marL="0" marR="0">
                        <a:spcBef>
                          <a:spcPts val="0"/>
                        </a:spcBef>
                        <a:spcAft>
                          <a:spcPts val="0"/>
                        </a:spcAft>
                      </a:pPr>
                      <a:r>
                        <a:rPr lang="en-US" sz="800">
                          <a:effectLst/>
                        </a:rPr>
                        <a:t>Input Data</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Fabric Attached components/resources are matched to a consumer</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Resource characteristics, type of resource, address range, UUID and serial number</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Configuration restriction decides who can connect/bind to what resource, no randomness</a:t>
                      </a:r>
                    </a:p>
                  </a:txBody>
                  <a:tcPr marL="30083" marR="30083" marT="0" marB="0"/>
                </a:tc>
                <a:extLst>
                  <a:ext uri="{0D108BD9-81ED-4DB2-BD59-A6C34878D82A}">
                    <a16:rowId xmlns:a16="http://schemas.microsoft.com/office/drawing/2014/main" val="1368504466"/>
                  </a:ext>
                </a:extLst>
              </a:tr>
              <a:tr h="324573">
                <a:tc>
                  <a:txBody>
                    <a:bodyPr/>
                    <a:lstStyle/>
                    <a:p>
                      <a:pPr marL="0" marR="0">
                        <a:spcBef>
                          <a:spcPts val="0"/>
                        </a:spcBef>
                        <a:spcAft>
                          <a:spcPts val="0"/>
                        </a:spcAft>
                      </a:pPr>
                      <a:r>
                        <a:rPr lang="en-US" sz="800">
                          <a:effectLst/>
                        </a:rPr>
                        <a:t>Preconditions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Redfish contains information on resources</a:t>
                      </a:r>
                    </a:p>
                    <a:p>
                      <a:pPr marL="342900" marR="0" lvl="0" indent="-342900">
                        <a:spcBef>
                          <a:spcPts val="0"/>
                        </a:spcBef>
                        <a:spcAft>
                          <a:spcPts val="0"/>
                        </a:spcAft>
                        <a:buFont typeface="Symbol" pitchFamily="2" charset="2"/>
                        <a:buChar char=""/>
                      </a:pPr>
                      <a:r>
                        <a:rPr lang="en-US" sz="800" dirty="0">
                          <a:effectLst/>
                        </a:rPr>
                        <a:t>Resources are available and online</a:t>
                      </a:r>
                    </a:p>
                    <a:p>
                      <a:pPr marL="342900" marR="0" lvl="0" indent="-342900">
                        <a:spcBef>
                          <a:spcPts val="0"/>
                        </a:spcBef>
                        <a:spcAft>
                          <a:spcPts val="0"/>
                        </a:spcAft>
                        <a:buFont typeface="Symbol" pitchFamily="2" charset="2"/>
                        <a:buChar char=""/>
                      </a:pPr>
                      <a:r>
                        <a:rPr lang="en-US" sz="800" dirty="0">
                          <a:effectLst/>
                        </a:rPr>
                        <a:t>Subnet Manager is in operation </a:t>
                      </a:r>
                    </a:p>
                    <a:p>
                      <a:pPr marL="342900" marR="0" lvl="0" indent="-342900">
                        <a:spcBef>
                          <a:spcPts val="0"/>
                        </a:spcBef>
                        <a:spcAft>
                          <a:spcPts val="0"/>
                        </a:spcAft>
                        <a:buFont typeface="Symbol" pitchFamily="2" charset="2"/>
                        <a:buChar char=""/>
                      </a:pPr>
                      <a:r>
                        <a:rPr lang="en-US" sz="800" dirty="0">
                          <a:effectLst/>
                        </a:rPr>
                        <a:t>Subnet Manager is parsing the underlying fabric</a:t>
                      </a:r>
                    </a:p>
                  </a:txBody>
                  <a:tcPr marL="30083" marR="30083" marT="0" marB="0"/>
                </a:tc>
                <a:extLst>
                  <a:ext uri="{0D108BD9-81ED-4DB2-BD59-A6C34878D82A}">
                    <a16:rowId xmlns:a16="http://schemas.microsoft.com/office/drawing/2014/main" val="726953039"/>
                  </a:ext>
                </a:extLst>
              </a:tr>
              <a:tr h="389488">
                <a:tc>
                  <a:txBody>
                    <a:bodyPr/>
                    <a:lstStyle/>
                    <a:p>
                      <a:pPr marL="0" marR="0">
                        <a:spcBef>
                          <a:spcPts val="0"/>
                        </a:spcBef>
                        <a:spcAft>
                          <a:spcPts val="0"/>
                        </a:spcAft>
                      </a:pPr>
                      <a:r>
                        <a:rPr lang="en-US" sz="800">
                          <a:effectLst/>
                        </a:rPr>
                        <a:t>Postconditions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will return to the Composability Manager a Redfish object URI to a logical resource that it added in the Redfish tree</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357737044"/>
                  </a:ext>
                </a:extLst>
              </a:tr>
              <a:tr h="129830">
                <a:tc>
                  <a:txBody>
                    <a:bodyPr/>
                    <a:lstStyle/>
                    <a:p>
                      <a:pPr marL="0" marR="0">
                        <a:spcBef>
                          <a:spcPts val="0"/>
                        </a:spcBef>
                        <a:spcAft>
                          <a:spcPts val="0"/>
                        </a:spcAft>
                      </a:pPr>
                      <a:r>
                        <a:rPr lang="en-US" sz="800">
                          <a:effectLst/>
                        </a:rPr>
                        <a:t>Trigger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detects a change in the fabric and that a resource was added through an Unsolicited Event Packet (UEP)</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1092246492"/>
                  </a:ext>
                </a:extLst>
              </a:tr>
              <a:tr h="454402">
                <a:tc>
                  <a:txBody>
                    <a:bodyPr/>
                    <a:lstStyle/>
                    <a:p>
                      <a:pPr marL="0" marR="0">
                        <a:spcBef>
                          <a:spcPts val="0"/>
                        </a:spcBef>
                        <a:spcAft>
                          <a:spcPts val="0"/>
                        </a:spcAft>
                      </a:pPr>
                      <a:r>
                        <a:rPr lang="en-US" sz="800" dirty="0">
                          <a:effectLst/>
                        </a:rPr>
                        <a:t>Normal Flow</a:t>
                      </a:r>
                    </a:p>
                    <a:p>
                      <a:pPr marL="0" marR="0">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parses the request</a:t>
                      </a:r>
                    </a:p>
                    <a:p>
                      <a:pPr marL="342900" marR="0" lvl="0" indent="-342900">
                        <a:spcBef>
                          <a:spcPts val="0"/>
                        </a:spcBef>
                        <a:spcAft>
                          <a:spcPts val="0"/>
                        </a:spcAft>
                        <a:buFont typeface="Symbol" pitchFamily="2" charset="2"/>
                        <a:buChar char=""/>
                      </a:pPr>
                      <a:r>
                        <a:rPr lang="en-US" sz="800" dirty="0">
                          <a:effectLst/>
                        </a:rPr>
                        <a:t>Resource Manager polls it’s inventory</a:t>
                      </a:r>
                    </a:p>
                    <a:p>
                      <a:pPr marL="342900" marR="0" lvl="0" indent="-342900">
                        <a:spcBef>
                          <a:spcPts val="0"/>
                        </a:spcBef>
                        <a:spcAft>
                          <a:spcPts val="0"/>
                        </a:spcAft>
                        <a:buFont typeface="Symbol" pitchFamily="2" charset="2"/>
                        <a:buChar char=""/>
                      </a:pPr>
                      <a:r>
                        <a:rPr lang="en-US" sz="800" dirty="0">
                          <a:effectLst/>
                        </a:rPr>
                        <a:t>If it has a matching resource, then it returns the Object URI that provides the OFMF with information on the new resource.</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Resource Manager is polled for the new resource connections</a:t>
                      </a:r>
                    </a:p>
                  </a:txBody>
                  <a:tcPr marL="30083" marR="30083" marT="0" marB="0"/>
                </a:tc>
                <a:extLst>
                  <a:ext uri="{0D108BD9-81ED-4DB2-BD59-A6C34878D82A}">
                    <a16:rowId xmlns:a16="http://schemas.microsoft.com/office/drawing/2014/main" val="267110714"/>
                  </a:ext>
                </a:extLst>
              </a:tr>
              <a:tr h="671305">
                <a:tc>
                  <a:txBody>
                    <a:bodyPr/>
                    <a:lstStyle/>
                    <a:p>
                      <a:pPr marL="0" marR="0">
                        <a:spcBef>
                          <a:spcPts val="0"/>
                        </a:spcBef>
                        <a:spcAft>
                          <a:spcPts val="0"/>
                        </a:spcAft>
                      </a:pPr>
                      <a:r>
                        <a:rPr lang="en-US" sz="800" dirty="0">
                          <a:effectLst/>
                        </a:rPr>
                        <a:t>Alternate Flow 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1817418019"/>
                  </a:ext>
                </a:extLst>
              </a:tr>
              <a:tr h="1154964">
                <a:tc>
                  <a:txBody>
                    <a:bodyPr/>
                    <a:lstStyle/>
                    <a:p>
                      <a:pPr marL="0" marR="0">
                        <a:spcBef>
                          <a:spcPts val="0"/>
                        </a:spcBef>
                        <a:spcAft>
                          <a:spcPts val="0"/>
                        </a:spcAft>
                      </a:pPr>
                      <a:r>
                        <a:rPr lang="en-US" sz="800" dirty="0">
                          <a:effectLst/>
                        </a:rPr>
                        <a:t>Alternate Flow 2</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590320461"/>
                  </a:ext>
                </a:extLst>
              </a:tr>
            </a:tbl>
          </a:graphicData>
        </a:graphic>
      </p:graphicFrame>
    </p:spTree>
    <p:extLst>
      <p:ext uri="{BB962C8B-B14F-4D97-AF65-F5344CB8AC3E}">
        <p14:creationId xmlns:p14="http://schemas.microsoft.com/office/powerpoint/2010/main" val="23947185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F53F3-50D2-2A4B-973A-578FF33A6619}"/>
              </a:ext>
            </a:extLst>
          </p:cNvPr>
          <p:cNvSpPr>
            <a:spLocks noGrp="1"/>
          </p:cNvSpPr>
          <p:nvPr>
            <p:ph type="title"/>
          </p:nvPr>
        </p:nvSpPr>
        <p:spPr/>
        <p:txBody>
          <a:bodyPr/>
          <a:lstStyle/>
          <a:p>
            <a:r>
              <a:rPr lang="en-US" dirty="0"/>
              <a:t>Agent top-down design-Link has gone down</a:t>
            </a:r>
          </a:p>
        </p:txBody>
      </p:sp>
      <p:sp>
        <p:nvSpPr>
          <p:cNvPr id="3" name="Footer Placeholder 2">
            <a:extLst>
              <a:ext uri="{FF2B5EF4-FFF2-40B4-BE49-F238E27FC236}">
                <a16:creationId xmlns:a16="http://schemas.microsoft.com/office/drawing/2014/main" id="{2F16CCA5-B278-5540-B00E-68F1A51EFD6A}"/>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3BCF432-D0CF-6442-A546-B488E46FE805}"/>
              </a:ext>
            </a:extLst>
          </p:cNvPr>
          <p:cNvSpPr>
            <a:spLocks noGrp="1"/>
          </p:cNvSpPr>
          <p:nvPr>
            <p:ph type="sldNum" sz="quarter" idx="11"/>
          </p:nvPr>
        </p:nvSpPr>
        <p:spPr/>
        <p:txBody>
          <a:bodyPr/>
          <a:lstStyle/>
          <a:p>
            <a:fld id="{0743EA0E-C5B1-48EC-8082-F253EA88050D}" type="slidenum">
              <a:rPr lang="en-US" smtClean="0"/>
              <a:pPr/>
              <a:t>25</a:t>
            </a:fld>
            <a:endParaRPr lang="en-US" dirty="0"/>
          </a:p>
        </p:txBody>
      </p:sp>
      <p:sp>
        <p:nvSpPr>
          <p:cNvPr id="5" name="Rectangle 4">
            <a:extLst>
              <a:ext uri="{FF2B5EF4-FFF2-40B4-BE49-F238E27FC236}">
                <a16:creationId xmlns:a16="http://schemas.microsoft.com/office/drawing/2014/main" id="{3EABE056-C291-A04B-BFA0-595317C1B9BA}"/>
              </a:ext>
            </a:extLst>
          </p:cNvPr>
          <p:cNvSpPr/>
          <p:nvPr/>
        </p:nvSpPr>
        <p:spPr>
          <a:xfrm>
            <a:off x="5279657" y="1938713"/>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Link has gone down.</a:t>
            </a:r>
          </a:p>
        </p:txBody>
      </p:sp>
      <p:sp>
        <p:nvSpPr>
          <p:cNvPr id="6" name="Rectangle 5">
            <a:extLst>
              <a:ext uri="{FF2B5EF4-FFF2-40B4-BE49-F238E27FC236}">
                <a16:creationId xmlns:a16="http://schemas.microsoft.com/office/drawing/2014/main" id="{7E03F3C6-AD0B-6540-983A-34ECCB65E84E}"/>
              </a:ext>
            </a:extLst>
          </p:cNvPr>
          <p:cNvSpPr/>
          <p:nvPr/>
        </p:nvSpPr>
        <p:spPr>
          <a:xfrm>
            <a:off x="909751" y="4009556"/>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What resource?</a:t>
            </a:r>
          </a:p>
        </p:txBody>
      </p:sp>
      <p:sp>
        <p:nvSpPr>
          <p:cNvPr id="7" name="Rectangle 6">
            <a:extLst>
              <a:ext uri="{FF2B5EF4-FFF2-40B4-BE49-F238E27FC236}">
                <a16:creationId xmlns:a16="http://schemas.microsoft.com/office/drawing/2014/main" id="{5A13B34E-EEB4-0545-8200-202873640E76}"/>
              </a:ext>
            </a:extLst>
          </p:cNvPr>
          <p:cNvSpPr/>
          <p:nvPr/>
        </p:nvSpPr>
        <p:spPr>
          <a:xfrm>
            <a:off x="2924818" y="4009556"/>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Unsolicited Event Packet (UEP)</a:t>
            </a:r>
          </a:p>
        </p:txBody>
      </p:sp>
      <p:sp>
        <p:nvSpPr>
          <p:cNvPr id="8" name="Rectangle 7">
            <a:extLst>
              <a:ext uri="{FF2B5EF4-FFF2-40B4-BE49-F238E27FC236}">
                <a16:creationId xmlns:a16="http://schemas.microsoft.com/office/drawing/2014/main" id="{78933BB3-3082-BD47-A929-58ABB0507194}"/>
              </a:ext>
            </a:extLst>
          </p:cNvPr>
          <p:cNvSpPr/>
          <p:nvPr/>
        </p:nvSpPr>
        <p:spPr>
          <a:xfrm>
            <a:off x="4972756" y="4009555"/>
            <a:ext cx="1586088"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JSON representation of the fabric </a:t>
            </a:r>
          </a:p>
        </p:txBody>
      </p:sp>
      <p:sp>
        <p:nvSpPr>
          <p:cNvPr id="9" name="Rectangle 8">
            <a:extLst>
              <a:ext uri="{FF2B5EF4-FFF2-40B4-BE49-F238E27FC236}">
                <a16:creationId xmlns:a16="http://schemas.microsoft.com/office/drawing/2014/main" id="{4D7C5040-50E3-AE4A-ACE1-56191F949F38}"/>
              </a:ext>
            </a:extLst>
          </p:cNvPr>
          <p:cNvSpPr/>
          <p:nvPr/>
        </p:nvSpPr>
        <p:spPr>
          <a:xfrm>
            <a:off x="7121465" y="4009555"/>
            <a:ext cx="1586088"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UUIDs for resources</a:t>
            </a:r>
          </a:p>
        </p:txBody>
      </p:sp>
      <p:sp>
        <p:nvSpPr>
          <p:cNvPr id="10" name="Rectangle 9">
            <a:extLst>
              <a:ext uri="{FF2B5EF4-FFF2-40B4-BE49-F238E27FC236}">
                <a16:creationId xmlns:a16="http://schemas.microsoft.com/office/drawing/2014/main" id="{80EEDAFA-771B-2248-B095-CDBC6B753871}"/>
              </a:ext>
            </a:extLst>
          </p:cNvPr>
          <p:cNvSpPr/>
          <p:nvPr/>
        </p:nvSpPr>
        <p:spPr>
          <a:xfrm>
            <a:off x="9194789" y="4009554"/>
            <a:ext cx="1586088"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New route information</a:t>
            </a:r>
          </a:p>
        </p:txBody>
      </p:sp>
      <p:cxnSp>
        <p:nvCxnSpPr>
          <p:cNvPr id="11" name="Straight Arrow Connector 10">
            <a:extLst>
              <a:ext uri="{FF2B5EF4-FFF2-40B4-BE49-F238E27FC236}">
                <a16:creationId xmlns:a16="http://schemas.microsoft.com/office/drawing/2014/main" id="{AF328EC6-308C-DF40-801C-3D97A3CBD3C1}"/>
              </a:ext>
            </a:extLst>
          </p:cNvPr>
          <p:cNvCxnSpPr>
            <a:cxnSpLocks/>
            <a:stCxn id="5" idx="1"/>
            <a:endCxn id="6" idx="0"/>
          </p:cNvCxnSpPr>
          <p:nvPr/>
        </p:nvCxnSpPr>
        <p:spPr>
          <a:xfrm flipH="1">
            <a:off x="1586089" y="2577274"/>
            <a:ext cx="3693568" cy="143228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4" name="Straight Arrow Connector 13">
            <a:extLst>
              <a:ext uri="{FF2B5EF4-FFF2-40B4-BE49-F238E27FC236}">
                <a16:creationId xmlns:a16="http://schemas.microsoft.com/office/drawing/2014/main" id="{8F1B0FD9-BDDD-694E-A2F8-368F32D65174}"/>
              </a:ext>
            </a:extLst>
          </p:cNvPr>
          <p:cNvCxnSpPr>
            <a:cxnSpLocks/>
            <a:endCxn id="7" idx="0"/>
          </p:cNvCxnSpPr>
          <p:nvPr/>
        </p:nvCxnSpPr>
        <p:spPr>
          <a:xfrm flipH="1">
            <a:off x="3601156" y="2951544"/>
            <a:ext cx="1678502" cy="105801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6861FDFB-55CF-1942-8EC8-6B0A7876B8A4}"/>
              </a:ext>
            </a:extLst>
          </p:cNvPr>
          <p:cNvCxnSpPr>
            <a:cxnSpLocks/>
            <a:stCxn id="5" idx="2"/>
            <a:endCxn id="8" idx="0"/>
          </p:cNvCxnSpPr>
          <p:nvPr/>
        </p:nvCxnSpPr>
        <p:spPr>
          <a:xfrm flipH="1">
            <a:off x="5765800" y="3215834"/>
            <a:ext cx="190195" cy="79372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a:extLst>
              <a:ext uri="{FF2B5EF4-FFF2-40B4-BE49-F238E27FC236}">
                <a16:creationId xmlns:a16="http://schemas.microsoft.com/office/drawing/2014/main" id="{AC1E7227-9744-164B-AF8E-B4FD04809568}"/>
              </a:ext>
            </a:extLst>
          </p:cNvPr>
          <p:cNvCxnSpPr>
            <a:cxnSpLocks/>
            <a:endCxn id="9" idx="0"/>
          </p:cNvCxnSpPr>
          <p:nvPr/>
        </p:nvCxnSpPr>
        <p:spPr>
          <a:xfrm>
            <a:off x="6651257" y="2894880"/>
            <a:ext cx="1263252" cy="111467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77AD5CE8-724A-BB43-B202-014B46816D07}"/>
              </a:ext>
            </a:extLst>
          </p:cNvPr>
          <p:cNvCxnSpPr>
            <a:cxnSpLocks/>
            <a:stCxn id="5" idx="3"/>
          </p:cNvCxnSpPr>
          <p:nvPr/>
        </p:nvCxnSpPr>
        <p:spPr>
          <a:xfrm>
            <a:off x="6632332" y="2577274"/>
            <a:ext cx="3355501" cy="135646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020896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E6AC3-CBD0-E248-9CD9-4400C0FE2DE3}"/>
              </a:ext>
            </a:extLst>
          </p:cNvPr>
          <p:cNvSpPr>
            <a:spLocks noGrp="1"/>
          </p:cNvSpPr>
          <p:nvPr>
            <p:ph type="title"/>
          </p:nvPr>
        </p:nvSpPr>
        <p:spPr/>
        <p:txBody>
          <a:bodyPr/>
          <a:lstStyle/>
          <a:p>
            <a:r>
              <a:rPr lang="en-US" dirty="0"/>
              <a:t>Link has gone down Use case description</a:t>
            </a:r>
          </a:p>
        </p:txBody>
      </p:sp>
      <p:sp>
        <p:nvSpPr>
          <p:cNvPr id="3" name="Footer Placeholder 2">
            <a:extLst>
              <a:ext uri="{FF2B5EF4-FFF2-40B4-BE49-F238E27FC236}">
                <a16:creationId xmlns:a16="http://schemas.microsoft.com/office/drawing/2014/main" id="{4BF0C430-293D-224A-9B70-E82518578804}"/>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E0FD5923-6B14-E145-91E5-D23B00D50F59}"/>
              </a:ext>
            </a:extLst>
          </p:cNvPr>
          <p:cNvSpPr>
            <a:spLocks noGrp="1"/>
          </p:cNvSpPr>
          <p:nvPr>
            <p:ph type="sldNum" sz="quarter" idx="11"/>
          </p:nvPr>
        </p:nvSpPr>
        <p:spPr/>
        <p:txBody>
          <a:bodyPr/>
          <a:lstStyle/>
          <a:p>
            <a:fld id="{0743EA0E-C5B1-48EC-8082-F253EA88050D}" type="slidenum">
              <a:rPr lang="en-US" smtClean="0"/>
              <a:pPr/>
              <a:t>26</a:t>
            </a:fld>
            <a:endParaRPr lang="en-US" dirty="0"/>
          </a:p>
        </p:txBody>
      </p:sp>
      <p:graphicFrame>
        <p:nvGraphicFramePr>
          <p:cNvPr id="6" name="Table 5">
            <a:extLst>
              <a:ext uri="{FF2B5EF4-FFF2-40B4-BE49-F238E27FC236}">
                <a16:creationId xmlns:a16="http://schemas.microsoft.com/office/drawing/2014/main" id="{32A55505-2C21-7041-ADAE-26A607C66B2B}"/>
              </a:ext>
            </a:extLst>
          </p:cNvPr>
          <p:cNvGraphicFramePr>
            <a:graphicFrameLocks noGrp="1"/>
          </p:cNvGraphicFramePr>
          <p:nvPr>
            <p:extLst>
              <p:ext uri="{D42A27DB-BD31-4B8C-83A1-F6EECF244321}">
                <p14:modId xmlns:p14="http://schemas.microsoft.com/office/powerpoint/2010/main" val="1692700314"/>
              </p:ext>
            </p:extLst>
          </p:nvPr>
        </p:nvGraphicFramePr>
        <p:xfrm>
          <a:off x="2640900" y="1535380"/>
          <a:ext cx="5588700" cy="5051555"/>
        </p:xfrm>
        <a:graphic>
          <a:graphicData uri="http://schemas.openxmlformats.org/drawingml/2006/table">
            <a:tbl>
              <a:tblPr firstRow="1" firstCol="1" bandRow="1">
                <a:tableStyleId>{5C22544A-7EE6-4342-B048-85BDC9FD1C3A}</a:tableStyleId>
              </a:tblPr>
              <a:tblGrid>
                <a:gridCol w="2794350">
                  <a:extLst>
                    <a:ext uri="{9D8B030D-6E8A-4147-A177-3AD203B41FA5}">
                      <a16:colId xmlns:a16="http://schemas.microsoft.com/office/drawing/2014/main" val="3701455399"/>
                    </a:ext>
                  </a:extLst>
                </a:gridCol>
                <a:gridCol w="2794350">
                  <a:extLst>
                    <a:ext uri="{9D8B030D-6E8A-4147-A177-3AD203B41FA5}">
                      <a16:colId xmlns:a16="http://schemas.microsoft.com/office/drawing/2014/main" val="1673535564"/>
                    </a:ext>
                  </a:extLst>
                </a:gridCol>
              </a:tblGrid>
              <a:tr h="129830">
                <a:tc>
                  <a:txBody>
                    <a:bodyPr/>
                    <a:lstStyle/>
                    <a:p>
                      <a:pPr marL="0" marR="0">
                        <a:spcBef>
                          <a:spcPts val="0"/>
                        </a:spcBef>
                        <a:spcAft>
                          <a:spcPts val="0"/>
                        </a:spcAft>
                      </a:pPr>
                      <a:r>
                        <a:rPr lang="en-US" sz="8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Resource has gone down Use-Case description</a:t>
                      </a:r>
                    </a:p>
                  </a:txBody>
                  <a:tcPr marL="30083" marR="30083" marT="0" marB="0"/>
                </a:tc>
                <a:extLst>
                  <a:ext uri="{0D108BD9-81ED-4DB2-BD59-A6C34878D82A}">
                    <a16:rowId xmlns:a16="http://schemas.microsoft.com/office/drawing/2014/main" val="3199869203"/>
                  </a:ext>
                </a:extLst>
              </a:tr>
              <a:tr h="129830">
                <a:tc>
                  <a:txBody>
                    <a:bodyPr/>
                    <a:lstStyle/>
                    <a:p>
                      <a:pPr marL="0" marR="0">
                        <a:spcBef>
                          <a:spcPts val="0"/>
                        </a:spcBef>
                        <a:spcAft>
                          <a:spcPts val="0"/>
                        </a:spcAft>
                      </a:pPr>
                      <a:r>
                        <a:rPr lang="en-US" sz="8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Agent, Subnet Manager, OFMF</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017305518"/>
                  </a:ext>
                </a:extLst>
              </a:tr>
              <a:tr h="69402">
                <a:tc>
                  <a:txBody>
                    <a:bodyPr/>
                    <a:lstStyle/>
                    <a:p>
                      <a:pPr marL="0" marR="0">
                        <a:spcBef>
                          <a:spcPts val="0"/>
                        </a:spcBef>
                        <a:spcAft>
                          <a:spcPts val="0"/>
                        </a:spcAft>
                      </a:pPr>
                      <a:r>
                        <a:rPr lang="en-US" sz="8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Delete an identified resource from the OFMF</a:t>
                      </a:r>
                    </a:p>
                  </a:txBody>
                  <a:tcPr marL="30083" marR="30083" marT="0" marB="0"/>
                </a:tc>
                <a:extLst>
                  <a:ext uri="{0D108BD9-81ED-4DB2-BD59-A6C34878D82A}">
                    <a16:rowId xmlns:a16="http://schemas.microsoft.com/office/drawing/2014/main" val="3704061336"/>
                  </a:ext>
                </a:extLst>
              </a:tr>
              <a:tr h="259658">
                <a:tc>
                  <a:txBody>
                    <a:bodyPr/>
                    <a:lstStyle/>
                    <a:p>
                      <a:pPr marL="0" marR="0">
                        <a:spcBef>
                          <a:spcPts val="0"/>
                        </a:spcBef>
                        <a:spcAft>
                          <a:spcPts val="0"/>
                        </a:spcAft>
                      </a:pPr>
                      <a:r>
                        <a:rPr lang="en-US" sz="800">
                          <a:effectLst/>
                        </a:rPr>
                        <a:t>Comments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A resource has been cancelled and the resource is to be deleted to the OFMF </a:t>
                      </a:r>
                    </a:p>
                  </a:txBody>
                  <a:tcPr marL="30083" marR="30083" marT="0" marB="0"/>
                </a:tc>
                <a:extLst>
                  <a:ext uri="{0D108BD9-81ED-4DB2-BD59-A6C34878D82A}">
                    <a16:rowId xmlns:a16="http://schemas.microsoft.com/office/drawing/2014/main" val="3860327952"/>
                  </a:ext>
                </a:extLst>
              </a:tr>
              <a:tr h="129830">
                <a:tc>
                  <a:txBody>
                    <a:bodyPr/>
                    <a:lstStyle/>
                    <a:p>
                      <a:pPr marL="0" marR="0">
                        <a:spcBef>
                          <a:spcPts val="0"/>
                        </a:spcBef>
                        <a:spcAft>
                          <a:spcPts val="0"/>
                        </a:spcAft>
                      </a:pPr>
                      <a:r>
                        <a:rPr lang="en-US" sz="800">
                          <a:effectLst/>
                        </a:rPr>
                        <a:t>Input Data</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Fabric Attached components/resources are matched to a consumer</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Resource characteristics, type of resource, address range, UUID and serial number</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Configuration restriction decides who can connect/bind to what resource, no randomness</a:t>
                      </a:r>
                    </a:p>
                  </a:txBody>
                  <a:tcPr marL="30083" marR="30083" marT="0" marB="0"/>
                </a:tc>
                <a:extLst>
                  <a:ext uri="{0D108BD9-81ED-4DB2-BD59-A6C34878D82A}">
                    <a16:rowId xmlns:a16="http://schemas.microsoft.com/office/drawing/2014/main" val="1368504466"/>
                  </a:ext>
                </a:extLst>
              </a:tr>
              <a:tr h="324573">
                <a:tc>
                  <a:txBody>
                    <a:bodyPr/>
                    <a:lstStyle/>
                    <a:p>
                      <a:pPr marL="0" marR="0">
                        <a:spcBef>
                          <a:spcPts val="0"/>
                        </a:spcBef>
                        <a:spcAft>
                          <a:spcPts val="0"/>
                        </a:spcAft>
                      </a:pPr>
                      <a:r>
                        <a:rPr lang="en-US" sz="800">
                          <a:effectLst/>
                        </a:rPr>
                        <a:t>Preconditions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Redfish contains information on resources</a:t>
                      </a:r>
                    </a:p>
                    <a:p>
                      <a:pPr marL="342900" marR="0" lvl="0" indent="-342900">
                        <a:spcBef>
                          <a:spcPts val="0"/>
                        </a:spcBef>
                        <a:spcAft>
                          <a:spcPts val="0"/>
                        </a:spcAft>
                        <a:buFont typeface="Symbol" pitchFamily="2" charset="2"/>
                        <a:buChar char=""/>
                      </a:pPr>
                      <a:r>
                        <a:rPr lang="en-US" sz="800" dirty="0">
                          <a:effectLst/>
                        </a:rPr>
                        <a:t>Resources are available and online</a:t>
                      </a:r>
                    </a:p>
                    <a:p>
                      <a:pPr marL="342900" marR="0" lvl="0" indent="-342900">
                        <a:spcBef>
                          <a:spcPts val="0"/>
                        </a:spcBef>
                        <a:spcAft>
                          <a:spcPts val="0"/>
                        </a:spcAft>
                        <a:buFont typeface="Symbol" pitchFamily="2" charset="2"/>
                        <a:buChar char=""/>
                      </a:pPr>
                      <a:r>
                        <a:rPr lang="en-US" sz="800" dirty="0">
                          <a:effectLst/>
                        </a:rPr>
                        <a:t>Subnet Manager is in operation </a:t>
                      </a:r>
                    </a:p>
                    <a:p>
                      <a:pPr marL="342900" marR="0" lvl="0" indent="-342900">
                        <a:spcBef>
                          <a:spcPts val="0"/>
                        </a:spcBef>
                        <a:spcAft>
                          <a:spcPts val="0"/>
                        </a:spcAft>
                        <a:buFont typeface="Symbol" pitchFamily="2" charset="2"/>
                        <a:buChar char=""/>
                      </a:pPr>
                      <a:r>
                        <a:rPr lang="en-US" sz="800" dirty="0">
                          <a:effectLst/>
                        </a:rPr>
                        <a:t>Subnet Manager is parsing the underlying fabric</a:t>
                      </a:r>
                    </a:p>
                  </a:txBody>
                  <a:tcPr marL="30083" marR="30083" marT="0" marB="0"/>
                </a:tc>
                <a:extLst>
                  <a:ext uri="{0D108BD9-81ED-4DB2-BD59-A6C34878D82A}">
                    <a16:rowId xmlns:a16="http://schemas.microsoft.com/office/drawing/2014/main" val="726953039"/>
                  </a:ext>
                </a:extLst>
              </a:tr>
              <a:tr h="389488">
                <a:tc>
                  <a:txBody>
                    <a:bodyPr/>
                    <a:lstStyle/>
                    <a:p>
                      <a:pPr marL="0" marR="0">
                        <a:spcBef>
                          <a:spcPts val="0"/>
                        </a:spcBef>
                        <a:spcAft>
                          <a:spcPts val="0"/>
                        </a:spcAft>
                      </a:pPr>
                      <a:r>
                        <a:rPr lang="en-US" sz="800">
                          <a:effectLst/>
                        </a:rPr>
                        <a:t>Postconditions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will return to the Composability Manager a Redfish object URI to a logical resource that it deleted in the Redfish tree</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357737044"/>
                  </a:ext>
                </a:extLst>
              </a:tr>
              <a:tr h="129830">
                <a:tc>
                  <a:txBody>
                    <a:bodyPr/>
                    <a:lstStyle/>
                    <a:p>
                      <a:pPr marL="0" marR="0">
                        <a:spcBef>
                          <a:spcPts val="0"/>
                        </a:spcBef>
                        <a:spcAft>
                          <a:spcPts val="0"/>
                        </a:spcAft>
                      </a:pPr>
                      <a:r>
                        <a:rPr lang="en-US" sz="800">
                          <a:effectLst/>
                        </a:rPr>
                        <a:t>Trigger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detects a change in the fabric and that a resource was lost/eliminated through an Unsolicited Event Packet (UEP)</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1092246492"/>
                  </a:ext>
                </a:extLst>
              </a:tr>
              <a:tr h="454402">
                <a:tc>
                  <a:txBody>
                    <a:bodyPr/>
                    <a:lstStyle/>
                    <a:p>
                      <a:pPr marL="0" marR="0">
                        <a:spcBef>
                          <a:spcPts val="0"/>
                        </a:spcBef>
                        <a:spcAft>
                          <a:spcPts val="0"/>
                        </a:spcAft>
                      </a:pPr>
                      <a:r>
                        <a:rPr lang="en-US" sz="800" dirty="0">
                          <a:effectLst/>
                        </a:rPr>
                        <a:t>Normal Flow</a:t>
                      </a:r>
                    </a:p>
                    <a:p>
                      <a:pPr marL="0" marR="0">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parse the request</a:t>
                      </a:r>
                    </a:p>
                    <a:p>
                      <a:pPr marL="342900" marR="0" lvl="0" indent="-342900">
                        <a:spcBef>
                          <a:spcPts val="0"/>
                        </a:spcBef>
                        <a:spcAft>
                          <a:spcPts val="0"/>
                        </a:spcAft>
                        <a:buFont typeface="Symbol" pitchFamily="2" charset="2"/>
                        <a:buChar char=""/>
                      </a:pPr>
                      <a:r>
                        <a:rPr lang="en-US" sz="800" dirty="0">
                          <a:effectLst/>
                        </a:rPr>
                        <a:t>Resource Manager polls it’s inventory</a:t>
                      </a:r>
                    </a:p>
                    <a:p>
                      <a:pPr marL="342900" marR="0" lvl="0" indent="-342900">
                        <a:spcBef>
                          <a:spcPts val="0"/>
                        </a:spcBef>
                        <a:spcAft>
                          <a:spcPts val="0"/>
                        </a:spcAft>
                        <a:buFont typeface="Symbol" pitchFamily="2" charset="2"/>
                        <a:buChar char=""/>
                      </a:pPr>
                      <a:r>
                        <a:rPr lang="en-US" sz="800" dirty="0">
                          <a:effectLst/>
                        </a:rPr>
                        <a:t>If it has a matching resource, then it returns the Object URI that provides the OFMF with information on the missing resource.</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67110714"/>
                  </a:ext>
                </a:extLst>
              </a:tr>
              <a:tr h="671305">
                <a:tc>
                  <a:txBody>
                    <a:bodyPr/>
                    <a:lstStyle/>
                    <a:p>
                      <a:pPr marL="0" marR="0">
                        <a:spcBef>
                          <a:spcPts val="0"/>
                        </a:spcBef>
                        <a:spcAft>
                          <a:spcPts val="0"/>
                        </a:spcAft>
                      </a:pPr>
                      <a:r>
                        <a:rPr lang="en-US" sz="800" dirty="0">
                          <a:effectLst/>
                        </a:rPr>
                        <a:t>Alternate Flow 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parse the request</a:t>
                      </a:r>
                    </a:p>
                    <a:p>
                      <a:pPr marL="342900" marR="0" lvl="0" indent="-342900">
                        <a:spcBef>
                          <a:spcPts val="0"/>
                        </a:spcBef>
                        <a:spcAft>
                          <a:spcPts val="0"/>
                        </a:spcAft>
                        <a:buFont typeface="Symbol" pitchFamily="2" charset="2"/>
                        <a:buChar char=""/>
                      </a:pPr>
                      <a:r>
                        <a:rPr lang="en-US" sz="800" dirty="0">
                          <a:effectLst/>
                        </a:rPr>
                        <a:t>Resource Manager polls it’s inventory</a:t>
                      </a:r>
                    </a:p>
                    <a:p>
                      <a:pPr marL="342900" marR="0" lvl="0" indent="-342900">
                        <a:spcBef>
                          <a:spcPts val="0"/>
                        </a:spcBef>
                        <a:spcAft>
                          <a:spcPts val="0"/>
                        </a:spcAft>
                        <a:buFont typeface="Symbol" pitchFamily="2" charset="2"/>
                        <a:buChar char=""/>
                      </a:pPr>
                      <a:r>
                        <a:rPr lang="en-US" sz="800" dirty="0">
                          <a:effectLst/>
                        </a:rPr>
                        <a:t>It finds the matching resource </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The Redfish tree is updated</a:t>
                      </a:r>
                    </a:p>
                  </a:txBody>
                  <a:tcPr marL="30083" marR="30083" marT="0" marB="0"/>
                </a:tc>
                <a:extLst>
                  <a:ext uri="{0D108BD9-81ED-4DB2-BD59-A6C34878D82A}">
                    <a16:rowId xmlns:a16="http://schemas.microsoft.com/office/drawing/2014/main" val="1817418019"/>
                  </a:ext>
                </a:extLst>
              </a:tr>
              <a:tr h="1154964">
                <a:tc>
                  <a:txBody>
                    <a:bodyPr/>
                    <a:lstStyle/>
                    <a:p>
                      <a:pPr marL="0" marR="0">
                        <a:spcBef>
                          <a:spcPts val="0"/>
                        </a:spcBef>
                        <a:spcAft>
                          <a:spcPts val="0"/>
                        </a:spcAft>
                      </a:pPr>
                      <a:r>
                        <a:rPr lang="en-US" sz="800" dirty="0">
                          <a:effectLst/>
                        </a:rPr>
                        <a:t>Alternate Flow 2</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590320461"/>
                  </a:ext>
                </a:extLst>
              </a:tr>
            </a:tbl>
          </a:graphicData>
        </a:graphic>
      </p:graphicFrame>
    </p:spTree>
    <p:extLst>
      <p:ext uri="{BB962C8B-B14F-4D97-AF65-F5344CB8AC3E}">
        <p14:creationId xmlns:p14="http://schemas.microsoft.com/office/powerpoint/2010/main" val="37066560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AF726-53C7-5A47-8D34-D857081DE376}"/>
              </a:ext>
            </a:extLst>
          </p:cNvPr>
          <p:cNvSpPr>
            <a:spLocks noGrp="1"/>
          </p:cNvSpPr>
          <p:nvPr>
            <p:ph type="title"/>
          </p:nvPr>
        </p:nvSpPr>
        <p:spPr/>
        <p:txBody>
          <a:bodyPr/>
          <a:lstStyle/>
          <a:p>
            <a:r>
              <a:rPr lang="en-US" dirty="0"/>
              <a:t>Create a Fabric attached memory block</a:t>
            </a:r>
          </a:p>
        </p:txBody>
      </p:sp>
      <p:sp>
        <p:nvSpPr>
          <p:cNvPr id="3" name="Footer Placeholder 2">
            <a:extLst>
              <a:ext uri="{FF2B5EF4-FFF2-40B4-BE49-F238E27FC236}">
                <a16:creationId xmlns:a16="http://schemas.microsoft.com/office/drawing/2014/main" id="{197D0C24-3BC6-994A-980C-18FF07EAFFA6}"/>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B4AE67BB-F386-FF40-B0ED-6AF5D321BC48}"/>
              </a:ext>
            </a:extLst>
          </p:cNvPr>
          <p:cNvSpPr>
            <a:spLocks noGrp="1"/>
          </p:cNvSpPr>
          <p:nvPr>
            <p:ph type="sldNum" sz="quarter" idx="11"/>
          </p:nvPr>
        </p:nvSpPr>
        <p:spPr/>
        <p:txBody>
          <a:bodyPr/>
          <a:lstStyle/>
          <a:p>
            <a:fld id="{0743EA0E-C5B1-48EC-8082-F253EA88050D}" type="slidenum">
              <a:rPr lang="en-US" smtClean="0"/>
              <a:pPr/>
              <a:t>27</a:t>
            </a:fld>
            <a:endParaRPr lang="en-US" dirty="0"/>
          </a:p>
        </p:txBody>
      </p:sp>
      <p:graphicFrame>
        <p:nvGraphicFramePr>
          <p:cNvPr id="5" name="Table 4">
            <a:extLst>
              <a:ext uri="{FF2B5EF4-FFF2-40B4-BE49-F238E27FC236}">
                <a16:creationId xmlns:a16="http://schemas.microsoft.com/office/drawing/2014/main" id="{3225F71A-4CCF-E543-AE30-90F9F05E9744}"/>
              </a:ext>
            </a:extLst>
          </p:cNvPr>
          <p:cNvGraphicFramePr>
            <a:graphicFrameLocks noGrp="1"/>
          </p:cNvGraphicFramePr>
          <p:nvPr>
            <p:extLst>
              <p:ext uri="{D42A27DB-BD31-4B8C-83A1-F6EECF244321}">
                <p14:modId xmlns:p14="http://schemas.microsoft.com/office/powerpoint/2010/main" val="359746236"/>
              </p:ext>
            </p:extLst>
          </p:nvPr>
        </p:nvGraphicFramePr>
        <p:xfrm>
          <a:off x="2640900" y="1535380"/>
          <a:ext cx="5588700" cy="5891708"/>
        </p:xfrm>
        <a:graphic>
          <a:graphicData uri="http://schemas.openxmlformats.org/drawingml/2006/table">
            <a:tbl>
              <a:tblPr firstRow="1" firstCol="1" bandRow="1">
                <a:tableStyleId>{5C22544A-7EE6-4342-B048-85BDC9FD1C3A}</a:tableStyleId>
              </a:tblPr>
              <a:tblGrid>
                <a:gridCol w="2794350">
                  <a:extLst>
                    <a:ext uri="{9D8B030D-6E8A-4147-A177-3AD203B41FA5}">
                      <a16:colId xmlns:a16="http://schemas.microsoft.com/office/drawing/2014/main" val="3701455399"/>
                    </a:ext>
                  </a:extLst>
                </a:gridCol>
                <a:gridCol w="2794350">
                  <a:extLst>
                    <a:ext uri="{9D8B030D-6E8A-4147-A177-3AD203B41FA5}">
                      <a16:colId xmlns:a16="http://schemas.microsoft.com/office/drawing/2014/main" val="1673535564"/>
                    </a:ext>
                  </a:extLst>
                </a:gridCol>
              </a:tblGrid>
              <a:tr h="129830">
                <a:tc>
                  <a:txBody>
                    <a:bodyPr/>
                    <a:lstStyle/>
                    <a:p>
                      <a:pPr marL="0" marR="0">
                        <a:spcBef>
                          <a:spcPts val="0"/>
                        </a:spcBef>
                        <a:spcAft>
                          <a:spcPts val="0"/>
                        </a:spcAft>
                      </a:pPr>
                      <a:r>
                        <a:rPr lang="en-US" sz="8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Create a Fabric Attached Memory Block</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3199869203"/>
                  </a:ext>
                </a:extLst>
              </a:tr>
              <a:tr h="129830">
                <a:tc>
                  <a:txBody>
                    <a:bodyPr/>
                    <a:lstStyle/>
                    <a:p>
                      <a:pPr marL="0" marR="0">
                        <a:spcBef>
                          <a:spcPts val="0"/>
                        </a:spcBef>
                        <a:spcAft>
                          <a:spcPts val="0"/>
                        </a:spcAft>
                      </a:pPr>
                      <a:r>
                        <a:rPr lang="en-US" sz="8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Composability Manager, Resource Manager, OFMF</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017305518"/>
                  </a:ext>
                </a:extLst>
              </a:tr>
              <a:tr h="69402">
                <a:tc>
                  <a:txBody>
                    <a:bodyPr/>
                    <a:lstStyle/>
                    <a:p>
                      <a:pPr marL="0" marR="0">
                        <a:spcBef>
                          <a:spcPts val="0"/>
                        </a:spcBef>
                        <a:spcAft>
                          <a:spcPts val="0"/>
                        </a:spcAft>
                      </a:pPr>
                      <a:r>
                        <a:rPr lang="en-US" sz="8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a:effectLst/>
                        </a:rPr>
                        <a:t>Provide attached memory block</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3704061336"/>
                  </a:ext>
                </a:extLst>
              </a:tr>
              <a:tr h="259658">
                <a:tc>
                  <a:txBody>
                    <a:bodyPr/>
                    <a:lstStyle/>
                    <a:p>
                      <a:pPr marL="0" marR="0">
                        <a:spcBef>
                          <a:spcPts val="0"/>
                        </a:spcBef>
                        <a:spcAft>
                          <a:spcPts val="0"/>
                        </a:spcAft>
                      </a:pPr>
                      <a:r>
                        <a:rPr lang="en-US" sz="800">
                          <a:effectLst/>
                        </a:rPr>
                        <a:t>Comments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a:effectLst/>
                        </a:rPr>
                        <a:t>Assume that the Resource Manager is provided with information to make a good choice</a:t>
                      </a:r>
                    </a:p>
                    <a:p>
                      <a:pPr marL="342900" marR="0" lvl="0" indent="-342900">
                        <a:spcBef>
                          <a:spcPts val="0"/>
                        </a:spcBef>
                        <a:spcAft>
                          <a:spcPts val="0"/>
                        </a:spcAft>
                        <a:buFont typeface="Symbol" pitchFamily="2" charset="2"/>
                        <a:buChar char=""/>
                      </a:pPr>
                      <a:r>
                        <a:rPr lang="en-US" sz="800">
                          <a:effectLst/>
                        </a:rPr>
                        <a:t>Amount of Resources are available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3860327952"/>
                  </a:ext>
                </a:extLst>
              </a:tr>
              <a:tr h="129830">
                <a:tc>
                  <a:txBody>
                    <a:bodyPr/>
                    <a:lstStyle/>
                    <a:p>
                      <a:pPr marL="0" marR="0">
                        <a:spcBef>
                          <a:spcPts val="0"/>
                        </a:spcBef>
                        <a:spcAft>
                          <a:spcPts val="0"/>
                        </a:spcAft>
                      </a:pPr>
                      <a:r>
                        <a:rPr lang="en-US" sz="800">
                          <a:effectLst/>
                        </a:rPr>
                        <a:t>Input Data</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a:effectLst/>
                        </a:rPr>
                        <a:t>Requirements for memory from the template from the platform</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1368504466"/>
                  </a:ext>
                </a:extLst>
              </a:tr>
              <a:tr h="324573">
                <a:tc>
                  <a:txBody>
                    <a:bodyPr/>
                    <a:lstStyle/>
                    <a:p>
                      <a:pPr marL="0" marR="0">
                        <a:spcBef>
                          <a:spcPts val="0"/>
                        </a:spcBef>
                        <a:spcAft>
                          <a:spcPts val="0"/>
                        </a:spcAft>
                      </a:pPr>
                      <a:r>
                        <a:rPr lang="en-US" sz="800" dirty="0">
                          <a:effectLst/>
                        </a:rPr>
                        <a:t>Preconditions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Redfish contains information on memory resources</a:t>
                      </a:r>
                    </a:p>
                    <a:p>
                      <a:pPr marL="342900" marR="0" lvl="0" indent="-342900">
                        <a:spcBef>
                          <a:spcPts val="0"/>
                        </a:spcBef>
                        <a:spcAft>
                          <a:spcPts val="0"/>
                        </a:spcAft>
                        <a:buFont typeface="Symbol" pitchFamily="2" charset="2"/>
                        <a:buChar char=""/>
                      </a:pPr>
                      <a:r>
                        <a:rPr lang="en-US" sz="800" dirty="0">
                          <a:effectLst/>
                        </a:rPr>
                        <a:t>Resources are available and online</a:t>
                      </a:r>
                    </a:p>
                    <a:p>
                      <a:pPr marL="342900" marR="0" lvl="0" indent="-342900">
                        <a:spcBef>
                          <a:spcPts val="0"/>
                        </a:spcBef>
                        <a:spcAft>
                          <a:spcPts val="0"/>
                        </a:spcAft>
                        <a:buFont typeface="Symbol" pitchFamily="2" charset="2"/>
                        <a:buChar char=""/>
                      </a:pPr>
                      <a:r>
                        <a:rPr lang="en-US" sz="800" dirty="0">
                          <a:effectLst/>
                        </a:rPr>
                        <a:t>Resource Manager has already queried Redfish for resources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726953039"/>
                  </a:ext>
                </a:extLst>
              </a:tr>
              <a:tr h="324573">
                <a:tc>
                  <a:txBody>
                    <a:bodyPr/>
                    <a:lstStyle/>
                    <a:p>
                      <a:pPr marL="0" marR="0">
                        <a:spcBef>
                          <a:spcPts val="0"/>
                        </a:spcBef>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Assumptions</a:t>
                      </a: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We will have memory devices subdivided into 4 components.</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We can distribute the 4 components, as necessary</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We can aggregate portions of the 4 components.</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No interleave support for the SC21 demo.</a:t>
                      </a:r>
                    </a:p>
                  </a:txBody>
                  <a:tcPr marL="30083" marR="30083" marT="0" marB="0"/>
                </a:tc>
                <a:extLst>
                  <a:ext uri="{0D108BD9-81ED-4DB2-BD59-A6C34878D82A}">
                    <a16:rowId xmlns:a16="http://schemas.microsoft.com/office/drawing/2014/main" val="3794393710"/>
                  </a:ext>
                </a:extLst>
              </a:tr>
              <a:tr h="389488">
                <a:tc>
                  <a:txBody>
                    <a:bodyPr/>
                    <a:lstStyle/>
                    <a:p>
                      <a:pPr marL="0" marR="0">
                        <a:spcBef>
                          <a:spcPts val="0"/>
                        </a:spcBef>
                        <a:spcAft>
                          <a:spcPts val="0"/>
                        </a:spcAft>
                      </a:pPr>
                      <a:r>
                        <a:rPr lang="en-US" sz="800">
                          <a:effectLst/>
                        </a:rPr>
                        <a:t>Postconditions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a:effectLst/>
                        </a:rPr>
                        <a:t>Resource Manager will return to the Composability Manager a Redfish object URI to a logical resource that it created in the Redfish tree that meets the Zone need.</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357737044"/>
                  </a:ext>
                </a:extLst>
              </a:tr>
              <a:tr h="129830">
                <a:tc>
                  <a:txBody>
                    <a:bodyPr/>
                    <a:lstStyle/>
                    <a:p>
                      <a:pPr marL="0" marR="0">
                        <a:spcBef>
                          <a:spcPts val="0"/>
                        </a:spcBef>
                        <a:spcAft>
                          <a:spcPts val="0"/>
                        </a:spcAft>
                      </a:pPr>
                      <a:r>
                        <a:rPr lang="en-US" sz="800">
                          <a:effectLst/>
                        </a:rPr>
                        <a:t>Trigger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Composability calls the Resource Manager and requests memory</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1092246492"/>
                  </a:ext>
                </a:extLst>
              </a:tr>
              <a:tr h="454402">
                <a:tc>
                  <a:txBody>
                    <a:bodyPr/>
                    <a:lstStyle/>
                    <a:p>
                      <a:pPr marL="0" marR="0">
                        <a:spcBef>
                          <a:spcPts val="0"/>
                        </a:spcBef>
                        <a:spcAft>
                          <a:spcPts val="0"/>
                        </a:spcAft>
                      </a:pPr>
                      <a:r>
                        <a:rPr lang="en-US" sz="800" dirty="0">
                          <a:effectLst/>
                        </a:rPr>
                        <a:t>Normal Flow</a:t>
                      </a:r>
                    </a:p>
                    <a:p>
                      <a:pPr marL="0" marR="0">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a:effectLst/>
                        </a:rPr>
                        <a:t>Resource Manager parse the request</a:t>
                      </a:r>
                    </a:p>
                    <a:p>
                      <a:pPr marL="342900" marR="0" lvl="0" indent="-342900">
                        <a:spcBef>
                          <a:spcPts val="0"/>
                        </a:spcBef>
                        <a:spcAft>
                          <a:spcPts val="0"/>
                        </a:spcAft>
                        <a:buFont typeface="Symbol" pitchFamily="2" charset="2"/>
                        <a:buChar char=""/>
                      </a:pPr>
                      <a:r>
                        <a:rPr lang="en-US" sz="800">
                          <a:effectLst/>
                        </a:rPr>
                        <a:t>Resource Manager polls it’s inventory</a:t>
                      </a:r>
                    </a:p>
                    <a:p>
                      <a:pPr marL="342900" marR="0" lvl="0" indent="-342900">
                        <a:spcBef>
                          <a:spcPts val="0"/>
                        </a:spcBef>
                        <a:spcAft>
                          <a:spcPts val="0"/>
                        </a:spcAft>
                        <a:buFont typeface="Symbol" pitchFamily="2" charset="2"/>
                        <a:buChar char=""/>
                      </a:pPr>
                      <a:r>
                        <a:rPr lang="en-US" sz="800">
                          <a:effectLst/>
                        </a:rPr>
                        <a:t>If it has a matching resource, then it returns the Object URI that meets the Zone need.</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67110714"/>
                  </a:ext>
                </a:extLst>
              </a:tr>
              <a:tr h="1038633">
                <a:tc>
                  <a:txBody>
                    <a:bodyPr/>
                    <a:lstStyle/>
                    <a:p>
                      <a:pPr marL="0" marR="0">
                        <a:spcBef>
                          <a:spcPts val="0"/>
                        </a:spcBef>
                        <a:spcAft>
                          <a:spcPts val="0"/>
                        </a:spcAft>
                      </a:pPr>
                      <a:r>
                        <a:rPr lang="en-US" sz="800" dirty="0">
                          <a:effectLst/>
                        </a:rPr>
                        <a:t>Alternate Flow 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parse the request</a:t>
                      </a:r>
                    </a:p>
                    <a:p>
                      <a:pPr marL="342900" marR="0" lvl="0" indent="-342900">
                        <a:spcBef>
                          <a:spcPts val="0"/>
                        </a:spcBef>
                        <a:spcAft>
                          <a:spcPts val="0"/>
                        </a:spcAft>
                        <a:buFont typeface="Symbol" pitchFamily="2" charset="2"/>
                        <a:buChar char=""/>
                      </a:pPr>
                      <a:r>
                        <a:rPr lang="en-US" sz="800" dirty="0">
                          <a:effectLst/>
                        </a:rPr>
                        <a:t>Resource Manager polls it’s inventory</a:t>
                      </a:r>
                    </a:p>
                    <a:p>
                      <a:pPr marL="342900" marR="0" lvl="0" indent="-342900">
                        <a:spcBef>
                          <a:spcPts val="0"/>
                        </a:spcBef>
                        <a:spcAft>
                          <a:spcPts val="0"/>
                        </a:spcAft>
                        <a:buFont typeface="Symbol" pitchFamily="2" charset="2"/>
                        <a:buChar char=""/>
                      </a:pPr>
                      <a:r>
                        <a:rPr lang="en-US" sz="800" dirty="0">
                          <a:effectLst/>
                        </a:rPr>
                        <a:t>It does not have a matching resource </a:t>
                      </a:r>
                    </a:p>
                    <a:p>
                      <a:pPr marL="342900" marR="0" lvl="0" indent="-342900">
                        <a:spcBef>
                          <a:spcPts val="0"/>
                        </a:spcBef>
                        <a:spcAft>
                          <a:spcPts val="0"/>
                        </a:spcAft>
                        <a:buFont typeface="Symbol" pitchFamily="2" charset="2"/>
                        <a:buChar char=""/>
                      </a:pPr>
                      <a:r>
                        <a:rPr lang="en-US" sz="800" dirty="0">
                          <a:effectLst/>
                        </a:rPr>
                        <a:t>Resource Manager (RM) queries unallocated memory</a:t>
                      </a:r>
                    </a:p>
                    <a:p>
                      <a:pPr marL="342900" marR="0" lvl="0" indent="-342900">
                        <a:spcBef>
                          <a:spcPts val="0"/>
                        </a:spcBef>
                        <a:spcAft>
                          <a:spcPts val="0"/>
                        </a:spcAft>
                        <a:buFont typeface="Symbol" pitchFamily="2" charset="2"/>
                        <a:buChar char=""/>
                      </a:pPr>
                      <a:r>
                        <a:rPr lang="en-US" sz="800" dirty="0">
                          <a:effectLst/>
                        </a:rPr>
                        <a:t>RM creates a memory chunk using the URI of the appropriate unallocated memory</a:t>
                      </a:r>
                    </a:p>
                    <a:p>
                      <a:pPr marL="342900" marR="0" lvl="0" indent="-342900">
                        <a:spcBef>
                          <a:spcPts val="0"/>
                        </a:spcBef>
                        <a:spcAft>
                          <a:spcPts val="0"/>
                        </a:spcAft>
                        <a:buFont typeface="Symbol" pitchFamily="2" charset="2"/>
                        <a:buChar char=""/>
                      </a:pPr>
                      <a:r>
                        <a:rPr lang="en-US" sz="800" dirty="0">
                          <a:effectLst/>
                        </a:rPr>
                        <a:t>A Region Object contains a chunk object</a:t>
                      </a:r>
                    </a:p>
                    <a:p>
                      <a:pPr marL="342900" marR="0" lvl="0" indent="-342900">
                        <a:spcBef>
                          <a:spcPts val="0"/>
                        </a:spcBef>
                        <a:spcAft>
                          <a:spcPts val="0"/>
                        </a:spcAft>
                        <a:buFont typeface="Symbol" pitchFamily="2" charset="2"/>
                        <a:buChar char=""/>
                      </a:pPr>
                      <a:r>
                        <a:rPr lang="en-US" sz="800" dirty="0">
                          <a:effectLst/>
                        </a:rPr>
                        <a:t>If it has a matching resource, then it returns the Object Region URI that meets the Zone need.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1817418019"/>
                  </a:ext>
                </a:extLst>
              </a:tr>
              <a:tr h="1154964">
                <a:tc>
                  <a:txBody>
                    <a:bodyPr/>
                    <a:lstStyle/>
                    <a:p>
                      <a:pPr marL="0" marR="0">
                        <a:spcBef>
                          <a:spcPts val="0"/>
                        </a:spcBef>
                        <a:spcAft>
                          <a:spcPts val="0"/>
                        </a:spcAft>
                      </a:pPr>
                      <a:r>
                        <a:rPr lang="en-US" sz="800" dirty="0">
                          <a:effectLst/>
                        </a:rPr>
                        <a:t>Alternate Flow 2</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parse the request</a:t>
                      </a:r>
                    </a:p>
                    <a:p>
                      <a:pPr marL="342900" marR="0" lvl="0" indent="-342900">
                        <a:spcBef>
                          <a:spcPts val="0"/>
                        </a:spcBef>
                        <a:spcAft>
                          <a:spcPts val="0"/>
                        </a:spcAft>
                        <a:buFont typeface="Symbol" pitchFamily="2" charset="2"/>
                        <a:buChar char=""/>
                      </a:pPr>
                      <a:r>
                        <a:rPr lang="en-US" sz="800" dirty="0">
                          <a:effectLst/>
                        </a:rPr>
                        <a:t>Resource Manager polls it’s inventory</a:t>
                      </a:r>
                    </a:p>
                    <a:p>
                      <a:pPr marL="342900" marR="0" lvl="0" indent="-342900">
                        <a:spcBef>
                          <a:spcPts val="0"/>
                        </a:spcBef>
                        <a:spcAft>
                          <a:spcPts val="0"/>
                        </a:spcAft>
                        <a:buFont typeface="Symbol" pitchFamily="2" charset="2"/>
                        <a:buChar char=""/>
                      </a:pPr>
                      <a:r>
                        <a:rPr lang="en-US" sz="800" dirty="0">
                          <a:effectLst/>
                        </a:rPr>
                        <a:t>It does not have a matching resource </a:t>
                      </a:r>
                    </a:p>
                    <a:p>
                      <a:pPr marL="342900" marR="0" lvl="0" indent="-342900">
                        <a:spcBef>
                          <a:spcPts val="0"/>
                        </a:spcBef>
                        <a:spcAft>
                          <a:spcPts val="0"/>
                        </a:spcAft>
                        <a:buFont typeface="Symbol" pitchFamily="2" charset="2"/>
                        <a:buChar char=""/>
                      </a:pPr>
                      <a:r>
                        <a:rPr lang="en-US" sz="800" dirty="0">
                          <a:effectLst/>
                        </a:rPr>
                        <a:t>Resource Manager (RM) queries unallocated memory</a:t>
                      </a:r>
                    </a:p>
                    <a:p>
                      <a:pPr marL="342900" marR="0" lvl="0" indent="-342900">
                        <a:spcBef>
                          <a:spcPts val="0"/>
                        </a:spcBef>
                        <a:spcAft>
                          <a:spcPts val="0"/>
                        </a:spcAft>
                        <a:buFont typeface="Symbol" pitchFamily="2" charset="2"/>
                        <a:buChar char=""/>
                      </a:pPr>
                      <a:r>
                        <a:rPr lang="en-US" sz="800" dirty="0">
                          <a:effectLst/>
                        </a:rPr>
                        <a:t>RM determines a needs for a region of memory chunks</a:t>
                      </a:r>
                    </a:p>
                    <a:p>
                      <a:pPr marL="342900" marR="0" lvl="0" indent="-342900">
                        <a:spcBef>
                          <a:spcPts val="0"/>
                        </a:spcBef>
                        <a:spcAft>
                          <a:spcPts val="0"/>
                        </a:spcAft>
                        <a:buFont typeface="Symbol" pitchFamily="2" charset="2"/>
                        <a:buChar char=""/>
                      </a:pPr>
                      <a:r>
                        <a:rPr lang="en-US" sz="800" dirty="0">
                          <a:effectLst/>
                        </a:rPr>
                        <a:t>RM creates memory regions using the URIs of the appropriate chunks to provide access to unallocated memory</a:t>
                      </a:r>
                    </a:p>
                    <a:p>
                      <a:pPr marL="342900" marR="0" lvl="0" indent="-342900">
                        <a:spcBef>
                          <a:spcPts val="0"/>
                        </a:spcBef>
                        <a:spcAft>
                          <a:spcPts val="0"/>
                        </a:spcAft>
                        <a:buFont typeface="Symbol" pitchFamily="2" charset="2"/>
                        <a:buChar char=""/>
                      </a:pPr>
                      <a:r>
                        <a:rPr lang="en-US" sz="800" dirty="0">
                          <a:effectLst/>
                        </a:rPr>
                        <a:t>The RM calls the OFMF and create a region of memory chunks using the underlying devices</a:t>
                      </a:r>
                    </a:p>
                    <a:p>
                      <a:pPr marL="342900" marR="0" lvl="0" indent="-342900">
                        <a:spcBef>
                          <a:spcPts val="0"/>
                        </a:spcBef>
                        <a:spcAft>
                          <a:spcPts val="0"/>
                        </a:spcAft>
                        <a:buFont typeface="Symbol" pitchFamily="2" charset="2"/>
                        <a:buChar char=""/>
                      </a:pPr>
                      <a:r>
                        <a:rPr lang="en-US" sz="800" dirty="0">
                          <a:effectLst/>
                        </a:rPr>
                        <a:t>A Region Object contains a multiple chunk objects </a:t>
                      </a:r>
                    </a:p>
                    <a:p>
                      <a:pPr marL="342900" marR="0" lvl="0" indent="-342900">
                        <a:spcBef>
                          <a:spcPts val="0"/>
                        </a:spcBef>
                        <a:spcAft>
                          <a:spcPts val="0"/>
                        </a:spcAft>
                        <a:buFont typeface="Symbol" pitchFamily="2" charset="2"/>
                        <a:buChar char=""/>
                      </a:pPr>
                      <a:r>
                        <a:rPr lang="en-US" sz="800" dirty="0">
                          <a:effectLst/>
                        </a:rPr>
                        <a:t>If it has a matching resource, then it returns the Object Region URI that meets the Zone need.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590320461"/>
                  </a:ext>
                </a:extLst>
              </a:tr>
            </a:tbl>
          </a:graphicData>
        </a:graphic>
      </p:graphicFrame>
    </p:spTree>
    <p:extLst>
      <p:ext uri="{BB962C8B-B14F-4D97-AF65-F5344CB8AC3E}">
        <p14:creationId xmlns:p14="http://schemas.microsoft.com/office/powerpoint/2010/main" val="36286738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EB6EE-53AC-994F-A343-102160A7CC85}"/>
              </a:ext>
            </a:extLst>
          </p:cNvPr>
          <p:cNvSpPr>
            <a:spLocks noGrp="1"/>
          </p:cNvSpPr>
          <p:nvPr>
            <p:ph type="title"/>
          </p:nvPr>
        </p:nvSpPr>
        <p:spPr/>
        <p:txBody>
          <a:bodyPr/>
          <a:lstStyle/>
          <a:p>
            <a:pPr algn="ctr"/>
            <a:r>
              <a:rPr lang="en-US" dirty="0"/>
              <a:t>Missing Use-Cases</a:t>
            </a:r>
          </a:p>
        </p:txBody>
      </p:sp>
      <p:sp>
        <p:nvSpPr>
          <p:cNvPr id="5" name="Content Placeholder 4">
            <a:extLst>
              <a:ext uri="{FF2B5EF4-FFF2-40B4-BE49-F238E27FC236}">
                <a16:creationId xmlns:a16="http://schemas.microsoft.com/office/drawing/2014/main" id="{B53CB5C6-3ED8-EF4D-89B4-EC2B94FBA2C6}"/>
              </a:ext>
            </a:extLst>
          </p:cNvPr>
          <p:cNvSpPr>
            <a:spLocks noGrp="1"/>
          </p:cNvSpPr>
          <p:nvPr>
            <p:ph idx="1"/>
          </p:nvPr>
        </p:nvSpPr>
        <p:spPr/>
        <p:txBody>
          <a:bodyPr/>
          <a:lstStyle/>
          <a:p>
            <a:r>
              <a:rPr lang="en-US" strike="sngStrike" dirty="0"/>
              <a:t>Agent requirements to create Use-Cases for </a:t>
            </a:r>
            <a:r>
              <a:rPr lang="en-US" strike="sngStrike" dirty="0" err="1"/>
              <a:t>PoC</a:t>
            </a:r>
            <a:r>
              <a:rPr lang="en-US" strike="sngStrike" dirty="0"/>
              <a:t>, others</a:t>
            </a:r>
          </a:p>
          <a:p>
            <a:r>
              <a:rPr lang="en-US" dirty="0"/>
              <a:t>Associating Fabric Attached Memory with allocated nodes (</a:t>
            </a:r>
            <a:r>
              <a:rPr lang="en-US" dirty="0" err="1"/>
              <a:t>ie</a:t>
            </a:r>
            <a:r>
              <a:rPr lang="en-US" dirty="0"/>
              <a:t> </a:t>
            </a:r>
            <a:r>
              <a:rPr lang="en-US" dirty="0" err="1"/>
              <a:t>Slurm</a:t>
            </a:r>
            <a:r>
              <a:rPr lang="en-US" dirty="0"/>
              <a:t> and Kubernetes)</a:t>
            </a:r>
          </a:p>
          <a:p>
            <a:r>
              <a:rPr lang="en-US" dirty="0">
                <a:solidFill>
                  <a:schemeClr val="bg2">
                    <a:lumMod val="75000"/>
                  </a:schemeClr>
                </a:solidFill>
              </a:rPr>
              <a:t>Associating security levels and restrictions with allocated nodes (</a:t>
            </a:r>
            <a:r>
              <a:rPr lang="en-US" dirty="0" err="1">
                <a:solidFill>
                  <a:schemeClr val="bg2">
                    <a:lumMod val="75000"/>
                  </a:schemeClr>
                </a:solidFill>
              </a:rPr>
              <a:t>ie</a:t>
            </a:r>
            <a:r>
              <a:rPr lang="en-US" dirty="0">
                <a:solidFill>
                  <a:schemeClr val="bg2">
                    <a:lumMod val="75000"/>
                  </a:schemeClr>
                </a:solidFill>
              </a:rPr>
              <a:t> </a:t>
            </a:r>
            <a:r>
              <a:rPr lang="en-US" dirty="0" err="1">
                <a:solidFill>
                  <a:schemeClr val="bg2">
                    <a:lumMod val="75000"/>
                  </a:schemeClr>
                </a:solidFill>
              </a:rPr>
              <a:t>Slurm</a:t>
            </a:r>
            <a:r>
              <a:rPr lang="en-US" dirty="0">
                <a:solidFill>
                  <a:schemeClr val="bg2">
                    <a:lumMod val="75000"/>
                  </a:schemeClr>
                </a:solidFill>
              </a:rPr>
              <a:t> and Kubernetes)</a:t>
            </a:r>
          </a:p>
          <a:p>
            <a:r>
              <a:rPr lang="en-US" dirty="0">
                <a:solidFill>
                  <a:schemeClr val="bg2">
                    <a:lumMod val="75000"/>
                  </a:schemeClr>
                </a:solidFill>
              </a:rPr>
              <a:t>Multiple and simultaneous container endpoints</a:t>
            </a:r>
          </a:p>
          <a:p>
            <a:r>
              <a:rPr lang="en-US" dirty="0">
                <a:solidFill>
                  <a:schemeClr val="bg2">
                    <a:lumMod val="75000"/>
                  </a:schemeClr>
                </a:solidFill>
              </a:rPr>
              <a:t>Report back available fabrics (allow </a:t>
            </a:r>
            <a:r>
              <a:rPr lang="en-US" dirty="0" err="1">
                <a:solidFill>
                  <a:schemeClr val="bg2">
                    <a:lumMod val="75000"/>
                  </a:schemeClr>
                </a:solidFill>
              </a:rPr>
              <a:t>Libfabric</a:t>
            </a:r>
            <a:r>
              <a:rPr lang="en-US" dirty="0">
                <a:solidFill>
                  <a:schemeClr val="bg2">
                    <a:lumMod val="75000"/>
                  </a:schemeClr>
                </a:solidFill>
              </a:rPr>
              <a:t>, UCX, </a:t>
            </a:r>
            <a:r>
              <a:rPr lang="en-US" dirty="0" err="1">
                <a:solidFill>
                  <a:schemeClr val="bg2">
                    <a:lumMod val="75000"/>
                  </a:schemeClr>
                </a:solidFill>
              </a:rPr>
              <a:t>OpenMPI</a:t>
            </a:r>
            <a:r>
              <a:rPr lang="en-US" dirty="0">
                <a:solidFill>
                  <a:schemeClr val="bg2">
                    <a:lumMod val="75000"/>
                  </a:schemeClr>
                </a:solidFill>
              </a:rPr>
              <a:t>, etc. to pick the optimum transport)</a:t>
            </a:r>
          </a:p>
          <a:p>
            <a:endParaRPr lang="en-US" dirty="0"/>
          </a:p>
        </p:txBody>
      </p:sp>
    </p:spTree>
    <p:extLst>
      <p:ext uri="{BB962C8B-B14F-4D97-AF65-F5344CB8AC3E}">
        <p14:creationId xmlns:p14="http://schemas.microsoft.com/office/powerpoint/2010/main" val="37209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953E4-E6FB-A047-8B72-7FA7EC3C7647}"/>
              </a:ext>
            </a:extLst>
          </p:cNvPr>
          <p:cNvSpPr>
            <a:spLocks noGrp="1"/>
          </p:cNvSpPr>
          <p:nvPr>
            <p:ph type="title"/>
          </p:nvPr>
        </p:nvSpPr>
        <p:spPr/>
        <p:txBody>
          <a:bodyPr/>
          <a:lstStyle/>
          <a:p>
            <a:r>
              <a:rPr lang="en-US" dirty="0"/>
              <a:t>Tentative Work</a:t>
            </a:r>
          </a:p>
        </p:txBody>
      </p:sp>
      <p:sp>
        <p:nvSpPr>
          <p:cNvPr id="3" name="Footer Placeholder 2">
            <a:extLst>
              <a:ext uri="{FF2B5EF4-FFF2-40B4-BE49-F238E27FC236}">
                <a16:creationId xmlns:a16="http://schemas.microsoft.com/office/drawing/2014/main" id="{8A38CDC3-327F-8D4A-97CA-C3D155D4D9AE}"/>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53EF1364-F1D4-F04A-B5B0-B2305F26384A}"/>
              </a:ext>
            </a:extLst>
          </p:cNvPr>
          <p:cNvSpPr>
            <a:spLocks noGrp="1"/>
          </p:cNvSpPr>
          <p:nvPr>
            <p:ph type="sldNum" sz="quarter" idx="11"/>
          </p:nvPr>
        </p:nvSpPr>
        <p:spPr/>
        <p:txBody>
          <a:bodyPr/>
          <a:lstStyle/>
          <a:p>
            <a:fld id="{0743EA0E-C5B1-48EC-8082-F253EA88050D}" type="slidenum">
              <a:rPr lang="en-US" smtClean="0"/>
              <a:pPr/>
              <a:t>29</a:t>
            </a:fld>
            <a:endParaRPr lang="en-US" dirty="0"/>
          </a:p>
        </p:txBody>
      </p:sp>
      <p:sp>
        <p:nvSpPr>
          <p:cNvPr id="5" name="TextBox 4">
            <a:extLst>
              <a:ext uri="{FF2B5EF4-FFF2-40B4-BE49-F238E27FC236}">
                <a16:creationId xmlns:a16="http://schemas.microsoft.com/office/drawing/2014/main" id="{3EEF7138-A3A1-554B-B22A-F9DCF9B20574}"/>
              </a:ext>
            </a:extLst>
          </p:cNvPr>
          <p:cNvSpPr txBox="1"/>
          <p:nvPr/>
        </p:nvSpPr>
        <p:spPr>
          <a:xfrm>
            <a:off x="433332" y="3429000"/>
            <a:ext cx="11758668" cy="1477328"/>
          </a:xfrm>
          <a:prstGeom prst="rect">
            <a:avLst/>
          </a:prstGeom>
          <a:noFill/>
        </p:spPr>
        <p:txBody>
          <a:bodyPr wrap="none" rtlCol="0">
            <a:spAutoFit/>
          </a:bodyPr>
          <a:lstStyle/>
          <a:p>
            <a:r>
              <a:rPr lang="en-US" dirty="0"/>
              <a:t>Agent----Mike, Russ, Phil, Raj</a:t>
            </a:r>
          </a:p>
          <a:p>
            <a:r>
              <a:rPr lang="en-US" dirty="0"/>
              <a:t>GUI----Phil says a Swordfish web interface exists</a:t>
            </a:r>
          </a:p>
          <a:p>
            <a:r>
              <a:rPr lang="en-US" dirty="0"/>
              <a:t>Wireless? Connection to the Open Standards booth---</a:t>
            </a:r>
            <a:r>
              <a:rPr lang="en-US" dirty="0" err="1"/>
              <a:t>IntelliProp</a:t>
            </a:r>
            <a:endParaRPr lang="en-US" dirty="0"/>
          </a:p>
          <a:p>
            <a:r>
              <a:rPr lang="en-US" dirty="0"/>
              <a:t>Storage for cases, etc.----Richelle</a:t>
            </a:r>
          </a:p>
          <a:p>
            <a:r>
              <a:rPr lang="en-US" dirty="0"/>
              <a:t>Laptop and OS install----Gen-Z Consortium?—OFA?----Ubuntu 20.4 LTS?(</a:t>
            </a:r>
            <a:r>
              <a:rPr lang="en-US" dirty="0" err="1"/>
              <a:t>PoC</a:t>
            </a:r>
            <a:r>
              <a:rPr lang="en-US" dirty="0"/>
              <a:t> server and client)---RHEL (client)---SUSE (client)</a:t>
            </a:r>
          </a:p>
        </p:txBody>
      </p:sp>
    </p:spTree>
    <p:extLst>
      <p:ext uri="{BB962C8B-B14F-4D97-AF65-F5344CB8AC3E}">
        <p14:creationId xmlns:p14="http://schemas.microsoft.com/office/powerpoint/2010/main" val="595666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66BCA-6C57-5242-8C79-579F27EC7E05}"/>
              </a:ext>
            </a:extLst>
          </p:cNvPr>
          <p:cNvSpPr>
            <a:spLocks noGrp="1"/>
          </p:cNvSpPr>
          <p:nvPr>
            <p:ph type="title"/>
          </p:nvPr>
        </p:nvSpPr>
        <p:spPr/>
        <p:txBody>
          <a:bodyPr/>
          <a:lstStyle/>
          <a:p>
            <a:r>
              <a:rPr lang="en-US" dirty="0"/>
              <a:t>Tentative schedule dates and steps</a:t>
            </a:r>
          </a:p>
        </p:txBody>
      </p:sp>
      <p:sp>
        <p:nvSpPr>
          <p:cNvPr id="3" name="Footer Placeholder 2">
            <a:extLst>
              <a:ext uri="{FF2B5EF4-FFF2-40B4-BE49-F238E27FC236}">
                <a16:creationId xmlns:a16="http://schemas.microsoft.com/office/drawing/2014/main" id="{025379D0-390B-E144-AB8C-2F005A949291}"/>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DB1E26A5-9EDA-1544-A5A0-FAC8A54DDD7B}"/>
              </a:ext>
            </a:extLst>
          </p:cNvPr>
          <p:cNvSpPr>
            <a:spLocks noGrp="1"/>
          </p:cNvSpPr>
          <p:nvPr>
            <p:ph type="sldNum" sz="quarter" idx="11"/>
          </p:nvPr>
        </p:nvSpPr>
        <p:spPr/>
        <p:txBody>
          <a:bodyPr/>
          <a:lstStyle/>
          <a:p>
            <a:fld id="{0743EA0E-C5B1-48EC-8082-F253EA88050D}" type="slidenum">
              <a:rPr lang="en-US" smtClean="0"/>
              <a:pPr/>
              <a:t>3</a:t>
            </a:fld>
            <a:endParaRPr lang="en-US" dirty="0"/>
          </a:p>
        </p:txBody>
      </p:sp>
      <p:sp>
        <p:nvSpPr>
          <p:cNvPr id="5" name="TextBox 4">
            <a:extLst>
              <a:ext uri="{FF2B5EF4-FFF2-40B4-BE49-F238E27FC236}">
                <a16:creationId xmlns:a16="http://schemas.microsoft.com/office/drawing/2014/main" id="{5735B448-F09A-E149-A5C0-142E5F4E3EED}"/>
              </a:ext>
            </a:extLst>
          </p:cNvPr>
          <p:cNvSpPr txBox="1"/>
          <p:nvPr/>
        </p:nvSpPr>
        <p:spPr>
          <a:xfrm>
            <a:off x="3576917" y="2274838"/>
            <a:ext cx="5403467" cy="2585323"/>
          </a:xfrm>
          <a:prstGeom prst="rect">
            <a:avLst/>
          </a:prstGeom>
          <a:noFill/>
        </p:spPr>
        <p:txBody>
          <a:bodyPr wrap="none" rtlCol="0">
            <a:spAutoFit/>
          </a:bodyPr>
          <a:lstStyle/>
          <a:p>
            <a:pPr marL="342900" indent="-342900">
              <a:buAutoNum type="arabicPeriod"/>
            </a:pPr>
            <a:r>
              <a:rPr lang="en-US" dirty="0"/>
              <a:t>Requirements Analysis----Now!</a:t>
            </a:r>
          </a:p>
          <a:p>
            <a:pPr marL="342900" indent="-342900">
              <a:buAutoNum type="arabicPeriod"/>
            </a:pPr>
            <a:r>
              <a:rPr lang="en-US" dirty="0"/>
              <a:t>System Design----</a:t>
            </a:r>
          </a:p>
          <a:p>
            <a:pPr marL="342900" indent="-342900">
              <a:buAutoNum type="arabicPeriod"/>
            </a:pPr>
            <a:r>
              <a:rPr lang="en-US" dirty="0"/>
              <a:t>Program Design-–</a:t>
            </a:r>
          </a:p>
          <a:p>
            <a:pPr marL="342900" indent="-342900">
              <a:buAutoNum type="arabicPeriod"/>
            </a:pPr>
            <a:r>
              <a:rPr lang="en-US" dirty="0"/>
              <a:t>Program Implementation----</a:t>
            </a:r>
          </a:p>
          <a:p>
            <a:pPr marL="342900" indent="-342900">
              <a:buAutoNum type="arabicPeriod"/>
            </a:pPr>
            <a:r>
              <a:rPr lang="en-US" dirty="0"/>
              <a:t>Testing and Training on Software----Early September</a:t>
            </a:r>
          </a:p>
          <a:p>
            <a:pPr marL="342900" indent="-342900">
              <a:buAutoNum type="arabicPeriod"/>
            </a:pPr>
            <a:r>
              <a:rPr lang="en-US" dirty="0"/>
              <a:t>Initial POC at SDC21-----Middle of September</a:t>
            </a:r>
          </a:p>
          <a:p>
            <a:pPr marL="342900" indent="-342900">
              <a:buAutoNum type="arabicPeriod"/>
            </a:pPr>
            <a:r>
              <a:rPr lang="en-US" dirty="0"/>
              <a:t>Final Testing---2</a:t>
            </a:r>
            <a:r>
              <a:rPr lang="en-US" baseline="30000" dirty="0"/>
              <a:t>nd</a:t>
            </a:r>
            <a:r>
              <a:rPr lang="en-US" dirty="0"/>
              <a:t> Week of October</a:t>
            </a:r>
          </a:p>
          <a:p>
            <a:pPr marL="342900" indent="-342900">
              <a:buFontTx/>
              <a:buAutoNum type="arabicPeriod"/>
            </a:pPr>
            <a:r>
              <a:rPr lang="en-US" dirty="0"/>
              <a:t>Training on Demo</a:t>
            </a:r>
          </a:p>
          <a:p>
            <a:pPr marL="342900" indent="-342900">
              <a:buAutoNum type="arabicPeriod"/>
            </a:pPr>
            <a:r>
              <a:rPr lang="en-US" dirty="0"/>
              <a:t>SC21----week before Thanksgiving</a:t>
            </a:r>
          </a:p>
        </p:txBody>
      </p:sp>
    </p:spTree>
    <p:extLst>
      <p:ext uri="{BB962C8B-B14F-4D97-AF65-F5344CB8AC3E}">
        <p14:creationId xmlns:p14="http://schemas.microsoft.com/office/powerpoint/2010/main" val="20256562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D133D-7443-9148-98FC-45A49AE17559}"/>
              </a:ext>
            </a:extLst>
          </p:cNvPr>
          <p:cNvSpPr>
            <a:spLocks noGrp="1"/>
          </p:cNvSpPr>
          <p:nvPr>
            <p:ph type="title"/>
          </p:nvPr>
        </p:nvSpPr>
        <p:spPr/>
        <p:txBody>
          <a:bodyPr/>
          <a:lstStyle/>
          <a:p>
            <a:r>
              <a:rPr lang="en-US" dirty="0"/>
              <a:t>Pipe and Filter</a:t>
            </a:r>
          </a:p>
        </p:txBody>
      </p:sp>
      <p:sp>
        <p:nvSpPr>
          <p:cNvPr id="3" name="Footer Placeholder 2">
            <a:extLst>
              <a:ext uri="{FF2B5EF4-FFF2-40B4-BE49-F238E27FC236}">
                <a16:creationId xmlns:a16="http://schemas.microsoft.com/office/drawing/2014/main" id="{B04490AB-1C63-FB48-B618-5A2EDCFD84FF}"/>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B8440F1A-8BAC-9F44-B35B-251069E5D316}"/>
              </a:ext>
            </a:extLst>
          </p:cNvPr>
          <p:cNvSpPr>
            <a:spLocks noGrp="1"/>
          </p:cNvSpPr>
          <p:nvPr>
            <p:ph type="sldNum" sz="quarter" idx="11"/>
          </p:nvPr>
        </p:nvSpPr>
        <p:spPr/>
        <p:txBody>
          <a:bodyPr/>
          <a:lstStyle/>
          <a:p>
            <a:fld id="{0743EA0E-C5B1-48EC-8082-F253EA88050D}" type="slidenum">
              <a:rPr lang="en-US" smtClean="0"/>
              <a:pPr/>
              <a:t>30</a:t>
            </a:fld>
            <a:endParaRPr lang="en-US" dirty="0"/>
          </a:p>
        </p:txBody>
      </p:sp>
      <p:sp>
        <p:nvSpPr>
          <p:cNvPr id="6" name="Rectangle 5">
            <a:extLst>
              <a:ext uri="{FF2B5EF4-FFF2-40B4-BE49-F238E27FC236}">
                <a16:creationId xmlns:a16="http://schemas.microsoft.com/office/drawing/2014/main" id="{6A9EC8C1-A0AE-0849-AB2F-C4B9E6C82C63}"/>
              </a:ext>
            </a:extLst>
          </p:cNvPr>
          <p:cNvSpPr/>
          <p:nvPr/>
        </p:nvSpPr>
        <p:spPr>
          <a:xfrm>
            <a:off x="1089212" y="2756647"/>
            <a:ext cx="860612" cy="208429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ight Arrow 6">
            <a:extLst>
              <a:ext uri="{FF2B5EF4-FFF2-40B4-BE49-F238E27FC236}">
                <a16:creationId xmlns:a16="http://schemas.microsoft.com/office/drawing/2014/main" id="{A33AF146-DDA1-E544-AECA-C0C15E4D8EDB}"/>
              </a:ext>
            </a:extLst>
          </p:cNvPr>
          <p:cNvSpPr/>
          <p:nvPr/>
        </p:nvSpPr>
        <p:spPr>
          <a:xfrm>
            <a:off x="2164976" y="3550024"/>
            <a:ext cx="1761565" cy="874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42EF9F1-2A35-2D4E-AEBE-FD5C8571C078}"/>
              </a:ext>
            </a:extLst>
          </p:cNvPr>
          <p:cNvSpPr/>
          <p:nvPr/>
        </p:nvSpPr>
        <p:spPr>
          <a:xfrm>
            <a:off x="4074459" y="3025588"/>
            <a:ext cx="1048870" cy="181535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ight Arrow 8">
            <a:extLst>
              <a:ext uri="{FF2B5EF4-FFF2-40B4-BE49-F238E27FC236}">
                <a16:creationId xmlns:a16="http://schemas.microsoft.com/office/drawing/2014/main" id="{57DC9B5F-CA96-1649-82FE-55E00576351C}"/>
              </a:ext>
            </a:extLst>
          </p:cNvPr>
          <p:cNvSpPr/>
          <p:nvPr/>
        </p:nvSpPr>
        <p:spPr>
          <a:xfrm>
            <a:off x="5486399" y="3516405"/>
            <a:ext cx="1761565" cy="874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49DBFDA-47C3-1048-AA1F-A53243FA5026}"/>
              </a:ext>
            </a:extLst>
          </p:cNvPr>
          <p:cNvSpPr/>
          <p:nvPr/>
        </p:nvSpPr>
        <p:spPr>
          <a:xfrm>
            <a:off x="7489406" y="3045757"/>
            <a:ext cx="1048870" cy="181535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ight Arrow 10">
            <a:extLst>
              <a:ext uri="{FF2B5EF4-FFF2-40B4-BE49-F238E27FC236}">
                <a16:creationId xmlns:a16="http://schemas.microsoft.com/office/drawing/2014/main" id="{50292368-2D3D-B94A-A93A-6E606E300E02}"/>
              </a:ext>
            </a:extLst>
          </p:cNvPr>
          <p:cNvSpPr/>
          <p:nvPr/>
        </p:nvSpPr>
        <p:spPr>
          <a:xfrm>
            <a:off x="8779718" y="3516404"/>
            <a:ext cx="1761565" cy="874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6F8851C-2197-A64E-9A16-2C540E5322AF}"/>
              </a:ext>
            </a:extLst>
          </p:cNvPr>
          <p:cNvSpPr/>
          <p:nvPr/>
        </p:nvSpPr>
        <p:spPr>
          <a:xfrm>
            <a:off x="10904353" y="2776816"/>
            <a:ext cx="860612" cy="208429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9357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9B813-897A-8541-95F2-988A81CDE894}"/>
              </a:ext>
            </a:extLst>
          </p:cNvPr>
          <p:cNvSpPr>
            <a:spLocks noGrp="1"/>
          </p:cNvSpPr>
          <p:nvPr>
            <p:ph type="title"/>
          </p:nvPr>
        </p:nvSpPr>
        <p:spPr/>
        <p:txBody>
          <a:bodyPr/>
          <a:lstStyle/>
          <a:p>
            <a:r>
              <a:rPr lang="en-US" dirty="0"/>
              <a:t>Use-Case Descriptions</a:t>
            </a:r>
          </a:p>
        </p:txBody>
      </p:sp>
      <p:sp>
        <p:nvSpPr>
          <p:cNvPr id="3" name="Footer Placeholder 2">
            <a:extLst>
              <a:ext uri="{FF2B5EF4-FFF2-40B4-BE49-F238E27FC236}">
                <a16:creationId xmlns:a16="http://schemas.microsoft.com/office/drawing/2014/main" id="{50978838-4AE1-BD4C-9DAF-ABDF84C7EC93}"/>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503E8178-4DA6-5F43-880F-9762B0FDB9A9}"/>
              </a:ext>
            </a:extLst>
          </p:cNvPr>
          <p:cNvSpPr>
            <a:spLocks noGrp="1"/>
          </p:cNvSpPr>
          <p:nvPr>
            <p:ph type="sldNum" sz="quarter" idx="11"/>
          </p:nvPr>
        </p:nvSpPr>
        <p:spPr/>
        <p:txBody>
          <a:bodyPr/>
          <a:lstStyle/>
          <a:p>
            <a:fld id="{0743EA0E-C5B1-48EC-8082-F253EA88050D}" type="slidenum">
              <a:rPr lang="en-US" smtClean="0"/>
              <a:pPr/>
              <a:t>4</a:t>
            </a:fld>
            <a:endParaRPr lang="en-US" dirty="0"/>
          </a:p>
        </p:txBody>
      </p:sp>
      <p:sp>
        <p:nvSpPr>
          <p:cNvPr id="7" name="Rectangle 1">
            <a:extLst>
              <a:ext uri="{FF2B5EF4-FFF2-40B4-BE49-F238E27FC236}">
                <a16:creationId xmlns:a16="http://schemas.microsoft.com/office/drawing/2014/main" id="{A9FE1FA3-C7A4-934B-9BC6-5D68DE793935}"/>
              </a:ext>
            </a:extLst>
          </p:cNvPr>
          <p:cNvSpPr>
            <a:spLocks noChangeArrowheads="1"/>
          </p:cNvSpPr>
          <p:nvPr/>
        </p:nvSpPr>
        <p:spPr bwMode="auto">
          <a:xfrm>
            <a:off x="4043363" y="155696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AE62CF40-17A0-E740-8007-C0271E8C3B5E}"/>
              </a:ext>
            </a:extLst>
          </p:cNvPr>
          <p:cNvGraphicFramePr>
            <a:graphicFrameLocks noGrp="1"/>
          </p:cNvGraphicFramePr>
          <p:nvPr>
            <p:extLst>
              <p:ext uri="{D42A27DB-BD31-4B8C-83A1-F6EECF244321}">
                <p14:modId xmlns:p14="http://schemas.microsoft.com/office/powerpoint/2010/main" val="2458036958"/>
              </p:ext>
            </p:extLst>
          </p:nvPr>
        </p:nvGraphicFramePr>
        <p:xfrm>
          <a:off x="4043363" y="1556965"/>
          <a:ext cx="4105765" cy="3535299"/>
        </p:xfrm>
        <a:graphic>
          <a:graphicData uri="http://schemas.openxmlformats.org/drawingml/2006/table">
            <a:tbl>
              <a:tblPr firstRow="1" firstCol="1" bandRow="1">
                <a:tableStyleId>{5C22544A-7EE6-4342-B048-85BDC9FD1C3A}</a:tableStyleId>
              </a:tblPr>
              <a:tblGrid>
                <a:gridCol w="1936251">
                  <a:extLst>
                    <a:ext uri="{9D8B030D-6E8A-4147-A177-3AD203B41FA5}">
                      <a16:colId xmlns:a16="http://schemas.microsoft.com/office/drawing/2014/main" val="2689076504"/>
                    </a:ext>
                  </a:extLst>
                </a:gridCol>
                <a:gridCol w="2169514">
                  <a:extLst>
                    <a:ext uri="{9D8B030D-6E8A-4147-A177-3AD203B41FA5}">
                      <a16:colId xmlns:a16="http://schemas.microsoft.com/office/drawing/2014/main" val="958880755"/>
                    </a:ext>
                  </a:extLst>
                </a:gridCol>
              </a:tblGrid>
              <a:tr h="144606">
                <a:tc>
                  <a:txBody>
                    <a:bodyPr/>
                    <a:lstStyle/>
                    <a:p>
                      <a:pPr marL="0" marR="0">
                        <a:spcBef>
                          <a:spcPts val="0"/>
                        </a:spcBef>
                        <a:spcAft>
                          <a:spcPts val="0"/>
                        </a:spcAft>
                      </a:pPr>
                      <a:r>
                        <a:rPr lang="en-US" sz="9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Fabric Resource Hot Subtract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226091069"/>
                  </a:ext>
                </a:extLst>
              </a:tr>
              <a:tr h="289211">
                <a:tc>
                  <a:txBody>
                    <a:bodyPr/>
                    <a:lstStyle/>
                    <a:p>
                      <a:pPr marL="0" marR="0">
                        <a:spcBef>
                          <a:spcPts val="0"/>
                        </a:spcBef>
                        <a:spcAft>
                          <a:spcPts val="0"/>
                        </a:spcAft>
                      </a:pPr>
                      <a:r>
                        <a:rPr lang="en-US" sz="9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OFMF Fabric Manager, Administrator, Fabric Subnet Manager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4205490696"/>
                  </a:ext>
                </a:extLst>
              </a:tr>
              <a:tr h="289211">
                <a:tc>
                  <a:txBody>
                    <a:bodyPr/>
                    <a:lstStyle/>
                    <a:p>
                      <a:pPr marL="0" marR="0">
                        <a:spcBef>
                          <a:spcPts val="0"/>
                        </a:spcBef>
                        <a:spcAft>
                          <a:spcPts val="0"/>
                        </a:spcAft>
                      </a:pPr>
                      <a:r>
                        <a:rPr lang="en-US" sz="9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dirty="0">
                          <a:effectLst/>
                        </a:rPr>
                        <a:t>Subtract components when is detected by a Subnet Manager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841560249"/>
                  </a:ext>
                </a:extLst>
              </a:tr>
              <a:tr h="2107110">
                <a:tc>
                  <a:txBody>
                    <a:bodyPr/>
                    <a:lstStyle/>
                    <a:p>
                      <a:pPr marL="0" marR="0">
                        <a:spcBef>
                          <a:spcPts val="0"/>
                        </a:spcBef>
                        <a:spcAft>
                          <a:spcPts val="0"/>
                        </a:spcAft>
                      </a:pPr>
                      <a:r>
                        <a:rPr lang="en-US" sz="900" dirty="0">
                          <a:effectLst/>
                        </a:rPr>
                        <a:t>Normal Flow</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The Subnet Manager finds a missing endpoint</a:t>
                      </a:r>
                    </a:p>
                    <a:p>
                      <a:pPr marL="342900" marR="0" lvl="0" indent="-342900">
                        <a:spcBef>
                          <a:spcPts val="0"/>
                        </a:spcBef>
                        <a:spcAft>
                          <a:spcPts val="0"/>
                        </a:spcAft>
                        <a:buFont typeface="Symbol" pitchFamily="2" charset="2"/>
                        <a:buChar char=""/>
                      </a:pPr>
                      <a:r>
                        <a:rPr lang="en-US" sz="800" dirty="0">
                          <a:effectLst/>
                        </a:rPr>
                        <a:t>The Subnet Manager deletes the endpoint</a:t>
                      </a:r>
                    </a:p>
                    <a:p>
                      <a:pPr marL="342900" marR="0" lvl="0" indent="-342900">
                        <a:spcBef>
                          <a:spcPts val="0"/>
                        </a:spcBef>
                        <a:spcAft>
                          <a:spcPts val="0"/>
                        </a:spcAft>
                        <a:buFont typeface="Symbol" pitchFamily="2" charset="2"/>
                        <a:buChar char=""/>
                      </a:pPr>
                      <a:r>
                        <a:rPr lang="en-US" sz="800" dirty="0">
                          <a:effectLst/>
                        </a:rPr>
                        <a:t>The Subnet Manager communicates to the Agent that a deletion has been made to the fabric</a:t>
                      </a:r>
                    </a:p>
                    <a:p>
                      <a:pPr marL="342900" marR="0" lvl="0" indent="-342900">
                        <a:spcBef>
                          <a:spcPts val="0"/>
                        </a:spcBef>
                        <a:spcAft>
                          <a:spcPts val="0"/>
                        </a:spcAft>
                        <a:buFont typeface="Symbol" pitchFamily="2" charset="2"/>
                        <a:buChar char=""/>
                      </a:pPr>
                      <a:r>
                        <a:rPr lang="en-US" sz="800" dirty="0">
                          <a:effectLst/>
                        </a:rPr>
                        <a:t>The Agent notifies OFMF that a fabric change has occurred</a:t>
                      </a:r>
                    </a:p>
                    <a:p>
                      <a:pPr marL="342900" marR="0" lvl="0" indent="-342900">
                        <a:spcBef>
                          <a:spcPts val="0"/>
                        </a:spcBef>
                        <a:spcAft>
                          <a:spcPts val="0"/>
                        </a:spcAft>
                        <a:buFont typeface="Symbol" pitchFamily="2" charset="2"/>
                        <a:buChar char=""/>
                      </a:pPr>
                      <a:r>
                        <a:rPr lang="en-US" sz="800" dirty="0">
                          <a:effectLst/>
                        </a:rPr>
                        <a:t>The OFMF does a Get to request the Agent to identify the change</a:t>
                      </a:r>
                    </a:p>
                    <a:p>
                      <a:pPr marL="342900" marR="0" lvl="0" indent="-342900">
                        <a:spcBef>
                          <a:spcPts val="0"/>
                        </a:spcBef>
                        <a:spcAft>
                          <a:spcPts val="0"/>
                        </a:spcAft>
                        <a:buFont typeface="Symbol" pitchFamily="2" charset="2"/>
                        <a:buChar char=""/>
                      </a:pPr>
                      <a:r>
                        <a:rPr lang="en-US" sz="800" dirty="0">
                          <a:effectLst/>
                        </a:rPr>
                        <a:t>The OFMF updates the Redfish tree with the deletion through a post of new information or delete</a:t>
                      </a:r>
                    </a:p>
                    <a:p>
                      <a:pPr marL="342900" marR="0" lvl="0" indent="-342900">
                        <a:spcBef>
                          <a:spcPts val="0"/>
                        </a:spcBef>
                        <a:spcAft>
                          <a:spcPts val="0"/>
                        </a:spcAft>
                        <a:buFont typeface="Symbol" pitchFamily="2" charset="2"/>
                        <a:buChar char=""/>
                      </a:pPr>
                      <a:r>
                        <a:rPr lang="en-US" sz="800" dirty="0">
                          <a:effectLst/>
                        </a:rPr>
                        <a:t>OFMF reports to clients that a modification to the fabric has occurred. </a:t>
                      </a:r>
                    </a:p>
                  </a:txBody>
                  <a:tcPr marL="46480" marR="46480" marT="0" marB="0"/>
                </a:tc>
                <a:extLst>
                  <a:ext uri="{0D108BD9-81ED-4DB2-BD59-A6C34878D82A}">
                    <a16:rowId xmlns:a16="http://schemas.microsoft.com/office/drawing/2014/main" val="2248367732"/>
                  </a:ext>
                </a:extLst>
              </a:tr>
              <a:tr h="495791">
                <a:tc>
                  <a:txBody>
                    <a:bodyPr/>
                    <a:lstStyle/>
                    <a:p>
                      <a:pPr marL="0" marR="0">
                        <a:spcBef>
                          <a:spcPts val="0"/>
                        </a:spcBef>
                        <a:spcAft>
                          <a:spcPts val="0"/>
                        </a:spcAft>
                      </a:pPr>
                      <a:r>
                        <a:rPr lang="en-US" sz="800" dirty="0">
                          <a:effectLst/>
                        </a:rPr>
                        <a:t>Alternate Flow 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No deletion is identified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007470325"/>
                  </a:ext>
                </a:extLst>
              </a:tr>
            </a:tbl>
          </a:graphicData>
        </a:graphic>
      </p:graphicFrame>
    </p:spTree>
    <p:extLst>
      <p:ext uri="{BB962C8B-B14F-4D97-AF65-F5344CB8AC3E}">
        <p14:creationId xmlns:p14="http://schemas.microsoft.com/office/powerpoint/2010/main" val="859519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9B813-897A-8541-95F2-988A81CDE894}"/>
              </a:ext>
            </a:extLst>
          </p:cNvPr>
          <p:cNvSpPr>
            <a:spLocks noGrp="1"/>
          </p:cNvSpPr>
          <p:nvPr>
            <p:ph type="title"/>
          </p:nvPr>
        </p:nvSpPr>
        <p:spPr/>
        <p:txBody>
          <a:bodyPr/>
          <a:lstStyle/>
          <a:p>
            <a:r>
              <a:rPr lang="en-US" dirty="0"/>
              <a:t>Use-Case Descriptions</a:t>
            </a:r>
          </a:p>
        </p:txBody>
      </p:sp>
      <p:sp>
        <p:nvSpPr>
          <p:cNvPr id="3" name="Footer Placeholder 2">
            <a:extLst>
              <a:ext uri="{FF2B5EF4-FFF2-40B4-BE49-F238E27FC236}">
                <a16:creationId xmlns:a16="http://schemas.microsoft.com/office/drawing/2014/main" id="{50978838-4AE1-BD4C-9DAF-ABDF84C7EC93}"/>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503E8178-4DA6-5F43-880F-9762B0FDB9A9}"/>
              </a:ext>
            </a:extLst>
          </p:cNvPr>
          <p:cNvSpPr>
            <a:spLocks noGrp="1"/>
          </p:cNvSpPr>
          <p:nvPr>
            <p:ph type="sldNum" sz="quarter" idx="11"/>
          </p:nvPr>
        </p:nvSpPr>
        <p:spPr/>
        <p:txBody>
          <a:bodyPr/>
          <a:lstStyle/>
          <a:p>
            <a:fld id="{0743EA0E-C5B1-48EC-8082-F253EA88050D}" type="slidenum">
              <a:rPr lang="en-US" smtClean="0"/>
              <a:pPr/>
              <a:t>5</a:t>
            </a:fld>
            <a:endParaRPr lang="en-US" dirty="0"/>
          </a:p>
        </p:txBody>
      </p:sp>
      <p:sp>
        <p:nvSpPr>
          <p:cNvPr id="7" name="Rectangle 1">
            <a:extLst>
              <a:ext uri="{FF2B5EF4-FFF2-40B4-BE49-F238E27FC236}">
                <a16:creationId xmlns:a16="http://schemas.microsoft.com/office/drawing/2014/main" id="{A9FE1FA3-C7A4-934B-9BC6-5D68DE793935}"/>
              </a:ext>
            </a:extLst>
          </p:cNvPr>
          <p:cNvSpPr>
            <a:spLocks noChangeArrowheads="1"/>
          </p:cNvSpPr>
          <p:nvPr/>
        </p:nvSpPr>
        <p:spPr bwMode="auto">
          <a:xfrm>
            <a:off x="4043363" y="155696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AE62CF40-17A0-E740-8007-C0271E8C3B5E}"/>
              </a:ext>
            </a:extLst>
          </p:cNvPr>
          <p:cNvGraphicFramePr>
            <a:graphicFrameLocks noGrp="1"/>
          </p:cNvGraphicFramePr>
          <p:nvPr>
            <p:extLst>
              <p:ext uri="{D42A27DB-BD31-4B8C-83A1-F6EECF244321}">
                <p14:modId xmlns:p14="http://schemas.microsoft.com/office/powerpoint/2010/main" val="1968745894"/>
              </p:ext>
            </p:extLst>
          </p:nvPr>
        </p:nvGraphicFramePr>
        <p:xfrm>
          <a:off x="4043363" y="1556965"/>
          <a:ext cx="4105765" cy="4266819"/>
        </p:xfrm>
        <a:graphic>
          <a:graphicData uri="http://schemas.openxmlformats.org/drawingml/2006/table">
            <a:tbl>
              <a:tblPr firstRow="1" firstCol="1" bandRow="1">
                <a:tableStyleId>{5C22544A-7EE6-4342-B048-85BDC9FD1C3A}</a:tableStyleId>
              </a:tblPr>
              <a:tblGrid>
                <a:gridCol w="1936251">
                  <a:extLst>
                    <a:ext uri="{9D8B030D-6E8A-4147-A177-3AD203B41FA5}">
                      <a16:colId xmlns:a16="http://schemas.microsoft.com/office/drawing/2014/main" val="2689076504"/>
                    </a:ext>
                  </a:extLst>
                </a:gridCol>
                <a:gridCol w="2169514">
                  <a:extLst>
                    <a:ext uri="{9D8B030D-6E8A-4147-A177-3AD203B41FA5}">
                      <a16:colId xmlns:a16="http://schemas.microsoft.com/office/drawing/2014/main" val="958880755"/>
                    </a:ext>
                  </a:extLst>
                </a:gridCol>
              </a:tblGrid>
              <a:tr h="144606">
                <a:tc>
                  <a:txBody>
                    <a:bodyPr/>
                    <a:lstStyle/>
                    <a:p>
                      <a:pPr marL="0" marR="0">
                        <a:spcBef>
                          <a:spcPts val="0"/>
                        </a:spcBef>
                        <a:spcAft>
                          <a:spcPts val="0"/>
                        </a:spcAft>
                      </a:pPr>
                      <a:r>
                        <a:rPr lang="en-US" sz="9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dirty="0">
                          <a:effectLst/>
                        </a:rPr>
                        <a:t>Fabric Resource Hot Add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226091069"/>
                  </a:ext>
                </a:extLst>
              </a:tr>
              <a:tr h="289211">
                <a:tc>
                  <a:txBody>
                    <a:bodyPr/>
                    <a:lstStyle/>
                    <a:p>
                      <a:pPr marL="0" marR="0">
                        <a:spcBef>
                          <a:spcPts val="0"/>
                        </a:spcBef>
                        <a:spcAft>
                          <a:spcPts val="0"/>
                        </a:spcAft>
                      </a:pPr>
                      <a:r>
                        <a:rPr lang="en-US" sz="9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OFMF Fabric Manager, Administrator, Fabric Subnet Manager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4205490696"/>
                  </a:ext>
                </a:extLst>
              </a:tr>
              <a:tr h="289211">
                <a:tc>
                  <a:txBody>
                    <a:bodyPr/>
                    <a:lstStyle/>
                    <a:p>
                      <a:pPr marL="0" marR="0">
                        <a:spcBef>
                          <a:spcPts val="0"/>
                        </a:spcBef>
                        <a:spcAft>
                          <a:spcPts val="0"/>
                        </a:spcAft>
                      </a:pPr>
                      <a:r>
                        <a:rPr lang="en-US" sz="9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dirty="0">
                          <a:effectLst/>
                        </a:rPr>
                        <a:t>Add components when detected by a Subnet Manager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841560249"/>
                  </a:ext>
                </a:extLst>
              </a:tr>
              <a:tr h="2107110">
                <a:tc>
                  <a:txBody>
                    <a:bodyPr/>
                    <a:lstStyle/>
                    <a:p>
                      <a:pPr marL="0" marR="0">
                        <a:spcBef>
                          <a:spcPts val="0"/>
                        </a:spcBef>
                        <a:spcAft>
                          <a:spcPts val="0"/>
                        </a:spcAft>
                      </a:pPr>
                      <a:r>
                        <a:rPr lang="en-US" sz="900" dirty="0">
                          <a:effectLst/>
                        </a:rPr>
                        <a:t>Normal Flow</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a:t>
                      </a:r>
                      <a:r>
                        <a:rPr lang="en-US" sz="800" dirty="0" err="1">
                          <a:effectLst/>
                        </a:rPr>
                        <a:t>fabri</a:t>
                      </a:r>
                      <a:endParaRPr lang="en-US" sz="800" dirty="0">
                        <a:effectLst/>
                      </a:endParaRPr>
                    </a:p>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	The Subnet Manager identifies a previously identified endpoint through a UID</a:t>
                      </a:r>
                    </a:p>
                    <a:p>
                      <a:pPr marL="342900" marR="0" lvl="0" indent="-342900">
                        <a:spcBef>
                          <a:spcPts val="0"/>
                        </a:spcBef>
                        <a:spcAft>
                          <a:spcPts val="0"/>
                        </a:spcAft>
                        <a:buFont typeface="Symbol" pitchFamily="2" charset="2"/>
                        <a:buChar char=""/>
                      </a:pPr>
                      <a:r>
                        <a:rPr lang="en-US" sz="800" dirty="0">
                          <a:effectLst/>
                        </a:rPr>
                        <a:t>The Subnet Manager provides a fabric-specific identifier </a:t>
                      </a:r>
                    </a:p>
                    <a:p>
                      <a:pPr marL="342900" marR="0" lvl="0" indent="-342900">
                        <a:spcBef>
                          <a:spcPts val="0"/>
                        </a:spcBef>
                        <a:spcAft>
                          <a:spcPts val="0"/>
                        </a:spcAft>
                        <a:buFont typeface="Symbol" pitchFamily="2" charset="2"/>
                        <a:buChar char=""/>
                      </a:pPr>
                      <a:r>
                        <a:rPr lang="en-US" sz="800" dirty="0">
                          <a:effectLst/>
                        </a:rPr>
                        <a:t>The Subnet Manager communicates to the Agent that an addition has been made to the fabric</a:t>
                      </a:r>
                    </a:p>
                    <a:p>
                      <a:pPr marL="342900" marR="0" lvl="0" indent="-342900">
                        <a:spcBef>
                          <a:spcPts val="0"/>
                        </a:spcBef>
                        <a:spcAft>
                          <a:spcPts val="0"/>
                        </a:spcAft>
                        <a:buFont typeface="Symbol" pitchFamily="2" charset="2"/>
                        <a:buChar char=""/>
                      </a:pPr>
                      <a:r>
                        <a:rPr lang="en-US" sz="800" dirty="0">
                          <a:effectLst/>
                        </a:rPr>
                        <a:t>The Agent notifies OFMF Redfish that a fabric change has occurred</a:t>
                      </a:r>
                    </a:p>
                    <a:p>
                      <a:pPr marL="342900" marR="0" lvl="0" indent="-342900">
                        <a:spcBef>
                          <a:spcPts val="0"/>
                        </a:spcBef>
                        <a:spcAft>
                          <a:spcPts val="0"/>
                        </a:spcAft>
                        <a:buFont typeface="Symbol" pitchFamily="2" charset="2"/>
                        <a:buChar char=""/>
                      </a:pPr>
                      <a:r>
                        <a:rPr lang="en-US" sz="800" dirty="0">
                          <a:effectLst/>
                        </a:rPr>
                        <a:t>The OFMF does a Get to request the Agent to identify the change</a:t>
                      </a:r>
                    </a:p>
                    <a:p>
                      <a:pPr marL="342900" marR="0" lvl="0" indent="-342900">
                        <a:spcBef>
                          <a:spcPts val="0"/>
                        </a:spcBef>
                        <a:spcAft>
                          <a:spcPts val="0"/>
                        </a:spcAft>
                        <a:buFont typeface="Symbol" pitchFamily="2" charset="2"/>
                        <a:buChar char=""/>
                      </a:pPr>
                      <a:r>
                        <a:rPr lang="en-US" sz="800" dirty="0">
                          <a:effectLst/>
                        </a:rPr>
                        <a:t>The OFMF needs to notify the clients of the net impact through an event.</a:t>
                      </a:r>
                    </a:p>
                    <a:p>
                      <a:pPr marL="342900" marR="0" lvl="0" indent="-342900">
                        <a:spcBef>
                          <a:spcPts val="0"/>
                        </a:spcBef>
                        <a:spcAft>
                          <a:spcPts val="0"/>
                        </a:spcAft>
                        <a:buFont typeface="Symbol" pitchFamily="2" charset="2"/>
                        <a:buChar char=""/>
                      </a:pPr>
                      <a:r>
                        <a:rPr lang="en-US" sz="800" dirty="0">
                          <a:effectLst/>
                        </a:rPr>
                        <a:t>The OFMF updates the Redfish tree with the addition of new information using the Redfish Aggregation Service</a:t>
                      </a:r>
                    </a:p>
                    <a:p>
                      <a:pPr marL="342900" marR="0" lvl="0" indent="-342900">
                        <a:spcBef>
                          <a:spcPts val="0"/>
                        </a:spcBef>
                        <a:spcAft>
                          <a:spcPts val="0"/>
                        </a:spcAft>
                        <a:buFont typeface="Symbol" pitchFamily="2" charset="2"/>
                        <a:buChar char=""/>
                      </a:pPr>
                      <a:r>
                        <a:rPr lang="en-US" sz="800" dirty="0">
                          <a:solidFill>
                            <a:srgbClr val="FF0000"/>
                          </a:solidFill>
                          <a:effectLst/>
                        </a:rPr>
                        <a:t>For the POC, the agent can post the information directly to the OFMF instance</a:t>
                      </a:r>
                    </a:p>
                  </a:txBody>
                  <a:tcPr marL="46480" marR="46480" marT="0" marB="0"/>
                </a:tc>
                <a:extLst>
                  <a:ext uri="{0D108BD9-81ED-4DB2-BD59-A6C34878D82A}">
                    <a16:rowId xmlns:a16="http://schemas.microsoft.com/office/drawing/2014/main" val="2248367732"/>
                  </a:ext>
                </a:extLst>
              </a:tr>
              <a:tr h="495791">
                <a:tc>
                  <a:txBody>
                    <a:bodyPr/>
                    <a:lstStyle/>
                    <a:p>
                      <a:pPr marL="0" marR="0">
                        <a:spcBef>
                          <a:spcPts val="0"/>
                        </a:spcBef>
                        <a:spcAft>
                          <a:spcPts val="0"/>
                        </a:spcAft>
                      </a:pPr>
                      <a:r>
                        <a:rPr lang="en-US" sz="800" dirty="0">
                          <a:effectLst/>
                        </a:rPr>
                        <a:t>Alternate Flow 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No deletion is identified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007470325"/>
                  </a:ext>
                </a:extLst>
              </a:tr>
            </a:tbl>
          </a:graphicData>
        </a:graphic>
      </p:graphicFrame>
    </p:spTree>
    <p:extLst>
      <p:ext uri="{BB962C8B-B14F-4D97-AF65-F5344CB8AC3E}">
        <p14:creationId xmlns:p14="http://schemas.microsoft.com/office/powerpoint/2010/main" val="3489778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19AE8-7222-0542-8879-C88728A153FA}"/>
              </a:ext>
            </a:extLst>
          </p:cNvPr>
          <p:cNvSpPr>
            <a:spLocks noGrp="1"/>
          </p:cNvSpPr>
          <p:nvPr>
            <p:ph type="title"/>
          </p:nvPr>
        </p:nvSpPr>
        <p:spPr/>
        <p:txBody>
          <a:bodyPr/>
          <a:lstStyle/>
          <a:p>
            <a:r>
              <a:rPr lang="en-US" dirty="0"/>
              <a:t>Boundaries</a:t>
            </a:r>
          </a:p>
        </p:txBody>
      </p:sp>
      <p:sp>
        <p:nvSpPr>
          <p:cNvPr id="3" name="Footer Placeholder 2">
            <a:extLst>
              <a:ext uri="{FF2B5EF4-FFF2-40B4-BE49-F238E27FC236}">
                <a16:creationId xmlns:a16="http://schemas.microsoft.com/office/drawing/2014/main" id="{1CBE2AF4-48BF-FD47-9D8F-01E7ED699C1B}"/>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1A183A5-1F69-6F4E-B65A-4524474F50AB}"/>
              </a:ext>
            </a:extLst>
          </p:cNvPr>
          <p:cNvSpPr>
            <a:spLocks noGrp="1"/>
          </p:cNvSpPr>
          <p:nvPr>
            <p:ph type="sldNum" sz="quarter" idx="11"/>
          </p:nvPr>
        </p:nvSpPr>
        <p:spPr/>
        <p:txBody>
          <a:bodyPr/>
          <a:lstStyle/>
          <a:p>
            <a:fld id="{0743EA0E-C5B1-48EC-8082-F253EA88050D}" type="slidenum">
              <a:rPr lang="en-US" smtClean="0"/>
              <a:pPr/>
              <a:t>6</a:t>
            </a:fld>
            <a:endParaRPr lang="en-US" dirty="0"/>
          </a:p>
        </p:txBody>
      </p:sp>
      <p:sp>
        <p:nvSpPr>
          <p:cNvPr id="5" name="TextBox 4">
            <a:extLst>
              <a:ext uri="{FF2B5EF4-FFF2-40B4-BE49-F238E27FC236}">
                <a16:creationId xmlns:a16="http://schemas.microsoft.com/office/drawing/2014/main" id="{0ACCD82C-E721-B740-AF3F-7A063456D911}"/>
              </a:ext>
            </a:extLst>
          </p:cNvPr>
          <p:cNvSpPr txBox="1"/>
          <p:nvPr/>
        </p:nvSpPr>
        <p:spPr>
          <a:xfrm>
            <a:off x="2232998" y="1394300"/>
            <a:ext cx="8444171" cy="5909310"/>
          </a:xfrm>
          <a:prstGeom prst="rect">
            <a:avLst/>
          </a:prstGeom>
          <a:noFill/>
        </p:spPr>
        <p:txBody>
          <a:bodyPr wrap="none" rtlCol="0">
            <a:spAutoFit/>
          </a:bodyPr>
          <a:lstStyle/>
          <a:p>
            <a:pPr marL="342900" indent="-342900">
              <a:buAutoNum type="arabicPeriod"/>
            </a:pPr>
            <a:r>
              <a:rPr lang="en-US" dirty="0"/>
              <a:t>Responsibility of the Agent</a:t>
            </a:r>
          </a:p>
          <a:p>
            <a:pPr marL="800100" lvl="1" indent="-342900">
              <a:buAutoNum type="arabicPeriod"/>
            </a:pPr>
            <a:r>
              <a:rPr lang="en-US" dirty="0"/>
              <a:t>Notify OFMF of changes of fabric endpoints, switches and FAM</a:t>
            </a:r>
          </a:p>
          <a:p>
            <a:pPr marL="1257300" lvl="2" indent="-342900">
              <a:buAutoNum type="arabicPeriod"/>
            </a:pPr>
            <a:r>
              <a:rPr lang="en-US" dirty="0">
                <a:solidFill>
                  <a:srgbClr val="FF0000"/>
                </a:solidFill>
              </a:rPr>
              <a:t>Event interface</a:t>
            </a:r>
            <a:endParaRPr lang="en-US" dirty="0"/>
          </a:p>
          <a:p>
            <a:pPr marL="800100" lvl="1" indent="-342900">
              <a:buAutoNum type="arabicPeriod"/>
            </a:pPr>
            <a:r>
              <a:rPr lang="en-US" dirty="0"/>
              <a:t>Support standard Redfish</a:t>
            </a:r>
          </a:p>
          <a:p>
            <a:pPr marL="1257300" lvl="2" indent="-342900">
              <a:buAutoNum type="arabicPeriod"/>
            </a:pPr>
            <a:r>
              <a:rPr lang="en-US" dirty="0">
                <a:solidFill>
                  <a:srgbClr val="FF0000"/>
                </a:solidFill>
              </a:rPr>
              <a:t>Post, </a:t>
            </a:r>
            <a:r>
              <a:rPr lang="en-US" dirty="0"/>
              <a:t>Patch</a:t>
            </a:r>
            <a:r>
              <a:rPr lang="en-US" dirty="0">
                <a:solidFill>
                  <a:srgbClr val="FF0000"/>
                </a:solidFill>
              </a:rPr>
              <a:t>, and Delete only for POC</a:t>
            </a:r>
          </a:p>
          <a:p>
            <a:pPr marL="800100" lvl="1" indent="-342900">
              <a:buAutoNum type="arabicPeriod"/>
            </a:pPr>
            <a:r>
              <a:rPr lang="en-US" dirty="0"/>
              <a:t>The Agent needs to use Simple Service Discovery Protocol (SSDP)</a:t>
            </a:r>
          </a:p>
          <a:p>
            <a:pPr marL="1257300" lvl="2" indent="-342900">
              <a:buAutoNum type="arabicPeriod"/>
            </a:pPr>
            <a:r>
              <a:rPr lang="en-US" dirty="0">
                <a:solidFill>
                  <a:srgbClr val="FF0000"/>
                </a:solidFill>
              </a:rPr>
              <a:t>We will determine for the POC the amount of time/work available</a:t>
            </a:r>
          </a:p>
          <a:p>
            <a:pPr marL="342900" indent="-342900">
              <a:buAutoNum type="arabicPeriod"/>
            </a:pPr>
            <a:r>
              <a:rPr lang="en-US" dirty="0">
                <a:solidFill>
                  <a:srgbClr val="FF0000"/>
                </a:solidFill>
              </a:rPr>
              <a:t>Security Concerns</a:t>
            </a:r>
          </a:p>
          <a:p>
            <a:pPr marL="800100" lvl="1" indent="-342900">
              <a:buAutoNum type="arabicPeriod"/>
            </a:pPr>
            <a:r>
              <a:rPr lang="en-US" dirty="0">
                <a:solidFill>
                  <a:srgbClr val="FF0000"/>
                </a:solidFill>
              </a:rPr>
              <a:t>How much of the Redfish Aggregation model do we follow?</a:t>
            </a:r>
          </a:p>
          <a:p>
            <a:pPr marL="1257300" lvl="2" indent="-342900">
              <a:buAutoNum type="arabicPeriod"/>
            </a:pPr>
            <a:r>
              <a:rPr lang="en-US" dirty="0">
                <a:solidFill>
                  <a:srgbClr val="FF0000"/>
                </a:solidFill>
              </a:rPr>
              <a:t>We need to decide whether to support Session+ authentication</a:t>
            </a:r>
          </a:p>
          <a:p>
            <a:pPr marL="800100" lvl="1" indent="-342900">
              <a:buFontTx/>
              <a:buAutoNum type="arabicPeriod"/>
            </a:pPr>
            <a:r>
              <a:rPr lang="en-US" dirty="0"/>
              <a:t>Clients cannot interact in its roll with the Agents</a:t>
            </a:r>
            <a:r>
              <a:rPr lang="en-US" dirty="0">
                <a:solidFill>
                  <a:srgbClr val="FF0000"/>
                </a:solidFill>
              </a:rPr>
              <a:t> </a:t>
            </a:r>
          </a:p>
          <a:p>
            <a:pPr marL="342900" indent="-342900">
              <a:buAutoNum type="arabicPeriod"/>
            </a:pPr>
            <a:r>
              <a:rPr lang="en-US" dirty="0"/>
              <a:t>Limits of the Agent</a:t>
            </a:r>
          </a:p>
          <a:p>
            <a:pPr marL="800100" lvl="1" indent="-342900">
              <a:buAutoNum type="arabicPeriod"/>
            </a:pPr>
            <a:r>
              <a:rPr lang="en-US" dirty="0"/>
              <a:t>Will interact with the Subnet Manager</a:t>
            </a:r>
          </a:p>
          <a:p>
            <a:pPr marL="800100" lvl="1" indent="-342900">
              <a:buAutoNum type="arabicPeriod"/>
            </a:pPr>
            <a:r>
              <a:rPr lang="en-US" dirty="0"/>
              <a:t>Will interact with the OFMF</a:t>
            </a:r>
          </a:p>
          <a:p>
            <a:pPr marL="1257300" lvl="2" indent="-342900">
              <a:buAutoNum type="arabicPeriod"/>
            </a:pPr>
            <a:r>
              <a:rPr lang="en-US" dirty="0">
                <a:solidFill>
                  <a:srgbClr val="FF0000"/>
                </a:solidFill>
              </a:rPr>
              <a:t>Changes will be made directly to Redfish</a:t>
            </a:r>
          </a:p>
          <a:p>
            <a:pPr marL="800100" lvl="1" indent="-342900">
              <a:buAutoNum type="arabicPeriod"/>
            </a:pPr>
            <a:r>
              <a:rPr lang="en-US" dirty="0"/>
              <a:t>OFMF Clients cannot interact with the Agents directly</a:t>
            </a:r>
          </a:p>
          <a:p>
            <a:pPr marL="800100" lvl="1" indent="-342900">
              <a:buAutoNum type="arabicPeriod"/>
            </a:pPr>
            <a:r>
              <a:rPr lang="en-US" dirty="0"/>
              <a:t>Agents cannot control the fabric infrastructure -–Subnet Manager responsibility</a:t>
            </a:r>
          </a:p>
          <a:p>
            <a:pPr marL="800100" lvl="1" indent="-342900">
              <a:buAutoNum type="arabicPeriod"/>
            </a:pPr>
            <a:endParaRPr lang="en-US" dirty="0"/>
          </a:p>
          <a:p>
            <a:pPr marL="800100" lvl="1" indent="-342900">
              <a:buAutoNum type="arabicPeriod"/>
            </a:pPr>
            <a:endParaRPr lang="en-US" dirty="0"/>
          </a:p>
          <a:p>
            <a:pPr marL="342900" indent="-342900">
              <a:buAutoNum type="arabicPeriod"/>
            </a:pPr>
            <a:endParaRPr lang="en-US" dirty="0"/>
          </a:p>
          <a:p>
            <a:pPr marL="342900" indent="-342900">
              <a:buAutoNum type="arabicPeriod"/>
            </a:pPr>
            <a:endParaRPr lang="en-US" dirty="0"/>
          </a:p>
        </p:txBody>
      </p:sp>
    </p:spTree>
    <p:extLst>
      <p:ext uri="{BB962C8B-B14F-4D97-AF65-F5344CB8AC3E}">
        <p14:creationId xmlns:p14="http://schemas.microsoft.com/office/powerpoint/2010/main" val="2540067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D3AB3-0AFD-DD4C-88DA-C99FDA954904}"/>
              </a:ext>
            </a:extLst>
          </p:cNvPr>
          <p:cNvSpPr>
            <a:spLocks noGrp="1"/>
          </p:cNvSpPr>
          <p:nvPr>
            <p:ph type="title"/>
          </p:nvPr>
        </p:nvSpPr>
        <p:spPr/>
        <p:txBody>
          <a:bodyPr/>
          <a:lstStyle/>
          <a:p>
            <a:r>
              <a:rPr lang="en-US" dirty="0"/>
              <a:t>Subnet Manager Run-time maintenance mode</a:t>
            </a:r>
          </a:p>
        </p:txBody>
      </p:sp>
      <p:sp>
        <p:nvSpPr>
          <p:cNvPr id="3" name="Footer Placeholder 2">
            <a:extLst>
              <a:ext uri="{FF2B5EF4-FFF2-40B4-BE49-F238E27FC236}">
                <a16:creationId xmlns:a16="http://schemas.microsoft.com/office/drawing/2014/main" id="{B68AC014-DB94-034F-9BEB-62B4A15C22EC}"/>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280961F-EDE0-0145-975E-8344CAB96081}"/>
              </a:ext>
            </a:extLst>
          </p:cNvPr>
          <p:cNvSpPr>
            <a:spLocks noGrp="1"/>
          </p:cNvSpPr>
          <p:nvPr>
            <p:ph type="sldNum" sz="quarter" idx="11"/>
          </p:nvPr>
        </p:nvSpPr>
        <p:spPr>
          <a:xfrm>
            <a:off x="4045132" y="6858000"/>
            <a:ext cx="2743200" cy="365125"/>
          </a:xfrm>
        </p:spPr>
        <p:txBody>
          <a:bodyPr/>
          <a:lstStyle/>
          <a:p>
            <a:fld id="{0743EA0E-C5B1-48EC-8082-F253EA88050D}" type="slidenum">
              <a:rPr lang="en-US" smtClean="0"/>
              <a:pPr/>
              <a:t>7</a:t>
            </a:fld>
            <a:endParaRPr lang="en-US" dirty="0"/>
          </a:p>
        </p:txBody>
      </p:sp>
      <p:sp>
        <p:nvSpPr>
          <p:cNvPr id="15" name="Rectangle 14">
            <a:extLst>
              <a:ext uri="{FF2B5EF4-FFF2-40B4-BE49-F238E27FC236}">
                <a16:creationId xmlns:a16="http://schemas.microsoft.com/office/drawing/2014/main" id="{0D8D946D-E30B-C54A-882A-C765E1E8D575}"/>
              </a:ext>
            </a:extLst>
          </p:cNvPr>
          <p:cNvSpPr/>
          <p:nvPr/>
        </p:nvSpPr>
        <p:spPr>
          <a:xfrm>
            <a:off x="5987471" y="1420010"/>
            <a:ext cx="2580968" cy="114466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 notifies Agent that an addition/</a:t>
            </a:r>
            <a:r>
              <a:rPr lang="en-US" dirty="0" err="1"/>
              <a:t>subtracton</a:t>
            </a:r>
            <a:r>
              <a:rPr lang="en-US" dirty="0"/>
              <a:t> has been made </a:t>
            </a:r>
          </a:p>
        </p:txBody>
      </p:sp>
      <p:sp>
        <p:nvSpPr>
          <p:cNvPr id="16" name="Diamond 15">
            <a:extLst>
              <a:ext uri="{FF2B5EF4-FFF2-40B4-BE49-F238E27FC236}">
                <a16:creationId xmlns:a16="http://schemas.microsoft.com/office/drawing/2014/main" id="{A21313E1-95A6-EC4B-BED4-7EE9EFB421AD}"/>
              </a:ext>
            </a:extLst>
          </p:cNvPr>
          <p:cNvSpPr/>
          <p:nvPr/>
        </p:nvSpPr>
        <p:spPr>
          <a:xfrm>
            <a:off x="3652143" y="2844160"/>
            <a:ext cx="1973827" cy="1157751"/>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change</a:t>
            </a:r>
          </a:p>
        </p:txBody>
      </p:sp>
      <p:cxnSp>
        <p:nvCxnSpPr>
          <p:cNvPr id="18" name="Straight Arrow Connector 17">
            <a:extLst>
              <a:ext uri="{FF2B5EF4-FFF2-40B4-BE49-F238E27FC236}">
                <a16:creationId xmlns:a16="http://schemas.microsoft.com/office/drawing/2014/main" id="{150F2878-11AC-FE42-9ACC-F885AAFD4080}"/>
              </a:ext>
            </a:extLst>
          </p:cNvPr>
          <p:cNvCxnSpPr>
            <a:cxnSpLocks/>
            <a:endCxn id="15" idx="1"/>
          </p:cNvCxnSpPr>
          <p:nvPr/>
        </p:nvCxnSpPr>
        <p:spPr>
          <a:xfrm flipV="1">
            <a:off x="5608884" y="1992343"/>
            <a:ext cx="378587" cy="140221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a:extLst>
              <a:ext uri="{FF2B5EF4-FFF2-40B4-BE49-F238E27FC236}">
                <a16:creationId xmlns:a16="http://schemas.microsoft.com/office/drawing/2014/main" id="{3AF58350-703B-7A45-9718-17E4872B78F8}"/>
              </a:ext>
            </a:extLst>
          </p:cNvPr>
          <p:cNvCxnSpPr>
            <a:cxnSpLocks/>
            <a:endCxn id="34" idx="0"/>
          </p:cNvCxnSpPr>
          <p:nvPr/>
        </p:nvCxnSpPr>
        <p:spPr>
          <a:xfrm>
            <a:off x="4639056" y="4088086"/>
            <a:ext cx="654751" cy="136100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795C70DE-6803-D94C-A250-500D3EA49801}"/>
              </a:ext>
            </a:extLst>
          </p:cNvPr>
          <p:cNvCxnSpPr>
            <a:cxnSpLocks/>
          </p:cNvCxnSpPr>
          <p:nvPr/>
        </p:nvCxnSpPr>
        <p:spPr>
          <a:xfrm>
            <a:off x="2661954" y="3423035"/>
            <a:ext cx="990189"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id="{6CC5B7F1-5434-DF4B-835C-3DA4E03A3174}"/>
              </a:ext>
            </a:extLst>
          </p:cNvPr>
          <p:cNvSpPr txBox="1"/>
          <p:nvPr/>
        </p:nvSpPr>
        <p:spPr>
          <a:xfrm>
            <a:off x="5710379" y="2812170"/>
            <a:ext cx="692332" cy="369332"/>
          </a:xfrm>
          <a:prstGeom prst="rect">
            <a:avLst/>
          </a:prstGeom>
          <a:noFill/>
        </p:spPr>
        <p:txBody>
          <a:bodyPr wrap="square" rtlCol="0">
            <a:spAutoFit/>
          </a:bodyPr>
          <a:lstStyle/>
          <a:p>
            <a:r>
              <a:rPr lang="en-US" dirty="0"/>
              <a:t>Yes</a:t>
            </a:r>
          </a:p>
        </p:txBody>
      </p:sp>
      <p:sp>
        <p:nvSpPr>
          <p:cNvPr id="23" name="TextBox 22">
            <a:extLst>
              <a:ext uri="{FF2B5EF4-FFF2-40B4-BE49-F238E27FC236}">
                <a16:creationId xmlns:a16="http://schemas.microsoft.com/office/drawing/2014/main" id="{3332BF0A-65EF-304A-A653-2AD97EACFC14}"/>
              </a:ext>
            </a:extLst>
          </p:cNvPr>
          <p:cNvSpPr txBox="1"/>
          <p:nvPr/>
        </p:nvSpPr>
        <p:spPr>
          <a:xfrm>
            <a:off x="5097526" y="4520247"/>
            <a:ext cx="679268" cy="369332"/>
          </a:xfrm>
          <a:prstGeom prst="rect">
            <a:avLst/>
          </a:prstGeom>
          <a:noFill/>
        </p:spPr>
        <p:txBody>
          <a:bodyPr wrap="square" rtlCol="0">
            <a:spAutoFit/>
          </a:bodyPr>
          <a:lstStyle/>
          <a:p>
            <a:r>
              <a:rPr lang="en-US" dirty="0"/>
              <a:t>No</a:t>
            </a:r>
          </a:p>
        </p:txBody>
      </p:sp>
      <p:sp>
        <p:nvSpPr>
          <p:cNvPr id="24" name="Rectangle 23">
            <a:extLst>
              <a:ext uri="{FF2B5EF4-FFF2-40B4-BE49-F238E27FC236}">
                <a16:creationId xmlns:a16="http://schemas.microsoft.com/office/drawing/2014/main" id="{E35D858B-F102-F94C-AC17-7BE3D719DB78}"/>
              </a:ext>
            </a:extLst>
          </p:cNvPr>
          <p:cNvSpPr/>
          <p:nvPr/>
        </p:nvSpPr>
        <p:spPr>
          <a:xfrm>
            <a:off x="9549063" y="5670234"/>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 Updates the clients that a change has occurred</a:t>
            </a:r>
          </a:p>
        </p:txBody>
      </p:sp>
      <p:sp>
        <p:nvSpPr>
          <p:cNvPr id="26" name="Rectangle 25">
            <a:extLst>
              <a:ext uri="{FF2B5EF4-FFF2-40B4-BE49-F238E27FC236}">
                <a16:creationId xmlns:a16="http://schemas.microsoft.com/office/drawing/2014/main" id="{2871E46A-D824-1546-B052-71E3FFC68033}"/>
              </a:ext>
            </a:extLst>
          </p:cNvPr>
          <p:cNvSpPr/>
          <p:nvPr/>
        </p:nvSpPr>
        <p:spPr>
          <a:xfrm>
            <a:off x="9523771" y="4281777"/>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Update the Redfish Tree with the Addition/Deletion</a:t>
            </a:r>
          </a:p>
        </p:txBody>
      </p:sp>
      <p:cxnSp>
        <p:nvCxnSpPr>
          <p:cNvPr id="27" name="Straight Arrow Connector 26">
            <a:extLst>
              <a:ext uri="{FF2B5EF4-FFF2-40B4-BE49-F238E27FC236}">
                <a16:creationId xmlns:a16="http://schemas.microsoft.com/office/drawing/2014/main" id="{218829BB-1162-EE42-92F9-E6ACF4B4171A}"/>
              </a:ext>
            </a:extLst>
          </p:cNvPr>
          <p:cNvCxnSpPr>
            <a:cxnSpLocks/>
          </p:cNvCxnSpPr>
          <p:nvPr/>
        </p:nvCxnSpPr>
        <p:spPr>
          <a:xfrm>
            <a:off x="8233286" y="2846628"/>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9" name="Straight Arrow Connector 28">
            <a:extLst>
              <a:ext uri="{FF2B5EF4-FFF2-40B4-BE49-F238E27FC236}">
                <a16:creationId xmlns:a16="http://schemas.microsoft.com/office/drawing/2014/main" id="{1F3079DD-1389-E64B-A8E5-0A6347E6858D}"/>
              </a:ext>
            </a:extLst>
          </p:cNvPr>
          <p:cNvCxnSpPr>
            <a:cxnSpLocks/>
          </p:cNvCxnSpPr>
          <p:nvPr/>
        </p:nvCxnSpPr>
        <p:spPr>
          <a:xfrm>
            <a:off x="8256637" y="4422247"/>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1" name="Straight Arrow Connector 30">
            <a:extLst>
              <a:ext uri="{FF2B5EF4-FFF2-40B4-BE49-F238E27FC236}">
                <a16:creationId xmlns:a16="http://schemas.microsoft.com/office/drawing/2014/main" id="{795AF39C-0696-FE45-BA3A-D01ADF75CD52}"/>
              </a:ext>
            </a:extLst>
          </p:cNvPr>
          <p:cNvCxnSpPr>
            <a:cxnSpLocks/>
            <a:stCxn id="24" idx="1"/>
            <a:endCxn id="34" idx="3"/>
          </p:cNvCxnSpPr>
          <p:nvPr/>
        </p:nvCxnSpPr>
        <p:spPr>
          <a:xfrm flipH="1" flipV="1">
            <a:off x="6584291" y="5884169"/>
            <a:ext cx="2964772" cy="22114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3" name="Straight Arrow Connector 32">
            <a:extLst>
              <a:ext uri="{FF2B5EF4-FFF2-40B4-BE49-F238E27FC236}">
                <a16:creationId xmlns:a16="http://schemas.microsoft.com/office/drawing/2014/main" id="{C62884AD-8B61-CC48-9C93-DFBC1085F999}"/>
              </a:ext>
            </a:extLst>
          </p:cNvPr>
          <p:cNvCxnSpPr>
            <a:cxnSpLocks/>
          </p:cNvCxnSpPr>
          <p:nvPr/>
        </p:nvCxnSpPr>
        <p:spPr>
          <a:xfrm flipH="1" flipV="1">
            <a:off x="1330129" y="3826685"/>
            <a:ext cx="2625616" cy="184354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8" name="Rectangle 27">
            <a:extLst>
              <a:ext uri="{FF2B5EF4-FFF2-40B4-BE49-F238E27FC236}">
                <a16:creationId xmlns:a16="http://schemas.microsoft.com/office/drawing/2014/main" id="{A60705B0-ED50-5049-9C8E-776730694BE2}"/>
              </a:ext>
            </a:extLst>
          </p:cNvPr>
          <p:cNvSpPr/>
          <p:nvPr/>
        </p:nvSpPr>
        <p:spPr>
          <a:xfrm>
            <a:off x="9549063" y="1310942"/>
            <a:ext cx="2580968" cy="1397102"/>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sends change information using a OFMF Redfish event mechanism </a:t>
            </a:r>
            <a:r>
              <a:rPr lang="en-US" dirty="0">
                <a:solidFill>
                  <a:srgbClr val="FF0000"/>
                </a:solidFill>
              </a:rPr>
              <a:t>POC Post/Delete </a:t>
            </a:r>
          </a:p>
        </p:txBody>
      </p:sp>
      <p:sp>
        <p:nvSpPr>
          <p:cNvPr id="30" name="Rectangle 29">
            <a:extLst>
              <a:ext uri="{FF2B5EF4-FFF2-40B4-BE49-F238E27FC236}">
                <a16:creationId xmlns:a16="http://schemas.microsoft.com/office/drawing/2014/main" id="{22F33010-631A-6E4E-809C-3EF7FF8ACDAD}"/>
              </a:ext>
            </a:extLst>
          </p:cNvPr>
          <p:cNvSpPr/>
          <p:nvPr/>
        </p:nvSpPr>
        <p:spPr>
          <a:xfrm>
            <a:off x="80986" y="2870396"/>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Recursively walk the Fabric</a:t>
            </a:r>
          </a:p>
        </p:txBody>
      </p:sp>
      <p:sp>
        <p:nvSpPr>
          <p:cNvPr id="32" name="Rectangle 31">
            <a:extLst>
              <a:ext uri="{FF2B5EF4-FFF2-40B4-BE49-F238E27FC236}">
                <a16:creationId xmlns:a16="http://schemas.microsoft.com/office/drawing/2014/main" id="{7D9B594F-701F-9249-8EEF-E53BFE6A0C2C}"/>
              </a:ext>
            </a:extLst>
          </p:cNvPr>
          <p:cNvSpPr/>
          <p:nvPr/>
        </p:nvSpPr>
        <p:spPr>
          <a:xfrm>
            <a:off x="61969" y="1398307"/>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Load Configuration File</a:t>
            </a:r>
          </a:p>
        </p:txBody>
      </p:sp>
      <p:sp>
        <p:nvSpPr>
          <p:cNvPr id="34" name="Rectangle 33">
            <a:extLst>
              <a:ext uri="{FF2B5EF4-FFF2-40B4-BE49-F238E27FC236}">
                <a16:creationId xmlns:a16="http://schemas.microsoft.com/office/drawing/2014/main" id="{2878F77B-2F49-C746-96BB-1463056FBD23}"/>
              </a:ext>
            </a:extLst>
          </p:cNvPr>
          <p:cNvSpPr/>
          <p:nvPr/>
        </p:nvSpPr>
        <p:spPr>
          <a:xfrm>
            <a:off x="4003323" y="5449091"/>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Maintain current state </a:t>
            </a:r>
          </a:p>
        </p:txBody>
      </p:sp>
      <p:sp>
        <p:nvSpPr>
          <p:cNvPr id="35" name="Rectangle 34">
            <a:extLst>
              <a:ext uri="{FF2B5EF4-FFF2-40B4-BE49-F238E27FC236}">
                <a16:creationId xmlns:a16="http://schemas.microsoft.com/office/drawing/2014/main" id="{209937F1-B6F3-C241-9EC2-50571C598687}"/>
              </a:ext>
            </a:extLst>
          </p:cNvPr>
          <p:cNvSpPr/>
          <p:nvPr/>
        </p:nvSpPr>
        <p:spPr>
          <a:xfrm>
            <a:off x="9523771" y="3004083"/>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 does a Get to the Agent to identify the fabric change</a:t>
            </a:r>
          </a:p>
        </p:txBody>
      </p:sp>
      <p:cxnSp>
        <p:nvCxnSpPr>
          <p:cNvPr id="36" name="Straight Arrow Connector 35">
            <a:extLst>
              <a:ext uri="{FF2B5EF4-FFF2-40B4-BE49-F238E27FC236}">
                <a16:creationId xmlns:a16="http://schemas.microsoft.com/office/drawing/2014/main" id="{05EDCF00-0B40-9245-9E5B-23D9EB25031A}"/>
              </a:ext>
            </a:extLst>
          </p:cNvPr>
          <p:cNvCxnSpPr>
            <a:cxnSpLocks/>
            <a:endCxn id="28" idx="1"/>
          </p:cNvCxnSpPr>
          <p:nvPr/>
        </p:nvCxnSpPr>
        <p:spPr>
          <a:xfrm flipV="1">
            <a:off x="8542175" y="2009493"/>
            <a:ext cx="1006888" cy="9777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15928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9A8C0-6786-AF48-955B-855F835C5E80}"/>
              </a:ext>
            </a:extLst>
          </p:cNvPr>
          <p:cNvSpPr>
            <a:spLocks noGrp="1"/>
          </p:cNvSpPr>
          <p:nvPr>
            <p:ph type="title"/>
          </p:nvPr>
        </p:nvSpPr>
        <p:spPr/>
        <p:txBody>
          <a:bodyPr/>
          <a:lstStyle/>
          <a:p>
            <a:r>
              <a:rPr lang="en-US" dirty="0"/>
              <a:t>Agent Flow diagram </a:t>
            </a:r>
          </a:p>
        </p:txBody>
      </p:sp>
      <p:sp>
        <p:nvSpPr>
          <p:cNvPr id="3" name="Footer Placeholder 2">
            <a:extLst>
              <a:ext uri="{FF2B5EF4-FFF2-40B4-BE49-F238E27FC236}">
                <a16:creationId xmlns:a16="http://schemas.microsoft.com/office/drawing/2014/main" id="{DA37971C-1B6E-2A4E-9B5F-AD4918864FD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365245D-9D0C-8542-8055-6494FE34A27D}"/>
              </a:ext>
            </a:extLst>
          </p:cNvPr>
          <p:cNvSpPr>
            <a:spLocks noGrp="1"/>
          </p:cNvSpPr>
          <p:nvPr>
            <p:ph type="sldNum" sz="quarter" idx="11"/>
          </p:nvPr>
        </p:nvSpPr>
        <p:spPr/>
        <p:txBody>
          <a:bodyPr/>
          <a:lstStyle/>
          <a:p>
            <a:fld id="{0743EA0E-C5B1-48EC-8082-F253EA88050D}" type="slidenum">
              <a:rPr lang="en-US" smtClean="0"/>
              <a:pPr/>
              <a:t>8</a:t>
            </a:fld>
            <a:endParaRPr lang="en-US" dirty="0"/>
          </a:p>
        </p:txBody>
      </p:sp>
      <p:graphicFrame>
        <p:nvGraphicFramePr>
          <p:cNvPr id="6" name="Table 6">
            <a:extLst>
              <a:ext uri="{FF2B5EF4-FFF2-40B4-BE49-F238E27FC236}">
                <a16:creationId xmlns:a16="http://schemas.microsoft.com/office/drawing/2014/main" id="{D19CB92D-B7FE-5A40-85A5-CB582A2137E1}"/>
              </a:ext>
            </a:extLst>
          </p:cNvPr>
          <p:cNvGraphicFramePr>
            <a:graphicFrameLocks noGrp="1"/>
          </p:cNvGraphicFramePr>
          <p:nvPr>
            <p:extLst>
              <p:ext uri="{D42A27DB-BD31-4B8C-83A1-F6EECF244321}">
                <p14:modId xmlns:p14="http://schemas.microsoft.com/office/powerpoint/2010/main" val="1507877149"/>
              </p:ext>
            </p:extLst>
          </p:nvPr>
        </p:nvGraphicFramePr>
        <p:xfrm>
          <a:off x="936702" y="1293541"/>
          <a:ext cx="10470996" cy="4066048"/>
        </p:xfrm>
        <a:graphic>
          <a:graphicData uri="http://schemas.openxmlformats.org/drawingml/2006/table">
            <a:tbl>
              <a:tblPr firstRow="1" bandRow="1">
                <a:tableStyleId>{5C22544A-7EE6-4342-B048-85BDC9FD1C3A}</a:tableStyleId>
              </a:tblPr>
              <a:tblGrid>
                <a:gridCol w="5235498">
                  <a:extLst>
                    <a:ext uri="{9D8B030D-6E8A-4147-A177-3AD203B41FA5}">
                      <a16:colId xmlns:a16="http://schemas.microsoft.com/office/drawing/2014/main" val="1019748261"/>
                    </a:ext>
                  </a:extLst>
                </a:gridCol>
                <a:gridCol w="5235498">
                  <a:extLst>
                    <a:ext uri="{9D8B030D-6E8A-4147-A177-3AD203B41FA5}">
                      <a16:colId xmlns:a16="http://schemas.microsoft.com/office/drawing/2014/main" val="1382603609"/>
                    </a:ext>
                  </a:extLst>
                </a:gridCol>
              </a:tblGrid>
              <a:tr h="345576">
                <a:tc>
                  <a:txBody>
                    <a:bodyPr/>
                    <a:lstStyle/>
                    <a:p>
                      <a:r>
                        <a:rPr lang="en-US" dirty="0"/>
                        <a:t>Actions</a:t>
                      </a:r>
                    </a:p>
                  </a:txBody>
                  <a:tcPr/>
                </a:tc>
                <a:tc>
                  <a:txBody>
                    <a:bodyPr/>
                    <a:lstStyle/>
                    <a:p>
                      <a:r>
                        <a:rPr lang="en-US" dirty="0"/>
                        <a:t>Attributes</a:t>
                      </a:r>
                    </a:p>
                  </a:txBody>
                  <a:tcPr/>
                </a:tc>
                <a:extLst>
                  <a:ext uri="{0D108BD9-81ED-4DB2-BD59-A6C34878D82A}">
                    <a16:rowId xmlns:a16="http://schemas.microsoft.com/office/drawing/2014/main" val="3940009781"/>
                  </a:ext>
                </a:extLst>
              </a:tr>
              <a:tr h="782816">
                <a:tc>
                  <a:txBody>
                    <a:bodyPr/>
                    <a:lstStyle/>
                    <a:p>
                      <a:r>
                        <a:rPr lang="en-US" sz="1400" dirty="0"/>
                        <a:t>Agent launches on in daemon mode as a co-application to the Subnet Manager</a:t>
                      </a:r>
                    </a:p>
                    <a:p>
                      <a:pPr marL="285750" indent="-285750">
                        <a:buFont typeface="Arial" panose="020B0604020202020204" pitchFamily="34" charset="0"/>
                        <a:buChar char="•"/>
                      </a:pPr>
                      <a:r>
                        <a:rPr lang="en-US" sz="1400" dirty="0"/>
                        <a:t>POC Zephyr has a Grand Plan spec to launch the Agent </a:t>
                      </a:r>
                    </a:p>
                  </a:txBody>
                  <a:tcPr/>
                </a:tc>
                <a:tc>
                  <a:txBody>
                    <a:bodyPr/>
                    <a:lstStyle/>
                    <a:p>
                      <a:r>
                        <a:rPr lang="en-US" sz="1400" dirty="0"/>
                        <a:t>Who the Agent is</a:t>
                      </a:r>
                    </a:p>
                    <a:p>
                      <a:r>
                        <a:rPr lang="en-US" sz="1400" dirty="0"/>
                        <a:t>How to turn on Agent</a:t>
                      </a:r>
                    </a:p>
                    <a:p>
                      <a:r>
                        <a:rPr lang="en-US" sz="1400" dirty="0"/>
                        <a:t>Path location of Agent</a:t>
                      </a:r>
                    </a:p>
                  </a:txBody>
                  <a:tcPr/>
                </a:tc>
                <a:extLst>
                  <a:ext uri="{0D108BD9-81ED-4DB2-BD59-A6C34878D82A}">
                    <a16:rowId xmlns:a16="http://schemas.microsoft.com/office/drawing/2014/main" val="565488110"/>
                  </a:ext>
                </a:extLst>
              </a:tr>
              <a:tr h="735981">
                <a:tc>
                  <a:txBody>
                    <a:bodyPr/>
                    <a:lstStyle/>
                    <a:p>
                      <a:r>
                        <a:rPr lang="en-US" sz="1400" dirty="0"/>
                        <a:t>Agent locates Subnet Manager and turns it’s ears on</a:t>
                      </a:r>
                    </a:p>
                  </a:txBody>
                  <a:tcPr/>
                </a:tc>
                <a:tc>
                  <a:txBody>
                    <a:bodyPr/>
                    <a:lstStyle/>
                    <a:p>
                      <a:r>
                        <a:rPr lang="en-US" sz="1400" dirty="0"/>
                        <a:t>Flag for insertion/deletion</a:t>
                      </a:r>
                    </a:p>
                    <a:p>
                      <a:r>
                        <a:rPr lang="en-US" sz="1400" dirty="0"/>
                        <a:t>Identifier to component</a:t>
                      </a:r>
                    </a:p>
                    <a:p>
                      <a:r>
                        <a:rPr lang="en-US" sz="1400" dirty="0"/>
                        <a:t>Wiring points </a:t>
                      </a:r>
                    </a:p>
                  </a:txBody>
                  <a:tcPr/>
                </a:tc>
                <a:extLst>
                  <a:ext uri="{0D108BD9-81ED-4DB2-BD59-A6C34878D82A}">
                    <a16:rowId xmlns:a16="http://schemas.microsoft.com/office/drawing/2014/main" val="1693983175"/>
                  </a:ext>
                </a:extLst>
              </a:tr>
              <a:tr h="597047">
                <a:tc>
                  <a:txBody>
                    <a:bodyPr/>
                    <a:lstStyle/>
                    <a:p>
                      <a:r>
                        <a:rPr lang="en-US" sz="1400" dirty="0"/>
                        <a:t>Locate the OFMF using SSDP</a:t>
                      </a:r>
                    </a:p>
                  </a:txBody>
                  <a:tcPr/>
                </a:tc>
                <a:tc>
                  <a:txBody>
                    <a:bodyPr/>
                    <a:lstStyle/>
                    <a:p>
                      <a:r>
                        <a:rPr lang="en-US" sz="1400" dirty="0"/>
                        <a:t>Service Identifier(s)</a:t>
                      </a:r>
                    </a:p>
                    <a:p>
                      <a:r>
                        <a:rPr lang="en-US" sz="1400" dirty="0"/>
                        <a:t>OFMF Acknowledgement</a:t>
                      </a:r>
                    </a:p>
                  </a:txBody>
                  <a:tcPr/>
                </a:tc>
                <a:extLst>
                  <a:ext uri="{0D108BD9-81ED-4DB2-BD59-A6C34878D82A}">
                    <a16:rowId xmlns:a16="http://schemas.microsoft.com/office/drawing/2014/main" val="2096625969"/>
                  </a:ext>
                </a:extLst>
              </a:tr>
              <a:tr h="663040">
                <a:tc>
                  <a:txBody>
                    <a:bodyPr/>
                    <a:lstStyle/>
                    <a:p>
                      <a:r>
                        <a:rPr lang="en-US" sz="1400" dirty="0"/>
                        <a:t>Agent receives a notification from the Subnet Manager </a:t>
                      </a:r>
                    </a:p>
                  </a:txBody>
                  <a:tcPr/>
                </a:tc>
                <a:tc>
                  <a:txBody>
                    <a:bodyPr/>
                    <a:lstStyle/>
                    <a:p>
                      <a:r>
                        <a:rPr lang="en-US" sz="1400" dirty="0"/>
                        <a:t>Add/Delete event</a:t>
                      </a:r>
                    </a:p>
                    <a:p>
                      <a:r>
                        <a:rPr lang="en-US" sz="1400" dirty="0"/>
                        <a:t>Add/Delete flag</a:t>
                      </a:r>
                    </a:p>
                    <a:p>
                      <a:r>
                        <a:rPr lang="en-US" sz="1400" dirty="0"/>
                        <a:t>Fabric-specific object description</a:t>
                      </a:r>
                    </a:p>
                  </a:txBody>
                  <a:tcPr/>
                </a:tc>
                <a:extLst>
                  <a:ext uri="{0D108BD9-81ED-4DB2-BD59-A6C34878D82A}">
                    <a16:rowId xmlns:a16="http://schemas.microsoft.com/office/drawing/2014/main" val="199421494"/>
                  </a:ext>
                </a:extLst>
              </a:tr>
              <a:tr h="852924">
                <a:tc>
                  <a:txBody>
                    <a:bodyPr/>
                    <a:lstStyle/>
                    <a:p>
                      <a:r>
                        <a:rPr lang="en-US" sz="1400" dirty="0"/>
                        <a:t>Agent sends a Redfish event to the OFMF </a:t>
                      </a:r>
                    </a:p>
                    <a:p>
                      <a:r>
                        <a:rPr lang="en-US" sz="1400" dirty="0"/>
                        <a:t>OFMF may respond with a Get to Agent</a:t>
                      </a:r>
                    </a:p>
                    <a:p>
                      <a:r>
                        <a:rPr lang="en-US" sz="1400" dirty="0"/>
                        <a:t>OFMF notifies client(s)</a:t>
                      </a:r>
                    </a:p>
                  </a:txBody>
                  <a:tcPr/>
                </a:tc>
                <a:tc>
                  <a:txBody>
                    <a:bodyPr/>
                    <a:lstStyle/>
                    <a:p>
                      <a:r>
                        <a:rPr lang="en-US" sz="1400" dirty="0"/>
                        <a:t>Redfish event </a:t>
                      </a:r>
                    </a:p>
                    <a:p>
                      <a:r>
                        <a:rPr lang="en-US" sz="1400" dirty="0"/>
                        <a:t>Change information </a:t>
                      </a:r>
                    </a:p>
                    <a:p>
                      <a:endParaRPr lang="en-US" sz="1400" dirty="0"/>
                    </a:p>
                  </a:txBody>
                  <a:tcPr/>
                </a:tc>
                <a:extLst>
                  <a:ext uri="{0D108BD9-81ED-4DB2-BD59-A6C34878D82A}">
                    <a16:rowId xmlns:a16="http://schemas.microsoft.com/office/drawing/2014/main" val="885785848"/>
                  </a:ext>
                </a:extLst>
              </a:tr>
            </a:tbl>
          </a:graphicData>
        </a:graphic>
      </p:graphicFrame>
    </p:spTree>
    <p:extLst>
      <p:ext uri="{BB962C8B-B14F-4D97-AF65-F5344CB8AC3E}">
        <p14:creationId xmlns:p14="http://schemas.microsoft.com/office/powerpoint/2010/main" val="4286544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D3AB3-0AFD-DD4C-88DA-C99FDA954904}"/>
              </a:ext>
            </a:extLst>
          </p:cNvPr>
          <p:cNvSpPr>
            <a:spLocks noGrp="1"/>
          </p:cNvSpPr>
          <p:nvPr>
            <p:ph type="title"/>
          </p:nvPr>
        </p:nvSpPr>
        <p:spPr/>
        <p:txBody>
          <a:bodyPr/>
          <a:lstStyle/>
          <a:p>
            <a:r>
              <a:rPr lang="en-US" dirty="0"/>
              <a:t>Agent class Diagram</a:t>
            </a:r>
          </a:p>
        </p:txBody>
      </p:sp>
      <p:sp>
        <p:nvSpPr>
          <p:cNvPr id="3" name="Footer Placeholder 2">
            <a:extLst>
              <a:ext uri="{FF2B5EF4-FFF2-40B4-BE49-F238E27FC236}">
                <a16:creationId xmlns:a16="http://schemas.microsoft.com/office/drawing/2014/main" id="{B68AC014-DB94-034F-9BEB-62B4A15C22EC}"/>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280961F-EDE0-0145-975E-8344CAB96081}"/>
              </a:ext>
            </a:extLst>
          </p:cNvPr>
          <p:cNvSpPr>
            <a:spLocks noGrp="1"/>
          </p:cNvSpPr>
          <p:nvPr>
            <p:ph type="sldNum" sz="quarter" idx="11"/>
          </p:nvPr>
        </p:nvSpPr>
        <p:spPr>
          <a:xfrm>
            <a:off x="4045132" y="6858000"/>
            <a:ext cx="2743200" cy="365125"/>
          </a:xfrm>
        </p:spPr>
        <p:txBody>
          <a:bodyPr/>
          <a:lstStyle/>
          <a:p>
            <a:fld id="{0743EA0E-C5B1-48EC-8082-F253EA88050D}" type="slidenum">
              <a:rPr lang="en-US" smtClean="0"/>
              <a:pPr/>
              <a:t>9</a:t>
            </a:fld>
            <a:endParaRPr lang="en-US" dirty="0"/>
          </a:p>
        </p:txBody>
      </p:sp>
      <p:sp>
        <p:nvSpPr>
          <p:cNvPr id="16" name="Diamond 15">
            <a:extLst>
              <a:ext uri="{FF2B5EF4-FFF2-40B4-BE49-F238E27FC236}">
                <a16:creationId xmlns:a16="http://schemas.microsoft.com/office/drawing/2014/main" id="{A21313E1-95A6-EC4B-BED4-7EE9EFB421AD}"/>
              </a:ext>
            </a:extLst>
          </p:cNvPr>
          <p:cNvSpPr/>
          <p:nvPr/>
        </p:nvSpPr>
        <p:spPr>
          <a:xfrm>
            <a:off x="4684229" y="5121724"/>
            <a:ext cx="1973827" cy="1157751"/>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change</a:t>
            </a:r>
          </a:p>
        </p:txBody>
      </p:sp>
      <p:cxnSp>
        <p:nvCxnSpPr>
          <p:cNvPr id="21" name="Straight Arrow Connector 20">
            <a:extLst>
              <a:ext uri="{FF2B5EF4-FFF2-40B4-BE49-F238E27FC236}">
                <a16:creationId xmlns:a16="http://schemas.microsoft.com/office/drawing/2014/main" id="{795C70DE-6803-D94C-A250-500D3EA49801}"/>
              </a:ext>
            </a:extLst>
          </p:cNvPr>
          <p:cNvCxnSpPr>
            <a:cxnSpLocks/>
            <a:endCxn id="16" idx="1"/>
          </p:cNvCxnSpPr>
          <p:nvPr/>
        </p:nvCxnSpPr>
        <p:spPr>
          <a:xfrm>
            <a:off x="4156068" y="5700600"/>
            <a:ext cx="52816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id="{6CC5B7F1-5434-DF4B-835C-3DA4E03A3174}"/>
              </a:ext>
            </a:extLst>
          </p:cNvPr>
          <p:cNvSpPr txBox="1"/>
          <p:nvPr/>
        </p:nvSpPr>
        <p:spPr>
          <a:xfrm>
            <a:off x="6545488" y="5096952"/>
            <a:ext cx="692332" cy="369332"/>
          </a:xfrm>
          <a:prstGeom prst="rect">
            <a:avLst/>
          </a:prstGeom>
          <a:noFill/>
        </p:spPr>
        <p:txBody>
          <a:bodyPr wrap="square" rtlCol="0">
            <a:spAutoFit/>
          </a:bodyPr>
          <a:lstStyle/>
          <a:p>
            <a:r>
              <a:rPr lang="en-US" dirty="0"/>
              <a:t>Yes</a:t>
            </a:r>
          </a:p>
        </p:txBody>
      </p:sp>
      <p:sp>
        <p:nvSpPr>
          <p:cNvPr id="23" name="TextBox 22">
            <a:extLst>
              <a:ext uri="{FF2B5EF4-FFF2-40B4-BE49-F238E27FC236}">
                <a16:creationId xmlns:a16="http://schemas.microsoft.com/office/drawing/2014/main" id="{3332BF0A-65EF-304A-A653-2AD97EACFC14}"/>
              </a:ext>
            </a:extLst>
          </p:cNvPr>
          <p:cNvSpPr txBox="1"/>
          <p:nvPr/>
        </p:nvSpPr>
        <p:spPr>
          <a:xfrm>
            <a:off x="4604671" y="6047202"/>
            <a:ext cx="679268" cy="369332"/>
          </a:xfrm>
          <a:prstGeom prst="rect">
            <a:avLst/>
          </a:prstGeom>
          <a:noFill/>
        </p:spPr>
        <p:txBody>
          <a:bodyPr wrap="square" rtlCol="0">
            <a:spAutoFit/>
          </a:bodyPr>
          <a:lstStyle/>
          <a:p>
            <a:r>
              <a:rPr lang="en-US" dirty="0"/>
              <a:t>No</a:t>
            </a:r>
          </a:p>
        </p:txBody>
      </p:sp>
      <p:cxnSp>
        <p:nvCxnSpPr>
          <p:cNvPr id="27" name="Straight Arrow Connector 26">
            <a:extLst>
              <a:ext uri="{FF2B5EF4-FFF2-40B4-BE49-F238E27FC236}">
                <a16:creationId xmlns:a16="http://schemas.microsoft.com/office/drawing/2014/main" id="{218829BB-1162-EE42-92F9-E6ACF4B4171A}"/>
              </a:ext>
            </a:extLst>
          </p:cNvPr>
          <p:cNvCxnSpPr>
            <a:cxnSpLocks/>
          </p:cNvCxnSpPr>
          <p:nvPr/>
        </p:nvCxnSpPr>
        <p:spPr>
          <a:xfrm>
            <a:off x="5671142" y="6184104"/>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FF2B5EF4-FFF2-40B4-BE49-F238E27FC236}">
                <a16:creationId xmlns:a16="http://schemas.microsoft.com/office/drawing/2014/main" id="{05EDCF00-0B40-9245-9E5B-23D9EB25031A}"/>
              </a:ext>
            </a:extLst>
          </p:cNvPr>
          <p:cNvCxnSpPr>
            <a:cxnSpLocks/>
          </p:cNvCxnSpPr>
          <p:nvPr/>
        </p:nvCxnSpPr>
        <p:spPr>
          <a:xfrm flipV="1">
            <a:off x="8605277" y="2287139"/>
            <a:ext cx="975336" cy="90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 name="Rectangle 4">
            <a:extLst>
              <a:ext uri="{FF2B5EF4-FFF2-40B4-BE49-F238E27FC236}">
                <a16:creationId xmlns:a16="http://schemas.microsoft.com/office/drawing/2014/main" id="{D794392F-CE17-8B48-8F4D-0BFBCD6CF517}"/>
              </a:ext>
            </a:extLst>
          </p:cNvPr>
          <p:cNvSpPr/>
          <p:nvPr/>
        </p:nvSpPr>
        <p:spPr>
          <a:xfrm>
            <a:off x="390293" y="4694664"/>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Launch</a:t>
            </a:r>
          </a:p>
        </p:txBody>
      </p:sp>
      <p:sp>
        <p:nvSpPr>
          <p:cNvPr id="25" name="Rectangle 24">
            <a:extLst>
              <a:ext uri="{FF2B5EF4-FFF2-40B4-BE49-F238E27FC236}">
                <a16:creationId xmlns:a16="http://schemas.microsoft.com/office/drawing/2014/main" id="{36858CD0-A14C-DD4D-A85E-D40E9BF71E67}"/>
              </a:ext>
            </a:extLst>
          </p:cNvPr>
          <p:cNvSpPr/>
          <p:nvPr/>
        </p:nvSpPr>
        <p:spPr>
          <a:xfrm>
            <a:off x="390293" y="5027470"/>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Recursively walk the fabric</a:t>
            </a:r>
          </a:p>
          <a:p>
            <a:pPr algn="ctr"/>
            <a:r>
              <a:rPr lang="en-US" sz="1000" dirty="0"/>
              <a:t>Listen for OFMF Agent</a:t>
            </a:r>
          </a:p>
        </p:txBody>
      </p:sp>
      <p:sp>
        <p:nvSpPr>
          <p:cNvPr id="37" name="Rectangle 36">
            <a:extLst>
              <a:ext uri="{FF2B5EF4-FFF2-40B4-BE49-F238E27FC236}">
                <a16:creationId xmlns:a16="http://schemas.microsoft.com/office/drawing/2014/main" id="{00DF30DB-FA3F-C94D-BB13-1C82F1D4D847}"/>
              </a:ext>
            </a:extLst>
          </p:cNvPr>
          <p:cNvSpPr/>
          <p:nvPr/>
        </p:nvSpPr>
        <p:spPr>
          <a:xfrm>
            <a:off x="390293" y="5693084"/>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Resources</a:t>
            </a:r>
          </a:p>
          <a:p>
            <a:pPr algn="ctr"/>
            <a:endParaRPr lang="en-US" sz="1000" dirty="0"/>
          </a:p>
        </p:txBody>
      </p:sp>
      <p:sp>
        <p:nvSpPr>
          <p:cNvPr id="41" name="Rectangle 40">
            <a:extLst>
              <a:ext uri="{FF2B5EF4-FFF2-40B4-BE49-F238E27FC236}">
                <a16:creationId xmlns:a16="http://schemas.microsoft.com/office/drawing/2014/main" id="{1BFD71B3-8D20-B448-9BA9-33D6572A1C37}"/>
              </a:ext>
            </a:extLst>
          </p:cNvPr>
          <p:cNvSpPr/>
          <p:nvPr/>
        </p:nvSpPr>
        <p:spPr>
          <a:xfrm>
            <a:off x="157272" y="1310942"/>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Launch</a:t>
            </a:r>
          </a:p>
        </p:txBody>
      </p:sp>
      <p:sp>
        <p:nvSpPr>
          <p:cNvPr id="42" name="Rectangle 41">
            <a:extLst>
              <a:ext uri="{FF2B5EF4-FFF2-40B4-BE49-F238E27FC236}">
                <a16:creationId xmlns:a16="http://schemas.microsoft.com/office/drawing/2014/main" id="{44417CFD-1201-8B4E-945C-7481C78B6A13}"/>
              </a:ext>
            </a:extLst>
          </p:cNvPr>
          <p:cNvSpPr/>
          <p:nvPr/>
        </p:nvSpPr>
        <p:spPr>
          <a:xfrm>
            <a:off x="157271" y="1643748"/>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Load configuration file</a:t>
            </a:r>
          </a:p>
          <a:p>
            <a:pPr algn="ctr"/>
            <a:r>
              <a:rPr lang="en-US" sz="1000" dirty="0"/>
              <a:t> </a:t>
            </a:r>
          </a:p>
        </p:txBody>
      </p:sp>
      <p:sp>
        <p:nvSpPr>
          <p:cNvPr id="43" name="Rectangle 42">
            <a:extLst>
              <a:ext uri="{FF2B5EF4-FFF2-40B4-BE49-F238E27FC236}">
                <a16:creationId xmlns:a16="http://schemas.microsoft.com/office/drawing/2014/main" id="{EF2595EB-B4FE-BB45-9E8B-EE72A5CBE02B}"/>
              </a:ext>
            </a:extLst>
          </p:cNvPr>
          <p:cNvSpPr/>
          <p:nvPr/>
        </p:nvSpPr>
        <p:spPr>
          <a:xfrm>
            <a:off x="157272" y="2309362"/>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Who the Agent is</a:t>
            </a:r>
          </a:p>
          <a:p>
            <a:r>
              <a:rPr lang="en-US" sz="1000" dirty="0"/>
              <a:t>How to turn on Agent</a:t>
            </a:r>
          </a:p>
          <a:p>
            <a:r>
              <a:rPr lang="en-US" sz="1000" dirty="0"/>
              <a:t>Path location of Agent</a:t>
            </a:r>
          </a:p>
          <a:p>
            <a:pPr algn="ctr"/>
            <a:endParaRPr lang="en-US" dirty="0"/>
          </a:p>
        </p:txBody>
      </p:sp>
      <p:sp>
        <p:nvSpPr>
          <p:cNvPr id="44" name="Rectangle 43">
            <a:extLst>
              <a:ext uri="{FF2B5EF4-FFF2-40B4-BE49-F238E27FC236}">
                <a16:creationId xmlns:a16="http://schemas.microsoft.com/office/drawing/2014/main" id="{9EDEAD70-E30C-2449-8449-F355AD1F9BF3}"/>
              </a:ext>
            </a:extLst>
          </p:cNvPr>
          <p:cNvSpPr/>
          <p:nvPr/>
        </p:nvSpPr>
        <p:spPr>
          <a:xfrm>
            <a:off x="2431197" y="1320629"/>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meet SM</a:t>
            </a:r>
          </a:p>
        </p:txBody>
      </p:sp>
      <p:sp>
        <p:nvSpPr>
          <p:cNvPr id="45" name="Rectangle 44">
            <a:extLst>
              <a:ext uri="{FF2B5EF4-FFF2-40B4-BE49-F238E27FC236}">
                <a16:creationId xmlns:a16="http://schemas.microsoft.com/office/drawing/2014/main" id="{4BF1C42D-E469-7541-815C-B9DCBCB91085}"/>
              </a:ext>
            </a:extLst>
          </p:cNvPr>
          <p:cNvSpPr/>
          <p:nvPr/>
        </p:nvSpPr>
        <p:spPr>
          <a:xfrm>
            <a:off x="2431197" y="1643748"/>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Agent locates Subnet Manager and turns it’s ears on</a:t>
            </a:r>
          </a:p>
          <a:p>
            <a:pPr algn="ctr"/>
            <a:r>
              <a:rPr lang="en-US" sz="1000" dirty="0"/>
              <a:t> </a:t>
            </a:r>
          </a:p>
        </p:txBody>
      </p:sp>
      <p:sp>
        <p:nvSpPr>
          <p:cNvPr id="46" name="Rectangle 45">
            <a:extLst>
              <a:ext uri="{FF2B5EF4-FFF2-40B4-BE49-F238E27FC236}">
                <a16:creationId xmlns:a16="http://schemas.microsoft.com/office/drawing/2014/main" id="{FAF4F693-7281-0C41-9DDF-79E401C28F46}"/>
              </a:ext>
            </a:extLst>
          </p:cNvPr>
          <p:cNvSpPr/>
          <p:nvPr/>
        </p:nvSpPr>
        <p:spPr>
          <a:xfrm>
            <a:off x="2431198" y="2309362"/>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Flag for insertion/deletion</a:t>
            </a:r>
          </a:p>
          <a:p>
            <a:r>
              <a:rPr lang="en-US" sz="1000" dirty="0"/>
              <a:t>Identifier to component</a:t>
            </a:r>
          </a:p>
          <a:p>
            <a:r>
              <a:rPr lang="en-US" sz="1000" dirty="0" err="1"/>
              <a:t>Resouce</a:t>
            </a:r>
            <a:r>
              <a:rPr lang="en-US" sz="1000" dirty="0"/>
              <a:t> Attachments</a:t>
            </a:r>
          </a:p>
        </p:txBody>
      </p:sp>
      <p:cxnSp>
        <p:nvCxnSpPr>
          <p:cNvPr id="47" name="Straight Arrow Connector 46">
            <a:extLst>
              <a:ext uri="{FF2B5EF4-FFF2-40B4-BE49-F238E27FC236}">
                <a16:creationId xmlns:a16="http://schemas.microsoft.com/office/drawing/2014/main" id="{2573541E-516F-D04F-81C2-7661DB45E794}"/>
              </a:ext>
            </a:extLst>
          </p:cNvPr>
          <p:cNvCxnSpPr>
            <a:cxnSpLocks/>
          </p:cNvCxnSpPr>
          <p:nvPr/>
        </p:nvCxnSpPr>
        <p:spPr>
          <a:xfrm flipV="1">
            <a:off x="1618080" y="2271253"/>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 name="Straight Arrow Connector 7">
            <a:extLst>
              <a:ext uri="{FF2B5EF4-FFF2-40B4-BE49-F238E27FC236}">
                <a16:creationId xmlns:a16="http://schemas.microsoft.com/office/drawing/2014/main" id="{8CADF903-3BEC-B84C-B216-12C5F470FD74}"/>
              </a:ext>
            </a:extLst>
          </p:cNvPr>
          <p:cNvCxnSpPr>
            <a:stCxn id="5" idx="0"/>
            <a:endCxn id="46" idx="2"/>
          </p:cNvCxnSpPr>
          <p:nvPr/>
        </p:nvCxnSpPr>
        <p:spPr>
          <a:xfrm flipV="1">
            <a:off x="1120698" y="3116994"/>
            <a:ext cx="2040905" cy="157767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49" name="Rectangle 48">
            <a:extLst>
              <a:ext uri="{FF2B5EF4-FFF2-40B4-BE49-F238E27FC236}">
                <a16:creationId xmlns:a16="http://schemas.microsoft.com/office/drawing/2014/main" id="{3FA14CEC-92DF-2F46-8922-DF3ED99F3F6A}"/>
              </a:ext>
            </a:extLst>
          </p:cNvPr>
          <p:cNvSpPr/>
          <p:nvPr/>
        </p:nvSpPr>
        <p:spPr>
          <a:xfrm>
            <a:off x="4756280" y="1342537"/>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locate OFMF</a:t>
            </a:r>
          </a:p>
        </p:txBody>
      </p:sp>
      <p:sp>
        <p:nvSpPr>
          <p:cNvPr id="50" name="Rectangle 49">
            <a:extLst>
              <a:ext uri="{FF2B5EF4-FFF2-40B4-BE49-F238E27FC236}">
                <a16:creationId xmlns:a16="http://schemas.microsoft.com/office/drawing/2014/main" id="{8981F21D-2D96-774E-A9D9-ABA7792DDA4C}"/>
              </a:ext>
            </a:extLst>
          </p:cNvPr>
          <p:cNvSpPr/>
          <p:nvPr/>
        </p:nvSpPr>
        <p:spPr>
          <a:xfrm>
            <a:off x="4756280" y="1665656"/>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Locate the OFMF using SSDP</a:t>
            </a:r>
          </a:p>
          <a:p>
            <a:pPr algn="ctr"/>
            <a:r>
              <a:rPr lang="en-US" sz="1000" dirty="0"/>
              <a:t> </a:t>
            </a:r>
          </a:p>
        </p:txBody>
      </p:sp>
      <p:sp>
        <p:nvSpPr>
          <p:cNvPr id="51" name="Rectangle 50">
            <a:extLst>
              <a:ext uri="{FF2B5EF4-FFF2-40B4-BE49-F238E27FC236}">
                <a16:creationId xmlns:a16="http://schemas.microsoft.com/office/drawing/2014/main" id="{4B1E4E17-2FDF-7545-BBAA-9F946F5FBDF9}"/>
              </a:ext>
            </a:extLst>
          </p:cNvPr>
          <p:cNvSpPr/>
          <p:nvPr/>
        </p:nvSpPr>
        <p:spPr>
          <a:xfrm>
            <a:off x="4756281" y="2331270"/>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Service Identifier(s)</a:t>
            </a:r>
          </a:p>
          <a:p>
            <a:r>
              <a:rPr lang="en-US" sz="1000" dirty="0"/>
              <a:t>OFMF Acknowledgement</a:t>
            </a:r>
          </a:p>
        </p:txBody>
      </p:sp>
      <p:cxnSp>
        <p:nvCxnSpPr>
          <p:cNvPr id="52" name="Straight Arrow Connector 51">
            <a:extLst>
              <a:ext uri="{FF2B5EF4-FFF2-40B4-BE49-F238E27FC236}">
                <a16:creationId xmlns:a16="http://schemas.microsoft.com/office/drawing/2014/main" id="{37DA1267-C678-5C4D-B8B9-1927B8B829DE}"/>
              </a:ext>
            </a:extLst>
          </p:cNvPr>
          <p:cNvCxnSpPr>
            <a:cxnSpLocks/>
          </p:cNvCxnSpPr>
          <p:nvPr/>
        </p:nvCxnSpPr>
        <p:spPr>
          <a:xfrm flipV="1">
            <a:off x="3892006" y="2292045"/>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3" name="Rectangle 52">
            <a:extLst>
              <a:ext uri="{FF2B5EF4-FFF2-40B4-BE49-F238E27FC236}">
                <a16:creationId xmlns:a16="http://schemas.microsoft.com/office/drawing/2014/main" id="{DDF6D5C3-DB75-1746-A1C9-782275717997}"/>
              </a:ext>
            </a:extLst>
          </p:cNvPr>
          <p:cNvSpPr/>
          <p:nvPr/>
        </p:nvSpPr>
        <p:spPr>
          <a:xfrm>
            <a:off x="2695260" y="4694663"/>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a:t>
            </a:r>
          </a:p>
        </p:txBody>
      </p:sp>
      <p:sp>
        <p:nvSpPr>
          <p:cNvPr id="54" name="Rectangle 53">
            <a:extLst>
              <a:ext uri="{FF2B5EF4-FFF2-40B4-BE49-F238E27FC236}">
                <a16:creationId xmlns:a16="http://schemas.microsoft.com/office/drawing/2014/main" id="{CBBC3D9E-0BF1-4C4D-BC66-807AE33EA7B0}"/>
              </a:ext>
            </a:extLst>
          </p:cNvPr>
          <p:cNvSpPr/>
          <p:nvPr/>
        </p:nvSpPr>
        <p:spPr>
          <a:xfrm>
            <a:off x="2695260" y="5027469"/>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Recursively walk the fabric</a:t>
            </a:r>
          </a:p>
        </p:txBody>
      </p:sp>
      <p:sp>
        <p:nvSpPr>
          <p:cNvPr id="55" name="Rectangle 54">
            <a:extLst>
              <a:ext uri="{FF2B5EF4-FFF2-40B4-BE49-F238E27FC236}">
                <a16:creationId xmlns:a16="http://schemas.microsoft.com/office/drawing/2014/main" id="{A608C82C-3445-7B47-AE33-77E7F98EE3F6}"/>
              </a:ext>
            </a:extLst>
          </p:cNvPr>
          <p:cNvSpPr/>
          <p:nvPr/>
        </p:nvSpPr>
        <p:spPr>
          <a:xfrm>
            <a:off x="2695259" y="5679850"/>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Endpoints</a:t>
            </a:r>
          </a:p>
          <a:p>
            <a:pPr algn="ctr"/>
            <a:r>
              <a:rPr lang="en-US" sz="1000" dirty="0"/>
              <a:t>Switches</a:t>
            </a:r>
          </a:p>
          <a:p>
            <a:pPr algn="ctr"/>
            <a:endParaRPr lang="en-US" sz="1000" dirty="0"/>
          </a:p>
        </p:txBody>
      </p:sp>
      <p:cxnSp>
        <p:nvCxnSpPr>
          <p:cNvPr id="56" name="Straight Arrow Connector 55">
            <a:extLst>
              <a:ext uri="{FF2B5EF4-FFF2-40B4-BE49-F238E27FC236}">
                <a16:creationId xmlns:a16="http://schemas.microsoft.com/office/drawing/2014/main" id="{C674B2C3-FBE3-164C-82A2-94C9DBD84E60}"/>
              </a:ext>
            </a:extLst>
          </p:cNvPr>
          <p:cNvCxnSpPr>
            <a:cxnSpLocks/>
          </p:cNvCxnSpPr>
          <p:nvPr/>
        </p:nvCxnSpPr>
        <p:spPr>
          <a:xfrm flipV="1">
            <a:off x="1882143" y="5668369"/>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7" name="Straight Arrow Connector 56">
            <a:extLst>
              <a:ext uri="{FF2B5EF4-FFF2-40B4-BE49-F238E27FC236}">
                <a16:creationId xmlns:a16="http://schemas.microsoft.com/office/drawing/2014/main" id="{30C74D98-63A6-5F43-941D-B2C8FF1830FC}"/>
              </a:ext>
            </a:extLst>
          </p:cNvPr>
          <p:cNvCxnSpPr>
            <a:cxnSpLocks/>
          </p:cNvCxnSpPr>
          <p:nvPr/>
        </p:nvCxnSpPr>
        <p:spPr>
          <a:xfrm flipH="1" flipV="1">
            <a:off x="3425663" y="6720941"/>
            <a:ext cx="2248697" cy="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8" name="Straight Arrow Connector 57">
            <a:extLst>
              <a:ext uri="{FF2B5EF4-FFF2-40B4-BE49-F238E27FC236}">
                <a16:creationId xmlns:a16="http://schemas.microsoft.com/office/drawing/2014/main" id="{CC3602D2-4B78-D644-8A59-64669D9FFB2E}"/>
              </a:ext>
            </a:extLst>
          </p:cNvPr>
          <p:cNvCxnSpPr>
            <a:cxnSpLocks/>
          </p:cNvCxnSpPr>
          <p:nvPr/>
        </p:nvCxnSpPr>
        <p:spPr>
          <a:xfrm flipV="1">
            <a:off x="3469732" y="6495929"/>
            <a:ext cx="9227" cy="29594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0" name="Rectangle 59">
            <a:extLst>
              <a:ext uri="{FF2B5EF4-FFF2-40B4-BE49-F238E27FC236}">
                <a16:creationId xmlns:a16="http://schemas.microsoft.com/office/drawing/2014/main" id="{37D9D9F1-5D3E-C34A-892B-25583936B1F5}"/>
              </a:ext>
            </a:extLst>
          </p:cNvPr>
          <p:cNvSpPr/>
          <p:nvPr/>
        </p:nvSpPr>
        <p:spPr>
          <a:xfrm>
            <a:off x="7216063" y="4660070"/>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Notification </a:t>
            </a:r>
          </a:p>
        </p:txBody>
      </p:sp>
      <p:sp>
        <p:nvSpPr>
          <p:cNvPr id="61" name="Rectangle 60">
            <a:extLst>
              <a:ext uri="{FF2B5EF4-FFF2-40B4-BE49-F238E27FC236}">
                <a16:creationId xmlns:a16="http://schemas.microsoft.com/office/drawing/2014/main" id="{9ECAD2EB-A421-104D-B3D3-0592FAA89728}"/>
              </a:ext>
            </a:extLst>
          </p:cNvPr>
          <p:cNvSpPr/>
          <p:nvPr/>
        </p:nvSpPr>
        <p:spPr>
          <a:xfrm>
            <a:off x="7216063" y="4992876"/>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Subnet Manager  notifies Agent</a:t>
            </a:r>
          </a:p>
        </p:txBody>
      </p:sp>
      <p:sp>
        <p:nvSpPr>
          <p:cNvPr id="62" name="Rectangle 61">
            <a:extLst>
              <a:ext uri="{FF2B5EF4-FFF2-40B4-BE49-F238E27FC236}">
                <a16:creationId xmlns:a16="http://schemas.microsoft.com/office/drawing/2014/main" id="{95B16D38-A39F-6E40-BF8E-682F27ADA7B6}"/>
              </a:ext>
            </a:extLst>
          </p:cNvPr>
          <p:cNvSpPr/>
          <p:nvPr/>
        </p:nvSpPr>
        <p:spPr>
          <a:xfrm>
            <a:off x="7216062" y="5645257"/>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Add/Delete event</a:t>
            </a:r>
          </a:p>
          <a:p>
            <a:r>
              <a:rPr lang="en-US" sz="1000" dirty="0"/>
              <a:t>Add/Delete flag</a:t>
            </a:r>
          </a:p>
          <a:p>
            <a:r>
              <a:rPr lang="en-US" sz="1000" dirty="0"/>
              <a:t>Fabric-specific object description</a:t>
            </a:r>
          </a:p>
        </p:txBody>
      </p:sp>
      <p:cxnSp>
        <p:nvCxnSpPr>
          <p:cNvPr id="63" name="Straight Arrow Connector 62">
            <a:extLst>
              <a:ext uri="{FF2B5EF4-FFF2-40B4-BE49-F238E27FC236}">
                <a16:creationId xmlns:a16="http://schemas.microsoft.com/office/drawing/2014/main" id="{1F28D6CE-60D3-624E-ABCB-59800D57D3FF}"/>
              </a:ext>
            </a:extLst>
          </p:cNvPr>
          <p:cNvCxnSpPr>
            <a:cxnSpLocks/>
          </p:cNvCxnSpPr>
          <p:nvPr/>
        </p:nvCxnSpPr>
        <p:spPr>
          <a:xfrm>
            <a:off x="6658056" y="5700600"/>
            <a:ext cx="52816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4" name="Rectangle 63">
            <a:extLst>
              <a:ext uri="{FF2B5EF4-FFF2-40B4-BE49-F238E27FC236}">
                <a16:creationId xmlns:a16="http://schemas.microsoft.com/office/drawing/2014/main" id="{3A4913E8-01BA-1844-8B3B-A0569CB920AC}"/>
              </a:ext>
            </a:extLst>
          </p:cNvPr>
          <p:cNvSpPr/>
          <p:nvPr/>
        </p:nvSpPr>
        <p:spPr>
          <a:xfrm>
            <a:off x="7112917" y="1320629"/>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Receives Update</a:t>
            </a:r>
          </a:p>
        </p:txBody>
      </p:sp>
      <p:sp>
        <p:nvSpPr>
          <p:cNvPr id="65" name="Rectangle 64">
            <a:extLst>
              <a:ext uri="{FF2B5EF4-FFF2-40B4-BE49-F238E27FC236}">
                <a16:creationId xmlns:a16="http://schemas.microsoft.com/office/drawing/2014/main" id="{F06EC043-9B54-E647-86CD-B2D8D3EE06F9}"/>
              </a:ext>
            </a:extLst>
          </p:cNvPr>
          <p:cNvSpPr/>
          <p:nvPr/>
        </p:nvSpPr>
        <p:spPr>
          <a:xfrm>
            <a:off x="7112917" y="1653435"/>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Agent receives a notification from the Subnet Manager </a:t>
            </a:r>
          </a:p>
        </p:txBody>
      </p:sp>
      <p:sp>
        <p:nvSpPr>
          <p:cNvPr id="66" name="Rectangle 65">
            <a:extLst>
              <a:ext uri="{FF2B5EF4-FFF2-40B4-BE49-F238E27FC236}">
                <a16:creationId xmlns:a16="http://schemas.microsoft.com/office/drawing/2014/main" id="{C1F308F8-7585-4343-9179-8432A064888B}"/>
              </a:ext>
            </a:extLst>
          </p:cNvPr>
          <p:cNvSpPr/>
          <p:nvPr/>
        </p:nvSpPr>
        <p:spPr>
          <a:xfrm>
            <a:off x="7112916" y="2305816"/>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Add/Delete event</a:t>
            </a:r>
          </a:p>
          <a:p>
            <a:r>
              <a:rPr lang="en-US" sz="1000" dirty="0"/>
              <a:t>Add/Delete flag</a:t>
            </a:r>
          </a:p>
          <a:p>
            <a:r>
              <a:rPr lang="en-US" sz="1000" dirty="0"/>
              <a:t>Fabric-specific object description</a:t>
            </a:r>
          </a:p>
        </p:txBody>
      </p:sp>
      <p:cxnSp>
        <p:nvCxnSpPr>
          <p:cNvPr id="67" name="Straight Arrow Connector 66">
            <a:extLst>
              <a:ext uri="{FF2B5EF4-FFF2-40B4-BE49-F238E27FC236}">
                <a16:creationId xmlns:a16="http://schemas.microsoft.com/office/drawing/2014/main" id="{095B8E86-E4AB-9D42-A12D-3F45E9455978}"/>
              </a:ext>
            </a:extLst>
          </p:cNvPr>
          <p:cNvCxnSpPr>
            <a:cxnSpLocks/>
          </p:cNvCxnSpPr>
          <p:nvPr/>
        </p:nvCxnSpPr>
        <p:spPr>
          <a:xfrm flipV="1">
            <a:off x="6165932" y="2321582"/>
            <a:ext cx="915432" cy="1377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8" name="Straight Arrow Connector 67">
            <a:extLst>
              <a:ext uri="{FF2B5EF4-FFF2-40B4-BE49-F238E27FC236}">
                <a16:creationId xmlns:a16="http://schemas.microsoft.com/office/drawing/2014/main" id="{65C62004-6F29-7844-9D66-982124415E9E}"/>
              </a:ext>
            </a:extLst>
          </p:cNvPr>
          <p:cNvCxnSpPr>
            <a:cxnSpLocks/>
            <a:stCxn id="60" idx="0"/>
          </p:cNvCxnSpPr>
          <p:nvPr/>
        </p:nvCxnSpPr>
        <p:spPr>
          <a:xfrm flipH="1" flipV="1">
            <a:off x="7930433" y="3135827"/>
            <a:ext cx="16035" cy="1524243"/>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72" name="Straight Arrow Connector 71">
            <a:extLst>
              <a:ext uri="{FF2B5EF4-FFF2-40B4-BE49-F238E27FC236}">
                <a16:creationId xmlns:a16="http://schemas.microsoft.com/office/drawing/2014/main" id="{8DF1F157-2D23-4541-8BDB-0602AE686AC1}"/>
              </a:ext>
            </a:extLst>
          </p:cNvPr>
          <p:cNvCxnSpPr>
            <a:cxnSpLocks/>
          </p:cNvCxnSpPr>
          <p:nvPr/>
        </p:nvCxnSpPr>
        <p:spPr>
          <a:xfrm flipH="1">
            <a:off x="4135020" y="4877480"/>
            <a:ext cx="3072243" cy="2156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74" name="Rectangle 73">
            <a:extLst>
              <a:ext uri="{FF2B5EF4-FFF2-40B4-BE49-F238E27FC236}">
                <a16:creationId xmlns:a16="http://schemas.microsoft.com/office/drawing/2014/main" id="{87FCE7CA-3518-7B42-825C-D8FD236C32D2}"/>
              </a:ext>
            </a:extLst>
          </p:cNvPr>
          <p:cNvSpPr/>
          <p:nvPr/>
        </p:nvSpPr>
        <p:spPr>
          <a:xfrm>
            <a:off x="9610493" y="1324275"/>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Redfish Update</a:t>
            </a:r>
          </a:p>
        </p:txBody>
      </p:sp>
      <p:sp>
        <p:nvSpPr>
          <p:cNvPr id="75" name="Rectangle 74">
            <a:extLst>
              <a:ext uri="{FF2B5EF4-FFF2-40B4-BE49-F238E27FC236}">
                <a16:creationId xmlns:a16="http://schemas.microsoft.com/office/drawing/2014/main" id="{A7BC0332-0F8F-9449-8741-52555F5F361A}"/>
              </a:ext>
            </a:extLst>
          </p:cNvPr>
          <p:cNvSpPr/>
          <p:nvPr/>
        </p:nvSpPr>
        <p:spPr>
          <a:xfrm>
            <a:off x="9610493" y="1657081"/>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Agent sends a Redfish event to the OFMF </a:t>
            </a:r>
          </a:p>
          <a:p>
            <a:r>
              <a:rPr lang="en-US" sz="1000" dirty="0"/>
              <a:t>OFMF may respond with a Get to Agent</a:t>
            </a:r>
          </a:p>
          <a:p>
            <a:r>
              <a:rPr lang="en-US" sz="1000" dirty="0"/>
              <a:t>OFMF notifies client(s)</a:t>
            </a:r>
          </a:p>
        </p:txBody>
      </p:sp>
      <p:sp>
        <p:nvSpPr>
          <p:cNvPr id="76" name="Rectangle 75">
            <a:extLst>
              <a:ext uri="{FF2B5EF4-FFF2-40B4-BE49-F238E27FC236}">
                <a16:creationId xmlns:a16="http://schemas.microsoft.com/office/drawing/2014/main" id="{E051050A-68AA-E444-8CE8-F9A0BF689ADD}"/>
              </a:ext>
            </a:extLst>
          </p:cNvPr>
          <p:cNvSpPr/>
          <p:nvPr/>
        </p:nvSpPr>
        <p:spPr>
          <a:xfrm>
            <a:off x="9610492" y="2474330"/>
            <a:ext cx="1460809" cy="642764"/>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Redfish event </a:t>
            </a:r>
          </a:p>
          <a:p>
            <a:r>
              <a:rPr lang="en-US" sz="1000" dirty="0"/>
              <a:t>Change information </a:t>
            </a:r>
          </a:p>
        </p:txBody>
      </p:sp>
      <p:cxnSp>
        <p:nvCxnSpPr>
          <p:cNvPr id="78" name="Straight Arrow Connector 77">
            <a:extLst>
              <a:ext uri="{FF2B5EF4-FFF2-40B4-BE49-F238E27FC236}">
                <a16:creationId xmlns:a16="http://schemas.microsoft.com/office/drawing/2014/main" id="{2982835A-844A-C64D-9D17-B44E724C2593}"/>
              </a:ext>
            </a:extLst>
          </p:cNvPr>
          <p:cNvCxnSpPr>
            <a:cxnSpLocks/>
            <a:endCxn id="66" idx="3"/>
          </p:cNvCxnSpPr>
          <p:nvPr/>
        </p:nvCxnSpPr>
        <p:spPr>
          <a:xfrm flipH="1">
            <a:off x="8573725" y="2700573"/>
            <a:ext cx="1036767" cy="90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839102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21466</TotalTime>
  <Words>2904</Words>
  <Application>Microsoft Macintosh PowerPoint</Application>
  <PresentationFormat>Widescreen</PresentationFormat>
  <Paragraphs>514</Paragraphs>
  <Slides>30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Arial Narrow</vt:lpstr>
      <vt:lpstr>Calibri</vt:lpstr>
      <vt:lpstr>Symbol</vt:lpstr>
      <vt:lpstr>Wingdings</vt:lpstr>
      <vt:lpstr>Office Theme</vt:lpstr>
      <vt:lpstr>Open Fabrics Management Framework Development</vt:lpstr>
      <vt:lpstr>Agent Contents</vt:lpstr>
      <vt:lpstr>Tentative schedule dates and steps</vt:lpstr>
      <vt:lpstr>Use-Case Descriptions</vt:lpstr>
      <vt:lpstr>Use-Case Descriptions</vt:lpstr>
      <vt:lpstr>Boundaries</vt:lpstr>
      <vt:lpstr>Subnet Manager Run-time maintenance mode</vt:lpstr>
      <vt:lpstr>Agent Flow diagram </vt:lpstr>
      <vt:lpstr>Agent class Diagram</vt:lpstr>
      <vt:lpstr>Agent Flow diagram for POC</vt:lpstr>
      <vt:lpstr>Agent class Diagram for sc21 POC</vt:lpstr>
      <vt:lpstr>Zephyr SM Launch</vt:lpstr>
      <vt:lpstr>PowerPoint Presentation</vt:lpstr>
      <vt:lpstr>Agent Meet Subnet Manager--Zephyr</vt:lpstr>
      <vt:lpstr>Agent receives update from Zephyr</vt:lpstr>
      <vt:lpstr>Subnet manager scan and modify OFMF redfish</vt:lpstr>
      <vt:lpstr>Subnet manager scan and modify OFMF redfish</vt:lpstr>
      <vt:lpstr>Agent Top-Down design</vt:lpstr>
      <vt:lpstr>Agent top-down design-Subnet Manager Interface</vt:lpstr>
      <vt:lpstr>Agent Top-Down Design-OFMF Redfish Communicator</vt:lpstr>
      <vt:lpstr>Agent Top-Down design- Event Manager </vt:lpstr>
      <vt:lpstr>Agent Top-Down design-MAP Changes to OFMF representation</vt:lpstr>
      <vt:lpstr>Agent top-down design-Link has been established</vt:lpstr>
      <vt:lpstr>Link has been established Use case description</vt:lpstr>
      <vt:lpstr>Agent top-down design-Link has gone down</vt:lpstr>
      <vt:lpstr>Link has gone down Use case description</vt:lpstr>
      <vt:lpstr>Create a Fabric attached memory block</vt:lpstr>
      <vt:lpstr>Missing Use-Cases</vt:lpstr>
      <vt:lpstr>Tentative Work</vt:lpstr>
      <vt:lpstr>Pipe and Filter</vt:lpstr>
    </vt:vector>
  </TitlesOfParts>
  <Company>password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 2004 Test Drive User</dc:creator>
  <cp:lastModifiedBy>Aguilar, Michael J.</cp:lastModifiedBy>
  <cp:revision>211</cp:revision>
  <dcterms:created xsi:type="dcterms:W3CDTF">2016-02-08T22:33:42Z</dcterms:created>
  <dcterms:modified xsi:type="dcterms:W3CDTF">2021-07-14T23:19:59Z</dcterms:modified>
</cp:coreProperties>
</file>