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handoutMasterIdLst>
    <p:handoutMasterId r:id="rId39"/>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2" r:id="rId20"/>
    <p:sldId id="312" r:id="rId21"/>
    <p:sldId id="313" r:id="rId22"/>
    <p:sldId id="303" r:id="rId23"/>
    <p:sldId id="304" r:id="rId24"/>
    <p:sldId id="305" r:id="rId25"/>
    <p:sldId id="307" r:id="rId26"/>
    <p:sldId id="314" r:id="rId27"/>
    <p:sldId id="315" r:id="rId28"/>
    <p:sldId id="317" r:id="rId29"/>
    <p:sldId id="316" r:id="rId30"/>
    <p:sldId id="311" r:id="rId31"/>
    <p:sldId id="306" r:id="rId32"/>
    <p:sldId id="310" r:id="rId33"/>
    <p:sldId id="309" r:id="rId34"/>
    <p:sldId id="257" r:id="rId35"/>
    <p:sldId id="300" r:id="rId36"/>
    <p:sldId id="28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ACA"/>
    <a:srgbClr val="00588D"/>
    <a:srgbClr val="9A9C9F"/>
    <a:srgbClr val="9A9C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718"/>
    <p:restoredTop sz="96250" autoAdjust="0"/>
  </p:normalViewPr>
  <p:slideViewPr>
    <p:cSldViewPr snapToGrid="0" showGuides="1">
      <p:cViewPr varScale="1">
        <p:scale>
          <a:sx n="98" d="100"/>
          <a:sy n="98" d="100"/>
        </p:scale>
        <p:origin x="200" y="704"/>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7/28/21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7/28/21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July 28,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28/07/2021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a:xfrm>
            <a:off x="4956748" y="6722057"/>
            <a:ext cx="2743200" cy="365125"/>
          </a:xfrm>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5477436" y="40431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a:off x="6051177" y="2834360"/>
            <a:ext cx="0" cy="1208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624918" y="2518354"/>
            <a:ext cx="2566340" cy="1367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1452EAE1-FE8B-DF43-A71B-67DF9BF27E23}"/>
              </a:ext>
            </a:extLst>
          </p:cNvPr>
          <p:cNvSpPr/>
          <p:nvPr/>
        </p:nvSpPr>
        <p:spPr>
          <a:xfrm>
            <a:off x="8728835" y="3979296"/>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859-64F1-334F-8069-17B7B8EBA0B5}"/>
              </a:ext>
            </a:extLst>
          </p:cNvPr>
          <p:cNvSpPr>
            <a:spLocks noGrp="1"/>
          </p:cNvSpPr>
          <p:nvPr>
            <p:ph type="title"/>
          </p:nvPr>
        </p:nvSpPr>
        <p:spPr/>
        <p:txBody>
          <a:bodyPr/>
          <a:lstStyle/>
          <a:p>
            <a:r>
              <a:rPr lang="en-US" dirty="0"/>
              <a:t>Agent top-down design-Subnet Manager Interface</a:t>
            </a:r>
          </a:p>
        </p:txBody>
      </p:sp>
      <p:sp>
        <p:nvSpPr>
          <p:cNvPr id="3" name="Footer Placeholder 2">
            <a:extLst>
              <a:ext uri="{FF2B5EF4-FFF2-40B4-BE49-F238E27FC236}">
                <a16:creationId xmlns:a16="http://schemas.microsoft.com/office/drawing/2014/main" id="{6A839DE4-22CB-824A-A621-88148C91E04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CC3C3E9-50E1-054F-B43C-723C8AD3767E}"/>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
        <p:nvSpPr>
          <p:cNvPr id="5" name="Rectangle 4">
            <a:extLst>
              <a:ext uri="{FF2B5EF4-FFF2-40B4-BE49-F238E27FC236}">
                <a16:creationId xmlns:a16="http://schemas.microsoft.com/office/drawing/2014/main" id="{80E30F44-B141-3C42-A58D-50610090952B}"/>
              </a:ext>
            </a:extLst>
          </p:cNvPr>
          <p:cNvSpPr/>
          <p:nvPr/>
        </p:nvSpPr>
        <p:spPr>
          <a:xfrm>
            <a:off x="5871882" y="1957567"/>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sp>
        <p:nvSpPr>
          <p:cNvPr id="6" name="Rectangle 5">
            <a:extLst>
              <a:ext uri="{FF2B5EF4-FFF2-40B4-BE49-F238E27FC236}">
                <a16:creationId xmlns:a16="http://schemas.microsoft.com/office/drawing/2014/main" id="{85BA9107-8414-1647-B079-9A3D0E39A956}"/>
              </a:ext>
            </a:extLst>
          </p:cNvPr>
          <p:cNvSpPr/>
          <p:nvPr/>
        </p:nvSpPr>
        <p:spPr>
          <a:xfrm>
            <a:off x="1518367" y="478879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Translates between SM protocol and OFMF protocol</a:t>
            </a:r>
          </a:p>
        </p:txBody>
      </p:sp>
      <p:sp>
        <p:nvSpPr>
          <p:cNvPr id="7" name="Rectangle 6">
            <a:extLst>
              <a:ext uri="{FF2B5EF4-FFF2-40B4-BE49-F238E27FC236}">
                <a16:creationId xmlns:a16="http://schemas.microsoft.com/office/drawing/2014/main" id="{17F51D68-180F-C741-9CE5-6696BE2A88C7}"/>
              </a:ext>
            </a:extLst>
          </p:cNvPr>
          <p:cNvSpPr/>
          <p:nvPr/>
        </p:nvSpPr>
        <p:spPr>
          <a:xfrm>
            <a:off x="4150659" y="477184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8" name="Rectangle 7">
            <a:extLst>
              <a:ext uri="{FF2B5EF4-FFF2-40B4-BE49-F238E27FC236}">
                <a16:creationId xmlns:a16="http://schemas.microsoft.com/office/drawing/2014/main" id="{4BA5F5CC-EDBC-F24E-B65E-2BB2AFFE1B97}"/>
              </a:ext>
            </a:extLst>
          </p:cNvPr>
          <p:cNvSpPr/>
          <p:nvPr/>
        </p:nvSpPr>
        <p:spPr>
          <a:xfrm>
            <a:off x="7356692" y="47718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 State </a:t>
            </a:r>
          </a:p>
        </p:txBody>
      </p:sp>
      <p:sp>
        <p:nvSpPr>
          <p:cNvPr id="9" name="Rectangle 8">
            <a:extLst>
              <a:ext uri="{FF2B5EF4-FFF2-40B4-BE49-F238E27FC236}">
                <a16:creationId xmlns:a16="http://schemas.microsoft.com/office/drawing/2014/main" id="{AEC6795B-42CC-A344-8836-5449FC6804CF}"/>
              </a:ext>
            </a:extLst>
          </p:cNvPr>
          <p:cNvSpPr/>
          <p:nvPr/>
        </p:nvSpPr>
        <p:spPr>
          <a:xfrm>
            <a:off x="9987833" y="477183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Reading initial state of the SM</a:t>
            </a:r>
          </a:p>
        </p:txBody>
      </p:sp>
      <p:cxnSp>
        <p:nvCxnSpPr>
          <p:cNvPr id="10" name="Straight Arrow Connector 9">
            <a:extLst>
              <a:ext uri="{FF2B5EF4-FFF2-40B4-BE49-F238E27FC236}">
                <a16:creationId xmlns:a16="http://schemas.microsoft.com/office/drawing/2014/main" id="{01A927FA-F961-484E-8E96-0215A69C3F92}"/>
              </a:ext>
            </a:extLst>
          </p:cNvPr>
          <p:cNvCxnSpPr>
            <a:cxnSpLocks/>
            <a:stCxn id="5" idx="1"/>
          </p:cNvCxnSpPr>
          <p:nvPr/>
        </p:nvCxnSpPr>
        <p:spPr>
          <a:xfrm flipH="1">
            <a:off x="2117340" y="2596129"/>
            <a:ext cx="3754542"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319511D-2031-ED4A-A710-DBE7F694C626}"/>
              </a:ext>
            </a:extLst>
          </p:cNvPr>
          <p:cNvCxnSpPr>
            <a:cxnSpLocks/>
            <a:endCxn id="7" idx="0"/>
          </p:cNvCxnSpPr>
          <p:nvPr/>
        </p:nvCxnSpPr>
        <p:spPr>
          <a:xfrm flipH="1">
            <a:off x="4724400" y="3251650"/>
            <a:ext cx="1595720" cy="15201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CA63A85-6F4A-904E-B771-8EFDB33B55FC}"/>
              </a:ext>
            </a:extLst>
          </p:cNvPr>
          <p:cNvCxnSpPr>
            <a:cxnSpLocks/>
            <a:stCxn id="5" idx="2"/>
            <a:endCxn id="8" idx="0"/>
          </p:cNvCxnSpPr>
          <p:nvPr/>
        </p:nvCxnSpPr>
        <p:spPr>
          <a:xfrm>
            <a:off x="6445623" y="3234690"/>
            <a:ext cx="1484810" cy="153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5F97BF-0697-BF4F-8A1A-E3D9BCBEDBE1}"/>
              </a:ext>
            </a:extLst>
          </p:cNvPr>
          <p:cNvCxnSpPr>
            <a:cxnSpLocks/>
            <a:stCxn id="5" idx="3"/>
          </p:cNvCxnSpPr>
          <p:nvPr/>
        </p:nvCxnSpPr>
        <p:spPr>
          <a:xfrm>
            <a:off x="7019364" y="2596129"/>
            <a:ext cx="3644826"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72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3DE4-5885-4C45-AA63-6F6138ED7CF2}"/>
              </a:ext>
            </a:extLst>
          </p:cNvPr>
          <p:cNvSpPr>
            <a:spLocks noGrp="1"/>
          </p:cNvSpPr>
          <p:nvPr>
            <p:ph type="title"/>
          </p:nvPr>
        </p:nvSpPr>
        <p:spPr/>
        <p:txBody>
          <a:bodyPr/>
          <a:lstStyle/>
          <a:p>
            <a:r>
              <a:rPr lang="en-US" dirty="0"/>
              <a:t>Agent/OFMF initial configuration-–Part 1</a:t>
            </a:r>
          </a:p>
        </p:txBody>
      </p:sp>
      <p:sp>
        <p:nvSpPr>
          <p:cNvPr id="3" name="Footer Placeholder 2">
            <a:extLst>
              <a:ext uri="{FF2B5EF4-FFF2-40B4-BE49-F238E27FC236}">
                <a16:creationId xmlns:a16="http://schemas.microsoft.com/office/drawing/2014/main" id="{FB80176F-FCAE-F24C-9D21-F79A17A8B203}"/>
              </a:ext>
            </a:extLst>
          </p:cNvPr>
          <p:cNvSpPr>
            <a:spLocks noGrp="1"/>
          </p:cNvSpPr>
          <p:nvPr>
            <p:ph type="ftr" sz="quarter" idx="10"/>
          </p:nvPr>
        </p:nvSpPr>
        <p:spPr/>
        <p:txBody>
          <a:bodyPr/>
          <a:lstStyle/>
          <a:p>
            <a:r>
              <a:rPr lang="en-US" dirty="0"/>
              <a:t>© </a:t>
            </a:r>
            <a:r>
              <a:rPr lang="en-US" dirty="0" err="1"/>
              <a:t>OpenFabrics</a:t>
            </a:r>
            <a:r>
              <a:rPr lang="en-US" dirty="0"/>
              <a:t> Alliance</a:t>
            </a:r>
          </a:p>
        </p:txBody>
      </p:sp>
      <p:sp>
        <p:nvSpPr>
          <p:cNvPr id="4" name="Slide Number Placeholder 3">
            <a:extLst>
              <a:ext uri="{FF2B5EF4-FFF2-40B4-BE49-F238E27FC236}">
                <a16:creationId xmlns:a16="http://schemas.microsoft.com/office/drawing/2014/main" id="{50D81FEE-266F-304E-9E30-FDD0D1E1995E}"/>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6" name="Rectangle 5">
            <a:extLst>
              <a:ext uri="{FF2B5EF4-FFF2-40B4-BE49-F238E27FC236}">
                <a16:creationId xmlns:a16="http://schemas.microsoft.com/office/drawing/2014/main" id="{D6B5E86D-A921-9443-9C7D-7ABC5F9F795B}"/>
              </a:ext>
            </a:extLst>
          </p:cNvPr>
          <p:cNvSpPr/>
          <p:nvPr/>
        </p:nvSpPr>
        <p:spPr>
          <a:xfrm>
            <a:off x="5522259" y="17152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7" name="Rectangle 6">
            <a:extLst>
              <a:ext uri="{FF2B5EF4-FFF2-40B4-BE49-F238E27FC236}">
                <a16:creationId xmlns:a16="http://schemas.microsoft.com/office/drawing/2014/main" id="{5CB951B0-F238-BC44-9486-53A1261C87F9}"/>
              </a:ext>
            </a:extLst>
          </p:cNvPr>
          <p:cNvSpPr/>
          <p:nvPr/>
        </p:nvSpPr>
        <p:spPr>
          <a:xfrm>
            <a:off x="5425236" y="4269486"/>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8" name="Rectangle 7">
            <a:extLst>
              <a:ext uri="{FF2B5EF4-FFF2-40B4-BE49-F238E27FC236}">
                <a16:creationId xmlns:a16="http://schemas.microsoft.com/office/drawing/2014/main" id="{01A29D23-2D23-984D-8F84-228ACBDD02C5}"/>
              </a:ext>
            </a:extLst>
          </p:cNvPr>
          <p:cNvSpPr/>
          <p:nvPr/>
        </p:nvSpPr>
        <p:spPr>
          <a:xfrm>
            <a:off x="7846273" y="4291063"/>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9" name="Rectangle 8">
            <a:extLst>
              <a:ext uri="{FF2B5EF4-FFF2-40B4-BE49-F238E27FC236}">
                <a16:creationId xmlns:a16="http://schemas.microsoft.com/office/drawing/2014/main" id="{CDDF8DE1-E7F4-F849-B628-F7719966CC7F}"/>
              </a:ext>
            </a:extLst>
          </p:cNvPr>
          <p:cNvSpPr/>
          <p:nvPr/>
        </p:nvSpPr>
        <p:spPr>
          <a:xfrm>
            <a:off x="2916316" y="4269485"/>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13" name="Rectangle 12">
            <a:extLst>
              <a:ext uri="{FF2B5EF4-FFF2-40B4-BE49-F238E27FC236}">
                <a16:creationId xmlns:a16="http://schemas.microsoft.com/office/drawing/2014/main" id="{ECD4806B-596A-1242-B826-889503CED96B}"/>
              </a:ext>
            </a:extLst>
          </p:cNvPr>
          <p:cNvSpPr/>
          <p:nvPr/>
        </p:nvSpPr>
        <p:spPr>
          <a:xfrm>
            <a:off x="584151" y="4291062"/>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6" name="Rectangle 15">
            <a:extLst>
              <a:ext uri="{FF2B5EF4-FFF2-40B4-BE49-F238E27FC236}">
                <a16:creationId xmlns:a16="http://schemas.microsoft.com/office/drawing/2014/main" id="{7B79B3B4-F666-914D-9D9E-8CAFA32C3FCF}"/>
              </a:ext>
            </a:extLst>
          </p:cNvPr>
          <p:cNvSpPr/>
          <p:nvPr/>
        </p:nvSpPr>
        <p:spPr>
          <a:xfrm>
            <a:off x="10129525" y="4291062"/>
            <a:ext cx="1560757"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7" name="Straight Arrow Connector 16">
            <a:extLst>
              <a:ext uri="{FF2B5EF4-FFF2-40B4-BE49-F238E27FC236}">
                <a16:creationId xmlns:a16="http://schemas.microsoft.com/office/drawing/2014/main" id="{3A87B68A-F081-3B4C-AFDC-69C457CB6CC1}"/>
              </a:ext>
            </a:extLst>
          </p:cNvPr>
          <p:cNvCxnSpPr>
            <a:cxnSpLocks/>
            <a:stCxn id="6" idx="1"/>
          </p:cNvCxnSpPr>
          <p:nvPr/>
        </p:nvCxnSpPr>
        <p:spPr>
          <a:xfrm flipH="1">
            <a:off x="1264615" y="2353802"/>
            <a:ext cx="4257644" cy="19156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5DC31EFB-06F3-F647-81A6-7DC761297861}"/>
              </a:ext>
            </a:extLst>
          </p:cNvPr>
          <p:cNvCxnSpPr>
            <a:cxnSpLocks/>
          </p:cNvCxnSpPr>
          <p:nvPr/>
        </p:nvCxnSpPr>
        <p:spPr>
          <a:xfrm flipH="1">
            <a:off x="3655478" y="2776181"/>
            <a:ext cx="1866781" cy="14682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FEE16714-19B5-A043-8D06-361B0E32EB10}"/>
              </a:ext>
            </a:extLst>
          </p:cNvPr>
          <p:cNvCxnSpPr>
            <a:cxnSpLocks/>
            <a:stCxn id="6" idx="2"/>
            <a:endCxn id="7" idx="0"/>
          </p:cNvCxnSpPr>
          <p:nvPr/>
        </p:nvCxnSpPr>
        <p:spPr>
          <a:xfrm>
            <a:off x="6096000" y="2992363"/>
            <a:ext cx="0"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274EDCF-4711-3047-BAFB-E4F3810E7319}"/>
              </a:ext>
            </a:extLst>
          </p:cNvPr>
          <p:cNvCxnSpPr>
            <a:cxnSpLocks/>
            <a:endCxn id="8" idx="0"/>
          </p:cNvCxnSpPr>
          <p:nvPr/>
        </p:nvCxnSpPr>
        <p:spPr>
          <a:xfrm>
            <a:off x="6669742" y="2776181"/>
            <a:ext cx="1847295" cy="15148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1C0CD4C4-C2E7-1C4F-B530-47433C533BA7}"/>
              </a:ext>
            </a:extLst>
          </p:cNvPr>
          <p:cNvCxnSpPr>
            <a:cxnSpLocks/>
            <a:stCxn id="6" idx="3"/>
            <a:endCxn id="16" idx="0"/>
          </p:cNvCxnSpPr>
          <p:nvPr/>
        </p:nvCxnSpPr>
        <p:spPr>
          <a:xfrm>
            <a:off x="6669741" y="2353802"/>
            <a:ext cx="4240163" cy="19372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078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C729-E341-5243-B13E-7D1677C6DA91}"/>
              </a:ext>
            </a:extLst>
          </p:cNvPr>
          <p:cNvSpPr>
            <a:spLocks noGrp="1"/>
          </p:cNvSpPr>
          <p:nvPr>
            <p:ph type="title"/>
          </p:nvPr>
        </p:nvSpPr>
        <p:spPr/>
        <p:txBody>
          <a:bodyPr/>
          <a:lstStyle/>
          <a:p>
            <a:r>
              <a:rPr lang="en-US" dirty="0"/>
              <a:t>Agent/OFMF initial configuration-–Part 2</a:t>
            </a:r>
          </a:p>
        </p:txBody>
      </p:sp>
      <p:sp>
        <p:nvSpPr>
          <p:cNvPr id="3" name="Footer Placeholder 2">
            <a:extLst>
              <a:ext uri="{FF2B5EF4-FFF2-40B4-BE49-F238E27FC236}">
                <a16:creationId xmlns:a16="http://schemas.microsoft.com/office/drawing/2014/main" id="{BD594A20-126E-A349-8BA4-CDD8A1B54B8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FE77BE8A-FA9F-CB4E-ACD9-8C41FB31CECE}"/>
              </a:ext>
            </a:extLst>
          </p:cNvPr>
          <p:cNvSpPr>
            <a:spLocks noGrp="1"/>
          </p:cNvSpPr>
          <p:nvPr>
            <p:ph type="sldNum" sz="quarter" idx="11"/>
          </p:nvPr>
        </p:nvSpPr>
        <p:spPr/>
        <p:txBody>
          <a:bodyPr/>
          <a:lstStyle/>
          <a:p>
            <a:fld id="{0743EA0E-C5B1-48EC-8082-F253EA88050D}" type="slidenum">
              <a:rPr lang="en-US" smtClean="0"/>
              <a:pPr/>
              <a:t>21</a:t>
            </a:fld>
            <a:endParaRPr lang="en-US" dirty="0"/>
          </a:p>
        </p:txBody>
      </p:sp>
      <p:sp>
        <p:nvSpPr>
          <p:cNvPr id="5" name="Slide Number Placeholder 3">
            <a:extLst>
              <a:ext uri="{FF2B5EF4-FFF2-40B4-BE49-F238E27FC236}">
                <a16:creationId xmlns:a16="http://schemas.microsoft.com/office/drawing/2014/main" id="{08F6B815-013E-6E48-966A-0FE71F99A7DA}"/>
              </a:ext>
            </a:extLst>
          </p:cNvPr>
          <p:cNvSpPr txBox="1">
            <a:spLocks/>
          </p:cNvSpPr>
          <p:nvPr/>
        </p:nvSpPr>
        <p:spPr>
          <a:xfrm>
            <a:off x="4712826" y="4028516"/>
            <a:ext cx="2743200" cy="655168"/>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43EA0E-C5B1-48EC-8082-F253EA88050D}" type="slidenum">
              <a:rPr lang="en-US" smtClean="0"/>
              <a:pPr/>
              <a:t>21</a:t>
            </a:fld>
            <a:endParaRPr lang="en-US" dirty="0"/>
          </a:p>
        </p:txBody>
      </p:sp>
      <p:sp>
        <p:nvSpPr>
          <p:cNvPr id="6" name="Rectangle 5">
            <a:extLst>
              <a:ext uri="{FF2B5EF4-FFF2-40B4-BE49-F238E27FC236}">
                <a16:creationId xmlns:a16="http://schemas.microsoft.com/office/drawing/2014/main" id="{9606F069-0BF4-5D41-A6E4-CB81C3B8D309}"/>
              </a:ext>
            </a:extLst>
          </p:cNvPr>
          <p:cNvSpPr/>
          <p:nvPr/>
        </p:nvSpPr>
        <p:spPr>
          <a:xfrm>
            <a:off x="5456510" y="1349472"/>
            <a:ext cx="1341528" cy="20795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7" name="Rectangle 6">
            <a:extLst>
              <a:ext uri="{FF2B5EF4-FFF2-40B4-BE49-F238E27FC236}">
                <a16:creationId xmlns:a16="http://schemas.microsoft.com/office/drawing/2014/main" id="{CD3CDDF0-4B2F-3144-BCA9-492D1DAD0BC0}"/>
              </a:ext>
            </a:extLst>
          </p:cNvPr>
          <p:cNvSpPr/>
          <p:nvPr/>
        </p:nvSpPr>
        <p:spPr>
          <a:xfrm>
            <a:off x="7834699" y="1305995"/>
            <a:ext cx="1341528" cy="182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8" name="Rectangle 7">
            <a:extLst>
              <a:ext uri="{FF2B5EF4-FFF2-40B4-BE49-F238E27FC236}">
                <a16:creationId xmlns:a16="http://schemas.microsoft.com/office/drawing/2014/main" id="{C4F42F46-AAB2-F74F-9748-BDCEC436A8D7}"/>
              </a:ext>
            </a:extLst>
          </p:cNvPr>
          <p:cNvSpPr/>
          <p:nvPr/>
        </p:nvSpPr>
        <p:spPr>
          <a:xfrm>
            <a:off x="2734241" y="1327920"/>
            <a:ext cx="1478324" cy="19824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9" name="Rectangle 8">
            <a:extLst>
              <a:ext uri="{FF2B5EF4-FFF2-40B4-BE49-F238E27FC236}">
                <a16:creationId xmlns:a16="http://schemas.microsoft.com/office/drawing/2014/main" id="{26D6E433-051C-5A4D-A8B3-B194791EA365}"/>
              </a:ext>
            </a:extLst>
          </p:cNvPr>
          <p:cNvSpPr/>
          <p:nvPr/>
        </p:nvSpPr>
        <p:spPr>
          <a:xfrm>
            <a:off x="1694128" y="3941786"/>
            <a:ext cx="3030272" cy="21902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Redfish required properties---Redfish port descriptions, Id's and names will need to be mapped in POST</a:t>
            </a:r>
          </a:p>
          <a:p>
            <a:pPr algn="ctr"/>
            <a:r>
              <a:rPr lang="en-US" dirty="0"/>
              <a:t> @</a:t>
            </a:r>
            <a:r>
              <a:rPr lang="en-US" dirty="0" err="1"/>
              <a:t>odata.id</a:t>
            </a:r>
            <a:r>
              <a:rPr lang="en-US" dirty="0"/>
              <a:t>, @</a:t>
            </a:r>
            <a:r>
              <a:rPr lang="en-US" dirty="0" err="1"/>
              <a:t>odata.type</a:t>
            </a:r>
            <a:r>
              <a:rPr lang="en-US" dirty="0"/>
              <a:t>, Id, Name</a:t>
            </a:r>
          </a:p>
          <a:p>
            <a:pPr algn="ctr"/>
            <a:endParaRPr lang="en-US" dirty="0"/>
          </a:p>
        </p:txBody>
      </p:sp>
      <p:sp>
        <p:nvSpPr>
          <p:cNvPr id="10" name="Rectangle 9">
            <a:extLst>
              <a:ext uri="{FF2B5EF4-FFF2-40B4-BE49-F238E27FC236}">
                <a16:creationId xmlns:a16="http://schemas.microsoft.com/office/drawing/2014/main" id="{E0A77EB5-08AF-B943-BB6F-2D62AF4436C1}"/>
              </a:ext>
            </a:extLst>
          </p:cNvPr>
          <p:cNvSpPr/>
          <p:nvPr/>
        </p:nvSpPr>
        <p:spPr>
          <a:xfrm>
            <a:off x="5298587" y="3944541"/>
            <a:ext cx="1655829"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UUID,, serial number, resource characteristics, address range</a:t>
            </a:r>
          </a:p>
        </p:txBody>
      </p:sp>
      <p:sp>
        <p:nvSpPr>
          <p:cNvPr id="11" name="Rectangle 10">
            <a:extLst>
              <a:ext uri="{FF2B5EF4-FFF2-40B4-BE49-F238E27FC236}">
                <a16:creationId xmlns:a16="http://schemas.microsoft.com/office/drawing/2014/main" id="{B6493737-2091-6E4B-BFB0-324B2B68F63E}"/>
              </a:ext>
            </a:extLst>
          </p:cNvPr>
          <p:cNvSpPr/>
          <p:nvPr/>
        </p:nvSpPr>
        <p:spPr>
          <a:xfrm>
            <a:off x="513292" y="1387076"/>
            <a:ext cx="1478324" cy="19232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2" name="Rectangle 11">
            <a:extLst>
              <a:ext uri="{FF2B5EF4-FFF2-40B4-BE49-F238E27FC236}">
                <a16:creationId xmlns:a16="http://schemas.microsoft.com/office/drawing/2014/main" id="{A3CC81A7-4964-A04D-A9CD-3EC6AB59F70D}"/>
              </a:ext>
            </a:extLst>
          </p:cNvPr>
          <p:cNvSpPr/>
          <p:nvPr/>
        </p:nvSpPr>
        <p:spPr>
          <a:xfrm>
            <a:off x="7528603" y="3941786"/>
            <a:ext cx="1956646"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Port to port links that are active, endpoints, cable </a:t>
            </a:r>
            <a:r>
              <a:rPr lang="en-US" dirty="0">
                <a:solidFill>
                  <a:schemeClr val="bg2">
                    <a:lumMod val="75000"/>
                  </a:schemeClr>
                </a:solidFill>
              </a:rPr>
              <a:t>characteristics</a:t>
            </a:r>
          </a:p>
        </p:txBody>
      </p:sp>
      <p:sp>
        <p:nvSpPr>
          <p:cNvPr id="13" name="Rectangle 12">
            <a:extLst>
              <a:ext uri="{FF2B5EF4-FFF2-40B4-BE49-F238E27FC236}">
                <a16:creationId xmlns:a16="http://schemas.microsoft.com/office/drawing/2014/main" id="{F6DF832E-646B-9942-9AFD-3A665C4BA727}"/>
              </a:ext>
            </a:extLst>
          </p:cNvPr>
          <p:cNvSpPr/>
          <p:nvPr/>
        </p:nvSpPr>
        <p:spPr>
          <a:xfrm>
            <a:off x="9887908" y="3926573"/>
            <a:ext cx="2099077" cy="23105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Overall status, optional fields, Redfish navigation links, ports up/down, link speed, flap</a:t>
            </a:r>
          </a:p>
        </p:txBody>
      </p:sp>
      <p:sp>
        <p:nvSpPr>
          <p:cNvPr id="14" name="Rectangle 13">
            <a:extLst>
              <a:ext uri="{FF2B5EF4-FFF2-40B4-BE49-F238E27FC236}">
                <a16:creationId xmlns:a16="http://schemas.microsoft.com/office/drawing/2014/main" id="{B85E7E41-6785-AB48-893F-11168AC0EC32}"/>
              </a:ext>
            </a:extLst>
          </p:cNvPr>
          <p:cNvSpPr/>
          <p:nvPr/>
        </p:nvSpPr>
        <p:spPr>
          <a:xfrm>
            <a:off x="10154385" y="1327920"/>
            <a:ext cx="1560757" cy="10971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5" name="Straight Arrow Connector 14">
            <a:extLst>
              <a:ext uri="{FF2B5EF4-FFF2-40B4-BE49-F238E27FC236}">
                <a16:creationId xmlns:a16="http://schemas.microsoft.com/office/drawing/2014/main" id="{A08F11CF-AE5D-2D45-A208-23838A842796}"/>
              </a:ext>
            </a:extLst>
          </p:cNvPr>
          <p:cNvCxnSpPr>
            <a:cxnSpLocks/>
            <a:stCxn id="8" idx="2"/>
          </p:cNvCxnSpPr>
          <p:nvPr/>
        </p:nvCxnSpPr>
        <p:spPr>
          <a:xfrm flipH="1">
            <a:off x="3310359" y="3310359"/>
            <a:ext cx="163044" cy="6162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EFB8081-65EB-184B-9BC8-14BB2857117A}"/>
              </a:ext>
            </a:extLst>
          </p:cNvPr>
          <p:cNvCxnSpPr>
            <a:cxnSpLocks/>
            <a:stCxn id="6" idx="2"/>
            <a:endCxn id="10" idx="0"/>
          </p:cNvCxnSpPr>
          <p:nvPr/>
        </p:nvCxnSpPr>
        <p:spPr>
          <a:xfrm flipH="1">
            <a:off x="6126502" y="3429000"/>
            <a:ext cx="772" cy="5155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EB9AAF5E-2276-A841-9BD1-FF83C3B8878F}"/>
              </a:ext>
            </a:extLst>
          </p:cNvPr>
          <p:cNvCxnSpPr>
            <a:cxnSpLocks/>
            <a:stCxn id="7" idx="2"/>
            <a:endCxn id="12" idx="0"/>
          </p:cNvCxnSpPr>
          <p:nvPr/>
        </p:nvCxnSpPr>
        <p:spPr>
          <a:xfrm>
            <a:off x="8505463" y="3134591"/>
            <a:ext cx="1463" cy="8071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DE1011D5-5683-CE4A-A495-01C68A8D1347}"/>
              </a:ext>
            </a:extLst>
          </p:cNvPr>
          <p:cNvCxnSpPr>
            <a:cxnSpLocks/>
            <a:stCxn id="14" idx="2"/>
            <a:endCxn id="13" idx="0"/>
          </p:cNvCxnSpPr>
          <p:nvPr/>
        </p:nvCxnSpPr>
        <p:spPr>
          <a:xfrm>
            <a:off x="10934764" y="2425111"/>
            <a:ext cx="2683" cy="15014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0901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900-3573-AD4F-997D-9F24895AC863}"/>
              </a:ext>
            </a:extLst>
          </p:cNvPr>
          <p:cNvSpPr>
            <a:spLocks noGrp="1"/>
          </p:cNvSpPr>
          <p:nvPr>
            <p:ph type="title"/>
          </p:nvPr>
        </p:nvSpPr>
        <p:spPr/>
        <p:txBody>
          <a:bodyPr/>
          <a:lstStyle/>
          <a:p>
            <a:r>
              <a:rPr lang="en-US" dirty="0"/>
              <a:t>Agent Top-Down Design-OFMF Redfish Communicator</a:t>
            </a:r>
          </a:p>
        </p:txBody>
      </p:sp>
      <p:sp>
        <p:nvSpPr>
          <p:cNvPr id="3" name="Footer Placeholder 2">
            <a:extLst>
              <a:ext uri="{FF2B5EF4-FFF2-40B4-BE49-F238E27FC236}">
                <a16:creationId xmlns:a16="http://schemas.microsoft.com/office/drawing/2014/main" id="{1AF16284-21AD-8248-BCE5-7FF75C59AA1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D3300AF-4498-5045-839F-E55E9275598A}"/>
              </a:ext>
            </a:extLst>
          </p:cNvPr>
          <p:cNvSpPr>
            <a:spLocks noGrp="1"/>
          </p:cNvSpPr>
          <p:nvPr>
            <p:ph type="sldNum" sz="quarter" idx="11"/>
          </p:nvPr>
        </p:nvSpPr>
        <p:spPr/>
        <p:txBody>
          <a:bodyPr/>
          <a:lstStyle/>
          <a:p>
            <a:fld id="{0743EA0E-C5B1-48EC-8082-F253EA88050D}" type="slidenum">
              <a:rPr lang="en-US" smtClean="0"/>
              <a:pPr/>
              <a:t>22</a:t>
            </a:fld>
            <a:endParaRPr lang="en-US" dirty="0"/>
          </a:p>
        </p:txBody>
      </p:sp>
      <p:sp>
        <p:nvSpPr>
          <p:cNvPr id="5" name="Rectangle 4">
            <a:extLst>
              <a:ext uri="{FF2B5EF4-FFF2-40B4-BE49-F238E27FC236}">
                <a16:creationId xmlns:a16="http://schemas.microsoft.com/office/drawing/2014/main" id="{20A12A7E-4BE8-3343-95F8-034B603EEDB9}"/>
              </a:ext>
            </a:extLst>
          </p:cNvPr>
          <p:cNvSpPr/>
          <p:nvPr/>
        </p:nvSpPr>
        <p:spPr>
          <a:xfrm>
            <a:off x="5636559" y="2151879"/>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6" name="Rectangle 5">
            <a:extLst>
              <a:ext uri="{FF2B5EF4-FFF2-40B4-BE49-F238E27FC236}">
                <a16:creationId xmlns:a16="http://schemas.microsoft.com/office/drawing/2014/main" id="{B88441C7-940F-5248-AD7C-2D76E72C5969}"/>
              </a:ext>
            </a:extLst>
          </p:cNvPr>
          <p:cNvSpPr/>
          <p:nvPr/>
        </p:nvSpPr>
        <p:spPr>
          <a:xfrm>
            <a:off x="3576918"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SSDP</a:t>
            </a:r>
            <a:br>
              <a:rPr lang="en-US" dirty="0"/>
            </a:br>
            <a:endParaRPr lang="en-US" dirty="0"/>
          </a:p>
        </p:txBody>
      </p:sp>
      <p:sp>
        <p:nvSpPr>
          <p:cNvPr id="7" name="Rectangle 6">
            <a:extLst>
              <a:ext uri="{FF2B5EF4-FFF2-40B4-BE49-F238E27FC236}">
                <a16:creationId xmlns:a16="http://schemas.microsoft.com/office/drawing/2014/main" id="{6A077457-1D50-614F-B1C7-EA483C394E91}"/>
              </a:ext>
            </a:extLst>
          </p:cNvPr>
          <p:cNvSpPr/>
          <p:nvPr/>
        </p:nvSpPr>
        <p:spPr>
          <a:xfrm>
            <a:off x="7626520"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Initial configuration of Fabric Representation</a:t>
            </a:r>
            <a:endParaRPr lang="en-US" dirty="0"/>
          </a:p>
        </p:txBody>
      </p:sp>
      <p:cxnSp>
        <p:nvCxnSpPr>
          <p:cNvPr id="8" name="Straight Arrow Connector 7">
            <a:extLst>
              <a:ext uri="{FF2B5EF4-FFF2-40B4-BE49-F238E27FC236}">
                <a16:creationId xmlns:a16="http://schemas.microsoft.com/office/drawing/2014/main" id="{443A52F7-331F-8A4D-84B6-BC7911BC4A6C}"/>
              </a:ext>
            </a:extLst>
          </p:cNvPr>
          <p:cNvCxnSpPr>
            <a:cxnSpLocks/>
            <a:endCxn id="6" idx="0"/>
          </p:cNvCxnSpPr>
          <p:nvPr/>
        </p:nvCxnSpPr>
        <p:spPr>
          <a:xfrm flipH="1">
            <a:off x="4150659" y="2697480"/>
            <a:ext cx="1485900" cy="17253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427F4C06-5ECC-6E4E-9F45-1F612F4B7443}"/>
              </a:ext>
            </a:extLst>
          </p:cNvPr>
          <p:cNvCxnSpPr>
            <a:cxnSpLocks/>
            <a:stCxn id="5" idx="3"/>
          </p:cNvCxnSpPr>
          <p:nvPr/>
        </p:nvCxnSpPr>
        <p:spPr>
          <a:xfrm>
            <a:off x="6784041" y="2790440"/>
            <a:ext cx="1416220"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222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350E-D65C-4741-B984-7ED797156955}"/>
              </a:ext>
            </a:extLst>
          </p:cNvPr>
          <p:cNvSpPr>
            <a:spLocks noGrp="1"/>
          </p:cNvSpPr>
          <p:nvPr>
            <p:ph type="title"/>
          </p:nvPr>
        </p:nvSpPr>
        <p:spPr/>
        <p:txBody>
          <a:bodyPr/>
          <a:lstStyle/>
          <a:p>
            <a:r>
              <a:rPr lang="en-US" dirty="0"/>
              <a:t>Agent Top-Down design-</a:t>
            </a:r>
            <a:r>
              <a:rPr lang="en-US" sz="3200" dirty="0"/>
              <a:t> Event Manager </a:t>
            </a:r>
            <a:endParaRPr lang="en-US" dirty="0"/>
          </a:p>
        </p:txBody>
      </p:sp>
      <p:sp>
        <p:nvSpPr>
          <p:cNvPr id="3" name="Footer Placeholder 2">
            <a:extLst>
              <a:ext uri="{FF2B5EF4-FFF2-40B4-BE49-F238E27FC236}">
                <a16:creationId xmlns:a16="http://schemas.microsoft.com/office/drawing/2014/main" id="{0E821D41-4FB6-DA48-AE4B-02D3467908F5}"/>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0BA52DC-2467-3148-83CA-334FAC8706E4}"/>
              </a:ext>
            </a:extLst>
          </p:cNvPr>
          <p:cNvSpPr>
            <a:spLocks noGrp="1"/>
          </p:cNvSpPr>
          <p:nvPr>
            <p:ph type="sldNum" sz="quarter" idx="11"/>
          </p:nvPr>
        </p:nvSpPr>
        <p:spPr/>
        <p:txBody>
          <a:bodyPr/>
          <a:lstStyle/>
          <a:p>
            <a:fld id="{0743EA0E-C5B1-48EC-8082-F253EA88050D}" type="slidenum">
              <a:rPr lang="en-US" smtClean="0"/>
              <a:pPr/>
              <a:t>23</a:t>
            </a:fld>
            <a:endParaRPr lang="en-US" dirty="0"/>
          </a:p>
        </p:txBody>
      </p:sp>
      <p:sp>
        <p:nvSpPr>
          <p:cNvPr id="5" name="Rectangle 4">
            <a:extLst>
              <a:ext uri="{FF2B5EF4-FFF2-40B4-BE49-F238E27FC236}">
                <a16:creationId xmlns:a16="http://schemas.microsoft.com/office/drawing/2014/main" id="{F7B21873-AC4E-4042-AB12-589242084D37}"/>
              </a:ext>
            </a:extLst>
          </p:cNvPr>
          <p:cNvSpPr/>
          <p:nvPr/>
        </p:nvSpPr>
        <p:spPr>
          <a:xfrm>
            <a:off x="5522259" y="2646704"/>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
        <p:nvSpPr>
          <p:cNvPr id="6" name="Rectangle 5">
            <a:extLst>
              <a:ext uri="{FF2B5EF4-FFF2-40B4-BE49-F238E27FC236}">
                <a16:creationId xmlns:a16="http://schemas.microsoft.com/office/drawing/2014/main" id="{89EABBF9-E8D6-7849-8D85-080E891A54AF}"/>
              </a:ext>
            </a:extLst>
          </p:cNvPr>
          <p:cNvSpPr/>
          <p:nvPr/>
        </p:nvSpPr>
        <p:spPr>
          <a:xfrm>
            <a:off x="2651057" y="499509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
        <p:nvSpPr>
          <p:cNvPr id="7" name="Rectangle 6">
            <a:extLst>
              <a:ext uri="{FF2B5EF4-FFF2-40B4-BE49-F238E27FC236}">
                <a16:creationId xmlns:a16="http://schemas.microsoft.com/office/drawing/2014/main" id="{2DB4E5E4-AF52-0744-AAFD-BDEE843BC448}"/>
              </a:ext>
            </a:extLst>
          </p:cNvPr>
          <p:cNvSpPr/>
          <p:nvPr/>
        </p:nvSpPr>
        <p:spPr>
          <a:xfrm>
            <a:off x="8143836" y="483090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cxnSp>
        <p:nvCxnSpPr>
          <p:cNvPr id="8" name="Straight Arrow Connector 7">
            <a:extLst>
              <a:ext uri="{FF2B5EF4-FFF2-40B4-BE49-F238E27FC236}">
                <a16:creationId xmlns:a16="http://schemas.microsoft.com/office/drawing/2014/main" id="{A6469AD5-9828-D340-80A6-EA69B8FF5A24}"/>
              </a:ext>
            </a:extLst>
          </p:cNvPr>
          <p:cNvCxnSpPr>
            <a:cxnSpLocks/>
            <a:stCxn id="5" idx="3"/>
            <a:endCxn id="7" idx="0"/>
          </p:cNvCxnSpPr>
          <p:nvPr/>
        </p:nvCxnSpPr>
        <p:spPr>
          <a:xfrm>
            <a:off x="6669741" y="3429000"/>
            <a:ext cx="2047836" cy="1401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290F883F-26F2-1344-B7BF-22ABC4577BCE}"/>
              </a:ext>
            </a:extLst>
          </p:cNvPr>
          <p:cNvCxnSpPr>
            <a:cxnSpLocks/>
            <a:endCxn id="6" idx="0"/>
          </p:cNvCxnSpPr>
          <p:nvPr/>
        </p:nvCxnSpPr>
        <p:spPr>
          <a:xfrm flipH="1">
            <a:off x="3624047" y="3362669"/>
            <a:ext cx="1898212"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8170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978A-54CE-5B4F-B935-45B32A1A20E1}"/>
              </a:ext>
            </a:extLst>
          </p:cNvPr>
          <p:cNvSpPr>
            <a:spLocks noGrp="1"/>
          </p:cNvSpPr>
          <p:nvPr>
            <p:ph type="title"/>
          </p:nvPr>
        </p:nvSpPr>
        <p:spPr/>
        <p:txBody>
          <a:bodyPr/>
          <a:lstStyle/>
          <a:p>
            <a:r>
              <a:rPr lang="en-US" dirty="0"/>
              <a:t>Agent Top-Down design-MAP Changes to OFMF representation</a:t>
            </a:r>
          </a:p>
        </p:txBody>
      </p:sp>
      <p:sp>
        <p:nvSpPr>
          <p:cNvPr id="3" name="Footer Placeholder 2">
            <a:extLst>
              <a:ext uri="{FF2B5EF4-FFF2-40B4-BE49-F238E27FC236}">
                <a16:creationId xmlns:a16="http://schemas.microsoft.com/office/drawing/2014/main" id="{9EADC746-755D-C34B-AD12-7CC1EE89D13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D65BDF4-27A5-2A44-966C-1EB28DF69B77}"/>
              </a:ext>
            </a:extLst>
          </p:cNvPr>
          <p:cNvSpPr>
            <a:spLocks noGrp="1"/>
          </p:cNvSpPr>
          <p:nvPr>
            <p:ph type="sldNum" sz="quarter" idx="11"/>
          </p:nvPr>
        </p:nvSpPr>
        <p:spPr/>
        <p:txBody>
          <a:bodyPr/>
          <a:lstStyle/>
          <a:p>
            <a:fld id="{0743EA0E-C5B1-48EC-8082-F253EA88050D}" type="slidenum">
              <a:rPr lang="en-US" smtClean="0"/>
              <a:pPr/>
              <a:t>24</a:t>
            </a:fld>
            <a:endParaRPr lang="en-US" dirty="0"/>
          </a:p>
        </p:txBody>
      </p:sp>
      <p:sp>
        <p:nvSpPr>
          <p:cNvPr id="5" name="Rectangle 4">
            <a:extLst>
              <a:ext uri="{FF2B5EF4-FFF2-40B4-BE49-F238E27FC236}">
                <a16:creationId xmlns:a16="http://schemas.microsoft.com/office/drawing/2014/main" id="{18E81A01-640A-EB48-96FB-4C94EAB86EE1}"/>
              </a:ext>
            </a:extLst>
          </p:cNvPr>
          <p:cNvSpPr/>
          <p:nvPr/>
        </p:nvSpPr>
        <p:spPr>
          <a:xfrm>
            <a:off x="5522259" y="1850636"/>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sp>
        <p:nvSpPr>
          <p:cNvPr id="6" name="Rectangle 5">
            <a:extLst>
              <a:ext uri="{FF2B5EF4-FFF2-40B4-BE49-F238E27FC236}">
                <a16:creationId xmlns:a16="http://schemas.microsoft.com/office/drawing/2014/main" id="{78CEC63A-5A20-6749-A62D-F08A348E4DB4}"/>
              </a:ext>
            </a:extLst>
          </p:cNvPr>
          <p:cNvSpPr/>
          <p:nvPr/>
        </p:nvSpPr>
        <p:spPr>
          <a:xfrm>
            <a:off x="1603243"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7" name="Rectangle 6">
            <a:extLst>
              <a:ext uri="{FF2B5EF4-FFF2-40B4-BE49-F238E27FC236}">
                <a16:creationId xmlns:a16="http://schemas.microsoft.com/office/drawing/2014/main" id="{F0775893-5553-D848-A2B7-D1B0387BA7D0}"/>
              </a:ext>
            </a:extLst>
          </p:cNvPr>
          <p:cNvSpPr/>
          <p:nvPr/>
        </p:nvSpPr>
        <p:spPr>
          <a:xfrm>
            <a:off x="2931569" y="4196491"/>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8" name="Rectangle 7">
            <a:extLst>
              <a:ext uri="{FF2B5EF4-FFF2-40B4-BE49-F238E27FC236}">
                <a16:creationId xmlns:a16="http://schemas.microsoft.com/office/drawing/2014/main" id="{152E77E2-F6B5-0A45-B05B-C2407914317D}"/>
              </a:ext>
            </a:extLst>
          </p:cNvPr>
          <p:cNvSpPr/>
          <p:nvPr/>
        </p:nvSpPr>
        <p:spPr>
          <a:xfrm>
            <a:off x="6368304" y="4206292"/>
            <a:ext cx="1334259"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Congestion</a:t>
            </a:r>
          </a:p>
        </p:txBody>
      </p:sp>
      <p:sp>
        <p:nvSpPr>
          <p:cNvPr id="9" name="Rectangle 8">
            <a:extLst>
              <a:ext uri="{FF2B5EF4-FFF2-40B4-BE49-F238E27FC236}">
                <a16:creationId xmlns:a16="http://schemas.microsoft.com/office/drawing/2014/main" id="{82490E48-8D00-7447-AE97-90D2002874C6}"/>
              </a:ext>
            </a:extLst>
          </p:cNvPr>
          <p:cNvSpPr/>
          <p:nvPr/>
        </p:nvSpPr>
        <p:spPr>
          <a:xfrm>
            <a:off x="7962209"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Link re-try counters are high.</a:t>
            </a:r>
          </a:p>
        </p:txBody>
      </p:sp>
      <p:sp>
        <p:nvSpPr>
          <p:cNvPr id="10" name="Rectangle 9">
            <a:extLst>
              <a:ext uri="{FF2B5EF4-FFF2-40B4-BE49-F238E27FC236}">
                <a16:creationId xmlns:a16="http://schemas.microsoft.com/office/drawing/2014/main" id="{D259A520-AA7A-1141-B9E4-FF2732531965}"/>
              </a:ext>
            </a:extLst>
          </p:cNvPr>
          <p:cNvSpPr/>
          <p:nvPr/>
        </p:nvSpPr>
        <p:spPr>
          <a:xfrm>
            <a:off x="9352366" y="419649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QoS</a:t>
            </a:r>
          </a:p>
        </p:txBody>
      </p:sp>
      <p:sp>
        <p:nvSpPr>
          <p:cNvPr id="11" name="Rectangle 10">
            <a:extLst>
              <a:ext uri="{FF2B5EF4-FFF2-40B4-BE49-F238E27FC236}">
                <a16:creationId xmlns:a16="http://schemas.microsoft.com/office/drawing/2014/main" id="{11AC29C1-A7A0-2044-8E59-ADF27ACABFA2}"/>
              </a:ext>
            </a:extLst>
          </p:cNvPr>
          <p:cNvSpPr/>
          <p:nvPr/>
        </p:nvSpPr>
        <p:spPr>
          <a:xfrm>
            <a:off x="10742523" y="4206292"/>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Hardware Acceleration</a:t>
            </a:r>
          </a:p>
        </p:txBody>
      </p:sp>
      <p:sp>
        <p:nvSpPr>
          <p:cNvPr id="12" name="Rectangle 11">
            <a:extLst>
              <a:ext uri="{FF2B5EF4-FFF2-40B4-BE49-F238E27FC236}">
                <a16:creationId xmlns:a16="http://schemas.microsoft.com/office/drawing/2014/main" id="{70D12B04-9FF3-1E43-92D7-9C6F24A3D9CD}"/>
              </a:ext>
            </a:extLst>
          </p:cNvPr>
          <p:cNvSpPr/>
          <p:nvPr/>
        </p:nvSpPr>
        <p:spPr>
          <a:xfrm>
            <a:off x="35858" y="4186690"/>
            <a:ext cx="1386541"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bg1"/>
                </a:solidFill>
              </a:rPr>
              <a:t>Catastrohpic</a:t>
            </a:r>
            <a:r>
              <a:rPr lang="en-US" dirty="0">
                <a:solidFill>
                  <a:schemeClr val="bg1"/>
                </a:solidFill>
              </a:rPr>
              <a:t> link failure</a:t>
            </a:r>
          </a:p>
        </p:txBody>
      </p:sp>
      <p:sp>
        <p:nvSpPr>
          <p:cNvPr id="13" name="Rectangle 12">
            <a:extLst>
              <a:ext uri="{FF2B5EF4-FFF2-40B4-BE49-F238E27FC236}">
                <a16:creationId xmlns:a16="http://schemas.microsoft.com/office/drawing/2014/main" id="{79AA1989-5ADB-F646-AF20-D5724CC19C3B}"/>
              </a:ext>
            </a:extLst>
          </p:cNvPr>
          <p:cNvSpPr/>
          <p:nvPr/>
        </p:nvSpPr>
        <p:spPr>
          <a:xfrm>
            <a:off x="4522258" y="4206292"/>
            <a:ext cx="157374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Environmental notifications</a:t>
            </a:r>
          </a:p>
        </p:txBody>
      </p:sp>
      <p:cxnSp>
        <p:nvCxnSpPr>
          <p:cNvPr id="14" name="Straight Arrow Connector 13">
            <a:extLst>
              <a:ext uri="{FF2B5EF4-FFF2-40B4-BE49-F238E27FC236}">
                <a16:creationId xmlns:a16="http://schemas.microsoft.com/office/drawing/2014/main" id="{3C728110-2949-C84A-906F-EFC6021D3C7D}"/>
              </a:ext>
            </a:extLst>
          </p:cNvPr>
          <p:cNvCxnSpPr>
            <a:cxnSpLocks/>
          </p:cNvCxnSpPr>
          <p:nvPr/>
        </p:nvCxnSpPr>
        <p:spPr>
          <a:xfrm flipH="1">
            <a:off x="609600" y="2349661"/>
            <a:ext cx="4818927" cy="18370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CD98075-43A8-3B45-9545-FADE71D36FB4}"/>
              </a:ext>
            </a:extLst>
          </p:cNvPr>
          <p:cNvCxnSpPr>
            <a:cxnSpLocks/>
            <a:endCxn id="6" idx="0"/>
          </p:cNvCxnSpPr>
          <p:nvPr/>
        </p:nvCxnSpPr>
        <p:spPr>
          <a:xfrm flipH="1">
            <a:off x="2176984" y="2651708"/>
            <a:ext cx="3266837" cy="15545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BE9CA578-1D1A-BC4A-988F-510C8F0CC9F7}"/>
              </a:ext>
            </a:extLst>
          </p:cNvPr>
          <p:cNvCxnSpPr>
            <a:cxnSpLocks/>
          </p:cNvCxnSpPr>
          <p:nvPr/>
        </p:nvCxnSpPr>
        <p:spPr>
          <a:xfrm flipH="1">
            <a:off x="3518287" y="2938972"/>
            <a:ext cx="1925534" cy="1195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A62C15A-CECA-D54E-9D39-1F8C0146C266}"/>
              </a:ext>
            </a:extLst>
          </p:cNvPr>
          <p:cNvCxnSpPr>
            <a:cxnSpLocks/>
            <a:endCxn id="13" idx="0"/>
          </p:cNvCxnSpPr>
          <p:nvPr/>
        </p:nvCxnSpPr>
        <p:spPr>
          <a:xfrm flipH="1">
            <a:off x="5309129" y="3127757"/>
            <a:ext cx="438862" cy="1078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BC08EBF0-71BE-B547-8AE9-43BA66185850}"/>
              </a:ext>
            </a:extLst>
          </p:cNvPr>
          <p:cNvCxnSpPr>
            <a:cxnSpLocks/>
            <a:endCxn id="8" idx="0"/>
          </p:cNvCxnSpPr>
          <p:nvPr/>
        </p:nvCxnSpPr>
        <p:spPr>
          <a:xfrm>
            <a:off x="6267947" y="3163857"/>
            <a:ext cx="767487" cy="10424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A319A808-D898-7449-B6A8-1CA730EF8F3A}"/>
              </a:ext>
            </a:extLst>
          </p:cNvPr>
          <p:cNvCxnSpPr>
            <a:cxnSpLocks/>
            <a:endCxn id="9" idx="0"/>
          </p:cNvCxnSpPr>
          <p:nvPr/>
        </p:nvCxnSpPr>
        <p:spPr>
          <a:xfrm>
            <a:off x="6724036" y="2938972"/>
            <a:ext cx="1811914" cy="12673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35CF11ED-AE62-6D45-BAF3-C21853855A96}"/>
              </a:ext>
            </a:extLst>
          </p:cNvPr>
          <p:cNvCxnSpPr>
            <a:cxnSpLocks/>
            <a:endCxn id="10" idx="0"/>
          </p:cNvCxnSpPr>
          <p:nvPr/>
        </p:nvCxnSpPr>
        <p:spPr>
          <a:xfrm>
            <a:off x="6724036" y="2661509"/>
            <a:ext cx="3202071" cy="15349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0F944C8-8043-6C47-87DB-F070B6B2E540}"/>
              </a:ext>
            </a:extLst>
          </p:cNvPr>
          <p:cNvCxnSpPr>
            <a:cxnSpLocks/>
          </p:cNvCxnSpPr>
          <p:nvPr/>
        </p:nvCxnSpPr>
        <p:spPr>
          <a:xfrm>
            <a:off x="6785124" y="2395480"/>
            <a:ext cx="4668163" cy="17767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7811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9051-97FA-6B40-9973-0606AF5719D4}"/>
              </a:ext>
            </a:extLst>
          </p:cNvPr>
          <p:cNvSpPr>
            <a:spLocks noGrp="1"/>
          </p:cNvSpPr>
          <p:nvPr>
            <p:ph type="title"/>
          </p:nvPr>
        </p:nvSpPr>
        <p:spPr/>
        <p:txBody>
          <a:bodyPr/>
          <a:lstStyle/>
          <a:p>
            <a:r>
              <a:rPr lang="en-US" dirty="0"/>
              <a:t>Agent top-down design-Link has been established</a:t>
            </a:r>
          </a:p>
        </p:txBody>
      </p:sp>
      <p:sp>
        <p:nvSpPr>
          <p:cNvPr id="3" name="Footer Placeholder 2">
            <a:extLst>
              <a:ext uri="{FF2B5EF4-FFF2-40B4-BE49-F238E27FC236}">
                <a16:creationId xmlns:a16="http://schemas.microsoft.com/office/drawing/2014/main" id="{022EBCE9-0A58-E34B-B370-13EC016477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7EAFA33-8680-8241-91C4-CB485B29F440}"/>
              </a:ext>
            </a:extLst>
          </p:cNvPr>
          <p:cNvSpPr>
            <a:spLocks noGrp="1"/>
          </p:cNvSpPr>
          <p:nvPr>
            <p:ph type="sldNum" sz="quarter" idx="11"/>
          </p:nvPr>
        </p:nvSpPr>
        <p:spPr/>
        <p:txBody>
          <a:bodyPr/>
          <a:lstStyle/>
          <a:p>
            <a:fld id="{0743EA0E-C5B1-48EC-8082-F253EA88050D}" type="slidenum">
              <a:rPr lang="en-US" smtClean="0"/>
              <a:pPr/>
              <a:t>25</a:t>
            </a:fld>
            <a:endParaRPr lang="en-US" dirty="0"/>
          </a:p>
        </p:txBody>
      </p:sp>
      <p:sp>
        <p:nvSpPr>
          <p:cNvPr id="5" name="Rectangle 4">
            <a:extLst>
              <a:ext uri="{FF2B5EF4-FFF2-40B4-BE49-F238E27FC236}">
                <a16:creationId xmlns:a16="http://schemas.microsoft.com/office/drawing/2014/main" id="{0A040E91-C410-4742-B646-A33CE6AC29FF}"/>
              </a:ext>
            </a:extLst>
          </p:cNvPr>
          <p:cNvSpPr/>
          <p:nvPr/>
        </p:nvSpPr>
        <p:spPr>
          <a:xfrm>
            <a:off x="5419662" y="1734845"/>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6" name="Rectangle 5">
            <a:extLst>
              <a:ext uri="{FF2B5EF4-FFF2-40B4-BE49-F238E27FC236}">
                <a16:creationId xmlns:a16="http://schemas.microsoft.com/office/drawing/2014/main" id="{AC37E71B-9002-7943-8050-72B3ADCC4A6D}"/>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BAFEFF0-C4F2-0647-AC28-09984F627BA0}"/>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87FCBB9C-83B1-6C41-BA37-65175384E9AE}"/>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10" name="Rectangle 9">
            <a:extLst>
              <a:ext uri="{FF2B5EF4-FFF2-40B4-BE49-F238E27FC236}">
                <a16:creationId xmlns:a16="http://schemas.microsoft.com/office/drawing/2014/main" id="{C5E7D00F-023A-F04D-91FB-08E6D85DF891}"/>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new resources</a:t>
            </a:r>
          </a:p>
        </p:txBody>
      </p:sp>
      <p:sp>
        <p:nvSpPr>
          <p:cNvPr id="11" name="Rectangle 10">
            <a:extLst>
              <a:ext uri="{FF2B5EF4-FFF2-40B4-BE49-F238E27FC236}">
                <a16:creationId xmlns:a16="http://schemas.microsoft.com/office/drawing/2014/main" id="{732BE5AD-584A-134A-B5A1-6714E295DC46}"/>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2" name="Straight Arrow Connector 11">
            <a:extLst>
              <a:ext uri="{FF2B5EF4-FFF2-40B4-BE49-F238E27FC236}">
                <a16:creationId xmlns:a16="http://schemas.microsoft.com/office/drawing/2014/main" id="{383A7191-0D25-D441-B753-D864C3787F65}"/>
              </a:ext>
            </a:extLst>
          </p:cNvPr>
          <p:cNvCxnSpPr>
            <a:cxnSpLocks/>
            <a:endCxn id="6" idx="0"/>
          </p:cNvCxnSpPr>
          <p:nvPr/>
        </p:nvCxnSpPr>
        <p:spPr>
          <a:xfrm flipH="1">
            <a:off x="1586089" y="2407534"/>
            <a:ext cx="3833573" cy="16020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F0D143A1-3586-F248-BBAD-11A69472BE63}"/>
              </a:ext>
            </a:extLst>
          </p:cNvPr>
          <p:cNvCxnSpPr>
            <a:cxnSpLocks/>
            <a:endCxn id="7" idx="0"/>
          </p:cNvCxnSpPr>
          <p:nvPr/>
        </p:nvCxnSpPr>
        <p:spPr>
          <a:xfrm flipH="1">
            <a:off x="3601156" y="2848444"/>
            <a:ext cx="1818506" cy="11611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0AD29C6-8843-AC44-9BBE-0D583ED1999F}"/>
              </a:ext>
            </a:extLst>
          </p:cNvPr>
          <p:cNvCxnSpPr>
            <a:cxnSpLocks/>
            <a:endCxn id="8" idx="0"/>
          </p:cNvCxnSpPr>
          <p:nvPr/>
        </p:nvCxnSpPr>
        <p:spPr>
          <a:xfrm flipH="1">
            <a:off x="5765800" y="3011966"/>
            <a:ext cx="183587" cy="997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DA4F59E-FB15-A94E-B754-5EAD0F695186}"/>
              </a:ext>
            </a:extLst>
          </p:cNvPr>
          <p:cNvCxnSpPr>
            <a:cxnSpLocks/>
          </p:cNvCxnSpPr>
          <p:nvPr/>
        </p:nvCxnSpPr>
        <p:spPr>
          <a:xfrm>
            <a:off x="6772337" y="2813657"/>
            <a:ext cx="1295217" cy="1195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0E52665F-448F-4541-9625-DD248CACCF4F}"/>
              </a:ext>
            </a:extLst>
          </p:cNvPr>
          <p:cNvCxnSpPr>
            <a:cxnSpLocks/>
            <a:stCxn id="5" idx="3"/>
          </p:cNvCxnSpPr>
          <p:nvPr/>
        </p:nvCxnSpPr>
        <p:spPr>
          <a:xfrm>
            <a:off x="6772337" y="2373406"/>
            <a:ext cx="3332362" cy="167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6945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6FBC-8D34-884A-8B6B-9CC18074BC32}"/>
              </a:ext>
            </a:extLst>
          </p:cNvPr>
          <p:cNvSpPr>
            <a:spLocks noGrp="1"/>
          </p:cNvSpPr>
          <p:nvPr>
            <p:ph type="title"/>
          </p:nvPr>
        </p:nvSpPr>
        <p:spPr/>
        <p:txBody>
          <a:bodyPr/>
          <a:lstStyle/>
          <a:p>
            <a:r>
              <a:rPr lang="en-US" dirty="0"/>
              <a:t>What Resource?</a:t>
            </a:r>
          </a:p>
        </p:txBody>
      </p:sp>
      <p:sp>
        <p:nvSpPr>
          <p:cNvPr id="3" name="Footer Placeholder 2">
            <a:extLst>
              <a:ext uri="{FF2B5EF4-FFF2-40B4-BE49-F238E27FC236}">
                <a16:creationId xmlns:a16="http://schemas.microsoft.com/office/drawing/2014/main" id="{5D3CE1A4-18C2-A248-A8D4-1FEED9565532}"/>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3401C35-F22A-E54F-85CB-F83E794E6C6B}"/>
              </a:ext>
            </a:extLst>
          </p:cNvPr>
          <p:cNvSpPr>
            <a:spLocks noGrp="1"/>
          </p:cNvSpPr>
          <p:nvPr>
            <p:ph type="sldNum" sz="quarter" idx="11"/>
          </p:nvPr>
        </p:nvSpPr>
        <p:spPr/>
        <p:txBody>
          <a:bodyPr/>
          <a:lstStyle/>
          <a:p>
            <a:fld id="{0743EA0E-C5B1-48EC-8082-F253EA88050D}" type="slidenum">
              <a:rPr lang="en-US" smtClean="0"/>
              <a:pPr/>
              <a:t>26</a:t>
            </a:fld>
            <a:endParaRPr lang="en-US" dirty="0"/>
          </a:p>
        </p:txBody>
      </p:sp>
      <p:sp>
        <p:nvSpPr>
          <p:cNvPr id="5" name="TextBox 4">
            <a:extLst>
              <a:ext uri="{FF2B5EF4-FFF2-40B4-BE49-F238E27FC236}">
                <a16:creationId xmlns:a16="http://schemas.microsoft.com/office/drawing/2014/main" id="{A2D8C9FC-D2E1-CA48-9529-F6874805EE9E}"/>
              </a:ext>
            </a:extLst>
          </p:cNvPr>
          <p:cNvSpPr txBox="1"/>
          <p:nvPr/>
        </p:nvSpPr>
        <p:spPr>
          <a:xfrm>
            <a:off x="1588168" y="1624263"/>
            <a:ext cx="9733548"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Information coming from Zephyr</a:t>
            </a:r>
          </a:p>
          <a:p>
            <a:pPr marL="742950" lvl="1" indent="-285750">
              <a:buFont typeface="Arial" panose="020B0604020202020204" pitchFamily="34" charset="0"/>
              <a:buChar char="•"/>
            </a:pPr>
            <a:r>
              <a:rPr lang="en-US" dirty="0">
                <a:solidFill>
                  <a:srgbClr val="FF0000"/>
                </a:solidFill>
              </a:rPr>
              <a:t>Rules for configuration</a:t>
            </a:r>
          </a:p>
          <a:p>
            <a:pPr marL="1200150" lvl="2" indent="-285750">
              <a:buFont typeface="Arial" panose="020B0604020202020204" pitchFamily="34" charset="0"/>
              <a:buChar char="•"/>
            </a:pPr>
            <a:r>
              <a:rPr lang="en-US" dirty="0">
                <a:solidFill>
                  <a:srgbClr val="FF0000"/>
                </a:solidFill>
              </a:rPr>
              <a:t>Target Resource these are what fabrics you have available</a:t>
            </a:r>
          </a:p>
          <a:p>
            <a:pPr marL="1200150" lvl="2" indent="-285750">
              <a:buFont typeface="Arial" panose="020B0604020202020204" pitchFamily="34" charset="0"/>
              <a:buChar char="•"/>
            </a:pPr>
            <a:r>
              <a:rPr lang="en-US" dirty="0">
                <a:solidFill>
                  <a:srgbClr val="FF0000"/>
                </a:solidFill>
              </a:rPr>
              <a:t>These are the fabrics you can use</a:t>
            </a:r>
          </a:p>
          <a:p>
            <a:pPr marL="1200150" lvl="2" indent="-285750">
              <a:buFont typeface="Arial" panose="020B0604020202020204" pitchFamily="34" charset="0"/>
              <a:buChar char="•"/>
            </a:pPr>
            <a:r>
              <a:rPr lang="en-US" dirty="0">
                <a:solidFill>
                  <a:srgbClr val="FF0000"/>
                </a:solidFill>
              </a:rPr>
              <a:t>Composition interface</a:t>
            </a:r>
          </a:p>
          <a:p>
            <a:pPr marL="1200150" lvl="2" indent="-285750">
              <a:buFont typeface="Arial" panose="020B0604020202020204" pitchFamily="34" charset="0"/>
              <a:buChar char="•"/>
            </a:pPr>
            <a:r>
              <a:rPr lang="en-US" dirty="0">
                <a:solidFill>
                  <a:srgbClr val="FF0000"/>
                </a:solidFill>
              </a:rPr>
              <a:t>Security keys</a:t>
            </a:r>
          </a:p>
          <a:p>
            <a:pPr marL="1200150" lvl="2" indent="-285750">
              <a:buFont typeface="Arial" panose="020B0604020202020204" pitchFamily="34" charset="0"/>
              <a:buChar char="•"/>
            </a:pPr>
            <a:r>
              <a:rPr lang="en-US" dirty="0">
                <a:solidFill>
                  <a:srgbClr val="FF0000"/>
                </a:solidFill>
              </a:rPr>
              <a:t>Zephyr explores the fabric and discovers resources and builds 1 complete zone</a:t>
            </a:r>
          </a:p>
          <a:p>
            <a:pPr marL="742950" lvl="1" indent="-285750">
              <a:buFont typeface="Arial" panose="020B0604020202020204" pitchFamily="34" charset="0"/>
              <a:buChar char="•"/>
            </a:pPr>
            <a:r>
              <a:rPr lang="en-US" dirty="0">
                <a:solidFill>
                  <a:srgbClr val="FF0000"/>
                </a:solidFill>
              </a:rPr>
              <a:t>Agent can come down and get the topology for report back to the OFMF using a post command</a:t>
            </a:r>
          </a:p>
          <a:p>
            <a:pPr marL="1200150" lvl="2" indent="-285750">
              <a:buFont typeface="Arial" panose="020B0604020202020204" pitchFamily="34" charset="0"/>
              <a:buChar char="•"/>
            </a:pPr>
            <a:r>
              <a:rPr lang="en-US" dirty="0">
                <a:solidFill>
                  <a:srgbClr val="FF0000"/>
                </a:solidFill>
              </a:rPr>
              <a:t>Redfish post commands </a:t>
            </a:r>
          </a:p>
          <a:p>
            <a:pPr marL="1200150" lvl="2" indent="-285750">
              <a:buFont typeface="Arial" panose="020B0604020202020204" pitchFamily="34" charset="0"/>
              <a:buChar char="•"/>
            </a:pPr>
            <a:r>
              <a:rPr lang="en-US" dirty="0">
                <a:solidFill>
                  <a:srgbClr val="FF0000"/>
                </a:solidFill>
              </a:rPr>
              <a:t>Agent would do post commands of the objects on the fabric and the connections already defined on the fabric</a:t>
            </a:r>
          </a:p>
          <a:p>
            <a:pPr marL="1200150" lvl="2" indent="-285750">
              <a:buFont typeface="Arial" panose="020B0604020202020204" pitchFamily="34" charset="0"/>
              <a:buChar char="•"/>
            </a:pPr>
            <a:r>
              <a:rPr lang="en-US" dirty="0">
                <a:solidFill>
                  <a:srgbClr val="FF0000"/>
                </a:solidFill>
              </a:rPr>
              <a:t>Implicit global zones</a:t>
            </a:r>
          </a:p>
          <a:p>
            <a:pPr marL="1200150" lvl="2" indent="-285750">
              <a:buFont typeface="Arial" panose="020B0604020202020204" pitchFamily="34" charset="0"/>
              <a:buChar char="•"/>
            </a:pPr>
            <a:r>
              <a:rPr lang="en-US" dirty="0">
                <a:solidFill>
                  <a:srgbClr val="FF0000"/>
                </a:solidFill>
              </a:rPr>
              <a:t>Interpretation of the fabric</a:t>
            </a:r>
          </a:p>
          <a:p>
            <a:pPr marL="1200150" lvl="2" indent="-285750">
              <a:buFont typeface="Arial" panose="020B0604020202020204" pitchFamily="34" charset="0"/>
              <a:buChar char="•"/>
            </a:pPr>
            <a:r>
              <a:rPr lang="en-US" dirty="0">
                <a:solidFill>
                  <a:srgbClr val="FF0000"/>
                </a:solidFill>
              </a:rPr>
              <a:t>Routes are enabled in the hardware</a:t>
            </a:r>
          </a:p>
          <a:p>
            <a:pPr marL="1200150" lvl="2" indent="-285750">
              <a:buFont typeface="Arial" panose="020B0604020202020204" pitchFamily="34" charset="0"/>
              <a:buChar char="•"/>
            </a:pPr>
            <a:r>
              <a:rPr lang="en-US" dirty="0">
                <a:solidFill>
                  <a:srgbClr val="FF0000"/>
                </a:solidFill>
              </a:rPr>
              <a:t>Routes between the consumer of resources and the resources</a:t>
            </a:r>
          </a:p>
          <a:p>
            <a:pPr marL="1200150" lvl="2" indent="-285750">
              <a:buFont typeface="Arial" panose="020B0604020202020204" pitchFamily="34" charset="0"/>
              <a:buChar char="•"/>
            </a:pPr>
            <a:r>
              <a:rPr lang="en-US" dirty="0">
                <a:solidFill>
                  <a:srgbClr val="FF0000"/>
                </a:solidFill>
              </a:rPr>
              <a:t>Implied connections</a:t>
            </a:r>
          </a:p>
          <a:p>
            <a:pPr marL="742950" lvl="1" indent="-285750">
              <a:buFont typeface="Arial" panose="020B0604020202020204" pitchFamily="34" charset="0"/>
              <a:buChar char="•"/>
            </a:pPr>
            <a:r>
              <a:rPr lang="en-US" dirty="0">
                <a:solidFill>
                  <a:srgbClr val="FF0000"/>
                </a:solidFill>
              </a:rPr>
              <a:t>Addressing and ID schema</a:t>
            </a:r>
          </a:p>
          <a:p>
            <a:pPr marL="742950" lvl="1" indent="-285750">
              <a:buFont typeface="Arial" panose="020B0604020202020204" pitchFamily="34" charset="0"/>
              <a:buChar char="•"/>
            </a:pPr>
            <a:r>
              <a:rPr lang="en-US" dirty="0">
                <a:solidFill>
                  <a:srgbClr val="FF0000"/>
                </a:solidFill>
              </a:rPr>
              <a:t>Agent needs to send the add resources but not the component ids</a:t>
            </a:r>
          </a:p>
        </p:txBody>
      </p:sp>
    </p:spTree>
    <p:extLst>
      <p:ext uri="{BB962C8B-B14F-4D97-AF65-F5344CB8AC3E}">
        <p14:creationId xmlns:p14="http://schemas.microsoft.com/office/powerpoint/2010/main" val="4128048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3488-7FA4-4E43-A296-46D85D2125E8}"/>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180072BE-E45F-9646-A1B7-81771ADAD1F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E3B5D56-1FC2-5D42-A0FE-880E170F21E1}"/>
              </a:ext>
            </a:extLst>
          </p:cNvPr>
          <p:cNvSpPr>
            <a:spLocks noGrp="1"/>
          </p:cNvSpPr>
          <p:nvPr>
            <p:ph type="sldNum" sz="quarter" idx="11"/>
          </p:nvPr>
        </p:nvSpPr>
        <p:spPr/>
        <p:txBody>
          <a:bodyPr/>
          <a:lstStyle/>
          <a:p>
            <a:fld id="{0743EA0E-C5B1-48EC-8082-F253EA88050D}" type="slidenum">
              <a:rPr lang="en-US" smtClean="0"/>
              <a:pPr/>
              <a:t>27</a:t>
            </a:fld>
            <a:endParaRPr lang="en-US" dirty="0"/>
          </a:p>
        </p:txBody>
      </p:sp>
      <p:sp>
        <p:nvSpPr>
          <p:cNvPr id="7" name="TextBox 6">
            <a:extLst>
              <a:ext uri="{FF2B5EF4-FFF2-40B4-BE49-F238E27FC236}">
                <a16:creationId xmlns:a16="http://schemas.microsoft.com/office/drawing/2014/main" id="{563C894F-D6E8-8741-8551-3AD07D87D8CE}"/>
              </a:ext>
            </a:extLst>
          </p:cNvPr>
          <p:cNvSpPr txBox="1"/>
          <p:nvPr/>
        </p:nvSpPr>
        <p:spPr>
          <a:xfrm>
            <a:off x="847594" y="1502688"/>
            <a:ext cx="10496811"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First the topology is discovered </a:t>
            </a:r>
          </a:p>
          <a:p>
            <a:pPr marL="285750" indent="-285750">
              <a:buFont typeface="Arial" panose="020B0604020202020204" pitchFamily="34" charset="0"/>
              <a:buChar char="•"/>
            </a:pPr>
            <a:r>
              <a:rPr lang="en-US" dirty="0">
                <a:solidFill>
                  <a:srgbClr val="FF0000"/>
                </a:solidFill>
              </a:rPr>
              <a:t>Then, Zephyr webserver flask is on automatically</a:t>
            </a:r>
          </a:p>
          <a:p>
            <a:pPr marL="285750" indent="-285750">
              <a:buFont typeface="Arial" panose="020B0604020202020204" pitchFamily="34" charset="0"/>
              <a:buChar char="•"/>
            </a:pPr>
            <a:r>
              <a:rPr lang="en-US" dirty="0">
                <a:solidFill>
                  <a:srgbClr val="FF0000"/>
                </a:solidFill>
              </a:rPr>
              <a:t>Agent polls until it gets access to the webserver on Zephyr every 5</a:t>
            </a:r>
            <a:r>
              <a:rPr lang="en-US" u="sng" dirty="0">
                <a:solidFill>
                  <a:srgbClr val="FF0000"/>
                </a:solidFill>
              </a:rPr>
              <a:t> </a:t>
            </a:r>
            <a:r>
              <a:rPr lang="en-US" dirty="0">
                <a:solidFill>
                  <a:srgbClr val="FF0000"/>
                </a:solidFill>
              </a:rPr>
              <a:t>seconds</a:t>
            </a:r>
          </a:p>
          <a:p>
            <a:pPr marL="742950" lvl="1" indent="-285750">
              <a:buFont typeface="Arial" panose="020B0604020202020204" pitchFamily="34" charset="0"/>
              <a:buChar char="•"/>
            </a:pPr>
            <a:r>
              <a:rPr lang="en-US" dirty="0">
                <a:solidFill>
                  <a:srgbClr val="FF0000"/>
                </a:solidFill>
              </a:rPr>
              <a:t>Zephyr has a series of JSON representations</a:t>
            </a:r>
          </a:p>
          <a:p>
            <a:pPr marL="742950" lvl="1" indent="-285750">
              <a:buFont typeface="Arial" panose="020B0604020202020204" pitchFamily="34" charset="0"/>
              <a:buChar char="•"/>
            </a:pPr>
            <a:r>
              <a:rPr lang="en-US" dirty="0">
                <a:solidFill>
                  <a:srgbClr val="FF0000"/>
                </a:solidFill>
              </a:rPr>
              <a:t>Properties in the JSON file </a:t>
            </a:r>
          </a:p>
          <a:p>
            <a:pPr marL="285750" indent="-285750">
              <a:buFont typeface="Arial" panose="020B0604020202020204" pitchFamily="34" charset="0"/>
              <a:buChar char="•"/>
            </a:pPr>
            <a:r>
              <a:rPr lang="en-US" dirty="0">
                <a:solidFill>
                  <a:srgbClr val="FF0000"/>
                </a:solidFill>
              </a:rPr>
              <a:t>Agent logging (debug) attempts and successes (info)?</a:t>
            </a:r>
          </a:p>
          <a:p>
            <a:pPr marL="285750" indent="-285750">
              <a:buFont typeface="Arial" panose="020B0604020202020204" pitchFamily="34" charset="0"/>
              <a:buChar char="•"/>
            </a:pPr>
            <a:r>
              <a:rPr lang="en-US" dirty="0">
                <a:solidFill>
                  <a:srgbClr val="FF0000"/>
                </a:solidFill>
              </a:rPr>
              <a:t>Agent does a get command to Zephyr to get </a:t>
            </a:r>
            <a:r>
              <a:rPr lang="en-US" dirty="0" err="1">
                <a:solidFill>
                  <a:srgbClr val="FF0000"/>
                </a:solidFill>
              </a:rPr>
              <a:t>NetworkX</a:t>
            </a:r>
            <a:r>
              <a:rPr lang="en-US" dirty="0">
                <a:solidFill>
                  <a:srgbClr val="FF0000"/>
                </a:solidFill>
              </a:rPr>
              <a:t> and Resource information</a:t>
            </a:r>
          </a:p>
          <a:p>
            <a:pPr marL="285750" indent="-285750">
              <a:buFont typeface="Arial" panose="020B0604020202020204" pitchFamily="34" charset="0"/>
              <a:buChar char="•"/>
            </a:pPr>
            <a:r>
              <a:rPr lang="en-US" dirty="0">
                <a:solidFill>
                  <a:srgbClr val="FF0000"/>
                </a:solidFill>
              </a:rPr>
              <a:t>Compiler-like tokenizer/parser/code generator posts to the OFMF using the information through series of posts</a:t>
            </a:r>
          </a:p>
          <a:p>
            <a:pPr marL="285750" indent="-285750">
              <a:buFont typeface="Arial" panose="020B0604020202020204" pitchFamily="34" charset="0"/>
              <a:buChar char="•"/>
            </a:pPr>
            <a:r>
              <a:rPr lang="en-US" dirty="0">
                <a:solidFill>
                  <a:srgbClr val="FF0000"/>
                </a:solidFill>
              </a:rPr>
              <a:t>Agent goes into polling mode waiting for Redfish requests from clients</a:t>
            </a:r>
          </a:p>
          <a:p>
            <a:pPr marL="742950" lvl="1" indent="-285750">
              <a:buFont typeface="Arial" panose="020B0604020202020204" pitchFamily="34" charset="0"/>
              <a:buChar char="•"/>
            </a:pPr>
            <a:r>
              <a:rPr lang="en-US" dirty="0">
                <a:solidFill>
                  <a:srgbClr val="FF0000"/>
                </a:solidFill>
              </a:rPr>
              <a:t>Connection to Zephyr stays open</a:t>
            </a:r>
          </a:p>
          <a:p>
            <a:pPr marL="742950" lvl="1" indent="-285750">
              <a:buFont typeface="Arial" panose="020B0604020202020204" pitchFamily="34" charset="0"/>
              <a:buChar char="•"/>
            </a:pPr>
            <a:r>
              <a:rPr lang="en-US" dirty="0">
                <a:solidFill>
                  <a:srgbClr val="FF0000"/>
                </a:solidFill>
              </a:rPr>
              <a:t>FIFO commands </a:t>
            </a:r>
          </a:p>
          <a:p>
            <a:pPr marL="742950" lvl="1" indent="-285750">
              <a:buFont typeface="Arial" panose="020B0604020202020204" pitchFamily="34" charset="0"/>
              <a:buChar char="•"/>
            </a:pPr>
            <a:r>
              <a:rPr lang="en-US" dirty="0">
                <a:solidFill>
                  <a:srgbClr val="FF0000"/>
                </a:solidFill>
              </a:rPr>
              <a:t>Atomic operations by nature</a:t>
            </a:r>
          </a:p>
          <a:p>
            <a:pPr marL="742950" lvl="1" indent="-285750">
              <a:buFont typeface="Arial" panose="020B0604020202020204" pitchFamily="34" charset="0"/>
              <a:buChar char="•"/>
            </a:pPr>
            <a:r>
              <a:rPr lang="en-US" dirty="0">
                <a:solidFill>
                  <a:srgbClr val="FF0000"/>
                </a:solidFill>
              </a:rPr>
              <a:t>Restful command/response Not-multithreaded response for </a:t>
            </a:r>
            <a:r>
              <a:rPr lang="en-US" dirty="0" err="1">
                <a:solidFill>
                  <a:srgbClr val="FF0000"/>
                </a:solidFill>
              </a:rPr>
              <a:t>PoC</a:t>
            </a:r>
            <a:r>
              <a:rPr lang="en-US" dirty="0">
                <a:solidFill>
                  <a:srgbClr val="FF0000"/>
                </a:solidFill>
              </a:rPr>
              <a:t> </a:t>
            </a:r>
          </a:p>
          <a:p>
            <a:pPr marL="285750" indent="-285750">
              <a:buFont typeface="Arial" panose="020B0604020202020204" pitchFamily="34" charset="0"/>
              <a:buChar char="•"/>
            </a:pPr>
            <a:r>
              <a:rPr lang="en-US" dirty="0">
                <a:solidFill>
                  <a:srgbClr val="FF0000"/>
                </a:solidFill>
              </a:rPr>
              <a:t>Each atomic client request gets code-generated to a set of commands and information/resource region to Zephyr </a:t>
            </a:r>
          </a:p>
          <a:p>
            <a:pPr marL="742950" lvl="1" indent="-285750">
              <a:buFont typeface="Arial" panose="020B0604020202020204" pitchFamily="34" charset="0"/>
              <a:buChar char="•"/>
            </a:pPr>
            <a:r>
              <a:rPr lang="en-US" dirty="0">
                <a:solidFill>
                  <a:srgbClr val="FF0000"/>
                </a:solidFill>
              </a:rPr>
              <a:t>Agent needs to gather its information from OFMF Redfish before client request can be executed by Zephyr</a:t>
            </a: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609877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CF6EF-92A2-F448-BEEF-99E1ECE280F6}"/>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521486C6-076B-8245-8246-08E39949B11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F894841-E654-5042-82B8-4F42B8C0AAD0}"/>
              </a:ext>
            </a:extLst>
          </p:cNvPr>
          <p:cNvSpPr>
            <a:spLocks noGrp="1"/>
          </p:cNvSpPr>
          <p:nvPr>
            <p:ph type="sldNum" sz="quarter" idx="11"/>
          </p:nvPr>
        </p:nvSpPr>
        <p:spPr/>
        <p:txBody>
          <a:bodyPr/>
          <a:lstStyle/>
          <a:p>
            <a:fld id="{0743EA0E-C5B1-48EC-8082-F253EA88050D}" type="slidenum">
              <a:rPr lang="en-US" smtClean="0"/>
              <a:pPr/>
              <a:t>28</a:t>
            </a:fld>
            <a:endParaRPr lang="en-US" dirty="0"/>
          </a:p>
        </p:txBody>
      </p:sp>
      <p:sp>
        <p:nvSpPr>
          <p:cNvPr id="6" name="Oval 5">
            <a:extLst>
              <a:ext uri="{FF2B5EF4-FFF2-40B4-BE49-F238E27FC236}">
                <a16:creationId xmlns:a16="http://schemas.microsoft.com/office/drawing/2014/main" id="{18940356-90DD-B441-AF36-15744A0D0B2D}"/>
              </a:ext>
            </a:extLst>
          </p:cNvPr>
          <p:cNvSpPr/>
          <p:nvPr/>
        </p:nvSpPr>
        <p:spPr>
          <a:xfrm>
            <a:off x="1058923" y="1565263"/>
            <a:ext cx="505216" cy="56102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F364833-7924-0D4A-A168-F968DA6B8117}"/>
              </a:ext>
            </a:extLst>
          </p:cNvPr>
          <p:cNvSpPr/>
          <p:nvPr/>
        </p:nvSpPr>
        <p:spPr>
          <a:xfrm>
            <a:off x="554243" y="2496104"/>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Discover </a:t>
            </a:r>
          </a:p>
          <a:p>
            <a:pPr algn="ctr"/>
            <a:r>
              <a:rPr lang="en-US" dirty="0"/>
              <a:t>Topology</a:t>
            </a:r>
          </a:p>
        </p:txBody>
      </p:sp>
      <p:sp>
        <p:nvSpPr>
          <p:cNvPr id="8" name="Oval 7">
            <a:extLst>
              <a:ext uri="{FF2B5EF4-FFF2-40B4-BE49-F238E27FC236}">
                <a16:creationId xmlns:a16="http://schemas.microsoft.com/office/drawing/2014/main" id="{B5975176-7056-9746-AB72-938C49875D15}"/>
              </a:ext>
            </a:extLst>
          </p:cNvPr>
          <p:cNvSpPr/>
          <p:nvPr/>
        </p:nvSpPr>
        <p:spPr>
          <a:xfrm>
            <a:off x="554244" y="3388456"/>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Turn on HTTPS</a:t>
            </a:r>
          </a:p>
        </p:txBody>
      </p:sp>
      <p:sp>
        <p:nvSpPr>
          <p:cNvPr id="10" name="Oval 9">
            <a:extLst>
              <a:ext uri="{FF2B5EF4-FFF2-40B4-BE49-F238E27FC236}">
                <a16:creationId xmlns:a16="http://schemas.microsoft.com/office/drawing/2014/main" id="{5E906925-C858-F943-A94C-EF7E18604502}"/>
              </a:ext>
            </a:extLst>
          </p:cNvPr>
          <p:cNvSpPr/>
          <p:nvPr/>
        </p:nvSpPr>
        <p:spPr>
          <a:xfrm>
            <a:off x="1058923" y="6022892"/>
            <a:ext cx="505216" cy="561021"/>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829889C-0EAB-ED40-9724-DD930EC02D45}"/>
              </a:ext>
            </a:extLst>
          </p:cNvPr>
          <p:cNvSpPr/>
          <p:nvPr/>
        </p:nvSpPr>
        <p:spPr>
          <a:xfrm>
            <a:off x="554246" y="4996092"/>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Turn on Agent</a:t>
            </a:r>
          </a:p>
        </p:txBody>
      </p:sp>
      <p:sp>
        <p:nvSpPr>
          <p:cNvPr id="13" name="Diamond 12">
            <a:extLst>
              <a:ext uri="{FF2B5EF4-FFF2-40B4-BE49-F238E27FC236}">
                <a16:creationId xmlns:a16="http://schemas.microsoft.com/office/drawing/2014/main" id="{BFC461F4-BADB-F647-9BDE-7BDEB828FD64}"/>
              </a:ext>
            </a:extLst>
          </p:cNvPr>
          <p:cNvSpPr/>
          <p:nvPr/>
        </p:nvSpPr>
        <p:spPr>
          <a:xfrm>
            <a:off x="228033" y="4168249"/>
            <a:ext cx="2167001" cy="649224"/>
          </a:xfrm>
          <a:prstGeom prst="diamon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Access to Zephyr?</a:t>
            </a:r>
          </a:p>
        </p:txBody>
      </p:sp>
      <p:sp>
        <p:nvSpPr>
          <p:cNvPr id="14" name="Oval 13">
            <a:extLst>
              <a:ext uri="{FF2B5EF4-FFF2-40B4-BE49-F238E27FC236}">
                <a16:creationId xmlns:a16="http://schemas.microsoft.com/office/drawing/2014/main" id="{3EE16625-915B-A046-85F1-C67F3B06966B}"/>
              </a:ext>
            </a:extLst>
          </p:cNvPr>
          <p:cNvSpPr/>
          <p:nvPr/>
        </p:nvSpPr>
        <p:spPr>
          <a:xfrm>
            <a:off x="2450387" y="4996092"/>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Hold for 5s</a:t>
            </a:r>
          </a:p>
        </p:txBody>
      </p:sp>
      <p:cxnSp>
        <p:nvCxnSpPr>
          <p:cNvPr id="16" name="Straight Arrow Connector 15">
            <a:extLst>
              <a:ext uri="{FF2B5EF4-FFF2-40B4-BE49-F238E27FC236}">
                <a16:creationId xmlns:a16="http://schemas.microsoft.com/office/drawing/2014/main" id="{B634B9DC-22D6-C749-A3CD-62967FF97B7C}"/>
              </a:ext>
            </a:extLst>
          </p:cNvPr>
          <p:cNvCxnSpPr>
            <a:stCxn id="14" idx="2"/>
            <a:endCxn id="11" idx="6"/>
          </p:cNvCxnSpPr>
          <p:nvPr/>
        </p:nvCxnSpPr>
        <p:spPr>
          <a:xfrm flipH="1">
            <a:off x="2068823" y="5252876"/>
            <a:ext cx="38156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7D6BF231-F6D9-9E4D-9C42-A9B1FEE773D0}"/>
              </a:ext>
            </a:extLst>
          </p:cNvPr>
          <p:cNvCxnSpPr>
            <a:stCxn id="11" idx="0"/>
            <a:endCxn id="13" idx="2"/>
          </p:cNvCxnSpPr>
          <p:nvPr/>
        </p:nvCxnSpPr>
        <p:spPr>
          <a:xfrm flipH="1" flipV="1">
            <a:off x="1311534" y="4817473"/>
            <a:ext cx="1" cy="178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1E71900F-6FD3-F048-BC06-E57D49BAB02F}"/>
              </a:ext>
            </a:extLst>
          </p:cNvPr>
          <p:cNvCxnSpPr>
            <a:stCxn id="6" idx="4"/>
            <a:endCxn id="7" idx="0"/>
          </p:cNvCxnSpPr>
          <p:nvPr/>
        </p:nvCxnSpPr>
        <p:spPr>
          <a:xfrm>
            <a:off x="1311531" y="2126284"/>
            <a:ext cx="1" cy="3698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97224D02-2DED-F040-9D1E-F9D57F7D249F}"/>
              </a:ext>
            </a:extLst>
          </p:cNvPr>
          <p:cNvCxnSpPr>
            <a:stCxn id="7" idx="4"/>
            <a:endCxn id="8" idx="0"/>
          </p:cNvCxnSpPr>
          <p:nvPr/>
        </p:nvCxnSpPr>
        <p:spPr>
          <a:xfrm>
            <a:off x="1311532" y="3009671"/>
            <a:ext cx="1" cy="3787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0BD73D7-1DAA-A949-8383-1A20CEE05F2E}"/>
              </a:ext>
            </a:extLst>
          </p:cNvPr>
          <p:cNvCxnSpPr>
            <a:stCxn id="8" idx="4"/>
            <a:endCxn id="13" idx="0"/>
          </p:cNvCxnSpPr>
          <p:nvPr/>
        </p:nvCxnSpPr>
        <p:spPr>
          <a:xfrm>
            <a:off x="1311533" y="3902023"/>
            <a:ext cx="1" cy="2662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86597219-BB55-684B-9D6D-D94B90EB31F5}"/>
              </a:ext>
            </a:extLst>
          </p:cNvPr>
          <p:cNvCxnSpPr>
            <a:endCxn id="14" idx="1"/>
          </p:cNvCxnSpPr>
          <p:nvPr/>
        </p:nvCxnSpPr>
        <p:spPr>
          <a:xfrm>
            <a:off x="2068820" y="4597052"/>
            <a:ext cx="603372" cy="4742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5E1B68A8-0C92-0A44-8D66-30DDC7226A76}"/>
              </a:ext>
            </a:extLst>
          </p:cNvPr>
          <p:cNvSpPr txBox="1"/>
          <p:nvPr/>
        </p:nvSpPr>
        <p:spPr>
          <a:xfrm>
            <a:off x="2450387" y="4697260"/>
            <a:ext cx="543334" cy="369332"/>
          </a:xfrm>
          <a:prstGeom prst="rect">
            <a:avLst/>
          </a:prstGeom>
          <a:noFill/>
        </p:spPr>
        <p:txBody>
          <a:bodyPr wrap="square" rtlCol="0">
            <a:spAutoFit/>
          </a:bodyPr>
          <a:lstStyle/>
          <a:p>
            <a:r>
              <a:rPr lang="en-US" dirty="0"/>
              <a:t>No</a:t>
            </a:r>
          </a:p>
        </p:txBody>
      </p:sp>
      <p:sp>
        <p:nvSpPr>
          <p:cNvPr id="34" name="Oval 33">
            <a:extLst>
              <a:ext uri="{FF2B5EF4-FFF2-40B4-BE49-F238E27FC236}">
                <a16:creationId xmlns:a16="http://schemas.microsoft.com/office/drawing/2014/main" id="{2C15F763-F040-794F-8B3F-95703745ECB1}"/>
              </a:ext>
            </a:extLst>
          </p:cNvPr>
          <p:cNvSpPr/>
          <p:nvPr/>
        </p:nvSpPr>
        <p:spPr>
          <a:xfrm>
            <a:off x="3209823" y="3857996"/>
            <a:ext cx="2527089" cy="839264"/>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Get Resource and </a:t>
            </a:r>
            <a:r>
              <a:rPr lang="en-US" dirty="0" err="1"/>
              <a:t>NetworkX</a:t>
            </a:r>
            <a:r>
              <a:rPr lang="en-US" dirty="0"/>
              <a:t> info</a:t>
            </a:r>
          </a:p>
        </p:txBody>
      </p:sp>
      <p:cxnSp>
        <p:nvCxnSpPr>
          <p:cNvPr id="36" name="Straight Arrow Connector 35">
            <a:extLst>
              <a:ext uri="{FF2B5EF4-FFF2-40B4-BE49-F238E27FC236}">
                <a16:creationId xmlns:a16="http://schemas.microsoft.com/office/drawing/2014/main" id="{642B1EBD-0C21-2641-86FE-AC858AE29741}"/>
              </a:ext>
            </a:extLst>
          </p:cNvPr>
          <p:cNvCxnSpPr>
            <a:endCxn id="34" idx="2"/>
          </p:cNvCxnSpPr>
          <p:nvPr/>
        </p:nvCxnSpPr>
        <p:spPr>
          <a:xfrm flipV="1">
            <a:off x="2068820" y="4277628"/>
            <a:ext cx="1141003" cy="814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F0E488AC-D029-C441-8849-939C14E8C55D}"/>
              </a:ext>
            </a:extLst>
          </p:cNvPr>
          <p:cNvSpPr txBox="1"/>
          <p:nvPr/>
        </p:nvSpPr>
        <p:spPr>
          <a:xfrm>
            <a:off x="2395034" y="3857996"/>
            <a:ext cx="598687" cy="369332"/>
          </a:xfrm>
          <a:prstGeom prst="rect">
            <a:avLst/>
          </a:prstGeom>
          <a:noFill/>
        </p:spPr>
        <p:txBody>
          <a:bodyPr wrap="square" rtlCol="0">
            <a:spAutoFit/>
          </a:bodyPr>
          <a:lstStyle/>
          <a:p>
            <a:r>
              <a:rPr lang="en-US" dirty="0"/>
              <a:t>Yes</a:t>
            </a:r>
          </a:p>
        </p:txBody>
      </p:sp>
      <p:sp>
        <p:nvSpPr>
          <p:cNvPr id="39" name="Oval 38">
            <a:extLst>
              <a:ext uri="{FF2B5EF4-FFF2-40B4-BE49-F238E27FC236}">
                <a16:creationId xmlns:a16="http://schemas.microsoft.com/office/drawing/2014/main" id="{6395E0D4-61E7-1D45-A5AB-A24C75F8BF05}"/>
              </a:ext>
            </a:extLst>
          </p:cNvPr>
          <p:cNvSpPr/>
          <p:nvPr/>
        </p:nvSpPr>
        <p:spPr>
          <a:xfrm>
            <a:off x="3132518" y="2616855"/>
            <a:ext cx="2527089" cy="841248"/>
          </a:xfrm>
          <a:prstGeom prst="ellipse">
            <a:avLst/>
          </a:prstGeom>
          <a:solidFill>
            <a:schemeClr val="tx2">
              <a:lumMod val="40000"/>
              <a:lumOff val="6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Provide Resource and </a:t>
            </a:r>
            <a:r>
              <a:rPr lang="en-US" dirty="0" err="1"/>
              <a:t>NetworkX</a:t>
            </a:r>
            <a:r>
              <a:rPr lang="en-US" dirty="0"/>
              <a:t> info</a:t>
            </a:r>
          </a:p>
        </p:txBody>
      </p:sp>
      <p:cxnSp>
        <p:nvCxnSpPr>
          <p:cNvPr id="41" name="Straight Arrow Connector 40">
            <a:extLst>
              <a:ext uri="{FF2B5EF4-FFF2-40B4-BE49-F238E27FC236}">
                <a16:creationId xmlns:a16="http://schemas.microsoft.com/office/drawing/2014/main" id="{5A7C307F-304C-854B-9864-83CB27761834}"/>
              </a:ext>
            </a:extLst>
          </p:cNvPr>
          <p:cNvCxnSpPr>
            <a:stCxn id="8" idx="6"/>
          </p:cNvCxnSpPr>
          <p:nvPr/>
        </p:nvCxnSpPr>
        <p:spPr>
          <a:xfrm flipV="1">
            <a:off x="2068821" y="3199063"/>
            <a:ext cx="1138854" cy="44617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B2743A93-043E-D44F-9E09-2DD9AEF5D1B2}"/>
              </a:ext>
            </a:extLst>
          </p:cNvPr>
          <p:cNvCxnSpPr>
            <a:stCxn id="39" idx="4"/>
          </p:cNvCxnSpPr>
          <p:nvPr/>
        </p:nvCxnSpPr>
        <p:spPr>
          <a:xfrm flipH="1">
            <a:off x="4396062" y="3458103"/>
            <a:ext cx="1" cy="3998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4" name="Oval 43">
            <a:extLst>
              <a:ext uri="{FF2B5EF4-FFF2-40B4-BE49-F238E27FC236}">
                <a16:creationId xmlns:a16="http://schemas.microsoft.com/office/drawing/2014/main" id="{D5483A11-FC2B-D740-9AC5-218C9801C9D4}"/>
              </a:ext>
            </a:extLst>
          </p:cNvPr>
          <p:cNvSpPr/>
          <p:nvPr/>
        </p:nvSpPr>
        <p:spPr>
          <a:xfrm>
            <a:off x="5953014" y="4043897"/>
            <a:ext cx="2050568" cy="478711"/>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to Redfish</a:t>
            </a:r>
          </a:p>
        </p:txBody>
      </p:sp>
      <p:sp>
        <p:nvSpPr>
          <p:cNvPr id="46" name="Diamond 45">
            <a:extLst>
              <a:ext uri="{FF2B5EF4-FFF2-40B4-BE49-F238E27FC236}">
                <a16:creationId xmlns:a16="http://schemas.microsoft.com/office/drawing/2014/main" id="{FF1032FE-33ED-7344-8984-D6A45FEC9035}"/>
              </a:ext>
            </a:extLst>
          </p:cNvPr>
          <p:cNvSpPr/>
          <p:nvPr/>
        </p:nvSpPr>
        <p:spPr>
          <a:xfrm>
            <a:off x="8219682" y="3776768"/>
            <a:ext cx="2176915" cy="1001720"/>
          </a:xfrm>
          <a:prstGeom prst="diamon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Response from clients?</a:t>
            </a:r>
          </a:p>
        </p:txBody>
      </p:sp>
      <p:sp>
        <p:nvSpPr>
          <p:cNvPr id="47" name="Oval 46">
            <a:extLst>
              <a:ext uri="{FF2B5EF4-FFF2-40B4-BE49-F238E27FC236}">
                <a16:creationId xmlns:a16="http://schemas.microsoft.com/office/drawing/2014/main" id="{D3ED2B40-FA54-6C44-A146-6A188246FCEE}"/>
              </a:ext>
            </a:extLst>
          </p:cNvPr>
          <p:cNvSpPr/>
          <p:nvPr/>
        </p:nvSpPr>
        <p:spPr>
          <a:xfrm>
            <a:off x="10486354" y="4045652"/>
            <a:ext cx="1705645" cy="478711"/>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to JSON</a:t>
            </a:r>
          </a:p>
        </p:txBody>
      </p:sp>
      <p:sp>
        <p:nvSpPr>
          <p:cNvPr id="48" name="Oval 47">
            <a:extLst>
              <a:ext uri="{FF2B5EF4-FFF2-40B4-BE49-F238E27FC236}">
                <a16:creationId xmlns:a16="http://schemas.microsoft.com/office/drawing/2014/main" id="{04B63AD6-EEA4-554A-9145-6CB9A27AB62C}"/>
              </a:ext>
            </a:extLst>
          </p:cNvPr>
          <p:cNvSpPr/>
          <p:nvPr/>
        </p:nvSpPr>
        <p:spPr>
          <a:xfrm>
            <a:off x="10530656" y="2752887"/>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Execute changes</a:t>
            </a:r>
          </a:p>
        </p:txBody>
      </p:sp>
      <p:sp>
        <p:nvSpPr>
          <p:cNvPr id="49" name="Oval 48">
            <a:extLst>
              <a:ext uri="{FF2B5EF4-FFF2-40B4-BE49-F238E27FC236}">
                <a16:creationId xmlns:a16="http://schemas.microsoft.com/office/drawing/2014/main" id="{82A05E7D-B37A-9349-9CF2-0F99F86FED62}"/>
              </a:ext>
            </a:extLst>
          </p:cNvPr>
          <p:cNvSpPr/>
          <p:nvPr/>
        </p:nvSpPr>
        <p:spPr>
          <a:xfrm>
            <a:off x="8550852" y="5307045"/>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Hold for 5s</a:t>
            </a:r>
          </a:p>
        </p:txBody>
      </p:sp>
      <p:cxnSp>
        <p:nvCxnSpPr>
          <p:cNvPr id="51" name="Straight Arrow Connector 50">
            <a:extLst>
              <a:ext uri="{FF2B5EF4-FFF2-40B4-BE49-F238E27FC236}">
                <a16:creationId xmlns:a16="http://schemas.microsoft.com/office/drawing/2014/main" id="{07CB67CA-BE3F-B847-83DE-FED024B5C724}"/>
              </a:ext>
            </a:extLst>
          </p:cNvPr>
          <p:cNvCxnSpPr>
            <a:stCxn id="34" idx="6"/>
            <a:endCxn id="44" idx="2"/>
          </p:cNvCxnSpPr>
          <p:nvPr/>
        </p:nvCxnSpPr>
        <p:spPr>
          <a:xfrm>
            <a:off x="5736912" y="4277628"/>
            <a:ext cx="216102" cy="5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723DA01D-C3B7-364F-9092-A38C3280C6FF}"/>
              </a:ext>
            </a:extLst>
          </p:cNvPr>
          <p:cNvCxnSpPr>
            <a:cxnSpLocks/>
            <a:stCxn id="44" idx="6"/>
            <a:endCxn id="46" idx="1"/>
          </p:cNvCxnSpPr>
          <p:nvPr/>
        </p:nvCxnSpPr>
        <p:spPr>
          <a:xfrm flipV="1">
            <a:off x="8003582" y="4277628"/>
            <a:ext cx="216100" cy="5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8DDA3471-C7D1-1B44-B7C7-4529F39AF712}"/>
              </a:ext>
            </a:extLst>
          </p:cNvPr>
          <p:cNvCxnSpPr>
            <a:stCxn id="46" idx="3"/>
            <a:endCxn id="47" idx="2"/>
          </p:cNvCxnSpPr>
          <p:nvPr/>
        </p:nvCxnSpPr>
        <p:spPr>
          <a:xfrm>
            <a:off x="10396597" y="4277628"/>
            <a:ext cx="89757" cy="73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71D6E698-1FAD-054F-994F-7882B320FF89}"/>
              </a:ext>
            </a:extLst>
          </p:cNvPr>
          <p:cNvCxnSpPr>
            <a:stCxn id="47" idx="0"/>
          </p:cNvCxnSpPr>
          <p:nvPr/>
        </p:nvCxnSpPr>
        <p:spPr>
          <a:xfrm flipH="1" flipV="1">
            <a:off x="11339176" y="3199063"/>
            <a:ext cx="1" cy="846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B0CF7277-DF68-BA4F-BCF2-CF2947363527}"/>
              </a:ext>
            </a:extLst>
          </p:cNvPr>
          <p:cNvCxnSpPr>
            <a:endCxn id="48" idx="2"/>
          </p:cNvCxnSpPr>
          <p:nvPr/>
        </p:nvCxnSpPr>
        <p:spPr>
          <a:xfrm>
            <a:off x="5736912" y="3009670"/>
            <a:ext cx="4793744"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U-Turn Arrow 63">
            <a:extLst>
              <a:ext uri="{FF2B5EF4-FFF2-40B4-BE49-F238E27FC236}">
                <a16:creationId xmlns:a16="http://schemas.microsoft.com/office/drawing/2014/main" id="{F17F8FAB-4484-F44D-8E99-C683A15316D5}"/>
              </a:ext>
            </a:extLst>
          </p:cNvPr>
          <p:cNvSpPr/>
          <p:nvPr/>
        </p:nvSpPr>
        <p:spPr>
          <a:xfrm>
            <a:off x="10910170" y="2404997"/>
            <a:ext cx="576197" cy="347890"/>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66" name="Straight Arrow Connector 65">
            <a:extLst>
              <a:ext uri="{FF2B5EF4-FFF2-40B4-BE49-F238E27FC236}">
                <a16:creationId xmlns:a16="http://schemas.microsoft.com/office/drawing/2014/main" id="{3C084727-9DD3-3C48-8477-C9C992D884E5}"/>
              </a:ext>
            </a:extLst>
          </p:cNvPr>
          <p:cNvCxnSpPr>
            <a:stCxn id="47" idx="4"/>
            <a:endCxn id="49" idx="6"/>
          </p:cNvCxnSpPr>
          <p:nvPr/>
        </p:nvCxnSpPr>
        <p:spPr>
          <a:xfrm flipH="1">
            <a:off x="10065429" y="4524363"/>
            <a:ext cx="1273748" cy="10394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29EC6778-0789-994E-ACC3-8E03B147DB6E}"/>
              </a:ext>
            </a:extLst>
          </p:cNvPr>
          <p:cNvCxnSpPr>
            <a:stCxn id="49" idx="0"/>
            <a:endCxn id="46" idx="2"/>
          </p:cNvCxnSpPr>
          <p:nvPr/>
        </p:nvCxnSpPr>
        <p:spPr>
          <a:xfrm flipH="1" flipV="1">
            <a:off x="9308140" y="4778488"/>
            <a:ext cx="1" cy="5285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A15B0C59-99B1-FF44-AFC2-D90677B41071}"/>
              </a:ext>
            </a:extLst>
          </p:cNvPr>
          <p:cNvCxnSpPr>
            <a:stCxn id="10" idx="0"/>
            <a:endCxn id="11" idx="4"/>
          </p:cNvCxnSpPr>
          <p:nvPr/>
        </p:nvCxnSpPr>
        <p:spPr>
          <a:xfrm flipV="1">
            <a:off x="1311531" y="5509659"/>
            <a:ext cx="4" cy="5132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118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C47B9-7279-6545-BF8F-E8BA66A6B71F}"/>
              </a:ext>
            </a:extLst>
          </p:cNvPr>
          <p:cNvSpPr>
            <a:spLocks noGrp="1"/>
          </p:cNvSpPr>
          <p:nvPr>
            <p:ph type="title"/>
          </p:nvPr>
        </p:nvSpPr>
        <p:spPr/>
        <p:txBody>
          <a:bodyPr/>
          <a:lstStyle/>
          <a:p>
            <a:r>
              <a:rPr lang="en-US" dirty="0"/>
              <a:t>Agent</a:t>
            </a:r>
          </a:p>
        </p:txBody>
      </p:sp>
      <p:sp>
        <p:nvSpPr>
          <p:cNvPr id="3" name="Footer Placeholder 2">
            <a:extLst>
              <a:ext uri="{FF2B5EF4-FFF2-40B4-BE49-F238E27FC236}">
                <a16:creationId xmlns:a16="http://schemas.microsoft.com/office/drawing/2014/main" id="{BB621B76-E88D-4547-9DC2-96BEBF5F543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AB2C4CB-CDA4-FF43-937B-5327E4AB19B1}"/>
              </a:ext>
            </a:extLst>
          </p:cNvPr>
          <p:cNvSpPr>
            <a:spLocks noGrp="1"/>
          </p:cNvSpPr>
          <p:nvPr>
            <p:ph type="sldNum" sz="quarter" idx="11"/>
          </p:nvPr>
        </p:nvSpPr>
        <p:spPr/>
        <p:txBody>
          <a:bodyPr/>
          <a:lstStyle/>
          <a:p>
            <a:fld id="{0743EA0E-C5B1-48EC-8082-F253EA88050D}" type="slidenum">
              <a:rPr lang="en-US" smtClean="0"/>
              <a:pPr/>
              <a:t>29</a:t>
            </a:fld>
            <a:endParaRPr lang="en-US" dirty="0"/>
          </a:p>
        </p:txBody>
      </p:sp>
      <p:sp>
        <p:nvSpPr>
          <p:cNvPr id="5" name="TextBox 4">
            <a:extLst>
              <a:ext uri="{FF2B5EF4-FFF2-40B4-BE49-F238E27FC236}">
                <a16:creationId xmlns:a16="http://schemas.microsoft.com/office/drawing/2014/main" id="{5B0534B0-5F72-2E40-BC61-0E6E536A418F}"/>
              </a:ext>
            </a:extLst>
          </p:cNvPr>
          <p:cNvSpPr txBox="1"/>
          <p:nvPr/>
        </p:nvSpPr>
        <p:spPr>
          <a:xfrm>
            <a:off x="1014608" y="1503123"/>
            <a:ext cx="9958192" cy="92333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Python 3.6 and above</a:t>
            </a:r>
          </a:p>
          <a:p>
            <a:pPr marL="285750" indent="-285750">
              <a:buFont typeface="Arial" panose="020B0604020202020204" pitchFamily="34" charset="0"/>
              <a:buChar char="•"/>
            </a:pPr>
            <a:r>
              <a:rPr lang="en-US" dirty="0">
                <a:solidFill>
                  <a:srgbClr val="FF0000"/>
                </a:solidFill>
              </a:rPr>
              <a:t>Python does Flask and Rest interfaces well</a:t>
            </a:r>
          </a:p>
          <a:p>
            <a:pPr marL="285750" indent="-285750">
              <a:buFont typeface="Arial" panose="020B0604020202020204" pitchFamily="34" charset="0"/>
              <a:buChar char="•"/>
            </a:pPr>
            <a:r>
              <a:rPr lang="en-US" dirty="0">
                <a:solidFill>
                  <a:srgbClr val="FF0000"/>
                </a:solidFill>
              </a:rPr>
              <a:t>Python processes JSON well</a:t>
            </a:r>
          </a:p>
        </p:txBody>
      </p:sp>
    </p:spTree>
    <p:extLst>
      <p:ext uri="{BB962C8B-B14F-4D97-AF65-F5344CB8AC3E}">
        <p14:creationId xmlns:p14="http://schemas.microsoft.com/office/powerpoint/2010/main" val="227696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14D6C-3BB6-E54D-9009-7626F4F71072}"/>
              </a:ext>
            </a:extLst>
          </p:cNvPr>
          <p:cNvSpPr>
            <a:spLocks noGrp="1"/>
          </p:cNvSpPr>
          <p:nvPr>
            <p:ph type="title"/>
          </p:nvPr>
        </p:nvSpPr>
        <p:spPr/>
        <p:txBody>
          <a:bodyPr/>
          <a:lstStyle/>
          <a:p>
            <a:r>
              <a:rPr lang="en-US" dirty="0"/>
              <a:t>Link has been established Use case description</a:t>
            </a:r>
          </a:p>
        </p:txBody>
      </p:sp>
      <p:sp>
        <p:nvSpPr>
          <p:cNvPr id="3" name="Footer Placeholder 2">
            <a:extLst>
              <a:ext uri="{FF2B5EF4-FFF2-40B4-BE49-F238E27FC236}">
                <a16:creationId xmlns:a16="http://schemas.microsoft.com/office/drawing/2014/main" id="{3D2B1FB8-DD08-6A4F-AEE0-1AC7BF5A36C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1D1422B5-E13D-DC4F-B6B1-EC3B93533295}"/>
              </a:ext>
            </a:extLst>
          </p:cNvPr>
          <p:cNvSpPr>
            <a:spLocks noGrp="1"/>
          </p:cNvSpPr>
          <p:nvPr>
            <p:ph type="sldNum" sz="quarter" idx="11"/>
          </p:nvPr>
        </p:nvSpPr>
        <p:spPr/>
        <p:txBody>
          <a:bodyPr/>
          <a:lstStyle/>
          <a:p>
            <a:fld id="{0743EA0E-C5B1-48EC-8082-F253EA88050D}" type="slidenum">
              <a:rPr lang="en-US" smtClean="0"/>
              <a:pPr/>
              <a:t>30</a:t>
            </a:fld>
            <a:endParaRPr lang="en-US" dirty="0"/>
          </a:p>
        </p:txBody>
      </p:sp>
      <p:graphicFrame>
        <p:nvGraphicFramePr>
          <p:cNvPr id="5" name="Table 4">
            <a:extLst>
              <a:ext uri="{FF2B5EF4-FFF2-40B4-BE49-F238E27FC236}">
                <a16:creationId xmlns:a16="http://schemas.microsoft.com/office/drawing/2014/main" id="{1D6BBA4D-F6CB-E54A-BDC4-1AE674F52134}"/>
              </a:ext>
            </a:extLst>
          </p:cNvPr>
          <p:cNvGraphicFramePr>
            <a:graphicFrameLocks noGrp="1"/>
          </p:cNvGraphicFramePr>
          <p:nvPr>
            <p:extLst>
              <p:ext uri="{D42A27DB-BD31-4B8C-83A1-F6EECF244321}">
                <p14:modId xmlns:p14="http://schemas.microsoft.com/office/powerpoint/2010/main" val="706691121"/>
              </p:ext>
            </p:extLst>
          </p:nvPr>
        </p:nvGraphicFramePr>
        <p:xfrm>
          <a:off x="2640900" y="1535380"/>
          <a:ext cx="5588700" cy="529539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Link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Add an identified resource to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found and the resource is to be added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added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added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parses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new resource.</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Manager is polled for the new resource connections</a:t>
                      </a: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2394718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53F3-50D2-2A4B-973A-578FF33A6619}"/>
              </a:ext>
            </a:extLst>
          </p:cNvPr>
          <p:cNvSpPr>
            <a:spLocks noGrp="1"/>
          </p:cNvSpPr>
          <p:nvPr>
            <p:ph type="title"/>
          </p:nvPr>
        </p:nvSpPr>
        <p:spPr/>
        <p:txBody>
          <a:bodyPr/>
          <a:lstStyle/>
          <a:p>
            <a:r>
              <a:rPr lang="en-US" dirty="0"/>
              <a:t>Agent top-down design-Link has gone down</a:t>
            </a:r>
          </a:p>
        </p:txBody>
      </p:sp>
      <p:sp>
        <p:nvSpPr>
          <p:cNvPr id="3" name="Footer Placeholder 2">
            <a:extLst>
              <a:ext uri="{FF2B5EF4-FFF2-40B4-BE49-F238E27FC236}">
                <a16:creationId xmlns:a16="http://schemas.microsoft.com/office/drawing/2014/main" id="{2F16CCA5-B278-5540-B00E-68F1A51EFD6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BCF432-D0CF-6442-A546-B488E46FE805}"/>
              </a:ext>
            </a:extLst>
          </p:cNvPr>
          <p:cNvSpPr>
            <a:spLocks noGrp="1"/>
          </p:cNvSpPr>
          <p:nvPr>
            <p:ph type="sldNum" sz="quarter" idx="11"/>
          </p:nvPr>
        </p:nvSpPr>
        <p:spPr/>
        <p:txBody>
          <a:bodyPr/>
          <a:lstStyle/>
          <a:p>
            <a:fld id="{0743EA0E-C5B1-48EC-8082-F253EA88050D}" type="slidenum">
              <a:rPr lang="en-US" smtClean="0"/>
              <a:pPr/>
              <a:t>31</a:t>
            </a:fld>
            <a:endParaRPr lang="en-US" dirty="0"/>
          </a:p>
        </p:txBody>
      </p:sp>
      <p:sp>
        <p:nvSpPr>
          <p:cNvPr id="5" name="Rectangle 4">
            <a:extLst>
              <a:ext uri="{FF2B5EF4-FFF2-40B4-BE49-F238E27FC236}">
                <a16:creationId xmlns:a16="http://schemas.microsoft.com/office/drawing/2014/main" id="{3EABE056-C291-A04B-BFA0-595317C1B9BA}"/>
              </a:ext>
            </a:extLst>
          </p:cNvPr>
          <p:cNvSpPr/>
          <p:nvPr/>
        </p:nvSpPr>
        <p:spPr>
          <a:xfrm>
            <a:off x="5279657" y="1938713"/>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6" name="Rectangle 5">
            <a:extLst>
              <a:ext uri="{FF2B5EF4-FFF2-40B4-BE49-F238E27FC236}">
                <a16:creationId xmlns:a16="http://schemas.microsoft.com/office/drawing/2014/main" id="{7E03F3C6-AD0B-6540-983A-34ECCB65E84E}"/>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A13B34E-EEB4-0545-8200-202873640E76}"/>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78933BB3-3082-BD47-A929-58ABB0507194}"/>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9" name="Rectangle 8">
            <a:extLst>
              <a:ext uri="{FF2B5EF4-FFF2-40B4-BE49-F238E27FC236}">
                <a16:creationId xmlns:a16="http://schemas.microsoft.com/office/drawing/2014/main" id="{4D7C5040-50E3-AE4A-ACE1-56191F949F38}"/>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resources</a:t>
            </a:r>
          </a:p>
        </p:txBody>
      </p:sp>
      <p:sp>
        <p:nvSpPr>
          <p:cNvPr id="10" name="Rectangle 9">
            <a:extLst>
              <a:ext uri="{FF2B5EF4-FFF2-40B4-BE49-F238E27FC236}">
                <a16:creationId xmlns:a16="http://schemas.microsoft.com/office/drawing/2014/main" id="{80EEDAFA-771B-2248-B095-CDBC6B753871}"/>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1" name="Straight Arrow Connector 10">
            <a:extLst>
              <a:ext uri="{FF2B5EF4-FFF2-40B4-BE49-F238E27FC236}">
                <a16:creationId xmlns:a16="http://schemas.microsoft.com/office/drawing/2014/main" id="{AF328EC6-308C-DF40-801C-3D97A3CBD3C1}"/>
              </a:ext>
            </a:extLst>
          </p:cNvPr>
          <p:cNvCxnSpPr>
            <a:cxnSpLocks/>
            <a:stCxn id="5" idx="1"/>
            <a:endCxn id="6" idx="0"/>
          </p:cNvCxnSpPr>
          <p:nvPr/>
        </p:nvCxnSpPr>
        <p:spPr>
          <a:xfrm flipH="1">
            <a:off x="1586089" y="2577274"/>
            <a:ext cx="3693568" cy="14322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8F1B0FD9-BDDD-694E-A2F8-368F32D65174}"/>
              </a:ext>
            </a:extLst>
          </p:cNvPr>
          <p:cNvCxnSpPr>
            <a:cxnSpLocks/>
            <a:endCxn id="7" idx="0"/>
          </p:cNvCxnSpPr>
          <p:nvPr/>
        </p:nvCxnSpPr>
        <p:spPr>
          <a:xfrm flipH="1">
            <a:off x="3601156" y="2951544"/>
            <a:ext cx="1678502" cy="10580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6861FDFB-55CF-1942-8EC8-6B0A7876B8A4}"/>
              </a:ext>
            </a:extLst>
          </p:cNvPr>
          <p:cNvCxnSpPr>
            <a:cxnSpLocks/>
            <a:stCxn id="5" idx="2"/>
            <a:endCxn id="8" idx="0"/>
          </p:cNvCxnSpPr>
          <p:nvPr/>
        </p:nvCxnSpPr>
        <p:spPr>
          <a:xfrm flipH="1">
            <a:off x="5765800" y="3215834"/>
            <a:ext cx="190195" cy="793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AC1E7227-9744-164B-AF8E-B4FD04809568}"/>
              </a:ext>
            </a:extLst>
          </p:cNvPr>
          <p:cNvCxnSpPr>
            <a:cxnSpLocks/>
            <a:endCxn id="9" idx="0"/>
          </p:cNvCxnSpPr>
          <p:nvPr/>
        </p:nvCxnSpPr>
        <p:spPr>
          <a:xfrm>
            <a:off x="6651257" y="2894880"/>
            <a:ext cx="1263252" cy="1114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77AD5CE8-724A-BB43-B202-014B46816D07}"/>
              </a:ext>
            </a:extLst>
          </p:cNvPr>
          <p:cNvCxnSpPr>
            <a:cxnSpLocks/>
            <a:stCxn id="5" idx="3"/>
          </p:cNvCxnSpPr>
          <p:nvPr/>
        </p:nvCxnSpPr>
        <p:spPr>
          <a:xfrm>
            <a:off x="6632332" y="2577274"/>
            <a:ext cx="3355501" cy="13564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2089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6AC3-CBD0-E248-9CD9-4400C0FE2DE3}"/>
              </a:ext>
            </a:extLst>
          </p:cNvPr>
          <p:cNvSpPr>
            <a:spLocks noGrp="1"/>
          </p:cNvSpPr>
          <p:nvPr>
            <p:ph type="title"/>
          </p:nvPr>
        </p:nvSpPr>
        <p:spPr/>
        <p:txBody>
          <a:bodyPr/>
          <a:lstStyle/>
          <a:p>
            <a:r>
              <a:rPr lang="en-US" dirty="0"/>
              <a:t>Link has gone down Use case description</a:t>
            </a:r>
          </a:p>
        </p:txBody>
      </p:sp>
      <p:sp>
        <p:nvSpPr>
          <p:cNvPr id="3" name="Footer Placeholder 2">
            <a:extLst>
              <a:ext uri="{FF2B5EF4-FFF2-40B4-BE49-F238E27FC236}">
                <a16:creationId xmlns:a16="http://schemas.microsoft.com/office/drawing/2014/main" id="{4BF0C430-293D-224A-9B70-E8251857880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0FD5923-6B14-E145-91E5-D23B00D50F59}"/>
              </a:ext>
            </a:extLst>
          </p:cNvPr>
          <p:cNvSpPr>
            <a:spLocks noGrp="1"/>
          </p:cNvSpPr>
          <p:nvPr>
            <p:ph type="sldNum" sz="quarter" idx="11"/>
          </p:nvPr>
        </p:nvSpPr>
        <p:spPr/>
        <p:txBody>
          <a:bodyPr/>
          <a:lstStyle/>
          <a:p>
            <a:fld id="{0743EA0E-C5B1-48EC-8082-F253EA88050D}" type="slidenum">
              <a:rPr lang="en-US" smtClean="0"/>
              <a:pPr/>
              <a:t>32</a:t>
            </a:fld>
            <a:endParaRPr lang="en-US" dirty="0"/>
          </a:p>
        </p:txBody>
      </p:sp>
      <p:graphicFrame>
        <p:nvGraphicFramePr>
          <p:cNvPr id="6" name="Table 5">
            <a:extLst>
              <a:ext uri="{FF2B5EF4-FFF2-40B4-BE49-F238E27FC236}">
                <a16:creationId xmlns:a16="http://schemas.microsoft.com/office/drawing/2014/main" id="{32A55505-2C21-7041-ADAE-26A607C66B2B}"/>
              </a:ext>
            </a:extLst>
          </p:cNvPr>
          <p:cNvGraphicFramePr>
            <a:graphicFrameLocks noGrp="1"/>
          </p:cNvGraphicFramePr>
          <p:nvPr>
            <p:extLst>
              <p:ext uri="{D42A27DB-BD31-4B8C-83A1-F6EECF244321}">
                <p14:modId xmlns:p14="http://schemas.microsoft.com/office/powerpoint/2010/main" val="1692700314"/>
              </p:ext>
            </p:extLst>
          </p:nvPr>
        </p:nvGraphicFramePr>
        <p:xfrm>
          <a:off x="2640900" y="1535380"/>
          <a:ext cx="5588700" cy="505155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Delete an identified resource from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cancelled and the resource is to be deleted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deleted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lost/eliminated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missing resource.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finds the matching resource </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The Redfish tree is updated</a:t>
                      </a: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706656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F726-53C7-5A47-8D34-D857081DE376}"/>
              </a:ext>
            </a:extLst>
          </p:cNvPr>
          <p:cNvSpPr>
            <a:spLocks noGrp="1"/>
          </p:cNvSpPr>
          <p:nvPr>
            <p:ph type="title"/>
          </p:nvPr>
        </p:nvSpPr>
        <p:spPr/>
        <p:txBody>
          <a:bodyPr/>
          <a:lstStyle/>
          <a:p>
            <a:r>
              <a:rPr lang="en-US" dirty="0"/>
              <a:t>Create a Fabric attached memory block</a:t>
            </a:r>
          </a:p>
        </p:txBody>
      </p:sp>
      <p:sp>
        <p:nvSpPr>
          <p:cNvPr id="3" name="Footer Placeholder 2">
            <a:extLst>
              <a:ext uri="{FF2B5EF4-FFF2-40B4-BE49-F238E27FC236}">
                <a16:creationId xmlns:a16="http://schemas.microsoft.com/office/drawing/2014/main" id="{197D0C24-3BC6-994A-980C-18FF07EAFFA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4AE67BB-F386-FF40-B0ED-6AF5D321BC48}"/>
              </a:ext>
            </a:extLst>
          </p:cNvPr>
          <p:cNvSpPr>
            <a:spLocks noGrp="1"/>
          </p:cNvSpPr>
          <p:nvPr>
            <p:ph type="sldNum" sz="quarter" idx="11"/>
          </p:nvPr>
        </p:nvSpPr>
        <p:spPr/>
        <p:txBody>
          <a:bodyPr/>
          <a:lstStyle/>
          <a:p>
            <a:fld id="{0743EA0E-C5B1-48EC-8082-F253EA88050D}" type="slidenum">
              <a:rPr lang="en-US" smtClean="0"/>
              <a:pPr/>
              <a:t>33</a:t>
            </a:fld>
            <a:endParaRPr lang="en-US" dirty="0"/>
          </a:p>
        </p:txBody>
      </p:sp>
      <p:graphicFrame>
        <p:nvGraphicFramePr>
          <p:cNvPr id="5" name="Table 4">
            <a:extLst>
              <a:ext uri="{FF2B5EF4-FFF2-40B4-BE49-F238E27FC236}">
                <a16:creationId xmlns:a16="http://schemas.microsoft.com/office/drawing/2014/main" id="{3225F71A-4CCF-E543-AE30-90F9F05E9744}"/>
              </a:ext>
            </a:extLst>
          </p:cNvPr>
          <p:cNvGraphicFramePr>
            <a:graphicFrameLocks noGrp="1"/>
          </p:cNvGraphicFramePr>
          <p:nvPr>
            <p:extLst>
              <p:ext uri="{D42A27DB-BD31-4B8C-83A1-F6EECF244321}">
                <p14:modId xmlns:p14="http://schemas.microsoft.com/office/powerpoint/2010/main" val="359746236"/>
              </p:ext>
            </p:extLst>
          </p:nvPr>
        </p:nvGraphicFramePr>
        <p:xfrm>
          <a:off x="2640900" y="1535380"/>
          <a:ext cx="5588700" cy="5891708"/>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Create a Fabric Attached Memory Block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Manager, Resource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Provide attached memory block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Assume that the Resource Manager is provided with information to make a good choice</a:t>
                      </a:r>
                    </a:p>
                    <a:p>
                      <a:pPr marL="342900" marR="0" lvl="0" indent="-342900">
                        <a:spcBef>
                          <a:spcPts val="0"/>
                        </a:spcBef>
                        <a:spcAft>
                          <a:spcPts val="0"/>
                        </a:spcAft>
                        <a:buFont typeface="Symbol" pitchFamily="2" charset="2"/>
                        <a:buChar char=""/>
                      </a:pPr>
                      <a:r>
                        <a:rPr lang="en-US" sz="800">
                          <a:effectLst/>
                        </a:rPr>
                        <a:t>Amount of Resources are available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Requirements for memory from the template from the platform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dirty="0">
                          <a:effectLst/>
                        </a:rPr>
                        <a:t>Preconditions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memory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Resource Manager has already queried Redfish for resources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726953039"/>
                  </a:ext>
                </a:extLst>
              </a:tr>
              <a:tr h="324573">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Assumptions</a:t>
                      </a: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will have memory devices subdivided into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distribute the 4 components, as necessary</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aggregate portions of the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No interleave support for the SC21 demo.</a:t>
                      </a:r>
                    </a:p>
                  </a:txBody>
                  <a:tcPr marL="30083" marR="30083" marT="0" marB="0"/>
                </a:tc>
                <a:extLst>
                  <a:ext uri="{0D108BD9-81ED-4DB2-BD59-A6C34878D82A}">
                    <a16:rowId xmlns:a16="http://schemas.microsoft.com/office/drawing/2014/main" val="3794393710"/>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will return to the Composability Manager a Redfish object URI to a logical resource that it created in the Redfish tree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calls the Resource Manager and requests memory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parse the request</a:t>
                      </a:r>
                    </a:p>
                    <a:p>
                      <a:pPr marL="342900" marR="0" lvl="0" indent="-342900">
                        <a:spcBef>
                          <a:spcPts val="0"/>
                        </a:spcBef>
                        <a:spcAft>
                          <a:spcPts val="0"/>
                        </a:spcAft>
                        <a:buFont typeface="Symbol" pitchFamily="2" charset="2"/>
                        <a:buChar char=""/>
                      </a:pPr>
                      <a:r>
                        <a:rPr lang="en-US" sz="800">
                          <a:effectLst/>
                        </a:rPr>
                        <a:t>Resource Manager polls it’s inventory</a:t>
                      </a:r>
                    </a:p>
                    <a:p>
                      <a:pPr marL="342900" marR="0" lvl="0" indent="-342900">
                        <a:spcBef>
                          <a:spcPts val="0"/>
                        </a:spcBef>
                        <a:spcAft>
                          <a:spcPts val="0"/>
                        </a:spcAft>
                        <a:buFont typeface="Symbol" pitchFamily="2" charset="2"/>
                        <a:buChar char=""/>
                      </a:pPr>
                      <a:r>
                        <a:rPr lang="en-US" sz="800">
                          <a:effectLst/>
                        </a:rPr>
                        <a:t>If it has a matching resource, then it returns the Object URI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1038633">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creates a memory chunk using the URI of the appropriate unallocated memory</a:t>
                      </a:r>
                    </a:p>
                    <a:p>
                      <a:pPr marL="342900" marR="0" lvl="0" indent="-342900">
                        <a:spcBef>
                          <a:spcPts val="0"/>
                        </a:spcBef>
                        <a:spcAft>
                          <a:spcPts val="0"/>
                        </a:spcAft>
                        <a:buFont typeface="Symbol" pitchFamily="2" charset="2"/>
                        <a:buChar char=""/>
                      </a:pPr>
                      <a:r>
                        <a:rPr lang="en-US" sz="800" dirty="0">
                          <a:effectLst/>
                        </a:rPr>
                        <a:t>A Region Object contains a chunk object</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determines a needs for a region of memory chunks</a:t>
                      </a:r>
                    </a:p>
                    <a:p>
                      <a:pPr marL="342900" marR="0" lvl="0" indent="-342900">
                        <a:spcBef>
                          <a:spcPts val="0"/>
                        </a:spcBef>
                        <a:spcAft>
                          <a:spcPts val="0"/>
                        </a:spcAft>
                        <a:buFont typeface="Symbol" pitchFamily="2" charset="2"/>
                        <a:buChar char=""/>
                      </a:pPr>
                      <a:r>
                        <a:rPr lang="en-US" sz="800" dirty="0">
                          <a:effectLst/>
                        </a:rPr>
                        <a:t>RM creates memory regions using the URIs of the appropriate chunks to provide access to unallocated memory</a:t>
                      </a:r>
                    </a:p>
                    <a:p>
                      <a:pPr marL="342900" marR="0" lvl="0" indent="-342900">
                        <a:spcBef>
                          <a:spcPts val="0"/>
                        </a:spcBef>
                        <a:spcAft>
                          <a:spcPts val="0"/>
                        </a:spcAft>
                        <a:buFont typeface="Symbol" pitchFamily="2" charset="2"/>
                        <a:buChar char=""/>
                      </a:pPr>
                      <a:r>
                        <a:rPr lang="en-US" sz="800" dirty="0">
                          <a:effectLst/>
                        </a:rPr>
                        <a:t>The RM calls the OFMF and create a region of memory chunks using the underlying devices</a:t>
                      </a:r>
                    </a:p>
                    <a:p>
                      <a:pPr marL="342900" marR="0" lvl="0" indent="-342900">
                        <a:spcBef>
                          <a:spcPts val="0"/>
                        </a:spcBef>
                        <a:spcAft>
                          <a:spcPts val="0"/>
                        </a:spcAft>
                        <a:buFont typeface="Symbol" pitchFamily="2" charset="2"/>
                        <a:buChar char=""/>
                      </a:pPr>
                      <a:r>
                        <a:rPr lang="en-US" sz="800" dirty="0">
                          <a:effectLst/>
                        </a:rPr>
                        <a:t>A Region Object contains a multiple chunk objects </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628673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B6EE-53AC-994F-A343-102160A7CC85}"/>
              </a:ext>
            </a:extLst>
          </p:cNvPr>
          <p:cNvSpPr>
            <a:spLocks noGrp="1"/>
          </p:cNvSpPr>
          <p:nvPr>
            <p:ph type="title"/>
          </p:nvPr>
        </p:nvSpPr>
        <p:spPr/>
        <p:txBody>
          <a:bodyPr/>
          <a:lstStyle/>
          <a:p>
            <a:pPr algn="ctr"/>
            <a:r>
              <a:rPr lang="en-US" dirty="0"/>
              <a:t>Missing Use-Cases</a:t>
            </a:r>
          </a:p>
        </p:txBody>
      </p:sp>
      <p:sp>
        <p:nvSpPr>
          <p:cNvPr id="5" name="Content Placeholder 4">
            <a:extLst>
              <a:ext uri="{FF2B5EF4-FFF2-40B4-BE49-F238E27FC236}">
                <a16:creationId xmlns:a16="http://schemas.microsoft.com/office/drawing/2014/main" id="{B53CB5C6-3ED8-EF4D-89B4-EC2B94FBA2C6}"/>
              </a:ext>
            </a:extLst>
          </p:cNvPr>
          <p:cNvSpPr>
            <a:spLocks noGrp="1"/>
          </p:cNvSpPr>
          <p:nvPr>
            <p:ph idx="1"/>
          </p:nvPr>
        </p:nvSpPr>
        <p:spPr/>
        <p:txBody>
          <a:bodyPr/>
          <a:lstStyle/>
          <a:p>
            <a:r>
              <a:rPr lang="en-US" strike="sngStrike" dirty="0"/>
              <a:t>Agent requirements to create Use-Cases for </a:t>
            </a:r>
            <a:r>
              <a:rPr lang="en-US" strike="sngStrike" dirty="0" err="1"/>
              <a:t>PoC</a:t>
            </a:r>
            <a:r>
              <a:rPr lang="en-US" strike="sngStrike" dirty="0"/>
              <a:t>, others</a:t>
            </a:r>
          </a:p>
          <a:p>
            <a:r>
              <a:rPr lang="en-US" dirty="0"/>
              <a:t>Associating Fabric Attached Memory with allocated nodes (</a:t>
            </a:r>
            <a:r>
              <a:rPr lang="en-US" dirty="0" err="1"/>
              <a:t>ie</a:t>
            </a:r>
            <a:r>
              <a:rPr lang="en-US" dirty="0"/>
              <a:t> </a:t>
            </a:r>
            <a:r>
              <a:rPr lang="en-US" dirty="0" err="1"/>
              <a:t>Slurm</a:t>
            </a:r>
            <a:r>
              <a:rPr lang="en-US" dirty="0"/>
              <a:t> and Kubernetes)</a:t>
            </a:r>
          </a:p>
          <a:p>
            <a:r>
              <a:rPr lang="en-US" dirty="0">
                <a:solidFill>
                  <a:schemeClr val="bg2">
                    <a:lumMod val="75000"/>
                  </a:schemeClr>
                </a:solidFill>
              </a:rPr>
              <a:t>Associating security levels and restrictions with allocated nodes (</a:t>
            </a:r>
            <a:r>
              <a:rPr lang="en-US" dirty="0" err="1">
                <a:solidFill>
                  <a:schemeClr val="bg2">
                    <a:lumMod val="75000"/>
                  </a:schemeClr>
                </a:solidFill>
              </a:rPr>
              <a:t>ie</a:t>
            </a:r>
            <a:r>
              <a:rPr lang="en-US" dirty="0">
                <a:solidFill>
                  <a:schemeClr val="bg2">
                    <a:lumMod val="75000"/>
                  </a:schemeClr>
                </a:solidFill>
              </a:rPr>
              <a:t> </a:t>
            </a:r>
            <a:r>
              <a:rPr lang="en-US" dirty="0" err="1">
                <a:solidFill>
                  <a:schemeClr val="bg2">
                    <a:lumMod val="75000"/>
                  </a:schemeClr>
                </a:solidFill>
              </a:rPr>
              <a:t>Slurm</a:t>
            </a:r>
            <a:r>
              <a:rPr lang="en-US" dirty="0">
                <a:solidFill>
                  <a:schemeClr val="bg2">
                    <a:lumMod val="75000"/>
                  </a:schemeClr>
                </a:solidFill>
              </a:rPr>
              <a:t> and Kubernetes)</a:t>
            </a:r>
          </a:p>
          <a:p>
            <a:r>
              <a:rPr lang="en-US" dirty="0">
                <a:solidFill>
                  <a:schemeClr val="bg2">
                    <a:lumMod val="75000"/>
                  </a:schemeClr>
                </a:solidFill>
              </a:rPr>
              <a:t>Multiple and simultaneous container endpoints</a:t>
            </a:r>
          </a:p>
          <a:p>
            <a:r>
              <a:rPr lang="en-US" dirty="0">
                <a:solidFill>
                  <a:schemeClr val="bg2">
                    <a:lumMod val="75000"/>
                  </a:schemeClr>
                </a:solidFill>
              </a:rPr>
              <a:t>Report back available fabrics (allow </a:t>
            </a:r>
            <a:r>
              <a:rPr lang="en-US" dirty="0" err="1">
                <a:solidFill>
                  <a:schemeClr val="bg2">
                    <a:lumMod val="75000"/>
                  </a:schemeClr>
                </a:solidFill>
              </a:rPr>
              <a:t>Libfabric</a:t>
            </a:r>
            <a:r>
              <a:rPr lang="en-US" dirty="0">
                <a:solidFill>
                  <a:schemeClr val="bg2">
                    <a:lumMod val="75000"/>
                  </a:schemeClr>
                </a:solidFill>
              </a:rPr>
              <a:t>, UCX, </a:t>
            </a:r>
            <a:r>
              <a:rPr lang="en-US" dirty="0" err="1">
                <a:solidFill>
                  <a:schemeClr val="bg2">
                    <a:lumMod val="75000"/>
                  </a:schemeClr>
                </a:solidFill>
              </a:rPr>
              <a:t>OpenMPI</a:t>
            </a:r>
            <a:r>
              <a:rPr lang="en-US" dirty="0">
                <a:solidFill>
                  <a:schemeClr val="bg2">
                    <a:lumMod val="75000"/>
                  </a:schemeClr>
                </a:solidFill>
              </a:rPr>
              <a:t>, etc. to pick the optimum transport)</a:t>
            </a:r>
          </a:p>
          <a:p>
            <a:endParaRPr lang="en-US" dirty="0"/>
          </a:p>
        </p:txBody>
      </p:sp>
    </p:spTree>
    <p:extLst>
      <p:ext uri="{BB962C8B-B14F-4D97-AF65-F5344CB8AC3E}">
        <p14:creationId xmlns:p14="http://schemas.microsoft.com/office/powerpoint/2010/main" val="3720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r>
              <a:rPr lang="en-US" dirty="0"/>
              <a:t>Tentative Work</a:t>
            </a:r>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35</a:t>
            </a:fld>
            <a:endParaRPr lang="en-US" dirty="0"/>
          </a:p>
        </p:txBody>
      </p:sp>
      <p:sp>
        <p:nvSpPr>
          <p:cNvPr id="5" name="TextBox 4">
            <a:extLst>
              <a:ext uri="{FF2B5EF4-FFF2-40B4-BE49-F238E27FC236}">
                <a16:creationId xmlns:a16="http://schemas.microsoft.com/office/drawing/2014/main" id="{3EEF7138-A3A1-554B-B22A-F9DCF9B20574}"/>
              </a:ext>
            </a:extLst>
          </p:cNvPr>
          <p:cNvSpPr txBox="1"/>
          <p:nvPr/>
        </p:nvSpPr>
        <p:spPr>
          <a:xfrm>
            <a:off x="433332" y="3429000"/>
            <a:ext cx="11758668" cy="1754326"/>
          </a:xfrm>
          <a:prstGeom prst="rect">
            <a:avLst/>
          </a:prstGeom>
          <a:noFill/>
        </p:spPr>
        <p:txBody>
          <a:bodyPr wrap="none" rtlCol="0">
            <a:spAutoFit/>
          </a:bodyPr>
          <a:lstStyle/>
          <a:p>
            <a:r>
              <a:rPr lang="en-US" dirty="0"/>
              <a:t>Agent----</a:t>
            </a:r>
            <a:r>
              <a:rPr lang="en-US" dirty="0">
                <a:solidFill>
                  <a:schemeClr val="bg2">
                    <a:lumMod val="75000"/>
                  </a:schemeClr>
                </a:solidFill>
              </a:rPr>
              <a:t>Mike</a:t>
            </a:r>
            <a:r>
              <a:rPr lang="en-US" dirty="0"/>
              <a:t>, Russ, Phil, Raj</a:t>
            </a:r>
          </a:p>
          <a:p>
            <a:r>
              <a:rPr lang="en-US" dirty="0"/>
              <a:t>GUI----Phil says a Swordfish web interface exists</a:t>
            </a:r>
          </a:p>
          <a:p>
            <a:r>
              <a:rPr lang="en-US" dirty="0"/>
              <a:t>Redfish and Swordfish----Richelle and John Mayfield</a:t>
            </a:r>
          </a:p>
          <a:p>
            <a:r>
              <a:rPr lang="en-US" dirty="0"/>
              <a:t>Wireless? Connection to the Open Standards booth---</a:t>
            </a:r>
            <a:r>
              <a:rPr lang="en-US" dirty="0" err="1"/>
              <a:t>IntelliProp</a:t>
            </a:r>
            <a:endParaRPr lang="en-US" dirty="0"/>
          </a:p>
          <a:p>
            <a:r>
              <a:rPr lang="en-US" dirty="0"/>
              <a:t>Storage for cases, etc.----Gen-Z booth </a:t>
            </a:r>
            <a:r>
              <a:rPr lang="en-US" dirty="0" err="1"/>
              <a:t>IntelliProp</a:t>
            </a:r>
            <a:endParaRPr lang="en-US" dirty="0"/>
          </a:p>
          <a:p>
            <a:r>
              <a:rPr lang="en-US" dirty="0"/>
              <a:t>Laptop and OS install----Gen-Z Consortium?--OFA?----Ubuntu 20.4 LTS?(</a:t>
            </a:r>
            <a:r>
              <a:rPr lang="en-US" dirty="0" err="1"/>
              <a:t>PoC</a:t>
            </a:r>
            <a:r>
              <a:rPr lang="en-US" dirty="0"/>
              <a:t> server and client)---RHEL (client)---SUSE (client)</a:t>
            </a:r>
          </a:p>
        </p:txBody>
      </p:sp>
    </p:spTree>
    <p:extLst>
      <p:ext uri="{BB962C8B-B14F-4D97-AF65-F5344CB8AC3E}">
        <p14:creationId xmlns:p14="http://schemas.microsoft.com/office/powerpoint/2010/main" val="595666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36</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21727</TotalTime>
  <Words>3424</Words>
  <Application>Microsoft Macintosh PowerPoint</Application>
  <PresentationFormat>Widescreen</PresentationFormat>
  <Paragraphs>600</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Agent top-down design-Subnet Manager Interface</vt:lpstr>
      <vt:lpstr>Agent/OFMF initial configuration-–Part 1</vt:lpstr>
      <vt:lpstr>Agent/OFMF initial configuration-–Part 2</vt:lpstr>
      <vt:lpstr>Agent Top-Down Design-OFMF Redfish Communicator</vt:lpstr>
      <vt:lpstr>Agent Top-Down design- Event Manager </vt:lpstr>
      <vt:lpstr>Agent Top-Down design-MAP Changes to OFMF representation</vt:lpstr>
      <vt:lpstr>Agent top-down design-Link has been established</vt:lpstr>
      <vt:lpstr>What Resource?</vt:lpstr>
      <vt:lpstr>What Resources</vt:lpstr>
      <vt:lpstr>What Resources</vt:lpstr>
      <vt:lpstr>Agent</vt:lpstr>
      <vt:lpstr>Link has been established Use case description</vt:lpstr>
      <vt:lpstr>Agent top-down design-Link has gone down</vt:lpstr>
      <vt:lpstr>Link has gone down Use case description</vt:lpstr>
      <vt:lpstr>Create a Fabric attached memory block</vt:lpstr>
      <vt:lpstr>Missing Use-Cases</vt:lpstr>
      <vt:lpstr>Tentative Work</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230</cp:revision>
  <dcterms:created xsi:type="dcterms:W3CDTF">2016-02-08T22:33:42Z</dcterms:created>
  <dcterms:modified xsi:type="dcterms:W3CDTF">2021-07-28T22:20:04Z</dcterms:modified>
</cp:coreProperties>
</file>