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8"/>
  </p:notesMasterIdLst>
  <p:handoutMasterIdLst>
    <p:handoutMasterId r:id="rId39"/>
  </p:handoutMasterIdLst>
  <p:sldIdLst>
    <p:sldId id="270" r:id="rId2"/>
    <p:sldId id="279" r:id="rId3"/>
    <p:sldId id="280" r:id="rId4"/>
    <p:sldId id="282" r:id="rId5"/>
    <p:sldId id="292" r:id="rId6"/>
    <p:sldId id="283" r:id="rId7"/>
    <p:sldId id="289" r:id="rId8"/>
    <p:sldId id="291" r:id="rId9"/>
    <p:sldId id="294" r:id="rId10"/>
    <p:sldId id="293" r:id="rId11"/>
    <p:sldId id="296" r:id="rId12"/>
    <p:sldId id="297" r:id="rId13"/>
    <p:sldId id="301" r:id="rId14"/>
    <p:sldId id="298" r:id="rId15"/>
    <p:sldId id="299" r:id="rId16"/>
    <p:sldId id="286" r:id="rId17"/>
    <p:sldId id="287" r:id="rId18"/>
    <p:sldId id="288" r:id="rId19"/>
    <p:sldId id="302" r:id="rId20"/>
    <p:sldId id="312" r:id="rId21"/>
    <p:sldId id="313" r:id="rId22"/>
    <p:sldId id="303" r:id="rId23"/>
    <p:sldId id="304" r:id="rId24"/>
    <p:sldId id="305" r:id="rId25"/>
    <p:sldId id="307" r:id="rId26"/>
    <p:sldId id="314" r:id="rId27"/>
    <p:sldId id="315" r:id="rId28"/>
    <p:sldId id="317" r:id="rId29"/>
    <p:sldId id="316" r:id="rId30"/>
    <p:sldId id="311" r:id="rId31"/>
    <p:sldId id="306" r:id="rId32"/>
    <p:sldId id="310" r:id="rId33"/>
    <p:sldId id="309" r:id="rId34"/>
    <p:sldId id="257" r:id="rId35"/>
    <p:sldId id="300" r:id="rId36"/>
    <p:sldId id="285"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9ACA"/>
    <a:srgbClr val="00588D"/>
    <a:srgbClr val="9A9C9F"/>
    <a:srgbClr val="9A9C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718"/>
    <p:restoredTop sz="96250" autoAdjust="0"/>
  </p:normalViewPr>
  <p:slideViewPr>
    <p:cSldViewPr snapToGrid="0" showGuides="1">
      <p:cViewPr varScale="1">
        <p:scale>
          <a:sx n="98" d="100"/>
          <a:sy n="98" d="100"/>
        </p:scale>
        <p:origin x="200" y="704"/>
      </p:cViewPr>
      <p:guideLst>
        <p:guide orient="horz"/>
        <p:guide pos="3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8/6/21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8/6/21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are not intended to be a</a:t>
            </a:r>
            <a:r>
              <a:rPr lang="en-US" baseline="0" dirty="0"/>
              <a:t> tutorial on the OFMF, the Redfish fabric model, or use case analysis.  Many, many details are lacking, and we aren’t going to attempt to fill in all the details in this </a:t>
            </a:r>
            <a:r>
              <a:rPr lang="en-US" baseline="0" dirty="0" err="1"/>
              <a:t>BoF</a:t>
            </a:r>
            <a:r>
              <a:rPr lang="en-US" baseline="0" dirty="0"/>
              <a:t> session.</a:t>
            </a:r>
          </a:p>
          <a:p>
            <a:r>
              <a:rPr lang="en-US" baseline="0" dirty="0"/>
              <a:t>The following slides are simply a very quick overview of the goals of the OFMF project and its basic architectural assumptions, the working strategy of the OFMF work group, and how Redfish is a major cog of the final solution.</a:t>
            </a:r>
            <a:endParaRPr lang="en-GB" dirty="0"/>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458185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Date Placeholder 1"/>
          <p:cNvSpPr>
            <a:spLocks noGrp="1"/>
          </p:cNvSpPr>
          <p:nvPr>
            <p:ph type="dt" sz="half" idx="10"/>
          </p:nvPr>
        </p:nvSpPr>
        <p:spPr>
          <a:xfrm>
            <a:off x="5598213" y="6426104"/>
            <a:ext cx="995578" cy="210312"/>
          </a:xfrm>
          <a:prstGeom prst="rect">
            <a:avLst/>
          </a:prstGeom>
        </p:spPr>
        <p:txBody>
          <a:bodyPr/>
          <a:lstStyle/>
          <a:p>
            <a:fld id="{82C39955-17C5-47F1-A4F6-ECD97C12DB5F}" type="datetime4">
              <a:rPr lang="en-US" smtClean="0">
                <a:solidFill>
                  <a:prstClr val="black"/>
                </a:solidFill>
              </a:rPr>
              <a:pPr/>
              <a:t>August 6, 2021</a:t>
            </a:fld>
            <a:endParaRPr>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solidFill>
              </a:rPr>
              <a:t>Private | HPE Confidential | Internal Use Only </a:t>
            </a:r>
            <a:endParaRPr>
              <a:solidFill>
                <a:prstClr val="black"/>
              </a:solidFill>
            </a:endParaRPr>
          </a:p>
        </p:txBody>
      </p:sp>
      <p:sp>
        <p:nvSpPr>
          <p:cNvPr id="9" name="Slide Number Placeholder 8"/>
          <p:cNvSpPr>
            <a:spLocks noGrp="1"/>
          </p:cNvSpPr>
          <p:nvPr>
            <p:ph type="sldNum" sz="quarter" idx="12"/>
          </p:nvPr>
        </p:nvSpPr>
        <p:spPr/>
        <p:txBody>
          <a:bodyPr/>
          <a:lstStyle/>
          <a:p>
            <a:fld id="{B016F8AB-BCEA-4347-8BA6-BE776009BC89}" type="slidenum">
              <a:rPr>
                <a:solidFill>
                  <a:srgbClr val="617D78"/>
                </a:solidFill>
              </a:rPr>
              <a:pPr/>
              <a:t>‹#›</a:t>
            </a:fld>
            <a:endParaRPr>
              <a:solidFill>
                <a:srgbClr val="617D78"/>
              </a:solidFill>
            </a:endParaRPr>
          </a:p>
        </p:txBody>
      </p:sp>
    </p:spTree>
    <p:extLst>
      <p:ext uri="{BB962C8B-B14F-4D97-AF65-F5344CB8AC3E}">
        <p14:creationId xmlns:p14="http://schemas.microsoft.com/office/powerpoint/2010/main" val="297866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90A6E-A1E6-4829-A456-1B81254EEAD8}" type="datetimeFigureOut">
              <a:rPr lang="en-GB" smtClean="0">
                <a:solidFill>
                  <a:prstClr val="black"/>
                </a:solidFill>
              </a:rPr>
              <a:pPr/>
              <a:t>06/08/2021</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srgbClr val="787871"/>
              </a:solidFill>
            </a:endParaRPr>
          </a:p>
        </p:txBody>
      </p:sp>
      <p:sp>
        <p:nvSpPr>
          <p:cNvPr id="6" name="Slide Number Placeholder 5"/>
          <p:cNvSpPr>
            <a:spLocks noGrp="1"/>
          </p:cNvSpPr>
          <p:nvPr>
            <p:ph type="sldNum" sz="quarter" idx="12"/>
          </p:nvPr>
        </p:nvSpPr>
        <p:spPr/>
        <p:txBody>
          <a:bodyPr/>
          <a:lstStyle/>
          <a:p>
            <a:fld id="{9C738DC9-2DDE-481E-AF64-5B355C8D761B}" type="slidenum">
              <a:rPr lang="en-GB" smtClean="0">
                <a:solidFill>
                  <a:srgbClr val="787871"/>
                </a:solidFill>
              </a:rPr>
              <a:pPr/>
              <a:t>‹#›</a:t>
            </a:fld>
            <a:endParaRPr lang="en-GB">
              <a:solidFill>
                <a:srgbClr val="787871"/>
              </a:solidFill>
            </a:endParaRPr>
          </a:p>
        </p:txBody>
      </p:sp>
    </p:spTree>
    <p:extLst>
      <p:ext uri="{BB962C8B-B14F-4D97-AF65-F5344CB8AC3E}">
        <p14:creationId xmlns:p14="http://schemas.microsoft.com/office/powerpoint/2010/main" val="1925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 id="2147483664" r:id="rId12"/>
    <p:sldLayoutId id="2147483665" r:id="rId13"/>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152B-0564-49D7-9046-0C24165D7538}"/>
              </a:ext>
            </a:extLst>
          </p:cNvPr>
          <p:cNvSpPr>
            <a:spLocks noGrp="1"/>
          </p:cNvSpPr>
          <p:nvPr>
            <p:ph type="ctrTitle"/>
          </p:nvPr>
        </p:nvSpPr>
        <p:spPr/>
        <p:txBody>
          <a:bodyPr>
            <a:normAutofit fontScale="90000"/>
          </a:bodyPr>
          <a:lstStyle/>
          <a:p>
            <a:r>
              <a:rPr lang="en-US" dirty="0"/>
              <a:t>Open Fabrics Management Framework Development</a:t>
            </a:r>
          </a:p>
        </p:txBody>
      </p:sp>
      <p:sp>
        <p:nvSpPr>
          <p:cNvPr id="4" name="Text Placeholder 3">
            <a:extLst>
              <a:ext uri="{FF2B5EF4-FFF2-40B4-BE49-F238E27FC236}">
                <a16:creationId xmlns:a16="http://schemas.microsoft.com/office/drawing/2014/main" id="{8DBBACEF-F735-47B4-9807-56B4202082BA}"/>
              </a:ext>
            </a:extLst>
          </p:cNvPr>
          <p:cNvSpPr>
            <a:spLocks noGrp="1"/>
          </p:cNvSpPr>
          <p:nvPr>
            <p:ph type="body" sz="quarter" idx="10"/>
          </p:nvPr>
        </p:nvSpPr>
        <p:spPr/>
        <p:txBody>
          <a:bodyPr/>
          <a:lstStyle/>
          <a:p>
            <a:endParaRPr lang="en-US" dirty="0"/>
          </a:p>
        </p:txBody>
      </p:sp>
      <p:sp>
        <p:nvSpPr>
          <p:cNvPr id="7" name="Subtitle 4">
            <a:extLst>
              <a:ext uri="{FF2B5EF4-FFF2-40B4-BE49-F238E27FC236}">
                <a16:creationId xmlns:a16="http://schemas.microsoft.com/office/drawing/2014/main" id="{6854567D-4A3D-47AA-9136-742BDCB18AC6}"/>
              </a:ext>
            </a:extLst>
          </p:cNvPr>
          <p:cNvSpPr txBox="1">
            <a:spLocks/>
          </p:cNvSpPr>
          <p:nvPr/>
        </p:nvSpPr>
        <p:spPr>
          <a:xfrm>
            <a:off x="1524000" y="2667963"/>
            <a:ext cx="9144000" cy="554937"/>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10000"/>
              <a:buFont typeface="Wingdings" charset="2"/>
              <a:buNone/>
              <a:defRPr sz="2600" b="0" i="0" kern="1200">
                <a:solidFill>
                  <a:srgbClr val="FFFFFF"/>
                </a:solidFill>
                <a:latin typeface="Arial Narrow"/>
                <a:ea typeface="+mn-ea"/>
                <a:cs typeface="Arial Narrow"/>
              </a:defRPr>
            </a:lvl1pPr>
            <a:lvl2pPr marL="457200" indent="0" algn="ctr" defTabSz="457200" rtl="0" eaLnBrk="1" latinLnBrk="0" hangingPunct="1">
              <a:spcBef>
                <a:spcPct val="20000"/>
              </a:spcBef>
              <a:buClr>
                <a:srgbClr val="399ACA"/>
              </a:buClr>
              <a:buSzPct val="120000"/>
              <a:buFont typeface="Arial"/>
              <a:buNone/>
              <a:defRPr sz="16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3pPr>
            <a:lvl4pPr marL="1371600" marR="0" indent="0" algn="ctr" defTabSz="457200" rtl="0" eaLnBrk="1" fontAlgn="auto" latinLnBrk="0" hangingPunct="1">
              <a:lnSpc>
                <a:spcPct val="100000"/>
              </a:lnSpc>
              <a:spcBef>
                <a:spcPct val="20000"/>
              </a:spcBef>
              <a:spcAft>
                <a:spcPts val="0"/>
              </a:spcAft>
              <a:buClr>
                <a:srgbClr val="00588D"/>
              </a:buClr>
              <a:buSzTx/>
              <a:buFont typeface="Arial"/>
              <a:buNone/>
              <a:tabLst/>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SC21 OFMF/Gen-Z </a:t>
            </a:r>
            <a:r>
              <a:rPr lang="en-US" dirty="0" err="1"/>
              <a:t>PoC</a:t>
            </a:r>
            <a:endParaRPr lang="en-US" dirty="0"/>
          </a:p>
          <a:p>
            <a:endParaRPr lang="en-US" dirty="0"/>
          </a:p>
        </p:txBody>
      </p:sp>
    </p:spTree>
    <p:extLst>
      <p:ext uri="{BB962C8B-B14F-4D97-AF65-F5344CB8AC3E}">
        <p14:creationId xmlns:p14="http://schemas.microsoft.com/office/powerpoint/2010/main" val="207261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solidFill>
                  <a:srgbClr val="FF0000"/>
                </a:solidFill>
              </a:rPr>
              <a:t>Agent Flow diagram for POC</a:t>
            </a:r>
            <a:endParaRPr lang="en-US" dirty="0"/>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10</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103340325"/>
              </p:ext>
            </p:extLst>
          </p:nvPr>
        </p:nvGraphicFramePr>
        <p:xfrm>
          <a:off x="936702" y="1293541"/>
          <a:ext cx="10470996" cy="5586846"/>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r h="4055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Agent performs a Post/Delete to update the OFMF Redfish Tree</a:t>
                      </a:r>
                    </a:p>
                  </a:txBody>
                  <a:tcPr/>
                </a:tc>
                <a:tc>
                  <a:txBody>
                    <a:bodyPr/>
                    <a:lstStyle/>
                    <a:p>
                      <a:endParaRPr lang="en-US" sz="1400" dirty="0"/>
                    </a:p>
                  </a:txBody>
                  <a:tcPr/>
                </a:tc>
                <a:extLst>
                  <a:ext uri="{0D108BD9-81ED-4DB2-BD59-A6C34878D82A}">
                    <a16:rowId xmlns:a16="http://schemas.microsoft.com/office/drawing/2014/main" val="3370865067"/>
                  </a:ext>
                </a:extLst>
              </a:tr>
              <a:tr h="394440">
                <a:tc>
                  <a:txBody>
                    <a:bodyPr/>
                    <a:lstStyle/>
                    <a:p>
                      <a:r>
                        <a:rPr lang="en-US" sz="1400" dirty="0">
                          <a:solidFill>
                            <a:srgbClr val="FF0000"/>
                          </a:solidFill>
                        </a:rPr>
                        <a:t>Agent performs a Post/Delete to update the OFMF Redfish Tree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Redfish object resource representation(s)</a:t>
                      </a:r>
                    </a:p>
                    <a:p>
                      <a:endParaRPr lang="en-US" sz="1400" dirty="0">
                        <a:solidFill>
                          <a:srgbClr val="FF0000"/>
                        </a:solidFill>
                      </a:endParaRPr>
                    </a:p>
                  </a:txBody>
                  <a:tcPr/>
                </a:tc>
                <a:extLst>
                  <a:ext uri="{0D108BD9-81ED-4DB2-BD59-A6C34878D82A}">
                    <a16:rowId xmlns:a16="http://schemas.microsoft.com/office/drawing/2014/main" val="1061062341"/>
                  </a:ext>
                </a:extLst>
              </a:tr>
              <a:tr h="597047">
                <a:tc>
                  <a:txBody>
                    <a:bodyPr/>
                    <a:lstStyle/>
                    <a:p>
                      <a:r>
                        <a:rPr lang="en-US" sz="1400" dirty="0">
                          <a:solidFill>
                            <a:srgbClr val="FF0000"/>
                          </a:solidFill>
                        </a:rPr>
                        <a:t>Clients receive information from OFMF Redfish Tree that a change has occurred</a:t>
                      </a:r>
                    </a:p>
                  </a:txBody>
                  <a:tcPr/>
                </a:tc>
                <a:tc>
                  <a:txBody>
                    <a:bodyPr/>
                    <a:lstStyle/>
                    <a:p>
                      <a:r>
                        <a:rPr lang="en-US" sz="1400" dirty="0">
                          <a:solidFill>
                            <a:srgbClr val="FF0000"/>
                          </a:solidFill>
                        </a:rPr>
                        <a:t>Register from Redfish Events from OFMF</a:t>
                      </a:r>
                    </a:p>
                  </a:txBody>
                  <a:tcPr/>
                </a:tc>
                <a:extLst>
                  <a:ext uri="{0D108BD9-81ED-4DB2-BD59-A6C34878D82A}">
                    <a16:rowId xmlns:a16="http://schemas.microsoft.com/office/drawing/2014/main" val="3438527615"/>
                  </a:ext>
                </a:extLst>
              </a:tr>
            </a:tbl>
          </a:graphicData>
        </a:graphic>
      </p:graphicFrame>
    </p:spTree>
    <p:extLst>
      <p:ext uri="{BB962C8B-B14F-4D97-AF65-F5344CB8AC3E}">
        <p14:creationId xmlns:p14="http://schemas.microsoft.com/office/powerpoint/2010/main" val="198345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solidFill>
                  <a:srgbClr val="FF0000"/>
                </a:solidFill>
              </a:rPr>
              <a:t>Agent class Diagram for sc21 POC</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11</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a:t>Resource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42912"/>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solidFill>
                  <a:srgbClr val="FF0000"/>
                </a:solidFill>
              </a:rPr>
              <a:t>POC Post/Delete</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9021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8D89F-4C18-E04A-972E-1073DF6B6798}"/>
              </a:ext>
            </a:extLst>
          </p:cNvPr>
          <p:cNvSpPr>
            <a:spLocks noGrp="1"/>
          </p:cNvSpPr>
          <p:nvPr>
            <p:ph type="title"/>
          </p:nvPr>
        </p:nvSpPr>
        <p:spPr/>
        <p:txBody>
          <a:bodyPr/>
          <a:lstStyle/>
          <a:p>
            <a:r>
              <a:rPr lang="en-US" dirty="0"/>
              <a:t>Zephyr SM Launch</a:t>
            </a:r>
          </a:p>
        </p:txBody>
      </p:sp>
      <p:sp>
        <p:nvSpPr>
          <p:cNvPr id="3" name="Footer Placeholder 2">
            <a:extLst>
              <a:ext uri="{FF2B5EF4-FFF2-40B4-BE49-F238E27FC236}">
                <a16:creationId xmlns:a16="http://schemas.microsoft.com/office/drawing/2014/main" id="{223FDD97-E786-884F-985A-1C7B6FC9DFD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45BAFC42-22B1-9247-A3FD-0D974497F225}"/>
              </a:ext>
            </a:extLst>
          </p:cNvPr>
          <p:cNvSpPr>
            <a:spLocks noGrp="1"/>
          </p:cNvSpPr>
          <p:nvPr>
            <p:ph type="sldNum" sz="quarter" idx="11"/>
          </p:nvPr>
        </p:nvSpPr>
        <p:spPr/>
        <p:txBody>
          <a:bodyPr/>
          <a:lstStyle/>
          <a:p>
            <a:fld id="{0743EA0E-C5B1-48EC-8082-F253EA88050D}" type="slidenum">
              <a:rPr lang="en-US" smtClean="0"/>
              <a:pPr/>
              <a:t>12</a:t>
            </a:fld>
            <a:endParaRPr lang="en-US" dirty="0"/>
          </a:p>
        </p:txBody>
      </p:sp>
      <p:sp>
        <p:nvSpPr>
          <p:cNvPr id="5" name="TextBox 4">
            <a:extLst>
              <a:ext uri="{FF2B5EF4-FFF2-40B4-BE49-F238E27FC236}">
                <a16:creationId xmlns:a16="http://schemas.microsoft.com/office/drawing/2014/main" id="{6020828B-044F-B545-9205-C2501ED45104}"/>
              </a:ext>
            </a:extLst>
          </p:cNvPr>
          <p:cNvSpPr txBox="1"/>
          <p:nvPr/>
        </p:nvSpPr>
        <p:spPr>
          <a:xfrm>
            <a:off x="1672683" y="2330605"/>
            <a:ext cx="10482550" cy="3693319"/>
          </a:xfrm>
          <a:prstGeom prst="rect">
            <a:avLst/>
          </a:prstGeom>
          <a:noFill/>
        </p:spPr>
        <p:txBody>
          <a:bodyPr wrap="none" rtlCol="0">
            <a:spAutoFit/>
          </a:bodyPr>
          <a:lstStyle/>
          <a:p>
            <a:pPr lvl="0"/>
            <a:r>
              <a:rPr lang="en-US" dirty="0"/>
              <a:t>Json formatted configuration file</a:t>
            </a:r>
          </a:p>
          <a:p>
            <a:pPr lvl="0"/>
            <a:r>
              <a:rPr lang="en-US" dirty="0"/>
              <a:t>Zephyr does a discovery and resource descriptions from a static file in SM node</a:t>
            </a:r>
          </a:p>
          <a:p>
            <a:pPr lvl="1"/>
            <a:r>
              <a:rPr lang="en-US" dirty="0"/>
              <a:t>Fabric Attached components/resources are matched to consumers </a:t>
            </a:r>
          </a:p>
          <a:p>
            <a:pPr lvl="1"/>
            <a:r>
              <a:rPr lang="en-US" dirty="0"/>
              <a:t>Resource characteristics, type of resource, address range, UUID and serial number</a:t>
            </a:r>
          </a:p>
          <a:p>
            <a:pPr lvl="1"/>
            <a:r>
              <a:rPr lang="en-US" dirty="0"/>
              <a:t>Configuration restriction decides who can connect/bind to what resource, no randomness</a:t>
            </a:r>
          </a:p>
          <a:p>
            <a:pPr lvl="1"/>
            <a:r>
              <a:rPr lang="en-US" dirty="0"/>
              <a:t>Wiring-–Python </a:t>
            </a:r>
            <a:r>
              <a:rPr lang="en-US" dirty="0" err="1"/>
              <a:t>NetworkX</a:t>
            </a:r>
            <a:r>
              <a:rPr lang="en-US" dirty="0"/>
              <a:t> to communicate wiring topology, potential wiring pathway that could be used.</a:t>
            </a:r>
          </a:p>
          <a:p>
            <a:pPr lvl="1"/>
            <a:r>
              <a:rPr lang="en-US" dirty="0"/>
              <a:t>Flags---for driver</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available resources </a:t>
            </a:r>
          </a:p>
          <a:p>
            <a:pPr lvl="2"/>
            <a:r>
              <a:rPr lang="en-US" dirty="0"/>
              <a:t>Fabric Attached components/resources, as producers, are matched to consumers</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p:txBody>
      </p:sp>
    </p:spTree>
    <p:extLst>
      <p:ext uri="{BB962C8B-B14F-4D97-AF65-F5344CB8AC3E}">
        <p14:creationId xmlns:p14="http://schemas.microsoft.com/office/powerpoint/2010/main" val="2134233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24449-2D6B-554A-ADDD-E3A98E16FA8B}"/>
              </a:ext>
            </a:extLst>
          </p:cNvPr>
          <p:cNvSpPr>
            <a:spLocks noGrp="1"/>
          </p:cNvSpPr>
          <p:nvPr>
            <p:ph type="title"/>
          </p:nvPr>
        </p:nvSpPr>
        <p:spPr/>
        <p:txBody>
          <a:bodyPr/>
          <a:lstStyle/>
          <a:p>
            <a:endParaRPr lang="en-US" dirty="0"/>
          </a:p>
        </p:txBody>
      </p:sp>
      <p:sp>
        <p:nvSpPr>
          <p:cNvPr id="3" name="Footer Placeholder 2">
            <a:extLst>
              <a:ext uri="{FF2B5EF4-FFF2-40B4-BE49-F238E27FC236}">
                <a16:creationId xmlns:a16="http://schemas.microsoft.com/office/drawing/2014/main" id="{BD117E88-B312-1847-860E-B6D08BA6015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A345326-DD71-BD4B-9CCB-DA1B99F5D6F6}"/>
              </a:ext>
            </a:extLst>
          </p:cNvPr>
          <p:cNvSpPr>
            <a:spLocks noGrp="1"/>
          </p:cNvSpPr>
          <p:nvPr>
            <p:ph type="sldNum" sz="quarter" idx="11"/>
          </p:nvPr>
        </p:nvSpPr>
        <p:spPr/>
        <p:txBody>
          <a:bodyPr/>
          <a:lstStyle/>
          <a:p>
            <a:fld id="{0743EA0E-C5B1-48EC-8082-F253EA88050D}" type="slidenum">
              <a:rPr lang="en-US" smtClean="0"/>
              <a:pPr/>
              <a:t>13</a:t>
            </a:fld>
            <a:endParaRPr lang="en-US" dirty="0"/>
          </a:p>
        </p:txBody>
      </p:sp>
      <p:sp>
        <p:nvSpPr>
          <p:cNvPr id="5" name="TextBox 4">
            <a:extLst>
              <a:ext uri="{FF2B5EF4-FFF2-40B4-BE49-F238E27FC236}">
                <a16:creationId xmlns:a16="http://schemas.microsoft.com/office/drawing/2014/main" id="{70B0F742-9E8B-F34D-82A1-7D9CF52C89F7}"/>
              </a:ext>
            </a:extLst>
          </p:cNvPr>
          <p:cNvSpPr txBox="1"/>
          <p:nvPr/>
        </p:nvSpPr>
        <p:spPr>
          <a:xfrm>
            <a:off x="3526972" y="2892260"/>
            <a:ext cx="3439339" cy="1754326"/>
          </a:xfrm>
          <a:prstGeom prst="rect">
            <a:avLst/>
          </a:prstGeom>
          <a:noFill/>
        </p:spPr>
        <p:txBody>
          <a:bodyPr wrap="none" rtlCol="0">
            <a:spAutoFit/>
          </a:bodyPr>
          <a:lstStyle/>
          <a:p>
            <a:r>
              <a:rPr lang="en-US" dirty="0"/>
              <a:t>What is the information?</a:t>
            </a:r>
          </a:p>
          <a:p>
            <a:pPr marL="285750" indent="-285750">
              <a:buFont typeface="Arial" panose="020B0604020202020204" pitchFamily="34" charset="0"/>
              <a:buChar char="•"/>
            </a:pPr>
            <a:r>
              <a:rPr lang="en-US" dirty="0"/>
              <a:t>Producers and Consumers</a:t>
            </a:r>
          </a:p>
          <a:p>
            <a:pPr marL="285750" indent="-285750">
              <a:buFont typeface="Arial" panose="020B0604020202020204" pitchFamily="34" charset="0"/>
              <a:buChar char="•"/>
            </a:pPr>
            <a:r>
              <a:rPr lang="en-US" dirty="0"/>
              <a:t>Nodes and Edges</a:t>
            </a:r>
          </a:p>
          <a:p>
            <a:pPr marL="285750" indent="-285750">
              <a:buFont typeface="Arial" panose="020B0604020202020204" pitchFamily="34" charset="0"/>
              <a:buChar char="•"/>
            </a:pPr>
            <a:r>
              <a:rPr lang="en-US" dirty="0"/>
              <a:t>Associations that provide Zones</a:t>
            </a:r>
          </a:p>
          <a:p>
            <a:pPr marL="742950" lvl="1" indent="-285750">
              <a:buFont typeface="Arial" panose="020B0604020202020204" pitchFamily="34" charset="0"/>
              <a:buChar char="•"/>
            </a:pPr>
            <a:r>
              <a:rPr lang="en-US" dirty="0"/>
              <a:t>After </a:t>
            </a:r>
            <a:r>
              <a:rPr lang="en-US" dirty="0" err="1"/>
              <a:t>PoC</a:t>
            </a:r>
            <a:r>
              <a:rPr lang="en-US" dirty="0"/>
              <a:t>—</a:t>
            </a:r>
            <a:r>
              <a:rPr lang="en-US" dirty="0" err="1"/>
              <a:t>Rkey</a:t>
            </a:r>
            <a:r>
              <a:rPr lang="en-US" dirty="0"/>
              <a:t> security</a:t>
            </a:r>
          </a:p>
          <a:p>
            <a:endParaRPr lang="en-US" dirty="0"/>
          </a:p>
        </p:txBody>
      </p:sp>
    </p:spTree>
    <p:extLst>
      <p:ext uri="{BB962C8B-B14F-4D97-AF65-F5344CB8AC3E}">
        <p14:creationId xmlns:p14="http://schemas.microsoft.com/office/powerpoint/2010/main" val="1141690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06B22-6CDD-5147-B732-A3FE840F465F}"/>
              </a:ext>
            </a:extLst>
          </p:cNvPr>
          <p:cNvSpPr>
            <a:spLocks noGrp="1"/>
          </p:cNvSpPr>
          <p:nvPr>
            <p:ph type="title"/>
          </p:nvPr>
        </p:nvSpPr>
        <p:spPr/>
        <p:txBody>
          <a:bodyPr/>
          <a:lstStyle/>
          <a:p>
            <a:r>
              <a:rPr lang="en-US" dirty="0">
                <a:solidFill>
                  <a:srgbClr val="FF0000"/>
                </a:solidFill>
              </a:rPr>
              <a:t>Agent Meet Subnet Manager--Zephyr</a:t>
            </a:r>
          </a:p>
        </p:txBody>
      </p:sp>
      <p:sp>
        <p:nvSpPr>
          <p:cNvPr id="3" name="Footer Placeholder 2">
            <a:extLst>
              <a:ext uri="{FF2B5EF4-FFF2-40B4-BE49-F238E27FC236}">
                <a16:creationId xmlns:a16="http://schemas.microsoft.com/office/drawing/2014/main" id="{75A54AB9-E913-DB47-AAC9-F6D208D4F72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DA67E66-8A84-4B4A-9FCD-79A439B5FC2C}"/>
              </a:ext>
            </a:extLst>
          </p:cNvPr>
          <p:cNvSpPr>
            <a:spLocks noGrp="1"/>
          </p:cNvSpPr>
          <p:nvPr>
            <p:ph type="sldNum" sz="quarter" idx="11"/>
          </p:nvPr>
        </p:nvSpPr>
        <p:spPr/>
        <p:txBody>
          <a:bodyPr/>
          <a:lstStyle/>
          <a:p>
            <a:fld id="{0743EA0E-C5B1-48EC-8082-F253EA88050D}" type="slidenum">
              <a:rPr lang="en-US" smtClean="0"/>
              <a:pPr/>
              <a:t>14</a:t>
            </a:fld>
            <a:endParaRPr lang="en-US" dirty="0"/>
          </a:p>
        </p:txBody>
      </p:sp>
      <p:sp>
        <p:nvSpPr>
          <p:cNvPr id="5" name="Rectangle 4">
            <a:extLst>
              <a:ext uri="{FF2B5EF4-FFF2-40B4-BE49-F238E27FC236}">
                <a16:creationId xmlns:a16="http://schemas.microsoft.com/office/drawing/2014/main" id="{CCAD26EC-F645-5B43-A5B8-D279E89C595F}"/>
              </a:ext>
            </a:extLst>
          </p:cNvPr>
          <p:cNvSpPr/>
          <p:nvPr/>
        </p:nvSpPr>
        <p:spPr>
          <a:xfrm>
            <a:off x="1037063" y="1707446"/>
            <a:ext cx="8854068" cy="2862322"/>
          </a:xfrm>
          <a:prstGeom prst="rect">
            <a:avLst/>
          </a:prstGeom>
        </p:spPr>
        <p:txBody>
          <a:bodyPr wrap="square">
            <a:spAutoFit/>
          </a:bodyPr>
          <a:lstStyle/>
          <a:p>
            <a:pPr lvl="0"/>
            <a:r>
              <a:rPr lang="en-US" dirty="0"/>
              <a:t>Redfish Database</a:t>
            </a:r>
          </a:p>
          <a:p>
            <a:pPr lvl="0"/>
            <a:r>
              <a:rPr lang="en-US" dirty="0">
                <a:solidFill>
                  <a:srgbClr val="FF0000"/>
                </a:solidFill>
              </a:rPr>
              <a:t>Reach out to Zephyr to gather resource information and policies using </a:t>
            </a:r>
            <a:r>
              <a:rPr lang="en-US" dirty="0" err="1">
                <a:solidFill>
                  <a:srgbClr val="FF0000"/>
                </a:solidFill>
              </a:rPr>
              <a:t>cURL</a:t>
            </a:r>
            <a:r>
              <a:rPr lang="en-US" dirty="0">
                <a:solidFill>
                  <a:srgbClr val="FF0000"/>
                </a:solidFill>
              </a:rPr>
              <a:t> and HTTP-FLASK</a:t>
            </a:r>
          </a:p>
          <a:p>
            <a:pPr lvl="1"/>
            <a:r>
              <a:rPr lang="en-US" dirty="0"/>
              <a:t>Receive available resources </a:t>
            </a:r>
          </a:p>
          <a:p>
            <a:pPr lvl="2"/>
            <a:r>
              <a:rPr lang="en-US" dirty="0"/>
              <a:t>Fabric Attached components/resources are matched to a client</a:t>
            </a:r>
          </a:p>
          <a:p>
            <a:pPr lvl="2"/>
            <a:r>
              <a:rPr lang="en-US" dirty="0"/>
              <a:t>Resource characteristics, type of resource, address range, UUID and serial number</a:t>
            </a:r>
          </a:p>
          <a:p>
            <a:pPr lvl="2"/>
            <a:r>
              <a:rPr lang="en-US" dirty="0"/>
              <a:t>Configuration restriction decides who can connect/bind to what resource, no randomness</a:t>
            </a:r>
          </a:p>
          <a:p>
            <a:pPr lvl="2"/>
            <a:r>
              <a:rPr lang="en-US" dirty="0"/>
              <a:t>Connection binding restrictions and hops</a:t>
            </a:r>
          </a:p>
          <a:p>
            <a:pPr lvl="1"/>
            <a:r>
              <a:rPr lang="en-US" dirty="0"/>
              <a:t>Filling the Redfish/Swordfish database using Posts or Deletes</a:t>
            </a:r>
          </a:p>
          <a:p>
            <a:pPr lvl="1"/>
            <a:r>
              <a:rPr lang="en-US" dirty="0"/>
              <a:t>Patches for Zones</a:t>
            </a:r>
          </a:p>
        </p:txBody>
      </p:sp>
    </p:spTree>
    <p:extLst>
      <p:ext uri="{BB962C8B-B14F-4D97-AF65-F5344CB8AC3E}">
        <p14:creationId xmlns:p14="http://schemas.microsoft.com/office/powerpoint/2010/main" val="176624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CFAA7-9C26-DE47-83E6-F46E167627F4}"/>
              </a:ext>
            </a:extLst>
          </p:cNvPr>
          <p:cNvSpPr>
            <a:spLocks noGrp="1"/>
          </p:cNvSpPr>
          <p:nvPr>
            <p:ph type="title"/>
          </p:nvPr>
        </p:nvSpPr>
        <p:spPr/>
        <p:txBody>
          <a:bodyPr/>
          <a:lstStyle/>
          <a:p>
            <a:r>
              <a:rPr lang="en-US" dirty="0">
                <a:solidFill>
                  <a:srgbClr val="FF0000"/>
                </a:solidFill>
              </a:rPr>
              <a:t>Agent receives update from Zephyr</a:t>
            </a:r>
          </a:p>
        </p:txBody>
      </p:sp>
      <p:sp>
        <p:nvSpPr>
          <p:cNvPr id="3" name="Footer Placeholder 2">
            <a:extLst>
              <a:ext uri="{FF2B5EF4-FFF2-40B4-BE49-F238E27FC236}">
                <a16:creationId xmlns:a16="http://schemas.microsoft.com/office/drawing/2014/main" id="{01370A50-BF1E-824F-A105-A87082039DC0}"/>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17DD7EC-EE4E-7E48-8C0D-EEFCB2E46763}"/>
              </a:ext>
            </a:extLst>
          </p:cNvPr>
          <p:cNvSpPr>
            <a:spLocks noGrp="1"/>
          </p:cNvSpPr>
          <p:nvPr>
            <p:ph type="sldNum" sz="quarter" idx="11"/>
          </p:nvPr>
        </p:nvSpPr>
        <p:spPr>
          <a:xfrm>
            <a:off x="4956748" y="6722057"/>
            <a:ext cx="2743200" cy="365125"/>
          </a:xfrm>
        </p:spPr>
        <p:txBody>
          <a:bodyPr/>
          <a:lstStyle/>
          <a:p>
            <a:fld id="{0743EA0E-C5B1-48EC-8082-F253EA88050D}" type="slidenum">
              <a:rPr lang="en-US" smtClean="0"/>
              <a:pPr/>
              <a:t>15</a:t>
            </a:fld>
            <a:endParaRPr lang="en-US" dirty="0"/>
          </a:p>
        </p:txBody>
      </p:sp>
      <p:sp>
        <p:nvSpPr>
          <p:cNvPr id="5" name="TextBox 4">
            <a:extLst>
              <a:ext uri="{FF2B5EF4-FFF2-40B4-BE49-F238E27FC236}">
                <a16:creationId xmlns:a16="http://schemas.microsoft.com/office/drawing/2014/main" id="{6987D1C9-5A3D-594D-93C9-C1DDF46F17E4}"/>
              </a:ext>
            </a:extLst>
          </p:cNvPr>
          <p:cNvSpPr txBox="1"/>
          <p:nvPr/>
        </p:nvSpPr>
        <p:spPr>
          <a:xfrm>
            <a:off x="1784195" y="2776654"/>
            <a:ext cx="9525877" cy="3416320"/>
          </a:xfrm>
          <a:prstGeom prst="rect">
            <a:avLst/>
          </a:prstGeom>
          <a:noFill/>
        </p:spPr>
        <p:txBody>
          <a:bodyPr wrap="none" rtlCol="0">
            <a:spAutoFit/>
          </a:bodyPr>
          <a:lstStyle/>
          <a:p>
            <a:r>
              <a:rPr lang="en-US" dirty="0"/>
              <a:t>Agent receives an event notification---RPC call?</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what changed?</a:t>
            </a:r>
          </a:p>
          <a:p>
            <a:pPr lvl="2"/>
            <a:r>
              <a:rPr lang="en-US" dirty="0"/>
              <a:t>Fabric Attached components/resources are matched to a consumer</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a:p>
            <a:r>
              <a:rPr lang="en-US" dirty="0"/>
              <a:t>Create the objects</a:t>
            </a:r>
          </a:p>
          <a:p>
            <a:r>
              <a:rPr lang="en-US" dirty="0"/>
              <a:t>Define the links to objects</a:t>
            </a:r>
          </a:p>
          <a:p>
            <a:r>
              <a:rPr lang="en-US" dirty="0"/>
              <a:t>Create the zones starting with the overall default fabric zone after the bindings are created</a:t>
            </a:r>
          </a:p>
          <a:p>
            <a:endParaRPr lang="en-US" dirty="0"/>
          </a:p>
          <a:p>
            <a:endParaRPr lang="en-US" dirty="0"/>
          </a:p>
        </p:txBody>
      </p:sp>
    </p:spTree>
    <p:extLst>
      <p:ext uri="{BB962C8B-B14F-4D97-AF65-F5344CB8AC3E}">
        <p14:creationId xmlns:p14="http://schemas.microsoft.com/office/powerpoint/2010/main" val="90037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16</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Subnet Manager can talk to 1 or more Agents</a:t>
            </a:r>
          </a:p>
        </p:txBody>
      </p:sp>
    </p:spTree>
    <p:extLst>
      <p:ext uri="{BB962C8B-B14F-4D97-AF65-F5344CB8AC3E}">
        <p14:creationId xmlns:p14="http://schemas.microsoft.com/office/powerpoint/2010/main" val="283307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17</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Agent communicates to the OFMF using Redfish</a:t>
            </a:r>
          </a:p>
        </p:txBody>
      </p:sp>
    </p:spTree>
    <p:extLst>
      <p:ext uri="{BB962C8B-B14F-4D97-AF65-F5344CB8AC3E}">
        <p14:creationId xmlns:p14="http://schemas.microsoft.com/office/powerpoint/2010/main" val="4048130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Agent Top-Down design</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18</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a:t>
            </a:r>
          </a:p>
        </p:txBody>
      </p:sp>
      <p:sp>
        <p:nvSpPr>
          <p:cNvPr id="8" name="Rectangle 7">
            <a:extLst>
              <a:ext uri="{FF2B5EF4-FFF2-40B4-BE49-F238E27FC236}">
                <a16:creationId xmlns:a16="http://schemas.microsoft.com/office/drawing/2014/main" id="{980296CC-0840-6A47-9EFF-A056943AB82D}"/>
              </a:ext>
            </a:extLst>
          </p:cNvPr>
          <p:cNvSpPr/>
          <p:nvPr/>
        </p:nvSpPr>
        <p:spPr>
          <a:xfrm>
            <a:off x="5477436" y="404318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cxnSp>
        <p:nvCxnSpPr>
          <p:cNvPr id="13" name="Straight Arrow Connector 12">
            <a:extLst>
              <a:ext uri="{FF2B5EF4-FFF2-40B4-BE49-F238E27FC236}">
                <a16:creationId xmlns:a16="http://schemas.microsoft.com/office/drawing/2014/main" id="{BE9F6C5F-0E9B-0A42-AFBD-65B3F92B3D1A}"/>
              </a:ext>
            </a:extLst>
          </p:cNvPr>
          <p:cNvCxnSpPr>
            <a:cxnSpLocks/>
            <a:stCxn id="7" idx="1"/>
            <a:endCxn id="11" idx="0"/>
          </p:cNvCxnSpPr>
          <p:nvPr/>
        </p:nvCxnSpPr>
        <p:spPr>
          <a:xfrm flipH="1">
            <a:off x="2788021" y="2518354"/>
            <a:ext cx="2689415" cy="15931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cxnSpLocks/>
            <a:stCxn id="7" idx="2"/>
            <a:endCxn id="8" idx="0"/>
          </p:cNvCxnSpPr>
          <p:nvPr/>
        </p:nvCxnSpPr>
        <p:spPr>
          <a:xfrm>
            <a:off x="6051177" y="2834360"/>
            <a:ext cx="0" cy="12088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624918" y="2518354"/>
            <a:ext cx="2566340" cy="13676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Rectangle 26">
            <a:extLst>
              <a:ext uri="{FF2B5EF4-FFF2-40B4-BE49-F238E27FC236}">
                <a16:creationId xmlns:a16="http://schemas.microsoft.com/office/drawing/2014/main" id="{1452EAE1-FE8B-DF43-A71B-67DF9BF27E23}"/>
              </a:ext>
            </a:extLst>
          </p:cNvPr>
          <p:cNvSpPr/>
          <p:nvPr/>
        </p:nvSpPr>
        <p:spPr>
          <a:xfrm>
            <a:off x="8728835" y="3979296"/>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Tree>
    <p:extLst>
      <p:ext uri="{BB962C8B-B14F-4D97-AF65-F5344CB8AC3E}">
        <p14:creationId xmlns:p14="http://schemas.microsoft.com/office/powerpoint/2010/main" val="3544870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BD859-64F1-334F-8069-17B7B8EBA0B5}"/>
              </a:ext>
            </a:extLst>
          </p:cNvPr>
          <p:cNvSpPr>
            <a:spLocks noGrp="1"/>
          </p:cNvSpPr>
          <p:nvPr>
            <p:ph type="title"/>
          </p:nvPr>
        </p:nvSpPr>
        <p:spPr/>
        <p:txBody>
          <a:bodyPr/>
          <a:lstStyle/>
          <a:p>
            <a:r>
              <a:rPr lang="en-US" dirty="0"/>
              <a:t>Agent top-down design-Subnet Manager Interface</a:t>
            </a:r>
          </a:p>
        </p:txBody>
      </p:sp>
      <p:sp>
        <p:nvSpPr>
          <p:cNvPr id="3" name="Footer Placeholder 2">
            <a:extLst>
              <a:ext uri="{FF2B5EF4-FFF2-40B4-BE49-F238E27FC236}">
                <a16:creationId xmlns:a16="http://schemas.microsoft.com/office/drawing/2014/main" id="{6A839DE4-22CB-824A-A621-88148C91E04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CC3C3E9-50E1-054F-B43C-723C8AD3767E}"/>
              </a:ext>
            </a:extLst>
          </p:cNvPr>
          <p:cNvSpPr>
            <a:spLocks noGrp="1"/>
          </p:cNvSpPr>
          <p:nvPr>
            <p:ph type="sldNum" sz="quarter" idx="11"/>
          </p:nvPr>
        </p:nvSpPr>
        <p:spPr/>
        <p:txBody>
          <a:bodyPr/>
          <a:lstStyle/>
          <a:p>
            <a:fld id="{0743EA0E-C5B1-48EC-8082-F253EA88050D}" type="slidenum">
              <a:rPr lang="en-US" smtClean="0"/>
              <a:pPr/>
              <a:t>19</a:t>
            </a:fld>
            <a:endParaRPr lang="en-US" dirty="0"/>
          </a:p>
        </p:txBody>
      </p:sp>
      <p:sp>
        <p:nvSpPr>
          <p:cNvPr id="5" name="Rectangle 4">
            <a:extLst>
              <a:ext uri="{FF2B5EF4-FFF2-40B4-BE49-F238E27FC236}">
                <a16:creationId xmlns:a16="http://schemas.microsoft.com/office/drawing/2014/main" id="{80E30F44-B141-3C42-A58D-50610090952B}"/>
              </a:ext>
            </a:extLst>
          </p:cNvPr>
          <p:cNvSpPr/>
          <p:nvPr/>
        </p:nvSpPr>
        <p:spPr>
          <a:xfrm>
            <a:off x="5871882" y="1957567"/>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sp>
        <p:nvSpPr>
          <p:cNvPr id="6" name="Rectangle 5">
            <a:extLst>
              <a:ext uri="{FF2B5EF4-FFF2-40B4-BE49-F238E27FC236}">
                <a16:creationId xmlns:a16="http://schemas.microsoft.com/office/drawing/2014/main" id="{85BA9107-8414-1647-B079-9A3D0E39A956}"/>
              </a:ext>
            </a:extLst>
          </p:cNvPr>
          <p:cNvSpPr/>
          <p:nvPr/>
        </p:nvSpPr>
        <p:spPr>
          <a:xfrm>
            <a:off x="1518367" y="478879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Translates between SM protocol and OFMF protocol</a:t>
            </a:r>
          </a:p>
        </p:txBody>
      </p:sp>
      <p:sp>
        <p:nvSpPr>
          <p:cNvPr id="7" name="Rectangle 6">
            <a:extLst>
              <a:ext uri="{FF2B5EF4-FFF2-40B4-BE49-F238E27FC236}">
                <a16:creationId xmlns:a16="http://schemas.microsoft.com/office/drawing/2014/main" id="{17F51D68-180F-C741-9CE5-6696BE2A88C7}"/>
              </a:ext>
            </a:extLst>
          </p:cNvPr>
          <p:cNvSpPr/>
          <p:nvPr/>
        </p:nvSpPr>
        <p:spPr>
          <a:xfrm>
            <a:off x="4150659" y="477184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8" name="Rectangle 7">
            <a:extLst>
              <a:ext uri="{FF2B5EF4-FFF2-40B4-BE49-F238E27FC236}">
                <a16:creationId xmlns:a16="http://schemas.microsoft.com/office/drawing/2014/main" id="{4BA5F5CC-EDBC-F24E-B65E-2BB2AFFE1B97}"/>
              </a:ext>
            </a:extLst>
          </p:cNvPr>
          <p:cNvSpPr/>
          <p:nvPr/>
        </p:nvSpPr>
        <p:spPr>
          <a:xfrm>
            <a:off x="7356692" y="47718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Current State </a:t>
            </a:r>
          </a:p>
        </p:txBody>
      </p:sp>
      <p:sp>
        <p:nvSpPr>
          <p:cNvPr id="9" name="Rectangle 8">
            <a:extLst>
              <a:ext uri="{FF2B5EF4-FFF2-40B4-BE49-F238E27FC236}">
                <a16:creationId xmlns:a16="http://schemas.microsoft.com/office/drawing/2014/main" id="{AEC6795B-42CC-A344-8836-5449FC6804CF}"/>
              </a:ext>
            </a:extLst>
          </p:cNvPr>
          <p:cNvSpPr/>
          <p:nvPr/>
        </p:nvSpPr>
        <p:spPr>
          <a:xfrm>
            <a:off x="9987833" y="477183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Reading initial state of the SM</a:t>
            </a:r>
          </a:p>
        </p:txBody>
      </p:sp>
      <p:cxnSp>
        <p:nvCxnSpPr>
          <p:cNvPr id="10" name="Straight Arrow Connector 9">
            <a:extLst>
              <a:ext uri="{FF2B5EF4-FFF2-40B4-BE49-F238E27FC236}">
                <a16:creationId xmlns:a16="http://schemas.microsoft.com/office/drawing/2014/main" id="{01A927FA-F961-484E-8E96-0215A69C3F92}"/>
              </a:ext>
            </a:extLst>
          </p:cNvPr>
          <p:cNvCxnSpPr>
            <a:cxnSpLocks/>
            <a:stCxn id="5" idx="1"/>
          </p:cNvCxnSpPr>
          <p:nvPr/>
        </p:nvCxnSpPr>
        <p:spPr>
          <a:xfrm flipH="1">
            <a:off x="2117340" y="2596129"/>
            <a:ext cx="3754542"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319511D-2031-ED4A-A710-DBE7F694C626}"/>
              </a:ext>
            </a:extLst>
          </p:cNvPr>
          <p:cNvCxnSpPr>
            <a:cxnSpLocks/>
            <a:endCxn id="7" idx="0"/>
          </p:cNvCxnSpPr>
          <p:nvPr/>
        </p:nvCxnSpPr>
        <p:spPr>
          <a:xfrm flipH="1">
            <a:off x="4724400" y="3251650"/>
            <a:ext cx="1595720" cy="15201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1CA63A85-6F4A-904E-B771-8EFDB33B55FC}"/>
              </a:ext>
            </a:extLst>
          </p:cNvPr>
          <p:cNvCxnSpPr>
            <a:cxnSpLocks/>
            <a:stCxn id="5" idx="2"/>
            <a:endCxn id="8" idx="0"/>
          </p:cNvCxnSpPr>
          <p:nvPr/>
        </p:nvCxnSpPr>
        <p:spPr>
          <a:xfrm>
            <a:off x="6445623" y="3234690"/>
            <a:ext cx="1484810" cy="153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895F97BF-0697-BF4F-8A1A-E3D9BCBEDBE1}"/>
              </a:ext>
            </a:extLst>
          </p:cNvPr>
          <p:cNvCxnSpPr>
            <a:cxnSpLocks/>
            <a:stCxn id="5" idx="3"/>
          </p:cNvCxnSpPr>
          <p:nvPr/>
        </p:nvCxnSpPr>
        <p:spPr>
          <a:xfrm>
            <a:off x="7019364" y="2596129"/>
            <a:ext cx="3644826"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727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2A-FDF3-C14F-A875-53A432F39CA1}"/>
              </a:ext>
            </a:extLst>
          </p:cNvPr>
          <p:cNvSpPr>
            <a:spLocks noGrp="1"/>
          </p:cNvSpPr>
          <p:nvPr>
            <p:ph type="title"/>
          </p:nvPr>
        </p:nvSpPr>
        <p:spPr/>
        <p:txBody>
          <a:bodyPr/>
          <a:lstStyle/>
          <a:p>
            <a:r>
              <a:rPr lang="en-US" dirty="0"/>
              <a:t>Agent Contents</a:t>
            </a:r>
          </a:p>
        </p:txBody>
      </p:sp>
      <p:sp>
        <p:nvSpPr>
          <p:cNvPr id="3" name="Footer Placeholder 2">
            <a:extLst>
              <a:ext uri="{FF2B5EF4-FFF2-40B4-BE49-F238E27FC236}">
                <a16:creationId xmlns:a16="http://schemas.microsoft.com/office/drawing/2014/main" id="{26DE37CB-2DA1-0D4C-ADD7-CFFA778D289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06656A75-EA51-2048-B53F-F776F0519030}"/>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TextBox 4">
            <a:extLst>
              <a:ext uri="{FF2B5EF4-FFF2-40B4-BE49-F238E27FC236}">
                <a16:creationId xmlns:a16="http://schemas.microsoft.com/office/drawing/2014/main" id="{03371380-5D01-804D-88B4-D79D964C1943}"/>
              </a:ext>
            </a:extLst>
          </p:cNvPr>
          <p:cNvSpPr txBox="1"/>
          <p:nvPr/>
        </p:nvSpPr>
        <p:spPr>
          <a:xfrm>
            <a:off x="2918012" y="2178424"/>
            <a:ext cx="7282699" cy="1477328"/>
          </a:xfrm>
          <a:prstGeom prst="rect">
            <a:avLst/>
          </a:prstGeom>
          <a:noFill/>
        </p:spPr>
        <p:txBody>
          <a:bodyPr wrap="none" rtlCol="0">
            <a:spAutoFit/>
          </a:bodyPr>
          <a:lstStyle/>
          <a:p>
            <a:r>
              <a:rPr lang="en-US" dirty="0"/>
              <a:t>1.  Tentative schedule dates and steps</a:t>
            </a:r>
          </a:p>
          <a:p>
            <a:r>
              <a:rPr lang="en-US" dirty="0"/>
              <a:t>2.  Use-Case Description</a:t>
            </a:r>
          </a:p>
          <a:p>
            <a:pPr marL="342900" indent="-342900">
              <a:buAutoNum type="arabicPeriod" startAt="2"/>
            </a:pPr>
            <a:r>
              <a:rPr lang="en-US" dirty="0"/>
              <a:t>Boundaries</a:t>
            </a:r>
          </a:p>
          <a:p>
            <a:pPr marL="342900" indent="-342900">
              <a:buAutoNum type="arabicPeriod" startAt="2"/>
            </a:pPr>
            <a:r>
              <a:rPr lang="en-US" dirty="0"/>
              <a:t>Top-Down Approach using decompositions and pipe-and-filter approach</a:t>
            </a:r>
          </a:p>
          <a:p>
            <a:pPr marL="342900" indent="-342900">
              <a:buAutoNum type="arabicPeriod" startAt="2"/>
            </a:pPr>
            <a:r>
              <a:rPr lang="en-US" dirty="0"/>
              <a:t>UML</a:t>
            </a:r>
          </a:p>
        </p:txBody>
      </p:sp>
    </p:spTree>
    <p:extLst>
      <p:ext uri="{BB962C8B-B14F-4D97-AF65-F5344CB8AC3E}">
        <p14:creationId xmlns:p14="http://schemas.microsoft.com/office/powerpoint/2010/main" val="1977051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53DE4-5885-4C45-AA63-6F6138ED7CF2}"/>
              </a:ext>
            </a:extLst>
          </p:cNvPr>
          <p:cNvSpPr>
            <a:spLocks noGrp="1"/>
          </p:cNvSpPr>
          <p:nvPr>
            <p:ph type="title"/>
          </p:nvPr>
        </p:nvSpPr>
        <p:spPr/>
        <p:txBody>
          <a:bodyPr/>
          <a:lstStyle/>
          <a:p>
            <a:r>
              <a:rPr lang="en-US" dirty="0"/>
              <a:t>Agent/OFMF initial configuration-–Part 1</a:t>
            </a:r>
          </a:p>
        </p:txBody>
      </p:sp>
      <p:sp>
        <p:nvSpPr>
          <p:cNvPr id="3" name="Footer Placeholder 2">
            <a:extLst>
              <a:ext uri="{FF2B5EF4-FFF2-40B4-BE49-F238E27FC236}">
                <a16:creationId xmlns:a16="http://schemas.microsoft.com/office/drawing/2014/main" id="{FB80176F-FCAE-F24C-9D21-F79A17A8B203}"/>
              </a:ext>
            </a:extLst>
          </p:cNvPr>
          <p:cNvSpPr>
            <a:spLocks noGrp="1"/>
          </p:cNvSpPr>
          <p:nvPr>
            <p:ph type="ftr" sz="quarter" idx="10"/>
          </p:nvPr>
        </p:nvSpPr>
        <p:spPr/>
        <p:txBody>
          <a:bodyPr/>
          <a:lstStyle/>
          <a:p>
            <a:r>
              <a:rPr lang="en-US" dirty="0"/>
              <a:t>© </a:t>
            </a:r>
            <a:r>
              <a:rPr lang="en-US" dirty="0" err="1"/>
              <a:t>OpenFabrics</a:t>
            </a:r>
            <a:r>
              <a:rPr lang="en-US" dirty="0"/>
              <a:t> Alliance</a:t>
            </a:r>
          </a:p>
        </p:txBody>
      </p:sp>
      <p:sp>
        <p:nvSpPr>
          <p:cNvPr id="4" name="Slide Number Placeholder 3">
            <a:extLst>
              <a:ext uri="{FF2B5EF4-FFF2-40B4-BE49-F238E27FC236}">
                <a16:creationId xmlns:a16="http://schemas.microsoft.com/office/drawing/2014/main" id="{50D81FEE-266F-304E-9E30-FDD0D1E1995E}"/>
              </a:ext>
            </a:extLst>
          </p:cNvPr>
          <p:cNvSpPr>
            <a:spLocks noGrp="1"/>
          </p:cNvSpPr>
          <p:nvPr>
            <p:ph type="sldNum" sz="quarter" idx="11"/>
          </p:nvPr>
        </p:nvSpPr>
        <p:spPr/>
        <p:txBody>
          <a:bodyPr/>
          <a:lstStyle/>
          <a:p>
            <a:fld id="{0743EA0E-C5B1-48EC-8082-F253EA88050D}" type="slidenum">
              <a:rPr lang="en-US" smtClean="0"/>
              <a:pPr/>
              <a:t>20</a:t>
            </a:fld>
            <a:endParaRPr lang="en-US" dirty="0"/>
          </a:p>
        </p:txBody>
      </p:sp>
      <p:sp>
        <p:nvSpPr>
          <p:cNvPr id="6" name="Rectangle 5">
            <a:extLst>
              <a:ext uri="{FF2B5EF4-FFF2-40B4-BE49-F238E27FC236}">
                <a16:creationId xmlns:a16="http://schemas.microsoft.com/office/drawing/2014/main" id="{D6B5E86D-A921-9443-9C7D-7ABC5F9F795B}"/>
              </a:ext>
            </a:extLst>
          </p:cNvPr>
          <p:cNvSpPr/>
          <p:nvPr/>
        </p:nvSpPr>
        <p:spPr>
          <a:xfrm>
            <a:off x="5522259" y="17152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7" name="Rectangle 6">
            <a:extLst>
              <a:ext uri="{FF2B5EF4-FFF2-40B4-BE49-F238E27FC236}">
                <a16:creationId xmlns:a16="http://schemas.microsoft.com/office/drawing/2014/main" id="{5CB951B0-F238-BC44-9486-53A1261C87F9}"/>
              </a:ext>
            </a:extLst>
          </p:cNvPr>
          <p:cNvSpPr/>
          <p:nvPr/>
        </p:nvSpPr>
        <p:spPr>
          <a:xfrm>
            <a:off x="5425236" y="4269486"/>
            <a:ext cx="1341528"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full </a:t>
            </a:r>
            <a:br>
              <a:rPr lang="en-US" dirty="0"/>
            </a:br>
            <a:r>
              <a:rPr lang="en-US" dirty="0"/>
              <a:t>report back in JSON of Fabric from Zephyr</a:t>
            </a:r>
          </a:p>
        </p:txBody>
      </p:sp>
      <p:sp>
        <p:nvSpPr>
          <p:cNvPr id="8" name="Rectangle 7">
            <a:extLst>
              <a:ext uri="{FF2B5EF4-FFF2-40B4-BE49-F238E27FC236}">
                <a16:creationId xmlns:a16="http://schemas.microsoft.com/office/drawing/2014/main" id="{01A29D23-2D23-984D-8F84-228ACBDD02C5}"/>
              </a:ext>
            </a:extLst>
          </p:cNvPr>
          <p:cNvSpPr/>
          <p:nvPr/>
        </p:nvSpPr>
        <p:spPr>
          <a:xfrm>
            <a:off x="7846273" y="4291063"/>
            <a:ext cx="1341528"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topology back in </a:t>
            </a:r>
            <a:r>
              <a:rPr lang="en-US" dirty="0" err="1"/>
              <a:t>NetworkX</a:t>
            </a:r>
            <a:endParaRPr lang="en-US" dirty="0"/>
          </a:p>
        </p:txBody>
      </p:sp>
      <p:sp>
        <p:nvSpPr>
          <p:cNvPr id="9" name="Rectangle 8">
            <a:extLst>
              <a:ext uri="{FF2B5EF4-FFF2-40B4-BE49-F238E27FC236}">
                <a16:creationId xmlns:a16="http://schemas.microsoft.com/office/drawing/2014/main" id="{CDDF8DE1-E7F4-F849-B628-F7719966CC7F}"/>
              </a:ext>
            </a:extLst>
          </p:cNvPr>
          <p:cNvSpPr/>
          <p:nvPr/>
        </p:nvSpPr>
        <p:spPr>
          <a:xfrm>
            <a:off x="2916316" y="4269485"/>
            <a:ext cx="1478324"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Report initial configuration to OFMF in Redfish</a:t>
            </a:r>
          </a:p>
        </p:txBody>
      </p:sp>
      <p:sp>
        <p:nvSpPr>
          <p:cNvPr id="13" name="Rectangle 12">
            <a:extLst>
              <a:ext uri="{FF2B5EF4-FFF2-40B4-BE49-F238E27FC236}">
                <a16:creationId xmlns:a16="http://schemas.microsoft.com/office/drawing/2014/main" id="{ECD4806B-596A-1242-B826-889503CED96B}"/>
              </a:ext>
            </a:extLst>
          </p:cNvPr>
          <p:cNvSpPr/>
          <p:nvPr/>
        </p:nvSpPr>
        <p:spPr>
          <a:xfrm>
            <a:off x="584151" y="4291062"/>
            <a:ext cx="1478324"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Fabric and topology to Redfish</a:t>
            </a:r>
          </a:p>
        </p:txBody>
      </p:sp>
      <p:sp>
        <p:nvSpPr>
          <p:cNvPr id="16" name="Rectangle 15">
            <a:extLst>
              <a:ext uri="{FF2B5EF4-FFF2-40B4-BE49-F238E27FC236}">
                <a16:creationId xmlns:a16="http://schemas.microsoft.com/office/drawing/2014/main" id="{7B79B3B4-F666-914D-9D9E-8CAFA32C3FCF}"/>
              </a:ext>
            </a:extLst>
          </p:cNvPr>
          <p:cNvSpPr/>
          <p:nvPr/>
        </p:nvSpPr>
        <p:spPr>
          <a:xfrm>
            <a:off x="10129525" y="4291062"/>
            <a:ext cx="1560757"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Health characteristics</a:t>
            </a:r>
          </a:p>
        </p:txBody>
      </p:sp>
      <p:cxnSp>
        <p:nvCxnSpPr>
          <p:cNvPr id="17" name="Straight Arrow Connector 16">
            <a:extLst>
              <a:ext uri="{FF2B5EF4-FFF2-40B4-BE49-F238E27FC236}">
                <a16:creationId xmlns:a16="http://schemas.microsoft.com/office/drawing/2014/main" id="{3A87B68A-F081-3B4C-AFDC-69C457CB6CC1}"/>
              </a:ext>
            </a:extLst>
          </p:cNvPr>
          <p:cNvCxnSpPr>
            <a:cxnSpLocks/>
            <a:stCxn id="6" idx="1"/>
          </p:cNvCxnSpPr>
          <p:nvPr/>
        </p:nvCxnSpPr>
        <p:spPr>
          <a:xfrm flipH="1">
            <a:off x="1264615" y="2353802"/>
            <a:ext cx="4257644" cy="19156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5DC31EFB-06F3-F647-81A6-7DC761297861}"/>
              </a:ext>
            </a:extLst>
          </p:cNvPr>
          <p:cNvCxnSpPr>
            <a:cxnSpLocks/>
          </p:cNvCxnSpPr>
          <p:nvPr/>
        </p:nvCxnSpPr>
        <p:spPr>
          <a:xfrm flipH="1">
            <a:off x="3655478" y="2776181"/>
            <a:ext cx="1866781" cy="146820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FEE16714-19B5-A043-8D06-361B0E32EB10}"/>
              </a:ext>
            </a:extLst>
          </p:cNvPr>
          <p:cNvCxnSpPr>
            <a:cxnSpLocks/>
            <a:stCxn id="6" idx="2"/>
            <a:endCxn id="7" idx="0"/>
          </p:cNvCxnSpPr>
          <p:nvPr/>
        </p:nvCxnSpPr>
        <p:spPr>
          <a:xfrm>
            <a:off x="6096000" y="2992363"/>
            <a:ext cx="0"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C274EDCF-4711-3047-BAFB-E4F3810E7319}"/>
              </a:ext>
            </a:extLst>
          </p:cNvPr>
          <p:cNvCxnSpPr>
            <a:cxnSpLocks/>
            <a:endCxn id="8" idx="0"/>
          </p:cNvCxnSpPr>
          <p:nvPr/>
        </p:nvCxnSpPr>
        <p:spPr>
          <a:xfrm>
            <a:off x="6669742" y="2776181"/>
            <a:ext cx="1847295" cy="15148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1C0CD4C4-C2E7-1C4F-B530-47433C533BA7}"/>
              </a:ext>
            </a:extLst>
          </p:cNvPr>
          <p:cNvCxnSpPr>
            <a:cxnSpLocks/>
            <a:stCxn id="6" idx="3"/>
            <a:endCxn id="16" idx="0"/>
          </p:cNvCxnSpPr>
          <p:nvPr/>
        </p:nvCxnSpPr>
        <p:spPr>
          <a:xfrm>
            <a:off x="6669741" y="2353802"/>
            <a:ext cx="4240163" cy="19372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7078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C729-E341-5243-B13E-7D1677C6DA91}"/>
              </a:ext>
            </a:extLst>
          </p:cNvPr>
          <p:cNvSpPr>
            <a:spLocks noGrp="1"/>
          </p:cNvSpPr>
          <p:nvPr>
            <p:ph type="title"/>
          </p:nvPr>
        </p:nvSpPr>
        <p:spPr/>
        <p:txBody>
          <a:bodyPr/>
          <a:lstStyle/>
          <a:p>
            <a:r>
              <a:rPr lang="en-US" dirty="0"/>
              <a:t>Agent/OFMF initial configuration-–Part 2</a:t>
            </a:r>
          </a:p>
        </p:txBody>
      </p:sp>
      <p:sp>
        <p:nvSpPr>
          <p:cNvPr id="3" name="Footer Placeholder 2">
            <a:extLst>
              <a:ext uri="{FF2B5EF4-FFF2-40B4-BE49-F238E27FC236}">
                <a16:creationId xmlns:a16="http://schemas.microsoft.com/office/drawing/2014/main" id="{BD594A20-126E-A349-8BA4-CDD8A1B54B8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FE77BE8A-FA9F-CB4E-ACD9-8C41FB31CECE}"/>
              </a:ext>
            </a:extLst>
          </p:cNvPr>
          <p:cNvSpPr>
            <a:spLocks noGrp="1"/>
          </p:cNvSpPr>
          <p:nvPr>
            <p:ph type="sldNum" sz="quarter" idx="11"/>
          </p:nvPr>
        </p:nvSpPr>
        <p:spPr/>
        <p:txBody>
          <a:bodyPr/>
          <a:lstStyle/>
          <a:p>
            <a:fld id="{0743EA0E-C5B1-48EC-8082-F253EA88050D}" type="slidenum">
              <a:rPr lang="en-US" smtClean="0"/>
              <a:pPr/>
              <a:t>21</a:t>
            </a:fld>
            <a:endParaRPr lang="en-US" dirty="0"/>
          </a:p>
        </p:txBody>
      </p:sp>
      <p:sp>
        <p:nvSpPr>
          <p:cNvPr id="5" name="Slide Number Placeholder 3">
            <a:extLst>
              <a:ext uri="{FF2B5EF4-FFF2-40B4-BE49-F238E27FC236}">
                <a16:creationId xmlns:a16="http://schemas.microsoft.com/office/drawing/2014/main" id="{08F6B815-013E-6E48-966A-0FE71F99A7DA}"/>
              </a:ext>
            </a:extLst>
          </p:cNvPr>
          <p:cNvSpPr txBox="1">
            <a:spLocks/>
          </p:cNvSpPr>
          <p:nvPr/>
        </p:nvSpPr>
        <p:spPr>
          <a:xfrm>
            <a:off x="4712826" y="4028516"/>
            <a:ext cx="2743200" cy="655168"/>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743EA0E-C5B1-48EC-8082-F253EA88050D}" type="slidenum">
              <a:rPr lang="en-US" smtClean="0"/>
              <a:pPr/>
              <a:t>21</a:t>
            </a:fld>
            <a:endParaRPr lang="en-US" dirty="0"/>
          </a:p>
        </p:txBody>
      </p:sp>
      <p:sp>
        <p:nvSpPr>
          <p:cNvPr id="6" name="Rectangle 5">
            <a:extLst>
              <a:ext uri="{FF2B5EF4-FFF2-40B4-BE49-F238E27FC236}">
                <a16:creationId xmlns:a16="http://schemas.microsoft.com/office/drawing/2014/main" id="{9606F069-0BF4-5D41-A6E4-CB81C3B8D309}"/>
              </a:ext>
            </a:extLst>
          </p:cNvPr>
          <p:cNvSpPr/>
          <p:nvPr/>
        </p:nvSpPr>
        <p:spPr>
          <a:xfrm>
            <a:off x="5456510" y="1349472"/>
            <a:ext cx="1341528" cy="20795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full </a:t>
            </a:r>
            <a:br>
              <a:rPr lang="en-US" dirty="0"/>
            </a:br>
            <a:r>
              <a:rPr lang="en-US" dirty="0"/>
              <a:t>report back in JSON of Fabric from Zephyr</a:t>
            </a:r>
          </a:p>
        </p:txBody>
      </p:sp>
      <p:sp>
        <p:nvSpPr>
          <p:cNvPr id="7" name="Rectangle 6">
            <a:extLst>
              <a:ext uri="{FF2B5EF4-FFF2-40B4-BE49-F238E27FC236}">
                <a16:creationId xmlns:a16="http://schemas.microsoft.com/office/drawing/2014/main" id="{CD3CDDF0-4B2F-3144-BCA9-492D1DAD0BC0}"/>
              </a:ext>
            </a:extLst>
          </p:cNvPr>
          <p:cNvSpPr/>
          <p:nvPr/>
        </p:nvSpPr>
        <p:spPr>
          <a:xfrm>
            <a:off x="7834699" y="1305995"/>
            <a:ext cx="1341528" cy="18285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topology back in </a:t>
            </a:r>
            <a:r>
              <a:rPr lang="en-US" dirty="0" err="1"/>
              <a:t>NetworkX</a:t>
            </a:r>
            <a:endParaRPr lang="en-US" dirty="0"/>
          </a:p>
        </p:txBody>
      </p:sp>
      <p:sp>
        <p:nvSpPr>
          <p:cNvPr id="8" name="Rectangle 7">
            <a:extLst>
              <a:ext uri="{FF2B5EF4-FFF2-40B4-BE49-F238E27FC236}">
                <a16:creationId xmlns:a16="http://schemas.microsoft.com/office/drawing/2014/main" id="{C4F42F46-AAB2-F74F-9748-BDCEC436A8D7}"/>
              </a:ext>
            </a:extLst>
          </p:cNvPr>
          <p:cNvSpPr/>
          <p:nvPr/>
        </p:nvSpPr>
        <p:spPr>
          <a:xfrm>
            <a:off x="2734241" y="1327920"/>
            <a:ext cx="1478324" cy="19824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Report initial configuration to OFMF in Redfish</a:t>
            </a:r>
          </a:p>
        </p:txBody>
      </p:sp>
      <p:sp>
        <p:nvSpPr>
          <p:cNvPr id="9" name="Rectangle 8">
            <a:extLst>
              <a:ext uri="{FF2B5EF4-FFF2-40B4-BE49-F238E27FC236}">
                <a16:creationId xmlns:a16="http://schemas.microsoft.com/office/drawing/2014/main" id="{26D6E433-051C-5A4D-A8B3-B194791EA365}"/>
              </a:ext>
            </a:extLst>
          </p:cNvPr>
          <p:cNvSpPr/>
          <p:nvPr/>
        </p:nvSpPr>
        <p:spPr>
          <a:xfrm>
            <a:off x="1694128" y="3941786"/>
            <a:ext cx="3030272" cy="21902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Redfish required properties---Redfish port descriptions, Id's and names will need to be mapped in POST</a:t>
            </a:r>
          </a:p>
          <a:p>
            <a:pPr algn="ctr"/>
            <a:r>
              <a:rPr lang="en-US" dirty="0"/>
              <a:t> @</a:t>
            </a:r>
            <a:r>
              <a:rPr lang="en-US" dirty="0" err="1"/>
              <a:t>odata.id</a:t>
            </a:r>
            <a:r>
              <a:rPr lang="en-US" dirty="0"/>
              <a:t>, @</a:t>
            </a:r>
            <a:r>
              <a:rPr lang="en-US" dirty="0" err="1"/>
              <a:t>odata.type</a:t>
            </a:r>
            <a:r>
              <a:rPr lang="en-US" dirty="0"/>
              <a:t>, Id, Name</a:t>
            </a:r>
          </a:p>
          <a:p>
            <a:pPr algn="ctr"/>
            <a:endParaRPr lang="en-US" dirty="0"/>
          </a:p>
        </p:txBody>
      </p:sp>
      <p:sp>
        <p:nvSpPr>
          <p:cNvPr id="10" name="Rectangle 9">
            <a:extLst>
              <a:ext uri="{FF2B5EF4-FFF2-40B4-BE49-F238E27FC236}">
                <a16:creationId xmlns:a16="http://schemas.microsoft.com/office/drawing/2014/main" id="{E0A77EB5-08AF-B943-BB6F-2D62AF4436C1}"/>
              </a:ext>
            </a:extLst>
          </p:cNvPr>
          <p:cNvSpPr/>
          <p:nvPr/>
        </p:nvSpPr>
        <p:spPr>
          <a:xfrm>
            <a:off x="5298587" y="3944541"/>
            <a:ext cx="1655829" cy="18753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UUID,, serial number, resource characteristics, address range</a:t>
            </a:r>
          </a:p>
        </p:txBody>
      </p:sp>
      <p:sp>
        <p:nvSpPr>
          <p:cNvPr id="11" name="Rectangle 10">
            <a:extLst>
              <a:ext uri="{FF2B5EF4-FFF2-40B4-BE49-F238E27FC236}">
                <a16:creationId xmlns:a16="http://schemas.microsoft.com/office/drawing/2014/main" id="{B6493737-2091-6E4B-BFB0-324B2B68F63E}"/>
              </a:ext>
            </a:extLst>
          </p:cNvPr>
          <p:cNvSpPr/>
          <p:nvPr/>
        </p:nvSpPr>
        <p:spPr>
          <a:xfrm>
            <a:off x="513292" y="1387076"/>
            <a:ext cx="1478324" cy="192328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Fabric and topology to Redfish</a:t>
            </a:r>
          </a:p>
        </p:txBody>
      </p:sp>
      <p:sp>
        <p:nvSpPr>
          <p:cNvPr id="12" name="Rectangle 11">
            <a:extLst>
              <a:ext uri="{FF2B5EF4-FFF2-40B4-BE49-F238E27FC236}">
                <a16:creationId xmlns:a16="http://schemas.microsoft.com/office/drawing/2014/main" id="{A3CC81A7-4964-A04D-A9CD-3EC6AB59F70D}"/>
              </a:ext>
            </a:extLst>
          </p:cNvPr>
          <p:cNvSpPr/>
          <p:nvPr/>
        </p:nvSpPr>
        <p:spPr>
          <a:xfrm>
            <a:off x="7528603" y="3941786"/>
            <a:ext cx="1956646" cy="18753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Port to port links that are active, endpoints, cable </a:t>
            </a:r>
            <a:r>
              <a:rPr lang="en-US" dirty="0">
                <a:solidFill>
                  <a:schemeClr val="bg2">
                    <a:lumMod val="75000"/>
                  </a:schemeClr>
                </a:solidFill>
              </a:rPr>
              <a:t>characteristics</a:t>
            </a:r>
          </a:p>
        </p:txBody>
      </p:sp>
      <p:sp>
        <p:nvSpPr>
          <p:cNvPr id="13" name="Rectangle 12">
            <a:extLst>
              <a:ext uri="{FF2B5EF4-FFF2-40B4-BE49-F238E27FC236}">
                <a16:creationId xmlns:a16="http://schemas.microsoft.com/office/drawing/2014/main" id="{F6DF832E-646B-9942-9AFD-3A665C4BA727}"/>
              </a:ext>
            </a:extLst>
          </p:cNvPr>
          <p:cNvSpPr/>
          <p:nvPr/>
        </p:nvSpPr>
        <p:spPr>
          <a:xfrm>
            <a:off x="9887908" y="3926573"/>
            <a:ext cx="2099077" cy="23105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Overall status, optional fields, Redfish navigation links, ports up/down, link speed, flap</a:t>
            </a:r>
          </a:p>
        </p:txBody>
      </p:sp>
      <p:sp>
        <p:nvSpPr>
          <p:cNvPr id="14" name="Rectangle 13">
            <a:extLst>
              <a:ext uri="{FF2B5EF4-FFF2-40B4-BE49-F238E27FC236}">
                <a16:creationId xmlns:a16="http://schemas.microsoft.com/office/drawing/2014/main" id="{B85E7E41-6785-AB48-893F-11168AC0EC32}"/>
              </a:ext>
            </a:extLst>
          </p:cNvPr>
          <p:cNvSpPr/>
          <p:nvPr/>
        </p:nvSpPr>
        <p:spPr>
          <a:xfrm>
            <a:off x="10154385" y="1327920"/>
            <a:ext cx="1560757" cy="10971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Health characteristics</a:t>
            </a:r>
          </a:p>
        </p:txBody>
      </p:sp>
      <p:cxnSp>
        <p:nvCxnSpPr>
          <p:cNvPr id="15" name="Straight Arrow Connector 14">
            <a:extLst>
              <a:ext uri="{FF2B5EF4-FFF2-40B4-BE49-F238E27FC236}">
                <a16:creationId xmlns:a16="http://schemas.microsoft.com/office/drawing/2014/main" id="{A08F11CF-AE5D-2D45-A208-23838A842796}"/>
              </a:ext>
            </a:extLst>
          </p:cNvPr>
          <p:cNvCxnSpPr>
            <a:cxnSpLocks/>
            <a:stCxn id="8" idx="2"/>
          </p:cNvCxnSpPr>
          <p:nvPr/>
        </p:nvCxnSpPr>
        <p:spPr>
          <a:xfrm flipH="1">
            <a:off x="3310359" y="3310359"/>
            <a:ext cx="163044" cy="61621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EFB8081-65EB-184B-9BC8-14BB2857117A}"/>
              </a:ext>
            </a:extLst>
          </p:cNvPr>
          <p:cNvCxnSpPr>
            <a:cxnSpLocks/>
            <a:stCxn id="6" idx="2"/>
            <a:endCxn id="10" idx="0"/>
          </p:cNvCxnSpPr>
          <p:nvPr/>
        </p:nvCxnSpPr>
        <p:spPr>
          <a:xfrm flipH="1">
            <a:off x="6126502" y="3429000"/>
            <a:ext cx="772" cy="5155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EB9AAF5E-2276-A841-9BD1-FF83C3B8878F}"/>
              </a:ext>
            </a:extLst>
          </p:cNvPr>
          <p:cNvCxnSpPr>
            <a:cxnSpLocks/>
            <a:stCxn id="7" idx="2"/>
            <a:endCxn id="12" idx="0"/>
          </p:cNvCxnSpPr>
          <p:nvPr/>
        </p:nvCxnSpPr>
        <p:spPr>
          <a:xfrm>
            <a:off x="8505463" y="3134591"/>
            <a:ext cx="1463" cy="8071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DE1011D5-5683-CE4A-A495-01C68A8D1347}"/>
              </a:ext>
            </a:extLst>
          </p:cNvPr>
          <p:cNvCxnSpPr>
            <a:cxnSpLocks/>
            <a:stCxn id="14" idx="2"/>
            <a:endCxn id="13" idx="0"/>
          </p:cNvCxnSpPr>
          <p:nvPr/>
        </p:nvCxnSpPr>
        <p:spPr>
          <a:xfrm>
            <a:off x="10934764" y="2425111"/>
            <a:ext cx="2683" cy="15014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40901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71900-3573-AD4F-997D-9F24895AC863}"/>
              </a:ext>
            </a:extLst>
          </p:cNvPr>
          <p:cNvSpPr>
            <a:spLocks noGrp="1"/>
          </p:cNvSpPr>
          <p:nvPr>
            <p:ph type="title"/>
          </p:nvPr>
        </p:nvSpPr>
        <p:spPr/>
        <p:txBody>
          <a:bodyPr/>
          <a:lstStyle/>
          <a:p>
            <a:r>
              <a:rPr lang="en-US" dirty="0"/>
              <a:t>Agent Top-Down Design-OFMF Redfish Communicator</a:t>
            </a:r>
          </a:p>
        </p:txBody>
      </p:sp>
      <p:sp>
        <p:nvSpPr>
          <p:cNvPr id="3" name="Footer Placeholder 2">
            <a:extLst>
              <a:ext uri="{FF2B5EF4-FFF2-40B4-BE49-F238E27FC236}">
                <a16:creationId xmlns:a16="http://schemas.microsoft.com/office/drawing/2014/main" id="{1AF16284-21AD-8248-BCE5-7FF75C59AA1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9D3300AF-4498-5045-839F-E55E9275598A}"/>
              </a:ext>
            </a:extLst>
          </p:cNvPr>
          <p:cNvSpPr>
            <a:spLocks noGrp="1"/>
          </p:cNvSpPr>
          <p:nvPr>
            <p:ph type="sldNum" sz="quarter" idx="11"/>
          </p:nvPr>
        </p:nvSpPr>
        <p:spPr/>
        <p:txBody>
          <a:bodyPr/>
          <a:lstStyle/>
          <a:p>
            <a:fld id="{0743EA0E-C5B1-48EC-8082-F253EA88050D}" type="slidenum">
              <a:rPr lang="en-US" smtClean="0"/>
              <a:pPr/>
              <a:t>22</a:t>
            </a:fld>
            <a:endParaRPr lang="en-US" dirty="0"/>
          </a:p>
        </p:txBody>
      </p:sp>
      <p:sp>
        <p:nvSpPr>
          <p:cNvPr id="5" name="Rectangle 4">
            <a:extLst>
              <a:ext uri="{FF2B5EF4-FFF2-40B4-BE49-F238E27FC236}">
                <a16:creationId xmlns:a16="http://schemas.microsoft.com/office/drawing/2014/main" id="{20A12A7E-4BE8-3343-95F8-034B603EEDB9}"/>
              </a:ext>
            </a:extLst>
          </p:cNvPr>
          <p:cNvSpPr/>
          <p:nvPr/>
        </p:nvSpPr>
        <p:spPr>
          <a:xfrm>
            <a:off x="5636559" y="2151879"/>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6" name="Rectangle 5">
            <a:extLst>
              <a:ext uri="{FF2B5EF4-FFF2-40B4-BE49-F238E27FC236}">
                <a16:creationId xmlns:a16="http://schemas.microsoft.com/office/drawing/2014/main" id="{B88441C7-940F-5248-AD7C-2D76E72C5969}"/>
              </a:ext>
            </a:extLst>
          </p:cNvPr>
          <p:cNvSpPr/>
          <p:nvPr/>
        </p:nvSpPr>
        <p:spPr>
          <a:xfrm>
            <a:off x="3576918"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SSDP</a:t>
            </a:r>
            <a:br>
              <a:rPr lang="en-US" dirty="0"/>
            </a:br>
            <a:endParaRPr lang="en-US" dirty="0"/>
          </a:p>
        </p:txBody>
      </p:sp>
      <p:sp>
        <p:nvSpPr>
          <p:cNvPr id="7" name="Rectangle 6">
            <a:extLst>
              <a:ext uri="{FF2B5EF4-FFF2-40B4-BE49-F238E27FC236}">
                <a16:creationId xmlns:a16="http://schemas.microsoft.com/office/drawing/2014/main" id="{6A077457-1D50-614F-B1C7-EA483C394E91}"/>
              </a:ext>
            </a:extLst>
          </p:cNvPr>
          <p:cNvSpPr/>
          <p:nvPr/>
        </p:nvSpPr>
        <p:spPr>
          <a:xfrm>
            <a:off x="7626520"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Initial configuration of Fabric Representation</a:t>
            </a:r>
            <a:endParaRPr lang="en-US" dirty="0"/>
          </a:p>
        </p:txBody>
      </p:sp>
      <p:cxnSp>
        <p:nvCxnSpPr>
          <p:cNvPr id="8" name="Straight Arrow Connector 7">
            <a:extLst>
              <a:ext uri="{FF2B5EF4-FFF2-40B4-BE49-F238E27FC236}">
                <a16:creationId xmlns:a16="http://schemas.microsoft.com/office/drawing/2014/main" id="{443A52F7-331F-8A4D-84B6-BC7911BC4A6C}"/>
              </a:ext>
            </a:extLst>
          </p:cNvPr>
          <p:cNvCxnSpPr>
            <a:cxnSpLocks/>
            <a:endCxn id="6" idx="0"/>
          </p:cNvCxnSpPr>
          <p:nvPr/>
        </p:nvCxnSpPr>
        <p:spPr>
          <a:xfrm flipH="1">
            <a:off x="4150659" y="2697480"/>
            <a:ext cx="1485900" cy="17253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427F4C06-5ECC-6E4E-9F45-1F612F4B7443}"/>
              </a:ext>
            </a:extLst>
          </p:cNvPr>
          <p:cNvCxnSpPr>
            <a:cxnSpLocks/>
            <a:stCxn id="5" idx="3"/>
          </p:cNvCxnSpPr>
          <p:nvPr/>
        </p:nvCxnSpPr>
        <p:spPr>
          <a:xfrm>
            <a:off x="6784041" y="2790440"/>
            <a:ext cx="1416220"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0222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8350E-D65C-4741-B984-7ED797156955}"/>
              </a:ext>
            </a:extLst>
          </p:cNvPr>
          <p:cNvSpPr>
            <a:spLocks noGrp="1"/>
          </p:cNvSpPr>
          <p:nvPr>
            <p:ph type="title"/>
          </p:nvPr>
        </p:nvSpPr>
        <p:spPr/>
        <p:txBody>
          <a:bodyPr/>
          <a:lstStyle/>
          <a:p>
            <a:r>
              <a:rPr lang="en-US" dirty="0"/>
              <a:t>Agent Top-Down design-</a:t>
            </a:r>
            <a:r>
              <a:rPr lang="en-US" sz="3200" dirty="0"/>
              <a:t> Event Manager </a:t>
            </a:r>
            <a:endParaRPr lang="en-US" dirty="0"/>
          </a:p>
        </p:txBody>
      </p:sp>
      <p:sp>
        <p:nvSpPr>
          <p:cNvPr id="3" name="Footer Placeholder 2">
            <a:extLst>
              <a:ext uri="{FF2B5EF4-FFF2-40B4-BE49-F238E27FC236}">
                <a16:creationId xmlns:a16="http://schemas.microsoft.com/office/drawing/2014/main" id="{0E821D41-4FB6-DA48-AE4B-02D3467908F5}"/>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0BA52DC-2467-3148-83CA-334FAC8706E4}"/>
              </a:ext>
            </a:extLst>
          </p:cNvPr>
          <p:cNvSpPr>
            <a:spLocks noGrp="1"/>
          </p:cNvSpPr>
          <p:nvPr>
            <p:ph type="sldNum" sz="quarter" idx="11"/>
          </p:nvPr>
        </p:nvSpPr>
        <p:spPr/>
        <p:txBody>
          <a:bodyPr/>
          <a:lstStyle/>
          <a:p>
            <a:fld id="{0743EA0E-C5B1-48EC-8082-F253EA88050D}" type="slidenum">
              <a:rPr lang="en-US" smtClean="0"/>
              <a:pPr/>
              <a:t>23</a:t>
            </a:fld>
            <a:endParaRPr lang="en-US" dirty="0"/>
          </a:p>
        </p:txBody>
      </p:sp>
      <p:sp>
        <p:nvSpPr>
          <p:cNvPr id="5" name="Rectangle 4">
            <a:extLst>
              <a:ext uri="{FF2B5EF4-FFF2-40B4-BE49-F238E27FC236}">
                <a16:creationId xmlns:a16="http://schemas.microsoft.com/office/drawing/2014/main" id="{F7B21873-AC4E-4042-AB12-589242084D37}"/>
              </a:ext>
            </a:extLst>
          </p:cNvPr>
          <p:cNvSpPr/>
          <p:nvPr/>
        </p:nvSpPr>
        <p:spPr>
          <a:xfrm>
            <a:off x="5522259" y="2646704"/>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
        <p:nvSpPr>
          <p:cNvPr id="6" name="Rectangle 5">
            <a:extLst>
              <a:ext uri="{FF2B5EF4-FFF2-40B4-BE49-F238E27FC236}">
                <a16:creationId xmlns:a16="http://schemas.microsoft.com/office/drawing/2014/main" id="{89EABBF9-E8D6-7849-8D85-080E891A54AF}"/>
              </a:ext>
            </a:extLst>
          </p:cNvPr>
          <p:cNvSpPr/>
          <p:nvPr/>
        </p:nvSpPr>
        <p:spPr>
          <a:xfrm>
            <a:off x="2651057" y="4995093"/>
            <a:ext cx="1945980" cy="9487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State/Intended State/Health State</a:t>
            </a:r>
          </a:p>
        </p:txBody>
      </p:sp>
      <p:sp>
        <p:nvSpPr>
          <p:cNvPr id="7" name="Rectangle 6">
            <a:extLst>
              <a:ext uri="{FF2B5EF4-FFF2-40B4-BE49-F238E27FC236}">
                <a16:creationId xmlns:a16="http://schemas.microsoft.com/office/drawing/2014/main" id="{2DB4E5E4-AF52-0744-AAFD-BDEE843BC448}"/>
              </a:ext>
            </a:extLst>
          </p:cNvPr>
          <p:cNvSpPr/>
          <p:nvPr/>
        </p:nvSpPr>
        <p:spPr>
          <a:xfrm>
            <a:off x="8143836" y="483090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cxnSp>
        <p:nvCxnSpPr>
          <p:cNvPr id="8" name="Straight Arrow Connector 7">
            <a:extLst>
              <a:ext uri="{FF2B5EF4-FFF2-40B4-BE49-F238E27FC236}">
                <a16:creationId xmlns:a16="http://schemas.microsoft.com/office/drawing/2014/main" id="{A6469AD5-9828-D340-80A6-EA69B8FF5A24}"/>
              </a:ext>
            </a:extLst>
          </p:cNvPr>
          <p:cNvCxnSpPr>
            <a:cxnSpLocks/>
            <a:stCxn id="5" idx="3"/>
            <a:endCxn id="7" idx="0"/>
          </p:cNvCxnSpPr>
          <p:nvPr/>
        </p:nvCxnSpPr>
        <p:spPr>
          <a:xfrm>
            <a:off x="6669741" y="3429000"/>
            <a:ext cx="2047836" cy="140190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290F883F-26F2-1344-B7BF-22ABC4577BCE}"/>
              </a:ext>
            </a:extLst>
          </p:cNvPr>
          <p:cNvCxnSpPr>
            <a:cxnSpLocks/>
            <a:endCxn id="6" idx="0"/>
          </p:cNvCxnSpPr>
          <p:nvPr/>
        </p:nvCxnSpPr>
        <p:spPr>
          <a:xfrm flipH="1">
            <a:off x="3624047" y="3362669"/>
            <a:ext cx="1898212"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08170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C978A-54CE-5B4F-B935-45B32A1A20E1}"/>
              </a:ext>
            </a:extLst>
          </p:cNvPr>
          <p:cNvSpPr>
            <a:spLocks noGrp="1"/>
          </p:cNvSpPr>
          <p:nvPr>
            <p:ph type="title"/>
          </p:nvPr>
        </p:nvSpPr>
        <p:spPr/>
        <p:txBody>
          <a:bodyPr/>
          <a:lstStyle/>
          <a:p>
            <a:r>
              <a:rPr lang="en-US" dirty="0"/>
              <a:t>Agent Top-Down design-MAP Changes to OFMF representation</a:t>
            </a:r>
          </a:p>
        </p:txBody>
      </p:sp>
      <p:sp>
        <p:nvSpPr>
          <p:cNvPr id="3" name="Footer Placeholder 2">
            <a:extLst>
              <a:ext uri="{FF2B5EF4-FFF2-40B4-BE49-F238E27FC236}">
                <a16:creationId xmlns:a16="http://schemas.microsoft.com/office/drawing/2014/main" id="{9EADC746-755D-C34B-AD12-7CC1EE89D13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D65BDF4-27A5-2A44-966C-1EB28DF69B77}"/>
              </a:ext>
            </a:extLst>
          </p:cNvPr>
          <p:cNvSpPr>
            <a:spLocks noGrp="1"/>
          </p:cNvSpPr>
          <p:nvPr>
            <p:ph type="sldNum" sz="quarter" idx="11"/>
          </p:nvPr>
        </p:nvSpPr>
        <p:spPr/>
        <p:txBody>
          <a:bodyPr/>
          <a:lstStyle/>
          <a:p>
            <a:fld id="{0743EA0E-C5B1-48EC-8082-F253EA88050D}" type="slidenum">
              <a:rPr lang="en-US" smtClean="0"/>
              <a:pPr/>
              <a:t>24</a:t>
            </a:fld>
            <a:endParaRPr lang="en-US" dirty="0"/>
          </a:p>
        </p:txBody>
      </p:sp>
      <p:sp>
        <p:nvSpPr>
          <p:cNvPr id="5" name="Rectangle 4">
            <a:extLst>
              <a:ext uri="{FF2B5EF4-FFF2-40B4-BE49-F238E27FC236}">
                <a16:creationId xmlns:a16="http://schemas.microsoft.com/office/drawing/2014/main" id="{18E81A01-640A-EB48-96FB-4C94EAB86EE1}"/>
              </a:ext>
            </a:extLst>
          </p:cNvPr>
          <p:cNvSpPr/>
          <p:nvPr/>
        </p:nvSpPr>
        <p:spPr>
          <a:xfrm>
            <a:off x="5522259" y="1850636"/>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sp>
        <p:nvSpPr>
          <p:cNvPr id="6" name="Rectangle 5">
            <a:extLst>
              <a:ext uri="{FF2B5EF4-FFF2-40B4-BE49-F238E27FC236}">
                <a16:creationId xmlns:a16="http://schemas.microsoft.com/office/drawing/2014/main" id="{78CEC63A-5A20-6749-A62D-F08A348E4DB4}"/>
              </a:ext>
            </a:extLst>
          </p:cNvPr>
          <p:cNvSpPr/>
          <p:nvPr/>
        </p:nvSpPr>
        <p:spPr>
          <a:xfrm>
            <a:off x="1603243"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7" name="Rectangle 6">
            <a:extLst>
              <a:ext uri="{FF2B5EF4-FFF2-40B4-BE49-F238E27FC236}">
                <a16:creationId xmlns:a16="http://schemas.microsoft.com/office/drawing/2014/main" id="{F0775893-5553-D848-A2B7-D1B0387BA7D0}"/>
              </a:ext>
            </a:extLst>
          </p:cNvPr>
          <p:cNvSpPr/>
          <p:nvPr/>
        </p:nvSpPr>
        <p:spPr>
          <a:xfrm>
            <a:off x="2931569" y="4196491"/>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8" name="Rectangle 7">
            <a:extLst>
              <a:ext uri="{FF2B5EF4-FFF2-40B4-BE49-F238E27FC236}">
                <a16:creationId xmlns:a16="http://schemas.microsoft.com/office/drawing/2014/main" id="{152E77E2-F6B5-0A45-B05B-C2407914317D}"/>
              </a:ext>
            </a:extLst>
          </p:cNvPr>
          <p:cNvSpPr/>
          <p:nvPr/>
        </p:nvSpPr>
        <p:spPr>
          <a:xfrm>
            <a:off x="6368304" y="4206292"/>
            <a:ext cx="1334259"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Congestion</a:t>
            </a:r>
          </a:p>
        </p:txBody>
      </p:sp>
      <p:sp>
        <p:nvSpPr>
          <p:cNvPr id="9" name="Rectangle 8">
            <a:extLst>
              <a:ext uri="{FF2B5EF4-FFF2-40B4-BE49-F238E27FC236}">
                <a16:creationId xmlns:a16="http://schemas.microsoft.com/office/drawing/2014/main" id="{82490E48-8D00-7447-AE97-90D2002874C6}"/>
              </a:ext>
            </a:extLst>
          </p:cNvPr>
          <p:cNvSpPr/>
          <p:nvPr/>
        </p:nvSpPr>
        <p:spPr>
          <a:xfrm>
            <a:off x="7962209"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Link re-try counters are high.</a:t>
            </a:r>
          </a:p>
        </p:txBody>
      </p:sp>
      <p:sp>
        <p:nvSpPr>
          <p:cNvPr id="10" name="Rectangle 9">
            <a:extLst>
              <a:ext uri="{FF2B5EF4-FFF2-40B4-BE49-F238E27FC236}">
                <a16:creationId xmlns:a16="http://schemas.microsoft.com/office/drawing/2014/main" id="{D259A520-AA7A-1141-B9E4-FF2732531965}"/>
              </a:ext>
            </a:extLst>
          </p:cNvPr>
          <p:cNvSpPr/>
          <p:nvPr/>
        </p:nvSpPr>
        <p:spPr>
          <a:xfrm>
            <a:off x="9352366" y="4196491"/>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QoS</a:t>
            </a:r>
          </a:p>
        </p:txBody>
      </p:sp>
      <p:sp>
        <p:nvSpPr>
          <p:cNvPr id="11" name="Rectangle 10">
            <a:extLst>
              <a:ext uri="{FF2B5EF4-FFF2-40B4-BE49-F238E27FC236}">
                <a16:creationId xmlns:a16="http://schemas.microsoft.com/office/drawing/2014/main" id="{11AC29C1-A7A0-2044-8E59-ADF27ACABFA2}"/>
              </a:ext>
            </a:extLst>
          </p:cNvPr>
          <p:cNvSpPr/>
          <p:nvPr/>
        </p:nvSpPr>
        <p:spPr>
          <a:xfrm>
            <a:off x="10742523" y="4206292"/>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Hardware Acceleration</a:t>
            </a:r>
          </a:p>
        </p:txBody>
      </p:sp>
      <p:sp>
        <p:nvSpPr>
          <p:cNvPr id="12" name="Rectangle 11">
            <a:extLst>
              <a:ext uri="{FF2B5EF4-FFF2-40B4-BE49-F238E27FC236}">
                <a16:creationId xmlns:a16="http://schemas.microsoft.com/office/drawing/2014/main" id="{70D12B04-9FF3-1E43-92D7-9C6F24A3D9CD}"/>
              </a:ext>
            </a:extLst>
          </p:cNvPr>
          <p:cNvSpPr/>
          <p:nvPr/>
        </p:nvSpPr>
        <p:spPr>
          <a:xfrm>
            <a:off x="35858" y="4186690"/>
            <a:ext cx="1386541"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bg1"/>
                </a:solidFill>
              </a:rPr>
              <a:t>Catastrohpic</a:t>
            </a:r>
            <a:r>
              <a:rPr lang="en-US" dirty="0">
                <a:solidFill>
                  <a:schemeClr val="bg1"/>
                </a:solidFill>
              </a:rPr>
              <a:t> link failure</a:t>
            </a:r>
          </a:p>
        </p:txBody>
      </p:sp>
      <p:sp>
        <p:nvSpPr>
          <p:cNvPr id="13" name="Rectangle 12">
            <a:extLst>
              <a:ext uri="{FF2B5EF4-FFF2-40B4-BE49-F238E27FC236}">
                <a16:creationId xmlns:a16="http://schemas.microsoft.com/office/drawing/2014/main" id="{79AA1989-5ADB-F646-AF20-D5724CC19C3B}"/>
              </a:ext>
            </a:extLst>
          </p:cNvPr>
          <p:cNvSpPr/>
          <p:nvPr/>
        </p:nvSpPr>
        <p:spPr>
          <a:xfrm>
            <a:off x="4522258" y="4206292"/>
            <a:ext cx="157374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Environmental notifications</a:t>
            </a:r>
          </a:p>
        </p:txBody>
      </p:sp>
      <p:cxnSp>
        <p:nvCxnSpPr>
          <p:cNvPr id="14" name="Straight Arrow Connector 13">
            <a:extLst>
              <a:ext uri="{FF2B5EF4-FFF2-40B4-BE49-F238E27FC236}">
                <a16:creationId xmlns:a16="http://schemas.microsoft.com/office/drawing/2014/main" id="{3C728110-2949-C84A-906F-EFC6021D3C7D}"/>
              </a:ext>
            </a:extLst>
          </p:cNvPr>
          <p:cNvCxnSpPr>
            <a:cxnSpLocks/>
          </p:cNvCxnSpPr>
          <p:nvPr/>
        </p:nvCxnSpPr>
        <p:spPr>
          <a:xfrm flipH="1">
            <a:off x="609600" y="2349661"/>
            <a:ext cx="4818927" cy="18370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5CD98075-43A8-3B45-9545-FADE71D36FB4}"/>
              </a:ext>
            </a:extLst>
          </p:cNvPr>
          <p:cNvCxnSpPr>
            <a:cxnSpLocks/>
            <a:endCxn id="6" idx="0"/>
          </p:cNvCxnSpPr>
          <p:nvPr/>
        </p:nvCxnSpPr>
        <p:spPr>
          <a:xfrm flipH="1">
            <a:off x="2176984" y="2651708"/>
            <a:ext cx="3266837" cy="15545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BE9CA578-1D1A-BC4A-988F-510C8F0CC9F7}"/>
              </a:ext>
            </a:extLst>
          </p:cNvPr>
          <p:cNvCxnSpPr>
            <a:cxnSpLocks/>
          </p:cNvCxnSpPr>
          <p:nvPr/>
        </p:nvCxnSpPr>
        <p:spPr>
          <a:xfrm flipH="1">
            <a:off x="3518287" y="2938972"/>
            <a:ext cx="1925534" cy="11951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9A62C15A-CECA-D54E-9D39-1F8C0146C266}"/>
              </a:ext>
            </a:extLst>
          </p:cNvPr>
          <p:cNvCxnSpPr>
            <a:cxnSpLocks/>
            <a:endCxn id="13" idx="0"/>
          </p:cNvCxnSpPr>
          <p:nvPr/>
        </p:nvCxnSpPr>
        <p:spPr>
          <a:xfrm flipH="1">
            <a:off x="5309129" y="3127757"/>
            <a:ext cx="438862" cy="10785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BC08EBF0-71BE-B547-8AE9-43BA66185850}"/>
              </a:ext>
            </a:extLst>
          </p:cNvPr>
          <p:cNvCxnSpPr>
            <a:cxnSpLocks/>
            <a:endCxn id="8" idx="0"/>
          </p:cNvCxnSpPr>
          <p:nvPr/>
        </p:nvCxnSpPr>
        <p:spPr>
          <a:xfrm>
            <a:off x="6267947" y="3163857"/>
            <a:ext cx="767487" cy="10424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A319A808-D898-7449-B6A8-1CA730EF8F3A}"/>
              </a:ext>
            </a:extLst>
          </p:cNvPr>
          <p:cNvCxnSpPr>
            <a:cxnSpLocks/>
            <a:endCxn id="9" idx="0"/>
          </p:cNvCxnSpPr>
          <p:nvPr/>
        </p:nvCxnSpPr>
        <p:spPr>
          <a:xfrm>
            <a:off x="6724036" y="2938972"/>
            <a:ext cx="1811914" cy="12673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35CF11ED-AE62-6D45-BAF3-C21853855A96}"/>
              </a:ext>
            </a:extLst>
          </p:cNvPr>
          <p:cNvCxnSpPr>
            <a:cxnSpLocks/>
            <a:endCxn id="10" idx="0"/>
          </p:cNvCxnSpPr>
          <p:nvPr/>
        </p:nvCxnSpPr>
        <p:spPr>
          <a:xfrm>
            <a:off x="6724036" y="2661509"/>
            <a:ext cx="3202071" cy="15349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90F944C8-8043-6C47-87DB-F070B6B2E540}"/>
              </a:ext>
            </a:extLst>
          </p:cNvPr>
          <p:cNvCxnSpPr>
            <a:cxnSpLocks/>
          </p:cNvCxnSpPr>
          <p:nvPr/>
        </p:nvCxnSpPr>
        <p:spPr>
          <a:xfrm>
            <a:off x="6785124" y="2395480"/>
            <a:ext cx="4668163" cy="177670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7811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59051-97FA-6B40-9973-0606AF5719D4}"/>
              </a:ext>
            </a:extLst>
          </p:cNvPr>
          <p:cNvSpPr>
            <a:spLocks noGrp="1"/>
          </p:cNvSpPr>
          <p:nvPr>
            <p:ph type="title"/>
          </p:nvPr>
        </p:nvSpPr>
        <p:spPr/>
        <p:txBody>
          <a:bodyPr/>
          <a:lstStyle/>
          <a:p>
            <a:r>
              <a:rPr lang="en-US" dirty="0"/>
              <a:t>Agent top-down design-Link has been established</a:t>
            </a:r>
          </a:p>
        </p:txBody>
      </p:sp>
      <p:sp>
        <p:nvSpPr>
          <p:cNvPr id="3" name="Footer Placeholder 2">
            <a:extLst>
              <a:ext uri="{FF2B5EF4-FFF2-40B4-BE49-F238E27FC236}">
                <a16:creationId xmlns:a16="http://schemas.microsoft.com/office/drawing/2014/main" id="{022EBCE9-0A58-E34B-B370-13EC016477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7EAFA33-8680-8241-91C4-CB485B29F440}"/>
              </a:ext>
            </a:extLst>
          </p:cNvPr>
          <p:cNvSpPr>
            <a:spLocks noGrp="1"/>
          </p:cNvSpPr>
          <p:nvPr>
            <p:ph type="sldNum" sz="quarter" idx="11"/>
          </p:nvPr>
        </p:nvSpPr>
        <p:spPr/>
        <p:txBody>
          <a:bodyPr/>
          <a:lstStyle/>
          <a:p>
            <a:fld id="{0743EA0E-C5B1-48EC-8082-F253EA88050D}" type="slidenum">
              <a:rPr lang="en-US" smtClean="0"/>
              <a:pPr/>
              <a:t>25</a:t>
            </a:fld>
            <a:endParaRPr lang="en-US" dirty="0"/>
          </a:p>
        </p:txBody>
      </p:sp>
      <p:sp>
        <p:nvSpPr>
          <p:cNvPr id="5" name="Rectangle 4">
            <a:extLst>
              <a:ext uri="{FF2B5EF4-FFF2-40B4-BE49-F238E27FC236}">
                <a16:creationId xmlns:a16="http://schemas.microsoft.com/office/drawing/2014/main" id="{0A040E91-C410-4742-B646-A33CE6AC29FF}"/>
              </a:ext>
            </a:extLst>
          </p:cNvPr>
          <p:cNvSpPr/>
          <p:nvPr/>
        </p:nvSpPr>
        <p:spPr>
          <a:xfrm>
            <a:off x="5419662" y="1734845"/>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6" name="Rectangle 5">
            <a:extLst>
              <a:ext uri="{FF2B5EF4-FFF2-40B4-BE49-F238E27FC236}">
                <a16:creationId xmlns:a16="http://schemas.microsoft.com/office/drawing/2014/main" id="{AC37E71B-9002-7943-8050-72B3ADCC4A6D}"/>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BAFEFF0-C4F2-0647-AC28-09984F627BA0}"/>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Unsolicited Event Packet (UEP)</a:t>
            </a:r>
          </a:p>
        </p:txBody>
      </p:sp>
      <p:sp>
        <p:nvSpPr>
          <p:cNvPr id="8" name="Rectangle 7">
            <a:extLst>
              <a:ext uri="{FF2B5EF4-FFF2-40B4-BE49-F238E27FC236}">
                <a16:creationId xmlns:a16="http://schemas.microsoft.com/office/drawing/2014/main" id="{87FCBB9C-83B1-6C41-BA37-65175384E9AE}"/>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10" name="Rectangle 9">
            <a:extLst>
              <a:ext uri="{FF2B5EF4-FFF2-40B4-BE49-F238E27FC236}">
                <a16:creationId xmlns:a16="http://schemas.microsoft.com/office/drawing/2014/main" id="{C5E7D00F-023A-F04D-91FB-08E6D85DF891}"/>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new resources</a:t>
            </a:r>
          </a:p>
        </p:txBody>
      </p:sp>
      <p:sp>
        <p:nvSpPr>
          <p:cNvPr id="11" name="Rectangle 10">
            <a:extLst>
              <a:ext uri="{FF2B5EF4-FFF2-40B4-BE49-F238E27FC236}">
                <a16:creationId xmlns:a16="http://schemas.microsoft.com/office/drawing/2014/main" id="{732BE5AD-584A-134A-B5A1-6714E295DC46}"/>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cxnSp>
        <p:nvCxnSpPr>
          <p:cNvPr id="12" name="Straight Arrow Connector 11">
            <a:extLst>
              <a:ext uri="{FF2B5EF4-FFF2-40B4-BE49-F238E27FC236}">
                <a16:creationId xmlns:a16="http://schemas.microsoft.com/office/drawing/2014/main" id="{383A7191-0D25-D441-B753-D864C3787F65}"/>
              </a:ext>
            </a:extLst>
          </p:cNvPr>
          <p:cNvCxnSpPr>
            <a:cxnSpLocks/>
            <a:endCxn id="6" idx="0"/>
          </p:cNvCxnSpPr>
          <p:nvPr/>
        </p:nvCxnSpPr>
        <p:spPr>
          <a:xfrm flipH="1">
            <a:off x="1586089" y="2407534"/>
            <a:ext cx="3833573" cy="16020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F0D143A1-3586-F248-BBAD-11A69472BE63}"/>
              </a:ext>
            </a:extLst>
          </p:cNvPr>
          <p:cNvCxnSpPr>
            <a:cxnSpLocks/>
            <a:endCxn id="7" idx="0"/>
          </p:cNvCxnSpPr>
          <p:nvPr/>
        </p:nvCxnSpPr>
        <p:spPr>
          <a:xfrm flipH="1">
            <a:off x="3601156" y="2848444"/>
            <a:ext cx="1818506" cy="11611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A0AD29C6-8843-AC44-9BBE-0D583ED1999F}"/>
              </a:ext>
            </a:extLst>
          </p:cNvPr>
          <p:cNvCxnSpPr>
            <a:cxnSpLocks/>
            <a:endCxn id="8" idx="0"/>
          </p:cNvCxnSpPr>
          <p:nvPr/>
        </p:nvCxnSpPr>
        <p:spPr>
          <a:xfrm flipH="1">
            <a:off x="5765800" y="3011966"/>
            <a:ext cx="183587" cy="9975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CDA4F59E-FB15-A94E-B754-5EAD0F695186}"/>
              </a:ext>
            </a:extLst>
          </p:cNvPr>
          <p:cNvCxnSpPr>
            <a:cxnSpLocks/>
          </p:cNvCxnSpPr>
          <p:nvPr/>
        </p:nvCxnSpPr>
        <p:spPr>
          <a:xfrm>
            <a:off x="6772337" y="2813657"/>
            <a:ext cx="1295217" cy="11958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0E52665F-448F-4541-9625-DD248CACCF4F}"/>
              </a:ext>
            </a:extLst>
          </p:cNvPr>
          <p:cNvCxnSpPr>
            <a:cxnSpLocks/>
            <a:stCxn id="5" idx="3"/>
          </p:cNvCxnSpPr>
          <p:nvPr/>
        </p:nvCxnSpPr>
        <p:spPr>
          <a:xfrm>
            <a:off x="6772337" y="2373406"/>
            <a:ext cx="3332362" cy="167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6945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C6FBC-8D34-884A-8B6B-9CC18074BC32}"/>
              </a:ext>
            </a:extLst>
          </p:cNvPr>
          <p:cNvSpPr>
            <a:spLocks noGrp="1"/>
          </p:cNvSpPr>
          <p:nvPr>
            <p:ph type="title"/>
          </p:nvPr>
        </p:nvSpPr>
        <p:spPr/>
        <p:txBody>
          <a:bodyPr/>
          <a:lstStyle/>
          <a:p>
            <a:r>
              <a:rPr lang="en-US" dirty="0"/>
              <a:t>What Resource?</a:t>
            </a:r>
          </a:p>
        </p:txBody>
      </p:sp>
      <p:sp>
        <p:nvSpPr>
          <p:cNvPr id="3" name="Footer Placeholder 2">
            <a:extLst>
              <a:ext uri="{FF2B5EF4-FFF2-40B4-BE49-F238E27FC236}">
                <a16:creationId xmlns:a16="http://schemas.microsoft.com/office/drawing/2014/main" id="{5D3CE1A4-18C2-A248-A8D4-1FEED9565532}"/>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73401C35-F22A-E54F-85CB-F83E794E6C6B}"/>
              </a:ext>
            </a:extLst>
          </p:cNvPr>
          <p:cNvSpPr>
            <a:spLocks noGrp="1"/>
          </p:cNvSpPr>
          <p:nvPr>
            <p:ph type="sldNum" sz="quarter" idx="11"/>
          </p:nvPr>
        </p:nvSpPr>
        <p:spPr/>
        <p:txBody>
          <a:bodyPr/>
          <a:lstStyle/>
          <a:p>
            <a:fld id="{0743EA0E-C5B1-48EC-8082-F253EA88050D}" type="slidenum">
              <a:rPr lang="en-US" smtClean="0"/>
              <a:pPr/>
              <a:t>26</a:t>
            </a:fld>
            <a:endParaRPr lang="en-US" dirty="0"/>
          </a:p>
        </p:txBody>
      </p:sp>
      <p:sp>
        <p:nvSpPr>
          <p:cNvPr id="5" name="TextBox 4">
            <a:extLst>
              <a:ext uri="{FF2B5EF4-FFF2-40B4-BE49-F238E27FC236}">
                <a16:creationId xmlns:a16="http://schemas.microsoft.com/office/drawing/2014/main" id="{A2D8C9FC-D2E1-CA48-9529-F6874805EE9E}"/>
              </a:ext>
            </a:extLst>
          </p:cNvPr>
          <p:cNvSpPr txBox="1"/>
          <p:nvPr/>
        </p:nvSpPr>
        <p:spPr>
          <a:xfrm>
            <a:off x="1588168" y="1624263"/>
            <a:ext cx="9733548" cy="535531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Information coming from Zephyr</a:t>
            </a:r>
          </a:p>
          <a:p>
            <a:pPr marL="742950" lvl="1" indent="-285750">
              <a:buFont typeface="Arial" panose="020B0604020202020204" pitchFamily="34" charset="0"/>
              <a:buChar char="•"/>
            </a:pPr>
            <a:r>
              <a:rPr lang="en-US" dirty="0">
                <a:solidFill>
                  <a:srgbClr val="FF0000"/>
                </a:solidFill>
              </a:rPr>
              <a:t>Rules for configuration</a:t>
            </a:r>
          </a:p>
          <a:p>
            <a:pPr marL="1200150" lvl="2" indent="-285750">
              <a:buFont typeface="Arial" panose="020B0604020202020204" pitchFamily="34" charset="0"/>
              <a:buChar char="•"/>
            </a:pPr>
            <a:r>
              <a:rPr lang="en-US" dirty="0">
                <a:solidFill>
                  <a:srgbClr val="FF0000"/>
                </a:solidFill>
              </a:rPr>
              <a:t>Target Resource these are what fabrics you have available</a:t>
            </a:r>
          </a:p>
          <a:p>
            <a:pPr marL="1200150" lvl="2" indent="-285750">
              <a:buFont typeface="Arial" panose="020B0604020202020204" pitchFamily="34" charset="0"/>
              <a:buChar char="•"/>
            </a:pPr>
            <a:r>
              <a:rPr lang="en-US" dirty="0">
                <a:solidFill>
                  <a:srgbClr val="FF0000"/>
                </a:solidFill>
              </a:rPr>
              <a:t>These are the fabrics you can use</a:t>
            </a:r>
          </a:p>
          <a:p>
            <a:pPr marL="1200150" lvl="2" indent="-285750">
              <a:buFont typeface="Arial" panose="020B0604020202020204" pitchFamily="34" charset="0"/>
              <a:buChar char="•"/>
            </a:pPr>
            <a:r>
              <a:rPr lang="en-US" dirty="0">
                <a:solidFill>
                  <a:srgbClr val="FF0000"/>
                </a:solidFill>
              </a:rPr>
              <a:t>Composition interface</a:t>
            </a:r>
          </a:p>
          <a:p>
            <a:pPr marL="1200150" lvl="2" indent="-285750">
              <a:buFont typeface="Arial" panose="020B0604020202020204" pitchFamily="34" charset="0"/>
              <a:buChar char="•"/>
            </a:pPr>
            <a:r>
              <a:rPr lang="en-US" dirty="0">
                <a:solidFill>
                  <a:srgbClr val="FF0000"/>
                </a:solidFill>
              </a:rPr>
              <a:t>Security keys</a:t>
            </a:r>
          </a:p>
          <a:p>
            <a:pPr marL="1200150" lvl="2" indent="-285750">
              <a:buFont typeface="Arial" panose="020B0604020202020204" pitchFamily="34" charset="0"/>
              <a:buChar char="•"/>
            </a:pPr>
            <a:r>
              <a:rPr lang="en-US" dirty="0">
                <a:solidFill>
                  <a:srgbClr val="FF0000"/>
                </a:solidFill>
              </a:rPr>
              <a:t>Zephyr explores the fabric and discovers resources and builds 1 complete zone</a:t>
            </a:r>
          </a:p>
          <a:p>
            <a:pPr marL="742950" lvl="1" indent="-285750">
              <a:buFont typeface="Arial" panose="020B0604020202020204" pitchFamily="34" charset="0"/>
              <a:buChar char="•"/>
            </a:pPr>
            <a:r>
              <a:rPr lang="en-US" dirty="0">
                <a:solidFill>
                  <a:srgbClr val="FF0000"/>
                </a:solidFill>
              </a:rPr>
              <a:t>Agent can come down and get the topology for report back to the OFMF using a post command</a:t>
            </a:r>
          </a:p>
          <a:p>
            <a:pPr marL="1200150" lvl="2" indent="-285750">
              <a:buFont typeface="Arial" panose="020B0604020202020204" pitchFamily="34" charset="0"/>
              <a:buChar char="•"/>
            </a:pPr>
            <a:r>
              <a:rPr lang="en-US" dirty="0">
                <a:solidFill>
                  <a:srgbClr val="FF0000"/>
                </a:solidFill>
              </a:rPr>
              <a:t>Redfish post commands </a:t>
            </a:r>
          </a:p>
          <a:p>
            <a:pPr marL="1200150" lvl="2" indent="-285750">
              <a:buFont typeface="Arial" panose="020B0604020202020204" pitchFamily="34" charset="0"/>
              <a:buChar char="•"/>
            </a:pPr>
            <a:r>
              <a:rPr lang="en-US" dirty="0">
                <a:solidFill>
                  <a:srgbClr val="FF0000"/>
                </a:solidFill>
              </a:rPr>
              <a:t>Agent would do post commands of the objects on the fabric and the connections already defined on the fabric</a:t>
            </a:r>
          </a:p>
          <a:p>
            <a:pPr marL="1200150" lvl="2" indent="-285750">
              <a:buFont typeface="Arial" panose="020B0604020202020204" pitchFamily="34" charset="0"/>
              <a:buChar char="•"/>
            </a:pPr>
            <a:r>
              <a:rPr lang="en-US" dirty="0">
                <a:solidFill>
                  <a:srgbClr val="FF0000"/>
                </a:solidFill>
              </a:rPr>
              <a:t>Implicit global zones</a:t>
            </a:r>
          </a:p>
          <a:p>
            <a:pPr marL="1200150" lvl="2" indent="-285750">
              <a:buFont typeface="Arial" panose="020B0604020202020204" pitchFamily="34" charset="0"/>
              <a:buChar char="•"/>
            </a:pPr>
            <a:r>
              <a:rPr lang="en-US" dirty="0">
                <a:solidFill>
                  <a:srgbClr val="FF0000"/>
                </a:solidFill>
              </a:rPr>
              <a:t>Interpretation of the fabric</a:t>
            </a:r>
          </a:p>
          <a:p>
            <a:pPr marL="1200150" lvl="2" indent="-285750">
              <a:buFont typeface="Arial" panose="020B0604020202020204" pitchFamily="34" charset="0"/>
              <a:buChar char="•"/>
            </a:pPr>
            <a:r>
              <a:rPr lang="en-US" dirty="0">
                <a:solidFill>
                  <a:srgbClr val="FF0000"/>
                </a:solidFill>
              </a:rPr>
              <a:t>Routes are enabled in the hardware</a:t>
            </a:r>
          </a:p>
          <a:p>
            <a:pPr marL="1200150" lvl="2" indent="-285750">
              <a:buFont typeface="Arial" panose="020B0604020202020204" pitchFamily="34" charset="0"/>
              <a:buChar char="•"/>
            </a:pPr>
            <a:r>
              <a:rPr lang="en-US" dirty="0">
                <a:solidFill>
                  <a:srgbClr val="FF0000"/>
                </a:solidFill>
              </a:rPr>
              <a:t>Routes between the consumer of resources and the resources</a:t>
            </a:r>
          </a:p>
          <a:p>
            <a:pPr marL="1200150" lvl="2" indent="-285750">
              <a:buFont typeface="Arial" panose="020B0604020202020204" pitchFamily="34" charset="0"/>
              <a:buChar char="•"/>
            </a:pPr>
            <a:r>
              <a:rPr lang="en-US" dirty="0">
                <a:solidFill>
                  <a:srgbClr val="FF0000"/>
                </a:solidFill>
              </a:rPr>
              <a:t>Implied connections</a:t>
            </a:r>
          </a:p>
          <a:p>
            <a:pPr marL="742950" lvl="1" indent="-285750">
              <a:buFont typeface="Arial" panose="020B0604020202020204" pitchFamily="34" charset="0"/>
              <a:buChar char="•"/>
            </a:pPr>
            <a:r>
              <a:rPr lang="en-US" dirty="0">
                <a:solidFill>
                  <a:srgbClr val="FF0000"/>
                </a:solidFill>
              </a:rPr>
              <a:t>Addressing and ID schema</a:t>
            </a:r>
          </a:p>
          <a:p>
            <a:pPr marL="742950" lvl="1" indent="-285750">
              <a:buFont typeface="Arial" panose="020B0604020202020204" pitchFamily="34" charset="0"/>
              <a:buChar char="•"/>
            </a:pPr>
            <a:r>
              <a:rPr lang="en-US" dirty="0">
                <a:solidFill>
                  <a:srgbClr val="FF0000"/>
                </a:solidFill>
              </a:rPr>
              <a:t>Agent needs to send the add resources but not the component ids</a:t>
            </a:r>
          </a:p>
        </p:txBody>
      </p:sp>
    </p:spTree>
    <p:extLst>
      <p:ext uri="{BB962C8B-B14F-4D97-AF65-F5344CB8AC3E}">
        <p14:creationId xmlns:p14="http://schemas.microsoft.com/office/powerpoint/2010/main" val="4128048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03488-7FA4-4E43-A296-46D85D2125E8}"/>
              </a:ext>
            </a:extLst>
          </p:cNvPr>
          <p:cNvSpPr>
            <a:spLocks noGrp="1"/>
          </p:cNvSpPr>
          <p:nvPr>
            <p:ph type="title"/>
          </p:nvPr>
        </p:nvSpPr>
        <p:spPr/>
        <p:txBody>
          <a:bodyPr/>
          <a:lstStyle/>
          <a:p>
            <a:r>
              <a:rPr lang="en-US" dirty="0"/>
              <a:t>What Resources</a:t>
            </a:r>
          </a:p>
        </p:txBody>
      </p:sp>
      <p:sp>
        <p:nvSpPr>
          <p:cNvPr id="3" name="Footer Placeholder 2">
            <a:extLst>
              <a:ext uri="{FF2B5EF4-FFF2-40B4-BE49-F238E27FC236}">
                <a16:creationId xmlns:a16="http://schemas.microsoft.com/office/drawing/2014/main" id="{180072BE-E45F-9646-A1B7-81771ADAD1F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7E3B5D56-1FC2-5D42-A0FE-880E170F21E1}"/>
              </a:ext>
            </a:extLst>
          </p:cNvPr>
          <p:cNvSpPr>
            <a:spLocks noGrp="1"/>
          </p:cNvSpPr>
          <p:nvPr>
            <p:ph type="sldNum" sz="quarter" idx="11"/>
          </p:nvPr>
        </p:nvSpPr>
        <p:spPr/>
        <p:txBody>
          <a:bodyPr/>
          <a:lstStyle/>
          <a:p>
            <a:fld id="{0743EA0E-C5B1-48EC-8082-F253EA88050D}" type="slidenum">
              <a:rPr lang="en-US" smtClean="0"/>
              <a:pPr/>
              <a:t>27</a:t>
            </a:fld>
            <a:endParaRPr lang="en-US" dirty="0"/>
          </a:p>
        </p:txBody>
      </p:sp>
      <p:sp>
        <p:nvSpPr>
          <p:cNvPr id="7" name="TextBox 6">
            <a:extLst>
              <a:ext uri="{FF2B5EF4-FFF2-40B4-BE49-F238E27FC236}">
                <a16:creationId xmlns:a16="http://schemas.microsoft.com/office/drawing/2014/main" id="{563C894F-D6E8-8741-8551-3AD07D87D8CE}"/>
              </a:ext>
            </a:extLst>
          </p:cNvPr>
          <p:cNvSpPr txBox="1"/>
          <p:nvPr/>
        </p:nvSpPr>
        <p:spPr>
          <a:xfrm>
            <a:off x="847594" y="1502688"/>
            <a:ext cx="10496811" cy="535531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First the topology is discovered </a:t>
            </a:r>
          </a:p>
          <a:p>
            <a:pPr marL="285750" indent="-285750">
              <a:buFont typeface="Arial" panose="020B0604020202020204" pitchFamily="34" charset="0"/>
              <a:buChar char="•"/>
            </a:pPr>
            <a:r>
              <a:rPr lang="en-US" dirty="0">
                <a:solidFill>
                  <a:srgbClr val="FF0000"/>
                </a:solidFill>
              </a:rPr>
              <a:t>Then, Zephyr webserver flask is on automatically</a:t>
            </a:r>
          </a:p>
          <a:p>
            <a:pPr marL="285750" indent="-285750">
              <a:buFont typeface="Arial" panose="020B0604020202020204" pitchFamily="34" charset="0"/>
              <a:buChar char="•"/>
            </a:pPr>
            <a:r>
              <a:rPr lang="en-US" dirty="0">
                <a:solidFill>
                  <a:srgbClr val="FF0000"/>
                </a:solidFill>
              </a:rPr>
              <a:t>Agent polls until it gets access to the webserver on Zephyr every 5</a:t>
            </a:r>
            <a:r>
              <a:rPr lang="en-US" u="sng" dirty="0">
                <a:solidFill>
                  <a:srgbClr val="FF0000"/>
                </a:solidFill>
              </a:rPr>
              <a:t> </a:t>
            </a:r>
            <a:r>
              <a:rPr lang="en-US" dirty="0">
                <a:solidFill>
                  <a:srgbClr val="FF0000"/>
                </a:solidFill>
              </a:rPr>
              <a:t>seconds</a:t>
            </a:r>
          </a:p>
          <a:p>
            <a:pPr marL="742950" lvl="1" indent="-285750">
              <a:buFont typeface="Arial" panose="020B0604020202020204" pitchFamily="34" charset="0"/>
              <a:buChar char="•"/>
            </a:pPr>
            <a:r>
              <a:rPr lang="en-US" dirty="0">
                <a:solidFill>
                  <a:srgbClr val="FF0000"/>
                </a:solidFill>
              </a:rPr>
              <a:t>Zephyr has a series of JSON representations</a:t>
            </a:r>
          </a:p>
          <a:p>
            <a:pPr marL="742950" lvl="1" indent="-285750">
              <a:buFont typeface="Arial" panose="020B0604020202020204" pitchFamily="34" charset="0"/>
              <a:buChar char="•"/>
            </a:pPr>
            <a:r>
              <a:rPr lang="en-US" dirty="0">
                <a:solidFill>
                  <a:srgbClr val="FF0000"/>
                </a:solidFill>
              </a:rPr>
              <a:t>Properties in the JSON file </a:t>
            </a:r>
          </a:p>
          <a:p>
            <a:pPr marL="285750" indent="-285750">
              <a:buFont typeface="Arial" panose="020B0604020202020204" pitchFamily="34" charset="0"/>
              <a:buChar char="•"/>
            </a:pPr>
            <a:r>
              <a:rPr lang="en-US" dirty="0">
                <a:solidFill>
                  <a:srgbClr val="FF0000"/>
                </a:solidFill>
              </a:rPr>
              <a:t>Agent logging (debug) attempts and successes (info)?</a:t>
            </a:r>
          </a:p>
          <a:p>
            <a:pPr marL="285750" indent="-285750">
              <a:buFont typeface="Arial" panose="020B0604020202020204" pitchFamily="34" charset="0"/>
              <a:buChar char="•"/>
            </a:pPr>
            <a:r>
              <a:rPr lang="en-US" dirty="0">
                <a:solidFill>
                  <a:srgbClr val="FF0000"/>
                </a:solidFill>
              </a:rPr>
              <a:t>Agent does a get command to Zephyr to get </a:t>
            </a:r>
            <a:r>
              <a:rPr lang="en-US" dirty="0" err="1">
                <a:solidFill>
                  <a:srgbClr val="FF0000"/>
                </a:solidFill>
              </a:rPr>
              <a:t>NetworkX</a:t>
            </a:r>
            <a:r>
              <a:rPr lang="en-US" dirty="0">
                <a:solidFill>
                  <a:srgbClr val="FF0000"/>
                </a:solidFill>
              </a:rPr>
              <a:t> and Resource information</a:t>
            </a:r>
          </a:p>
          <a:p>
            <a:pPr marL="285750" indent="-285750">
              <a:buFont typeface="Arial" panose="020B0604020202020204" pitchFamily="34" charset="0"/>
              <a:buChar char="•"/>
            </a:pPr>
            <a:r>
              <a:rPr lang="en-US" dirty="0">
                <a:solidFill>
                  <a:srgbClr val="FF0000"/>
                </a:solidFill>
              </a:rPr>
              <a:t>Compiler-like tokenizer/parser/code generator posts to the OFMF using the information through series of posts</a:t>
            </a:r>
          </a:p>
          <a:p>
            <a:pPr marL="285750" indent="-285750">
              <a:buFont typeface="Arial" panose="020B0604020202020204" pitchFamily="34" charset="0"/>
              <a:buChar char="•"/>
            </a:pPr>
            <a:r>
              <a:rPr lang="en-US" dirty="0">
                <a:solidFill>
                  <a:srgbClr val="FF0000"/>
                </a:solidFill>
              </a:rPr>
              <a:t>Agent goes into polling mode waiting for Redfish requests from clients</a:t>
            </a:r>
          </a:p>
          <a:p>
            <a:pPr marL="742950" lvl="1" indent="-285750">
              <a:buFont typeface="Arial" panose="020B0604020202020204" pitchFamily="34" charset="0"/>
              <a:buChar char="•"/>
            </a:pPr>
            <a:r>
              <a:rPr lang="en-US" dirty="0">
                <a:solidFill>
                  <a:srgbClr val="FF0000"/>
                </a:solidFill>
              </a:rPr>
              <a:t>Connection to Zephyr stays open</a:t>
            </a:r>
          </a:p>
          <a:p>
            <a:pPr marL="742950" lvl="1" indent="-285750">
              <a:buFont typeface="Arial" panose="020B0604020202020204" pitchFamily="34" charset="0"/>
              <a:buChar char="•"/>
            </a:pPr>
            <a:r>
              <a:rPr lang="en-US" dirty="0">
                <a:solidFill>
                  <a:srgbClr val="FF0000"/>
                </a:solidFill>
              </a:rPr>
              <a:t>FIFO commands </a:t>
            </a:r>
          </a:p>
          <a:p>
            <a:pPr marL="742950" lvl="1" indent="-285750">
              <a:buFont typeface="Arial" panose="020B0604020202020204" pitchFamily="34" charset="0"/>
              <a:buChar char="•"/>
            </a:pPr>
            <a:r>
              <a:rPr lang="en-US" dirty="0">
                <a:solidFill>
                  <a:srgbClr val="FF0000"/>
                </a:solidFill>
              </a:rPr>
              <a:t>Atomic operations by nature</a:t>
            </a:r>
          </a:p>
          <a:p>
            <a:pPr marL="742950" lvl="1" indent="-285750">
              <a:buFont typeface="Arial" panose="020B0604020202020204" pitchFamily="34" charset="0"/>
              <a:buChar char="•"/>
            </a:pPr>
            <a:r>
              <a:rPr lang="en-US" dirty="0">
                <a:solidFill>
                  <a:srgbClr val="FF0000"/>
                </a:solidFill>
              </a:rPr>
              <a:t>Restful command/response Not-multithreaded response for </a:t>
            </a:r>
            <a:r>
              <a:rPr lang="en-US" dirty="0" err="1">
                <a:solidFill>
                  <a:srgbClr val="FF0000"/>
                </a:solidFill>
              </a:rPr>
              <a:t>PoC</a:t>
            </a:r>
            <a:r>
              <a:rPr lang="en-US" dirty="0">
                <a:solidFill>
                  <a:srgbClr val="FF0000"/>
                </a:solidFill>
              </a:rPr>
              <a:t> </a:t>
            </a:r>
          </a:p>
          <a:p>
            <a:pPr marL="285750" indent="-285750">
              <a:buFont typeface="Arial" panose="020B0604020202020204" pitchFamily="34" charset="0"/>
              <a:buChar char="•"/>
            </a:pPr>
            <a:r>
              <a:rPr lang="en-US" dirty="0">
                <a:solidFill>
                  <a:srgbClr val="FF0000"/>
                </a:solidFill>
              </a:rPr>
              <a:t>Each atomic client request gets code-generated to a set of commands and information/resource region to Zephyr </a:t>
            </a:r>
          </a:p>
          <a:p>
            <a:pPr marL="742950" lvl="1" indent="-285750">
              <a:buFont typeface="Arial" panose="020B0604020202020204" pitchFamily="34" charset="0"/>
              <a:buChar char="•"/>
            </a:pPr>
            <a:r>
              <a:rPr lang="en-US" dirty="0">
                <a:solidFill>
                  <a:srgbClr val="FF0000"/>
                </a:solidFill>
              </a:rPr>
              <a:t>Agent needs to gather its information from OFMF Redfish before client request can be executed by Zephyr</a:t>
            </a:r>
          </a:p>
          <a:p>
            <a:pPr marL="285750"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2609877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CF6EF-92A2-F448-BEEF-99E1ECE280F6}"/>
              </a:ext>
            </a:extLst>
          </p:cNvPr>
          <p:cNvSpPr>
            <a:spLocks noGrp="1"/>
          </p:cNvSpPr>
          <p:nvPr>
            <p:ph type="title"/>
          </p:nvPr>
        </p:nvSpPr>
        <p:spPr/>
        <p:txBody>
          <a:bodyPr/>
          <a:lstStyle/>
          <a:p>
            <a:r>
              <a:rPr lang="en-US" dirty="0"/>
              <a:t>What Resources</a:t>
            </a:r>
          </a:p>
        </p:txBody>
      </p:sp>
      <p:sp>
        <p:nvSpPr>
          <p:cNvPr id="3" name="Footer Placeholder 2">
            <a:extLst>
              <a:ext uri="{FF2B5EF4-FFF2-40B4-BE49-F238E27FC236}">
                <a16:creationId xmlns:a16="http://schemas.microsoft.com/office/drawing/2014/main" id="{521486C6-076B-8245-8246-08E39949B11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F894841-E654-5042-82B8-4F42B8C0AAD0}"/>
              </a:ext>
            </a:extLst>
          </p:cNvPr>
          <p:cNvSpPr>
            <a:spLocks noGrp="1"/>
          </p:cNvSpPr>
          <p:nvPr>
            <p:ph type="sldNum" sz="quarter" idx="11"/>
          </p:nvPr>
        </p:nvSpPr>
        <p:spPr/>
        <p:txBody>
          <a:bodyPr/>
          <a:lstStyle/>
          <a:p>
            <a:fld id="{0743EA0E-C5B1-48EC-8082-F253EA88050D}" type="slidenum">
              <a:rPr lang="en-US" smtClean="0"/>
              <a:pPr/>
              <a:t>28</a:t>
            </a:fld>
            <a:endParaRPr lang="en-US" dirty="0"/>
          </a:p>
        </p:txBody>
      </p:sp>
      <p:sp>
        <p:nvSpPr>
          <p:cNvPr id="6" name="Oval 5">
            <a:extLst>
              <a:ext uri="{FF2B5EF4-FFF2-40B4-BE49-F238E27FC236}">
                <a16:creationId xmlns:a16="http://schemas.microsoft.com/office/drawing/2014/main" id="{18940356-90DD-B441-AF36-15744A0D0B2D}"/>
              </a:ext>
            </a:extLst>
          </p:cNvPr>
          <p:cNvSpPr/>
          <p:nvPr/>
        </p:nvSpPr>
        <p:spPr>
          <a:xfrm>
            <a:off x="1058923" y="1565263"/>
            <a:ext cx="505216" cy="56102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F364833-7924-0D4A-A168-F968DA6B8117}"/>
              </a:ext>
            </a:extLst>
          </p:cNvPr>
          <p:cNvSpPr/>
          <p:nvPr/>
        </p:nvSpPr>
        <p:spPr>
          <a:xfrm>
            <a:off x="554243" y="2496104"/>
            <a:ext cx="1514577" cy="5135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Discover </a:t>
            </a:r>
          </a:p>
          <a:p>
            <a:pPr algn="ctr"/>
            <a:r>
              <a:rPr lang="en-US" dirty="0"/>
              <a:t>Topology</a:t>
            </a:r>
          </a:p>
        </p:txBody>
      </p:sp>
      <p:sp>
        <p:nvSpPr>
          <p:cNvPr id="8" name="Oval 7">
            <a:extLst>
              <a:ext uri="{FF2B5EF4-FFF2-40B4-BE49-F238E27FC236}">
                <a16:creationId xmlns:a16="http://schemas.microsoft.com/office/drawing/2014/main" id="{B5975176-7056-9746-AB72-938C49875D15}"/>
              </a:ext>
            </a:extLst>
          </p:cNvPr>
          <p:cNvSpPr/>
          <p:nvPr/>
        </p:nvSpPr>
        <p:spPr>
          <a:xfrm>
            <a:off x="554244" y="3388456"/>
            <a:ext cx="1514577" cy="5135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Turn on HTTPS</a:t>
            </a:r>
          </a:p>
        </p:txBody>
      </p:sp>
      <p:sp>
        <p:nvSpPr>
          <p:cNvPr id="10" name="Oval 9">
            <a:extLst>
              <a:ext uri="{FF2B5EF4-FFF2-40B4-BE49-F238E27FC236}">
                <a16:creationId xmlns:a16="http://schemas.microsoft.com/office/drawing/2014/main" id="{5E906925-C858-F943-A94C-EF7E18604502}"/>
              </a:ext>
            </a:extLst>
          </p:cNvPr>
          <p:cNvSpPr/>
          <p:nvPr/>
        </p:nvSpPr>
        <p:spPr>
          <a:xfrm>
            <a:off x="1058923" y="6022892"/>
            <a:ext cx="505216" cy="561021"/>
          </a:xfrm>
          <a:prstGeom prst="ellipse">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829889C-0EAB-ED40-9724-DD930EC02D45}"/>
              </a:ext>
            </a:extLst>
          </p:cNvPr>
          <p:cNvSpPr/>
          <p:nvPr/>
        </p:nvSpPr>
        <p:spPr>
          <a:xfrm>
            <a:off x="554246" y="4996092"/>
            <a:ext cx="1514577" cy="513567"/>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Turn on Agent</a:t>
            </a:r>
          </a:p>
        </p:txBody>
      </p:sp>
      <p:sp>
        <p:nvSpPr>
          <p:cNvPr id="13" name="Diamond 12">
            <a:extLst>
              <a:ext uri="{FF2B5EF4-FFF2-40B4-BE49-F238E27FC236}">
                <a16:creationId xmlns:a16="http://schemas.microsoft.com/office/drawing/2014/main" id="{BFC461F4-BADB-F647-9BDE-7BDEB828FD64}"/>
              </a:ext>
            </a:extLst>
          </p:cNvPr>
          <p:cNvSpPr/>
          <p:nvPr/>
        </p:nvSpPr>
        <p:spPr>
          <a:xfrm>
            <a:off x="228033" y="4168249"/>
            <a:ext cx="2167001" cy="649224"/>
          </a:xfrm>
          <a:prstGeom prst="diamond">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Access to Zephyr?</a:t>
            </a:r>
          </a:p>
        </p:txBody>
      </p:sp>
      <p:sp>
        <p:nvSpPr>
          <p:cNvPr id="14" name="Oval 13">
            <a:extLst>
              <a:ext uri="{FF2B5EF4-FFF2-40B4-BE49-F238E27FC236}">
                <a16:creationId xmlns:a16="http://schemas.microsoft.com/office/drawing/2014/main" id="{3EE16625-915B-A046-85F1-C67F3B06966B}"/>
              </a:ext>
            </a:extLst>
          </p:cNvPr>
          <p:cNvSpPr/>
          <p:nvPr/>
        </p:nvSpPr>
        <p:spPr>
          <a:xfrm>
            <a:off x="2450387" y="4996092"/>
            <a:ext cx="1514577" cy="513567"/>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Hold for 5s</a:t>
            </a:r>
          </a:p>
        </p:txBody>
      </p:sp>
      <p:cxnSp>
        <p:nvCxnSpPr>
          <p:cNvPr id="16" name="Straight Arrow Connector 15">
            <a:extLst>
              <a:ext uri="{FF2B5EF4-FFF2-40B4-BE49-F238E27FC236}">
                <a16:creationId xmlns:a16="http://schemas.microsoft.com/office/drawing/2014/main" id="{B634B9DC-22D6-C749-A3CD-62967FF97B7C}"/>
              </a:ext>
            </a:extLst>
          </p:cNvPr>
          <p:cNvCxnSpPr>
            <a:stCxn id="14" idx="2"/>
            <a:endCxn id="11" idx="6"/>
          </p:cNvCxnSpPr>
          <p:nvPr/>
        </p:nvCxnSpPr>
        <p:spPr>
          <a:xfrm flipH="1">
            <a:off x="2068823" y="5252876"/>
            <a:ext cx="38156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7D6BF231-F6D9-9E4D-9C42-A9B1FEE773D0}"/>
              </a:ext>
            </a:extLst>
          </p:cNvPr>
          <p:cNvCxnSpPr>
            <a:stCxn id="11" idx="0"/>
            <a:endCxn id="13" idx="2"/>
          </p:cNvCxnSpPr>
          <p:nvPr/>
        </p:nvCxnSpPr>
        <p:spPr>
          <a:xfrm flipH="1" flipV="1">
            <a:off x="1311534" y="4817473"/>
            <a:ext cx="1" cy="17861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1E71900F-6FD3-F048-BC06-E57D49BAB02F}"/>
              </a:ext>
            </a:extLst>
          </p:cNvPr>
          <p:cNvCxnSpPr>
            <a:stCxn id="6" idx="4"/>
            <a:endCxn id="7" idx="0"/>
          </p:cNvCxnSpPr>
          <p:nvPr/>
        </p:nvCxnSpPr>
        <p:spPr>
          <a:xfrm>
            <a:off x="1311531" y="2126284"/>
            <a:ext cx="1" cy="3698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97224D02-2DED-F040-9D1E-F9D57F7D249F}"/>
              </a:ext>
            </a:extLst>
          </p:cNvPr>
          <p:cNvCxnSpPr>
            <a:stCxn id="7" idx="4"/>
            <a:endCxn id="8" idx="0"/>
          </p:cNvCxnSpPr>
          <p:nvPr/>
        </p:nvCxnSpPr>
        <p:spPr>
          <a:xfrm>
            <a:off x="1311532" y="3009671"/>
            <a:ext cx="1" cy="37878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C0BD73D7-1DAA-A949-8383-1A20CEE05F2E}"/>
              </a:ext>
            </a:extLst>
          </p:cNvPr>
          <p:cNvCxnSpPr>
            <a:stCxn id="8" idx="4"/>
            <a:endCxn id="13" idx="0"/>
          </p:cNvCxnSpPr>
          <p:nvPr/>
        </p:nvCxnSpPr>
        <p:spPr>
          <a:xfrm>
            <a:off x="1311533" y="3902023"/>
            <a:ext cx="1" cy="2662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86597219-BB55-684B-9D6D-D94B90EB31F5}"/>
              </a:ext>
            </a:extLst>
          </p:cNvPr>
          <p:cNvCxnSpPr>
            <a:endCxn id="14" idx="1"/>
          </p:cNvCxnSpPr>
          <p:nvPr/>
        </p:nvCxnSpPr>
        <p:spPr>
          <a:xfrm>
            <a:off x="2068820" y="4597052"/>
            <a:ext cx="603372" cy="4742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5E1B68A8-0C92-0A44-8D66-30DDC7226A76}"/>
              </a:ext>
            </a:extLst>
          </p:cNvPr>
          <p:cNvSpPr txBox="1"/>
          <p:nvPr/>
        </p:nvSpPr>
        <p:spPr>
          <a:xfrm>
            <a:off x="2450387" y="4697260"/>
            <a:ext cx="543334" cy="369332"/>
          </a:xfrm>
          <a:prstGeom prst="rect">
            <a:avLst/>
          </a:prstGeom>
          <a:noFill/>
        </p:spPr>
        <p:txBody>
          <a:bodyPr wrap="square" rtlCol="0">
            <a:spAutoFit/>
          </a:bodyPr>
          <a:lstStyle/>
          <a:p>
            <a:r>
              <a:rPr lang="en-US" dirty="0"/>
              <a:t>No</a:t>
            </a:r>
          </a:p>
        </p:txBody>
      </p:sp>
      <p:sp>
        <p:nvSpPr>
          <p:cNvPr id="34" name="Oval 33">
            <a:extLst>
              <a:ext uri="{FF2B5EF4-FFF2-40B4-BE49-F238E27FC236}">
                <a16:creationId xmlns:a16="http://schemas.microsoft.com/office/drawing/2014/main" id="{2C15F763-F040-794F-8B3F-95703745ECB1}"/>
              </a:ext>
            </a:extLst>
          </p:cNvPr>
          <p:cNvSpPr/>
          <p:nvPr/>
        </p:nvSpPr>
        <p:spPr>
          <a:xfrm>
            <a:off x="3209823" y="3857996"/>
            <a:ext cx="2527089" cy="839264"/>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Get Resource and </a:t>
            </a:r>
            <a:r>
              <a:rPr lang="en-US" dirty="0" err="1"/>
              <a:t>NetworkX</a:t>
            </a:r>
            <a:r>
              <a:rPr lang="en-US" dirty="0"/>
              <a:t> info</a:t>
            </a:r>
          </a:p>
        </p:txBody>
      </p:sp>
      <p:cxnSp>
        <p:nvCxnSpPr>
          <p:cNvPr id="36" name="Straight Arrow Connector 35">
            <a:extLst>
              <a:ext uri="{FF2B5EF4-FFF2-40B4-BE49-F238E27FC236}">
                <a16:creationId xmlns:a16="http://schemas.microsoft.com/office/drawing/2014/main" id="{642B1EBD-0C21-2641-86FE-AC858AE29741}"/>
              </a:ext>
            </a:extLst>
          </p:cNvPr>
          <p:cNvCxnSpPr>
            <a:endCxn id="34" idx="2"/>
          </p:cNvCxnSpPr>
          <p:nvPr/>
        </p:nvCxnSpPr>
        <p:spPr>
          <a:xfrm flipV="1">
            <a:off x="2068820" y="4277628"/>
            <a:ext cx="1141003" cy="8143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F0E488AC-D029-C441-8849-939C14E8C55D}"/>
              </a:ext>
            </a:extLst>
          </p:cNvPr>
          <p:cNvSpPr txBox="1"/>
          <p:nvPr/>
        </p:nvSpPr>
        <p:spPr>
          <a:xfrm>
            <a:off x="2395034" y="3857996"/>
            <a:ext cx="598687" cy="369332"/>
          </a:xfrm>
          <a:prstGeom prst="rect">
            <a:avLst/>
          </a:prstGeom>
          <a:noFill/>
        </p:spPr>
        <p:txBody>
          <a:bodyPr wrap="square" rtlCol="0">
            <a:spAutoFit/>
          </a:bodyPr>
          <a:lstStyle/>
          <a:p>
            <a:r>
              <a:rPr lang="en-US" dirty="0"/>
              <a:t>Yes</a:t>
            </a:r>
          </a:p>
        </p:txBody>
      </p:sp>
      <p:sp>
        <p:nvSpPr>
          <p:cNvPr id="39" name="Oval 38">
            <a:extLst>
              <a:ext uri="{FF2B5EF4-FFF2-40B4-BE49-F238E27FC236}">
                <a16:creationId xmlns:a16="http://schemas.microsoft.com/office/drawing/2014/main" id="{6395E0D4-61E7-1D45-A5AB-A24C75F8BF05}"/>
              </a:ext>
            </a:extLst>
          </p:cNvPr>
          <p:cNvSpPr/>
          <p:nvPr/>
        </p:nvSpPr>
        <p:spPr>
          <a:xfrm>
            <a:off x="3132518" y="2616855"/>
            <a:ext cx="2527089" cy="841248"/>
          </a:xfrm>
          <a:prstGeom prst="ellipse">
            <a:avLst/>
          </a:prstGeom>
          <a:solidFill>
            <a:schemeClr val="tx2">
              <a:lumMod val="40000"/>
              <a:lumOff val="6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Provide Resource and </a:t>
            </a:r>
            <a:r>
              <a:rPr lang="en-US" dirty="0" err="1"/>
              <a:t>NetworkX</a:t>
            </a:r>
            <a:r>
              <a:rPr lang="en-US" dirty="0"/>
              <a:t> info</a:t>
            </a:r>
          </a:p>
        </p:txBody>
      </p:sp>
      <p:cxnSp>
        <p:nvCxnSpPr>
          <p:cNvPr id="41" name="Straight Arrow Connector 40">
            <a:extLst>
              <a:ext uri="{FF2B5EF4-FFF2-40B4-BE49-F238E27FC236}">
                <a16:creationId xmlns:a16="http://schemas.microsoft.com/office/drawing/2014/main" id="{5A7C307F-304C-854B-9864-83CB27761834}"/>
              </a:ext>
            </a:extLst>
          </p:cNvPr>
          <p:cNvCxnSpPr>
            <a:stCxn id="8" idx="6"/>
          </p:cNvCxnSpPr>
          <p:nvPr/>
        </p:nvCxnSpPr>
        <p:spPr>
          <a:xfrm flipV="1">
            <a:off x="2068821" y="3199063"/>
            <a:ext cx="1138854" cy="44617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B2743A93-043E-D44F-9E09-2DD9AEF5D1B2}"/>
              </a:ext>
            </a:extLst>
          </p:cNvPr>
          <p:cNvCxnSpPr>
            <a:stCxn id="39" idx="4"/>
          </p:cNvCxnSpPr>
          <p:nvPr/>
        </p:nvCxnSpPr>
        <p:spPr>
          <a:xfrm flipH="1">
            <a:off x="4396062" y="3458103"/>
            <a:ext cx="1" cy="39989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4" name="Oval 43">
            <a:extLst>
              <a:ext uri="{FF2B5EF4-FFF2-40B4-BE49-F238E27FC236}">
                <a16:creationId xmlns:a16="http://schemas.microsoft.com/office/drawing/2014/main" id="{D5483A11-FC2B-D740-9AC5-218C9801C9D4}"/>
              </a:ext>
            </a:extLst>
          </p:cNvPr>
          <p:cNvSpPr/>
          <p:nvPr/>
        </p:nvSpPr>
        <p:spPr>
          <a:xfrm>
            <a:off x="5953014" y="4043897"/>
            <a:ext cx="2050568" cy="478711"/>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to Redfish</a:t>
            </a:r>
          </a:p>
        </p:txBody>
      </p:sp>
      <p:sp>
        <p:nvSpPr>
          <p:cNvPr id="46" name="Diamond 45">
            <a:extLst>
              <a:ext uri="{FF2B5EF4-FFF2-40B4-BE49-F238E27FC236}">
                <a16:creationId xmlns:a16="http://schemas.microsoft.com/office/drawing/2014/main" id="{FF1032FE-33ED-7344-8984-D6A45FEC9035}"/>
              </a:ext>
            </a:extLst>
          </p:cNvPr>
          <p:cNvSpPr/>
          <p:nvPr/>
        </p:nvSpPr>
        <p:spPr>
          <a:xfrm>
            <a:off x="8219682" y="3776768"/>
            <a:ext cx="2176915" cy="1001720"/>
          </a:xfrm>
          <a:prstGeom prst="diamond">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Response from clients?</a:t>
            </a:r>
          </a:p>
        </p:txBody>
      </p:sp>
      <p:sp>
        <p:nvSpPr>
          <p:cNvPr id="47" name="Oval 46">
            <a:extLst>
              <a:ext uri="{FF2B5EF4-FFF2-40B4-BE49-F238E27FC236}">
                <a16:creationId xmlns:a16="http://schemas.microsoft.com/office/drawing/2014/main" id="{D3ED2B40-FA54-6C44-A146-6A188246FCEE}"/>
              </a:ext>
            </a:extLst>
          </p:cNvPr>
          <p:cNvSpPr/>
          <p:nvPr/>
        </p:nvSpPr>
        <p:spPr>
          <a:xfrm>
            <a:off x="10486354" y="4045652"/>
            <a:ext cx="1705645" cy="478711"/>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to JSON</a:t>
            </a:r>
          </a:p>
        </p:txBody>
      </p:sp>
      <p:sp>
        <p:nvSpPr>
          <p:cNvPr id="48" name="Oval 47">
            <a:extLst>
              <a:ext uri="{FF2B5EF4-FFF2-40B4-BE49-F238E27FC236}">
                <a16:creationId xmlns:a16="http://schemas.microsoft.com/office/drawing/2014/main" id="{04B63AD6-EEA4-554A-9145-6CB9A27AB62C}"/>
              </a:ext>
            </a:extLst>
          </p:cNvPr>
          <p:cNvSpPr/>
          <p:nvPr/>
        </p:nvSpPr>
        <p:spPr>
          <a:xfrm>
            <a:off x="10530656" y="2752887"/>
            <a:ext cx="1514577" cy="5135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Execute changes</a:t>
            </a:r>
          </a:p>
        </p:txBody>
      </p:sp>
      <p:sp>
        <p:nvSpPr>
          <p:cNvPr id="49" name="Oval 48">
            <a:extLst>
              <a:ext uri="{FF2B5EF4-FFF2-40B4-BE49-F238E27FC236}">
                <a16:creationId xmlns:a16="http://schemas.microsoft.com/office/drawing/2014/main" id="{82A05E7D-B37A-9349-9CF2-0F99F86FED62}"/>
              </a:ext>
            </a:extLst>
          </p:cNvPr>
          <p:cNvSpPr/>
          <p:nvPr/>
        </p:nvSpPr>
        <p:spPr>
          <a:xfrm>
            <a:off x="8550852" y="5307045"/>
            <a:ext cx="1514577" cy="513567"/>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Hold for 5s</a:t>
            </a:r>
          </a:p>
        </p:txBody>
      </p:sp>
      <p:cxnSp>
        <p:nvCxnSpPr>
          <p:cNvPr id="51" name="Straight Arrow Connector 50">
            <a:extLst>
              <a:ext uri="{FF2B5EF4-FFF2-40B4-BE49-F238E27FC236}">
                <a16:creationId xmlns:a16="http://schemas.microsoft.com/office/drawing/2014/main" id="{07CB67CA-BE3F-B847-83DE-FED024B5C724}"/>
              </a:ext>
            </a:extLst>
          </p:cNvPr>
          <p:cNvCxnSpPr>
            <a:stCxn id="34" idx="6"/>
            <a:endCxn id="44" idx="2"/>
          </p:cNvCxnSpPr>
          <p:nvPr/>
        </p:nvCxnSpPr>
        <p:spPr>
          <a:xfrm>
            <a:off x="5736912" y="4277628"/>
            <a:ext cx="216102" cy="56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723DA01D-C3B7-364F-9092-A38C3280C6FF}"/>
              </a:ext>
            </a:extLst>
          </p:cNvPr>
          <p:cNvCxnSpPr>
            <a:cxnSpLocks/>
            <a:stCxn id="44" idx="6"/>
            <a:endCxn id="46" idx="1"/>
          </p:cNvCxnSpPr>
          <p:nvPr/>
        </p:nvCxnSpPr>
        <p:spPr>
          <a:xfrm flipV="1">
            <a:off x="8003582" y="4277628"/>
            <a:ext cx="216100" cy="56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8DDA3471-C7D1-1B44-B7C7-4529F39AF712}"/>
              </a:ext>
            </a:extLst>
          </p:cNvPr>
          <p:cNvCxnSpPr>
            <a:stCxn id="46" idx="3"/>
            <a:endCxn id="47" idx="2"/>
          </p:cNvCxnSpPr>
          <p:nvPr/>
        </p:nvCxnSpPr>
        <p:spPr>
          <a:xfrm>
            <a:off x="10396597" y="4277628"/>
            <a:ext cx="89757" cy="73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 name="Straight Arrow Connector 60">
            <a:extLst>
              <a:ext uri="{FF2B5EF4-FFF2-40B4-BE49-F238E27FC236}">
                <a16:creationId xmlns:a16="http://schemas.microsoft.com/office/drawing/2014/main" id="{71D6E698-1FAD-054F-994F-7882B320FF89}"/>
              </a:ext>
            </a:extLst>
          </p:cNvPr>
          <p:cNvCxnSpPr>
            <a:stCxn id="47" idx="0"/>
          </p:cNvCxnSpPr>
          <p:nvPr/>
        </p:nvCxnSpPr>
        <p:spPr>
          <a:xfrm flipH="1" flipV="1">
            <a:off x="11339176" y="3199063"/>
            <a:ext cx="1" cy="8465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a:extLst>
              <a:ext uri="{FF2B5EF4-FFF2-40B4-BE49-F238E27FC236}">
                <a16:creationId xmlns:a16="http://schemas.microsoft.com/office/drawing/2014/main" id="{B0CF7277-DF68-BA4F-BCF2-CF2947363527}"/>
              </a:ext>
            </a:extLst>
          </p:cNvPr>
          <p:cNvCxnSpPr>
            <a:endCxn id="48" idx="2"/>
          </p:cNvCxnSpPr>
          <p:nvPr/>
        </p:nvCxnSpPr>
        <p:spPr>
          <a:xfrm>
            <a:off x="5736912" y="3009670"/>
            <a:ext cx="4793744"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U-Turn Arrow 63">
            <a:extLst>
              <a:ext uri="{FF2B5EF4-FFF2-40B4-BE49-F238E27FC236}">
                <a16:creationId xmlns:a16="http://schemas.microsoft.com/office/drawing/2014/main" id="{F17F8FAB-4484-F44D-8E99-C683A15316D5}"/>
              </a:ext>
            </a:extLst>
          </p:cNvPr>
          <p:cNvSpPr/>
          <p:nvPr/>
        </p:nvSpPr>
        <p:spPr>
          <a:xfrm>
            <a:off x="10910170" y="2404997"/>
            <a:ext cx="576197" cy="347890"/>
          </a:xfrm>
          <a:prstGeom prst="utur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66" name="Straight Arrow Connector 65">
            <a:extLst>
              <a:ext uri="{FF2B5EF4-FFF2-40B4-BE49-F238E27FC236}">
                <a16:creationId xmlns:a16="http://schemas.microsoft.com/office/drawing/2014/main" id="{3C084727-9DD3-3C48-8477-C9C992D884E5}"/>
              </a:ext>
            </a:extLst>
          </p:cNvPr>
          <p:cNvCxnSpPr>
            <a:stCxn id="47" idx="4"/>
            <a:endCxn id="49" idx="6"/>
          </p:cNvCxnSpPr>
          <p:nvPr/>
        </p:nvCxnSpPr>
        <p:spPr>
          <a:xfrm flipH="1">
            <a:off x="10065429" y="4524363"/>
            <a:ext cx="1273748" cy="10394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29EC6778-0789-994E-ACC3-8E03B147DB6E}"/>
              </a:ext>
            </a:extLst>
          </p:cNvPr>
          <p:cNvCxnSpPr>
            <a:stCxn id="49" idx="0"/>
            <a:endCxn id="46" idx="2"/>
          </p:cNvCxnSpPr>
          <p:nvPr/>
        </p:nvCxnSpPr>
        <p:spPr>
          <a:xfrm flipH="1" flipV="1">
            <a:off x="9308140" y="4778488"/>
            <a:ext cx="1" cy="52855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A15B0C59-99B1-FF44-AFC2-D90677B41071}"/>
              </a:ext>
            </a:extLst>
          </p:cNvPr>
          <p:cNvCxnSpPr>
            <a:stCxn id="10" idx="0"/>
            <a:endCxn id="11" idx="4"/>
          </p:cNvCxnSpPr>
          <p:nvPr/>
        </p:nvCxnSpPr>
        <p:spPr>
          <a:xfrm flipV="1">
            <a:off x="1311531" y="5509659"/>
            <a:ext cx="4" cy="51323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31181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C47B9-7279-6545-BF8F-E8BA66A6B71F}"/>
              </a:ext>
            </a:extLst>
          </p:cNvPr>
          <p:cNvSpPr>
            <a:spLocks noGrp="1"/>
          </p:cNvSpPr>
          <p:nvPr>
            <p:ph type="title"/>
          </p:nvPr>
        </p:nvSpPr>
        <p:spPr/>
        <p:txBody>
          <a:bodyPr/>
          <a:lstStyle/>
          <a:p>
            <a:r>
              <a:rPr lang="en-US" dirty="0"/>
              <a:t>Agent</a:t>
            </a:r>
          </a:p>
        </p:txBody>
      </p:sp>
      <p:sp>
        <p:nvSpPr>
          <p:cNvPr id="3" name="Footer Placeholder 2">
            <a:extLst>
              <a:ext uri="{FF2B5EF4-FFF2-40B4-BE49-F238E27FC236}">
                <a16:creationId xmlns:a16="http://schemas.microsoft.com/office/drawing/2014/main" id="{BB621B76-E88D-4547-9DC2-96BEBF5F543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9AB2C4CB-CDA4-FF43-937B-5327E4AB19B1}"/>
              </a:ext>
            </a:extLst>
          </p:cNvPr>
          <p:cNvSpPr>
            <a:spLocks noGrp="1"/>
          </p:cNvSpPr>
          <p:nvPr>
            <p:ph type="sldNum" sz="quarter" idx="11"/>
          </p:nvPr>
        </p:nvSpPr>
        <p:spPr/>
        <p:txBody>
          <a:bodyPr/>
          <a:lstStyle/>
          <a:p>
            <a:fld id="{0743EA0E-C5B1-48EC-8082-F253EA88050D}" type="slidenum">
              <a:rPr lang="en-US" smtClean="0"/>
              <a:pPr/>
              <a:t>29</a:t>
            </a:fld>
            <a:endParaRPr lang="en-US" dirty="0"/>
          </a:p>
        </p:txBody>
      </p:sp>
      <p:sp>
        <p:nvSpPr>
          <p:cNvPr id="5" name="TextBox 4">
            <a:extLst>
              <a:ext uri="{FF2B5EF4-FFF2-40B4-BE49-F238E27FC236}">
                <a16:creationId xmlns:a16="http://schemas.microsoft.com/office/drawing/2014/main" id="{5B0534B0-5F72-2E40-BC61-0E6E536A418F}"/>
              </a:ext>
            </a:extLst>
          </p:cNvPr>
          <p:cNvSpPr txBox="1"/>
          <p:nvPr/>
        </p:nvSpPr>
        <p:spPr>
          <a:xfrm>
            <a:off x="1014608" y="1503123"/>
            <a:ext cx="9958192" cy="4524315"/>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Python 3.6 and above</a:t>
            </a:r>
          </a:p>
          <a:p>
            <a:pPr marL="285750" indent="-285750">
              <a:buFont typeface="Arial" panose="020B0604020202020204" pitchFamily="34" charset="0"/>
              <a:buChar char="•"/>
            </a:pPr>
            <a:r>
              <a:rPr lang="en-US" dirty="0">
                <a:solidFill>
                  <a:srgbClr val="FF0000"/>
                </a:solidFill>
              </a:rPr>
              <a:t>Python does Flask and Rest interfaces well</a:t>
            </a:r>
          </a:p>
          <a:p>
            <a:pPr marL="285750" indent="-285750">
              <a:buFont typeface="Arial" panose="020B0604020202020204" pitchFamily="34" charset="0"/>
              <a:buChar char="•"/>
            </a:pPr>
            <a:r>
              <a:rPr lang="en-US" dirty="0">
                <a:solidFill>
                  <a:srgbClr val="FF0000"/>
                </a:solidFill>
              </a:rPr>
              <a:t>Python processes JSON well</a:t>
            </a:r>
          </a:p>
          <a:p>
            <a:pPr marL="285750" indent="-285750">
              <a:buFont typeface="Arial" panose="020B0604020202020204" pitchFamily="34" charset="0"/>
              <a:buChar char="•"/>
            </a:pPr>
            <a:r>
              <a:rPr lang="en-US" dirty="0">
                <a:solidFill>
                  <a:srgbClr val="FF0000"/>
                </a:solidFill>
              </a:rPr>
              <a:t>Gen-Z Zephyr operates with 2 node UUIDs, 1 is permanent, 1 is ephemeral</a:t>
            </a:r>
          </a:p>
          <a:p>
            <a:pPr marL="285750" indent="-285750">
              <a:buFont typeface="Arial" panose="020B0604020202020204" pitchFamily="34" charset="0"/>
              <a:buChar char="•"/>
            </a:pPr>
            <a:r>
              <a:rPr lang="en-US" dirty="0">
                <a:solidFill>
                  <a:srgbClr val="FF0000"/>
                </a:solidFill>
              </a:rPr>
              <a:t>Edge connections match to ephemeral UUIDs on </a:t>
            </a:r>
            <a:r>
              <a:rPr lang="en-US" dirty="0" err="1">
                <a:solidFill>
                  <a:srgbClr val="FF0000"/>
                </a:solidFill>
              </a:rPr>
              <a:t>NetworkX</a:t>
            </a: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Naming scheme in Redfish?</a:t>
            </a:r>
          </a:p>
          <a:p>
            <a:pPr marL="285750" indent="-285750">
              <a:buFont typeface="Arial" panose="020B0604020202020204" pitchFamily="34" charset="0"/>
              <a:buChar char="•"/>
            </a:pPr>
            <a:r>
              <a:rPr lang="en-US" dirty="0">
                <a:solidFill>
                  <a:srgbClr val="FF0000"/>
                </a:solidFill>
              </a:rPr>
              <a:t>Zephyr doesn’t want to know what is happening at the Redfish layer and above.</a:t>
            </a:r>
          </a:p>
          <a:p>
            <a:pPr marL="285750" indent="-285750">
              <a:buFont typeface="Arial" panose="020B0604020202020204" pitchFamily="34" charset="0"/>
              <a:buChar char="•"/>
            </a:pPr>
            <a:r>
              <a:rPr lang="en-US" dirty="0">
                <a:solidFill>
                  <a:srgbClr val="FF0000"/>
                </a:solidFill>
              </a:rPr>
              <a:t>Now, I need to tell Zephyr about the new object in the fabric and what to do with it with a Put.</a:t>
            </a:r>
          </a:p>
          <a:p>
            <a:pPr marL="285750" indent="-285750">
              <a:buFont typeface="Arial" panose="020B0604020202020204" pitchFamily="34" charset="0"/>
              <a:buChar char="•"/>
            </a:pPr>
            <a:r>
              <a:rPr lang="en-US" dirty="0">
                <a:solidFill>
                  <a:srgbClr val="FF0000"/>
                </a:solidFill>
              </a:rPr>
              <a:t>Zephyr does not do a periodic scan.  So, objects added must be conveyed and explained to Zephyr.</a:t>
            </a:r>
          </a:p>
          <a:p>
            <a:pPr marL="742950" lvl="1" indent="-285750">
              <a:buFont typeface="Arial" panose="020B0604020202020204" pitchFamily="34" charset="0"/>
              <a:buChar char="•"/>
            </a:pPr>
            <a:r>
              <a:rPr lang="en-US" dirty="0">
                <a:solidFill>
                  <a:srgbClr val="FF0000"/>
                </a:solidFill>
              </a:rPr>
              <a:t>Connections to the new added object</a:t>
            </a:r>
          </a:p>
          <a:p>
            <a:pPr marL="742950" lvl="1" indent="-285750">
              <a:buFont typeface="Arial" panose="020B0604020202020204" pitchFamily="34" charset="0"/>
              <a:buChar char="•"/>
            </a:pPr>
            <a:r>
              <a:rPr lang="en-US" dirty="0">
                <a:solidFill>
                  <a:srgbClr val="FF0000"/>
                </a:solidFill>
              </a:rPr>
              <a:t>Zephyr will retrieve the permanent UUID from the new added object.</a:t>
            </a:r>
          </a:p>
          <a:p>
            <a:pPr marL="742950" lvl="1" indent="-285750">
              <a:buFont typeface="Arial" panose="020B0604020202020204" pitchFamily="34" charset="0"/>
              <a:buChar char="•"/>
            </a:pPr>
            <a:r>
              <a:rPr lang="en-US" dirty="0">
                <a:solidFill>
                  <a:srgbClr val="FF0000"/>
                </a:solidFill>
              </a:rPr>
              <a:t>Zephyr will assign an ephemeral UUID to the new added object.</a:t>
            </a:r>
          </a:p>
          <a:p>
            <a:pPr marL="742950" lvl="1" indent="-285750">
              <a:buFont typeface="Arial" panose="020B0604020202020204" pitchFamily="34" charset="0"/>
              <a:buChar char="•"/>
            </a:pPr>
            <a:r>
              <a:rPr lang="en-US" dirty="0">
                <a:solidFill>
                  <a:srgbClr val="FF0000"/>
                </a:solidFill>
              </a:rPr>
              <a:t>Redfish can assign a user-friendly name to the new added object above Zephyr?</a:t>
            </a:r>
          </a:p>
          <a:p>
            <a:pPr marL="742950" lvl="1" indent="-285750">
              <a:buFont typeface="Arial" panose="020B0604020202020204" pitchFamily="34" charset="0"/>
              <a:buChar char="•"/>
            </a:pPr>
            <a:r>
              <a:rPr lang="en-US" dirty="0">
                <a:solidFill>
                  <a:srgbClr val="FF0000"/>
                </a:solidFill>
              </a:rPr>
              <a:t>Zephyr could/and can use the user-friendly names, from Redfish in it’s low-level tools.</a:t>
            </a:r>
          </a:p>
          <a:p>
            <a:pPr marL="1200150" lvl="2" indent="-285750">
              <a:buFont typeface="Arial" panose="020B0604020202020204" pitchFamily="34" charset="0"/>
              <a:buChar char="•"/>
            </a:pPr>
            <a:r>
              <a:rPr lang="en-US" dirty="0">
                <a:solidFill>
                  <a:srgbClr val="FF0000"/>
                </a:solidFill>
              </a:rPr>
              <a:t>#&gt; </a:t>
            </a:r>
            <a:r>
              <a:rPr lang="en-US" dirty="0" err="1">
                <a:solidFill>
                  <a:srgbClr val="FF0000"/>
                </a:solidFill>
              </a:rPr>
              <a:t>lsgenz</a:t>
            </a:r>
            <a:r>
              <a:rPr lang="en-US" dirty="0">
                <a:solidFill>
                  <a:srgbClr val="FF0000"/>
                </a:solidFill>
              </a:rPr>
              <a:t> could use the user-friendly names for System Admin help</a:t>
            </a:r>
          </a:p>
          <a:p>
            <a:pPr marL="1200150" lvl="2"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2276965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6BCA-6C57-5242-8C79-579F27EC7E05}"/>
              </a:ext>
            </a:extLst>
          </p:cNvPr>
          <p:cNvSpPr>
            <a:spLocks noGrp="1"/>
          </p:cNvSpPr>
          <p:nvPr>
            <p:ph type="title"/>
          </p:nvPr>
        </p:nvSpPr>
        <p:spPr/>
        <p:txBody>
          <a:bodyPr/>
          <a:lstStyle/>
          <a:p>
            <a:r>
              <a:rPr lang="en-US" dirty="0"/>
              <a:t>Tentative schedule dates and steps</a:t>
            </a:r>
          </a:p>
        </p:txBody>
      </p:sp>
      <p:sp>
        <p:nvSpPr>
          <p:cNvPr id="3" name="Footer Placeholder 2">
            <a:extLst>
              <a:ext uri="{FF2B5EF4-FFF2-40B4-BE49-F238E27FC236}">
                <a16:creationId xmlns:a16="http://schemas.microsoft.com/office/drawing/2014/main" id="{025379D0-390B-E144-AB8C-2F005A94929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B1E26A5-9EDA-1544-A5A0-FAC8A54DDD7B}"/>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TextBox 4">
            <a:extLst>
              <a:ext uri="{FF2B5EF4-FFF2-40B4-BE49-F238E27FC236}">
                <a16:creationId xmlns:a16="http://schemas.microsoft.com/office/drawing/2014/main" id="{5735B448-F09A-E149-A5C0-142E5F4E3EED}"/>
              </a:ext>
            </a:extLst>
          </p:cNvPr>
          <p:cNvSpPr txBox="1"/>
          <p:nvPr/>
        </p:nvSpPr>
        <p:spPr>
          <a:xfrm>
            <a:off x="3576917" y="2274838"/>
            <a:ext cx="5403467" cy="2585323"/>
          </a:xfrm>
          <a:prstGeom prst="rect">
            <a:avLst/>
          </a:prstGeom>
          <a:noFill/>
        </p:spPr>
        <p:txBody>
          <a:bodyPr wrap="none" rtlCol="0">
            <a:spAutoFit/>
          </a:bodyPr>
          <a:lstStyle/>
          <a:p>
            <a:pPr marL="342900" indent="-342900">
              <a:buAutoNum type="arabicPeriod"/>
            </a:pPr>
            <a:r>
              <a:rPr lang="en-US" dirty="0"/>
              <a:t>Requirements Analysis----Now!</a:t>
            </a:r>
          </a:p>
          <a:p>
            <a:pPr marL="342900" indent="-342900">
              <a:buAutoNum type="arabicPeriod"/>
            </a:pPr>
            <a:r>
              <a:rPr lang="en-US" dirty="0"/>
              <a:t>System Design----</a:t>
            </a:r>
          </a:p>
          <a:p>
            <a:pPr marL="342900" indent="-342900">
              <a:buAutoNum type="arabicPeriod"/>
            </a:pPr>
            <a:r>
              <a:rPr lang="en-US" dirty="0"/>
              <a:t>Program Design-–</a:t>
            </a:r>
          </a:p>
          <a:p>
            <a:pPr marL="342900" indent="-342900">
              <a:buAutoNum type="arabicPeriod"/>
            </a:pPr>
            <a:r>
              <a:rPr lang="en-US" dirty="0"/>
              <a:t>Program Implementation----</a:t>
            </a:r>
          </a:p>
          <a:p>
            <a:pPr marL="342900" indent="-342900">
              <a:buAutoNum type="arabicPeriod"/>
            </a:pPr>
            <a:r>
              <a:rPr lang="en-US" dirty="0"/>
              <a:t>Testing and Training on Software----Early September</a:t>
            </a:r>
          </a:p>
          <a:p>
            <a:pPr marL="342900" indent="-342900">
              <a:buAutoNum type="arabicPeriod"/>
            </a:pPr>
            <a:r>
              <a:rPr lang="en-US" dirty="0"/>
              <a:t>Initial POC at SDC21-----Middle of September</a:t>
            </a:r>
          </a:p>
          <a:p>
            <a:pPr marL="342900" indent="-342900">
              <a:buAutoNum type="arabicPeriod"/>
            </a:pPr>
            <a:r>
              <a:rPr lang="en-US" dirty="0"/>
              <a:t>Final Testing---2</a:t>
            </a:r>
            <a:r>
              <a:rPr lang="en-US" baseline="30000" dirty="0"/>
              <a:t>nd</a:t>
            </a:r>
            <a:r>
              <a:rPr lang="en-US" dirty="0"/>
              <a:t> Week of October</a:t>
            </a:r>
          </a:p>
          <a:p>
            <a:pPr marL="342900" indent="-342900">
              <a:buFontTx/>
              <a:buAutoNum type="arabicPeriod"/>
            </a:pPr>
            <a:r>
              <a:rPr lang="en-US" dirty="0"/>
              <a:t>Training on Demo</a:t>
            </a:r>
          </a:p>
          <a:p>
            <a:pPr marL="342900" indent="-342900">
              <a:buAutoNum type="arabicPeriod"/>
            </a:pPr>
            <a:r>
              <a:rPr lang="en-US" dirty="0"/>
              <a:t>SC21----week before Thanksgiving</a:t>
            </a:r>
          </a:p>
        </p:txBody>
      </p:sp>
    </p:spTree>
    <p:extLst>
      <p:ext uri="{BB962C8B-B14F-4D97-AF65-F5344CB8AC3E}">
        <p14:creationId xmlns:p14="http://schemas.microsoft.com/office/powerpoint/2010/main" val="2025656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14D6C-3BB6-E54D-9009-7626F4F71072}"/>
              </a:ext>
            </a:extLst>
          </p:cNvPr>
          <p:cNvSpPr>
            <a:spLocks noGrp="1"/>
          </p:cNvSpPr>
          <p:nvPr>
            <p:ph type="title"/>
          </p:nvPr>
        </p:nvSpPr>
        <p:spPr/>
        <p:txBody>
          <a:bodyPr/>
          <a:lstStyle/>
          <a:p>
            <a:r>
              <a:rPr lang="en-US" dirty="0"/>
              <a:t>Link has been established Use case description</a:t>
            </a:r>
          </a:p>
        </p:txBody>
      </p:sp>
      <p:sp>
        <p:nvSpPr>
          <p:cNvPr id="3" name="Footer Placeholder 2">
            <a:extLst>
              <a:ext uri="{FF2B5EF4-FFF2-40B4-BE49-F238E27FC236}">
                <a16:creationId xmlns:a16="http://schemas.microsoft.com/office/drawing/2014/main" id="{3D2B1FB8-DD08-6A4F-AEE0-1AC7BF5A36C4}"/>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1D1422B5-E13D-DC4F-B6B1-EC3B93533295}"/>
              </a:ext>
            </a:extLst>
          </p:cNvPr>
          <p:cNvSpPr>
            <a:spLocks noGrp="1"/>
          </p:cNvSpPr>
          <p:nvPr>
            <p:ph type="sldNum" sz="quarter" idx="11"/>
          </p:nvPr>
        </p:nvSpPr>
        <p:spPr/>
        <p:txBody>
          <a:bodyPr/>
          <a:lstStyle/>
          <a:p>
            <a:fld id="{0743EA0E-C5B1-48EC-8082-F253EA88050D}" type="slidenum">
              <a:rPr lang="en-US" smtClean="0"/>
              <a:pPr/>
              <a:t>30</a:t>
            </a:fld>
            <a:endParaRPr lang="en-US" dirty="0"/>
          </a:p>
        </p:txBody>
      </p:sp>
      <p:graphicFrame>
        <p:nvGraphicFramePr>
          <p:cNvPr id="5" name="Table 4">
            <a:extLst>
              <a:ext uri="{FF2B5EF4-FFF2-40B4-BE49-F238E27FC236}">
                <a16:creationId xmlns:a16="http://schemas.microsoft.com/office/drawing/2014/main" id="{1D6BBA4D-F6CB-E54A-BDC4-1AE674F52134}"/>
              </a:ext>
            </a:extLst>
          </p:cNvPr>
          <p:cNvGraphicFramePr>
            <a:graphicFrameLocks noGrp="1"/>
          </p:cNvGraphicFramePr>
          <p:nvPr>
            <p:extLst>
              <p:ext uri="{D42A27DB-BD31-4B8C-83A1-F6EECF244321}">
                <p14:modId xmlns:p14="http://schemas.microsoft.com/office/powerpoint/2010/main" val="706691121"/>
              </p:ext>
            </p:extLst>
          </p:nvPr>
        </p:nvGraphicFramePr>
        <p:xfrm>
          <a:off x="2640900" y="1535380"/>
          <a:ext cx="5588700" cy="5295395"/>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Link has gone down Use-Case description</a:t>
                      </a: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Agent, Subnet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Add an identified resource to the OFMF</a:t>
                      </a: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 resource has been found and the resource is to be added to the OFMF </a:t>
                      </a: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Fabric Attached components/resources are matched to a consumer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characteristics, type of resource, address range, UUID and serial number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Configuration restriction decides who can connect/bind to what resource, no randomness</a:t>
                      </a: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a:effectLst/>
                        </a:rPr>
                        <a:t>Preconditions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Subnet Manager is in operation </a:t>
                      </a:r>
                    </a:p>
                    <a:p>
                      <a:pPr marL="342900" marR="0" lvl="0" indent="-342900">
                        <a:spcBef>
                          <a:spcPts val="0"/>
                        </a:spcBef>
                        <a:spcAft>
                          <a:spcPts val="0"/>
                        </a:spcAft>
                        <a:buFont typeface="Symbol" pitchFamily="2" charset="2"/>
                        <a:buChar char=""/>
                      </a:pPr>
                      <a:r>
                        <a:rPr lang="en-US" sz="800" dirty="0">
                          <a:effectLst/>
                        </a:rPr>
                        <a:t>Subnet Manager is parsing the underlying fabric</a:t>
                      </a:r>
                    </a:p>
                  </a:txBody>
                  <a:tcPr marL="30083" marR="30083" marT="0" marB="0"/>
                </a:tc>
                <a:extLst>
                  <a:ext uri="{0D108BD9-81ED-4DB2-BD59-A6C34878D82A}">
                    <a16:rowId xmlns:a16="http://schemas.microsoft.com/office/drawing/2014/main" val="726953039"/>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will return to the Composability Manager a Redfish object URI to a logical resource that it added in the Redfish tree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detects a change in the fabric and that a resource was added through an Unsolicited Event Packet (UEP)</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parses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If it has a matching resource, then it returns the Object URI that provides the OFMF with information on the new resource.</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Manager is polled for the new resource connections</a:t>
                      </a:r>
                    </a:p>
                  </a:txBody>
                  <a:tcPr marL="30083" marR="30083" marT="0" marB="0"/>
                </a:tc>
                <a:extLst>
                  <a:ext uri="{0D108BD9-81ED-4DB2-BD59-A6C34878D82A}">
                    <a16:rowId xmlns:a16="http://schemas.microsoft.com/office/drawing/2014/main" val="267110714"/>
                  </a:ext>
                </a:extLst>
              </a:tr>
              <a:tr h="671305">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2394718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F53F3-50D2-2A4B-973A-578FF33A6619}"/>
              </a:ext>
            </a:extLst>
          </p:cNvPr>
          <p:cNvSpPr>
            <a:spLocks noGrp="1"/>
          </p:cNvSpPr>
          <p:nvPr>
            <p:ph type="title"/>
          </p:nvPr>
        </p:nvSpPr>
        <p:spPr/>
        <p:txBody>
          <a:bodyPr/>
          <a:lstStyle/>
          <a:p>
            <a:r>
              <a:rPr lang="en-US" dirty="0"/>
              <a:t>Agent top-down design-Link has gone down</a:t>
            </a:r>
          </a:p>
        </p:txBody>
      </p:sp>
      <p:sp>
        <p:nvSpPr>
          <p:cNvPr id="3" name="Footer Placeholder 2">
            <a:extLst>
              <a:ext uri="{FF2B5EF4-FFF2-40B4-BE49-F238E27FC236}">
                <a16:creationId xmlns:a16="http://schemas.microsoft.com/office/drawing/2014/main" id="{2F16CCA5-B278-5540-B00E-68F1A51EFD6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BCF432-D0CF-6442-A546-B488E46FE805}"/>
              </a:ext>
            </a:extLst>
          </p:cNvPr>
          <p:cNvSpPr>
            <a:spLocks noGrp="1"/>
          </p:cNvSpPr>
          <p:nvPr>
            <p:ph type="sldNum" sz="quarter" idx="11"/>
          </p:nvPr>
        </p:nvSpPr>
        <p:spPr/>
        <p:txBody>
          <a:bodyPr/>
          <a:lstStyle/>
          <a:p>
            <a:fld id="{0743EA0E-C5B1-48EC-8082-F253EA88050D}" type="slidenum">
              <a:rPr lang="en-US" smtClean="0"/>
              <a:pPr/>
              <a:t>31</a:t>
            </a:fld>
            <a:endParaRPr lang="en-US" dirty="0"/>
          </a:p>
        </p:txBody>
      </p:sp>
      <p:sp>
        <p:nvSpPr>
          <p:cNvPr id="5" name="Rectangle 4">
            <a:extLst>
              <a:ext uri="{FF2B5EF4-FFF2-40B4-BE49-F238E27FC236}">
                <a16:creationId xmlns:a16="http://schemas.microsoft.com/office/drawing/2014/main" id="{3EABE056-C291-A04B-BFA0-595317C1B9BA}"/>
              </a:ext>
            </a:extLst>
          </p:cNvPr>
          <p:cNvSpPr/>
          <p:nvPr/>
        </p:nvSpPr>
        <p:spPr>
          <a:xfrm>
            <a:off x="5279657" y="1938713"/>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6" name="Rectangle 5">
            <a:extLst>
              <a:ext uri="{FF2B5EF4-FFF2-40B4-BE49-F238E27FC236}">
                <a16:creationId xmlns:a16="http://schemas.microsoft.com/office/drawing/2014/main" id="{7E03F3C6-AD0B-6540-983A-34ECCB65E84E}"/>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A13B34E-EEB4-0545-8200-202873640E76}"/>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Unsolicited Event Packet (UEP)</a:t>
            </a:r>
          </a:p>
        </p:txBody>
      </p:sp>
      <p:sp>
        <p:nvSpPr>
          <p:cNvPr id="8" name="Rectangle 7">
            <a:extLst>
              <a:ext uri="{FF2B5EF4-FFF2-40B4-BE49-F238E27FC236}">
                <a16:creationId xmlns:a16="http://schemas.microsoft.com/office/drawing/2014/main" id="{78933BB3-3082-BD47-A929-58ABB0507194}"/>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9" name="Rectangle 8">
            <a:extLst>
              <a:ext uri="{FF2B5EF4-FFF2-40B4-BE49-F238E27FC236}">
                <a16:creationId xmlns:a16="http://schemas.microsoft.com/office/drawing/2014/main" id="{4D7C5040-50E3-AE4A-ACE1-56191F949F38}"/>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resources</a:t>
            </a:r>
          </a:p>
        </p:txBody>
      </p:sp>
      <p:sp>
        <p:nvSpPr>
          <p:cNvPr id="10" name="Rectangle 9">
            <a:extLst>
              <a:ext uri="{FF2B5EF4-FFF2-40B4-BE49-F238E27FC236}">
                <a16:creationId xmlns:a16="http://schemas.microsoft.com/office/drawing/2014/main" id="{80EEDAFA-771B-2248-B095-CDBC6B753871}"/>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cxnSp>
        <p:nvCxnSpPr>
          <p:cNvPr id="11" name="Straight Arrow Connector 10">
            <a:extLst>
              <a:ext uri="{FF2B5EF4-FFF2-40B4-BE49-F238E27FC236}">
                <a16:creationId xmlns:a16="http://schemas.microsoft.com/office/drawing/2014/main" id="{AF328EC6-308C-DF40-801C-3D97A3CBD3C1}"/>
              </a:ext>
            </a:extLst>
          </p:cNvPr>
          <p:cNvCxnSpPr>
            <a:cxnSpLocks/>
            <a:stCxn id="5" idx="1"/>
            <a:endCxn id="6" idx="0"/>
          </p:cNvCxnSpPr>
          <p:nvPr/>
        </p:nvCxnSpPr>
        <p:spPr>
          <a:xfrm flipH="1">
            <a:off x="1586089" y="2577274"/>
            <a:ext cx="3693568" cy="14322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8F1B0FD9-BDDD-694E-A2F8-368F32D65174}"/>
              </a:ext>
            </a:extLst>
          </p:cNvPr>
          <p:cNvCxnSpPr>
            <a:cxnSpLocks/>
            <a:endCxn id="7" idx="0"/>
          </p:cNvCxnSpPr>
          <p:nvPr/>
        </p:nvCxnSpPr>
        <p:spPr>
          <a:xfrm flipH="1">
            <a:off x="3601156" y="2951544"/>
            <a:ext cx="1678502" cy="10580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6861FDFB-55CF-1942-8EC8-6B0A7876B8A4}"/>
              </a:ext>
            </a:extLst>
          </p:cNvPr>
          <p:cNvCxnSpPr>
            <a:cxnSpLocks/>
            <a:stCxn id="5" idx="2"/>
            <a:endCxn id="8" idx="0"/>
          </p:cNvCxnSpPr>
          <p:nvPr/>
        </p:nvCxnSpPr>
        <p:spPr>
          <a:xfrm flipH="1">
            <a:off x="5765800" y="3215834"/>
            <a:ext cx="190195" cy="7937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AC1E7227-9744-164B-AF8E-B4FD04809568}"/>
              </a:ext>
            </a:extLst>
          </p:cNvPr>
          <p:cNvCxnSpPr>
            <a:cxnSpLocks/>
            <a:endCxn id="9" idx="0"/>
          </p:cNvCxnSpPr>
          <p:nvPr/>
        </p:nvCxnSpPr>
        <p:spPr>
          <a:xfrm>
            <a:off x="6651257" y="2894880"/>
            <a:ext cx="1263252" cy="11146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77AD5CE8-724A-BB43-B202-014B46816D07}"/>
              </a:ext>
            </a:extLst>
          </p:cNvPr>
          <p:cNvCxnSpPr>
            <a:cxnSpLocks/>
            <a:stCxn id="5" idx="3"/>
          </p:cNvCxnSpPr>
          <p:nvPr/>
        </p:nvCxnSpPr>
        <p:spPr>
          <a:xfrm>
            <a:off x="6632332" y="2577274"/>
            <a:ext cx="3355501" cy="13564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02089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6AC3-CBD0-E248-9CD9-4400C0FE2DE3}"/>
              </a:ext>
            </a:extLst>
          </p:cNvPr>
          <p:cNvSpPr>
            <a:spLocks noGrp="1"/>
          </p:cNvSpPr>
          <p:nvPr>
            <p:ph type="title"/>
          </p:nvPr>
        </p:nvSpPr>
        <p:spPr/>
        <p:txBody>
          <a:bodyPr/>
          <a:lstStyle/>
          <a:p>
            <a:r>
              <a:rPr lang="en-US" dirty="0"/>
              <a:t>Link has gone down Use case description</a:t>
            </a:r>
          </a:p>
        </p:txBody>
      </p:sp>
      <p:sp>
        <p:nvSpPr>
          <p:cNvPr id="3" name="Footer Placeholder 2">
            <a:extLst>
              <a:ext uri="{FF2B5EF4-FFF2-40B4-BE49-F238E27FC236}">
                <a16:creationId xmlns:a16="http://schemas.microsoft.com/office/drawing/2014/main" id="{4BF0C430-293D-224A-9B70-E82518578804}"/>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0FD5923-6B14-E145-91E5-D23B00D50F59}"/>
              </a:ext>
            </a:extLst>
          </p:cNvPr>
          <p:cNvSpPr>
            <a:spLocks noGrp="1"/>
          </p:cNvSpPr>
          <p:nvPr>
            <p:ph type="sldNum" sz="quarter" idx="11"/>
          </p:nvPr>
        </p:nvSpPr>
        <p:spPr/>
        <p:txBody>
          <a:bodyPr/>
          <a:lstStyle/>
          <a:p>
            <a:fld id="{0743EA0E-C5B1-48EC-8082-F253EA88050D}" type="slidenum">
              <a:rPr lang="en-US" smtClean="0"/>
              <a:pPr/>
              <a:t>32</a:t>
            </a:fld>
            <a:endParaRPr lang="en-US" dirty="0"/>
          </a:p>
        </p:txBody>
      </p:sp>
      <p:graphicFrame>
        <p:nvGraphicFramePr>
          <p:cNvPr id="6" name="Table 5">
            <a:extLst>
              <a:ext uri="{FF2B5EF4-FFF2-40B4-BE49-F238E27FC236}">
                <a16:creationId xmlns:a16="http://schemas.microsoft.com/office/drawing/2014/main" id="{32A55505-2C21-7041-ADAE-26A607C66B2B}"/>
              </a:ext>
            </a:extLst>
          </p:cNvPr>
          <p:cNvGraphicFramePr>
            <a:graphicFrameLocks noGrp="1"/>
          </p:cNvGraphicFramePr>
          <p:nvPr>
            <p:extLst>
              <p:ext uri="{D42A27DB-BD31-4B8C-83A1-F6EECF244321}">
                <p14:modId xmlns:p14="http://schemas.microsoft.com/office/powerpoint/2010/main" val="1692700314"/>
              </p:ext>
            </p:extLst>
          </p:nvPr>
        </p:nvGraphicFramePr>
        <p:xfrm>
          <a:off x="2640900" y="1535380"/>
          <a:ext cx="5588700" cy="5051555"/>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has gone down Use-Case description</a:t>
                      </a: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Agent, Subnet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Delete an identified resource from the OFMF</a:t>
                      </a: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 resource has been cancelled and the resource is to be deleted to the OFMF </a:t>
                      </a: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Fabric Attached components/resources are matched to a consumer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characteristics, type of resource, address range, UUID and serial number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Configuration restriction decides who can connect/bind to what resource, no randomness</a:t>
                      </a: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a:effectLst/>
                        </a:rPr>
                        <a:t>Preconditions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Subnet Manager is in operation </a:t>
                      </a:r>
                    </a:p>
                    <a:p>
                      <a:pPr marL="342900" marR="0" lvl="0" indent="-342900">
                        <a:spcBef>
                          <a:spcPts val="0"/>
                        </a:spcBef>
                        <a:spcAft>
                          <a:spcPts val="0"/>
                        </a:spcAft>
                        <a:buFont typeface="Symbol" pitchFamily="2" charset="2"/>
                        <a:buChar char=""/>
                      </a:pPr>
                      <a:r>
                        <a:rPr lang="en-US" sz="800" dirty="0">
                          <a:effectLst/>
                        </a:rPr>
                        <a:t>Subnet Manager is parsing the underlying fabric</a:t>
                      </a:r>
                    </a:p>
                  </a:txBody>
                  <a:tcPr marL="30083" marR="30083" marT="0" marB="0"/>
                </a:tc>
                <a:extLst>
                  <a:ext uri="{0D108BD9-81ED-4DB2-BD59-A6C34878D82A}">
                    <a16:rowId xmlns:a16="http://schemas.microsoft.com/office/drawing/2014/main" val="726953039"/>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will return to the Composability Manager a Redfish object URI to a logical resource that it deleted in the Redfish tree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detects a change in the fabric and that a resource was lost/eliminated through an Unsolicited Event Packet (UEP)</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If it has a matching resource, then it returns the Object URI that provides the OFMF with information on the missing resource.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67110714"/>
                  </a:ext>
                </a:extLst>
              </a:tr>
              <a:tr h="671305">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finds the matching resource </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The Redfish tree is updated</a:t>
                      </a: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37066560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AF726-53C7-5A47-8D34-D857081DE376}"/>
              </a:ext>
            </a:extLst>
          </p:cNvPr>
          <p:cNvSpPr>
            <a:spLocks noGrp="1"/>
          </p:cNvSpPr>
          <p:nvPr>
            <p:ph type="title"/>
          </p:nvPr>
        </p:nvSpPr>
        <p:spPr/>
        <p:txBody>
          <a:bodyPr/>
          <a:lstStyle/>
          <a:p>
            <a:r>
              <a:rPr lang="en-US" dirty="0"/>
              <a:t>Create a Fabric attached memory block</a:t>
            </a:r>
          </a:p>
        </p:txBody>
      </p:sp>
      <p:sp>
        <p:nvSpPr>
          <p:cNvPr id="3" name="Footer Placeholder 2">
            <a:extLst>
              <a:ext uri="{FF2B5EF4-FFF2-40B4-BE49-F238E27FC236}">
                <a16:creationId xmlns:a16="http://schemas.microsoft.com/office/drawing/2014/main" id="{197D0C24-3BC6-994A-980C-18FF07EAFFA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4AE67BB-F386-FF40-B0ED-6AF5D321BC48}"/>
              </a:ext>
            </a:extLst>
          </p:cNvPr>
          <p:cNvSpPr>
            <a:spLocks noGrp="1"/>
          </p:cNvSpPr>
          <p:nvPr>
            <p:ph type="sldNum" sz="quarter" idx="11"/>
          </p:nvPr>
        </p:nvSpPr>
        <p:spPr/>
        <p:txBody>
          <a:bodyPr/>
          <a:lstStyle/>
          <a:p>
            <a:fld id="{0743EA0E-C5B1-48EC-8082-F253EA88050D}" type="slidenum">
              <a:rPr lang="en-US" smtClean="0"/>
              <a:pPr/>
              <a:t>33</a:t>
            </a:fld>
            <a:endParaRPr lang="en-US" dirty="0"/>
          </a:p>
        </p:txBody>
      </p:sp>
      <p:graphicFrame>
        <p:nvGraphicFramePr>
          <p:cNvPr id="5" name="Table 4">
            <a:extLst>
              <a:ext uri="{FF2B5EF4-FFF2-40B4-BE49-F238E27FC236}">
                <a16:creationId xmlns:a16="http://schemas.microsoft.com/office/drawing/2014/main" id="{3225F71A-4CCF-E543-AE30-90F9F05E9744}"/>
              </a:ext>
            </a:extLst>
          </p:cNvPr>
          <p:cNvGraphicFramePr>
            <a:graphicFrameLocks noGrp="1"/>
          </p:cNvGraphicFramePr>
          <p:nvPr>
            <p:extLst>
              <p:ext uri="{D42A27DB-BD31-4B8C-83A1-F6EECF244321}">
                <p14:modId xmlns:p14="http://schemas.microsoft.com/office/powerpoint/2010/main" val="359746236"/>
              </p:ext>
            </p:extLst>
          </p:nvPr>
        </p:nvGraphicFramePr>
        <p:xfrm>
          <a:off x="2640900" y="1535380"/>
          <a:ext cx="5588700" cy="5891708"/>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Create a Fabric Attached Memory Block</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Composability Manager, Resource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Provide attached memory block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Assume that the Resource Manager is provided with information to make a good choice</a:t>
                      </a:r>
                    </a:p>
                    <a:p>
                      <a:pPr marL="342900" marR="0" lvl="0" indent="-342900">
                        <a:spcBef>
                          <a:spcPts val="0"/>
                        </a:spcBef>
                        <a:spcAft>
                          <a:spcPts val="0"/>
                        </a:spcAft>
                        <a:buFont typeface="Symbol" pitchFamily="2" charset="2"/>
                        <a:buChar char=""/>
                      </a:pPr>
                      <a:r>
                        <a:rPr lang="en-US" sz="800">
                          <a:effectLst/>
                        </a:rPr>
                        <a:t>Amount of Resources are available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Requirements for memory from the template from the platform</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dirty="0">
                          <a:effectLst/>
                        </a:rPr>
                        <a:t>Preconditions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memory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Resource Manager has already queried Redfish for resources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726953039"/>
                  </a:ext>
                </a:extLst>
              </a:tr>
              <a:tr h="324573">
                <a:tc>
                  <a:txBody>
                    <a:bodyPr/>
                    <a:lstStyle/>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Assumptions</a:t>
                      </a: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will have memory devices subdivided into 4 components.</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can distribute the 4 components, as necessary</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can aggregate portions of the 4 components.</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No interleave support for the SC21 demo.</a:t>
                      </a:r>
                    </a:p>
                  </a:txBody>
                  <a:tcPr marL="30083" marR="30083" marT="0" marB="0"/>
                </a:tc>
                <a:extLst>
                  <a:ext uri="{0D108BD9-81ED-4DB2-BD59-A6C34878D82A}">
                    <a16:rowId xmlns:a16="http://schemas.microsoft.com/office/drawing/2014/main" val="3794393710"/>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Resource Manager will return to the Composability Manager a Redfish object URI to a logical resource that it created in the Redfish tree that meets the Zone need.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Composability calls the Resource Manager and requests memory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Resource Manager parse the request</a:t>
                      </a:r>
                    </a:p>
                    <a:p>
                      <a:pPr marL="342900" marR="0" lvl="0" indent="-342900">
                        <a:spcBef>
                          <a:spcPts val="0"/>
                        </a:spcBef>
                        <a:spcAft>
                          <a:spcPts val="0"/>
                        </a:spcAft>
                        <a:buFont typeface="Symbol" pitchFamily="2" charset="2"/>
                        <a:buChar char=""/>
                      </a:pPr>
                      <a:r>
                        <a:rPr lang="en-US" sz="800">
                          <a:effectLst/>
                        </a:rPr>
                        <a:t>Resource Manager polls it’s inventory</a:t>
                      </a:r>
                    </a:p>
                    <a:p>
                      <a:pPr marL="342900" marR="0" lvl="0" indent="-342900">
                        <a:spcBef>
                          <a:spcPts val="0"/>
                        </a:spcBef>
                        <a:spcAft>
                          <a:spcPts val="0"/>
                        </a:spcAft>
                        <a:buFont typeface="Symbol" pitchFamily="2" charset="2"/>
                        <a:buChar char=""/>
                      </a:pPr>
                      <a:r>
                        <a:rPr lang="en-US" sz="800">
                          <a:effectLst/>
                        </a:rPr>
                        <a:t>If it has a matching resource, then it returns the Object URI that meets the Zone need.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67110714"/>
                  </a:ext>
                </a:extLst>
              </a:tr>
              <a:tr h="1038633">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does not have a matching resource </a:t>
                      </a:r>
                    </a:p>
                    <a:p>
                      <a:pPr marL="342900" marR="0" lvl="0" indent="-342900">
                        <a:spcBef>
                          <a:spcPts val="0"/>
                        </a:spcBef>
                        <a:spcAft>
                          <a:spcPts val="0"/>
                        </a:spcAft>
                        <a:buFont typeface="Symbol" pitchFamily="2" charset="2"/>
                        <a:buChar char=""/>
                      </a:pPr>
                      <a:r>
                        <a:rPr lang="en-US" sz="800" dirty="0">
                          <a:effectLst/>
                        </a:rPr>
                        <a:t>Resource Manager (RM) queries unallocated memory</a:t>
                      </a:r>
                    </a:p>
                    <a:p>
                      <a:pPr marL="342900" marR="0" lvl="0" indent="-342900">
                        <a:spcBef>
                          <a:spcPts val="0"/>
                        </a:spcBef>
                        <a:spcAft>
                          <a:spcPts val="0"/>
                        </a:spcAft>
                        <a:buFont typeface="Symbol" pitchFamily="2" charset="2"/>
                        <a:buChar char=""/>
                      </a:pPr>
                      <a:r>
                        <a:rPr lang="en-US" sz="800" dirty="0">
                          <a:effectLst/>
                        </a:rPr>
                        <a:t>RM creates a memory chunk using the URI of the appropriate unallocated memory</a:t>
                      </a:r>
                    </a:p>
                    <a:p>
                      <a:pPr marL="342900" marR="0" lvl="0" indent="-342900">
                        <a:spcBef>
                          <a:spcPts val="0"/>
                        </a:spcBef>
                        <a:spcAft>
                          <a:spcPts val="0"/>
                        </a:spcAft>
                        <a:buFont typeface="Symbol" pitchFamily="2" charset="2"/>
                        <a:buChar char=""/>
                      </a:pPr>
                      <a:r>
                        <a:rPr lang="en-US" sz="800" dirty="0">
                          <a:effectLst/>
                        </a:rPr>
                        <a:t>A Region Object contains a chunk object</a:t>
                      </a:r>
                    </a:p>
                    <a:p>
                      <a:pPr marL="342900" marR="0" lvl="0" indent="-342900">
                        <a:spcBef>
                          <a:spcPts val="0"/>
                        </a:spcBef>
                        <a:spcAft>
                          <a:spcPts val="0"/>
                        </a:spcAft>
                        <a:buFont typeface="Symbol" pitchFamily="2" charset="2"/>
                        <a:buChar char=""/>
                      </a:pPr>
                      <a:r>
                        <a:rPr lang="en-US" sz="800" dirty="0">
                          <a:effectLst/>
                        </a:rPr>
                        <a:t>If it has a matching resource, then it returns the Object Region URI that meets the Zone need.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does not have a matching resource </a:t>
                      </a:r>
                    </a:p>
                    <a:p>
                      <a:pPr marL="342900" marR="0" lvl="0" indent="-342900">
                        <a:spcBef>
                          <a:spcPts val="0"/>
                        </a:spcBef>
                        <a:spcAft>
                          <a:spcPts val="0"/>
                        </a:spcAft>
                        <a:buFont typeface="Symbol" pitchFamily="2" charset="2"/>
                        <a:buChar char=""/>
                      </a:pPr>
                      <a:r>
                        <a:rPr lang="en-US" sz="800" dirty="0">
                          <a:effectLst/>
                        </a:rPr>
                        <a:t>Resource Manager (RM) queries unallocated memory</a:t>
                      </a:r>
                    </a:p>
                    <a:p>
                      <a:pPr marL="342900" marR="0" lvl="0" indent="-342900">
                        <a:spcBef>
                          <a:spcPts val="0"/>
                        </a:spcBef>
                        <a:spcAft>
                          <a:spcPts val="0"/>
                        </a:spcAft>
                        <a:buFont typeface="Symbol" pitchFamily="2" charset="2"/>
                        <a:buChar char=""/>
                      </a:pPr>
                      <a:r>
                        <a:rPr lang="en-US" sz="800" dirty="0">
                          <a:effectLst/>
                        </a:rPr>
                        <a:t>RM determines a needs for a region of memory chunks</a:t>
                      </a:r>
                    </a:p>
                    <a:p>
                      <a:pPr marL="342900" marR="0" lvl="0" indent="-342900">
                        <a:spcBef>
                          <a:spcPts val="0"/>
                        </a:spcBef>
                        <a:spcAft>
                          <a:spcPts val="0"/>
                        </a:spcAft>
                        <a:buFont typeface="Symbol" pitchFamily="2" charset="2"/>
                        <a:buChar char=""/>
                      </a:pPr>
                      <a:r>
                        <a:rPr lang="en-US" sz="800" dirty="0">
                          <a:effectLst/>
                        </a:rPr>
                        <a:t>RM creates memory regions using the URIs of the appropriate chunks to provide access to unallocated memory</a:t>
                      </a:r>
                    </a:p>
                    <a:p>
                      <a:pPr marL="342900" marR="0" lvl="0" indent="-342900">
                        <a:spcBef>
                          <a:spcPts val="0"/>
                        </a:spcBef>
                        <a:spcAft>
                          <a:spcPts val="0"/>
                        </a:spcAft>
                        <a:buFont typeface="Symbol" pitchFamily="2" charset="2"/>
                        <a:buChar char=""/>
                      </a:pPr>
                      <a:r>
                        <a:rPr lang="en-US" sz="800" dirty="0">
                          <a:effectLst/>
                        </a:rPr>
                        <a:t>The RM calls the OFMF and create a region of memory chunks using the underlying devices</a:t>
                      </a:r>
                    </a:p>
                    <a:p>
                      <a:pPr marL="342900" marR="0" lvl="0" indent="-342900">
                        <a:spcBef>
                          <a:spcPts val="0"/>
                        </a:spcBef>
                        <a:spcAft>
                          <a:spcPts val="0"/>
                        </a:spcAft>
                        <a:buFont typeface="Symbol" pitchFamily="2" charset="2"/>
                        <a:buChar char=""/>
                      </a:pPr>
                      <a:r>
                        <a:rPr lang="en-US" sz="800" dirty="0">
                          <a:effectLst/>
                        </a:rPr>
                        <a:t>A Region Object contains a multiple chunk objects </a:t>
                      </a:r>
                    </a:p>
                    <a:p>
                      <a:pPr marL="342900" marR="0" lvl="0" indent="-342900">
                        <a:spcBef>
                          <a:spcPts val="0"/>
                        </a:spcBef>
                        <a:spcAft>
                          <a:spcPts val="0"/>
                        </a:spcAft>
                        <a:buFont typeface="Symbol" pitchFamily="2" charset="2"/>
                        <a:buChar char=""/>
                      </a:pPr>
                      <a:r>
                        <a:rPr lang="en-US" sz="800" dirty="0">
                          <a:effectLst/>
                        </a:rPr>
                        <a:t>If it has a matching resource, then it returns the Object Region URI that meets the Zone need.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36286738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EB6EE-53AC-994F-A343-102160A7CC85}"/>
              </a:ext>
            </a:extLst>
          </p:cNvPr>
          <p:cNvSpPr>
            <a:spLocks noGrp="1"/>
          </p:cNvSpPr>
          <p:nvPr>
            <p:ph type="title"/>
          </p:nvPr>
        </p:nvSpPr>
        <p:spPr/>
        <p:txBody>
          <a:bodyPr/>
          <a:lstStyle/>
          <a:p>
            <a:pPr algn="ctr"/>
            <a:r>
              <a:rPr lang="en-US" dirty="0"/>
              <a:t>Missing Use-Cases</a:t>
            </a:r>
          </a:p>
        </p:txBody>
      </p:sp>
      <p:sp>
        <p:nvSpPr>
          <p:cNvPr id="5" name="Content Placeholder 4">
            <a:extLst>
              <a:ext uri="{FF2B5EF4-FFF2-40B4-BE49-F238E27FC236}">
                <a16:creationId xmlns:a16="http://schemas.microsoft.com/office/drawing/2014/main" id="{B53CB5C6-3ED8-EF4D-89B4-EC2B94FBA2C6}"/>
              </a:ext>
            </a:extLst>
          </p:cNvPr>
          <p:cNvSpPr>
            <a:spLocks noGrp="1"/>
          </p:cNvSpPr>
          <p:nvPr>
            <p:ph idx="1"/>
          </p:nvPr>
        </p:nvSpPr>
        <p:spPr/>
        <p:txBody>
          <a:bodyPr/>
          <a:lstStyle/>
          <a:p>
            <a:r>
              <a:rPr lang="en-US" strike="sngStrike" dirty="0"/>
              <a:t>Agent requirements to create Use-Cases for </a:t>
            </a:r>
            <a:r>
              <a:rPr lang="en-US" strike="sngStrike" dirty="0" err="1"/>
              <a:t>PoC</a:t>
            </a:r>
            <a:r>
              <a:rPr lang="en-US" strike="sngStrike" dirty="0"/>
              <a:t>, others</a:t>
            </a:r>
          </a:p>
          <a:p>
            <a:r>
              <a:rPr lang="en-US" dirty="0"/>
              <a:t>Associating Fabric Attached Memory with allocated nodes (</a:t>
            </a:r>
            <a:r>
              <a:rPr lang="en-US" dirty="0" err="1"/>
              <a:t>ie</a:t>
            </a:r>
            <a:r>
              <a:rPr lang="en-US" dirty="0"/>
              <a:t> </a:t>
            </a:r>
            <a:r>
              <a:rPr lang="en-US" dirty="0" err="1"/>
              <a:t>Slurm</a:t>
            </a:r>
            <a:r>
              <a:rPr lang="en-US" dirty="0"/>
              <a:t> and Kubernetes)</a:t>
            </a:r>
          </a:p>
          <a:p>
            <a:r>
              <a:rPr lang="en-US" dirty="0">
                <a:solidFill>
                  <a:schemeClr val="bg2">
                    <a:lumMod val="75000"/>
                  </a:schemeClr>
                </a:solidFill>
              </a:rPr>
              <a:t>Associating security levels and restrictions with allocated nodes (</a:t>
            </a:r>
            <a:r>
              <a:rPr lang="en-US" dirty="0" err="1">
                <a:solidFill>
                  <a:schemeClr val="bg2">
                    <a:lumMod val="75000"/>
                  </a:schemeClr>
                </a:solidFill>
              </a:rPr>
              <a:t>ie</a:t>
            </a:r>
            <a:r>
              <a:rPr lang="en-US" dirty="0">
                <a:solidFill>
                  <a:schemeClr val="bg2">
                    <a:lumMod val="75000"/>
                  </a:schemeClr>
                </a:solidFill>
              </a:rPr>
              <a:t> </a:t>
            </a:r>
            <a:r>
              <a:rPr lang="en-US" dirty="0" err="1">
                <a:solidFill>
                  <a:schemeClr val="bg2">
                    <a:lumMod val="75000"/>
                  </a:schemeClr>
                </a:solidFill>
              </a:rPr>
              <a:t>Slurm</a:t>
            </a:r>
            <a:r>
              <a:rPr lang="en-US" dirty="0">
                <a:solidFill>
                  <a:schemeClr val="bg2">
                    <a:lumMod val="75000"/>
                  </a:schemeClr>
                </a:solidFill>
              </a:rPr>
              <a:t> and Kubernetes)</a:t>
            </a:r>
          </a:p>
          <a:p>
            <a:r>
              <a:rPr lang="en-US" dirty="0">
                <a:solidFill>
                  <a:schemeClr val="bg2">
                    <a:lumMod val="75000"/>
                  </a:schemeClr>
                </a:solidFill>
              </a:rPr>
              <a:t>Multiple and simultaneous container endpoints</a:t>
            </a:r>
          </a:p>
          <a:p>
            <a:r>
              <a:rPr lang="en-US" dirty="0">
                <a:solidFill>
                  <a:schemeClr val="bg2">
                    <a:lumMod val="75000"/>
                  </a:schemeClr>
                </a:solidFill>
              </a:rPr>
              <a:t>Report back available fabrics (allow </a:t>
            </a:r>
            <a:r>
              <a:rPr lang="en-US" dirty="0" err="1">
                <a:solidFill>
                  <a:schemeClr val="bg2">
                    <a:lumMod val="75000"/>
                  </a:schemeClr>
                </a:solidFill>
              </a:rPr>
              <a:t>Libfabric</a:t>
            </a:r>
            <a:r>
              <a:rPr lang="en-US" dirty="0">
                <a:solidFill>
                  <a:schemeClr val="bg2">
                    <a:lumMod val="75000"/>
                  </a:schemeClr>
                </a:solidFill>
              </a:rPr>
              <a:t>, UCX, </a:t>
            </a:r>
            <a:r>
              <a:rPr lang="en-US" dirty="0" err="1">
                <a:solidFill>
                  <a:schemeClr val="bg2">
                    <a:lumMod val="75000"/>
                  </a:schemeClr>
                </a:solidFill>
              </a:rPr>
              <a:t>OpenMPI</a:t>
            </a:r>
            <a:r>
              <a:rPr lang="en-US" dirty="0">
                <a:solidFill>
                  <a:schemeClr val="bg2">
                    <a:lumMod val="75000"/>
                  </a:schemeClr>
                </a:solidFill>
              </a:rPr>
              <a:t>, etc. to pick the optimum transport)</a:t>
            </a:r>
          </a:p>
          <a:p>
            <a:endParaRPr lang="en-US" dirty="0"/>
          </a:p>
        </p:txBody>
      </p:sp>
    </p:spTree>
    <p:extLst>
      <p:ext uri="{BB962C8B-B14F-4D97-AF65-F5344CB8AC3E}">
        <p14:creationId xmlns:p14="http://schemas.microsoft.com/office/powerpoint/2010/main" val="3720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953E4-E6FB-A047-8B72-7FA7EC3C7647}"/>
              </a:ext>
            </a:extLst>
          </p:cNvPr>
          <p:cNvSpPr>
            <a:spLocks noGrp="1"/>
          </p:cNvSpPr>
          <p:nvPr>
            <p:ph type="title"/>
          </p:nvPr>
        </p:nvSpPr>
        <p:spPr/>
        <p:txBody>
          <a:bodyPr/>
          <a:lstStyle/>
          <a:p>
            <a:r>
              <a:rPr lang="en-US" dirty="0"/>
              <a:t>Tentative Work</a:t>
            </a:r>
          </a:p>
        </p:txBody>
      </p:sp>
      <p:sp>
        <p:nvSpPr>
          <p:cNvPr id="3" name="Footer Placeholder 2">
            <a:extLst>
              <a:ext uri="{FF2B5EF4-FFF2-40B4-BE49-F238E27FC236}">
                <a16:creationId xmlns:a16="http://schemas.microsoft.com/office/drawing/2014/main" id="{8A38CDC3-327F-8D4A-97CA-C3D155D4D9AE}"/>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3EF1364-F1D4-F04A-B5B0-B2305F26384A}"/>
              </a:ext>
            </a:extLst>
          </p:cNvPr>
          <p:cNvSpPr>
            <a:spLocks noGrp="1"/>
          </p:cNvSpPr>
          <p:nvPr>
            <p:ph type="sldNum" sz="quarter" idx="11"/>
          </p:nvPr>
        </p:nvSpPr>
        <p:spPr/>
        <p:txBody>
          <a:bodyPr/>
          <a:lstStyle/>
          <a:p>
            <a:fld id="{0743EA0E-C5B1-48EC-8082-F253EA88050D}" type="slidenum">
              <a:rPr lang="en-US" smtClean="0"/>
              <a:pPr/>
              <a:t>35</a:t>
            </a:fld>
            <a:endParaRPr lang="en-US" dirty="0"/>
          </a:p>
        </p:txBody>
      </p:sp>
      <p:sp>
        <p:nvSpPr>
          <p:cNvPr id="5" name="TextBox 4">
            <a:extLst>
              <a:ext uri="{FF2B5EF4-FFF2-40B4-BE49-F238E27FC236}">
                <a16:creationId xmlns:a16="http://schemas.microsoft.com/office/drawing/2014/main" id="{3EEF7138-A3A1-554B-B22A-F9DCF9B20574}"/>
              </a:ext>
            </a:extLst>
          </p:cNvPr>
          <p:cNvSpPr txBox="1"/>
          <p:nvPr/>
        </p:nvSpPr>
        <p:spPr>
          <a:xfrm>
            <a:off x="433332" y="3429000"/>
            <a:ext cx="11758668" cy="1754326"/>
          </a:xfrm>
          <a:prstGeom prst="rect">
            <a:avLst/>
          </a:prstGeom>
          <a:noFill/>
        </p:spPr>
        <p:txBody>
          <a:bodyPr wrap="none" rtlCol="0">
            <a:spAutoFit/>
          </a:bodyPr>
          <a:lstStyle/>
          <a:p>
            <a:r>
              <a:rPr lang="en-US" dirty="0"/>
              <a:t>Agent----</a:t>
            </a:r>
            <a:r>
              <a:rPr lang="en-US" dirty="0">
                <a:solidFill>
                  <a:schemeClr val="bg2">
                    <a:lumMod val="75000"/>
                  </a:schemeClr>
                </a:solidFill>
              </a:rPr>
              <a:t>Mike</a:t>
            </a:r>
            <a:r>
              <a:rPr lang="en-US" dirty="0"/>
              <a:t>, Russ, Phil, Raj</a:t>
            </a:r>
          </a:p>
          <a:p>
            <a:r>
              <a:rPr lang="en-US" dirty="0"/>
              <a:t>GUI----Phil says a Swordfish web interface exists</a:t>
            </a:r>
          </a:p>
          <a:p>
            <a:r>
              <a:rPr lang="en-US" dirty="0"/>
              <a:t>Redfish and Swordfish----Richelle and John Mayfield</a:t>
            </a:r>
          </a:p>
          <a:p>
            <a:r>
              <a:rPr lang="en-US" dirty="0"/>
              <a:t>Wireless? Connection to the Open Standards booth---</a:t>
            </a:r>
            <a:r>
              <a:rPr lang="en-US" dirty="0" err="1"/>
              <a:t>IntelliProp</a:t>
            </a:r>
            <a:endParaRPr lang="en-US" dirty="0"/>
          </a:p>
          <a:p>
            <a:r>
              <a:rPr lang="en-US" dirty="0"/>
              <a:t>Storage for cases, etc.----Gen-Z booth </a:t>
            </a:r>
            <a:r>
              <a:rPr lang="en-US" dirty="0" err="1"/>
              <a:t>IntelliProp</a:t>
            </a:r>
            <a:endParaRPr lang="en-US" dirty="0"/>
          </a:p>
          <a:p>
            <a:r>
              <a:rPr lang="en-US" dirty="0"/>
              <a:t>Laptop and OS install----Gen-Z Consortium?--OFA?----Ubuntu 20.4 LTS?(</a:t>
            </a:r>
            <a:r>
              <a:rPr lang="en-US" dirty="0" err="1"/>
              <a:t>PoC</a:t>
            </a:r>
            <a:r>
              <a:rPr lang="en-US" dirty="0"/>
              <a:t> server and client)---RHEL (client)---SUSE (client)</a:t>
            </a:r>
          </a:p>
        </p:txBody>
      </p:sp>
    </p:spTree>
    <p:extLst>
      <p:ext uri="{BB962C8B-B14F-4D97-AF65-F5344CB8AC3E}">
        <p14:creationId xmlns:p14="http://schemas.microsoft.com/office/powerpoint/2010/main" val="5956662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133D-7443-9148-98FC-45A49AE17559}"/>
              </a:ext>
            </a:extLst>
          </p:cNvPr>
          <p:cNvSpPr>
            <a:spLocks noGrp="1"/>
          </p:cNvSpPr>
          <p:nvPr>
            <p:ph type="title"/>
          </p:nvPr>
        </p:nvSpPr>
        <p:spPr/>
        <p:txBody>
          <a:bodyPr/>
          <a:lstStyle/>
          <a:p>
            <a:r>
              <a:rPr lang="en-US" dirty="0"/>
              <a:t>Pipe and Filter</a:t>
            </a:r>
          </a:p>
        </p:txBody>
      </p:sp>
      <p:sp>
        <p:nvSpPr>
          <p:cNvPr id="3" name="Footer Placeholder 2">
            <a:extLst>
              <a:ext uri="{FF2B5EF4-FFF2-40B4-BE49-F238E27FC236}">
                <a16:creationId xmlns:a16="http://schemas.microsoft.com/office/drawing/2014/main" id="{B04490AB-1C63-FB48-B618-5A2EDCFD84F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8440F1A-8BAC-9F44-B35B-251069E5D316}"/>
              </a:ext>
            </a:extLst>
          </p:cNvPr>
          <p:cNvSpPr>
            <a:spLocks noGrp="1"/>
          </p:cNvSpPr>
          <p:nvPr>
            <p:ph type="sldNum" sz="quarter" idx="11"/>
          </p:nvPr>
        </p:nvSpPr>
        <p:spPr/>
        <p:txBody>
          <a:bodyPr/>
          <a:lstStyle/>
          <a:p>
            <a:fld id="{0743EA0E-C5B1-48EC-8082-F253EA88050D}" type="slidenum">
              <a:rPr lang="en-US" smtClean="0"/>
              <a:pPr/>
              <a:t>36</a:t>
            </a:fld>
            <a:endParaRPr lang="en-US" dirty="0"/>
          </a:p>
        </p:txBody>
      </p:sp>
      <p:sp>
        <p:nvSpPr>
          <p:cNvPr id="6" name="Rectangle 5">
            <a:extLst>
              <a:ext uri="{FF2B5EF4-FFF2-40B4-BE49-F238E27FC236}">
                <a16:creationId xmlns:a16="http://schemas.microsoft.com/office/drawing/2014/main" id="{6A9EC8C1-A0AE-0849-AB2F-C4B9E6C82C63}"/>
              </a:ext>
            </a:extLst>
          </p:cNvPr>
          <p:cNvSpPr/>
          <p:nvPr/>
        </p:nvSpPr>
        <p:spPr>
          <a:xfrm>
            <a:off x="1089212" y="2756647"/>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A33AF146-DDA1-E544-AECA-C0C15E4D8EDB}"/>
              </a:ext>
            </a:extLst>
          </p:cNvPr>
          <p:cNvSpPr/>
          <p:nvPr/>
        </p:nvSpPr>
        <p:spPr>
          <a:xfrm>
            <a:off x="2164976" y="355002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2EF9F1-2A35-2D4E-AEBE-FD5C8571C078}"/>
              </a:ext>
            </a:extLst>
          </p:cNvPr>
          <p:cNvSpPr/>
          <p:nvPr/>
        </p:nvSpPr>
        <p:spPr>
          <a:xfrm>
            <a:off x="4074459" y="3025588"/>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7DC9B5F-CA96-1649-82FE-55E00576351C}"/>
              </a:ext>
            </a:extLst>
          </p:cNvPr>
          <p:cNvSpPr/>
          <p:nvPr/>
        </p:nvSpPr>
        <p:spPr>
          <a:xfrm>
            <a:off x="5486399" y="3516405"/>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DBFDA-47C3-1048-AA1F-A53243FA5026}"/>
              </a:ext>
            </a:extLst>
          </p:cNvPr>
          <p:cNvSpPr/>
          <p:nvPr/>
        </p:nvSpPr>
        <p:spPr>
          <a:xfrm>
            <a:off x="7489406" y="3045757"/>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0292368-2D3D-B94A-A93A-6E606E300E02}"/>
              </a:ext>
            </a:extLst>
          </p:cNvPr>
          <p:cNvSpPr/>
          <p:nvPr/>
        </p:nvSpPr>
        <p:spPr>
          <a:xfrm>
            <a:off x="8779718" y="351640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F8851C-2197-A64E-9A16-2C540E5322AF}"/>
              </a:ext>
            </a:extLst>
          </p:cNvPr>
          <p:cNvSpPr/>
          <p:nvPr/>
        </p:nvSpPr>
        <p:spPr>
          <a:xfrm>
            <a:off x="10904353" y="2776816"/>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357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4</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2458036958"/>
              </p:ext>
            </p:extLst>
          </p:nvPr>
        </p:nvGraphicFramePr>
        <p:xfrm>
          <a:off x="4043363" y="1556965"/>
          <a:ext cx="4105765" cy="353529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Subtract components when is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notifies OFMF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updates the Redfish tree with the deletion through a post of new information or delete</a:t>
                      </a:r>
                    </a:p>
                    <a:p>
                      <a:pPr marL="342900" marR="0" lvl="0" indent="-342900">
                        <a:spcBef>
                          <a:spcPts val="0"/>
                        </a:spcBef>
                        <a:spcAft>
                          <a:spcPts val="0"/>
                        </a:spcAft>
                        <a:buFont typeface="Symbol" pitchFamily="2" charset="2"/>
                        <a:buChar char=""/>
                      </a:pPr>
                      <a:r>
                        <a:rPr lang="en-US" sz="800" dirty="0">
                          <a:effectLst/>
                        </a:rPr>
                        <a:t>OFMF reports to clients that a modification to the fabric has occurred. </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85951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5</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1968745894"/>
              </p:ext>
            </p:extLst>
          </p:nvPr>
        </p:nvGraphicFramePr>
        <p:xfrm>
          <a:off x="4043363" y="1556965"/>
          <a:ext cx="4105765" cy="426681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Fabric Resource Hot Add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Add components when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a:t>
                      </a:r>
                      <a:r>
                        <a:rPr lang="en-US" sz="800" dirty="0" err="1">
                          <a:effectLst/>
                        </a:rPr>
                        <a:t>fabri</a:t>
                      </a:r>
                      <a:endParaRPr lang="en-US" sz="800" dirty="0">
                        <a:effectLst/>
                      </a:endParaRPr>
                    </a:p>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	The Subnet Manager identifies a previously identified endpoint through a UID</a:t>
                      </a:r>
                    </a:p>
                    <a:p>
                      <a:pPr marL="342900" marR="0" lvl="0" indent="-342900">
                        <a:spcBef>
                          <a:spcPts val="0"/>
                        </a:spcBef>
                        <a:spcAft>
                          <a:spcPts val="0"/>
                        </a:spcAft>
                        <a:buFont typeface="Symbol" pitchFamily="2" charset="2"/>
                        <a:buChar char=""/>
                      </a:pPr>
                      <a:r>
                        <a:rPr lang="en-US" sz="800" dirty="0">
                          <a:effectLst/>
                        </a:rPr>
                        <a:t>The Subnet Manager provides a fabric-specific identifier </a:t>
                      </a:r>
                    </a:p>
                    <a:p>
                      <a:pPr marL="342900" marR="0" lvl="0" indent="-342900">
                        <a:spcBef>
                          <a:spcPts val="0"/>
                        </a:spcBef>
                        <a:spcAft>
                          <a:spcPts val="0"/>
                        </a:spcAft>
                        <a:buFont typeface="Symbol" pitchFamily="2" charset="2"/>
                        <a:buChar char=""/>
                      </a:pPr>
                      <a:r>
                        <a:rPr lang="en-US" sz="800" dirty="0">
                          <a:effectLst/>
                        </a:rPr>
                        <a:t>The Subnet Manager communicates to the Agent that an addition has been made to the fabric</a:t>
                      </a:r>
                    </a:p>
                    <a:p>
                      <a:pPr marL="342900" marR="0" lvl="0" indent="-342900">
                        <a:spcBef>
                          <a:spcPts val="0"/>
                        </a:spcBef>
                        <a:spcAft>
                          <a:spcPts val="0"/>
                        </a:spcAft>
                        <a:buFont typeface="Symbol" pitchFamily="2" charset="2"/>
                        <a:buChar char=""/>
                      </a:pPr>
                      <a:r>
                        <a:rPr lang="en-US" sz="800" dirty="0">
                          <a:effectLst/>
                        </a:rPr>
                        <a:t>The Agent notifies OFMF Redfish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needs to notify the clients of the net impact through an event.</a:t>
                      </a:r>
                    </a:p>
                    <a:p>
                      <a:pPr marL="342900" marR="0" lvl="0" indent="-342900">
                        <a:spcBef>
                          <a:spcPts val="0"/>
                        </a:spcBef>
                        <a:spcAft>
                          <a:spcPts val="0"/>
                        </a:spcAft>
                        <a:buFont typeface="Symbol" pitchFamily="2" charset="2"/>
                        <a:buChar char=""/>
                      </a:pPr>
                      <a:r>
                        <a:rPr lang="en-US" sz="800" dirty="0">
                          <a:effectLst/>
                        </a:rPr>
                        <a:t>The OFMF updates the Redfish tree with the addition of new information using the Redfish Aggregation Service</a:t>
                      </a:r>
                    </a:p>
                    <a:p>
                      <a:pPr marL="342900" marR="0" lvl="0" indent="-342900">
                        <a:spcBef>
                          <a:spcPts val="0"/>
                        </a:spcBef>
                        <a:spcAft>
                          <a:spcPts val="0"/>
                        </a:spcAft>
                        <a:buFont typeface="Symbol" pitchFamily="2" charset="2"/>
                        <a:buChar char=""/>
                      </a:pPr>
                      <a:r>
                        <a:rPr lang="en-US" sz="800" dirty="0">
                          <a:solidFill>
                            <a:srgbClr val="FF0000"/>
                          </a:solidFill>
                          <a:effectLst/>
                        </a:rPr>
                        <a:t>For the POC, the agent can post the information directly to the OFMF instance</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348977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9AE8-7222-0542-8879-C88728A153FA}"/>
              </a:ext>
            </a:extLst>
          </p:cNvPr>
          <p:cNvSpPr>
            <a:spLocks noGrp="1"/>
          </p:cNvSpPr>
          <p:nvPr>
            <p:ph type="title"/>
          </p:nvPr>
        </p:nvSpPr>
        <p:spPr/>
        <p:txBody>
          <a:bodyPr/>
          <a:lstStyle/>
          <a:p>
            <a:r>
              <a:rPr lang="en-US" dirty="0"/>
              <a:t>Boundaries</a:t>
            </a:r>
          </a:p>
        </p:txBody>
      </p:sp>
      <p:sp>
        <p:nvSpPr>
          <p:cNvPr id="3" name="Footer Placeholder 2">
            <a:extLst>
              <a:ext uri="{FF2B5EF4-FFF2-40B4-BE49-F238E27FC236}">
                <a16:creationId xmlns:a16="http://schemas.microsoft.com/office/drawing/2014/main" id="{1CBE2AF4-48BF-FD47-9D8F-01E7ED699C1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1A183A5-1F69-6F4E-B65A-4524474F50AB}"/>
              </a:ext>
            </a:extLst>
          </p:cNvPr>
          <p:cNvSpPr>
            <a:spLocks noGrp="1"/>
          </p:cNvSpPr>
          <p:nvPr>
            <p:ph type="sldNum" sz="quarter" idx="11"/>
          </p:nvPr>
        </p:nvSpPr>
        <p:spPr/>
        <p:txBody>
          <a:bodyPr/>
          <a:lstStyle/>
          <a:p>
            <a:fld id="{0743EA0E-C5B1-48EC-8082-F253EA88050D}" type="slidenum">
              <a:rPr lang="en-US" smtClean="0"/>
              <a:pPr/>
              <a:t>6</a:t>
            </a:fld>
            <a:endParaRPr lang="en-US" dirty="0"/>
          </a:p>
        </p:txBody>
      </p:sp>
      <p:sp>
        <p:nvSpPr>
          <p:cNvPr id="5" name="TextBox 4">
            <a:extLst>
              <a:ext uri="{FF2B5EF4-FFF2-40B4-BE49-F238E27FC236}">
                <a16:creationId xmlns:a16="http://schemas.microsoft.com/office/drawing/2014/main" id="{0ACCD82C-E721-B740-AF3F-7A063456D911}"/>
              </a:ext>
            </a:extLst>
          </p:cNvPr>
          <p:cNvSpPr txBox="1"/>
          <p:nvPr/>
        </p:nvSpPr>
        <p:spPr>
          <a:xfrm>
            <a:off x="2232998" y="1394300"/>
            <a:ext cx="8444171" cy="5909310"/>
          </a:xfrm>
          <a:prstGeom prst="rect">
            <a:avLst/>
          </a:prstGeom>
          <a:noFill/>
        </p:spPr>
        <p:txBody>
          <a:bodyPr wrap="none" rtlCol="0">
            <a:spAutoFit/>
          </a:bodyPr>
          <a:lstStyle/>
          <a:p>
            <a:pPr marL="342900" indent="-342900">
              <a:buAutoNum type="arabicPeriod"/>
            </a:pPr>
            <a:r>
              <a:rPr lang="en-US" dirty="0"/>
              <a:t>Responsibility of the Agent</a:t>
            </a:r>
          </a:p>
          <a:p>
            <a:pPr marL="800100" lvl="1" indent="-342900">
              <a:buAutoNum type="arabicPeriod"/>
            </a:pPr>
            <a:r>
              <a:rPr lang="en-US" dirty="0"/>
              <a:t>Notify OFMF of changes of fabric endpoints, switches and FAM</a:t>
            </a:r>
          </a:p>
          <a:p>
            <a:pPr marL="1257300" lvl="2" indent="-342900">
              <a:buAutoNum type="arabicPeriod"/>
            </a:pPr>
            <a:r>
              <a:rPr lang="en-US" dirty="0">
                <a:solidFill>
                  <a:srgbClr val="FF0000"/>
                </a:solidFill>
              </a:rPr>
              <a:t>Event interface</a:t>
            </a:r>
            <a:endParaRPr lang="en-US" dirty="0"/>
          </a:p>
          <a:p>
            <a:pPr marL="800100" lvl="1" indent="-342900">
              <a:buAutoNum type="arabicPeriod"/>
            </a:pPr>
            <a:r>
              <a:rPr lang="en-US" dirty="0"/>
              <a:t>Support standard Redfish</a:t>
            </a:r>
          </a:p>
          <a:p>
            <a:pPr marL="1257300" lvl="2" indent="-342900">
              <a:buAutoNum type="arabicPeriod"/>
            </a:pPr>
            <a:r>
              <a:rPr lang="en-US" dirty="0">
                <a:solidFill>
                  <a:srgbClr val="FF0000"/>
                </a:solidFill>
              </a:rPr>
              <a:t>Post, </a:t>
            </a:r>
            <a:r>
              <a:rPr lang="en-US" dirty="0"/>
              <a:t>Patch</a:t>
            </a:r>
            <a:r>
              <a:rPr lang="en-US" dirty="0">
                <a:solidFill>
                  <a:srgbClr val="FF0000"/>
                </a:solidFill>
              </a:rPr>
              <a:t>, and Delete only for POC</a:t>
            </a:r>
          </a:p>
          <a:p>
            <a:pPr marL="800100" lvl="1" indent="-342900">
              <a:buAutoNum type="arabicPeriod"/>
            </a:pPr>
            <a:r>
              <a:rPr lang="en-US" dirty="0"/>
              <a:t>The Agent needs to use Simple Service Discovery Protocol (SSDP)</a:t>
            </a:r>
          </a:p>
          <a:p>
            <a:pPr marL="1257300" lvl="2" indent="-342900">
              <a:buAutoNum type="arabicPeriod"/>
            </a:pPr>
            <a:r>
              <a:rPr lang="en-US" dirty="0">
                <a:solidFill>
                  <a:srgbClr val="FF0000"/>
                </a:solidFill>
              </a:rPr>
              <a:t>We will determine for the POC the amount of time/work available</a:t>
            </a:r>
          </a:p>
          <a:p>
            <a:pPr marL="342900" indent="-342900">
              <a:buAutoNum type="arabicPeriod"/>
            </a:pPr>
            <a:r>
              <a:rPr lang="en-US" dirty="0">
                <a:solidFill>
                  <a:srgbClr val="FF0000"/>
                </a:solidFill>
              </a:rPr>
              <a:t>Security Concerns</a:t>
            </a:r>
          </a:p>
          <a:p>
            <a:pPr marL="800100" lvl="1" indent="-342900">
              <a:buAutoNum type="arabicPeriod"/>
            </a:pPr>
            <a:r>
              <a:rPr lang="en-US" dirty="0">
                <a:solidFill>
                  <a:srgbClr val="FF0000"/>
                </a:solidFill>
              </a:rPr>
              <a:t>How much of the Redfish Aggregation model do we follow?</a:t>
            </a:r>
          </a:p>
          <a:p>
            <a:pPr marL="1257300" lvl="2" indent="-342900">
              <a:buAutoNum type="arabicPeriod"/>
            </a:pPr>
            <a:r>
              <a:rPr lang="en-US" dirty="0">
                <a:solidFill>
                  <a:srgbClr val="FF0000"/>
                </a:solidFill>
              </a:rPr>
              <a:t>We need to decide whether to support Session+ authentication</a:t>
            </a:r>
          </a:p>
          <a:p>
            <a:pPr marL="800100" lvl="1" indent="-342900">
              <a:buFontTx/>
              <a:buAutoNum type="arabicPeriod"/>
            </a:pPr>
            <a:r>
              <a:rPr lang="en-US" dirty="0"/>
              <a:t>Clients cannot interact in its roll with the Agents</a:t>
            </a:r>
            <a:r>
              <a:rPr lang="en-US" dirty="0">
                <a:solidFill>
                  <a:srgbClr val="FF0000"/>
                </a:solidFill>
              </a:rPr>
              <a:t> </a:t>
            </a:r>
          </a:p>
          <a:p>
            <a:pPr marL="342900" indent="-342900">
              <a:buAutoNum type="arabicPeriod"/>
            </a:pPr>
            <a:r>
              <a:rPr lang="en-US" dirty="0"/>
              <a:t>Limits of the Agent</a:t>
            </a:r>
          </a:p>
          <a:p>
            <a:pPr marL="800100" lvl="1" indent="-342900">
              <a:buAutoNum type="arabicPeriod"/>
            </a:pPr>
            <a:r>
              <a:rPr lang="en-US" dirty="0"/>
              <a:t>Will interact with the Subnet Manager</a:t>
            </a:r>
          </a:p>
          <a:p>
            <a:pPr marL="800100" lvl="1" indent="-342900">
              <a:buAutoNum type="arabicPeriod"/>
            </a:pPr>
            <a:r>
              <a:rPr lang="en-US" dirty="0"/>
              <a:t>Will interact with the OFMF</a:t>
            </a:r>
          </a:p>
          <a:p>
            <a:pPr marL="1257300" lvl="2" indent="-342900">
              <a:buAutoNum type="arabicPeriod"/>
            </a:pPr>
            <a:r>
              <a:rPr lang="en-US" dirty="0">
                <a:solidFill>
                  <a:srgbClr val="FF0000"/>
                </a:solidFill>
              </a:rPr>
              <a:t>Changes will be made directly to Redfish</a:t>
            </a:r>
          </a:p>
          <a:p>
            <a:pPr marL="800100" lvl="1" indent="-342900">
              <a:buAutoNum type="arabicPeriod"/>
            </a:pPr>
            <a:r>
              <a:rPr lang="en-US" dirty="0"/>
              <a:t>OFMF Clients cannot interact with the Agents directly</a:t>
            </a:r>
          </a:p>
          <a:p>
            <a:pPr marL="800100" lvl="1" indent="-342900">
              <a:buAutoNum type="arabicPeriod"/>
            </a:pPr>
            <a:r>
              <a:rPr lang="en-US" dirty="0"/>
              <a:t>Agents cannot control the fabric infrastructure -–Subnet Manager responsibility</a:t>
            </a:r>
          </a:p>
          <a:p>
            <a:pPr marL="800100" lvl="1" indent="-342900">
              <a:buAutoNum type="arabicPeriod"/>
            </a:pPr>
            <a:endParaRPr lang="en-US" dirty="0"/>
          </a:p>
          <a:p>
            <a:pPr marL="800100" lvl="1"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540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Subnet Manager Run-time maintenance mode</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7</a:t>
            </a:fld>
            <a:endParaRPr lang="en-US" dirty="0"/>
          </a:p>
        </p:txBody>
      </p:sp>
      <p:sp>
        <p:nvSpPr>
          <p:cNvPr id="15" name="Rectangle 14">
            <a:extLst>
              <a:ext uri="{FF2B5EF4-FFF2-40B4-BE49-F238E27FC236}">
                <a16:creationId xmlns:a16="http://schemas.microsoft.com/office/drawing/2014/main" id="{0D8D946D-E30B-C54A-882A-C765E1E8D575}"/>
              </a:ext>
            </a:extLst>
          </p:cNvPr>
          <p:cNvSpPr/>
          <p:nvPr/>
        </p:nvSpPr>
        <p:spPr>
          <a:xfrm>
            <a:off x="5987471" y="1420010"/>
            <a:ext cx="2580968" cy="114466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notifies Agent that an addition/</a:t>
            </a:r>
            <a:r>
              <a:rPr lang="en-US" dirty="0" err="1"/>
              <a:t>subtracton</a:t>
            </a:r>
            <a:r>
              <a:rPr lang="en-US" dirty="0"/>
              <a:t> has been made </a:t>
            </a:r>
          </a:p>
        </p:txBody>
      </p:sp>
      <p:sp>
        <p:nvSpPr>
          <p:cNvPr id="16" name="Diamond 15">
            <a:extLst>
              <a:ext uri="{FF2B5EF4-FFF2-40B4-BE49-F238E27FC236}">
                <a16:creationId xmlns:a16="http://schemas.microsoft.com/office/drawing/2014/main" id="{A21313E1-95A6-EC4B-BED4-7EE9EFB421AD}"/>
              </a:ext>
            </a:extLst>
          </p:cNvPr>
          <p:cNvSpPr/>
          <p:nvPr/>
        </p:nvSpPr>
        <p:spPr>
          <a:xfrm>
            <a:off x="3652143" y="2844160"/>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18" name="Straight Arrow Connector 17">
            <a:extLst>
              <a:ext uri="{FF2B5EF4-FFF2-40B4-BE49-F238E27FC236}">
                <a16:creationId xmlns:a16="http://schemas.microsoft.com/office/drawing/2014/main" id="{150F2878-11AC-FE42-9ACC-F885AAFD4080}"/>
              </a:ext>
            </a:extLst>
          </p:cNvPr>
          <p:cNvCxnSpPr>
            <a:cxnSpLocks/>
            <a:endCxn id="15" idx="1"/>
          </p:cNvCxnSpPr>
          <p:nvPr/>
        </p:nvCxnSpPr>
        <p:spPr>
          <a:xfrm flipV="1">
            <a:off x="5608884" y="1992343"/>
            <a:ext cx="378587" cy="14022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3AF58350-703B-7A45-9718-17E4872B78F8}"/>
              </a:ext>
            </a:extLst>
          </p:cNvPr>
          <p:cNvCxnSpPr>
            <a:cxnSpLocks/>
            <a:endCxn id="34" idx="0"/>
          </p:cNvCxnSpPr>
          <p:nvPr/>
        </p:nvCxnSpPr>
        <p:spPr>
          <a:xfrm>
            <a:off x="4639056" y="4088086"/>
            <a:ext cx="654751" cy="13610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795C70DE-6803-D94C-A250-500D3EA49801}"/>
              </a:ext>
            </a:extLst>
          </p:cNvPr>
          <p:cNvCxnSpPr>
            <a:cxnSpLocks/>
          </p:cNvCxnSpPr>
          <p:nvPr/>
        </p:nvCxnSpPr>
        <p:spPr>
          <a:xfrm>
            <a:off x="2661954" y="3423035"/>
            <a:ext cx="99018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5710379" y="2812170"/>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5097526" y="4520247"/>
            <a:ext cx="679268" cy="369332"/>
          </a:xfrm>
          <a:prstGeom prst="rect">
            <a:avLst/>
          </a:prstGeom>
          <a:noFill/>
        </p:spPr>
        <p:txBody>
          <a:bodyPr wrap="square" rtlCol="0">
            <a:spAutoFit/>
          </a:bodyPr>
          <a:lstStyle/>
          <a:p>
            <a:r>
              <a:rPr lang="en-US" dirty="0"/>
              <a:t>No</a:t>
            </a:r>
          </a:p>
        </p:txBody>
      </p:sp>
      <p:sp>
        <p:nvSpPr>
          <p:cNvPr id="24" name="Rectangle 23">
            <a:extLst>
              <a:ext uri="{FF2B5EF4-FFF2-40B4-BE49-F238E27FC236}">
                <a16:creationId xmlns:a16="http://schemas.microsoft.com/office/drawing/2014/main" id="{E35D858B-F102-F94C-AC17-7BE3D719DB78}"/>
              </a:ext>
            </a:extLst>
          </p:cNvPr>
          <p:cNvSpPr/>
          <p:nvPr/>
        </p:nvSpPr>
        <p:spPr>
          <a:xfrm>
            <a:off x="9549063" y="5670234"/>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Updates the clients that a change has occurred</a:t>
            </a:r>
          </a:p>
        </p:txBody>
      </p:sp>
      <p:sp>
        <p:nvSpPr>
          <p:cNvPr id="26" name="Rectangle 25">
            <a:extLst>
              <a:ext uri="{FF2B5EF4-FFF2-40B4-BE49-F238E27FC236}">
                <a16:creationId xmlns:a16="http://schemas.microsoft.com/office/drawing/2014/main" id="{2871E46A-D824-1546-B052-71E3FFC68033}"/>
              </a:ext>
            </a:extLst>
          </p:cNvPr>
          <p:cNvSpPr/>
          <p:nvPr/>
        </p:nvSpPr>
        <p:spPr>
          <a:xfrm>
            <a:off x="9523771" y="428177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Update the Redfish Tree with the Addition/Deletion</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8233286" y="2846628"/>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1F3079DD-1389-E64B-A8E5-0A6347E6858D}"/>
              </a:ext>
            </a:extLst>
          </p:cNvPr>
          <p:cNvCxnSpPr>
            <a:cxnSpLocks/>
          </p:cNvCxnSpPr>
          <p:nvPr/>
        </p:nvCxnSpPr>
        <p:spPr>
          <a:xfrm>
            <a:off x="8256637" y="4422247"/>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95AF39C-0696-FE45-BA3A-D01ADF75CD52}"/>
              </a:ext>
            </a:extLst>
          </p:cNvPr>
          <p:cNvCxnSpPr>
            <a:cxnSpLocks/>
            <a:stCxn id="24" idx="1"/>
            <a:endCxn id="34" idx="3"/>
          </p:cNvCxnSpPr>
          <p:nvPr/>
        </p:nvCxnSpPr>
        <p:spPr>
          <a:xfrm flipH="1" flipV="1">
            <a:off x="6584291" y="5884169"/>
            <a:ext cx="2964772" cy="2211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C62884AD-8B61-CC48-9C93-DFBC1085F999}"/>
              </a:ext>
            </a:extLst>
          </p:cNvPr>
          <p:cNvCxnSpPr>
            <a:cxnSpLocks/>
          </p:cNvCxnSpPr>
          <p:nvPr/>
        </p:nvCxnSpPr>
        <p:spPr>
          <a:xfrm flipH="1" flipV="1">
            <a:off x="1330129" y="3826685"/>
            <a:ext cx="2625616" cy="18435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A60705B0-ED50-5049-9C8E-776730694BE2}"/>
              </a:ext>
            </a:extLst>
          </p:cNvPr>
          <p:cNvSpPr/>
          <p:nvPr/>
        </p:nvSpPr>
        <p:spPr>
          <a:xfrm>
            <a:off x="9549063" y="1310942"/>
            <a:ext cx="2580968" cy="1397102"/>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sends change information using a OFMF Redfish event mechanism </a:t>
            </a:r>
            <a:r>
              <a:rPr lang="en-US" dirty="0">
                <a:solidFill>
                  <a:srgbClr val="FF0000"/>
                </a:solidFill>
              </a:rPr>
              <a:t>POC Post/Delete </a:t>
            </a:r>
          </a:p>
        </p:txBody>
      </p:sp>
      <p:sp>
        <p:nvSpPr>
          <p:cNvPr id="30" name="Rectangle 29">
            <a:extLst>
              <a:ext uri="{FF2B5EF4-FFF2-40B4-BE49-F238E27FC236}">
                <a16:creationId xmlns:a16="http://schemas.microsoft.com/office/drawing/2014/main" id="{22F33010-631A-6E4E-809C-3EF7FF8ACDAD}"/>
              </a:ext>
            </a:extLst>
          </p:cNvPr>
          <p:cNvSpPr/>
          <p:nvPr/>
        </p:nvSpPr>
        <p:spPr>
          <a:xfrm>
            <a:off x="80986" y="2870396"/>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Recursively walk the Fabric</a:t>
            </a:r>
          </a:p>
        </p:txBody>
      </p:sp>
      <p:sp>
        <p:nvSpPr>
          <p:cNvPr id="32" name="Rectangle 31">
            <a:extLst>
              <a:ext uri="{FF2B5EF4-FFF2-40B4-BE49-F238E27FC236}">
                <a16:creationId xmlns:a16="http://schemas.microsoft.com/office/drawing/2014/main" id="{7D9B594F-701F-9249-8EEF-E53BFE6A0C2C}"/>
              </a:ext>
            </a:extLst>
          </p:cNvPr>
          <p:cNvSpPr/>
          <p:nvPr/>
        </p:nvSpPr>
        <p:spPr>
          <a:xfrm>
            <a:off x="61969" y="139830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Load Configuration File</a:t>
            </a:r>
          </a:p>
        </p:txBody>
      </p:sp>
      <p:sp>
        <p:nvSpPr>
          <p:cNvPr id="34" name="Rectangle 33">
            <a:extLst>
              <a:ext uri="{FF2B5EF4-FFF2-40B4-BE49-F238E27FC236}">
                <a16:creationId xmlns:a16="http://schemas.microsoft.com/office/drawing/2014/main" id="{2878F77B-2F49-C746-96BB-1463056FBD23}"/>
              </a:ext>
            </a:extLst>
          </p:cNvPr>
          <p:cNvSpPr/>
          <p:nvPr/>
        </p:nvSpPr>
        <p:spPr>
          <a:xfrm>
            <a:off x="4003323" y="5449091"/>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 </a:t>
            </a:r>
          </a:p>
        </p:txBody>
      </p:sp>
      <p:sp>
        <p:nvSpPr>
          <p:cNvPr id="35" name="Rectangle 34">
            <a:extLst>
              <a:ext uri="{FF2B5EF4-FFF2-40B4-BE49-F238E27FC236}">
                <a16:creationId xmlns:a16="http://schemas.microsoft.com/office/drawing/2014/main" id="{209937F1-B6F3-C241-9EC2-50571C598687}"/>
              </a:ext>
            </a:extLst>
          </p:cNvPr>
          <p:cNvSpPr/>
          <p:nvPr/>
        </p:nvSpPr>
        <p:spPr>
          <a:xfrm>
            <a:off x="9523771" y="3004083"/>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does a Get to the Agent to identify the fabric change</a:t>
            </a:r>
          </a:p>
        </p:txBody>
      </p:sp>
      <p:cxnSp>
        <p:nvCxnSpPr>
          <p:cNvPr id="36" name="Straight Arrow Connector 35">
            <a:extLst>
              <a:ext uri="{FF2B5EF4-FFF2-40B4-BE49-F238E27FC236}">
                <a16:creationId xmlns:a16="http://schemas.microsoft.com/office/drawing/2014/main" id="{05EDCF00-0B40-9245-9E5B-23D9EB25031A}"/>
              </a:ext>
            </a:extLst>
          </p:cNvPr>
          <p:cNvCxnSpPr>
            <a:cxnSpLocks/>
            <a:endCxn id="28" idx="1"/>
          </p:cNvCxnSpPr>
          <p:nvPr/>
        </p:nvCxnSpPr>
        <p:spPr>
          <a:xfrm flipV="1">
            <a:off x="8542175" y="2009493"/>
            <a:ext cx="1006888" cy="9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592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t>Agent Flow diagram </a:t>
            </a:r>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8</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507877149"/>
              </p:ext>
            </p:extLst>
          </p:nvPr>
        </p:nvGraphicFramePr>
        <p:xfrm>
          <a:off x="936702" y="1293541"/>
          <a:ext cx="10470996" cy="4066048"/>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bl>
          </a:graphicData>
        </a:graphic>
      </p:graphicFrame>
    </p:spTree>
    <p:extLst>
      <p:ext uri="{BB962C8B-B14F-4D97-AF65-F5344CB8AC3E}">
        <p14:creationId xmlns:p14="http://schemas.microsoft.com/office/powerpoint/2010/main" val="428654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Agent class Diagram</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9</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err="1"/>
              <a:t>Resouce</a:t>
            </a:r>
            <a:r>
              <a:rPr lang="en-US" sz="1000" dirty="0"/>
              <a:t>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77480"/>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t>OFMF may respond with a Get to Agent</a:t>
            </a:r>
          </a:p>
          <a:p>
            <a:r>
              <a:rPr lang="en-US" sz="1000" dirty="0"/>
              <a:t>OFMF notifies client(s)</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3910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21760</TotalTime>
  <Words>3583</Words>
  <Application>Microsoft Macintosh PowerPoint</Application>
  <PresentationFormat>Widescreen</PresentationFormat>
  <Paragraphs>612</Paragraphs>
  <Slides>36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Arial Narrow</vt:lpstr>
      <vt:lpstr>Calibri</vt:lpstr>
      <vt:lpstr>Symbol</vt:lpstr>
      <vt:lpstr>Wingdings</vt:lpstr>
      <vt:lpstr>Office Theme</vt:lpstr>
      <vt:lpstr>Open Fabrics Management Framework Development</vt:lpstr>
      <vt:lpstr>Agent Contents</vt:lpstr>
      <vt:lpstr>Tentative schedule dates and steps</vt:lpstr>
      <vt:lpstr>Use-Case Descriptions</vt:lpstr>
      <vt:lpstr>Use-Case Descriptions</vt:lpstr>
      <vt:lpstr>Boundaries</vt:lpstr>
      <vt:lpstr>Subnet Manager Run-time maintenance mode</vt:lpstr>
      <vt:lpstr>Agent Flow diagram </vt:lpstr>
      <vt:lpstr>Agent class Diagram</vt:lpstr>
      <vt:lpstr>Agent Flow diagram for POC</vt:lpstr>
      <vt:lpstr>Agent class Diagram for sc21 POC</vt:lpstr>
      <vt:lpstr>Zephyr SM Launch</vt:lpstr>
      <vt:lpstr>PowerPoint Presentation</vt:lpstr>
      <vt:lpstr>Agent Meet Subnet Manager--Zephyr</vt:lpstr>
      <vt:lpstr>Agent receives update from Zephyr</vt:lpstr>
      <vt:lpstr>Subnet manager scan and modify OFMF redfish</vt:lpstr>
      <vt:lpstr>Subnet manager scan and modify OFMF redfish</vt:lpstr>
      <vt:lpstr>Agent Top-Down design</vt:lpstr>
      <vt:lpstr>Agent top-down design-Subnet Manager Interface</vt:lpstr>
      <vt:lpstr>Agent/OFMF initial configuration-–Part 1</vt:lpstr>
      <vt:lpstr>Agent/OFMF initial configuration-–Part 2</vt:lpstr>
      <vt:lpstr>Agent Top-Down Design-OFMF Redfish Communicator</vt:lpstr>
      <vt:lpstr>Agent Top-Down design- Event Manager </vt:lpstr>
      <vt:lpstr>Agent Top-Down design-MAP Changes to OFMF representation</vt:lpstr>
      <vt:lpstr>Agent top-down design-Link has been established</vt:lpstr>
      <vt:lpstr>What Resource?</vt:lpstr>
      <vt:lpstr>What Resources</vt:lpstr>
      <vt:lpstr>What Resources</vt:lpstr>
      <vt:lpstr>Agent</vt:lpstr>
      <vt:lpstr>Link has been established Use case description</vt:lpstr>
      <vt:lpstr>Agent top-down design-Link has gone down</vt:lpstr>
      <vt:lpstr>Link has gone down Use case description</vt:lpstr>
      <vt:lpstr>Create a Fabric attached memory block</vt:lpstr>
      <vt:lpstr>Missing Use-Cases</vt:lpstr>
      <vt:lpstr>Tentative Work</vt:lpstr>
      <vt:lpstr>Pipe and Filter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Aguilar, Michael J.</cp:lastModifiedBy>
  <cp:revision>234</cp:revision>
  <dcterms:created xsi:type="dcterms:W3CDTF">2016-02-08T22:33:42Z</dcterms:created>
  <dcterms:modified xsi:type="dcterms:W3CDTF">2021-08-06T16:26:06Z</dcterms:modified>
</cp:coreProperties>
</file>