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4"/>
  </p:notesMasterIdLst>
  <p:handoutMasterIdLst>
    <p:handoutMasterId r:id="rId45"/>
  </p:handoutMasterIdLst>
  <p:sldIdLst>
    <p:sldId id="270" r:id="rId2"/>
    <p:sldId id="279" r:id="rId3"/>
    <p:sldId id="280" r:id="rId4"/>
    <p:sldId id="282" r:id="rId5"/>
    <p:sldId id="292" r:id="rId6"/>
    <p:sldId id="283" r:id="rId7"/>
    <p:sldId id="289" r:id="rId8"/>
    <p:sldId id="291" r:id="rId9"/>
    <p:sldId id="294" r:id="rId10"/>
    <p:sldId id="293" r:id="rId11"/>
    <p:sldId id="296" r:id="rId12"/>
    <p:sldId id="297" r:id="rId13"/>
    <p:sldId id="301" r:id="rId14"/>
    <p:sldId id="298" r:id="rId15"/>
    <p:sldId id="299" r:id="rId16"/>
    <p:sldId id="286" r:id="rId17"/>
    <p:sldId id="287" r:id="rId18"/>
    <p:sldId id="288" r:id="rId19"/>
    <p:sldId id="302" r:id="rId20"/>
    <p:sldId id="312" r:id="rId21"/>
    <p:sldId id="313" r:id="rId22"/>
    <p:sldId id="303" r:id="rId23"/>
    <p:sldId id="304" r:id="rId24"/>
    <p:sldId id="305" r:id="rId25"/>
    <p:sldId id="319" r:id="rId26"/>
    <p:sldId id="258" r:id="rId27"/>
    <p:sldId id="265" r:id="rId28"/>
    <p:sldId id="266" r:id="rId29"/>
    <p:sldId id="307" r:id="rId30"/>
    <p:sldId id="259" r:id="rId31"/>
    <p:sldId id="314" r:id="rId32"/>
    <p:sldId id="315" r:id="rId33"/>
    <p:sldId id="317" r:id="rId34"/>
    <p:sldId id="316" r:id="rId35"/>
    <p:sldId id="318" r:id="rId36"/>
    <p:sldId id="311" r:id="rId37"/>
    <p:sldId id="306" r:id="rId38"/>
    <p:sldId id="310" r:id="rId39"/>
    <p:sldId id="309" r:id="rId40"/>
    <p:sldId id="257" r:id="rId41"/>
    <p:sldId id="300" r:id="rId42"/>
    <p:sldId id="285"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ACA"/>
    <a:srgbClr val="00588D"/>
    <a:srgbClr val="9A9C9F"/>
    <a:srgbClr val="9A9C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718"/>
    <p:restoredTop sz="96250" autoAdjust="0"/>
  </p:normalViewPr>
  <p:slideViewPr>
    <p:cSldViewPr snapToGrid="0" showGuides="1">
      <p:cViewPr varScale="1">
        <p:scale>
          <a:sx n="98" d="100"/>
          <a:sy n="98" d="100"/>
        </p:scale>
        <p:origin x="200" y="704"/>
      </p:cViewPr>
      <p:guideLst>
        <p:guide orient="horz"/>
        <p:guide pos="38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694B0E-72E8-4780-A3F2-08ABEEA90465}" type="datetimeFigureOut">
              <a:rPr lang="en-US" smtClean="0"/>
              <a:t>8/11/21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633CE3-6305-455E-B421-A7531C5AA41A}" type="slidenum">
              <a:rPr lang="en-US" smtClean="0"/>
              <a:t>‹#›</a:t>
            </a:fld>
            <a:endParaRPr lang="en-US"/>
          </a:p>
        </p:txBody>
      </p:sp>
    </p:spTree>
    <p:extLst>
      <p:ext uri="{BB962C8B-B14F-4D97-AF65-F5344CB8AC3E}">
        <p14:creationId xmlns:p14="http://schemas.microsoft.com/office/powerpoint/2010/main" val="99572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D07500-6294-4FFB-9ADA-6A9D6A4F25B9}" type="datetimeFigureOut">
              <a:rPr lang="en-US" smtClean="0"/>
              <a:t>8/11/21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EF64EA-60FF-47B8-A57A-06D6B92AF951}" type="slidenum">
              <a:rPr lang="en-US" smtClean="0"/>
              <a:t>‹#›</a:t>
            </a:fld>
            <a:endParaRPr lang="en-US"/>
          </a:p>
        </p:txBody>
      </p:sp>
    </p:spTree>
    <p:extLst>
      <p:ext uri="{BB962C8B-B14F-4D97-AF65-F5344CB8AC3E}">
        <p14:creationId xmlns:p14="http://schemas.microsoft.com/office/powerpoint/2010/main" val="21492240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slides are not intended to be a</a:t>
            </a:r>
            <a:r>
              <a:rPr lang="en-US" baseline="0" dirty="0"/>
              <a:t> tutorial on the OFMF, the Redfish fabric model, or use case analysis.  Many, many details are lacking, and we aren’t going to attempt to fill in all the details in this </a:t>
            </a:r>
            <a:r>
              <a:rPr lang="en-US" baseline="0" dirty="0" err="1"/>
              <a:t>BoF</a:t>
            </a:r>
            <a:r>
              <a:rPr lang="en-US" baseline="0" dirty="0"/>
              <a:t> session.</a:t>
            </a:r>
          </a:p>
          <a:p>
            <a:r>
              <a:rPr lang="en-US" baseline="0" dirty="0"/>
              <a:t>The following slides are simply a very quick overview of the goals of the OFMF project and its basic architectural assumptions, the working strategy of the OFMF work group, and how Redfish is a major cog of the final solution.</a:t>
            </a:r>
            <a:endParaRPr lang="en-GB" dirty="0"/>
          </a:p>
        </p:txBody>
      </p:sp>
      <p:sp>
        <p:nvSpPr>
          <p:cNvPr id="4" name="Slide Number Placeholder 3"/>
          <p:cNvSpPr>
            <a:spLocks noGrp="1"/>
          </p:cNvSpPr>
          <p:nvPr>
            <p:ph type="sldNum" sz="quarter" idx="10"/>
          </p:nvPr>
        </p:nvSpPr>
        <p:spPr/>
        <p:txBody>
          <a:bodyPr/>
          <a:lstStyle/>
          <a:p>
            <a:fld id="{15EF64EA-60FF-47B8-A57A-06D6B92AF951}" type="slidenum">
              <a:rPr lang="en-US" smtClean="0"/>
              <a:t>1</a:t>
            </a:fld>
            <a:endParaRPr lang="en-US"/>
          </a:p>
        </p:txBody>
      </p:sp>
    </p:spTree>
    <p:extLst>
      <p:ext uri="{BB962C8B-B14F-4D97-AF65-F5344CB8AC3E}">
        <p14:creationId xmlns:p14="http://schemas.microsoft.com/office/powerpoint/2010/main" val="345818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388026-6EBE-46FD-AE2A-92E87D111772}"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393648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347151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subtitle and pictur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6ED0B59-EBF5-475E-A36C-D853F8BD183C}"/>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1209594" y="1227263"/>
            <a:ext cx="9790599" cy="4983757"/>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000000"/>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4"/>
          </p:nvPr>
        </p:nvSpPr>
        <p:spPr/>
        <p:txBody>
          <a:bodyPr/>
          <a:lstStyle/>
          <a:p>
            <a:r>
              <a:rPr lang="en-US" dirty="0"/>
              <a:t>© OpenFabrics Alliance</a:t>
            </a:r>
          </a:p>
        </p:txBody>
      </p:sp>
      <p:sp>
        <p:nvSpPr>
          <p:cNvPr id="4" name="Slide Number Placeholder 3"/>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72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bar">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A01C61B-E22C-4362-9309-AE97934E7DDE}"/>
              </a:ext>
            </a:extLst>
          </p:cNvPr>
          <p:cNvPicPr>
            <a:picLocks noChangeAspect="1"/>
          </p:cNvPicPr>
          <p:nvPr userDrawn="1"/>
        </p:nvPicPr>
        <p:blipFill rotWithShape="1">
          <a:blip r:embed="rId2"/>
          <a:srcRect t="44110" r="10923" b="46640"/>
          <a:stretch/>
        </p:blipFill>
        <p:spPr>
          <a:xfrm>
            <a:off x="609601" y="5720114"/>
            <a:ext cx="10860200" cy="634353"/>
          </a:xfrm>
          <a:prstGeom prst="rect">
            <a:avLst/>
          </a:prstGeom>
        </p:spPr>
      </p:pic>
      <p:pic>
        <p:nvPicPr>
          <p:cNvPr id="12" name="Picture 11">
            <a:extLst>
              <a:ext uri="{FF2B5EF4-FFF2-40B4-BE49-F238E27FC236}">
                <a16:creationId xmlns:a16="http://schemas.microsoft.com/office/drawing/2014/main" id="{1C8ABCE2-AAD1-4148-9D3A-3259CD8BFCB0}"/>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6" name="Rectangle 15"/>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430739" y="1269952"/>
            <a:ext cx="11151661" cy="427941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9"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4" name="Text Placeholder 9"/>
          <p:cNvSpPr>
            <a:spLocks noGrp="1"/>
          </p:cNvSpPr>
          <p:nvPr>
            <p:ph type="body" sz="quarter" idx="14"/>
          </p:nvPr>
        </p:nvSpPr>
        <p:spPr>
          <a:xfrm>
            <a:off x="609600" y="5720114"/>
            <a:ext cx="10860200" cy="587470"/>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534758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Date Placeholder 1"/>
          <p:cNvSpPr>
            <a:spLocks noGrp="1"/>
          </p:cNvSpPr>
          <p:nvPr>
            <p:ph type="dt" sz="half" idx="10"/>
          </p:nvPr>
        </p:nvSpPr>
        <p:spPr>
          <a:xfrm>
            <a:off x="5598213" y="6426104"/>
            <a:ext cx="995578" cy="210312"/>
          </a:xfrm>
          <a:prstGeom prst="rect">
            <a:avLst/>
          </a:prstGeom>
        </p:spPr>
        <p:txBody>
          <a:bodyPr/>
          <a:lstStyle/>
          <a:p>
            <a:fld id="{82C39955-17C5-47F1-A4F6-ECD97C12DB5F}" type="datetime4">
              <a:rPr lang="en-US" smtClean="0">
                <a:solidFill>
                  <a:prstClr val="black"/>
                </a:solidFill>
              </a:rPr>
              <a:pPr/>
              <a:t>August 11, 2021</a:t>
            </a:fld>
            <a:endParaRPr>
              <a:solidFill>
                <a:prstClr val="black"/>
              </a:solidFill>
            </a:endParaRPr>
          </a:p>
        </p:txBody>
      </p:sp>
      <p:sp>
        <p:nvSpPr>
          <p:cNvPr id="8" name="Footer Placeholder 7"/>
          <p:cNvSpPr>
            <a:spLocks noGrp="1"/>
          </p:cNvSpPr>
          <p:nvPr>
            <p:ph type="ftr" sz="quarter" idx="11"/>
          </p:nvPr>
        </p:nvSpPr>
        <p:spPr/>
        <p:txBody>
          <a:bodyPr/>
          <a:lstStyle/>
          <a:p>
            <a:r>
              <a:rPr lang="en-US">
                <a:solidFill>
                  <a:prstClr val="black"/>
                </a:solidFill>
              </a:rPr>
              <a:t>Private | HPE Confidential | Internal Use Only </a:t>
            </a:r>
            <a:endParaRPr>
              <a:solidFill>
                <a:prstClr val="black"/>
              </a:solidFill>
            </a:endParaRPr>
          </a:p>
        </p:txBody>
      </p:sp>
      <p:sp>
        <p:nvSpPr>
          <p:cNvPr id="9" name="Slide Number Placeholder 8"/>
          <p:cNvSpPr>
            <a:spLocks noGrp="1"/>
          </p:cNvSpPr>
          <p:nvPr>
            <p:ph type="sldNum" sz="quarter" idx="12"/>
          </p:nvPr>
        </p:nvSpPr>
        <p:spPr/>
        <p:txBody>
          <a:bodyPr/>
          <a:lstStyle/>
          <a:p>
            <a:fld id="{B016F8AB-BCEA-4347-8BA6-BE776009BC89}" type="slidenum">
              <a:rPr>
                <a:solidFill>
                  <a:srgbClr val="617D78"/>
                </a:solidFill>
              </a:rPr>
              <a:pPr/>
              <a:t>‹#›</a:t>
            </a:fld>
            <a:endParaRPr>
              <a:solidFill>
                <a:srgbClr val="617D78"/>
              </a:solidFill>
            </a:endParaRPr>
          </a:p>
        </p:txBody>
      </p:sp>
    </p:spTree>
    <p:extLst>
      <p:ext uri="{BB962C8B-B14F-4D97-AF65-F5344CB8AC3E}">
        <p14:creationId xmlns:p14="http://schemas.microsoft.com/office/powerpoint/2010/main" val="297866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90A6E-A1E6-4829-A456-1B81254EEAD8}" type="datetimeFigureOut">
              <a:rPr lang="en-GB" smtClean="0">
                <a:solidFill>
                  <a:prstClr val="black"/>
                </a:solidFill>
              </a:rPr>
              <a:pPr/>
              <a:t>11/08/2021</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srgbClr val="787871"/>
              </a:solidFill>
            </a:endParaRPr>
          </a:p>
        </p:txBody>
      </p:sp>
      <p:sp>
        <p:nvSpPr>
          <p:cNvPr id="6" name="Slide Number Placeholder 5"/>
          <p:cNvSpPr>
            <a:spLocks noGrp="1"/>
          </p:cNvSpPr>
          <p:nvPr>
            <p:ph type="sldNum" sz="quarter" idx="12"/>
          </p:nvPr>
        </p:nvSpPr>
        <p:spPr/>
        <p:txBody>
          <a:bodyPr/>
          <a:lstStyle/>
          <a:p>
            <a:fld id="{9C738DC9-2DDE-481E-AF64-5B355C8D761B}" type="slidenum">
              <a:rPr lang="en-GB" smtClean="0">
                <a:solidFill>
                  <a:srgbClr val="787871"/>
                </a:solidFill>
              </a:rPr>
              <a:pPr/>
              <a:t>‹#›</a:t>
            </a:fld>
            <a:endParaRPr lang="en-GB">
              <a:solidFill>
                <a:srgbClr val="787871"/>
              </a:solidFill>
            </a:endParaRPr>
          </a:p>
        </p:txBody>
      </p:sp>
    </p:spTree>
    <p:extLst>
      <p:ext uri="{BB962C8B-B14F-4D97-AF65-F5344CB8AC3E}">
        <p14:creationId xmlns:p14="http://schemas.microsoft.com/office/powerpoint/2010/main" val="1925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no subtitl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B725EDF-F8AD-4767-A46F-715A4E91E1A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2" name="Title 1"/>
          <p:cNvSpPr>
            <a:spLocks noGrp="1"/>
          </p:cNvSpPr>
          <p:nvPr>
            <p:ph type="title"/>
          </p:nvPr>
        </p:nvSpPr>
        <p:spPr>
          <a:xfrm>
            <a:off x="609600" y="441466"/>
            <a:ext cx="10972800" cy="419032"/>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609600" y="1312639"/>
            <a:ext cx="10972800"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Rectangle 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7"/>
          <p:cNvSpPr>
            <a:spLocks noGrp="1"/>
          </p:cNvSpPr>
          <p:nvPr>
            <p:ph type="sldNum" sz="quarter" idx="11"/>
          </p:nvPr>
        </p:nvSpPr>
        <p:spPr/>
        <p:txBody>
          <a:bodyPr/>
          <a:lstStyle/>
          <a:p>
            <a:fld id="{0743EA0E-C5B1-48EC-8082-F253EA88050D}" type="slidenum">
              <a:rPr lang="en-US" smtClean="0"/>
              <a:pPr/>
              <a:t>‹#›</a:t>
            </a:fld>
            <a:endParaRPr lang="en-US" dirty="0"/>
          </a:p>
        </p:txBody>
      </p:sp>
      <p:sp>
        <p:nvSpPr>
          <p:cNvPr id="12" name="Footer Placeholder 1"/>
          <p:cNvSpPr>
            <a:spLocks noGrp="1"/>
          </p:cNvSpPr>
          <p:nvPr>
            <p:ph type="ftr" sz="quarter" idx="15"/>
          </p:nvPr>
        </p:nvSpPr>
        <p:spPr>
          <a:xfrm>
            <a:off x="7930433" y="6401351"/>
            <a:ext cx="4114800" cy="365125"/>
          </a:xfrm>
        </p:spPr>
        <p:txBody>
          <a:bodyPr/>
          <a:lstStyle/>
          <a:p>
            <a:r>
              <a:rPr lang="en-US" dirty="0"/>
              <a:t>© OpenFabrics Alliance</a:t>
            </a:r>
          </a:p>
        </p:txBody>
      </p:sp>
    </p:spTree>
    <p:extLst>
      <p:ext uri="{BB962C8B-B14F-4D97-AF65-F5344CB8AC3E}">
        <p14:creationId xmlns:p14="http://schemas.microsoft.com/office/powerpoint/2010/main" val="8585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subtitl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9A79B64-7DD1-4CE5-A1A3-12A2EAB0708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2" name="Rectangle 11"/>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7" name="Rectangle 6"/>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4" name="Footer Placeholder 3"/>
          <p:cNvSpPr>
            <a:spLocks noGrp="1"/>
          </p:cNvSpPr>
          <p:nvPr>
            <p:ph type="ftr" sz="quarter" idx="14"/>
          </p:nvPr>
        </p:nvSpPr>
        <p:spPr/>
        <p:txBody>
          <a:bodyPr/>
          <a:lstStyle/>
          <a:p>
            <a:r>
              <a:rPr lang="en-US" dirty="0"/>
              <a:t>© OpenFabrics Alliance</a:t>
            </a:r>
          </a:p>
        </p:txBody>
      </p:sp>
      <p:sp>
        <p:nvSpPr>
          <p:cNvPr id="5" name="Slide Number Placeholder 4"/>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4217503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sideba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BC33E99-BA02-42A0-A00C-34BA2F6B4129}"/>
              </a:ext>
            </a:extLst>
          </p:cNvPr>
          <p:cNvPicPr>
            <a:picLocks noChangeAspect="1"/>
          </p:cNvPicPr>
          <p:nvPr userDrawn="1"/>
        </p:nvPicPr>
        <p:blipFill rotWithShape="1">
          <a:blip r:embed="rId2"/>
          <a:srcRect l="-100" t="10749" r="67028"/>
          <a:stretch/>
        </p:blipFill>
        <p:spPr>
          <a:xfrm>
            <a:off x="220936" y="1321956"/>
            <a:ext cx="2848417" cy="4804208"/>
          </a:xfrm>
          <a:prstGeom prst="rect">
            <a:avLst/>
          </a:prstGeom>
        </p:spPr>
      </p:pic>
      <p:pic>
        <p:nvPicPr>
          <p:cNvPr id="13" name="Picture 12">
            <a:extLst>
              <a:ext uri="{FF2B5EF4-FFF2-40B4-BE49-F238E27FC236}">
                <a16:creationId xmlns:a16="http://schemas.microsoft.com/office/drawing/2014/main" id="{F945916F-A526-4BE0-A4F9-A98306D44E58}"/>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5" name="Rectangle 14"/>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3230328" y="1312639"/>
            <a:ext cx="8352071" cy="4813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Text Placeholder 9"/>
          <p:cNvSpPr>
            <a:spLocks noGrp="1"/>
          </p:cNvSpPr>
          <p:nvPr>
            <p:ph type="body" sz="quarter" idx="14"/>
          </p:nvPr>
        </p:nvSpPr>
        <p:spPr>
          <a:xfrm>
            <a:off x="430739" y="1387341"/>
            <a:ext cx="2461683" cy="4641984"/>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5"/>
          </p:nvPr>
        </p:nvSpPr>
        <p:spPr/>
        <p:txBody>
          <a:bodyPr/>
          <a:lstStyle/>
          <a:p>
            <a:r>
              <a:rPr lang="en-US" dirty="0"/>
              <a:t>© OpenFabrics Alliance</a:t>
            </a:r>
          </a:p>
        </p:txBody>
      </p:sp>
      <p:sp>
        <p:nvSpPr>
          <p:cNvPr id="6" name="Slide Number Placeholder 5"/>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63640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sidebar and picture">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EC77ECB-6ACF-498D-A400-003192548E33}"/>
              </a:ext>
            </a:extLst>
          </p:cNvPr>
          <p:cNvPicPr>
            <a:picLocks noChangeAspect="1"/>
          </p:cNvPicPr>
          <p:nvPr userDrawn="1"/>
        </p:nvPicPr>
        <p:blipFill rotWithShape="1">
          <a:blip r:embed="rId2"/>
          <a:srcRect t="38725" r="8532" b="46640"/>
          <a:stretch/>
        </p:blipFill>
        <p:spPr>
          <a:xfrm>
            <a:off x="430739" y="5303912"/>
            <a:ext cx="11151661" cy="1003673"/>
          </a:xfrm>
          <a:prstGeom prst="rect">
            <a:avLst/>
          </a:prstGeom>
        </p:spPr>
      </p:pic>
      <p:pic>
        <p:nvPicPr>
          <p:cNvPr id="14" name="Picture 13">
            <a:extLst>
              <a:ext uri="{FF2B5EF4-FFF2-40B4-BE49-F238E27FC236}">
                <a16:creationId xmlns:a16="http://schemas.microsoft.com/office/drawing/2014/main" id="{911E4653-A291-4B6E-A39E-2D2DA80D2912}"/>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8" name="Rectangle 17"/>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609601" y="1312638"/>
            <a:ext cx="5822596" cy="39058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609600" y="5421302"/>
            <a:ext cx="10860200" cy="789445"/>
          </a:xfrm>
        </p:spPr>
        <p:txBody>
          <a:bodyPr anchor="ctr" anchorCtr="0">
            <a:noAutofit/>
          </a:bodyPr>
          <a:lstStyle>
            <a:lvl1pPr marL="0" indent="0">
              <a:lnSpc>
                <a:spcPts val="1520"/>
              </a:lnSpc>
              <a:buFontTx/>
              <a:buNone/>
              <a:defRPr sz="1100">
                <a:solidFill>
                  <a:srgbClr val="FFFFFF"/>
                </a:solidFill>
              </a:defRPr>
            </a:lvl1pPr>
            <a:lvl2pPr marL="223838" indent="0">
              <a:buFontTx/>
              <a:buNone/>
              <a:defRPr sz="1100">
                <a:solidFill>
                  <a:srgbClr val="FFFFFF"/>
                </a:solidFill>
              </a:defRPr>
            </a:lvl2pPr>
            <a:lvl3pPr marL="458788" indent="0">
              <a:buFontTx/>
              <a:buNone/>
              <a:defRPr sz="1100">
                <a:solidFill>
                  <a:srgbClr val="FFFFFF"/>
                </a:solidFill>
              </a:defRPr>
            </a:lvl3pPr>
            <a:lvl4pPr marL="630237" indent="0">
              <a:buFontTx/>
              <a:buNone/>
              <a:defRPr sz="1100">
                <a:solidFill>
                  <a:srgbClr val="FFFFFF"/>
                </a:solidFill>
              </a:defRPr>
            </a:lvl4pPr>
            <a:lvl5pPr marL="854075" indent="0">
              <a:buFontTx/>
              <a:buNone/>
              <a:defRPr sz="1100">
                <a:solidFill>
                  <a:srgbClr val="FFFFFF"/>
                </a:solidFill>
              </a:defRPr>
            </a:lvl5pPr>
          </a:lstStyle>
          <a:p>
            <a:pPr lvl="0"/>
            <a:r>
              <a:rPr lang="en-US" dirty="0"/>
              <a:t>Click to edit Master text styles</a:t>
            </a:r>
          </a:p>
        </p:txBody>
      </p:sp>
      <p:sp>
        <p:nvSpPr>
          <p:cNvPr id="12" name="Rectangle 11"/>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11" name="Picture Placeholder 2"/>
          <p:cNvSpPr>
            <a:spLocks noGrp="1"/>
          </p:cNvSpPr>
          <p:nvPr>
            <p:ph type="pic" idx="15"/>
          </p:nvPr>
        </p:nvSpPr>
        <p:spPr>
          <a:xfrm>
            <a:off x="6432197" y="1312639"/>
            <a:ext cx="5150204" cy="3905897"/>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6" name="Title 1"/>
          <p:cNvSpPr>
            <a:spLocks noGrp="1"/>
          </p:cNvSpPr>
          <p:nvPr>
            <p:ph type="title"/>
          </p:nvPr>
        </p:nvSpPr>
        <p:spPr>
          <a:xfrm>
            <a:off x="609600" y="253294"/>
            <a:ext cx="10972800" cy="419032"/>
          </a:xfrm>
        </p:spPr>
        <p:txBody>
          <a:bodyPr/>
          <a:lstStyle>
            <a:lvl1pPr>
              <a:defRPr>
                <a:solidFill>
                  <a:srgbClr val="FFFFFF"/>
                </a:solidFill>
              </a:defRPr>
            </a:lvl1pPr>
          </a:lstStyle>
          <a:p>
            <a:r>
              <a:rPr lang="en-US" dirty="0"/>
              <a:t>Click to edit Master title style</a:t>
            </a:r>
          </a:p>
        </p:txBody>
      </p:sp>
      <p:sp>
        <p:nvSpPr>
          <p:cNvPr id="17"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2" name="Footer Placeholder 1"/>
          <p:cNvSpPr>
            <a:spLocks noGrp="1"/>
          </p:cNvSpPr>
          <p:nvPr>
            <p:ph type="ftr" sz="quarter" idx="16"/>
          </p:nvPr>
        </p:nvSpPr>
        <p:spPr/>
        <p:txBody>
          <a:bodyPr/>
          <a:lstStyle/>
          <a:p>
            <a:r>
              <a:rPr lang="en-US" dirty="0"/>
              <a:t>© OpenFabrics Alliance</a:t>
            </a:r>
          </a:p>
        </p:txBody>
      </p:sp>
      <p:sp>
        <p:nvSpPr>
          <p:cNvPr id="5" name="Slide Number Placeholder 4"/>
          <p:cNvSpPr>
            <a:spLocks noGrp="1"/>
          </p:cNvSpPr>
          <p:nvPr>
            <p:ph type="sldNum" sz="quarter" idx="17"/>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709625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page">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8DBA8D-EC89-431D-9260-2FE5B44D2FF0}"/>
              </a:ext>
            </a:extLst>
          </p:cNvPr>
          <p:cNvPicPr>
            <a:picLocks noChangeAspect="1"/>
          </p:cNvPicPr>
          <p:nvPr userDrawn="1"/>
        </p:nvPicPr>
        <p:blipFill rotWithShape="1">
          <a:blip r:embed="rId2"/>
          <a:srcRect t="27115" b="37032"/>
          <a:stretch/>
        </p:blipFill>
        <p:spPr>
          <a:xfrm>
            <a:off x="-2" y="2113027"/>
            <a:ext cx="12191999" cy="2731995"/>
          </a:xfrm>
          <a:prstGeom prst="rect">
            <a:avLst/>
          </a:prstGeom>
        </p:spPr>
      </p:pic>
      <p:sp>
        <p:nvSpPr>
          <p:cNvPr id="2" name="Title 1"/>
          <p:cNvSpPr>
            <a:spLocks noGrp="1"/>
          </p:cNvSpPr>
          <p:nvPr>
            <p:ph type="title"/>
          </p:nvPr>
        </p:nvSpPr>
        <p:spPr>
          <a:xfrm>
            <a:off x="914400" y="1963622"/>
            <a:ext cx="10363200" cy="2805830"/>
          </a:xfrm>
        </p:spPr>
        <p:txBody>
          <a:bodyPr anchor="ctr" anchorCtr="1"/>
          <a:lstStyle>
            <a:lvl1pPr algn="ctr">
              <a:defRPr sz="4000" b="1" cap="all">
                <a:solidFill>
                  <a:schemeClr val="bg1"/>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Rectangle 6"/>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1" y="2016981"/>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1" y="4845022"/>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Footer Placeholder 3"/>
          <p:cNvSpPr>
            <a:spLocks noGrp="1"/>
          </p:cNvSpPr>
          <p:nvPr>
            <p:ph type="ftr" sz="quarter" idx="10"/>
          </p:nvPr>
        </p:nvSpPr>
        <p:spPr/>
        <p:txBody>
          <a:bodyPr/>
          <a:lstStyle/>
          <a:p>
            <a:r>
              <a:rPr lang="en-US" dirty="0"/>
              <a:t>© OpenFabrics Alliance</a:t>
            </a:r>
          </a:p>
        </p:txBody>
      </p:sp>
      <p:sp>
        <p:nvSpPr>
          <p:cNvPr id="5" name="Slide Number Placeholder 4"/>
          <p:cNvSpPr>
            <a:spLocks noGrp="1"/>
          </p:cNvSpPr>
          <p:nvPr>
            <p:ph type="sldNum" sz="quarter" idx="11"/>
          </p:nvPr>
        </p:nvSpPr>
        <p:spPr/>
        <p:txBody>
          <a:bodyPr/>
          <a:lstStyle/>
          <a:p>
            <a:fld id="{0743EA0E-C5B1-48EC-8082-F253EA88050D}" type="slidenum">
              <a:rPr lang="en-US" smtClean="0"/>
              <a:pPr/>
              <a:t>‹#›</a:t>
            </a:fld>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84312" y="427151"/>
            <a:ext cx="1623376" cy="1493506"/>
          </a:xfrm>
          <a:prstGeom prst="rect">
            <a:avLst/>
          </a:prstGeom>
        </p:spPr>
      </p:pic>
    </p:spTree>
    <p:extLst>
      <p:ext uri="{BB962C8B-B14F-4D97-AF65-F5344CB8AC3E}">
        <p14:creationId xmlns:p14="http://schemas.microsoft.com/office/powerpoint/2010/main" val="116787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83F9829-4E0D-440F-A331-05D9AA7D49E5}"/>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4" name="Rectangle 13"/>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6197600" y="1600201"/>
            <a:ext cx="5384800" cy="4525963"/>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8" name="Content Placeholder 7"/>
          <p:cNvSpPr>
            <a:spLocks noGrp="1"/>
          </p:cNvSpPr>
          <p:nvPr>
            <p:ph sz="quarter" idx="13"/>
          </p:nvPr>
        </p:nvSpPr>
        <p:spPr>
          <a:xfrm>
            <a:off x="609600" y="672327"/>
            <a:ext cx="10972800" cy="394739"/>
          </a:xfrm>
        </p:spPr>
        <p:txBody>
          <a:bodyPr>
            <a:noAutofit/>
          </a:bodyPr>
          <a:lstStyle>
            <a:lvl1pPr marL="0" indent="0" algn="ctr" defTabSz="457200" rtl="0" eaLnBrk="1" latinLnBrk="0" hangingPunct="1">
              <a:spcBef>
                <a:spcPct val="0"/>
              </a:spcBef>
              <a:buNone/>
              <a:defRPr lang="en-US" sz="1800" b="1" i="0" kern="1200" dirty="0" smtClean="0">
                <a:solidFill>
                  <a:srgbClr val="FFFFFF"/>
                </a:solidFill>
                <a:latin typeface="Arial Narrow"/>
                <a:ea typeface="+mj-ea"/>
                <a:cs typeface="Arial Narrow"/>
              </a:defRPr>
            </a:lvl1pPr>
            <a:lvl2pPr marL="22383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2pPr>
            <a:lvl3pPr marL="458788"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3pPr>
            <a:lvl4pPr marL="630237" indent="0" algn="ctr" defTabSz="457200" rtl="0" eaLnBrk="1" latinLnBrk="0" hangingPunct="1">
              <a:spcBef>
                <a:spcPct val="0"/>
              </a:spcBef>
              <a:buNone/>
              <a:defRPr lang="en-US" sz="3100" b="1" i="0" kern="1200" dirty="0" smtClean="0">
                <a:solidFill>
                  <a:srgbClr val="399ACA"/>
                </a:solidFill>
                <a:latin typeface="Arial Narrow"/>
                <a:ea typeface="+mj-ea"/>
                <a:cs typeface="Arial Narrow"/>
              </a:defRPr>
            </a:lvl4pPr>
            <a:lvl5pPr marL="854075" indent="0" algn="ctr" defTabSz="457200" rtl="0" eaLnBrk="1" latinLnBrk="0" hangingPunct="1">
              <a:spcBef>
                <a:spcPct val="0"/>
              </a:spcBef>
              <a:buNone/>
              <a:defRPr lang="en-US" sz="3100" b="1" i="0" kern="1200" dirty="0">
                <a:solidFill>
                  <a:srgbClr val="399ACA"/>
                </a:solidFill>
                <a:latin typeface="Arial Narrow"/>
                <a:ea typeface="+mj-ea"/>
                <a:cs typeface="Arial Narrow"/>
              </a:defRPr>
            </a:lvl5pPr>
          </a:lstStyle>
          <a:p>
            <a:pPr lvl="0"/>
            <a:r>
              <a:rPr lang="en-US" dirty="0"/>
              <a:t>Click to edit Master text styles</a:t>
            </a:r>
          </a:p>
        </p:txBody>
      </p:sp>
      <p:sp>
        <p:nvSpPr>
          <p:cNvPr id="10" name="Rectangle 9"/>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5" name="Footer Placeholder 4"/>
          <p:cNvSpPr>
            <a:spLocks noGrp="1"/>
          </p:cNvSpPr>
          <p:nvPr>
            <p:ph type="ftr" sz="quarter" idx="14"/>
          </p:nvPr>
        </p:nvSpPr>
        <p:spPr/>
        <p:txBody>
          <a:bodyPr/>
          <a:lstStyle/>
          <a:p>
            <a:r>
              <a:rPr lang="en-US" dirty="0"/>
              <a:t>© OpenFabrics Alliance</a:t>
            </a:r>
          </a:p>
        </p:txBody>
      </p:sp>
      <p:sp>
        <p:nvSpPr>
          <p:cNvPr id="6" name="Slide Number Placeholder 5"/>
          <p:cNvSpPr>
            <a:spLocks noGrp="1"/>
          </p:cNvSpPr>
          <p:nvPr>
            <p:ph type="sldNum" sz="quarter" idx="15"/>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54490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657EDEEA-3DD4-46D4-AEE8-CCB72ECD74CA}"/>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hasCustomPrompt="1"/>
          </p:nvPr>
        </p:nvSpPr>
        <p:spPr>
          <a:xfrm>
            <a:off x="609600" y="1479570"/>
            <a:ext cx="5386917" cy="639762"/>
          </a:xfrm>
        </p:spPr>
        <p:txBody>
          <a:bodyPr anchor="b">
            <a:noAutofit/>
          </a:bodyPr>
          <a:lstStyle>
            <a:lvl1pPr marL="0" indent="0">
              <a:buNone/>
              <a:defRPr sz="2200" b="1" i="0">
                <a:solidFill>
                  <a:srgbClr val="000000"/>
                </a:solidFill>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3368" y="1479570"/>
            <a:ext cx="5389033" cy="639762"/>
          </a:xfrm>
        </p:spPr>
        <p:txBody>
          <a:bodyPr anchor="b">
            <a:noAutofit/>
          </a:bodyPr>
          <a:lstStyle>
            <a:lvl1pPr marL="0" indent="0">
              <a:buNone/>
              <a:defRPr lang="en-US" sz="2200" b="1" i="0" kern="1200" dirty="0" smtClean="0">
                <a:solidFill>
                  <a:srgbClr val="000000"/>
                </a:solidFill>
                <a:latin typeface="Arial Narrow"/>
                <a:ea typeface="+mn-ea"/>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457200" rtl="0" eaLnBrk="1" latinLnBrk="0" hangingPunct="1">
              <a:spcBef>
                <a:spcPct val="20000"/>
              </a:spcBef>
              <a:buSzPct val="110000"/>
              <a:buFont typeface="Wingdings" charset="2"/>
              <a:buNone/>
            </a:pPr>
            <a:r>
              <a:rPr lang="en-US" dirty="0"/>
              <a:t>CLICK TO EDIT MASTER TEXT STYLES</a:t>
            </a:r>
          </a:p>
        </p:txBody>
      </p:sp>
      <p:sp>
        <p:nvSpPr>
          <p:cNvPr id="12" name="Content Placeholder 2"/>
          <p:cNvSpPr>
            <a:spLocks noGrp="1"/>
          </p:cNvSpPr>
          <p:nvPr>
            <p:ph sz="half" idx="14"/>
          </p:nvPr>
        </p:nvSpPr>
        <p:spPr>
          <a:xfrm>
            <a:off x="609600" y="2228234"/>
            <a:ext cx="5384800" cy="3929425"/>
          </a:xfrm>
        </p:spPr>
        <p:txBody>
          <a:bodyPr/>
          <a:lstStyle>
            <a:lvl1pPr>
              <a:defRPr sz="2000"/>
            </a:lvl1pPr>
            <a:lvl2pPr>
              <a:spcBef>
                <a:spcPts val="984"/>
              </a:spcBef>
              <a:defRPr sz="1600"/>
            </a:lvl2pPr>
            <a:lvl3pPr marL="512763" indent="-117475">
              <a:defRPr sz="1600"/>
            </a:lvl3pPr>
            <a:lvl4pPr marL="630238" indent="-117475">
              <a:defRPr sz="16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3" name="Content Placeholder 3"/>
          <p:cNvSpPr>
            <a:spLocks noGrp="1"/>
          </p:cNvSpPr>
          <p:nvPr>
            <p:ph sz="half" idx="2"/>
          </p:nvPr>
        </p:nvSpPr>
        <p:spPr>
          <a:xfrm>
            <a:off x="6197600" y="2228234"/>
            <a:ext cx="5384800" cy="3929425"/>
          </a:xfrm>
        </p:spPr>
        <p:txBody>
          <a:bodyPr/>
          <a:lstStyle>
            <a:lvl1pPr marL="223838" indent="-223838">
              <a:defRPr lang="en-US" sz="2000" b="1" kern="1200" dirty="0" smtClean="0">
                <a:solidFill>
                  <a:schemeClr val="tx1"/>
                </a:solidFill>
                <a:latin typeface="Arial"/>
                <a:ea typeface="+mn-ea"/>
                <a:cs typeface="Arial"/>
              </a:defRPr>
            </a:lvl1pPr>
            <a:lvl2pPr marL="395288" indent="-171450">
              <a:defRPr lang="en-US" sz="1600" kern="1200" dirty="0" smtClean="0">
                <a:solidFill>
                  <a:schemeClr val="tx1"/>
                </a:solidFill>
                <a:latin typeface="Arial"/>
                <a:ea typeface="+mn-ea"/>
                <a:cs typeface="Arial"/>
              </a:defRPr>
            </a:lvl2pPr>
            <a:lvl3pPr marL="738188" indent="-342900">
              <a:defRPr lang="en-US" sz="1600" kern="1200" dirty="0" smtClean="0">
                <a:solidFill>
                  <a:schemeClr val="tx1"/>
                </a:solidFill>
                <a:latin typeface="Arial"/>
                <a:ea typeface="+mn-ea"/>
                <a:cs typeface="Arial"/>
              </a:defRPr>
            </a:lvl3pPr>
            <a:lvl4pPr marL="798513" indent="-285750">
              <a:defRPr lang="en-US" sz="1600" kern="1200" dirty="0" smtClean="0">
                <a:solidFill>
                  <a:schemeClr val="tx1"/>
                </a:solidFill>
                <a:latin typeface="Arial"/>
                <a:ea typeface="+mn-ea"/>
                <a:cs typeface="Arial"/>
              </a:defRPr>
            </a:lvl4pPr>
            <a:lvl5pPr>
              <a:defRPr sz="1800"/>
            </a:lvl5pPr>
            <a:lvl6pPr>
              <a:defRPr sz="1800"/>
            </a:lvl6pPr>
            <a:lvl7pPr>
              <a:defRPr sz="1800"/>
            </a:lvl7pPr>
            <a:lvl8pPr>
              <a:defRPr sz="1800"/>
            </a:lvl8pPr>
            <a:lvl9pPr>
              <a:defRPr sz="1800"/>
            </a:lvl9pPr>
          </a:lstStyle>
          <a:p>
            <a:pPr marL="223838" lvl="0" indent="-223838" algn="l" defTabSz="457200" rtl="0" eaLnBrk="1" latinLnBrk="0" hangingPunct="1">
              <a:spcBef>
                <a:spcPct val="20000"/>
              </a:spcBef>
              <a:buSzPct val="110000"/>
              <a:buFont typeface="Wingdings" charset="2"/>
              <a:buChar char="§"/>
            </a:pPr>
            <a:r>
              <a:rPr lang="en-US" dirty="0"/>
              <a:t>Click to edit Master text styles</a:t>
            </a:r>
          </a:p>
          <a:p>
            <a:pPr marL="395288" lvl="1" indent="-171450" algn="l" defTabSz="457200" rtl="0" eaLnBrk="1" latinLnBrk="0" hangingPunct="1">
              <a:spcBef>
                <a:spcPts val="984"/>
              </a:spcBef>
              <a:buClr>
                <a:srgbClr val="399ACA"/>
              </a:buClr>
              <a:buSzPct val="120000"/>
              <a:buFont typeface="Arial"/>
              <a:buChar char="•"/>
            </a:pPr>
            <a:r>
              <a:rPr lang="en-US" dirty="0"/>
              <a:t>Second level</a:t>
            </a:r>
          </a:p>
          <a:p>
            <a:pPr marL="512763" lvl="2" indent="-117475" algn="l" defTabSz="457200" rtl="0" eaLnBrk="1" latinLnBrk="0" hangingPunct="1">
              <a:spcBef>
                <a:spcPct val="20000"/>
              </a:spcBef>
              <a:buFont typeface="Arial"/>
              <a:buChar char="•"/>
            </a:pPr>
            <a:r>
              <a:rPr lang="en-US" dirty="0"/>
              <a:t>Third level</a:t>
            </a:r>
          </a:p>
          <a:p>
            <a:pPr marL="630238" lvl="3" indent="-117475" algn="l" defTabSz="457200" rtl="0" eaLnBrk="1" latinLnBrk="0" hangingPunct="1">
              <a:spcBef>
                <a:spcPct val="20000"/>
              </a:spcBef>
              <a:buClr>
                <a:srgbClr val="00588D"/>
              </a:buClr>
              <a:buFont typeface="Arial"/>
              <a:buChar char="•"/>
            </a:pPr>
            <a:r>
              <a:rPr lang="en-US" dirty="0"/>
              <a:t>Fourth level</a:t>
            </a:r>
          </a:p>
        </p:txBody>
      </p:sp>
      <p:sp>
        <p:nvSpPr>
          <p:cNvPr id="14"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16" name="Rectangle 1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5"/>
          </p:nvPr>
        </p:nvSpPr>
        <p:spPr/>
        <p:txBody>
          <a:bodyPr/>
          <a:lstStyle/>
          <a:p>
            <a:r>
              <a:rPr lang="en-US" dirty="0"/>
              <a:t>© OpenFabrics Alliance</a:t>
            </a:r>
          </a:p>
        </p:txBody>
      </p:sp>
      <p:sp>
        <p:nvSpPr>
          <p:cNvPr id="4" name="Slide Number Placeholder 3"/>
          <p:cNvSpPr>
            <a:spLocks noGrp="1"/>
          </p:cNvSpPr>
          <p:nvPr>
            <p:ph type="sldNum" sz="quarter" idx="16"/>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328577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3227612-C550-401F-B108-D3023EE6C9B1}"/>
              </a:ext>
            </a:extLst>
          </p:cNvPr>
          <p:cNvPicPr>
            <a:picLocks noChangeAspect="1"/>
          </p:cNvPicPr>
          <p:nvPr userDrawn="1"/>
        </p:nvPicPr>
        <p:blipFill rotWithShape="1">
          <a:blip r:embed="rId2"/>
          <a:srcRect t="38725" b="44493"/>
          <a:stretch/>
        </p:blipFill>
        <p:spPr>
          <a:xfrm>
            <a:off x="1" y="0"/>
            <a:ext cx="12191999" cy="1150939"/>
          </a:xfrm>
          <a:prstGeom prst="rect">
            <a:avLst/>
          </a:prstGeom>
        </p:spPr>
      </p:pic>
      <p:sp>
        <p:nvSpPr>
          <p:cNvPr id="11" name="Rectangle 10"/>
          <p:cNvSpPr/>
          <p:nvPr userDrawn="1"/>
        </p:nvSpPr>
        <p:spPr>
          <a:xfrm>
            <a:off x="0" y="1150939"/>
            <a:ext cx="12192000" cy="45719"/>
          </a:xfrm>
          <a:prstGeom prst="rect">
            <a:avLst/>
          </a:prstGeom>
          <a:solidFill>
            <a:srgbClr val="00588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1"/>
          <p:cNvSpPr>
            <a:spLocks noGrp="1"/>
          </p:cNvSpPr>
          <p:nvPr>
            <p:ph type="title"/>
          </p:nvPr>
        </p:nvSpPr>
        <p:spPr>
          <a:xfrm>
            <a:off x="609600" y="441466"/>
            <a:ext cx="10972800" cy="419032"/>
          </a:xfrm>
        </p:spPr>
        <p:txBody>
          <a:bodyPr/>
          <a:lstStyle>
            <a:lvl1pPr>
              <a:defRPr>
                <a:solidFill>
                  <a:srgbClr val="FFFFFF"/>
                </a:solidFill>
              </a:defRPr>
            </a:lvl1pPr>
          </a:lstStyle>
          <a:p>
            <a:r>
              <a:rPr lang="en-US" dirty="0"/>
              <a:t>Click to edit Master title style</a:t>
            </a:r>
          </a:p>
        </p:txBody>
      </p:sp>
      <p:sp>
        <p:nvSpPr>
          <p:cNvPr id="8" name="Rectangle 7"/>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2" name="Footer Placeholder 1"/>
          <p:cNvSpPr>
            <a:spLocks noGrp="1"/>
          </p:cNvSpPr>
          <p:nvPr>
            <p:ph type="ftr" sz="quarter" idx="10"/>
          </p:nvPr>
        </p:nvSpPr>
        <p:spPr/>
        <p:txBody>
          <a:bodyPr/>
          <a:lstStyle/>
          <a:p>
            <a:r>
              <a:rPr lang="en-US" dirty="0"/>
              <a:t>© OpenFabrics Alliance</a:t>
            </a:r>
          </a:p>
        </p:txBody>
      </p:sp>
      <p:sp>
        <p:nvSpPr>
          <p:cNvPr id="3" name="Slide Number Placeholder 2"/>
          <p:cNvSpPr>
            <a:spLocks noGrp="1"/>
          </p:cNvSpPr>
          <p:nvPr>
            <p:ph type="sldNum" sz="quarter" idx="11"/>
          </p:nvPr>
        </p:nvSpPr>
        <p:spPr/>
        <p:txBody>
          <a:body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116424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53294"/>
            <a:ext cx="10972800" cy="41903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09600" y="1312639"/>
            <a:ext cx="10972800" cy="481352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marL="1089025" marR="0" lvl="4" indent="-169863" algn="l" defTabSz="457200" rtl="0" eaLnBrk="1" fontAlgn="auto" latinLnBrk="0" hangingPunct="1">
              <a:lnSpc>
                <a:spcPct val="100000"/>
              </a:lnSpc>
              <a:spcBef>
                <a:spcPct val="20000"/>
              </a:spcBef>
              <a:spcAft>
                <a:spcPts val="0"/>
              </a:spcAft>
              <a:buClr>
                <a:srgbClr val="00588D"/>
              </a:buClr>
              <a:buSzTx/>
              <a:buFont typeface="Arial"/>
              <a:buChar char="•"/>
              <a:tabLst/>
              <a:defRPr/>
            </a:pPr>
            <a:r>
              <a:rPr lang="en-US" dirty="0"/>
              <a:t>Fifth level</a:t>
            </a:r>
          </a:p>
          <a:p>
            <a:pPr lvl="3"/>
            <a:endParaRPr lang="en-US" dirty="0"/>
          </a:p>
        </p:txBody>
      </p:sp>
      <p:sp>
        <p:nvSpPr>
          <p:cNvPr id="6" name="Rectangle 5"/>
          <p:cNvSpPr/>
          <p:nvPr userDrawn="1"/>
        </p:nvSpPr>
        <p:spPr>
          <a:xfrm>
            <a:off x="5085634" y="6445802"/>
            <a:ext cx="2020735" cy="45719"/>
          </a:xfrm>
          <a:prstGeom prst="rect">
            <a:avLst/>
          </a:prstGeom>
          <a:solidFill>
            <a:srgbClr val="9A9C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effectLst/>
            </a:endParaRPr>
          </a:p>
        </p:txBody>
      </p:sp>
      <p:sp>
        <p:nvSpPr>
          <p:cNvPr id="7" name="Footer Placeholder 6"/>
          <p:cNvSpPr>
            <a:spLocks noGrp="1"/>
          </p:cNvSpPr>
          <p:nvPr>
            <p:ph type="ftr" sz="quarter" idx="3"/>
          </p:nvPr>
        </p:nvSpPr>
        <p:spPr>
          <a:xfrm>
            <a:off x="7930433" y="6401351"/>
            <a:ext cx="4114800" cy="365125"/>
          </a:xfrm>
          <a:prstGeom prst="rect">
            <a:avLst/>
          </a:prstGeom>
        </p:spPr>
        <p:txBody>
          <a:bodyPr vert="horz" lIns="91440" tIns="45720" rIns="91440" bIns="45720" rtlCol="0" anchor="ctr"/>
          <a:lstStyle>
            <a:lvl1pPr algn="r">
              <a:defRPr sz="1200">
                <a:solidFill>
                  <a:schemeClr val="tx1"/>
                </a:solidFill>
              </a:defRPr>
            </a:lvl1pPr>
          </a:lstStyle>
          <a:p>
            <a:r>
              <a:rPr lang="en-US" dirty="0"/>
              <a:t>© </a:t>
            </a:r>
            <a:r>
              <a:rPr lang="en-US" dirty="0">
                <a:latin typeface="Arial Narrow"/>
                <a:cs typeface="Arial Narrow"/>
              </a:rPr>
              <a:t>OpenFabrics Alliance</a:t>
            </a:r>
          </a:p>
        </p:txBody>
      </p:sp>
      <p:sp>
        <p:nvSpPr>
          <p:cNvPr id="4" name="Slide Number Placeholder 3"/>
          <p:cNvSpPr>
            <a:spLocks noGrp="1"/>
          </p:cNvSpPr>
          <p:nvPr>
            <p:ph type="sldNum" sz="quarter" idx="4"/>
          </p:nvPr>
        </p:nvSpPr>
        <p:spPr>
          <a:xfrm>
            <a:off x="4724400" y="6401351"/>
            <a:ext cx="2743200" cy="365125"/>
          </a:xfrm>
          <a:prstGeom prst="rect">
            <a:avLst/>
          </a:prstGeom>
        </p:spPr>
        <p:txBody>
          <a:bodyPr vert="horz" lIns="91440" tIns="45720" rIns="91440" bIns="45720" rtlCol="0" anchor="ctr"/>
          <a:lstStyle>
            <a:lvl1pPr algn="ctr">
              <a:defRPr sz="1200">
                <a:solidFill>
                  <a:schemeClr val="tx1"/>
                </a:solidFill>
              </a:defRPr>
            </a:lvl1pPr>
          </a:lstStyle>
          <a:p>
            <a:fld id="{0743EA0E-C5B1-48EC-8082-F253EA88050D}" type="slidenum">
              <a:rPr lang="en-US" smtClean="0"/>
              <a:pPr/>
              <a:t>‹#›</a:t>
            </a:fld>
            <a:endParaRPr lang="en-US" dirty="0"/>
          </a:p>
        </p:txBody>
      </p:sp>
    </p:spTree>
    <p:extLst>
      <p:ext uri="{BB962C8B-B14F-4D97-AF65-F5344CB8AC3E}">
        <p14:creationId xmlns:p14="http://schemas.microsoft.com/office/powerpoint/2010/main" val="205040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7" r:id="rId10"/>
    <p:sldLayoutId id="2147483663" r:id="rId11"/>
    <p:sldLayoutId id="2147483664" r:id="rId12"/>
    <p:sldLayoutId id="2147483665" r:id="rId13"/>
  </p:sldLayoutIdLst>
  <p:hf hdr="0" dt="0"/>
  <p:txStyles>
    <p:titleStyle>
      <a:lvl1pPr algn="ctr" defTabSz="457200" rtl="0" eaLnBrk="1" latinLnBrk="0" hangingPunct="1">
        <a:spcBef>
          <a:spcPct val="0"/>
        </a:spcBef>
        <a:buNone/>
        <a:defRPr sz="3100" b="1" i="0" kern="1200" cap="all">
          <a:solidFill>
            <a:srgbClr val="399ACA"/>
          </a:solidFill>
          <a:latin typeface="Arial Narrow"/>
          <a:ea typeface="+mj-ea"/>
          <a:cs typeface="Arial Narrow"/>
        </a:defRPr>
      </a:lvl1pPr>
    </p:titleStyle>
    <p:bodyStyle>
      <a:lvl1pPr marL="223838" indent="-223838" algn="l" defTabSz="457200" rtl="0" eaLnBrk="1" latinLnBrk="0" hangingPunct="1">
        <a:spcBef>
          <a:spcPct val="20000"/>
        </a:spcBef>
        <a:buSzPct val="110000"/>
        <a:buFont typeface="Wingdings" charset="2"/>
        <a:buChar char="§"/>
        <a:defRPr sz="2000" b="1" kern="1200">
          <a:solidFill>
            <a:schemeClr val="tx1"/>
          </a:solidFill>
          <a:latin typeface="Arial"/>
          <a:ea typeface="+mn-ea"/>
          <a:cs typeface="Arial"/>
        </a:defRPr>
      </a:lvl1pPr>
      <a:lvl2pPr marL="395288" indent="-171450" algn="l" defTabSz="457200" rtl="0" eaLnBrk="1" latinLnBrk="0" hangingPunct="1">
        <a:spcBef>
          <a:spcPct val="20000"/>
        </a:spcBef>
        <a:buClr>
          <a:srgbClr val="399ACA"/>
        </a:buClr>
        <a:buSzPct val="120000"/>
        <a:buFont typeface="Arial"/>
        <a:buChar char="•"/>
        <a:defRPr sz="1600" kern="1200">
          <a:solidFill>
            <a:schemeClr val="tx1"/>
          </a:solidFill>
          <a:latin typeface="Arial"/>
          <a:ea typeface="+mn-ea"/>
          <a:cs typeface="Arial"/>
        </a:defRPr>
      </a:lvl2pPr>
      <a:lvl3pPr marL="630238" indent="-171450" algn="l" defTabSz="457200" rtl="0" eaLnBrk="1" latinLnBrk="0" hangingPunct="1">
        <a:spcBef>
          <a:spcPct val="20000"/>
        </a:spcBef>
        <a:buFont typeface="Arial"/>
        <a:buChar char="•"/>
        <a:defRPr sz="1600" kern="1200">
          <a:solidFill>
            <a:schemeClr val="tx1"/>
          </a:solidFill>
          <a:latin typeface="Arial"/>
          <a:ea typeface="+mn-ea"/>
          <a:cs typeface="Arial"/>
        </a:defRPr>
      </a:lvl3pPr>
      <a:lvl4pPr marL="800100" marR="0" indent="-169863" algn="l" defTabSz="457200" rtl="0" eaLnBrk="1" fontAlgn="auto" latinLnBrk="0" hangingPunct="1">
        <a:lnSpc>
          <a:spcPct val="100000"/>
        </a:lnSpc>
        <a:spcBef>
          <a:spcPct val="20000"/>
        </a:spcBef>
        <a:spcAft>
          <a:spcPts val="0"/>
        </a:spcAft>
        <a:buClr>
          <a:srgbClr val="00588D"/>
        </a:buClr>
        <a:buSzTx/>
        <a:buFont typeface="Arial"/>
        <a:buChar char="•"/>
        <a:tabLst/>
        <a:defRPr sz="1600" kern="1200">
          <a:solidFill>
            <a:schemeClr val="tx1"/>
          </a:solidFill>
          <a:latin typeface="Arial"/>
          <a:ea typeface="+mn-ea"/>
          <a:cs typeface="Arial"/>
        </a:defRPr>
      </a:lvl4pPr>
      <a:lvl5pPr marL="1089025" indent="-23495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152B-0564-49D7-9046-0C24165D7538}"/>
              </a:ext>
            </a:extLst>
          </p:cNvPr>
          <p:cNvSpPr>
            <a:spLocks noGrp="1"/>
          </p:cNvSpPr>
          <p:nvPr>
            <p:ph type="ctrTitle"/>
          </p:nvPr>
        </p:nvSpPr>
        <p:spPr/>
        <p:txBody>
          <a:bodyPr>
            <a:normAutofit fontScale="90000"/>
          </a:bodyPr>
          <a:lstStyle/>
          <a:p>
            <a:r>
              <a:rPr lang="en-US" dirty="0"/>
              <a:t>Open Fabrics Management Framework Development</a:t>
            </a:r>
          </a:p>
        </p:txBody>
      </p:sp>
      <p:sp>
        <p:nvSpPr>
          <p:cNvPr id="4" name="Text Placeholder 3">
            <a:extLst>
              <a:ext uri="{FF2B5EF4-FFF2-40B4-BE49-F238E27FC236}">
                <a16:creationId xmlns:a16="http://schemas.microsoft.com/office/drawing/2014/main" id="{8DBBACEF-F735-47B4-9807-56B4202082BA}"/>
              </a:ext>
            </a:extLst>
          </p:cNvPr>
          <p:cNvSpPr>
            <a:spLocks noGrp="1"/>
          </p:cNvSpPr>
          <p:nvPr>
            <p:ph type="body" sz="quarter" idx="10"/>
          </p:nvPr>
        </p:nvSpPr>
        <p:spPr/>
        <p:txBody>
          <a:bodyPr/>
          <a:lstStyle/>
          <a:p>
            <a:endParaRPr lang="en-US" dirty="0"/>
          </a:p>
        </p:txBody>
      </p:sp>
      <p:sp>
        <p:nvSpPr>
          <p:cNvPr id="7" name="Subtitle 4">
            <a:extLst>
              <a:ext uri="{FF2B5EF4-FFF2-40B4-BE49-F238E27FC236}">
                <a16:creationId xmlns:a16="http://schemas.microsoft.com/office/drawing/2014/main" id="{6854567D-4A3D-47AA-9136-742BDCB18AC6}"/>
              </a:ext>
            </a:extLst>
          </p:cNvPr>
          <p:cNvSpPr txBox="1">
            <a:spLocks/>
          </p:cNvSpPr>
          <p:nvPr/>
        </p:nvSpPr>
        <p:spPr>
          <a:xfrm>
            <a:off x="1524000" y="2667963"/>
            <a:ext cx="9144000" cy="554937"/>
          </a:xfrm>
          <a:prstGeom prst="rect">
            <a:avLst/>
          </a:prstGeom>
        </p:spPr>
        <p:txBody>
          <a:bodyPr vert="horz" lIns="91440" tIns="45720" rIns="91440" bIns="45720" rtlCol="0">
            <a:normAutofit/>
          </a:bodyPr>
          <a:lstStyle>
            <a:lvl1pPr marL="0" indent="0" algn="ctr" defTabSz="457200" rtl="0" eaLnBrk="1" latinLnBrk="0" hangingPunct="1">
              <a:spcBef>
                <a:spcPct val="20000"/>
              </a:spcBef>
              <a:buSzPct val="110000"/>
              <a:buFont typeface="Wingdings" charset="2"/>
              <a:buNone/>
              <a:defRPr sz="2600" b="0" i="0" kern="1200">
                <a:solidFill>
                  <a:srgbClr val="FFFFFF"/>
                </a:solidFill>
                <a:latin typeface="Arial Narrow"/>
                <a:ea typeface="+mn-ea"/>
                <a:cs typeface="Arial Narrow"/>
              </a:defRPr>
            </a:lvl1pPr>
            <a:lvl2pPr marL="457200" indent="0" algn="ctr" defTabSz="457200" rtl="0" eaLnBrk="1" latinLnBrk="0" hangingPunct="1">
              <a:spcBef>
                <a:spcPct val="20000"/>
              </a:spcBef>
              <a:buClr>
                <a:srgbClr val="399ACA"/>
              </a:buClr>
              <a:buSzPct val="120000"/>
              <a:buFont typeface="Arial"/>
              <a:buNone/>
              <a:defRPr sz="1600" kern="1200">
                <a:solidFill>
                  <a:schemeClr val="tx1">
                    <a:tint val="75000"/>
                  </a:schemeClr>
                </a:solidFill>
                <a:latin typeface="Arial"/>
                <a:ea typeface="+mn-ea"/>
                <a:cs typeface="Arial"/>
              </a:defRPr>
            </a:lvl2pPr>
            <a:lvl3pPr marL="9144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3pPr>
            <a:lvl4pPr marL="1371600" marR="0" indent="0" algn="ctr" defTabSz="457200" rtl="0" eaLnBrk="1" fontAlgn="auto" latinLnBrk="0" hangingPunct="1">
              <a:lnSpc>
                <a:spcPct val="100000"/>
              </a:lnSpc>
              <a:spcBef>
                <a:spcPct val="20000"/>
              </a:spcBef>
              <a:spcAft>
                <a:spcPts val="0"/>
              </a:spcAft>
              <a:buClr>
                <a:srgbClr val="00588D"/>
              </a:buClr>
              <a:buSzTx/>
              <a:buFont typeface="Arial"/>
              <a:buNone/>
              <a:tabLst/>
              <a:defRPr sz="1600" kern="1200">
                <a:solidFill>
                  <a:schemeClr val="tx1">
                    <a:tint val="75000"/>
                  </a:schemeClr>
                </a:solidFill>
                <a:latin typeface="Arial"/>
                <a:ea typeface="+mn-ea"/>
                <a:cs typeface="Arial"/>
              </a:defRPr>
            </a:lvl4pPr>
            <a:lvl5pPr marL="1828800" indent="0" algn="ctr" defTabSz="457200" rtl="0" eaLnBrk="1" latinLnBrk="0" hangingPunct="1">
              <a:spcBef>
                <a:spcPct val="20000"/>
              </a:spcBef>
              <a:buFont typeface="Arial"/>
              <a:buNone/>
              <a:defRPr sz="1600" kern="1200">
                <a:solidFill>
                  <a:schemeClr val="tx1">
                    <a:tint val="75000"/>
                  </a:schemeClr>
                </a:solidFill>
                <a:latin typeface="Arial"/>
                <a:ea typeface="+mn-ea"/>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SC21 OFMF/Gen-Z </a:t>
            </a:r>
            <a:r>
              <a:rPr lang="en-US" dirty="0" err="1"/>
              <a:t>PoC</a:t>
            </a:r>
            <a:endParaRPr lang="en-US" dirty="0"/>
          </a:p>
          <a:p>
            <a:endParaRPr lang="en-US" dirty="0"/>
          </a:p>
        </p:txBody>
      </p:sp>
    </p:spTree>
    <p:extLst>
      <p:ext uri="{BB962C8B-B14F-4D97-AF65-F5344CB8AC3E}">
        <p14:creationId xmlns:p14="http://schemas.microsoft.com/office/powerpoint/2010/main" val="2072610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solidFill>
                  <a:srgbClr val="FF0000"/>
                </a:solidFill>
              </a:rPr>
              <a:t>Agent Flow diagram for POC</a:t>
            </a:r>
            <a:endParaRPr lang="en-US" dirty="0"/>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10</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103340325"/>
              </p:ext>
            </p:extLst>
          </p:nvPr>
        </p:nvGraphicFramePr>
        <p:xfrm>
          <a:off x="936702" y="1293541"/>
          <a:ext cx="10470996" cy="5586846"/>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r h="4055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Agent performs a Post/Delete to update the OFMF Redfish Tree</a:t>
                      </a:r>
                    </a:p>
                  </a:txBody>
                  <a:tcPr/>
                </a:tc>
                <a:tc>
                  <a:txBody>
                    <a:bodyPr/>
                    <a:lstStyle/>
                    <a:p>
                      <a:endParaRPr lang="en-US" sz="1400" dirty="0"/>
                    </a:p>
                  </a:txBody>
                  <a:tcPr/>
                </a:tc>
                <a:extLst>
                  <a:ext uri="{0D108BD9-81ED-4DB2-BD59-A6C34878D82A}">
                    <a16:rowId xmlns:a16="http://schemas.microsoft.com/office/drawing/2014/main" val="3370865067"/>
                  </a:ext>
                </a:extLst>
              </a:tr>
              <a:tr h="394440">
                <a:tc>
                  <a:txBody>
                    <a:bodyPr/>
                    <a:lstStyle/>
                    <a:p>
                      <a:r>
                        <a:rPr lang="en-US" sz="1400" dirty="0">
                          <a:solidFill>
                            <a:srgbClr val="FF0000"/>
                          </a:solidFill>
                        </a:rPr>
                        <a:t>Agent performs a Post/Delete to update the OFMF Redfish Tree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Redfish object resource representation(s)</a:t>
                      </a:r>
                    </a:p>
                    <a:p>
                      <a:endParaRPr lang="en-US" sz="1400" dirty="0">
                        <a:solidFill>
                          <a:srgbClr val="FF0000"/>
                        </a:solidFill>
                      </a:endParaRPr>
                    </a:p>
                  </a:txBody>
                  <a:tcPr/>
                </a:tc>
                <a:extLst>
                  <a:ext uri="{0D108BD9-81ED-4DB2-BD59-A6C34878D82A}">
                    <a16:rowId xmlns:a16="http://schemas.microsoft.com/office/drawing/2014/main" val="1061062341"/>
                  </a:ext>
                </a:extLst>
              </a:tr>
              <a:tr h="597047">
                <a:tc>
                  <a:txBody>
                    <a:bodyPr/>
                    <a:lstStyle/>
                    <a:p>
                      <a:r>
                        <a:rPr lang="en-US" sz="1400" dirty="0">
                          <a:solidFill>
                            <a:srgbClr val="FF0000"/>
                          </a:solidFill>
                        </a:rPr>
                        <a:t>Clients receive information from OFMF Redfish Tree that a change has occurred</a:t>
                      </a:r>
                    </a:p>
                  </a:txBody>
                  <a:tcPr/>
                </a:tc>
                <a:tc>
                  <a:txBody>
                    <a:bodyPr/>
                    <a:lstStyle/>
                    <a:p>
                      <a:r>
                        <a:rPr lang="en-US" sz="1400" dirty="0">
                          <a:solidFill>
                            <a:srgbClr val="FF0000"/>
                          </a:solidFill>
                        </a:rPr>
                        <a:t>Register from Redfish Events from OFMF</a:t>
                      </a:r>
                    </a:p>
                  </a:txBody>
                  <a:tcPr/>
                </a:tc>
                <a:extLst>
                  <a:ext uri="{0D108BD9-81ED-4DB2-BD59-A6C34878D82A}">
                    <a16:rowId xmlns:a16="http://schemas.microsoft.com/office/drawing/2014/main" val="3438527615"/>
                  </a:ext>
                </a:extLst>
              </a:tr>
            </a:tbl>
          </a:graphicData>
        </a:graphic>
      </p:graphicFrame>
    </p:spTree>
    <p:extLst>
      <p:ext uri="{BB962C8B-B14F-4D97-AF65-F5344CB8AC3E}">
        <p14:creationId xmlns:p14="http://schemas.microsoft.com/office/powerpoint/2010/main" val="1983458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solidFill>
                  <a:srgbClr val="FF0000"/>
                </a:solidFill>
              </a:rPr>
              <a:t>Agent class Diagram for sc21 POC</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11</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a:t>Resource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42912"/>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solidFill>
                  <a:srgbClr val="FF0000"/>
                </a:solidFill>
              </a:rPr>
              <a:t>POC Post/Delete</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902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8D89F-4C18-E04A-972E-1073DF6B6798}"/>
              </a:ext>
            </a:extLst>
          </p:cNvPr>
          <p:cNvSpPr>
            <a:spLocks noGrp="1"/>
          </p:cNvSpPr>
          <p:nvPr>
            <p:ph type="title"/>
          </p:nvPr>
        </p:nvSpPr>
        <p:spPr/>
        <p:txBody>
          <a:bodyPr/>
          <a:lstStyle/>
          <a:p>
            <a:r>
              <a:rPr lang="en-US" dirty="0"/>
              <a:t>Zephyr SM Launch</a:t>
            </a:r>
          </a:p>
        </p:txBody>
      </p:sp>
      <p:sp>
        <p:nvSpPr>
          <p:cNvPr id="3" name="Footer Placeholder 2">
            <a:extLst>
              <a:ext uri="{FF2B5EF4-FFF2-40B4-BE49-F238E27FC236}">
                <a16:creationId xmlns:a16="http://schemas.microsoft.com/office/drawing/2014/main" id="{223FDD97-E786-884F-985A-1C7B6FC9DFD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45BAFC42-22B1-9247-A3FD-0D974497F225}"/>
              </a:ext>
            </a:extLst>
          </p:cNvPr>
          <p:cNvSpPr>
            <a:spLocks noGrp="1"/>
          </p:cNvSpPr>
          <p:nvPr>
            <p:ph type="sldNum" sz="quarter" idx="11"/>
          </p:nvPr>
        </p:nvSpPr>
        <p:spPr/>
        <p:txBody>
          <a:bodyPr/>
          <a:lstStyle/>
          <a:p>
            <a:fld id="{0743EA0E-C5B1-48EC-8082-F253EA88050D}" type="slidenum">
              <a:rPr lang="en-US" smtClean="0"/>
              <a:pPr/>
              <a:t>12</a:t>
            </a:fld>
            <a:endParaRPr lang="en-US" dirty="0"/>
          </a:p>
        </p:txBody>
      </p:sp>
      <p:sp>
        <p:nvSpPr>
          <p:cNvPr id="5" name="TextBox 4">
            <a:extLst>
              <a:ext uri="{FF2B5EF4-FFF2-40B4-BE49-F238E27FC236}">
                <a16:creationId xmlns:a16="http://schemas.microsoft.com/office/drawing/2014/main" id="{6020828B-044F-B545-9205-C2501ED45104}"/>
              </a:ext>
            </a:extLst>
          </p:cNvPr>
          <p:cNvSpPr txBox="1"/>
          <p:nvPr/>
        </p:nvSpPr>
        <p:spPr>
          <a:xfrm>
            <a:off x="1672683" y="2330605"/>
            <a:ext cx="10482550" cy="3693319"/>
          </a:xfrm>
          <a:prstGeom prst="rect">
            <a:avLst/>
          </a:prstGeom>
          <a:noFill/>
        </p:spPr>
        <p:txBody>
          <a:bodyPr wrap="none" rtlCol="0">
            <a:spAutoFit/>
          </a:bodyPr>
          <a:lstStyle/>
          <a:p>
            <a:pPr lvl="0"/>
            <a:r>
              <a:rPr lang="en-US" dirty="0"/>
              <a:t>Json formatted configuration file</a:t>
            </a:r>
          </a:p>
          <a:p>
            <a:pPr lvl="0"/>
            <a:r>
              <a:rPr lang="en-US" dirty="0"/>
              <a:t>Zephyr does a discovery and resource descriptions from a static file in SM node</a:t>
            </a:r>
          </a:p>
          <a:p>
            <a:pPr lvl="1"/>
            <a:r>
              <a:rPr lang="en-US" dirty="0"/>
              <a:t>Fabric Attached components/resources are matched to consumers </a:t>
            </a:r>
          </a:p>
          <a:p>
            <a:pPr lvl="1"/>
            <a:r>
              <a:rPr lang="en-US" dirty="0"/>
              <a:t>Resource characteristics, type of resource, address range, UUID and serial number</a:t>
            </a:r>
          </a:p>
          <a:p>
            <a:pPr lvl="1"/>
            <a:r>
              <a:rPr lang="en-US" dirty="0"/>
              <a:t>Configuration restriction decides who can connect/bind to what resource, no randomness</a:t>
            </a:r>
          </a:p>
          <a:p>
            <a:pPr lvl="1"/>
            <a:r>
              <a:rPr lang="en-US" dirty="0"/>
              <a:t>Wiring-–Python </a:t>
            </a:r>
            <a:r>
              <a:rPr lang="en-US" dirty="0" err="1"/>
              <a:t>NetworkX</a:t>
            </a:r>
            <a:r>
              <a:rPr lang="en-US" dirty="0"/>
              <a:t> to communicate wiring topology, potential wiring pathway that could be used.</a:t>
            </a:r>
          </a:p>
          <a:p>
            <a:pPr lvl="1"/>
            <a:r>
              <a:rPr lang="en-US" dirty="0"/>
              <a:t>Flags---for driver</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available resources </a:t>
            </a:r>
          </a:p>
          <a:p>
            <a:pPr lvl="2"/>
            <a:r>
              <a:rPr lang="en-US" dirty="0"/>
              <a:t>Fabric Attached components/resources, as producers, are matched to consumers</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p:txBody>
      </p:sp>
    </p:spTree>
    <p:extLst>
      <p:ext uri="{BB962C8B-B14F-4D97-AF65-F5344CB8AC3E}">
        <p14:creationId xmlns:p14="http://schemas.microsoft.com/office/powerpoint/2010/main" val="213423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24449-2D6B-554A-ADDD-E3A98E16FA8B}"/>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BD117E88-B312-1847-860E-B6D08BA6015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A345326-DD71-BD4B-9CCB-DA1B99F5D6F6}"/>
              </a:ext>
            </a:extLst>
          </p:cNvPr>
          <p:cNvSpPr>
            <a:spLocks noGrp="1"/>
          </p:cNvSpPr>
          <p:nvPr>
            <p:ph type="sldNum" sz="quarter" idx="11"/>
          </p:nvPr>
        </p:nvSpPr>
        <p:spPr/>
        <p:txBody>
          <a:bodyPr/>
          <a:lstStyle/>
          <a:p>
            <a:fld id="{0743EA0E-C5B1-48EC-8082-F253EA88050D}" type="slidenum">
              <a:rPr lang="en-US" smtClean="0"/>
              <a:pPr/>
              <a:t>13</a:t>
            </a:fld>
            <a:endParaRPr lang="en-US" dirty="0"/>
          </a:p>
        </p:txBody>
      </p:sp>
      <p:sp>
        <p:nvSpPr>
          <p:cNvPr id="5" name="TextBox 4">
            <a:extLst>
              <a:ext uri="{FF2B5EF4-FFF2-40B4-BE49-F238E27FC236}">
                <a16:creationId xmlns:a16="http://schemas.microsoft.com/office/drawing/2014/main" id="{70B0F742-9E8B-F34D-82A1-7D9CF52C89F7}"/>
              </a:ext>
            </a:extLst>
          </p:cNvPr>
          <p:cNvSpPr txBox="1"/>
          <p:nvPr/>
        </p:nvSpPr>
        <p:spPr>
          <a:xfrm>
            <a:off x="3526972" y="2892260"/>
            <a:ext cx="3439339" cy="1754326"/>
          </a:xfrm>
          <a:prstGeom prst="rect">
            <a:avLst/>
          </a:prstGeom>
          <a:noFill/>
        </p:spPr>
        <p:txBody>
          <a:bodyPr wrap="none" rtlCol="0">
            <a:spAutoFit/>
          </a:bodyPr>
          <a:lstStyle/>
          <a:p>
            <a:r>
              <a:rPr lang="en-US" dirty="0"/>
              <a:t>What is the information?</a:t>
            </a:r>
          </a:p>
          <a:p>
            <a:pPr marL="285750" indent="-285750">
              <a:buFont typeface="Arial" panose="020B0604020202020204" pitchFamily="34" charset="0"/>
              <a:buChar char="•"/>
            </a:pPr>
            <a:r>
              <a:rPr lang="en-US" dirty="0"/>
              <a:t>Producers and Consumers</a:t>
            </a:r>
          </a:p>
          <a:p>
            <a:pPr marL="285750" indent="-285750">
              <a:buFont typeface="Arial" panose="020B0604020202020204" pitchFamily="34" charset="0"/>
              <a:buChar char="•"/>
            </a:pPr>
            <a:r>
              <a:rPr lang="en-US" dirty="0"/>
              <a:t>Nodes and Edges</a:t>
            </a:r>
          </a:p>
          <a:p>
            <a:pPr marL="285750" indent="-285750">
              <a:buFont typeface="Arial" panose="020B0604020202020204" pitchFamily="34" charset="0"/>
              <a:buChar char="•"/>
            </a:pPr>
            <a:r>
              <a:rPr lang="en-US" dirty="0"/>
              <a:t>Associations that provide Zones</a:t>
            </a:r>
          </a:p>
          <a:p>
            <a:pPr marL="742950" lvl="1" indent="-285750">
              <a:buFont typeface="Arial" panose="020B0604020202020204" pitchFamily="34" charset="0"/>
              <a:buChar char="•"/>
            </a:pPr>
            <a:r>
              <a:rPr lang="en-US" dirty="0"/>
              <a:t>After </a:t>
            </a:r>
            <a:r>
              <a:rPr lang="en-US" dirty="0" err="1"/>
              <a:t>PoC</a:t>
            </a:r>
            <a:r>
              <a:rPr lang="en-US" dirty="0"/>
              <a:t>—</a:t>
            </a:r>
            <a:r>
              <a:rPr lang="en-US" dirty="0" err="1"/>
              <a:t>Rkey</a:t>
            </a:r>
            <a:r>
              <a:rPr lang="en-US" dirty="0"/>
              <a:t> security</a:t>
            </a:r>
          </a:p>
          <a:p>
            <a:endParaRPr lang="en-US" dirty="0"/>
          </a:p>
        </p:txBody>
      </p:sp>
    </p:spTree>
    <p:extLst>
      <p:ext uri="{BB962C8B-B14F-4D97-AF65-F5344CB8AC3E}">
        <p14:creationId xmlns:p14="http://schemas.microsoft.com/office/powerpoint/2010/main" val="1141690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06B22-6CDD-5147-B732-A3FE840F465F}"/>
              </a:ext>
            </a:extLst>
          </p:cNvPr>
          <p:cNvSpPr>
            <a:spLocks noGrp="1"/>
          </p:cNvSpPr>
          <p:nvPr>
            <p:ph type="title"/>
          </p:nvPr>
        </p:nvSpPr>
        <p:spPr/>
        <p:txBody>
          <a:bodyPr/>
          <a:lstStyle/>
          <a:p>
            <a:r>
              <a:rPr lang="en-US" dirty="0">
                <a:solidFill>
                  <a:srgbClr val="FF0000"/>
                </a:solidFill>
              </a:rPr>
              <a:t>Agent Meet Subnet Manager--Zephyr</a:t>
            </a:r>
          </a:p>
        </p:txBody>
      </p:sp>
      <p:sp>
        <p:nvSpPr>
          <p:cNvPr id="3" name="Footer Placeholder 2">
            <a:extLst>
              <a:ext uri="{FF2B5EF4-FFF2-40B4-BE49-F238E27FC236}">
                <a16:creationId xmlns:a16="http://schemas.microsoft.com/office/drawing/2014/main" id="{75A54AB9-E913-DB47-AAC9-F6D208D4F72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DA67E66-8A84-4B4A-9FCD-79A439B5FC2C}"/>
              </a:ext>
            </a:extLst>
          </p:cNvPr>
          <p:cNvSpPr>
            <a:spLocks noGrp="1"/>
          </p:cNvSpPr>
          <p:nvPr>
            <p:ph type="sldNum" sz="quarter" idx="11"/>
          </p:nvPr>
        </p:nvSpPr>
        <p:spPr/>
        <p:txBody>
          <a:bodyPr/>
          <a:lstStyle/>
          <a:p>
            <a:fld id="{0743EA0E-C5B1-48EC-8082-F253EA88050D}" type="slidenum">
              <a:rPr lang="en-US" smtClean="0"/>
              <a:pPr/>
              <a:t>14</a:t>
            </a:fld>
            <a:endParaRPr lang="en-US" dirty="0"/>
          </a:p>
        </p:txBody>
      </p:sp>
      <p:sp>
        <p:nvSpPr>
          <p:cNvPr id="5" name="Rectangle 4">
            <a:extLst>
              <a:ext uri="{FF2B5EF4-FFF2-40B4-BE49-F238E27FC236}">
                <a16:creationId xmlns:a16="http://schemas.microsoft.com/office/drawing/2014/main" id="{CCAD26EC-F645-5B43-A5B8-D279E89C595F}"/>
              </a:ext>
            </a:extLst>
          </p:cNvPr>
          <p:cNvSpPr/>
          <p:nvPr/>
        </p:nvSpPr>
        <p:spPr>
          <a:xfrm>
            <a:off x="1037063" y="1707446"/>
            <a:ext cx="8854068" cy="2862322"/>
          </a:xfrm>
          <a:prstGeom prst="rect">
            <a:avLst/>
          </a:prstGeom>
        </p:spPr>
        <p:txBody>
          <a:bodyPr wrap="square">
            <a:spAutoFit/>
          </a:bodyPr>
          <a:lstStyle/>
          <a:p>
            <a:pPr lvl="0"/>
            <a:r>
              <a:rPr lang="en-US" dirty="0"/>
              <a:t>Redfish Database</a:t>
            </a:r>
          </a:p>
          <a:p>
            <a:pPr lvl="0"/>
            <a:r>
              <a:rPr lang="en-US" dirty="0">
                <a:solidFill>
                  <a:srgbClr val="FF0000"/>
                </a:solidFill>
              </a:rPr>
              <a:t>Reach out to Zephyr to gather resource information and policies using </a:t>
            </a:r>
            <a:r>
              <a:rPr lang="en-US" dirty="0" err="1">
                <a:solidFill>
                  <a:srgbClr val="FF0000"/>
                </a:solidFill>
              </a:rPr>
              <a:t>cURL</a:t>
            </a:r>
            <a:r>
              <a:rPr lang="en-US" dirty="0">
                <a:solidFill>
                  <a:srgbClr val="FF0000"/>
                </a:solidFill>
              </a:rPr>
              <a:t> and HTTP-FLASK</a:t>
            </a:r>
          </a:p>
          <a:p>
            <a:pPr lvl="1"/>
            <a:r>
              <a:rPr lang="en-US" dirty="0"/>
              <a:t>Receive available resources </a:t>
            </a:r>
          </a:p>
          <a:p>
            <a:pPr lvl="2"/>
            <a:r>
              <a:rPr lang="en-US" dirty="0"/>
              <a:t>Fabric Attached components/resources are matched to a client</a:t>
            </a:r>
          </a:p>
          <a:p>
            <a:pPr lvl="2"/>
            <a:r>
              <a:rPr lang="en-US" dirty="0"/>
              <a:t>Resource characteristics, type of resource, address range, UUID and serial number</a:t>
            </a:r>
          </a:p>
          <a:p>
            <a:pPr lvl="2"/>
            <a:r>
              <a:rPr lang="en-US" dirty="0"/>
              <a:t>Configuration restriction decides who can connect/bind to what resource, no randomness</a:t>
            </a:r>
          </a:p>
          <a:p>
            <a:pPr lvl="2"/>
            <a:r>
              <a:rPr lang="en-US" dirty="0"/>
              <a:t>Connection binding restrictions and hops</a:t>
            </a:r>
          </a:p>
          <a:p>
            <a:pPr lvl="1"/>
            <a:r>
              <a:rPr lang="en-US" dirty="0"/>
              <a:t>Filling the Redfish/Swordfish database using Posts or Deletes</a:t>
            </a:r>
          </a:p>
          <a:p>
            <a:pPr lvl="1"/>
            <a:r>
              <a:rPr lang="en-US" dirty="0"/>
              <a:t>Patches for Zones</a:t>
            </a:r>
          </a:p>
        </p:txBody>
      </p:sp>
    </p:spTree>
    <p:extLst>
      <p:ext uri="{BB962C8B-B14F-4D97-AF65-F5344CB8AC3E}">
        <p14:creationId xmlns:p14="http://schemas.microsoft.com/office/powerpoint/2010/main" val="176624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CFAA7-9C26-DE47-83E6-F46E167627F4}"/>
              </a:ext>
            </a:extLst>
          </p:cNvPr>
          <p:cNvSpPr>
            <a:spLocks noGrp="1"/>
          </p:cNvSpPr>
          <p:nvPr>
            <p:ph type="title"/>
          </p:nvPr>
        </p:nvSpPr>
        <p:spPr/>
        <p:txBody>
          <a:bodyPr/>
          <a:lstStyle/>
          <a:p>
            <a:r>
              <a:rPr lang="en-US" dirty="0">
                <a:solidFill>
                  <a:srgbClr val="FF0000"/>
                </a:solidFill>
              </a:rPr>
              <a:t>Agent receives update from Zephyr</a:t>
            </a:r>
          </a:p>
        </p:txBody>
      </p:sp>
      <p:sp>
        <p:nvSpPr>
          <p:cNvPr id="3" name="Footer Placeholder 2">
            <a:extLst>
              <a:ext uri="{FF2B5EF4-FFF2-40B4-BE49-F238E27FC236}">
                <a16:creationId xmlns:a16="http://schemas.microsoft.com/office/drawing/2014/main" id="{01370A50-BF1E-824F-A105-A87082039DC0}"/>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17DD7EC-EE4E-7E48-8C0D-EEFCB2E46763}"/>
              </a:ext>
            </a:extLst>
          </p:cNvPr>
          <p:cNvSpPr>
            <a:spLocks noGrp="1"/>
          </p:cNvSpPr>
          <p:nvPr>
            <p:ph type="sldNum" sz="quarter" idx="11"/>
          </p:nvPr>
        </p:nvSpPr>
        <p:spPr>
          <a:xfrm>
            <a:off x="4956748" y="6722057"/>
            <a:ext cx="2743200" cy="365125"/>
          </a:xfrm>
        </p:spPr>
        <p:txBody>
          <a:bodyPr/>
          <a:lstStyle/>
          <a:p>
            <a:fld id="{0743EA0E-C5B1-48EC-8082-F253EA88050D}" type="slidenum">
              <a:rPr lang="en-US" smtClean="0"/>
              <a:pPr/>
              <a:t>15</a:t>
            </a:fld>
            <a:endParaRPr lang="en-US" dirty="0"/>
          </a:p>
        </p:txBody>
      </p:sp>
      <p:sp>
        <p:nvSpPr>
          <p:cNvPr id="5" name="TextBox 4">
            <a:extLst>
              <a:ext uri="{FF2B5EF4-FFF2-40B4-BE49-F238E27FC236}">
                <a16:creationId xmlns:a16="http://schemas.microsoft.com/office/drawing/2014/main" id="{6987D1C9-5A3D-594D-93C9-C1DDF46F17E4}"/>
              </a:ext>
            </a:extLst>
          </p:cNvPr>
          <p:cNvSpPr txBox="1"/>
          <p:nvPr/>
        </p:nvSpPr>
        <p:spPr>
          <a:xfrm>
            <a:off x="1784195" y="2776654"/>
            <a:ext cx="9525877" cy="3416320"/>
          </a:xfrm>
          <a:prstGeom prst="rect">
            <a:avLst/>
          </a:prstGeom>
          <a:noFill/>
        </p:spPr>
        <p:txBody>
          <a:bodyPr wrap="none" rtlCol="0">
            <a:spAutoFit/>
          </a:bodyPr>
          <a:lstStyle/>
          <a:p>
            <a:r>
              <a:rPr lang="en-US" dirty="0"/>
              <a:t>Agent receives an event notification---RPC call?</a:t>
            </a:r>
          </a:p>
          <a:p>
            <a:r>
              <a:rPr lang="en-US" dirty="0">
                <a:solidFill>
                  <a:srgbClr val="FF0000"/>
                </a:solidFill>
              </a:rPr>
              <a:t>Zephyr listens for Agent-–policy not determined---</a:t>
            </a:r>
            <a:r>
              <a:rPr lang="en-US" dirty="0" err="1">
                <a:solidFill>
                  <a:srgbClr val="FF0000"/>
                </a:solidFill>
              </a:rPr>
              <a:t>cURL</a:t>
            </a:r>
            <a:r>
              <a:rPr lang="en-US" dirty="0">
                <a:solidFill>
                  <a:srgbClr val="FF0000"/>
                </a:solidFill>
              </a:rPr>
              <a:t>--(HTTPS, web interface)</a:t>
            </a:r>
          </a:p>
          <a:p>
            <a:r>
              <a:rPr lang="en-US" dirty="0"/>
              <a:t>         Dump what changed?</a:t>
            </a:r>
          </a:p>
          <a:p>
            <a:pPr lvl="2"/>
            <a:r>
              <a:rPr lang="en-US" dirty="0"/>
              <a:t>Fabric Attached components/resources are matched to a consumer</a:t>
            </a:r>
          </a:p>
          <a:p>
            <a:pPr lvl="2"/>
            <a:r>
              <a:rPr lang="en-US" dirty="0"/>
              <a:t>Resource characteristics, type of resource, address range, UUID and serial number</a:t>
            </a:r>
          </a:p>
          <a:p>
            <a:pPr lvl="2"/>
            <a:r>
              <a:rPr lang="en-US" dirty="0"/>
              <a:t>Configuration restriction decides who can connect/bind to what resource, no randomness</a:t>
            </a:r>
          </a:p>
          <a:p>
            <a:r>
              <a:rPr lang="en-US" dirty="0"/>
              <a:t>	Connection binding restrictions and hops</a:t>
            </a:r>
          </a:p>
          <a:p>
            <a:r>
              <a:rPr lang="en-US" dirty="0"/>
              <a:t>Create the objects</a:t>
            </a:r>
          </a:p>
          <a:p>
            <a:r>
              <a:rPr lang="en-US" dirty="0"/>
              <a:t>Define the links to objects</a:t>
            </a:r>
          </a:p>
          <a:p>
            <a:r>
              <a:rPr lang="en-US" dirty="0"/>
              <a:t>Create the zones starting with the overall default fabric zone after the bindings are created</a:t>
            </a:r>
          </a:p>
          <a:p>
            <a:endParaRPr lang="en-US" dirty="0"/>
          </a:p>
          <a:p>
            <a:endParaRPr lang="en-US" dirty="0"/>
          </a:p>
        </p:txBody>
      </p:sp>
    </p:spTree>
    <p:extLst>
      <p:ext uri="{BB962C8B-B14F-4D97-AF65-F5344CB8AC3E}">
        <p14:creationId xmlns:p14="http://schemas.microsoft.com/office/powerpoint/2010/main" val="90037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16</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Subnet Manager can talk to 1 or more Agents</a:t>
            </a:r>
          </a:p>
        </p:txBody>
      </p:sp>
    </p:spTree>
    <p:extLst>
      <p:ext uri="{BB962C8B-B14F-4D97-AF65-F5344CB8AC3E}">
        <p14:creationId xmlns:p14="http://schemas.microsoft.com/office/powerpoint/2010/main" val="283307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Subnet manager scan and modify OFMF redfish</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17</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a:t>
            </a:r>
          </a:p>
        </p:txBody>
      </p:sp>
      <p:sp>
        <p:nvSpPr>
          <p:cNvPr id="8" name="Rectangle 7">
            <a:extLst>
              <a:ext uri="{FF2B5EF4-FFF2-40B4-BE49-F238E27FC236}">
                <a16:creationId xmlns:a16="http://schemas.microsoft.com/office/drawing/2014/main" id="{980296CC-0840-6A47-9EFF-A056943AB82D}"/>
              </a:ext>
            </a:extLst>
          </p:cNvPr>
          <p:cNvSpPr/>
          <p:nvPr/>
        </p:nvSpPr>
        <p:spPr>
          <a:xfrm>
            <a:off x="4150659" y="4111483"/>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2</a:t>
            </a:r>
          </a:p>
        </p:txBody>
      </p:sp>
      <p:sp>
        <p:nvSpPr>
          <p:cNvPr id="9" name="Rectangle 8">
            <a:extLst>
              <a:ext uri="{FF2B5EF4-FFF2-40B4-BE49-F238E27FC236}">
                <a16:creationId xmlns:a16="http://schemas.microsoft.com/office/drawing/2014/main" id="{AA94C0B8-305A-8249-9636-12330621B016}"/>
              </a:ext>
            </a:extLst>
          </p:cNvPr>
          <p:cNvSpPr/>
          <p:nvPr/>
        </p:nvSpPr>
        <p:spPr>
          <a:xfrm>
            <a:off x="6203578"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3</a:t>
            </a:r>
          </a:p>
        </p:txBody>
      </p:sp>
      <p:sp>
        <p:nvSpPr>
          <p:cNvPr id="10" name="Rectangle 9">
            <a:extLst>
              <a:ext uri="{FF2B5EF4-FFF2-40B4-BE49-F238E27FC236}">
                <a16:creationId xmlns:a16="http://schemas.microsoft.com/office/drawing/2014/main" id="{AEA3D9B3-31CA-444F-8113-DADC07640F43}"/>
              </a:ext>
            </a:extLst>
          </p:cNvPr>
          <p:cNvSpPr/>
          <p:nvPr/>
        </p:nvSpPr>
        <p:spPr>
          <a:xfrm>
            <a:off x="8256497"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n</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2"/>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1</a:t>
            </a:r>
          </a:p>
        </p:txBody>
      </p:sp>
      <p:cxnSp>
        <p:nvCxnSpPr>
          <p:cNvPr id="13" name="Straight Arrow Connector 12">
            <a:extLst>
              <a:ext uri="{FF2B5EF4-FFF2-40B4-BE49-F238E27FC236}">
                <a16:creationId xmlns:a16="http://schemas.microsoft.com/office/drawing/2014/main" id="{BE9F6C5F-0E9B-0A42-AFBD-65B3F92B3D1A}"/>
              </a:ext>
            </a:extLst>
          </p:cNvPr>
          <p:cNvCxnSpPr>
            <a:stCxn id="7" idx="1"/>
            <a:endCxn id="11" idx="0"/>
          </p:cNvCxnSpPr>
          <p:nvPr/>
        </p:nvCxnSpPr>
        <p:spPr>
          <a:xfrm flipH="1">
            <a:off x="2788021" y="2518354"/>
            <a:ext cx="2689415"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stCxn id="7" idx="2"/>
            <a:endCxn id="8" idx="0"/>
          </p:cNvCxnSpPr>
          <p:nvPr/>
        </p:nvCxnSpPr>
        <p:spPr>
          <a:xfrm flipH="1">
            <a:off x="4724400" y="2834360"/>
            <a:ext cx="1326777"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096000" y="2834360"/>
            <a:ext cx="681319" cy="12771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41146FB6-BB83-E24C-BE0E-E7E2D93F4DD5}"/>
              </a:ext>
            </a:extLst>
          </p:cNvPr>
          <p:cNvCxnSpPr>
            <a:cxnSpLocks/>
            <a:stCxn id="7" idx="3"/>
            <a:endCxn id="10" idx="0"/>
          </p:cNvCxnSpPr>
          <p:nvPr/>
        </p:nvCxnSpPr>
        <p:spPr>
          <a:xfrm>
            <a:off x="6624918" y="2518354"/>
            <a:ext cx="2205320" cy="159312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4BE18CD5-2D26-2248-BA87-AF421EAD418E}"/>
              </a:ext>
            </a:extLst>
          </p:cNvPr>
          <p:cNvSpPr/>
          <p:nvPr/>
        </p:nvSpPr>
        <p:spPr>
          <a:xfrm>
            <a:off x="5298141" y="5704610"/>
            <a:ext cx="1147482" cy="632012"/>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a:t>
            </a:r>
          </a:p>
        </p:txBody>
      </p:sp>
      <p:sp>
        <p:nvSpPr>
          <p:cNvPr id="5" name="Oval 4">
            <a:extLst>
              <a:ext uri="{FF2B5EF4-FFF2-40B4-BE49-F238E27FC236}">
                <a16:creationId xmlns:a16="http://schemas.microsoft.com/office/drawing/2014/main" id="{ADF31ECC-C9D3-1546-815F-2EBCE4BC85F0}"/>
              </a:ext>
            </a:extLst>
          </p:cNvPr>
          <p:cNvSpPr/>
          <p:nvPr/>
        </p:nvSpPr>
        <p:spPr>
          <a:xfrm>
            <a:off x="7467600"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52D6A4AD-BC98-F148-BE03-E6A221FB8CC1}"/>
              </a:ext>
            </a:extLst>
          </p:cNvPr>
          <p:cNvSpPr/>
          <p:nvPr/>
        </p:nvSpPr>
        <p:spPr>
          <a:xfrm>
            <a:off x="7644847"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A211D36-8FC2-C04C-92FB-BB4A71CF8FC1}"/>
              </a:ext>
            </a:extLst>
          </p:cNvPr>
          <p:cNvSpPr/>
          <p:nvPr/>
        </p:nvSpPr>
        <p:spPr>
          <a:xfrm>
            <a:off x="7837715" y="4302034"/>
            <a:ext cx="82731" cy="12545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9DE95C-9A35-B847-9614-9C52263B9B06}"/>
              </a:ext>
            </a:extLst>
          </p:cNvPr>
          <p:cNvSpPr txBox="1"/>
          <p:nvPr/>
        </p:nvSpPr>
        <p:spPr>
          <a:xfrm>
            <a:off x="1497874" y="5225143"/>
            <a:ext cx="3048000" cy="646331"/>
          </a:xfrm>
          <a:prstGeom prst="rect">
            <a:avLst/>
          </a:prstGeom>
          <a:noFill/>
        </p:spPr>
        <p:txBody>
          <a:bodyPr wrap="square" rtlCol="0">
            <a:spAutoFit/>
          </a:bodyPr>
          <a:lstStyle/>
          <a:p>
            <a:r>
              <a:rPr lang="en-US" dirty="0"/>
              <a:t>Agent communicates to the OFMF using Redfish</a:t>
            </a:r>
          </a:p>
        </p:txBody>
      </p:sp>
    </p:spTree>
    <p:extLst>
      <p:ext uri="{BB962C8B-B14F-4D97-AF65-F5344CB8AC3E}">
        <p14:creationId xmlns:p14="http://schemas.microsoft.com/office/powerpoint/2010/main" val="4048130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DFF0D-EA88-DB4D-BDCD-9DEFB393346D}"/>
              </a:ext>
            </a:extLst>
          </p:cNvPr>
          <p:cNvSpPr>
            <a:spLocks noGrp="1"/>
          </p:cNvSpPr>
          <p:nvPr>
            <p:ph type="title"/>
          </p:nvPr>
        </p:nvSpPr>
        <p:spPr/>
        <p:txBody>
          <a:bodyPr/>
          <a:lstStyle/>
          <a:p>
            <a:r>
              <a:rPr lang="en-US" dirty="0"/>
              <a:t>Agent Top-Down design</a:t>
            </a:r>
          </a:p>
        </p:txBody>
      </p:sp>
      <p:sp>
        <p:nvSpPr>
          <p:cNvPr id="3" name="Footer Placeholder 2">
            <a:extLst>
              <a:ext uri="{FF2B5EF4-FFF2-40B4-BE49-F238E27FC236}">
                <a16:creationId xmlns:a16="http://schemas.microsoft.com/office/drawing/2014/main" id="{5F814B3C-647B-2745-9F8C-4F26078D372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CACB672-A96C-8A49-ACB6-94A691C58437}"/>
              </a:ext>
            </a:extLst>
          </p:cNvPr>
          <p:cNvSpPr>
            <a:spLocks noGrp="1"/>
          </p:cNvSpPr>
          <p:nvPr>
            <p:ph type="sldNum" sz="quarter" idx="11"/>
          </p:nvPr>
        </p:nvSpPr>
        <p:spPr/>
        <p:txBody>
          <a:bodyPr/>
          <a:lstStyle/>
          <a:p>
            <a:fld id="{0743EA0E-C5B1-48EC-8082-F253EA88050D}" type="slidenum">
              <a:rPr lang="en-US" smtClean="0"/>
              <a:pPr/>
              <a:t>18</a:t>
            </a:fld>
            <a:endParaRPr lang="en-US" dirty="0"/>
          </a:p>
        </p:txBody>
      </p:sp>
      <p:sp>
        <p:nvSpPr>
          <p:cNvPr id="7" name="Rectangle 6">
            <a:extLst>
              <a:ext uri="{FF2B5EF4-FFF2-40B4-BE49-F238E27FC236}">
                <a16:creationId xmlns:a16="http://schemas.microsoft.com/office/drawing/2014/main" id="{52DC0574-8EDD-584E-9CD1-AEAE3394390D}"/>
              </a:ext>
            </a:extLst>
          </p:cNvPr>
          <p:cNvSpPr/>
          <p:nvPr/>
        </p:nvSpPr>
        <p:spPr>
          <a:xfrm>
            <a:off x="5477436" y="2202348"/>
            <a:ext cx="1147482" cy="6320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a:t>
            </a:r>
          </a:p>
        </p:txBody>
      </p:sp>
      <p:sp>
        <p:nvSpPr>
          <p:cNvPr id="8" name="Rectangle 7">
            <a:extLst>
              <a:ext uri="{FF2B5EF4-FFF2-40B4-BE49-F238E27FC236}">
                <a16:creationId xmlns:a16="http://schemas.microsoft.com/office/drawing/2014/main" id="{980296CC-0840-6A47-9EFF-A056943AB82D}"/>
              </a:ext>
            </a:extLst>
          </p:cNvPr>
          <p:cNvSpPr/>
          <p:nvPr/>
        </p:nvSpPr>
        <p:spPr>
          <a:xfrm>
            <a:off x="5477436" y="404318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11" name="Rectangle 10">
            <a:extLst>
              <a:ext uri="{FF2B5EF4-FFF2-40B4-BE49-F238E27FC236}">
                <a16:creationId xmlns:a16="http://schemas.microsoft.com/office/drawing/2014/main" id="{10B038DB-FCB9-0E44-BD95-0EB063040FFE}"/>
              </a:ext>
            </a:extLst>
          </p:cNvPr>
          <p:cNvSpPr/>
          <p:nvPr/>
        </p:nvSpPr>
        <p:spPr>
          <a:xfrm>
            <a:off x="2214280" y="411148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cxnSp>
        <p:nvCxnSpPr>
          <p:cNvPr id="13" name="Straight Arrow Connector 12">
            <a:extLst>
              <a:ext uri="{FF2B5EF4-FFF2-40B4-BE49-F238E27FC236}">
                <a16:creationId xmlns:a16="http://schemas.microsoft.com/office/drawing/2014/main" id="{BE9F6C5F-0E9B-0A42-AFBD-65B3F92B3D1A}"/>
              </a:ext>
            </a:extLst>
          </p:cNvPr>
          <p:cNvCxnSpPr>
            <a:cxnSpLocks/>
            <a:stCxn id="7" idx="1"/>
            <a:endCxn id="11" idx="0"/>
          </p:cNvCxnSpPr>
          <p:nvPr/>
        </p:nvCxnSpPr>
        <p:spPr>
          <a:xfrm flipH="1">
            <a:off x="2788021" y="2518354"/>
            <a:ext cx="2689415" cy="159312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B37AE043-6F3E-AA45-B4C7-F02082F63F44}"/>
              </a:ext>
            </a:extLst>
          </p:cNvPr>
          <p:cNvCxnSpPr>
            <a:cxnSpLocks/>
            <a:stCxn id="7" idx="2"/>
            <a:endCxn id="8" idx="0"/>
          </p:cNvCxnSpPr>
          <p:nvPr/>
        </p:nvCxnSpPr>
        <p:spPr>
          <a:xfrm>
            <a:off x="6051177" y="2834360"/>
            <a:ext cx="0" cy="12088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28716AF1-FD98-0741-B3EB-0EBA63FDBA53}"/>
              </a:ext>
            </a:extLst>
          </p:cNvPr>
          <p:cNvCxnSpPr>
            <a:cxnSpLocks/>
          </p:cNvCxnSpPr>
          <p:nvPr/>
        </p:nvCxnSpPr>
        <p:spPr>
          <a:xfrm>
            <a:off x="6624918" y="2518354"/>
            <a:ext cx="2566340" cy="13676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Rectangle 26">
            <a:extLst>
              <a:ext uri="{FF2B5EF4-FFF2-40B4-BE49-F238E27FC236}">
                <a16:creationId xmlns:a16="http://schemas.microsoft.com/office/drawing/2014/main" id="{1452EAE1-FE8B-DF43-A71B-67DF9BF27E23}"/>
              </a:ext>
            </a:extLst>
          </p:cNvPr>
          <p:cNvSpPr/>
          <p:nvPr/>
        </p:nvSpPr>
        <p:spPr>
          <a:xfrm>
            <a:off x="8728835" y="3979296"/>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Tree>
    <p:extLst>
      <p:ext uri="{BB962C8B-B14F-4D97-AF65-F5344CB8AC3E}">
        <p14:creationId xmlns:p14="http://schemas.microsoft.com/office/powerpoint/2010/main" val="354487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BD859-64F1-334F-8069-17B7B8EBA0B5}"/>
              </a:ext>
            </a:extLst>
          </p:cNvPr>
          <p:cNvSpPr>
            <a:spLocks noGrp="1"/>
          </p:cNvSpPr>
          <p:nvPr>
            <p:ph type="title"/>
          </p:nvPr>
        </p:nvSpPr>
        <p:spPr/>
        <p:txBody>
          <a:bodyPr/>
          <a:lstStyle/>
          <a:p>
            <a:r>
              <a:rPr lang="en-US" dirty="0"/>
              <a:t>Agent top-down design-Subnet Manager Interface</a:t>
            </a:r>
          </a:p>
        </p:txBody>
      </p:sp>
      <p:sp>
        <p:nvSpPr>
          <p:cNvPr id="3" name="Footer Placeholder 2">
            <a:extLst>
              <a:ext uri="{FF2B5EF4-FFF2-40B4-BE49-F238E27FC236}">
                <a16:creationId xmlns:a16="http://schemas.microsoft.com/office/drawing/2014/main" id="{6A839DE4-22CB-824A-A621-88148C91E04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CC3C3E9-50E1-054F-B43C-723C8AD3767E}"/>
              </a:ext>
            </a:extLst>
          </p:cNvPr>
          <p:cNvSpPr>
            <a:spLocks noGrp="1"/>
          </p:cNvSpPr>
          <p:nvPr>
            <p:ph type="sldNum" sz="quarter" idx="11"/>
          </p:nvPr>
        </p:nvSpPr>
        <p:spPr/>
        <p:txBody>
          <a:bodyPr/>
          <a:lstStyle/>
          <a:p>
            <a:fld id="{0743EA0E-C5B1-48EC-8082-F253EA88050D}" type="slidenum">
              <a:rPr lang="en-US" smtClean="0"/>
              <a:pPr/>
              <a:t>19</a:t>
            </a:fld>
            <a:endParaRPr lang="en-US" dirty="0"/>
          </a:p>
        </p:txBody>
      </p:sp>
      <p:sp>
        <p:nvSpPr>
          <p:cNvPr id="5" name="Rectangle 4">
            <a:extLst>
              <a:ext uri="{FF2B5EF4-FFF2-40B4-BE49-F238E27FC236}">
                <a16:creationId xmlns:a16="http://schemas.microsoft.com/office/drawing/2014/main" id="{80E30F44-B141-3C42-A58D-50610090952B}"/>
              </a:ext>
            </a:extLst>
          </p:cNvPr>
          <p:cNvSpPr/>
          <p:nvPr/>
        </p:nvSpPr>
        <p:spPr>
          <a:xfrm>
            <a:off x="5871882" y="1957567"/>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Interface</a:t>
            </a:r>
          </a:p>
        </p:txBody>
      </p:sp>
      <p:sp>
        <p:nvSpPr>
          <p:cNvPr id="6" name="Rectangle 5">
            <a:extLst>
              <a:ext uri="{FF2B5EF4-FFF2-40B4-BE49-F238E27FC236}">
                <a16:creationId xmlns:a16="http://schemas.microsoft.com/office/drawing/2014/main" id="{85BA9107-8414-1647-B079-9A3D0E39A956}"/>
              </a:ext>
            </a:extLst>
          </p:cNvPr>
          <p:cNvSpPr/>
          <p:nvPr/>
        </p:nvSpPr>
        <p:spPr>
          <a:xfrm>
            <a:off x="1518367" y="478879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Translates between SM protocol and OFMF protocol</a:t>
            </a:r>
          </a:p>
        </p:txBody>
      </p:sp>
      <p:sp>
        <p:nvSpPr>
          <p:cNvPr id="7" name="Rectangle 6">
            <a:extLst>
              <a:ext uri="{FF2B5EF4-FFF2-40B4-BE49-F238E27FC236}">
                <a16:creationId xmlns:a16="http://schemas.microsoft.com/office/drawing/2014/main" id="{17F51D68-180F-C741-9CE5-6696BE2A88C7}"/>
              </a:ext>
            </a:extLst>
          </p:cNvPr>
          <p:cNvSpPr/>
          <p:nvPr/>
        </p:nvSpPr>
        <p:spPr>
          <a:xfrm>
            <a:off x="4150659" y="4771841"/>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8" name="Rectangle 7">
            <a:extLst>
              <a:ext uri="{FF2B5EF4-FFF2-40B4-BE49-F238E27FC236}">
                <a16:creationId xmlns:a16="http://schemas.microsoft.com/office/drawing/2014/main" id="{4BA5F5CC-EDBC-F24E-B65E-2BB2AFFE1B97}"/>
              </a:ext>
            </a:extLst>
          </p:cNvPr>
          <p:cNvSpPr/>
          <p:nvPr/>
        </p:nvSpPr>
        <p:spPr>
          <a:xfrm>
            <a:off x="7356692" y="47718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Current State </a:t>
            </a:r>
          </a:p>
        </p:txBody>
      </p:sp>
      <p:sp>
        <p:nvSpPr>
          <p:cNvPr id="9" name="Rectangle 8">
            <a:extLst>
              <a:ext uri="{FF2B5EF4-FFF2-40B4-BE49-F238E27FC236}">
                <a16:creationId xmlns:a16="http://schemas.microsoft.com/office/drawing/2014/main" id="{AEC6795B-42CC-A344-8836-5449FC6804CF}"/>
              </a:ext>
            </a:extLst>
          </p:cNvPr>
          <p:cNvSpPr/>
          <p:nvPr/>
        </p:nvSpPr>
        <p:spPr>
          <a:xfrm>
            <a:off x="9987833" y="4771839"/>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Reading initial state of the SM</a:t>
            </a:r>
          </a:p>
        </p:txBody>
      </p:sp>
      <p:cxnSp>
        <p:nvCxnSpPr>
          <p:cNvPr id="10" name="Straight Arrow Connector 9">
            <a:extLst>
              <a:ext uri="{FF2B5EF4-FFF2-40B4-BE49-F238E27FC236}">
                <a16:creationId xmlns:a16="http://schemas.microsoft.com/office/drawing/2014/main" id="{01A927FA-F961-484E-8E96-0215A69C3F92}"/>
              </a:ext>
            </a:extLst>
          </p:cNvPr>
          <p:cNvCxnSpPr>
            <a:cxnSpLocks/>
            <a:stCxn id="5" idx="1"/>
          </p:cNvCxnSpPr>
          <p:nvPr/>
        </p:nvCxnSpPr>
        <p:spPr>
          <a:xfrm flipH="1">
            <a:off x="2117340" y="2596129"/>
            <a:ext cx="3754542"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4319511D-2031-ED4A-A710-DBE7F694C626}"/>
              </a:ext>
            </a:extLst>
          </p:cNvPr>
          <p:cNvCxnSpPr>
            <a:cxnSpLocks/>
            <a:endCxn id="7" idx="0"/>
          </p:cNvCxnSpPr>
          <p:nvPr/>
        </p:nvCxnSpPr>
        <p:spPr>
          <a:xfrm flipH="1">
            <a:off x="4724400" y="3251650"/>
            <a:ext cx="1595720" cy="152019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1CA63A85-6F4A-904E-B771-8EFDB33B55FC}"/>
              </a:ext>
            </a:extLst>
          </p:cNvPr>
          <p:cNvCxnSpPr>
            <a:cxnSpLocks/>
            <a:stCxn id="5" idx="2"/>
            <a:endCxn id="8" idx="0"/>
          </p:cNvCxnSpPr>
          <p:nvPr/>
        </p:nvCxnSpPr>
        <p:spPr>
          <a:xfrm>
            <a:off x="6445623" y="3234690"/>
            <a:ext cx="1484810" cy="153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895F97BF-0697-BF4F-8A1A-E3D9BCBEDBE1}"/>
              </a:ext>
            </a:extLst>
          </p:cNvPr>
          <p:cNvCxnSpPr>
            <a:cxnSpLocks/>
            <a:stCxn id="5" idx="3"/>
          </p:cNvCxnSpPr>
          <p:nvPr/>
        </p:nvCxnSpPr>
        <p:spPr>
          <a:xfrm>
            <a:off x="7019364" y="2596129"/>
            <a:ext cx="3644826" cy="217571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5727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F82A-FDF3-C14F-A875-53A432F39CA1}"/>
              </a:ext>
            </a:extLst>
          </p:cNvPr>
          <p:cNvSpPr>
            <a:spLocks noGrp="1"/>
          </p:cNvSpPr>
          <p:nvPr>
            <p:ph type="title"/>
          </p:nvPr>
        </p:nvSpPr>
        <p:spPr/>
        <p:txBody>
          <a:bodyPr/>
          <a:lstStyle/>
          <a:p>
            <a:r>
              <a:rPr lang="en-US" dirty="0"/>
              <a:t>Agent Contents</a:t>
            </a:r>
          </a:p>
        </p:txBody>
      </p:sp>
      <p:sp>
        <p:nvSpPr>
          <p:cNvPr id="3" name="Footer Placeholder 2">
            <a:extLst>
              <a:ext uri="{FF2B5EF4-FFF2-40B4-BE49-F238E27FC236}">
                <a16:creationId xmlns:a16="http://schemas.microsoft.com/office/drawing/2014/main" id="{26DE37CB-2DA1-0D4C-ADD7-CFFA778D289D}"/>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06656A75-EA51-2048-B53F-F776F0519030}"/>
              </a:ext>
            </a:extLst>
          </p:cNvPr>
          <p:cNvSpPr>
            <a:spLocks noGrp="1"/>
          </p:cNvSpPr>
          <p:nvPr>
            <p:ph type="sldNum" sz="quarter" idx="11"/>
          </p:nvPr>
        </p:nvSpPr>
        <p:spPr/>
        <p:txBody>
          <a:bodyPr/>
          <a:lstStyle/>
          <a:p>
            <a:fld id="{0743EA0E-C5B1-48EC-8082-F253EA88050D}" type="slidenum">
              <a:rPr lang="en-US" smtClean="0"/>
              <a:pPr/>
              <a:t>2</a:t>
            </a:fld>
            <a:endParaRPr lang="en-US" dirty="0"/>
          </a:p>
        </p:txBody>
      </p:sp>
      <p:sp>
        <p:nvSpPr>
          <p:cNvPr id="5" name="TextBox 4">
            <a:extLst>
              <a:ext uri="{FF2B5EF4-FFF2-40B4-BE49-F238E27FC236}">
                <a16:creationId xmlns:a16="http://schemas.microsoft.com/office/drawing/2014/main" id="{03371380-5D01-804D-88B4-D79D964C1943}"/>
              </a:ext>
            </a:extLst>
          </p:cNvPr>
          <p:cNvSpPr txBox="1"/>
          <p:nvPr/>
        </p:nvSpPr>
        <p:spPr>
          <a:xfrm>
            <a:off x="2918012" y="2178424"/>
            <a:ext cx="7282699" cy="1477328"/>
          </a:xfrm>
          <a:prstGeom prst="rect">
            <a:avLst/>
          </a:prstGeom>
          <a:noFill/>
        </p:spPr>
        <p:txBody>
          <a:bodyPr wrap="none" rtlCol="0">
            <a:spAutoFit/>
          </a:bodyPr>
          <a:lstStyle/>
          <a:p>
            <a:r>
              <a:rPr lang="en-US" dirty="0"/>
              <a:t>1.  Tentative schedule dates and steps</a:t>
            </a:r>
          </a:p>
          <a:p>
            <a:r>
              <a:rPr lang="en-US" dirty="0"/>
              <a:t>2.  Use-Case Description</a:t>
            </a:r>
          </a:p>
          <a:p>
            <a:pPr marL="342900" indent="-342900">
              <a:buAutoNum type="arabicPeriod" startAt="2"/>
            </a:pPr>
            <a:r>
              <a:rPr lang="en-US" dirty="0"/>
              <a:t>Boundaries</a:t>
            </a:r>
          </a:p>
          <a:p>
            <a:pPr marL="342900" indent="-342900">
              <a:buAutoNum type="arabicPeriod" startAt="2"/>
            </a:pPr>
            <a:r>
              <a:rPr lang="en-US" dirty="0"/>
              <a:t>Top-Down Approach using decompositions and pipe-and-filter approach</a:t>
            </a:r>
          </a:p>
          <a:p>
            <a:pPr marL="342900" indent="-342900">
              <a:buAutoNum type="arabicPeriod" startAt="2"/>
            </a:pPr>
            <a:r>
              <a:rPr lang="en-US" dirty="0"/>
              <a:t>UML</a:t>
            </a:r>
          </a:p>
        </p:txBody>
      </p:sp>
    </p:spTree>
    <p:extLst>
      <p:ext uri="{BB962C8B-B14F-4D97-AF65-F5344CB8AC3E}">
        <p14:creationId xmlns:p14="http://schemas.microsoft.com/office/powerpoint/2010/main" val="1977051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3DE4-5885-4C45-AA63-6F6138ED7CF2}"/>
              </a:ext>
            </a:extLst>
          </p:cNvPr>
          <p:cNvSpPr>
            <a:spLocks noGrp="1"/>
          </p:cNvSpPr>
          <p:nvPr>
            <p:ph type="title"/>
          </p:nvPr>
        </p:nvSpPr>
        <p:spPr/>
        <p:txBody>
          <a:bodyPr/>
          <a:lstStyle/>
          <a:p>
            <a:r>
              <a:rPr lang="en-US" dirty="0"/>
              <a:t>Agent/OFMF initial configuration-–Part 1</a:t>
            </a:r>
          </a:p>
        </p:txBody>
      </p:sp>
      <p:sp>
        <p:nvSpPr>
          <p:cNvPr id="3" name="Footer Placeholder 2">
            <a:extLst>
              <a:ext uri="{FF2B5EF4-FFF2-40B4-BE49-F238E27FC236}">
                <a16:creationId xmlns:a16="http://schemas.microsoft.com/office/drawing/2014/main" id="{FB80176F-FCAE-F24C-9D21-F79A17A8B203}"/>
              </a:ext>
            </a:extLst>
          </p:cNvPr>
          <p:cNvSpPr>
            <a:spLocks noGrp="1"/>
          </p:cNvSpPr>
          <p:nvPr>
            <p:ph type="ftr" sz="quarter" idx="10"/>
          </p:nvPr>
        </p:nvSpPr>
        <p:spPr/>
        <p:txBody>
          <a:bodyPr/>
          <a:lstStyle/>
          <a:p>
            <a:r>
              <a:rPr lang="en-US" dirty="0"/>
              <a:t>© </a:t>
            </a:r>
            <a:r>
              <a:rPr lang="en-US" dirty="0" err="1"/>
              <a:t>OpenFabrics</a:t>
            </a:r>
            <a:r>
              <a:rPr lang="en-US" dirty="0"/>
              <a:t> Alliance</a:t>
            </a:r>
          </a:p>
        </p:txBody>
      </p:sp>
      <p:sp>
        <p:nvSpPr>
          <p:cNvPr id="4" name="Slide Number Placeholder 3">
            <a:extLst>
              <a:ext uri="{FF2B5EF4-FFF2-40B4-BE49-F238E27FC236}">
                <a16:creationId xmlns:a16="http://schemas.microsoft.com/office/drawing/2014/main" id="{50D81FEE-266F-304E-9E30-FDD0D1E1995E}"/>
              </a:ext>
            </a:extLst>
          </p:cNvPr>
          <p:cNvSpPr>
            <a:spLocks noGrp="1"/>
          </p:cNvSpPr>
          <p:nvPr>
            <p:ph type="sldNum" sz="quarter" idx="11"/>
          </p:nvPr>
        </p:nvSpPr>
        <p:spPr/>
        <p:txBody>
          <a:bodyPr/>
          <a:lstStyle/>
          <a:p>
            <a:fld id="{0743EA0E-C5B1-48EC-8082-F253EA88050D}" type="slidenum">
              <a:rPr lang="en-US" smtClean="0"/>
              <a:pPr/>
              <a:t>20</a:t>
            </a:fld>
            <a:endParaRPr lang="en-US" dirty="0"/>
          </a:p>
        </p:txBody>
      </p:sp>
      <p:sp>
        <p:nvSpPr>
          <p:cNvPr id="6" name="Rectangle 5">
            <a:extLst>
              <a:ext uri="{FF2B5EF4-FFF2-40B4-BE49-F238E27FC236}">
                <a16:creationId xmlns:a16="http://schemas.microsoft.com/office/drawing/2014/main" id="{D6B5E86D-A921-9443-9C7D-7ABC5F9F795B}"/>
              </a:ext>
            </a:extLst>
          </p:cNvPr>
          <p:cNvSpPr/>
          <p:nvPr/>
        </p:nvSpPr>
        <p:spPr>
          <a:xfrm>
            <a:off x="5522259" y="1715240"/>
            <a:ext cx="1147482" cy="127712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Initial Configuration of SM  </a:t>
            </a:r>
          </a:p>
        </p:txBody>
      </p:sp>
      <p:sp>
        <p:nvSpPr>
          <p:cNvPr id="7" name="Rectangle 6">
            <a:extLst>
              <a:ext uri="{FF2B5EF4-FFF2-40B4-BE49-F238E27FC236}">
                <a16:creationId xmlns:a16="http://schemas.microsoft.com/office/drawing/2014/main" id="{5CB951B0-F238-BC44-9486-53A1261C87F9}"/>
              </a:ext>
            </a:extLst>
          </p:cNvPr>
          <p:cNvSpPr/>
          <p:nvPr/>
        </p:nvSpPr>
        <p:spPr>
          <a:xfrm>
            <a:off x="5425236" y="4269486"/>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8" name="Rectangle 7">
            <a:extLst>
              <a:ext uri="{FF2B5EF4-FFF2-40B4-BE49-F238E27FC236}">
                <a16:creationId xmlns:a16="http://schemas.microsoft.com/office/drawing/2014/main" id="{01A29D23-2D23-984D-8F84-228ACBDD02C5}"/>
              </a:ext>
            </a:extLst>
          </p:cNvPr>
          <p:cNvSpPr/>
          <p:nvPr/>
        </p:nvSpPr>
        <p:spPr>
          <a:xfrm>
            <a:off x="7846273" y="4291063"/>
            <a:ext cx="1341528"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9" name="Rectangle 8">
            <a:extLst>
              <a:ext uri="{FF2B5EF4-FFF2-40B4-BE49-F238E27FC236}">
                <a16:creationId xmlns:a16="http://schemas.microsoft.com/office/drawing/2014/main" id="{CDDF8DE1-E7F4-F849-B628-F7719966CC7F}"/>
              </a:ext>
            </a:extLst>
          </p:cNvPr>
          <p:cNvSpPr/>
          <p:nvPr/>
        </p:nvSpPr>
        <p:spPr>
          <a:xfrm>
            <a:off x="2916316" y="4269485"/>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13" name="Rectangle 12">
            <a:extLst>
              <a:ext uri="{FF2B5EF4-FFF2-40B4-BE49-F238E27FC236}">
                <a16:creationId xmlns:a16="http://schemas.microsoft.com/office/drawing/2014/main" id="{ECD4806B-596A-1242-B826-889503CED96B}"/>
              </a:ext>
            </a:extLst>
          </p:cNvPr>
          <p:cNvSpPr/>
          <p:nvPr/>
        </p:nvSpPr>
        <p:spPr>
          <a:xfrm>
            <a:off x="584151" y="4291062"/>
            <a:ext cx="1478324"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6" name="Rectangle 15">
            <a:extLst>
              <a:ext uri="{FF2B5EF4-FFF2-40B4-BE49-F238E27FC236}">
                <a16:creationId xmlns:a16="http://schemas.microsoft.com/office/drawing/2014/main" id="{7B79B3B4-F666-914D-9D9E-8CAFA32C3FCF}"/>
              </a:ext>
            </a:extLst>
          </p:cNvPr>
          <p:cNvSpPr/>
          <p:nvPr/>
        </p:nvSpPr>
        <p:spPr>
          <a:xfrm>
            <a:off x="10129525" y="4291062"/>
            <a:ext cx="1560757" cy="14021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7" name="Straight Arrow Connector 16">
            <a:extLst>
              <a:ext uri="{FF2B5EF4-FFF2-40B4-BE49-F238E27FC236}">
                <a16:creationId xmlns:a16="http://schemas.microsoft.com/office/drawing/2014/main" id="{3A87B68A-F081-3B4C-AFDC-69C457CB6CC1}"/>
              </a:ext>
            </a:extLst>
          </p:cNvPr>
          <p:cNvCxnSpPr>
            <a:cxnSpLocks/>
            <a:stCxn id="6" idx="1"/>
          </p:cNvCxnSpPr>
          <p:nvPr/>
        </p:nvCxnSpPr>
        <p:spPr>
          <a:xfrm flipH="1">
            <a:off x="1264615" y="2353802"/>
            <a:ext cx="4257644" cy="191568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DC31EFB-06F3-F647-81A6-7DC761297861}"/>
              </a:ext>
            </a:extLst>
          </p:cNvPr>
          <p:cNvCxnSpPr>
            <a:cxnSpLocks/>
          </p:cNvCxnSpPr>
          <p:nvPr/>
        </p:nvCxnSpPr>
        <p:spPr>
          <a:xfrm flipH="1">
            <a:off x="3655478" y="2776181"/>
            <a:ext cx="1866781" cy="146820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FEE16714-19B5-A043-8D06-361B0E32EB10}"/>
              </a:ext>
            </a:extLst>
          </p:cNvPr>
          <p:cNvCxnSpPr>
            <a:cxnSpLocks/>
            <a:stCxn id="6" idx="2"/>
            <a:endCxn id="7" idx="0"/>
          </p:cNvCxnSpPr>
          <p:nvPr/>
        </p:nvCxnSpPr>
        <p:spPr>
          <a:xfrm>
            <a:off x="6096000" y="2992363"/>
            <a:ext cx="0" cy="127712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274EDCF-4711-3047-BAFB-E4F3810E7319}"/>
              </a:ext>
            </a:extLst>
          </p:cNvPr>
          <p:cNvCxnSpPr>
            <a:cxnSpLocks/>
            <a:endCxn id="8" idx="0"/>
          </p:cNvCxnSpPr>
          <p:nvPr/>
        </p:nvCxnSpPr>
        <p:spPr>
          <a:xfrm>
            <a:off x="6669742" y="2776181"/>
            <a:ext cx="1847295" cy="15148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1C0CD4C4-C2E7-1C4F-B530-47433C533BA7}"/>
              </a:ext>
            </a:extLst>
          </p:cNvPr>
          <p:cNvCxnSpPr>
            <a:cxnSpLocks/>
            <a:stCxn id="6" idx="3"/>
            <a:endCxn id="16" idx="0"/>
          </p:cNvCxnSpPr>
          <p:nvPr/>
        </p:nvCxnSpPr>
        <p:spPr>
          <a:xfrm>
            <a:off x="6669741" y="2353802"/>
            <a:ext cx="4240163" cy="193726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078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DC729-E341-5243-B13E-7D1677C6DA91}"/>
              </a:ext>
            </a:extLst>
          </p:cNvPr>
          <p:cNvSpPr>
            <a:spLocks noGrp="1"/>
          </p:cNvSpPr>
          <p:nvPr>
            <p:ph type="title"/>
          </p:nvPr>
        </p:nvSpPr>
        <p:spPr/>
        <p:txBody>
          <a:bodyPr/>
          <a:lstStyle/>
          <a:p>
            <a:r>
              <a:rPr lang="en-US" dirty="0"/>
              <a:t>Agent/OFMF initial configuration-–Part 2</a:t>
            </a:r>
          </a:p>
        </p:txBody>
      </p:sp>
      <p:sp>
        <p:nvSpPr>
          <p:cNvPr id="3" name="Footer Placeholder 2">
            <a:extLst>
              <a:ext uri="{FF2B5EF4-FFF2-40B4-BE49-F238E27FC236}">
                <a16:creationId xmlns:a16="http://schemas.microsoft.com/office/drawing/2014/main" id="{BD594A20-126E-A349-8BA4-CDD8A1B54B87}"/>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FE77BE8A-FA9F-CB4E-ACD9-8C41FB31CECE}"/>
              </a:ext>
            </a:extLst>
          </p:cNvPr>
          <p:cNvSpPr>
            <a:spLocks noGrp="1"/>
          </p:cNvSpPr>
          <p:nvPr>
            <p:ph type="sldNum" sz="quarter" idx="11"/>
          </p:nvPr>
        </p:nvSpPr>
        <p:spPr/>
        <p:txBody>
          <a:bodyPr/>
          <a:lstStyle/>
          <a:p>
            <a:fld id="{0743EA0E-C5B1-48EC-8082-F253EA88050D}" type="slidenum">
              <a:rPr lang="en-US" smtClean="0"/>
              <a:pPr/>
              <a:t>21</a:t>
            </a:fld>
            <a:endParaRPr lang="en-US" dirty="0"/>
          </a:p>
        </p:txBody>
      </p:sp>
      <p:sp>
        <p:nvSpPr>
          <p:cNvPr id="5" name="Slide Number Placeholder 3">
            <a:extLst>
              <a:ext uri="{FF2B5EF4-FFF2-40B4-BE49-F238E27FC236}">
                <a16:creationId xmlns:a16="http://schemas.microsoft.com/office/drawing/2014/main" id="{08F6B815-013E-6E48-966A-0FE71F99A7DA}"/>
              </a:ext>
            </a:extLst>
          </p:cNvPr>
          <p:cNvSpPr txBox="1">
            <a:spLocks/>
          </p:cNvSpPr>
          <p:nvPr/>
        </p:nvSpPr>
        <p:spPr>
          <a:xfrm>
            <a:off x="4712826" y="4028516"/>
            <a:ext cx="2743200" cy="655168"/>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743EA0E-C5B1-48EC-8082-F253EA88050D}" type="slidenum">
              <a:rPr lang="en-US" smtClean="0"/>
              <a:pPr/>
              <a:t>21</a:t>
            </a:fld>
            <a:endParaRPr lang="en-US" dirty="0"/>
          </a:p>
        </p:txBody>
      </p:sp>
      <p:sp>
        <p:nvSpPr>
          <p:cNvPr id="6" name="Rectangle 5">
            <a:extLst>
              <a:ext uri="{FF2B5EF4-FFF2-40B4-BE49-F238E27FC236}">
                <a16:creationId xmlns:a16="http://schemas.microsoft.com/office/drawing/2014/main" id="{9606F069-0BF4-5D41-A6E4-CB81C3B8D309}"/>
              </a:ext>
            </a:extLst>
          </p:cNvPr>
          <p:cNvSpPr/>
          <p:nvPr/>
        </p:nvSpPr>
        <p:spPr>
          <a:xfrm>
            <a:off x="5456510" y="1349472"/>
            <a:ext cx="1341528" cy="207952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full </a:t>
            </a:r>
            <a:br>
              <a:rPr lang="en-US" dirty="0"/>
            </a:br>
            <a:r>
              <a:rPr lang="en-US" dirty="0"/>
              <a:t>report back in JSON of Fabric from Zephyr</a:t>
            </a:r>
          </a:p>
        </p:txBody>
      </p:sp>
      <p:sp>
        <p:nvSpPr>
          <p:cNvPr id="7" name="Rectangle 6">
            <a:extLst>
              <a:ext uri="{FF2B5EF4-FFF2-40B4-BE49-F238E27FC236}">
                <a16:creationId xmlns:a16="http://schemas.microsoft.com/office/drawing/2014/main" id="{CD3CDDF0-4B2F-3144-BCA9-492D1DAD0BC0}"/>
              </a:ext>
            </a:extLst>
          </p:cNvPr>
          <p:cNvSpPr/>
          <p:nvPr/>
        </p:nvSpPr>
        <p:spPr>
          <a:xfrm>
            <a:off x="7834699" y="1305995"/>
            <a:ext cx="1341528" cy="182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Retrieve topology back in </a:t>
            </a:r>
            <a:r>
              <a:rPr lang="en-US" dirty="0" err="1"/>
              <a:t>NetworkX</a:t>
            </a:r>
            <a:endParaRPr lang="en-US" dirty="0"/>
          </a:p>
        </p:txBody>
      </p:sp>
      <p:sp>
        <p:nvSpPr>
          <p:cNvPr id="8" name="Rectangle 7">
            <a:extLst>
              <a:ext uri="{FF2B5EF4-FFF2-40B4-BE49-F238E27FC236}">
                <a16:creationId xmlns:a16="http://schemas.microsoft.com/office/drawing/2014/main" id="{C4F42F46-AAB2-F74F-9748-BDCEC436A8D7}"/>
              </a:ext>
            </a:extLst>
          </p:cNvPr>
          <p:cNvSpPr/>
          <p:nvPr/>
        </p:nvSpPr>
        <p:spPr>
          <a:xfrm>
            <a:off x="2734241" y="1327920"/>
            <a:ext cx="1478324" cy="19824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Report initial configuration to OFMF in Redfish</a:t>
            </a:r>
          </a:p>
        </p:txBody>
      </p:sp>
      <p:sp>
        <p:nvSpPr>
          <p:cNvPr id="9" name="Rectangle 8">
            <a:extLst>
              <a:ext uri="{FF2B5EF4-FFF2-40B4-BE49-F238E27FC236}">
                <a16:creationId xmlns:a16="http://schemas.microsoft.com/office/drawing/2014/main" id="{26D6E433-051C-5A4D-A8B3-B194791EA365}"/>
              </a:ext>
            </a:extLst>
          </p:cNvPr>
          <p:cNvSpPr/>
          <p:nvPr/>
        </p:nvSpPr>
        <p:spPr>
          <a:xfrm>
            <a:off x="1694128" y="3941786"/>
            <a:ext cx="3030272" cy="219023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Redfish required properties---Redfish port descriptions, Id's and names will need to be mapped in POST</a:t>
            </a:r>
          </a:p>
          <a:p>
            <a:pPr algn="ctr"/>
            <a:r>
              <a:rPr lang="en-US" dirty="0"/>
              <a:t> @</a:t>
            </a:r>
            <a:r>
              <a:rPr lang="en-US" dirty="0" err="1"/>
              <a:t>odata.id</a:t>
            </a:r>
            <a:r>
              <a:rPr lang="en-US" dirty="0"/>
              <a:t>, @</a:t>
            </a:r>
            <a:r>
              <a:rPr lang="en-US" dirty="0" err="1"/>
              <a:t>odata.type</a:t>
            </a:r>
            <a:r>
              <a:rPr lang="en-US" dirty="0"/>
              <a:t>, Id, Name</a:t>
            </a:r>
          </a:p>
          <a:p>
            <a:pPr algn="ctr"/>
            <a:endParaRPr lang="en-US" dirty="0"/>
          </a:p>
        </p:txBody>
      </p:sp>
      <p:sp>
        <p:nvSpPr>
          <p:cNvPr id="10" name="Rectangle 9">
            <a:extLst>
              <a:ext uri="{FF2B5EF4-FFF2-40B4-BE49-F238E27FC236}">
                <a16:creationId xmlns:a16="http://schemas.microsoft.com/office/drawing/2014/main" id="{E0A77EB5-08AF-B943-BB6F-2D62AF4436C1}"/>
              </a:ext>
            </a:extLst>
          </p:cNvPr>
          <p:cNvSpPr/>
          <p:nvPr/>
        </p:nvSpPr>
        <p:spPr>
          <a:xfrm>
            <a:off x="5298587" y="3944541"/>
            <a:ext cx="1655829"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UUID,, serial number, resource characteristics, address range</a:t>
            </a:r>
          </a:p>
        </p:txBody>
      </p:sp>
      <p:sp>
        <p:nvSpPr>
          <p:cNvPr id="11" name="Rectangle 10">
            <a:extLst>
              <a:ext uri="{FF2B5EF4-FFF2-40B4-BE49-F238E27FC236}">
                <a16:creationId xmlns:a16="http://schemas.microsoft.com/office/drawing/2014/main" id="{B6493737-2091-6E4B-BFB0-324B2B68F63E}"/>
              </a:ext>
            </a:extLst>
          </p:cNvPr>
          <p:cNvSpPr/>
          <p:nvPr/>
        </p:nvSpPr>
        <p:spPr>
          <a:xfrm>
            <a:off x="513292" y="1387076"/>
            <a:ext cx="1478324" cy="19232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Fabric and topology to Redfish</a:t>
            </a:r>
          </a:p>
        </p:txBody>
      </p:sp>
      <p:sp>
        <p:nvSpPr>
          <p:cNvPr id="12" name="Rectangle 11">
            <a:extLst>
              <a:ext uri="{FF2B5EF4-FFF2-40B4-BE49-F238E27FC236}">
                <a16:creationId xmlns:a16="http://schemas.microsoft.com/office/drawing/2014/main" id="{A3CC81A7-4964-A04D-A9CD-3EC6AB59F70D}"/>
              </a:ext>
            </a:extLst>
          </p:cNvPr>
          <p:cNvSpPr/>
          <p:nvPr/>
        </p:nvSpPr>
        <p:spPr>
          <a:xfrm>
            <a:off x="7528603" y="3941786"/>
            <a:ext cx="1956646" cy="18753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Port to port links that are active, endpoints, cable </a:t>
            </a:r>
            <a:r>
              <a:rPr lang="en-US" dirty="0">
                <a:solidFill>
                  <a:schemeClr val="bg2">
                    <a:lumMod val="75000"/>
                  </a:schemeClr>
                </a:solidFill>
              </a:rPr>
              <a:t>characteristics</a:t>
            </a:r>
          </a:p>
        </p:txBody>
      </p:sp>
      <p:sp>
        <p:nvSpPr>
          <p:cNvPr id="13" name="Rectangle 12">
            <a:extLst>
              <a:ext uri="{FF2B5EF4-FFF2-40B4-BE49-F238E27FC236}">
                <a16:creationId xmlns:a16="http://schemas.microsoft.com/office/drawing/2014/main" id="{F6DF832E-646B-9942-9AFD-3A665C4BA727}"/>
              </a:ext>
            </a:extLst>
          </p:cNvPr>
          <p:cNvSpPr/>
          <p:nvPr/>
        </p:nvSpPr>
        <p:spPr>
          <a:xfrm>
            <a:off x="9887908" y="3926573"/>
            <a:ext cx="2099077" cy="23105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Overall status, optional fields, Redfish navigation links, ports up/down, link speed, flap</a:t>
            </a:r>
          </a:p>
        </p:txBody>
      </p:sp>
      <p:sp>
        <p:nvSpPr>
          <p:cNvPr id="14" name="Rectangle 13">
            <a:extLst>
              <a:ext uri="{FF2B5EF4-FFF2-40B4-BE49-F238E27FC236}">
                <a16:creationId xmlns:a16="http://schemas.microsoft.com/office/drawing/2014/main" id="{B85E7E41-6785-AB48-893F-11168AC0EC32}"/>
              </a:ext>
            </a:extLst>
          </p:cNvPr>
          <p:cNvSpPr/>
          <p:nvPr/>
        </p:nvSpPr>
        <p:spPr>
          <a:xfrm>
            <a:off x="10154385" y="1327920"/>
            <a:ext cx="1560757" cy="10971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Health characteristics</a:t>
            </a:r>
          </a:p>
        </p:txBody>
      </p:sp>
      <p:cxnSp>
        <p:nvCxnSpPr>
          <p:cNvPr id="15" name="Straight Arrow Connector 14">
            <a:extLst>
              <a:ext uri="{FF2B5EF4-FFF2-40B4-BE49-F238E27FC236}">
                <a16:creationId xmlns:a16="http://schemas.microsoft.com/office/drawing/2014/main" id="{A08F11CF-AE5D-2D45-A208-23838A842796}"/>
              </a:ext>
            </a:extLst>
          </p:cNvPr>
          <p:cNvCxnSpPr>
            <a:cxnSpLocks/>
            <a:stCxn id="8" idx="2"/>
          </p:cNvCxnSpPr>
          <p:nvPr/>
        </p:nvCxnSpPr>
        <p:spPr>
          <a:xfrm flipH="1">
            <a:off x="3310359" y="3310359"/>
            <a:ext cx="163044" cy="61621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4EFB8081-65EB-184B-9BC8-14BB2857117A}"/>
              </a:ext>
            </a:extLst>
          </p:cNvPr>
          <p:cNvCxnSpPr>
            <a:cxnSpLocks/>
            <a:stCxn id="6" idx="2"/>
            <a:endCxn id="10" idx="0"/>
          </p:cNvCxnSpPr>
          <p:nvPr/>
        </p:nvCxnSpPr>
        <p:spPr>
          <a:xfrm flipH="1">
            <a:off x="6126502" y="3429000"/>
            <a:ext cx="772" cy="5155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EB9AAF5E-2276-A841-9BD1-FF83C3B8878F}"/>
              </a:ext>
            </a:extLst>
          </p:cNvPr>
          <p:cNvCxnSpPr>
            <a:cxnSpLocks/>
            <a:stCxn id="7" idx="2"/>
            <a:endCxn id="12" idx="0"/>
          </p:cNvCxnSpPr>
          <p:nvPr/>
        </p:nvCxnSpPr>
        <p:spPr>
          <a:xfrm>
            <a:off x="8505463" y="3134591"/>
            <a:ext cx="1463" cy="80719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DE1011D5-5683-CE4A-A495-01C68A8D1347}"/>
              </a:ext>
            </a:extLst>
          </p:cNvPr>
          <p:cNvCxnSpPr>
            <a:cxnSpLocks/>
            <a:stCxn id="14" idx="2"/>
            <a:endCxn id="13" idx="0"/>
          </p:cNvCxnSpPr>
          <p:nvPr/>
        </p:nvCxnSpPr>
        <p:spPr>
          <a:xfrm>
            <a:off x="10934764" y="2425111"/>
            <a:ext cx="2683" cy="15014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0901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71900-3573-AD4F-997D-9F24895AC863}"/>
              </a:ext>
            </a:extLst>
          </p:cNvPr>
          <p:cNvSpPr>
            <a:spLocks noGrp="1"/>
          </p:cNvSpPr>
          <p:nvPr>
            <p:ph type="title"/>
          </p:nvPr>
        </p:nvSpPr>
        <p:spPr/>
        <p:txBody>
          <a:bodyPr/>
          <a:lstStyle/>
          <a:p>
            <a:r>
              <a:rPr lang="en-US" dirty="0"/>
              <a:t>Agent Top-Down Design-OFMF Redfish Communicator</a:t>
            </a:r>
          </a:p>
        </p:txBody>
      </p:sp>
      <p:sp>
        <p:nvSpPr>
          <p:cNvPr id="3" name="Footer Placeholder 2">
            <a:extLst>
              <a:ext uri="{FF2B5EF4-FFF2-40B4-BE49-F238E27FC236}">
                <a16:creationId xmlns:a16="http://schemas.microsoft.com/office/drawing/2014/main" id="{1AF16284-21AD-8248-BCE5-7FF75C59AA1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D3300AF-4498-5045-839F-E55E9275598A}"/>
              </a:ext>
            </a:extLst>
          </p:cNvPr>
          <p:cNvSpPr>
            <a:spLocks noGrp="1"/>
          </p:cNvSpPr>
          <p:nvPr>
            <p:ph type="sldNum" sz="quarter" idx="11"/>
          </p:nvPr>
        </p:nvSpPr>
        <p:spPr/>
        <p:txBody>
          <a:bodyPr/>
          <a:lstStyle/>
          <a:p>
            <a:fld id="{0743EA0E-C5B1-48EC-8082-F253EA88050D}" type="slidenum">
              <a:rPr lang="en-US" smtClean="0"/>
              <a:pPr/>
              <a:t>22</a:t>
            </a:fld>
            <a:endParaRPr lang="en-US" dirty="0"/>
          </a:p>
        </p:txBody>
      </p:sp>
      <p:sp>
        <p:nvSpPr>
          <p:cNvPr id="5" name="Rectangle 4">
            <a:extLst>
              <a:ext uri="{FF2B5EF4-FFF2-40B4-BE49-F238E27FC236}">
                <a16:creationId xmlns:a16="http://schemas.microsoft.com/office/drawing/2014/main" id="{20A12A7E-4BE8-3343-95F8-034B603EEDB9}"/>
              </a:ext>
            </a:extLst>
          </p:cNvPr>
          <p:cNvSpPr/>
          <p:nvPr/>
        </p:nvSpPr>
        <p:spPr>
          <a:xfrm>
            <a:off x="5636559" y="2151879"/>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Redfish Communicator</a:t>
            </a:r>
          </a:p>
        </p:txBody>
      </p:sp>
      <p:sp>
        <p:nvSpPr>
          <p:cNvPr id="6" name="Rectangle 5">
            <a:extLst>
              <a:ext uri="{FF2B5EF4-FFF2-40B4-BE49-F238E27FC236}">
                <a16:creationId xmlns:a16="http://schemas.microsoft.com/office/drawing/2014/main" id="{B88441C7-940F-5248-AD7C-2D76E72C5969}"/>
              </a:ext>
            </a:extLst>
          </p:cNvPr>
          <p:cNvSpPr/>
          <p:nvPr/>
        </p:nvSpPr>
        <p:spPr>
          <a:xfrm>
            <a:off x="3576918"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SSDP</a:t>
            </a:r>
            <a:br>
              <a:rPr lang="en-US" dirty="0"/>
            </a:br>
            <a:endParaRPr lang="en-US" dirty="0"/>
          </a:p>
        </p:txBody>
      </p:sp>
      <p:sp>
        <p:nvSpPr>
          <p:cNvPr id="7" name="Rectangle 6">
            <a:extLst>
              <a:ext uri="{FF2B5EF4-FFF2-40B4-BE49-F238E27FC236}">
                <a16:creationId xmlns:a16="http://schemas.microsoft.com/office/drawing/2014/main" id="{6A077457-1D50-614F-B1C7-EA483C394E91}"/>
              </a:ext>
            </a:extLst>
          </p:cNvPr>
          <p:cNvSpPr/>
          <p:nvPr/>
        </p:nvSpPr>
        <p:spPr>
          <a:xfrm>
            <a:off x="7626520" y="4422864"/>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Initial configuration of Fabric Representation</a:t>
            </a:r>
            <a:endParaRPr lang="en-US" dirty="0"/>
          </a:p>
        </p:txBody>
      </p:sp>
      <p:cxnSp>
        <p:nvCxnSpPr>
          <p:cNvPr id="8" name="Straight Arrow Connector 7">
            <a:extLst>
              <a:ext uri="{FF2B5EF4-FFF2-40B4-BE49-F238E27FC236}">
                <a16:creationId xmlns:a16="http://schemas.microsoft.com/office/drawing/2014/main" id="{443A52F7-331F-8A4D-84B6-BC7911BC4A6C}"/>
              </a:ext>
            </a:extLst>
          </p:cNvPr>
          <p:cNvCxnSpPr>
            <a:cxnSpLocks/>
            <a:endCxn id="6" idx="0"/>
          </p:cNvCxnSpPr>
          <p:nvPr/>
        </p:nvCxnSpPr>
        <p:spPr>
          <a:xfrm flipH="1">
            <a:off x="4150659" y="2697480"/>
            <a:ext cx="1485900" cy="17253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427F4C06-5ECC-6E4E-9F45-1F612F4B7443}"/>
              </a:ext>
            </a:extLst>
          </p:cNvPr>
          <p:cNvCxnSpPr>
            <a:cxnSpLocks/>
            <a:stCxn id="5" idx="3"/>
          </p:cNvCxnSpPr>
          <p:nvPr/>
        </p:nvCxnSpPr>
        <p:spPr>
          <a:xfrm>
            <a:off x="6784041" y="2790440"/>
            <a:ext cx="1416220"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00222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350E-D65C-4741-B984-7ED797156955}"/>
              </a:ext>
            </a:extLst>
          </p:cNvPr>
          <p:cNvSpPr>
            <a:spLocks noGrp="1"/>
          </p:cNvSpPr>
          <p:nvPr>
            <p:ph type="title"/>
          </p:nvPr>
        </p:nvSpPr>
        <p:spPr/>
        <p:txBody>
          <a:bodyPr/>
          <a:lstStyle/>
          <a:p>
            <a:r>
              <a:rPr lang="en-US" dirty="0"/>
              <a:t>Agent Top-Down design-</a:t>
            </a:r>
            <a:r>
              <a:rPr lang="en-US" sz="3200" dirty="0"/>
              <a:t> Event Manager </a:t>
            </a:r>
            <a:endParaRPr lang="en-US" dirty="0"/>
          </a:p>
        </p:txBody>
      </p:sp>
      <p:sp>
        <p:nvSpPr>
          <p:cNvPr id="3" name="Footer Placeholder 2">
            <a:extLst>
              <a:ext uri="{FF2B5EF4-FFF2-40B4-BE49-F238E27FC236}">
                <a16:creationId xmlns:a16="http://schemas.microsoft.com/office/drawing/2014/main" id="{0E821D41-4FB6-DA48-AE4B-02D3467908F5}"/>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0BA52DC-2467-3148-83CA-334FAC8706E4}"/>
              </a:ext>
            </a:extLst>
          </p:cNvPr>
          <p:cNvSpPr>
            <a:spLocks noGrp="1"/>
          </p:cNvSpPr>
          <p:nvPr>
            <p:ph type="sldNum" sz="quarter" idx="11"/>
          </p:nvPr>
        </p:nvSpPr>
        <p:spPr/>
        <p:txBody>
          <a:bodyPr/>
          <a:lstStyle/>
          <a:p>
            <a:fld id="{0743EA0E-C5B1-48EC-8082-F253EA88050D}" type="slidenum">
              <a:rPr lang="en-US" smtClean="0"/>
              <a:pPr/>
              <a:t>23</a:t>
            </a:fld>
            <a:endParaRPr lang="en-US" dirty="0"/>
          </a:p>
        </p:txBody>
      </p:sp>
      <p:sp>
        <p:nvSpPr>
          <p:cNvPr id="5" name="Rectangle 4">
            <a:extLst>
              <a:ext uri="{FF2B5EF4-FFF2-40B4-BE49-F238E27FC236}">
                <a16:creationId xmlns:a16="http://schemas.microsoft.com/office/drawing/2014/main" id="{F7B21873-AC4E-4042-AB12-589242084D37}"/>
              </a:ext>
            </a:extLst>
          </p:cNvPr>
          <p:cNvSpPr/>
          <p:nvPr/>
        </p:nvSpPr>
        <p:spPr>
          <a:xfrm>
            <a:off x="5522259" y="2646704"/>
            <a:ext cx="1147482" cy="15645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Event Manager Service Events signal changes in fabric</a:t>
            </a:r>
          </a:p>
        </p:txBody>
      </p:sp>
      <p:sp>
        <p:nvSpPr>
          <p:cNvPr id="6" name="Rectangle 5">
            <a:extLst>
              <a:ext uri="{FF2B5EF4-FFF2-40B4-BE49-F238E27FC236}">
                <a16:creationId xmlns:a16="http://schemas.microsoft.com/office/drawing/2014/main" id="{89EABBF9-E8D6-7849-8D85-080E891A54AF}"/>
              </a:ext>
            </a:extLst>
          </p:cNvPr>
          <p:cNvSpPr/>
          <p:nvPr/>
        </p:nvSpPr>
        <p:spPr>
          <a:xfrm>
            <a:off x="2651057" y="4995093"/>
            <a:ext cx="1945980" cy="94874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State/Intended State/Health State</a:t>
            </a:r>
          </a:p>
        </p:txBody>
      </p:sp>
      <p:sp>
        <p:nvSpPr>
          <p:cNvPr id="7" name="Rectangle 6">
            <a:extLst>
              <a:ext uri="{FF2B5EF4-FFF2-40B4-BE49-F238E27FC236}">
                <a16:creationId xmlns:a16="http://schemas.microsoft.com/office/drawing/2014/main" id="{2DB4E5E4-AF52-0744-AAFD-BDEE843BC448}"/>
              </a:ext>
            </a:extLst>
          </p:cNvPr>
          <p:cNvSpPr/>
          <p:nvPr/>
        </p:nvSpPr>
        <p:spPr>
          <a:xfrm>
            <a:off x="8143836" y="483090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cxnSp>
        <p:nvCxnSpPr>
          <p:cNvPr id="8" name="Straight Arrow Connector 7">
            <a:extLst>
              <a:ext uri="{FF2B5EF4-FFF2-40B4-BE49-F238E27FC236}">
                <a16:creationId xmlns:a16="http://schemas.microsoft.com/office/drawing/2014/main" id="{A6469AD5-9828-D340-80A6-EA69B8FF5A24}"/>
              </a:ext>
            </a:extLst>
          </p:cNvPr>
          <p:cNvCxnSpPr>
            <a:cxnSpLocks/>
            <a:stCxn id="5" idx="3"/>
            <a:endCxn id="7" idx="0"/>
          </p:cNvCxnSpPr>
          <p:nvPr/>
        </p:nvCxnSpPr>
        <p:spPr>
          <a:xfrm>
            <a:off x="6669741" y="3429000"/>
            <a:ext cx="2047836" cy="140190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290F883F-26F2-1344-B7BF-22ABC4577BCE}"/>
              </a:ext>
            </a:extLst>
          </p:cNvPr>
          <p:cNvCxnSpPr>
            <a:cxnSpLocks/>
            <a:endCxn id="6" idx="0"/>
          </p:cNvCxnSpPr>
          <p:nvPr/>
        </p:nvCxnSpPr>
        <p:spPr>
          <a:xfrm flipH="1">
            <a:off x="3624047" y="3362669"/>
            <a:ext cx="1898212" cy="16324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817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C978A-54CE-5B4F-B935-45B32A1A20E1}"/>
              </a:ext>
            </a:extLst>
          </p:cNvPr>
          <p:cNvSpPr>
            <a:spLocks noGrp="1"/>
          </p:cNvSpPr>
          <p:nvPr>
            <p:ph type="title"/>
          </p:nvPr>
        </p:nvSpPr>
        <p:spPr/>
        <p:txBody>
          <a:bodyPr/>
          <a:lstStyle/>
          <a:p>
            <a:r>
              <a:rPr lang="en-US" dirty="0"/>
              <a:t>Agent Top-Down design-MAP Changes to OFMF representation</a:t>
            </a:r>
          </a:p>
        </p:txBody>
      </p:sp>
      <p:sp>
        <p:nvSpPr>
          <p:cNvPr id="3" name="Footer Placeholder 2">
            <a:extLst>
              <a:ext uri="{FF2B5EF4-FFF2-40B4-BE49-F238E27FC236}">
                <a16:creationId xmlns:a16="http://schemas.microsoft.com/office/drawing/2014/main" id="{9EADC746-755D-C34B-AD12-7CC1EE89D13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D65BDF4-27A5-2A44-966C-1EB28DF69B77}"/>
              </a:ext>
            </a:extLst>
          </p:cNvPr>
          <p:cNvSpPr>
            <a:spLocks noGrp="1"/>
          </p:cNvSpPr>
          <p:nvPr>
            <p:ph type="sldNum" sz="quarter" idx="11"/>
          </p:nvPr>
        </p:nvSpPr>
        <p:spPr/>
        <p:txBody>
          <a:bodyPr/>
          <a:lstStyle/>
          <a:p>
            <a:fld id="{0743EA0E-C5B1-48EC-8082-F253EA88050D}" type="slidenum">
              <a:rPr lang="en-US" smtClean="0"/>
              <a:pPr/>
              <a:t>24</a:t>
            </a:fld>
            <a:endParaRPr lang="en-US" dirty="0"/>
          </a:p>
        </p:txBody>
      </p:sp>
      <p:sp>
        <p:nvSpPr>
          <p:cNvPr id="5" name="Rectangle 4">
            <a:extLst>
              <a:ext uri="{FF2B5EF4-FFF2-40B4-BE49-F238E27FC236}">
                <a16:creationId xmlns:a16="http://schemas.microsoft.com/office/drawing/2014/main" id="{18E81A01-640A-EB48-96FB-4C94EAB86EE1}"/>
              </a:ext>
            </a:extLst>
          </p:cNvPr>
          <p:cNvSpPr/>
          <p:nvPr/>
        </p:nvSpPr>
        <p:spPr>
          <a:xfrm>
            <a:off x="5522259" y="1850636"/>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Map changes to OFMF representation</a:t>
            </a:r>
          </a:p>
        </p:txBody>
      </p:sp>
      <p:sp>
        <p:nvSpPr>
          <p:cNvPr id="6" name="Rectangle 5">
            <a:extLst>
              <a:ext uri="{FF2B5EF4-FFF2-40B4-BE49-F238E27FC236}">
                <a16:creationId xmlns:a16="http://schemas.microsoft.com/office/drawing/2014/main" id="{78CEC63A-5A20-6749-A62D-F08A348E4DB4}"/>
              </a:ext>
            </a:extLst>
          </p:cNvPr>
          <p:cNvSpPr/>
          <p:nvPr/>
        </p:nvSpPr>
        <p:spPr>
          <a:xfrm>
            <a:off x="1603243"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7" name="Rectangle 6">
            <a:extLst>
              <a:ext uri="{FF2B5EF4-FFF2-40B4-BE49-F238E27FC236}">
                <a16:creationId xmlns:a16="http://schemas.microsoft.com/office/drawing/2014/main" id="{F0775893-5553-D848-A2B7-D1B0387BA7D0}"/>
              </a:ext>
            </a:extLst>
          </p:cNvPr>
          <p:cNvSpPr/>
          <p:nvPr/>
        </p:nvSpPr>
        <p:spPr>
          <a:xfrm>
            <a:off x="2931569" y="4196491"/>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8" name="Rectangle 7">
            <a:extLst>
              <a:ext uri="{FF2B5EF4-FFF2-40B4-BE49-F238E27FC236}">
                <a16:creationId xmlns:a16="http://schemas.microsoft.com/office/drawing/2014/main" id="{152E77E2-F6B5-0A45-B05B-C2407914317D}"/>
              </a:ext>
            </a:extLst>
          </p:cNvPr>
          <p:cNvSpPr/>
          <p:nvPr/>
        </p:nvSpPr>
        <p:spPr>
          <a:xfrm>
            <a:off x="6368304" y="4206292"/>
            <a:ext cx="1334259"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Congestion</a:t>
            </a:r>
          </a:p>
        </p:txBody>
      </p:sp>
      <p:sp>
        <p:nvSpPr>
          <p:cNvPr id="9" name="Rectangle 8">
            <a:extLst>
              <a:ext uri="{FF2B5EF4-FFF2-40B4-BE49-F238E27FC236}">
                <a16:creationId xmlns:a16="http://schemas.microsoft.com/office/drawing/2014/main" id="{82490E48-8D00-7447-AE97-90D2002874C6}"/>
              </a:ext>
            </a:extLst>
          </p:cNvPr>
          <p:cNvSpPr/>
          <p:nvPr/>
        </p:nvSpPr>
        <p:spPr>
          <a:xfrm>
            <a:off x="7962209" y="4206292"/>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Link re-try counters are high.</a:t>
            </a:r>
          </a:p>
        </p:txBody>
      </p:sp>
      <p:sp>
        <p:nvSpPr>
          <p:cNvPr id="10" name="Rectangle 9">
            <a:extLst>
              <a:ext uri="{FF2B5EF4-FFF2-40B4-BE49-F238E27FC236}">
                <a16:creationId xmlns:a16="http://schemas.microsoft.com/office/drawing/2014/main" id="{D259A520-AA7A-1141-B9E4-FF2732531965}"/>
              </a:ext>
            </a:extLst>
          </p:cNvPr>
          <p:cNvSpPr/>
          <p:nvPr/>
        </p:nvSpPr>
        <p:spPr>
          <a:xfrm>
            <a:off x="9352366" y="4196491"/>
            <a:ext cx="114748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QoS</a:t>
            </a:r>
          </a:p>
        </p:txBody>
      </p:sp>
      <p:sp>
        <p:nvSpPr>
          <p:cNvPr id="11" name="Rectangle 10">
            <a:extLst>
              <a:ext uri="{FF2B5EF4-FFF2-40B4-BE49-F238E27FC236}">
                <a16:creationId xmlns:a16="http://schemas.microsoft.com/office/drawing/2014/main" id="{11AC29C1-A7A0-2044-8E59-ADF27ACABFA2}"/>
              </a:ext>
            </a:extLst>
          </p:cNvPr>
          <p:cNvSpPr/>
          <p:nvPr/>
        </p:nvSpPr>
        <p:spPr>
          <a:xfrm>
            <a:off x="10742523" y="4206292"/>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Hardware Acceleration</a:t>
            </a:r>
          </a:p>
        </p:txBody>
      </p:sp>
      <p:sp>
        <p:nvSpPr>
          <p:cNvPr id="12" name="Rectangle 11">
            <a:extLst>
              <a:ext uri="{FF2B5EF4-FFF2-40B4-BE49-F238E27FC236}">
                <a16:creationId xmlns:a16="http://schemas.microsoft.com/office/drawing/2014/main" id="{70D12B04-9FF3-1E43-92D7-9C6F24A3D9CD}"/>
              </a:ext>
            </a:extLst>
          </p:cNvPr>
          <p:cNvSpPr/>
          <p:nvPr/>
        </p:nvSpPr>
        <p:spPr>
          <a:xfrm>
            <a:off x="35858" y="4186690"/>
            <a:ext cx="1386541"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bg1"/>
                </a:solidFill>
              </a:rPr>
              <a:t>Catastrohpic</a:t>
            </a:r>
            <a:r>
              <a:rPr lang="en-US" dirty="0">
                <a:solidFill>
                  <a:schemeClr val="bg1"/>
                </a:solidFill>
              </a:rPr>
              <a:t> link failure</a:t>
            </a:r>
          </a:p>
        </p:txBody>
      </p:sp>
      <p:sp>
        <p:nvSpPr>
          <p:cNvPr id="13" name="Rectangle 12">
            <a:extLst>
              <a:ext uri="{FF2B5EF4-FFF2-40B4-BE49-F238E27FC236}">
                <a16:creationId xmlns:a16="http://schemas.microsoft.com/office/drawing/2014/main" id="{79AA1989-5ADB-F646-AF20-D5724CC19C3B}"/>
              </a:ext>
            </a:extLst>
          </p:cNvPr>
          <p:cNvSpPr/>
          <p:nvPr/>
        </p:nvSpPr>
        <p:spPr>
          <a:xfrm>
            <a:off x="4522258" y="4206292"/>
            <a:ext cx="1573742"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Environmental notifications</a:t>
            </a:r>
          </a:p>
        </p:txBody>
      </p:sp>
      <p:cxnSp>
        <p:nvCxnSpPr>
          <p:cNvPr id="14" name="Straight Arrow Connector 13">
            <a:extLst>
              <a:ext uri="{FF2B5EF4-FFF2-40B4-BE49-F238E27FC236}">
                <a16:creationId xmlns:a16="http://schemas.microsoft.com/office/drawing/2014/main" id="{3C728110-2949-C84A-906F-EFC6021D3C7D}"/>
              </a:ext>
            </a:extLst>
          </p:cNvPr>
          <p:cNvCxnSpPr>
            <a:cxnSpLocks/>
          </p:cNvCxnSpPr>
          <p:nvPr/>
        </p:nvCxnSpPr>
        <p:spPr>
          <a:xfrm flipH="1">
            <a:off x="609600" y="2349661"/>
            <a:ext cx="4818927" cy="183702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5CD98075-43A8-3B45-9545-FADE71D36FB4}"/>
              </a:ext>
            </a:extLst>
          </p:cNvPr>
          <p:cNvCxnSpPr>
            <a:cxnSpLocks/>
            <a:endCxn id="6" idx="0"/>
          </p:cNvCxnSpPr>
          <p:nvPr/>
        </p:nvCxnSpPr>
        <p:spPr>
          <a:xfrm flipH="1">
            <a:off x="2176984" y="2651708"/>
            <a:ext cx="3266837" cy="155458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E9CA578-1D1A-BC4A-988F-510C8F0CC9F7}"/>
              </a:ext>
            </a:extLst>
          </p:cNvPr>
          <p:cNvCxnSpPr>
            <a:cxnSpLocks/>
          </p:cNvCxnSpPr>
          <p:nvPr/>
        </p:nvCxnSpPr>
        <p:spPr>
          <a:xfrm flipH="1">
            <a:off x="3518287" y="2938972"/>
            <a:ext cx="1925534" cy="11951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a:extLst>
              <a:ext uri="{FF2B5EF4-FFF2-40B4-BE49-F238E27FC236}">
                <a16:creationId xmlns:a16="http://schemas.microsoft.com/office/drawing/2014/main" id="{9A62C15A-CECA-D54E-9D39-1F8C0146C266}"/>
              </a:ext>
            </a:extLst>
          </p:cNvPr>
          <p:cNvCxnSpPr>
            <a:cxnSpLocks/>
            <a:endCxn id="13" idx="0"/>
          </p:cNvCxnSpPr>
          <p:nvPr/>
        </p:nvCxnSpPr>
        <p:spPr>
          <a:xfrm flipH="1">
            <a:off x="5309129" y="3127757"/>
            <a:ext cx="438862" cy="10785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BC08EBF0-71BE-B547-8AE9-43BA66185850}"/>
              </a:ext>
            </a:extLst>
          </p:cNvPr>
          <p:cNvCxnSpPr>
            <a:cxnSpLocks/>
            <a:endCxn id="8" idx="0"/>
          </p:cNvCxnSpPr>
          <p:nvPr/>
        </p:nvCxnSpPr>
        <p:spPr>
          <a:xfrm>
            <a:off x="6267947" y="3163857"/>
            <a:ext cx="767487" cy="104243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Straight Arrow Connector 27">
            <a:extLst>
              <a:ext uri="{FF2B5EF4-FFF2-40B4-BE49-F238E27FC236}">
                <a16:creationId xmlns:a16="http://schemas.microsoft.com/office/drawing/2014/main" id="{A319A808-D898-7449-B6A8-1CA730EF8F3A}"/>
              </a:ext>
            </a:extLst>
          </p:cNvPr>
          <p:cNvCxnSpPr>
            <a:cxnSpLocks/>
            <a:endCxn id="9" idx="0"/>
          </p:cNvCxnSpPr>
          <p:nvPr/>
        </p:nvCxnSpPr>
        <p:spPr>
          <a:xfrm>
            <a:off x="6724036" y="2938972"/>
            <a:ext cx="1811914" cy="12673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35CF11ED-AE62-6D45-BAF3-C21853855A96}"/>
              </a:ext>
            </a:extLst>
          </p:cNvPr>
          <p:cNvCxnSpPr>
            <a:cxnSpLocks/>
            <a:endCxn id="10" idx="0"/>
          </p:cNvCxnSpPr>
          <p:nvPr/>
        </p:nvCxnSpPr>
        <p:spPr>
          <a:xfrm>
            <a:off x="6724036" y="2661509"/>
            <a:ext cx="3202071" cy="15349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90F944C8-8043-6C47-87DB-F070B6B2E540}"/>
              </a:ext>
            </a:extLst>
          </p:cNvPr>
          <p:cNvCxnSpPr>
            <a:cxnSpLocks/>
          </p:cNvCxnSpPr>
          <p:nvPr/>
        </p:nvCxnSpPr>
        <p:spPr>
          <a:xfrm>
            <a:off x="6785124" y="2395480"/>
            <a:ext cx="4668163" cy="177670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7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Oval 130"/>
          <p:cNvSpPr/>
          <p:nvPr/>
        </p:nvSpPr>
        <p:spPr>
          <a:xfrm>
            <a:off x="10579758" y="4460672"/>
            <a:ext cx="1080514" cy="558990"/>
          </a:xfrm>
          <a:prstGeom prst="ellipse">
            <a:avLst/>
          </a:prstGeom>
          <a:solidFill>
            <a:schemeClr val="accent2">
              <a:lumMod val="50000"/>
              <a:alpha val="34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Gen-Z Router</a:t>
            </a:r>
          </a:p>
        </p:txBody>
      </p:sp>
      <p:sp>
        <p:nvSpPr>
          <p:cNvPr id="134" name="Flowchart: Magnetic Disk 133"/>
          <p:cNvSpPr/>
          <p:nvPr/>
        </p:nvSpPr>
        <p:spPr>
          <a:xfrm>
            <a:off x="10736150" y="4990329"/>
            <a:ext cx="457200" cy="294948"/>
          </a:xfrm>
          <a:prstGeom prst="flowChartMagneticDisk">
            <a:avLst/>
          </a:prstGeom>
          <a:solidFill>
            <a:schemeClr val="accent2">
              <a:lumMod val="75000"/>
              <a:alpha val="5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BF3D2040-90D6-4A96-BAE6-5268E4639766}"/>
              </a:ext>
            </a:extLst>
          </p:cNvPr>
          <p:cNvSpPr txBox="1">
            <a:spLocks/>
          </p:cNvSpPr>
          <p:nvPr/>
        </p:nvSpPr>
        <p:spPr>
          <a:xfrm>
            <a:off x="252188" y="95168"/>
            <a:ext cx="5447530" cy="566930"/>
          </a:xfrm>
          <a:prstGeom prst="rect">
            <a:avLst/>
          </a:prstGeom>
          <a:solidFill>
            <a:schemeClr val="bg1"/>
          </a:solidFill>
          <a:ln>
            <a:noFill/>
          </a:ln>
        </p:spPr>
        <p:txBody>
          <a:bodyPr/>
          <a:lstStyle>
            <a:lvl1pPr algn="l" defTabSz="914400" rtl="0" eaLnBrk="1" latinLnBrk="0" hangingPunct="1">
              <a:lnSpc>
                <a:spcPct val="90000"/>
              </a:lnSpc>
              <a:spcBef>
                <a:spcPct val="0"/>
              </a:spcBef>
              <a:buNone/>
              <a:defRPr sz="2400" kern="1200">
                <a:solidFill>
                  <a:schemeClr val="tx1"/>
                </a:solidFill>
                <a:latin typeface="Arial" charset="0"/>
                <a:ea typeface="Arial" charset="0"/>
                <a:cs typeface="Arial" charset="0"/>
              </a:defRPr>
            </a:lvl1pPr>
          </a:lstStyle>
          <a:p>
            <a:r>
              <a:rPr lang="en-US" b="1" dirty="0">
                <a:solidFill>
                  <a:prstClr val="black"/>
                </a:solidFill>
                <a:latin typeface="+mj-lt"/>
                <a:ea typeface="Verdana" panose="020B0604030504040204" pitchFamily="34" charset="0"/>
                <a:cs typeface="Verdana" panose="020B0604030504040204" pitchFamily="34" charset="0"/>
              </a:rPr>
              <a:t>Simple Gen-Z Linux System Diagram w/ </a:t>
            </a:r>
          </a:p>
          <a:p>
            <a:r>
              <a:rPr lang="en-US" b="1" dirty="0">
                <a:solidFill>
                  <a:prstClr val="black"/>
                </a:solidFill>
                <a:latin typeface="+mj-lt"/>
                <a:ea typeface="Verdana" panose="020B0604030504040204" pitchFamily="34" charset="0"/>
                <a:cs typeface="Verdana" panose="020B0604030504040204" pitchFamily="34" charset="0"/>
              </a:rPr>
              <a:t>in-band Fabric Mgmt</a:t>
            </a:r>
          </a:p>
        </p:txBody>
      </p:sp>
      <p:grpSp>
        <p:nvGrpSpPr>
          <p:cNvPr id="177" name="Group 176"/>
          <p:cNvGrpSpPr/>
          <p:nvPr/>
        </p:nvGrpSpPr>
        <p:grpSpPr>
          <a:xfrm>
            <a:off x="4090868" y="5523006"/>
            <a:ext cx="4814620" cy="1298348"/>
            <a:chOff x="3324134" y="9790038"/>
            <a:chExt cx="4326708" cy="878927"/>
          </a:xfrm>
        </p:grpSpPr>
        <p:sp>
          <p:nvSpPr>
            <p:cNvPr id="178" name="Rectangle 177"/>
            <p:cNvSpPr/>
            <p:nvPr/>
          </p:nvSpPr>
          <p:spPr bwMode="ltGray">
            <a:xfrm>
              <a:off x="3324134" y="9790038"/>
              <a:ext cx="4326708" cy="792958"/>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cxnSp>
          <p:nvCxnSpPr>
            <p:cNvPr id="179" name="Curved Connector 178"/>
            <p:cNvCxnSpPr/>
            <p:nvPr/>
          </p:nvCxnSpPr>
          <p:spPr>
            <a:xfrm flipV="1">
              <a:off x="3524258" y="9906592"/>
              <a:ext cx="796644" cy="30897"/>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81" name="Elbow Connector 180"/>
            <p:cNvCxnSpPr/>
            <p:nvPr/>
          </p:nvCxnSpPr>
          <p:spPr>
            <a:xfrm rot="10800000">
              <a:off x="3498441" y="10290253"/>
              <a:ext cx="842056" cy="29141"/>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2" name="TextBox 181"/>
            <p:cNvSpPr txBox="1"/>
            <p:nvPr/>
          </p:nvSpPr>
          <p:spPr>
            <a:xfrm>
              <a:off x="4660102" y="9855011"/>
              <a:ext cx="1743489" cy="813954"/>
            </a:xfrm>
            <a:prstGeom prst="rect">
              <a:avLst/>
            </a:prstGeom>
            <a:noFill/>
          </p:spPr>
          <p:txBody>
            <a:bodyPr wrap="none" lIns="0" tIns="0" rIns="0" bIns="0" rtlCol="0">
              <a:noAutofit/>
            </a:bodyPr>
            <a:lstStyle/>
            <a:p>
              <a:pPr>
                <a:lnSpc>
                  <a:spcPct val="90000"/>
                </a:lnSpc>
              </a:pPr>
              <a:r>
                <a:rPr lang="en-US" sz="1400" dirty="0">
                  <a:solidFill>
                    <a:prstClr val="black"/>
                  </a:solidFill>
                </a:rPr>
                <a:t>Ethernet communication path</a:t>
              </a:r>
            </a:p>
            <a:p>
              <a:pPr>
                <a:lnSpc>
                  <a:spcPct val="90000"/>
                </a:lnSpc>
              </a:pPr>
              <a:endParaRPr lang="en-US" sz="1400" dirty="0">
                <a:solidFill>
                  <a:prstClr val="black"/>
                </a:solidFill>
              </a:endParaRPr>
            </a:p>
            <a:p>
              <a:pPr>
                <a:lnSpc>
                  <a:spcPct val="90000"/>
                </a:lnSpc>
              </a:pPr>
              <a:endParaRPr lang="en-US" sz="1400" dirty="0">
                <a:solidFill>
                  <a:prstClr val="black"/>
                </a:solidFill>
              </a:endParaRPr>
            </a:p>
            <a:p>
              <a:pPr>
                <a:lnSpc>
                  <a:spcPct val="90000"/>
                </a:lnSpc>
              </a:pPr>
              <a:r>
                <a:rPr lang="en-US" sz="1400" dirty="0">
                  <a:solidFill>
                    <a:prstClr val="black"/>
                  </a:solidFill>
                </a:rPr>
                <a:t>In-fabric communication path</a:t>
              </a:r>
            </a:p>
          </p:txBody>
        </p:sp>
      </p:grpSp>
      <p:grpSp>
        <p:nvGrpSpPr>
          <p:cNvPr id="48" name="Group 47"/>
          <p:cNvGrpSpPr/>
          <p:nvPr/>
        </p:nvGrpSpPr>
        <p:grpSpPr>
          <a:xfrm>
            <a:off x="1657050" y="1667235"/>
            <a:ext cx="1147482" cy="318374"/>
            <a:chOff x="8588178" y="475579"/>
            <a:chExt cx="2210656" cy="994489"/>
          </a:xfrm>
        </p:grpSpPr>
        <p:sp>
          <p:nvSpPr>
            <p:cNvPr id="169" name="Rectangle 168"/>
            <p:cNvSpPr/>
            <p:nvPr/>
          </p:nvSpPr>
          <p:spPr>
            <a:xfrm>
              <a:off x="8588178" y="475579"/>
              <a:ext cx="2210656" cy="994489"/>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 </a:t>
              </a:r>
            </a:p>
          </p:txBody>
        </p:sp>
        <p:sp>
          <p:nvSpPr>
            <p:cNvPr id="170" name="Rectangle 169"/>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71" name="Rectangle 170"/>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grpSp>
        <p:nvGrpSpPr>
          <p:cNvPr id="49" name="Group 48"/>
          <p:cNvGrpSpPr/>
          <p:nvPr/>
        </p:nvGrpSpPr>
        <p:grpSpPr>
          <a:xfrm>
            <a:off x="3207521" y="1664663"/>
            <a:ext cx="1143479" cy="318374"/>
            <a:chOff x="8588178" y="475580"/>
            <a:chExt cx="2210656" cy="994490"/>
          </a:xfrm>
        </p:grpSpPr>
        <p:sp>
          <p:nvSpPr>
            <p:cNvPr id="166" name="Rectangle 165"/>
            <p:cNvSpPr/>
            <p:nvPr/>
          </p:nvSpPr>
          <p:spPr>
            <a:xfrm>
              <a:off x="8588178" y="475580"/>
              <a:ext cx="2210656" cy="99449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Llamas</a:t>
              </a:r>
            </a:p>
          </p:txBody>
        </p:sp>
        <p:sp>
          <p:nvSpPr>
            <p:cNvPr id="167" name="Rectangle 166"/>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8" name="Rectangle 167"/>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159" name="Rectangle 158"/>
          <p:cNvSpPr/>
          <p:nvPr/>
        </p:nvSpPr>
        <p:spPr>
          <a:xfrm>
            <a:off x="2096203" y="2588403"/>
            <a:ext cx="2963743" cy="343772"/>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prstClr val="black"/>
                </a:solidFill>
              </a:rPr>
              <a:t>switch</a:t>
            </a:r>
          </a:p>
        </p:txBody>
      </p:sp>
      <p:sp>
        <p:nvSpPr>
          <p:cNvPr id="160" name="Rectangle 159"/>
          <p:cNvSpPr/>
          <p:nvPr/>
        </p:nvSpPr>
        <p:spPr>
          <a:xfrm>
            <a:off x="220925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2" name="Rectangle 161"/>
          <p:cNvSpPr/>
          <p:nvPr/>
        </p:nvSpPr>
        <p:spPr>
          <a:xfrm>
            <a:off x="3096234" y="2587483"/>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3" name="Rectangle 162"/>
          <p:cNvSpPr/>
          <p:nvPr/>
        </p:nvSpPr>
        <p:spPr>
          <a:xfrm>
            <a:off x="2213257"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65" name="Rectangle 164"/>
          <p:cNvSpPr/>
          <p:nvPr/>
        </p:nvSpPr>
        <p:spPr>
          <a:xfrm>
            <a:off x="3096234" y="2873448"/>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55" name="Group 54"/>
          <p:cNvGrpSpPr/>
          <p:nvPr/>
        </p:nvGrpSpPr>
        <p:grpSpPr>
          <a:xfrm>
            <a:off x="3558631" y="3800179"/>
            <a:ext cx="890549" cy="867829"/>
            <a:chOff x="8756870" y="3766000"/>
            <a:chExt cx="1370088" cy="1182051"/>
          </a:xfrm>
          <a:solidFill>
            <a:schemeClr val="tx2">
              <a:lumMod val="75000"/>
            </a:schemeClr>
          </a:solidFill>
        </p:grpSpPr>
        <p:sp>
          <p:nvSpPr>
            <p:cNvPr id="135" name="Rectangle 13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36" name="Rectangle 135"/>
            <p:cNvSpPr/>
            <p:nvPr/>
          </p:nvSpPr>
          <p:spPr>
            <a:xfrm>
              <a:off x="8852899" y="3766000"/>
              <a:ext cx="399359" cy="19618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59" name="Elbow Connector 58"/>
          <p:cNvCxnSpPr>
            <a:stCxn id="170" idx="2"/>
            <a:endCxn id="160" idx="0"/>
          </p:cNvCxnSpPr>
          <p:nvPr/>
        </p:nvCxnSpPr>
        <p:spPr>
          <a:xfrm rot="16200000" flipH="1">
            <a:off x="1832474" y="2063366"/>
            <a:ext cx="604446" cy="443785"/>
          </a:xfrm>
          <a:prstGeom prst="bentConnector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167" idx="2"/>
            <a:endCxn id="162" idx="0"/>
          </p:cNvCxnSpPr>
          <p:nvPr/>
        </p:nvCxnSpPr>
        <p:spPr>
          <a:xfrm rot="5400000">
            <a:off x="3049469" y="2174566"/>
            <a:ext cx="607019" cy="218815"/>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163" idx="2"/>
            <a:endCxn id="96" idx="0"/>
          </p:cNvCxnSpPr>
          <p:nvPr/>
        </p:nvCxnSpPr>
        <p:spPr>
          <a:xfrm rot="5400000">
            <a:off x="1190948" y="2632212"/>
            <a:ext cx="871002" cy="1468288"/>
          </a:xfrm>
          <a:prstGeom prst="bentConnector3">
            <a:avLst>
              <a:gd name="adj1" fmla="val 30753"/>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136" idx="0"/>
            <a:endCxn id="197" idx="2"/>
          </p:cNvCxnSpPr>
          <p:nvPr/>
        </p:nvCxnSpPr>
        <p:spPr>
          <a:xfrm rot="5400000" flipH="1" flipV="1">
            <a:off x="3432690" y="3250354"/>
            <a:ext cx="867977" cy="231677"/>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69" name="Group 68"/>
          <p:cNvGrpSpPr/>
          <p:nvPr/>
        </p:nvGrpSpPr>
        <p:grpSpPr>
          <a:xfrm>
            <a:off x="4806372" y="3796730"/>
            <a:ext cx="890549" cy="867829"/>
            <a:chOff x="8756870" y="3766000"/>
            <a:chExt cx="1370088" cy="1182051"/>
          </a:xfrm>
          <a:solidFill>
            <a:schemeClr val="tx2">
              <a:lumMod val="75000"/>
            </a:schemeClr>
          </a:solidFill>
        </p:grpSpPr>
        <p:sp>
          <p:nvSpPr>
            <p:cNvPr id="104" name="Rectangle 103"/>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05" name="Rectangle 104"/>
            <p:cNvSpPr/>
            <p:nvPr/>
          </p:nvSpPr>
          <p:spPr>
            <a:xfrm>
              <a:off x="8852899" y="3766000"/>
              <a:ext cx="374636" cy="17213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cxnSp>
        <p:nvCxnSpPr>
          <p:cNvPr id="70" name="Elbow Connector 69"/>
          <p:cNvCxnSpPr>
            <a:endCxn id="105" idx="0"/>
          </p:cNvCxnSpPr>
          <p:nvPr/>
        </p:nvCxnSpPr>
        <p:spPr>
          <a:xfrm rot="16200000" flipH="1">
            <a:off x="4526532" y="3332717"/>
            <a:ext cx="845254" cy="82774"/>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Elbow Connector 70"/>
          <p:cNvCxnSpPr>
            <a:stCxn id="165" idx="2"/>
            <a:endCxn id="192" idx="0"/>
          </p:cNvCxnSpPr>
          <p:nvPr/>
        </p:nvCxnSpPr>
        <p:spPr>
          <a:xfrm rot="5400000">
            <a:off x="2298500" y="2891817"/>
            <a:ext cx="906032" cy="984108"/>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7517588" y="2320484"/>
            <a:ext cx="1224661" cy="569940"/>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Admin System(s)</a:t>
            </a:r>
          </a:p>
        </p:txBody>
      </p:sp>
      <p:grpSp>
        <p:nvGrpSpPr>
          <p:cNvPr id="94" name="Group 93"/>
          <p:cNvGrpSpPr/>
          <p:nvPr/>
        </p:nvGrpSpPr>
        <p:grpSpPr>
          <a:xfrm>
            <a:off x="707693" y="3801857"/>
            <a:ext cx="944983" cy="916042"/>
            <a:chOff x="8756870" y="3765999"/>
            <a:chExt cx="1370088" cy="1182052"/>
          </a:xfrm>
          <a:solidFill>
            <a:schemeClr val="tx2">
              <a:lumMod val="75000"/>
            </a:schemeClr>
          </a:solidFill>
        </p:grpSpPr>
        <p:sp>
          <p:nvSpPr>
            <p:cNvPr id="95" name="Rectangle 94"/>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dirty="0">
                <a:solidFill>
                  <a:prstClr val="white"/>
                </a:solidFill>
              </a:endParaRPr>
            </a:p>
          </p:txBody>
        </p:sp>
        <p:sp>
          <p:nvSpPr>
            <p:cNvPr id="96" name="Rectangle 95"/>
            <p:cNvSpPr/>
            <p:nvPr/>
          </p:nvSpPr>
          <p:spPr>
            <a:xfrm>
              <a:off x="8852900" y="3765999"/>
              <a:ext cx="343260" cy="22622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97" name="TextBox 96"/>
            <p:cNvSpPr txBox="1"/>
            <p:nvPr/>
          </p:nvSpPr>
          <p:spPr>
            <a:xfrm>
              <a:off x="9059923" y="4301347"/>
              <a:ext cx="925144" cy="337579"/>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grpSp>
      <p:sp>
        <p:nvSpPr>
          <p:cNvPr id="149" name="Oval 148"/>
          <p:cNvSpPr/>
          <p:nvPr/>
        </p:nvSpPr>
        <p:spPr bwMode="ltGray">
          <a:xfrm>
            <a:off x="5634952" y="1039376"/>
            <a:ext cx="1261988" cy="369155"/>
          </a:xfrm>
          <a:prstGeom prst="ellipse">
            <a:avLst/>
          </a:prstGeom>
          <a:solidFill>
            <a:srgbClr val="7030A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100" dirty="0">
                <a:solidFill>
                  <a:prstClr val="white"/>
                </a:solidFill>
              </a:rPr>
              <a:t>OOB </a:t>
            </a:r>
          </a:p>
          <a:p>
            <a:pPr algn="ctr">
              <a:lnSpc>
                <a:spcPct val="90000"/>
              </a:lnSpc>
            </a:pPr>
            <a:r>
              <a:rPr lang="en-US" sz="1100" dirty="0" err="1">
                <a:solidFill>
                  <a:prstClr val="white"/>
                </a:solidFill>
              </a:rPr>
              <a:t>ethernet</a:t>
            </a:r>
            <a:endParaRPr lang="en-GB" sz="1100" dirty="0" err="1">
              <a:solidFill>
                <a:prstClr val="white"/>
              </a:solidFill>
            </a:endParaRPr>
          </a:p>
        </p:txBody>
      </p:sp>
      <p:cxnSp>
        <p:nvCxnSpPr>
          <p:cNvPr id="172" name="Curved Connector 171"/>
          <p:cNvCxnSpPr>
            <a:stCxn id="149" idx="2"/>
            <a:endCxn id="166" idx="0"/>
          </p:cNvCxnSpPr>
          <p:nvPr/>
        </p:nvCxnSpPr>
        <p:spPr>
          <a:xfrm rot="10800000" flipV="1">
            <a:off x="3779262" y="1223953"/>
            <a:ext cx="1855691" cy="440709"/>
          </a:xfrm>
          <a:prstGeom prst="curvedConnector2">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5" name="Curved Connector 174"/>
          <p:cNvCxnSpPr>
            <a:stCxn id="149" idx="1"/>
            <a:endCxn id="169" idx="0"/>
          </p:cNvCxnSpPr>
          <p:nvPr/>
        </p:nvCxnSpPr>
        <p:spPr>
          <a:xfrm rot="16200000" flipH="1" flipV="1">
            <a:off x="3738380" y="-414152"/>
            <a:ext cx="573798" cy="3588975"/>
          </a:xfrm>
          <a:prstGeom prst="curvedConnector3">
            <a:avLst>
              <a:gd name="adj1" fmla="val -222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76" name="Curved Connector 175"/>
          <p:cNvCxnSpPr>
            <a:stCxn id="149" idx="4"/>
            <a:endCxn id="75" idx="0"/>
          </p:cNvCxnSpPr>
          <p:nvPr/>
        </p:nvCxnSpPr>
        <p:spPr>
          <a:xfrm rot="16200000" flipH="1">
            <a:off x="6741956" y="932520"/>
            <a:ext cx="911953" cy="1863973"/>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55" name="Oval 254"/>
          <p:cNvSpPr/>
          <p:nvPr/>
        </p:nvSpPr>
        <p:spPr bwMode="ltGray">
          <a:xfrm>
            <a:off x="1640167" y="1874646"/>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3</a:t>
            </a:r>
            <a:endParaRPr lang="en-GB" dirty="0" err="1">
              <a:solidFill>
                <a:prstClr val="white"/>
              </a:solidFill>
            </a:endParaRPr>
          </a:p>
        </p:txBody>
      </p:sp>
      <p:sp>
        <p:nvSpPr>
          <p:cNvPr id="257" name="Oval 256"/>
          <p:cNvSpPr/>
          <p:nvPr/>
        </p:nvSpPr>
        <p:spPr bwMode="ltGray">
          <a:xfrm>
            <a:off x="970598" y="3644874"/>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4</a:t>
            </a:r>
            <a:endParaRPr lang="en-GB" dirty="0" err="1">
              <a:solidFill>
                <a:prstClr val="white"/>
              </a:solidFill>
            </a:endParaRPr>
          </a:p>
        </p:txBody>
      </p:sp>
      <p:sp>
        <p:nvSpPr>
          <p:cNvPr id="260" name="Oval 259"/>
          <p:cNvSpPr/>
          <p:nvPr/>
        </p:nvSpPr>
        <p:spPr bwMode="ltGray">
          <a:xfrm>
            <a:off x="3141878" y="1871863"/>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2</a:t>
            </a:r>
            <a:endParaRPr lang="en-GB" dirty="0" err="1">
              <a:solidFill>
                <a:prstClr val="white"/>
              </a:solidFill>
            </a:endParaRPr>
          </a:p>
        </p:txBody>
      </p:sp>
      <p:sp>
        <p:nvSpPr>
          <p:cNvPr id="270" name="Oval 269"/>
          <p:cNvSpPr/>
          <p:nvPr/>
        </p:nvSpPr>
        <p:spPr bwMode="ltGray">
          <a:xfrm>
            <a:off x="3846324" y="3591030"/>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6</a:t>
            </a:r>
            <a:endParaRPr lang="en-GB" dirty="0" err="1">
              <a:solidFill>
                <a:prstClr val="white"/>
              </a:solidFill>
            </a:endParaRPr>
          </a:p>
        </p:txBody>
      </p:sp>
      <p:sp>
        <p:nvSpPr>
          <p:cNvPr id="273" name="Oval 272"/>
          <p:cNvSpPr/>
          <p:nvPr/>
        </p:nvSpPr>
        <p:spPr bwMode="ltGray">
          <a:xfrm>
            <a:off x="5059170" y="358323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7</a:t>
            </a:r>
            <a:endParaRPr lang="en-GB" dirty="0" err="1">
              <a:solidFill>
                <a:prstClr val="white"/>
              </a:solidFill>
            </a:endParaRPr>
          </a:p>
        </p:txBody>
      </p:sp>
      <p:sp>
        <p:nvSpPr>
          <p:cNvPr id="298" name="Rounded Rectangle 297"/>
          <p:cNvSpPr/>
          <p:nvPr/>
        </p:nvSpPr>
        <p:spPr>
          <a:xfrm>
            <a:off x="1733566" y="1548556"/>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9" name="Rounded Rectangle 298"/>
          <p:cNvSpPr/>
          <p:nvPr/>
        </p:nvSpPr>
        <p:spPr>
          <a:xfrm>
            <a:off x="3194638" y="1524334"/>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2</a:t>
            </a:r>
            <a:endParaRPr lang="en-GB" dirty="0">
              <a:solidFill>
                <a:prstClr val="white"/>
              </a:solidFill>
            </a:endParaRPr>
          </a:p>
        </p:txBody>
      </p:sp>
      <p:sp>
        <p:nvSpPr>
          <p:cNvPr id="303" name="Diamond 302"/>
          <p:cNvSpPr/>
          <p:nvPr/>
        </p:nvSpPr>
        <p:spPr>
          <a:xfrm>
            <a:off x="4098123" y="2617263"/>
            <a:ext cx="240844" cy="287521"/>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 name="Isosceles Triangle 1"/>
          <p:cNvSpPr/>
          <p:nvPr/>
        </p:nvSpPr>
        <p:spPr>
          <a:xfrm>
            <a:off x="1319461" y="4350618"/>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3</a:t>
            </a:r>
            <a:endParaRPr lang="en-GB" sz="1600" dirty="0">
              <a:solidFill>
                <a:prstClr val="white"/>
              </a:solidFill>
            </a:endParaRPr>
          </a:p>
        </p:txBody>
      </p:sp>
      <p:sp>
        <p:nvSpPr>
          <p:cNvPr id="183" name="Isosceles Triangle 182"/>
          <p:cNvSpPr/>
          <p:nvPr/>
        </p:nvSpPr>
        <p:spPr>
          <a:xfrm>
            <a:off x="4103643" y="4328637"/>
            <a:ext cx="237508" cy="25244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2</a:t>
            </a:r>
            <a:endParaRPr lang="en-GB" sz="1600" dirty="0">
              <a:solidFill>
                <a:prstClr val="white"/>
              </a:solidFill>
            </a:endParaRPr>
          </a:p>
        </p:txBody>
      </p:sp>
      <p:sp>
        <p:nvSpPr>
          <p:cNvPr id="184" name="Isosceles Triangle 183"/>
          <p:cNvSpPr/>
          <p:nvPr/>
        </p:nvSpPr>
        <p:spPr>
          <a:xfrm>
            <a:off x="5336249" y="4326716"/>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grpSp>
        <p:nvGrpSpPr>
          <p:cNvPr id="3" name="Group 2"/>
          <p:cNvGrpSpPr/>
          <p:nvPr/>
        </p:nvGrpSpPr>
        <p:grpSpPr>
          <a:xfrm>
            <a:off x="412474" y="5313662"/>
            <a:ext cx="2831095" cy="1380699"/>
            <a:chOff x="461971" y="4562901"/>
            <a:chExt cx="2831095" cy="1380699"/>
          </a:xfrm>
        </p:grpSpPr>
        <p:grpSp>
          <p:nvGrpSpPr>
            <p:cNvPr id="40" name="Group 39"/>
            <p:cNvGrpSpPr/>
            <p:nvPr/>
          </p:nvGrpSpPr>
          <p:grpSpPr>
            <a:xfrm>
              <a:off x="461971" y="4562901"/>
              <a:ext cx="2831095" cy="1380699"/>
              <a:chOff x="1752022" y="5653870"/>
              <a:chExt cx="2831095" cy="1380699"/>
            </a:xfrm>
          </p:grpSpPr>
          <p:sp>
            <p:nvSpPr>
              <p:cNvPr id="294" name="Rectangle 293"/>
              <p:cNvSpPr/>
              <p:nvPr/>
            </p:nvSpPr>
            <p:spPr bwMode="ltGray">
              <a:xfrm>
                <a:off x="1752022" y="5653870"/>
                <a:ext cx="2831095" cy="1380699"/>
              </a:xfrm>
              <a:prstGeom prst="rect">
                <a:avLst/>
              </a:prstGeom>
              <a:solidFill>
                <a:schemeClr val="bg2">
                  <a:lumMod val="20000"/>
                  <a:lumOff val="80000"/>
                </a:schemeClr>
              </a:solidFill>
              <a:ln w="19050">
                <a:solidFill>
                  <a:srgbClr val="00A9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GB" sz="1050" dirty="0" err="1">
                  <a:solidFill>
                    <a:prstClr val="white"/>
                  </a:solidFill>
                </a:endParaRPr>
              </a:p>
            </p:txBody>
          </p:sp>
          <p:sp>
            <p:nvSpPr>
              <p:cNvPr id="278" name="Oval 277"/>
              <p:cNvSpPr/>
              <p:nvPr/>
            </p:nvSpPr>
            <p:spPr bwMode="ltGray">
              <a:xfrm>
                <a:off x="1866602" y="5785839"/>
                <a:ext cx="245368" cy="200518"/>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sp>
            <p:nvSpPr>
              <p:cNvPr id="295" name="TextBox 294"/>
              <p:cNvSpPr txBox="1"/>
              <p:nvPr/>
            </p:nvSpPr>
            <p:spPr>
              <a:xfrm>
                <a:off x="2397545" y="5782593"/>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Endpoint ID</a:t>
                </a:r>
              </a:p>
            </p:txBody>
          </p:sp>
          <p:sp>
            <p:nvSpPr>
              <p:cNvPr id="34" name="Rounded Rectangle 33"/>
              <p:cNvSpPr/>
              <p:nvPr/>
            </p:nvSpPr>
            <p:spPr>
              <a:xfrm>
                <a:off x="1839683" y="6090975"/>
                <a:ext cx="293098" cy="18770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6" name="TextBox 295"/>
              <p:cNvSpPr txBox="1"/>
              <p:nvPr/>
            </p:nvSpPr>
            <p:spPr>
              <a:xfrm>
                <a:off x="2414306" y="6082947"/>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System ID</a:t>
                </a:r>
              </a:p>
            </p:txBody>
          </p:sp>
          <p:sp>
            <p:nvSpPr>
              <p:cNvPr id="35" name="Diamond 34"/>
              <p:cNvSpPr/>
              <p:nvPr/>
            </p:nvSpPr>
            <p:spPr>
              <a:xfrm>
                <a:off x="1866602" y="6383301"/>
                <a:ext cx="240844" cy="272415"/>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1</a:t>
                </a:r>
                <a:endParaRPr lang="en-GB" dirty="0">
                  <a:solidFill>
                    <a:prstClr val="white"/>
                  </a:solidFill>
                </a:endParaRPr>
              </a:p>
            </p:txBody>
          </p:sp>
          <p:sp>
            <p:nvSpPr>
              <p:cNvPr id="297" name="TextBox 296"/>
              <p:cNvSpPr txBox="1"/>
              <p:nvPr/>
            </p:nvSpPr>
            <p:spPr>
              <a:xfrm>
                <a:off x="2428216" y="6398366"/>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Switch ID</a:t>
                </a:r>
              </a:p>
            </p:txBody>
          </p:sp>
        </p:grpSp>
        <p:sp>
          <p:nvSpPr>
            <p:cNvPr id="187" name="Isosceles Triangle 186"/>
            <p:cNvSpPr/>
            <p:nvPr/>
          </p:nvSpPr>
          <p:spPr>
            <a:xfrm>
              <a:off x="576189" y="5646791"/>
              <a:ext cx="231626" cy="21476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1</a:t>
              </a:r>
              <a:endParaRPr lang="en-GB" sz="1600" dirty="0">
                <a:solidFill>
                  <a:prstClr val="white"/>
                </a:solidFill>
              </a:endParaRPr>
            </a:p>
          </p:txBody>
        </p:sp>
        <p:sp>
          <p:nvSpPr>
            <p:cNvPr id="188" name="TextBox 187"/>
            <p:cNvSpPr txBox="1"/>
            <p:nvPr/>
          </p:nvSpPr>
          <p:spPr>
            <a:xfrm>
              <a:off x="1124255" y="5657792"/>
              <a:ext cx="1887285" cy="203764"/>
            </a:xfrm>
            <a:prstGeom prst="rect">
              <a:avLst/>
            </a:prstGeom>
            <a:noFill/>
          </p:spPr>
          <p:txBody>
            <a:bodyPr wrap="none" lIns="0" tIns="0" rIns="0" bIns="0" rtlCol="0">
              <a:noAutofit/>
            </a:bodyPr>
            <a:lstStyle/>
            <a:p>
              <a:pPr>
                <a:lnSpc>
                  <a:spcPct val="90000"/>
                </a:lnSpc>
              </a:pPr>
              <a:r>
                <a:rPr lang="en-US" sz="1600" dirty="0">
                  <a:solidFill>
                    <a:prstClr val="black"/>
                  </a:solidFill>
                </a:rPr>
                <a:t>Redfish Media Ctrl  ID</a:t>
              </a:r>
            </a:p>
          </p:txBody>
        </p:sp>
      </p:grpSp>
      <p:grpSp>
        <p:nvGrpSpPr>
          <p:cNvPr id="190" name="Group 189"/>
          <p:cNvGrpSpPr/>
          <p:nvPr/>
        </p:nvGrpSpPr>
        <p:grpSpPr>
          <a:xfrm>
            <a:off x="2065277" y="3836887"/>
            <a:ext cx="890549" cy="867830"/>
            <a:chOff x="8756870" y="3765999"/>
            <a:chExt cx="1370088" cy="1182052"/>
          </a:xfrm>
          <a:solidFill>
            <a:schemeClr val="tx2">
              <a:lumMod val="75000"/>
            </a:schemeClr>
          </a:solidFill>
        </p:grpSpPr>
        <p:sp>
          <p:nvSpPr>
            <p:cNvPr id="191" name="Rectangle 190"/>
            <p:cNvSpPr/>
            <p:nvPr/>
          </p:nvSpPr>
          <p:spPr>
            <a:xfrm>
              <a:off x="8756870" y="3768695"/>
              <a:ext cx="1370088" cy="117935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endParaRPr lang="en-US" sz="1400" dirty="0">
                <a:solidFill>
                  <a:prstClr val="white"/>
                </a:solidFill>
              </a:endParaRPr>
            </a:p>
          </p:txBody>
        </p:sp>
        <p:sp>
          <p:nvSpPr>
            <p:cNvPr id="192" name="Rectangle 191"/>
            <p:cNvSpPr/>
            <p:nvPr/>
          </p:nvSpPr>
          <p:spPr>
            <a:xfrm>
              <a:off x="8852899" y="3765999"/>
              <a:ext cx="405439" cy="220779"/>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grpSp>
      <p:sp>
        <p:nvSpPr>
          <p:cNvPr id="194" name="Rectangle 193"/>
          <p:cNvSpPr/>
          <p:nvPr/>
        </p:nvSpPr>
        <p:spPr>
          <a:xfrm>
            <a:off x="383117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6" name="Rectangle 195"/>
          <p:cNvSpPr/>
          <p:nvPr/>
        </p:nvSpPr>
        <p:spPr>
          <a:xfrm>
            <a:off x="4718158" y="2588831"/>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7" name="Rectangle 196"/>
          <p:cNvSpPr/>
          <p:nvPr/>
        </p:nvSpPr>
        <p:spPr>
          <a:xfrm>
            <a:off x="3835181"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199" name="Rectangle 198"/>
          <p:cNvSpPr/>
          <p:nvPr/>
        </p:nvSpPr>
        <p:spPr>
          <a:xfrm>
            <a:off x="4718158" y="2874796"/>
            <a:ext cx="294671" cy="57407"/>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nvGrpSpPr>
          <p:cNvPr id="200" name="Group 199"/>
          <p:cNvGrpSpPr/>
          <p:nvPr/>
        </p:nvGrpSpPr>
        <p:grpSpPr>
          <a:xfrm>
            <a:off x="4785524" y="1664106"/>
            <a:ext cx="1143479" cy="318374"/>
            <a:chOff x="8588178" y="475580"/>
            <a:chExt cx="2210656" cy="994490"/>
          </a:xfrm>
        </p:grpSpPr>
        <p:sp>
          <p:nvSpPr>
            <p:cNvPr id="201" name="Rectangle 200"/>
            <p:cNvSpPr/>
            <p:nvPr/>
          </p:nvSpPr>
          <p:spPr>
            <a:xfrm>
              <a:off x="8588178" y="475580"/>
              <a:ext cx="2210656" cy="994490"/>
            </a:xfrm>
            <a:prstGeom prst="rect">
              <a:avLst/>
            </a:prstGeom>
            <a:solidFill>
              <a:srgbClr val="FFC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black"/>
                  </a:solidFill>
                </a:rPr>
                <a:t>Zephyr (FM)</a:t>
              </a:r>
            </a:p>
          </p:txBody>
        </p:sp>
        <p:sp>
          <p:nvSpPr>
            <p:cNvPr id="202" name="Rectangle 201"/>
            <p:cNvSpPr/>
            <p:nvPr/>
          </p:nvSpPr>
          <p:spPr>
            <a:xfrm>
              <a:off x="8705918" y="1274787"/>
              <a:ext cx="749960"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sp>
          <p:nvSpPr>
            <p:cNvPr id="203" name="Rectangle 202"/>
            <p:cNvSpPr/>
            <p:nvPr/>
          </p:nvSpPr>
          <p:spPr>
            <a:xfrm>
              <a:off x="9920952" y="1282211"/>
              <a:ext cx="749958" cy="187248"/>
            </a:xfrm>
            <a:prstGeom prst="rect">
              <a:avLst/>
            </a:prstGeom>
            <a:solidFill>
              <a:srgbClr val="FF00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a:solidFill>
                  <a:prstClr val="black"/>
                </a:solidFill>
              </a:endParaRPr>
            </a:p>
          </p:txBody>
        </p:sp>
      </p:grpSp>
      <p:sp>
        <p:nvSpPr>
          <p:cNvPr id="204" name="Oval 203"/>
          <p:cNvSpPr/>
          <p:nvPr/>
        </p:nvSpPr>
        <p:spPr bwMode="ltGray">
          <a:xfrm>
            <a:off x="4647259" y="1889458"/>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1</a:t>
            </a:r>
            <a:endParaRPr lang="en-GB" dirty="0" err="1">
              <a:solidFill>
                <a:prstClr val="white"/>
              </a:solidFill>
            </a:endParaRPr>
          </a:p>
        </p:txBody>
      </p:sp>
      <p:cxnSp>
        <p:nvCxnSpPr>
          <p:cNvPr id="205" name="Elbow Connector 204"/>
          <p:cNvCxnSpPr>
            <a:endCxn id="196" idx="0"/>
          </p:cNvCxnSpPr>
          <p:nvPr/>
        </p:nvCxnSpPr>
        <p:spPr>
          <a:xfrm rot="5400000">
            <a:off x="4636977" y="2212977"/>
            <a:ext cx="604371" cy="147336"/>
          </a:xfrm>
          <a:prstGeom prst="bentConnector3">
            <a:avLst>
              <a:gd name="adj1" fmla="val 50000"/>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0" name="Rounded Rectangle 299"/>
          <p:cNvSpPr/>
          <p:nvPr/>
        </p:nvSpPr>
        <p:spPr>
          <a:xfrm>
            <a:off x="4777472" y="1542757"/>
            <a:ext cx="293098" cy="198118"/>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3</a:t>
            </a:r>
            <a:endParaRPr lang="en-GB" dirty="0">
              <a:solidFill>
                <a:prstClr val="white"/>
              </a:solidFill>
            </a:endParaRPr>
          </a:p>
        </p:txBody>
      </p:sp>
      <p:sp>
        <p:nvSpPr>
          <p:cNvPr id="206" name="TextBox 205"/>
          <p:cNvSpPr txBox="1"/>
          <p:nvPr/>
        </p:nvSpPr>
        <p:spPr>
          <a:xfrm>
            <a:off x="2261658" y="4164304"/>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7" name="TextBox 206"/>
          <p:cNvSpPr txBox="1"/>
          <p:nvPr/>
        </p:nvSpPr>
        <p:spPr>
          <a:xfrm>
            <a:off x="3761997" y="413184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sp>
        <p:nvSpPr>
          <p:cNvPr id="208" name="TextBox 207"/>
          <p:cNvSpPr txBox="1"/>
          <p:nvPr/>
        </p:nvSpPr>
        <p:spPr>
          <a:xfrm>
            <a:off x="4980840" y="4122310"/>
            <a:ext cx="638094" cy="261610"/>
          </a:xfrm>
          <a:prstGeom prst="rect">
            <a:avLst/>
          </a:prstGeom>
          <a:noFill/>
        </p:spPr>
        <p:txBody>
          <a:bodyPr wrap="square" rtlCol="0">
            <a:spAutoFit/>
          </a:bodyPr>
          <a:lstStyle/>
          <a:p>
            <a:r>
              <a:rPr lang="en-US" sz="1100" dirty="0" err="1">
                <a:solidFill>
                  <a:prstClr val="black"/>
                </a:solidFill>
              </a:rPr>
              <a:t>zMM</a:t>
            </a:r>
            <a:endParaRPr lang="en-US" sz="1100" dirty="0">
              <a:solidFill>
                <a:prstClr val="black"/>
              </a:solidFill>
            </a:endParaRPr>
          </a:p>
        </p:txBody>
      </p:sp>
      <p:cxnSp>
        <p:nvCxnSpPr>
          <p:cNvPr id="214" name="Curved Connector 213"/>
          <p:cNvCxnSpPr>
            <a:stCxn id="149" idx="3"/>
            <a:endCxn id="201" idx="0"/>
          </p:cNvCxnSpPr>
          <p:nvPr/>
        </p:nvCxnSpPr>
        <p:spPr>
          <a:xfrm rot="5400000">
            <a:off x="5433697" y="1278037"/>
            <a:ext cx="309636" cy="462502"/>
          </a:xfrm>
          <a:prstGeom prst="curvedConnector3">
            <a:avLst>
              <a:gd name="adj1" fmla="val 50000"/>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a:stCxn id="126" idx="4"/>
            <a:endCxn id="75" idx="0"/>
          </p:cNvCxnSpPr>
          <p:nvPr/>
        </p:nvCxnSpPr>
        <p:spPr>
          <a:xfrm flipH="1">
            <a:off x="8129919" y="1866903"/>
            <a:ext cx="524802" cy="453581"/>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a:stCxn id="127" idx="3"/>
            <a:endCxn id="75" idx="3"/>
          </p:cNvCxnSpPr>
          <p:nvPr/>
        </p:nvCxnSpPr>
        <p:spPr>
          <a:xfrm flipH="1">
            <a:off x="8742249" y="1811178"/>
            <a:ext cx="1910263" cy="79427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0" name="Straight Connector 249"/>
          <p:cNvCxnSpPr>
            <a:endCxn id="75" idx="3"/>
          </p:cNvCxnSpPr>
          <p:nvPr/>
        </p:nvCxnSpPr>
        <p:spPr>
          <a:xfrm flipH="1" flipV="1">
            <a:off x="8742249" y="2605454"/>
            <a:ext cx="511436" cy="1003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65" name="Oval 264"/>
          <p:cNvSpPr/>
          <p:nvPr/>
        </p:nvSpPr>
        <p:spPr bwMode="ltGray">
          <a:xfrm>
            <a:off x="2328789" y="3640709"/>
            <a:ext cx="245368" cy="2116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a:solidFill>
                  <a:prstClr val="white"/>
                </a:solidFill>
              </a:rPr>
              <a:t>5</a:t>
            </a:r>
            <a:endParaRPr lang="en-GB" dirty="0" err="1">
              <a:solidFill>
                <a:prstClr val="white"/>
              </a:solidFill>
            </a:endParaRPr>
          </a:p>
        </p:txBody>
      </p:sp>
      <p:sp>
        <p:nvSpPr>
          <p:cNvPr id="268" name="Isosceles Triangle 267"/>
          <p:cNvSpPr/>
          <p:nvPr/>
        </p:nvSpPr>
        <p:spPr>
          <a:xfrm>
            <a:off x="2642077" y="4367563"/>
            <a:ext cx="282804" cy="25146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rPr>
              <a:t>4</a:t>
            </a:r>
            <a:endParaRPr lang="en-GB" sz="1600" dirty="0">
              <a:solidFill>
                <a:prstClr val="white"/>
              </a:solidFill>
            </a:endParaRPr>
          </a:p>
        </p:txBody>
      </p:sp>
      <p:sp>
        <p:nvSpPr>
          <p:cNvPr id="271" name="Rectangle 270"/>
          <p:cNvSpPr/>
          <p:nvPr/>
        </p:nvSpPr>
        <p:spPr>
          <a:xfrm>
            <a:off x="1335410" y="3814311"/>
            <a:ext cx="236755" cy="175314"/>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2" name="Rectangle 271"/>
          <p:cNvSpPr/>
          <p:nvPr/>
        </p:nvSpPr>
        <p:spPr>
          <a:xfrm>
            <a:off x="2650809" y="3837489"/>
            <a:ext cx="214396" cy="161488"/>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4" name="Rectangle 273"/>
          <p:cNvSpPr/>
          <p:nvPr/>
        </p:nvSpPr>
        <p:spPr>
          <a:xfrm>
            <a:off x="4129853" y="3798836"/>
            <a:ext cx="244888" cy="13136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275" name="Rectangle 274"/>
          <p:cNvSpPr/>
          <p:nvPr/>
        </p:nvSpPr>
        <p:spPr>
          <a:xfrm>
            <a:off x="5392532" y="3803826"/>
            <a:ext cx="243511" cy="126376"/>
          </a:xfrm>
          <a:prstGeom prst="rect">
            <a:avLst/>
          </a:prstGeom>
          <a:solidFill>
            <a:srgbClr val="00B050"/>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prstClr val="black"/>
              </a:solidFill>
            </a:endParaRPr>
          </a:p>
        </p:txBody>
      </p:sp>
      <p:cxnSp>
        <p:nvCxnSpPr>
          <p:cNvPr id="133" name="Straight Connector 132"/>
          <p:cNvCxnSpPr>
            <a:endCxn id="201" idx="3"/>
          </p:cNvCxnSpPr>
          <p:nvPr/>
        </p:nvCxnSpPr>
        <p:spPr>
          <a:xfrm flipH="1" flipV="1">
            <a:off x="5929003" y="1823293"/>
            <a:ext cx="3362332" cy="247181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121" name="Flowchart: Magnetic Disk 120"/>
          <p:cNvSpPr/>
          <p:nvPr/>
        </p:nvSpPr>
        <p:spPr>
          <a:xfrm>
            <a:off x="11573393" y="1125230"/>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Flowchart: Magnetic Disk 121"/>
          <p:cNvSpPr/>
          <p:nvPr/>
        </p:nvSpPr>
        <p:spPr>
          <a:xfrm>
            <a:off x="7692137" y="1125414"/>
            <a:ext cx="562475" cy="418835"/>
          </a:xfrm>
          <a:prstGeom prst="flowChartMagneticDisk">
            <a:avLst/>
          </a:prstGeom>
          <a:solidFill>
            <a:schemeClr val="accent6">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Flowchart: Magnetic Disk 122"/>
          <p:cNvSpPr/>
          <p:nvPr/>
        </p:nvSpPr>
        <p:spPr>
          <a:xfrm>
            <a:off x="10712965" y="2368582"/>
            <a:ext cx="770917" cy="613861"/>
          </a:xfrm>
          <a:prstGeom prst="flowChartMagneticDisk">
            <a:avLst/>
          </a:prstGeom>
          <a:solidFill>
            <a:srgbClr val="FF0000">
              <a:alpha val="6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Redfish</a:t>
            </a:r>
          </a:p>
          <a:p>
            <a:pPr algn="ctr"/>
            <a:r>
              <a:rPr lang="en-US" sz="1400" dirty="0"/>
              <a:t>model </a:t>
            </a:r>
            <a:endParaRPr lang="en-GB" sz="1400" dirty="0"/>
          </a:p>
        </p:txBody>
      </p:sp>
      <p:sp>
        <p:nvSpPr>
          <p:cNvPr id="124" name="Oval 123"/>
          <p:cNvSpPr/>
          <p:nvPr/>
        </p:nvSpPr>
        <p:spPr>
          <a:xfrm>
            <a:off x="8798901" y="879427"/>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FM</a:t>
            </a:r>
          </a:p>
          <a:p>
            <a:pPr algn="ctr"/>
            <a:r>
              <a:rPr lang="en-US" dirty="0">
                <a:solidFill>
                  <a:schemeClr val="tx1"/>
                </a:solidFill>
              </a:rPr>
              <a:t>GUI</a:t>
            </a:r>
            <a:endParaRPr lang="en-GB" dirty="0">
              <a:solidFill>
                <a:schemeClr val="tx1"/>
              </a:solidFill>
            </a:endParaRPr>
          </a:p>
        </p:txBody>
      </p:sp>
      <p:sp>
        <p:nvSpPr>
          <p:cNvPr id="126" name="Oval 125"/>
          <p:cNvSpPr/>
          <p:nvPr/>
        </p:nvSpPr>
        <p:spPr>
          <a:xfrm>
            <a:off x="7894896" y="1221596"/>
            <a:ext cx="1519650" cy="645307"/>
          </a:xfrm>
          <a:prstGeom prst="ellipse">
            <a:avLst/>
          </a:prstGeom>
          <a:gradFill flip="none" rotWithShape="1">
            <a:gsLst>
              <a:gs pos="0">
                <a:schemeClr val="accent6">
                  <a:lumMod val="75000"/>
                  <a:alpha val="33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RM</a:t>
            </a:r>
          </a:p>
          <a:p>
            <a:pPr algn="ctr"/>
            <a:r>
              <a:rPr lang="en-US" sz="1400" dirty="0">
                <a:solidFill>
                  <a:schemeClr val="tx1"/>
                </a:solidFill>
              </a:rPr>
              <a:t>FAM Manager</a:t>
            </a:r>
          </a:p>
        </p:txBody>
      </p:sp>
      <p:sp>
        <p:nvSpPr>
          <p:cNvPr id="127" name="Oval 126"/>
          <p:cNvSpPr/>
          <p:nvPr/>
        </p:nvSpPr>
        <p:spPr>
          <a:xfrm>
            <a:off x="10410721" y="1244779"/>
            <a:ext cx="1651054" cy="663578"/>
          </a:xfrm>
          <a:prstGeom prst="ellipse">
            <a:avLst/>
          </a:prstGeom>
          <a:gradFill flip="none" rotWithShape="1">
            <a:gsLst>
              <a:gs pos="0">
                <a:schemeClr val="accent6">
                  <a:lumMod val="75000"/>
                  <a:alpha val="14000"/>
                </a:schemeClr>
              </a:gs>
              <a:gs pos="50000">
                <a:schemeClr val="accent6">
                  <a:lumMod val="40000"/>
                  <a:lumOff val="60000"/>
                </a:schemeClr>
              </a:gs>
              <a:gs pos="100000">
                <a:schemeClr val="accent6">
                  <a:lumMod val="50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CM</a:t>
            </a:r>
          </a:p>
          <a:p>
            <a:pPr algn="ctr"/>
            <a:r>
              <a:rPr lang="en-US" sz="1400" dirty="0">
                <a:solidFill>
                  <a:schemeClr val="tx1"/>
                </a:solidFill>
              </a:rPr>
              <a:t>Composition MGR</a:t>
            </a:r>
          </a:p>
        </p:txBody>
      </p:sp>
      <p:sp>
        <p:nvSpPr>
          <p:cNvPr id="128" name="Oval 127"/>
          <p:cNvSpPr/>
          <p:nvPr/>
        </p:nvSpPr>
        <p:spPr>
          <a:xfrm>
            <a:off x="8989022" y="2614956"/>
            <a:ext cx="1923235" cy="720440"/>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OFMF</a:t>
            </a:r>
          </a:p>
          <a:p>
            <a:pPr algn="ctr"/>
            <a:r>
              <a:rPr lang="en-US" dirty="0"/>
              <a:t>Services</a:t>
            </a:r>
          </a:p>
        </p:txBody>
      </p:sp>
      <p:sp>
        <p:nvSpPr>
          <p:cNvPr id="129" name="Oval 128"/>
          <p:cNvSpPr/>
          <p:nvPr/>
        </p:nvSpPr>
        <p:spPr>
          <a:xfrm>
            <a:off x="9031776" y="4535504"/>
            <a:ext cx="1923235"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Zephyr</a:t>
            </a:r>
          </a:p>
        </p:txBody>
      </p:sp>
      <p:sp>
        <p:nvSpPr>
          <p:cNvPr id="130" name="Oval 129"/>
          <p:cNvSpPr/>
          <p:nvPr/>
        </p:nvSpPr>
        <p:spPr>
          <a:xfrm>
            <a:off x="9008291" y="4272572"/>
            <a:ext cx="1923235" cy="282694"/>
          </a:xfrm>
          <a:prstGeom prst="ellipse">
            <a:avLst/>
          </a:prstGeom>
          <a:gradFill>
            <a:gsLst>
              <a:gs pos="0">
                <a:schemeClr val="accent2">
                  <a:alpha val="0"/>
                  <a:lumMod val="38000"/>
                </a:schemeClr>
              </a:gs>
              <a:gs pos="50000">
                <a:schemeClr val="accent2">
                  <a:lumMod val="60000"/>
                  <a:lumOff val="40000"/>
                </a:schemeClr>
              </a:gs>
              <a:gs pos="100000">
                <a:srgbClr val="FF0000"/>
              </a:gs>
            </a:gsLst>
            <a:lin ang="5400000" scaled="1"/>
          </a:gradFill>
          <a:ln>
            <a:solidFill>
              <a:schemeClr val="accent4">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agent</a:t>
            </a:r>
          </a:p>
        </p:txBody>
      </p:sp>
      <p:sp>
        <p:nvSpPr>
          <p:cNvPr id="137" name="Oval 136"/>
          <p:cNvSpPr/>
          <p:nvPr/>
        </p:nvSpPr>
        <p:spPr>
          <a:xfrm>
            <a:off x="9318588" y="236227"/>
            <a:ext cx="1116734" cy="483329"/>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admin</a:t>
            </a:r>
            <a:endParaRPr lang="en-GB" dirty="0">
              <a:solidFill>
                <a:schemeClr val="tx1"/>
              </a:solidFill>
            </a:endParaRPr>
          </a:p>
        </p:txBody>
      </p:sp>
      <p:sp>
        <p:nvSpPr>
          <p:cNvPr id="138" name="Up-Down Arrow 137"/>
          <p:cNvSpPr/>
          <p:nvPr/>
        </p:nvSpPr>
        <p:spPr>
          <a:xfrm>
            <a:off x="9729753" y="1644265"/>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sp>
        <p:nvSpPr>
          <p:cNvPr id="139" name="Up-Down Arrow 138"/>
          <p:cNvSpPr/>
          <p:nvPr/>
        </p:nvSpPr>
        <p:spPr>
          <a:xfrm>
            <a:off x="9742538" y="3286820"/>
            <a:ext cx="365760" cy="1009282"/>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600" dirty="0"/>
              <a:t>Redfish</a:t>
            </a:r>
            <a:endParaRPr lang="en-GB" sz="1600" dirty="0"/>
          </a:p>
        </p:txBody>
      </p:sp>
      <p:cxnSp>
        <p:nvCxnSpPr>
          <p:cNvPr id="152" name="Straight Connector 151"/>
          <p:cNvCxnSpPr>
            <a:stCxn id="129" idx="2"/>
          </p:cNvCxnSpPr>
          <p:nvPr/>
        </p:nvCxnSpPr>
        <p:spPr>
          <a:xfrm flipH="1" flipV="1">
            <a:off x="5933166" y="1831020"/>
            <a:ext cx="3098610" cy="3064704"/>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a:stCxn id="124" idx="4"/>
          </p:cNvCxnSpPr>
          <p:nvPr/>
        </p:nvCxnSpPr>
        <p:spPr>
          <a:xfrm flipH="1">
            <a:off x="8739056" y="1625663"/>
            <a:ext cx="1137900" cy="970532"/>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877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Oval 88"/>
          <p:cNvSpPr/>
          <p:nvPr/>
        </p:nvSpPr>
        <p:spPr>
          <a:xfrm>
            <a:off x="9800077" y="2033423"/>
            <a:ext cx="1158098" cy="4704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grpSp>
        <p:nvGrpSpPr>
          <p:cNvPr id="68" name="Group 67">
            <a:extLst>
              <a:ext uri="{FF2B5EF4-FFF2-40B4-BE49-F238E27FC236}">
                <a16:creationId xmlns:a16="http://schemas.microsoft.com/office/drawing/2014/main" id="{9543AD47-B023-4597-B183-BEDD1D875624}"/>
              </a:ext>
            </a:extLst>
          </p:cNvPr>
          <p:cNvGrpSpPr/>
          <p:nvPr/>
        </p:nvGrpSpPr>
        <p:grpSpPr>
          <a:xfrm>
            <a:off x="7455940" y="3020551"/>
            <a:ext cx="685801" cy="399512"/>
            <a:chOff x="3740394" y="1529589"/>
            <a:chExt cx="1038091" cy="861819"/>
          </a:xfrm>
        </p:grpSpPr>
        <p:grpSp>
          <p:nvGrpSpPr>
            <p:cNvPr id="69" name="Group 68">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71" name="Oval 70">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72" name="TextBox 71">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70" name="Oval 69">
              <a:extLst>
                <a:ext uri="{FF2B5EF4-FFF2-40B4-BE49-F238E27FC236}">
                  <a16:creationId xmlns:a16="http://schemas.microsoft.com/office/drawing/2014/main" id="{173EB7FA-7F1F-43D6-97B6-6DF6077B47D5}"/>
                </a:ext>
              </a:extLst>
            </p:cNvPr>
            <p:cNvSpPr/>
            <p:nvPr/>
          </p:nvSpPr>
          <p:spPr>
            <a:xfrm>
              <a:off x="3818837" y="1946317"/>
              <a:ext cx="327357"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sp>
        <p:nvSpPr>
          <p:cNvPr id="2" name="Title 1"/>
          <p:cNvSpPr>
            <a:spLocks noGrp="1"/>
          </p:cNvSpPr>
          <p:nvPr>
            <p:ph type="title"/>
          </p:nvPr>
        </p:nvSpPr>
        <p:spPr>
          <a:xfrm>
            <a:off x="498165" y="64220"/>
            <a:ext cx="10515600" cy="1325563"/>
          </a:xfrm>
        </p:spPr>
        <p:txBody>
          <a:bodyPr/>
          <a:lstStyle/>
          <a:p>
            <a:r>
              <a:rPr lang="en-US" dirty="0"/>
              <a:t>Redfish Physical Fabric Model</a:t>
            </a:r>
            <a:endParaRPr lang="en-GB" dirty="0"/>
          </a:p>
        </p:txBody>
      </p:sp>
      <p:sp>
        <p:nvSpPr>
          <p:cNvPr id="3" name="Content Placeholder 2"/>
          <p:cNvSpPr>
            <a:spLocks noGrp="1"/>
          </p:cNvSpPr>
          <p:nvPr>
            <p:ph idx="1"/>
          </p:nvPr>
        </p:nvSpPr>
        <p:spPr>
          <a:xfrm>
            <a:off x="317167" y="1140059"/>
            <a:ext cx="6211201" cy="5564912"/>
          </a:xfrm>
        </p:spPr>
        <p:txBody>
          <a:bodyPr>
            <a:noAutofit/>
          </a:bodyPr>
          <a:lstStyle/>
          <a:p>
            <a:pPr marL="0" indent="0">
              <a:buNone/>
            </a:pPr>
            <a:r>
              <a:rPr lang="en-US" sz="2400" dirty="0"/>
              <a:t>Insights</a:t>
            </a:r>
            <a:endParaRPr lang="en-US" sz="1800" dirty="0"/>
          </a:p>
          <a:p>
            <a:r>
              <a:rPr lang="en-US" sz="1600" dirty="0"/>
              <a:t>Fabric itself (the connectivity) is modeled as </a:t>
            </a:r>
            <a:r>
              <a:rPr lang="en-US" sz="1600" b="1" dirty="0"/>
              <a:t>ports and endpoints</a:t>
            </a:r>
          </a:p>
          <a:p>
            <a:r>
              <a:rPr lang="en-US" sz="1600" dirty="0"/>
              <a:t>Physical fabric connections (</a:t>
            </a:r>
            <a:r>
              <a:rPr lang="en-US" sz="1600" dirty="0" err="1"/>
              <a:t>eg</a:t>
            </a:r>
            <a:r>
              <a:rPr lang="en-US" sz="1600" dirty="0"/>
              <a:t>. Cables) are </a:t>
            </a:r>
            <a:r>
              <a:rPr lang="en-US" sz="1600" b="1" dirty="0"/>
              <a:t>always between ‘Ports’ </a:t>
            </a:r>
          </a:p>
          <a:p>
            <a:r>
              <a:rPr lang="en-US" sz="1600" dirty="0"/>
              <a:t>Ports are traced back to the fabric devices that drive the ports</a:t>
            </a:r>
          </a:p>
          <a:p>
            <a:r>
              <a:rPr lang="en-US" sz="1600" dirty="0"/>
              <a:t>Fabric devices trace back to physical or logical infrastructure (what controls the fabric device) AND to the </a:t>
            </a:r>
            <a:r>
              <a:rPr lang="en-US" sz="1600" b="1" dirty="0"/>
              <a:t>‘Endpoint’ object associated with the fabric device </a:t>
            </a:r>
          </a:p>
          <a:p>
            <a:r>
              <a:rPr lang="en-US" sz="1600" dirty="0"/>
              <a:t>Discovery of physical and logical resources accessible via the fabric is a fabric-specific operation.</a:t>
            </a:r>
          </a:p>
          <a:p>
            <a:pPr marL="0" indent="0">
              <a:buNone/>
            </a:pPr>
            <a:r>
              <a:rPr lang="en-US" sz="1600" dirty="0"/>
              <a:t>Non-fabric resources (those not directly visible to the fabric) associated with the fabric devices ( the fabric endpoints) may or may not have detailed Redfish models and schema that can be accessed via the same Service Root.</a:t>
            </a:r>
            <a:endParaRPr lang="en-GB" sz="1600" dirty="0"/>
          </a:p>
          <a:p>
            <a:r>
              <a:rPr lang="en-US" sz="1600" dirty="0"/>
              <a:t>For example, if the </a:t>
            </a:r>
            <a:r>
              <a:rPr lang="en-US" sz="1600" dirty="0" err="1"/>
              <a:t>ServiceRoot</a:t>
            </a:r>
            <a:r>
              <a:rPr lang="en-US" sz="1600" dirty="0"/>
              <a:t> shown is maintained by the ‘fabric manager’,  the fabric manager may not have any visibility to details about ‘System 3’ behind the fabric adapter. </a:t>
            </a:r>
          </a:p>
          <a:p>
            <a:r>
              <a:rPr lang="en-US" sz="1600" dirty="0"/>
              <a:t>The fabric manager must know sufficient details about the fabric adapter to correctly enable the system to access those other endpoints on fabric the server is allowed to reach.</a:t>
            </a:r>
          </a:p>
        </p:txBody>
      </p:sp>
      <p:sp>
        <p:nvSpPr>
          <p:cNvPr id="4" name="Oval 3"/>
          <p:cNvSpPr/>
          <p:nvPr/>
        </p:nvSpPr>
        <p:spPr>
          <a:xfrm>
            <a:off x="10547171" y="3358658"/>
            <a:ext cx="822009" cy="635237"/>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5" name="TextBox 4"/>
          <p:cNvSpPr txBox="1"/>
          <p:nvPr/>
        </p:nvSpPr>
        <p:spPr>
          <a:xfrm>
            <a:off x="10684818" y="3568499"/>
            <a:ext cx="657895" cy="192830"/>
          </a:xfrm>
          <a:prstGeom prst="rect">
            <a:avLst/>
          </a:prstGeom>
          <a:noFill/>
        </p:spPr>
        <p:txBody>
          <a:bodyPr wrap="none" rtlCol="0">
            <a:spAutoFit/>
          </a:bodyPr>
          <a:lstStyle/>
          <a:p>
            <a:r>
              <a:rPr lang="en-US" sz="1100" dirty="0">
                <a:solidFill>
                  <a:prstClr val="black"/>
                </a:solidFill>
              </a:rPr>
              <a:t>Endpoints</a:t>
            </a:r>
          </a:p>
        </p:txBody>
      </p:sp>
      <p:cxnSp>
        <p:nvCxnSpPr>
          <p:cNvPr id="6" name="Curved Connector 7">
            <a:extLst>
              <a:ext uri="{FF2B5EF4-FFF2-40B4-BE49-F238E27FC236}">
                <a16:creationId xmlns:a16="http://schemas.microsoft.com/office/drawing/2014/main" id="{94E13FD5-DA19-4A2F-854E-9E8FF215CDC3}"/>
              </a:ext>
            </a:extLst>
          </p:cNvPr>
          <p:cNvCxnSpPr>
            <a:cxnSpLocks/>
            <a:endCxn id="15" idx="0"/>
          </p:cNvCxnSpPr>
          <p:nvPr/>
        </p:nvCxnSpPr>
        <p:spPr>
          <a:xfrm rot="16200000" flipH="1">
            <a:off x="7521030" y="3533556"/>
            <a:ext cx="293754" cy="92285"/>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 name="Curved Connector 14">
            <a:extLst>
              <a:ext uri="{FF2B5EF4-FFF2-40B4-BE49-F238E27FC236}">
                <a16:creationId xmlns:a16="http://schemas.microsoft.com/office/drawing/2014/main" id="{7B6572C3-44A8-44FD-BA98-1C8E5D34955F}"/>
              </a:ext>
            </a:extLst>
          </p:cNvPr>
          <p:cNvCxnSpPr>
            <a:cxnSpLocks/>
            <a:stCxn id="8" idx="4"/>
            <a:endCxn id="17" idx="5"/>
          </p:cNvCxnSpPr>
          <p:nvPr/>
        </p:nvCxnSpPr>
        <p:spPr>
          <a:xfrm rot="5400000">
            <a:off x="9167149" y="2841125"/>
            <a:ext cx="362766" cy="2799103"/>
          </a:xfrm>
          <a:prstGeom prst="curvedConnector3">
            <a:avLst>
              <a:gd name="adj1" fmla="val 23122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6A1CF7F3-4B09-4B75-B9BE-27EE3FDFECBB}"/>
              </a:ext>
            </a:extLst>
          </p:cNvPr>
          <p:cNvSpPr/>
          <p:nvPr/>
        </p:nvSpPr>
        <p:spPr>
          <a:xfrm>
            <a:off x="10608652" y="3835699"/>
            <a:ext cx="278862" cy="22359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grpSp>
        <p:nvGrpSpPr>
          <p:cNvPr id="9" name="Group 8">
            <a:extLst>
              <a:ext uri="{FF2B5EF4-FFF2-40B4-BE49-F238E27FC236}">
                <a16:creationId xmlns:a16="http://schemas.microsoft.com/office/drawing/2014/main" id="{3455230F-E98F-4285-9992-94173BB08CAE}"/>
              </a:ext>
            </a:extLst>
          </p:cNvPr>
          <p:cNvGrpSpPr/>
          <p:nvPr/>
        </p:nvGrpSpPr>
        <p:grpSpPr>
          <a:xfrm>
            <a:off x="8824267" y="2951894"/>
            <a:ext cx="1538797" cy="669456"/>
            <a:chOff x="6866802" y="4052935"/>
            <a:chExt cx="1901684" cy="908244"/>
          </a:xfrm>
          <a:solidFill>
            <a:srgbClr val="00B0F0"/>
          </a:solidFill>
        </p:grpSpPr>
        <p:grpSp>
          <p:nvGrpSpPr>
            <p:cNvPr id="10" name="Group 9">
              <a:extLst>
                <a:ext uri="{FF2B5EF4-FFF2-40B4-BE49-F238E27FC236}">
                  <a16:creationId xmlns:a16="http://schemas.microsoft.com/office/drawing/2014/main" id="{02EC3674-0E89-452C-94F4-64C87D17EFFA}"/>
                </a:ext>
              </a:extLst>
            </p:cNvPr>
            <p:cNvGrpSpPr/>
            <p:nvPr/>
          </p:nvGrpSpPr>
          <p:grpSpPr>
            <a:xfrm>
              <a:off x="6866802" y="4052935"/>
              <a:ext cx="1901684" cy="861819"/>
              <a:chOff x="6445409" y="4251530"/>
              <a:chExt cx="1901684" cy="861819"/>
            </a:xfrm>
            <a:grpFill/>
          </p:grpSpPr>
          <p:sp>
            <p:nvSpPr>
              <p:cNvPr id="12" name="Oval 11">
                <a:extLst>
                  <a:ext uri="{FF2B5EF4-FFF2-40B4-BE49-F238E27FC236}">
                    <a16:creationId xmlns:a16="http://schemas.microsoft.com/office/drawing/2014/main" id="{1E5123F7-DAC4-4EF7-9C60-8792EA0A701D}"/>
                  </a:ext>
                </a:extLst>
              </p:cNvPr>
              <p:cNvSpPr/>
              <p:nvPr/>
            </p:nvSpPr>
            <p:spPr>
              <a:xfrm>
                <a:off x="6445409" y="4251530"/>
                <a:ext cx="1901684"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13" name="TextBox 12">
                <a:extLst>
                  <a:ext uri="{FF2B5EF4-FFF2-40B4-BE49-F238E27FC236}">
                    <a16:creationId xmlns:a16="http://schemas.microsoft.com/office/drawing/2014/main" id="{AB91E4C4-E23D-43A2-9F06-8644ADCAA487}"/>
                  </a:ext>
                </a:extLst>
              </p:cNvPr>
              <p:cNvSpPr txBox="1"/>
              <p:nvPr/>
            </p:nvSpPr>
            <p:spPr>
              <a:xfrm>
                <a:off x="7053048" y="4344052"/>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11" name="Oval 10">
              <a:extLst>
                <a:ext uri="{FF2B5EF4-FFF2-40B4-BE49-F238E27FC236}">
                  <a16:creationId xmlns:a16="http://schemas.microsoft.com/office/drawing/2014/main" id="{18C34E4E-1AC4-4F61-95D8-2C8BC3328FA7}"/>
                </a:ext>
              </a:extLst>
            </p:cNvPr>
            <p:cNvSpPr/>
            <p:nvPr/>
          </p:nvSpPr>
          <p:spPr>
            <a:xfrm>
              <a:off x="7095552" y="4542447"/>
              <a:ext cx="63321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 name="Group 13"/>
          <p:cNvGrpSpPr/>
          <p:nvPr/>
        </p:nvGrpSpPr>
        <p:grpSpPr>
          <a:xfrm>
            <a:off x="7055210" y="3714532"/>
            <a:ext cx="1192823" cy="1327170"/>
            <a:chOff x="153288" y="2998113"/>
            <a:chExt cx="1474120" cy="1800557"/>
          </a:xfrm>
        </p:grpSpPr>
        <p:sp>
          <p:nvSpPr>
            <p:cNvPr id="15" name="Oval 14">
              <a:extLst>
                <a:ext uri="{FF2B5EF4-FFF2-40B4-BE49-F238E27FC236}">
                  <a16:creationId xmlns:a16="http://schemas.microsoft.com/office/drawing/2014/main" id="{0D886695-0CF9-4D21-B60A-8DD1485CB00D}"/>
                </a:ext>
              </a:extLst>
            </p:cNvPr>
            <p:cNvSpPr/>
            <p:nvPr/>
          </p:nvSpPr>
          <p:spPr>
            <a:xfrm>
              <a:off x="442411" y="3014453"/>
              <a:ext cx="1050174" cy="93352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a:extLst>
                <a:ext uri="{FF2B5EF4-FFF2-40B4-BE49-F238E27FC236}">
                  <a16:creationId xmlns:a16="http://schemas.microsoft.com/office/drawing/2014/main" id="{6FF22F13-43A9-4F2C-8218-D84861786475}"/>
                </a:ext>
              </a:extLst>
            </p:cNvPr>
            <p:cNvSpPr txBox="1"/>
            <p:nvPr/>
          </p:nvSpPr>
          <p:spPr>
            <a:xfrm>
              <a:off x="688800" y="2998113"/>
              <a:ext cx="938608" cy="430887"/>
            </a:xfrm>
            <a:prstGeom prst="rect">
              <a:avLst/>
            </a:prstGeom>
            <a:noFill/>
          </p:spPr>
          <p:txBody>
            <a:bodyPr wrap="square" rtlCol="0">
              <a:spAutoFit/>
            </a:bodyPr>
            <a:lstStyle/>
            <a:p>
              <a:r>
                <a:rPr lang="en-US" sz="1100" dirty="0">
                  <a:solidFill>
                    <a:prstClr val="black"/>
                  </a:solidFill>
                </a:rPr>
                <a:t>Fabric Adapters</a:t>
              </a:r>
            </a:p>
          </p:txBody>
        </p:sp>
        <p:sp>
          <p:nvSpPr>
            <p:cNvPr id="17" name="Oval 16">
              <a:extLst>
                <a:ext uri="{FF2B5EF4-FFF2-40B4-BE49-F238E27FC236}">
                  <a16:creationId xmlns:a16="http://schemas.microsoft.com/office/drawing/2014/main" id="{0304C575-460B-4949-B136-374A1A5EDCA0}"/>
                </a:ext>
              </a:extLst>
            </p:cNvPr>
            <p:cNvSpPr/>
            <p:nvPr/>
          </p:nvSpPr>
          <p:spPr>
            <a:xfrm>
              <a:off x="848499" y="3634132"/>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18" name="Group 17">
              <a:extLst>
                <a:ext uri="{FF2B5EF4-FFF2-40B4-BE49-F238E27FC236}">
                  <a16:creationId xmlns:a16="http://schemas.microsoft.com/office/drawing/2014/main" id="{B00BAC4B-F769-498F-8BE5-716877FFB54F}"/>
                </a:ext>
              </a:extLst>
            </p:cNvPr>
            <p:cNvGrpSpPr/>
            <p:nvPr/>
          </p:nvGrpSpPr>
          <p:grpSpPr>
            <a:xfrm>
              <a:off x="153288" y="4199000"/>
              <a:ext cx="660356" cy="573939"/>
              <a:chOff x="2087056" y="4770132"/>
              <a:chExt cx="660356" cy="573939"/>
            </a:xfrm>
          </p:grpSpPr>
          <p:grpSp>
            <p:nvGrpSpPr>
              <p:cNvPr id="27" name="Group 26">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9" name="Oval 28">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0" name="TextBox 29">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8" name="Oval 27">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9" name="Curved Connector 7">
              <a:extLst>
                <a:ext uri="{FF2B5EF4-FFF2-40B4-BE49-F238E27FC236}">
                  <a16:creationId xmlns:a16="http://schemas.microsoft.com/office/drawing/2014/main" id="{BD9E76C7-B531-4DA7-BEAE-21A6C3999E3B}"/>
                </a:ext>
              </a:extLst>
            </p:cNvPr>
            <p:cNvCxnSpPr>
              <a:cxnSpLocks/>
              <a:stCxn id="20" idx="3"/>
              <a:endCxn id="30" idx="0"/>
            </p:cNvCxnSpPr>
            <p:nvPr/>
          </p:nvCxnSpPr>
          <p:spPr>
            <a:xfrm rot="16200000" flipH="1">
              <a:off x="196318" y="3900563"/>
              <a:ext cx="474943" cy="12192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304C575-460B-4949-B136-374A1A5EDCA0}"/>
                </a:ext>
              </a:extLst>
            </p:cNvPr>
            <p:cNvSpPr/>
            <p:nvPr/>
          </p:nvSpPr>
          <p:spPr>
            <a:xfrm>
              <a:off x="302595" y="3400181"/>
              <a:ext cx="479563" cy="3794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grpSp>
          <p:nvGrpSpPr>
            <p:cNvPr id="21" name="Group 20">
              <a:extLst>
                <a:ext uri="{FF2B5EF4-FFF2-40B4-BE49-F238E27FC236}">
                  <a16:creationId xmlns:a16="http://schemas.microsoft.com/office/drawing/2014/main" id="{B00BAC4B-F769-498F-8BE5-716877FFB54F}"/>
                </a:ext>
              </a:extLst>
            </p:cNvPr>
            <p:cNvGrpSpPr/>
            <p:nvPr/>
          </p:nvGrpSpPr>
          <p:grpSpPr>
            <a:xfrm>
              <a:off x="702554" y="4224731"/>
              <a:ext cx="660356" cy="573939"/>
              <a:chOff x="2087056" y="4770132"/>
              <a:chExt cx="660356" cy="573939"/>
            </a:xfrm>
          </p:grpSpPr>
          <p:grpSp>
            <p:nvGrpSpPr>
              <p:cNvPr id="23" name="Group 22">
                <a:extLst>
                  <a:ext uri="{FF2B5EF4-FFF2-40B4-BE49-F238E27FC236}">
                    <a16:creationId xmlns:a16="http://schemas.microsoft.com/office/drawing/2014/main" id="{5F87B798-A063-4968-8F85-B4A5C7F19084}"/>
                  </a:ext>
                </a:extLst>
              </p:cNvPr>
              <p:cNvGrpSpPr/>
              <p:nvPr/>
            </p:nvGrpSpPr>
            <p:grpSpPr>
              <a:xfrm>
                <a:off x="2087056" y="4770132"/>
                <a:ext cx="660356" cy="543434"/>
                <a:chOff x="2087056" y="4770132"/>
                <a:chExt cx="660356" cy="543434"/>
              </a:xfrm>
            </p:grpSpPr>
            <p:sp>
              <p:nvSpPr>
                <p:cNvPr id="25" name="Oval 24">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6" name="TextBox 25">
                  <a:extLst>
                    <a:ext uri="{FF2B5EF4-FFF2-40B4-BE49-F238E27FC236}">
                      <a16:creationId xmlns:a16="http://schemas.microsoft.com/office/drawing/2014/main" id="{8EFD4326-2762-4E78-8D9F-20B362DA5421}"/>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24" name="Oval 23">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22" name="Curved Connector 7">
              <a:extLst>
                <a:ext uri="{FF2B5EF4-FFF2-40B4-BE49-F238E27FC236}">
                  <a16:creationId xmlns:a16="http://schemas.microsoft.com/office/drawing/2014/main" id="{BD9E76C7-B531-4DA7-BEAE-21A6C3999E3B}"/>
                </a:ext>
              </a:extLst>
            </p:cNvPr>
            <p:cNvCxnSpPr>
              <a:cxnSpLocks/>
              <a:stCxn id="17" idx="4"/>
              <a:endCxn id="25" idx="0"/>
            </p:cNvCxnSpPr>
            <p:nvPr/>
          </p:nvCxnSpPr>
          <p:spPr>
            <a:xfrm rot="5400000">
              <a:off x="953079" y="4093230"/>
              <a:ext cx="214857" cy="55549"/>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1" name="Oval 30">
            <a:extLst>
              <a:ext uri="{FF2B5EF4-FFF2-40B4-BE49-F238E27FC236}">
                <a16:creationId xmlns:a16="http://schemas.microsoft.com/office/drawing/2014/main" id="{0304C575-460B-4949-B136-374A1A5EDCA0}"/>
              </a:ext>
            </a:extLst>
          </p:cNvPr>
          <p:cNvSpPr/>
          <p:nvPr/>
        </p:nvSpPr>
        <p:spPr>
          <a:xfrm>
            <a:off x="10799249" y="3917497"/>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2" name="Curved Connector 14">
            <a:extLst>
              <a:ext uri="{FF2B5EF4-FFF2-40B4-BE49-F238E27FC236}">
                <a16:creationId xmlns:a16="http://schemas.microsoft.com/office/drawing/2014/main" id="{7B6572C3-44A8-44FD-BA98-1C8E5D34955F}"/>
              </a:ext>
            </a:extLst>
          </p:cNvPr>
          <p:cNvCxnSpPr>
            <a:cxnSpLocks/>
            <a:stCxn id="31" idx="4"/>
            <a:endCxn id="20" idx="2"/>
          </p:cNvCxnSpPr>
          <p:nvPr/>
        </p:nvCxnSpPr>
        <p:spPr>
          <a:xfrm rot="5400000">
            <a:off x="9047855" y="2259582"/>
            <a:ext cx="19324" cy="3762981"/>
          </a:xfrm>
          <a:prstGeom prst="curvedConnector4">
            <a:avLst>
              <a:gd name="adj1" fmla="val 7748639"/>
              <a:gd name="adj2" fmla="val 10607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Curved Connector 14">
            <a:extLst>
              <a:ext uri="{FF2B5EF4-FFF2-40B4-BE49-F238E27FC236}">
                <a16:creationId xmlns:a16="http://schemas.microsoft.com/office/drawing/2014/main" id="{316B656C-973C-465E-AD83-E231BE78ACF7}"/>
              </a:ext>
            </a:extLst>
          </p:cNvPr>
          <p:cNvCxnSpPr>
            <a:cxnSpLocks/>
            <a:stCxn id="24" idx="5"/>
            <a:endCxn id="42" idx="2"/>
          </p:cNvCxnSpPr>
          <p:nvPr/>
        </p:nvCxnSpPr>
        <p:spPr>
          <a:xfrm rot="5400000" flipH="1" flipV="1">
            <a:off x="7876123" y="3989351"/>
            <a:ext cx="995865" cy="1059126"/>
          </a:xfrm>
          <a:prstGeom prst="curvedConnector4">
            <a:avLst>
              <a:gd name="adj1" fmla="val -9251"/>
              <a:gd name="adj2" fmla="val 51541"/>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0304C575-460B-4949-B136-374A1A5EDCA0}"/>
              </a:ext>
            </a:extLst>
          </p:cNvPr>
          <p:cNvSpPr/>
          <p:nvPr/>
        </p:nvSpPr>
        <p:spPr>
          <a:xfrm>
            <a:off x="11194804" y="3727635"/>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 name="Oval 34">
            <a:extLst>
              <a:ext uri="{FF2B5EF4-FFF2-40B4-BE49-F238E27FC236}">
                <a16:creationId xmlns:a16="http://schemas.microsoft.com/office/drawing/2014/main" id="{0304C575-460B-4949-B136-374A1A5EDCA0}"/>
              </a:ext>
            </a:extLst>
          </p:cNvPr>
          <p:cNvSpPr/>
          <p:nvPr/>
        </p:nvSpPr>
        <p:spPr>
          <a:xfrm>
            <a:off x="11256416" y="3513964"/>
            <a:ext cx="279516" cy="21391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 name="Rounded Rectangle 35"/>
          <p:cNvSpPr/>
          <p:nvPr/>
        </p:nvSpPr>
        <p:spPr>
          <a:xfrm>
            <a:off x="7505657" y="3280033"/>
            <a:ext cx="208392" cy="100949"/>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nvGrpSpPr>
          <p:cNvPr id="37" name="Group 36"/>
          <p:cNvGrpSpPr/>
          <p:nvPr/>
        </p:nvGrpSpPr>
        <p:grpSpPr>
          <a:xfrm>
            <a:off x="8903619" y="3500673"/>
            <a:ext cx="707822" cy="772520"/>
            <a:chOff x="2948577" y="3170884"/>
            <a:chExt cx="874744" cy="1048069"/>
          </a:xfrm>
        </p:grpSpPr>
        <p:grpSp>
          <p:nvGrpSpPr>
            <p:cNvPr id="38" name="Group 37">
              <a:extLst>
                <a:ext uri="{FF2B5EF4-FFF2-40B4-BE49-F238E27FC236}">
                  <a16:creationId xmlns:a16="http://schemas.microsoft.com/office/drawing/2014/main" id="{0D1AB099-DDB1-43CA-8091-F241E12D1E9E}"/>
                </a:ext>
              </a:extLst>
            </p:cNvPr>
            <p:cNvGrpSpPr/>
            <p:nvPr/>
          </p:nvGrpSpPr>
          <p:grpSpPr>
            <a:xfrm>
              <a:off x="3049698" y="3506725"/>
              <a:ext cx="684897" cy="647486"/>
              <a:chOff x="2083745" y="4687128"/>
              <a:chExt cx="684897" cy="647486"/>
            </a:xfrm>
          </p:grpSpPr>
          <p:grpSp>
            <p:nvGrpSpPr>
              <p:cNvPr id="46" name="Group 45">
                <a:extLst>
                  <a:ext uri="{FF2B5EF4-FFF2-40B4-BE49-F238E27FC236}">
                    <a16:creationId xmlns:a16="http://schemas.microsoft.com/office/drawing/2014/main" id="{C0E4B521-6E55-449D-A951-72780D03E20A}"/>
                  </a:ext>
                </a:extLst>
              </p:cNvPr>
              <p:cNvGrpSpPr/>
              <p:nvPr/>
            </p:nvGrpSpPr>
            <p:grpSpPr>
              <a:xfrm>
                <a:off x="2087056" y="4687128"/>
                <a:ext cx="681586" cy="626438"/>
                <a:chOff x="2087056" y="4687128"/>
                <a:chExt cx="681586" cy="626438"/>
              </a:xfrm>
            </p:grpSpPr>
            <p:sp>
              <p:nvSpPr>
                <p:cNvPr id="48" name="Oval 47">
                  <a:extLst>
                    <a:ext uri="{FF2B5EF4-FFF2-40B4-BE49-F238E27FC236}">
                      <a16:creationId xmlns:a16="http://schemas.microsoft.com/office/drawing/2014/main" id="{DAE09AE9-EF25-46ED-BCA3-F02432C45526}"/>
                    </a:ext>
                  </a:extLst>
                </p:cNvPr>
                <p:cNvSpPr/>
                <p:nvPr/>
              </p:nvSpPr>
              <p:spPr>
                <a:xfrm>
                  <a:off x="2087056" y="4687128"/>
                  <a:ext cx="681586" cy="626438"/>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9" name="TextBox 48">
                  <a:extLst>
                    <a:ext uri="{FF2B5EF4-FFF2-40B4-BE49-F238E27FC236}">
                      <a16:creationId xmlns:a16="http://schemas.microsoft.com/office/drawing/2014/main" id="{CC963C96-77B2-476B-ABB5-B3C239FC5610}"/>
                    </a:ext>
                  </a:extLst>
                </p:cNvPr>
                <p:cNvSpPr txBox="1"/>
                <p:nvPr/>
              </p:nvSpPr>
              <p:spPr>
                <a:xfrm>
                  <a:off x="2111030" y="4809785"/>
                  <a:ext cx="649199" cy="354923"/>
                </a:xfrm>
                <a:prstGeom prst="rect">
                  <a:avLst/>
                </a:prstGeom>
                <a:noFill/>
              </p:spPr>
              <p:txBody>
                <a:bodyPr wrap="square" rtlCol="0">
                  <a:spAutoFit/>
                </a:bodyPr>
                <a:lstStyle/>
                <a:p>
                  <a:pPr algn="ctr"/>
                  <a:r>
                    <a:rPr lang="en-US" sz="1100" dirty="0">
                      <a:solidFill>
                        <a:prstClr val="black"/>
                      </a:solidFill>
                    </a:rPr>
                    <a:t>Ports</a:t>
                  </a:r>
                </a:p>
              </p:txBody>
            </p:sp>
          </p:grpSp>
          <p:sp>
            <p:nvSpPr>
              <p:cNvPr id="47" name="Oval 46">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39" name="Curved Connector 7">
              <a:extLst>
                <a:ext uri="{FF2B5EF4-FFF2-40B4-BE49-F238E27FC236}">
                  <a16:creationId xmlns:a16="http://schemas.microsoft.com/office/drawing/2014/main" id="{64249A3D-B85C-47B6-82EF-209B9696C496}"/>
                </a:ext>
              </a:extLst>
            </p:cNvPr>
            <p:cNvCxnSpPr>
              <a:cxnSpLocks/>
              <a:stCxn id="11" idx="4"/>
              <a:endCxn id="49" idx="0"/>
            </p:cNvCxnSpPr>
            <p:nvPr/>
          </p:nvCxnSpPr>
          <p:spPr>
            <a:xfrm rot="16200000" flipH="1">
              <a:off x="3251337" y="3479136"/>
              <a:ext cx="294777" cy="57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0" name="Oval 39">
              <a:extLst>
                <a:ext uri="{FF2B5EF4-FFF2-40B4-BE49-F238E27FC236}">
                  <a16:creationId xmlns:a16="http://schemas.microsoft.com/office/drawing/2014/main" id="{20AE12D0-05DF-4977-8880-D49039F149BE}"/>
                </a:ext>
              </a:extLst>
            </p:cNvPr>
            <p:cNvSpPr/>
            <p:nvPr/>
          </p:nvSpPr>
          <p:spPr>
            <a:xfrm>
              <a:off x="3435113" y="3906033"/>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 name="Oval 40">
              <a:extLst>
                <a:ext uri="{FF2B5EF4-FFF2-40B4-BE49-F238E27FC236}">
                  <a16:creationId xmlns:a16="http://schemas.microsoft.com/office/drawing/2014/main" id="{20AE12D0-05DF-4977-8880-D49039F149BE}"/>
                </a:ext>
              </a:extLst>
            </p:cNvPr>
            <p:cNvSpPr/>
            <p:nvPr/>
          </p:nvSpPr>
          <p:spPr>
            <a:xfrm>
              <a:off x="3547887" y="3825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2" name="Oval 41">
              <a:extLst>
                <a:ext uri="{FF2B5EF4-FFF2-40B4-BE49-F238E27FC236}">
                  <a16:creationId xmlns:a16="http://schemas.microsoft.com/office/drawing/2014/main" id="{20AE12D0-05DF-4977-8880-D49039F149BE}"/>
                </a:ext>
              </a:extLst>
            </p:cNvPr>
            <p:cNvSpPr/>
            <p:nvPr/>
          </p:nvSpPr>
          <p:spPr>
            <a:xfrm>
              <a:off x="2948577" y="376164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43" name="Oval 42">
              <a:extLst>
                <a:ext uri="{FF2B5EF4-FFF2-40B4-BE49-F238E27FC236}">
                  <a16:creationId xmlns:a16="http://schemas.microsoft.com/office/drawing/2014/main" id="{20AE12D0-05DF-4977-8880-D49039F149BE}"/>
                </a:ext>
              </a:extLst>
            </p:cNvPr>
            <p:cNvSpPr/>
            <p:nvPr/>
          </p:nvSpPr>
          <p:spPr>
            <a:xfrm>
              <a:off x="3252144" y="3988690"/>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44" name="Oval 43">
              <a:extLst>
                <a:ext uri="{FF2B5EF4-FFF2-40B4-BE49-F238E27FC236}">
                  <a16:creationId xmlns:a16="http://schemas.microsoft.com/office/drawing/2014/main" id="{20AE12D0-05DF-4977-8880-D49039F149BE}"/>
                </a:ext>
              </a:extLst>
            </p:cNvPr>
            <p:cNvSpPr/>
            <p:nvPr/>
          </p:nvSpPr>
          <p:spPr>
            <a:xfrm>
              <a:off x="2959821" y="3562926"/>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45" name="Diamond 44"/>
            <p:cNvSpPr/>
            <p:nvPr/>
          </p:nvSpPr>
          <p:spPr>
            <a:xfrm>
              <a:off x="3467274" y="3170884"/>
              <a:ext cx="211622" cy="198758"/>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grpSp>
      <p:sp>
        <p:nvSpPr>
          <p:cNvPr id="50" name="Oval 49"/>
          <p:cNvSpPr/>
          <p:nvPr/>
        </p:nvSpPr>
        <p:spPr bwMode="ltGray">
          <a:xfrm>
            <a:off x="10664029" y="3906733"/>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8</a:t>
            </a:r>
            <a:endParaRPr lang="en-GB" sz="1400" dirty="0" err="1">
              <a:solidFill>
                <a:prstClr val="white"/>
              </a:solidFill>
            </a:endParaRPr>
          </a:p>
        </p:txBody>
      </p:sp>
      <p:sp>
        <p:nvSpPr>
          <p:cNvPr id="51" name="Oval 50"/>
          <p:cNvSpPr/>
          <p:nvPr/>
        </p:nvSpPr>
        <p:spPr bwMode="ltGray">
          <a:xfrm>
            <a:off x="10843430" y="3989738"/>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9</a:t>
            </a:r>
            <a:endParaRPr lang="en-GB" sz="1400" dirty="0" err="1">
              <a:solidFill>
                <a:prstClr val="white"/>
              </a:solidFill>
            </a:endParaRPr>
          </a:p>
        </p:txBody>
      </p:sp>
      <p:sp>
        <p:nvSpPr>
          <p:cNvPr id="52" name="Oval 51"/>
          <p:cNvSpPr/>
          <p:nvPr/>
        </p:nvSpPr>
        <p:spPr bwMode="ltGray">
          <a:xfrm>
            <a:off x="11272702" y="3766037"/>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a</a:t>
            </a:r>
            <a:endParaRPr lang="en-GB" sz="1400" dirty="0" err="1">
              <a:solidFill>
                <a:prstClr val="white"/>
              </a:solidFill>
            </a:endParaRPr>
          </a:p>
        </p:txBody>
      </p:sp>
      <p:sp>
        <p:nvSpPr>
          <p:cNvPr id="53" name="Oval 52"/>
          <p:cNvSpPr/>
          <p:nvPr/>
        </p:nvSpPr>
        <p:spPr bwMode="ltGray">
          <a:xfrm>
            <a:off x="11306759" y="3568499"/>
            <a:ext cx="174456" cy="107837"/>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b</a:t>
            </a:r>
            <a:endParaRPr lang="en-GB" sz="1400" dirty="0" err="1">
              <a:solidFill>
                <a:prstClr val="white"/>
              </a:solidFill>
            </a:endParaRPr>
          </a:p>
        </p:txBody>
      </p:sp>
      <p:cxnSp>
        <p:nvCxnSpPr>
          <p:cNvPr id="54" name="Curved Connector 14">
            <a:extLst>
              <a:ext uri="{FF2B5EF4-FFF2-40B4-BE49-F238E27FC236}">
                <a16:creationId xmlns:a16="http://schemas.microsoft.com/office/drawing/2014/main" id="{316B656C-973C-465E-AD83-E231BE78ACF7}"/>
              </a:ext>
            </a:extLst>
          </p:cNvPr>
          <p:cNvCxnSpPr>
            <a:cxnSpLocks/>
            <a:stCxn id="29" idx="4"/>
            <a:endCxn id="47" idx="3"/>
          </p:cNvCxnSpPr>
          <p:nvPr/>
        </p:nvCxnSpPr>
        <p:spPr>
          <a:xfrm rot="5400000" flipH="1" flipV="1">
            <a:off x="7770415" y="3752583"/>
            <a:ext cx="799634" cy="1695701"/>
          </a:xfrm>
          <a:prstGeom prst="curvedConnector3">
            <a:avLst>
              <a:gd name="adj1" fmla="val -2858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7" name="Oval 76">
            <a:extLst>
              <a:ext uri="{FF2B5EF4-FFF2-40B4-BE49-F238E27FC236}">
                <a16:creationId xmlns:a16="http://schemas.microsoft.com/office/drawing/2014/main" id="{E87D59CC-02D7-4957-A619-75F0D7A256F2}"/>
              </a:ext>
            </a:extLst>
          </p:cNvPr>
          <p:cNvSpPr/>
          <p:nvPr/>
        </p:nvSpPr>
        <p:spPr>
          <a:xfrm>
            <a:off x="8311209" y="1381683"/>
            <a:ext cx="2468002" cy="42528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78" name="Curved Connector 7">
            <a:extLst>
              <a:ext uri="{FF2B5EF4-FFF2-40B4-BE49-F238E27FC236}">
                <a16:creationId xmlns:a16="http://schemas.microsoft.com/office/drawing/2014/main" id="{94E13FD5-DA19-4A2F-854E-9E8FF215CDC3}"/>
              </a:ext>
            </a:extLst>
          </p:cNvPr>
          <p:cNvCxnSpPr>
            <a:cxnSpLocks/>
            <a:stCxn id="77" idx="2"/>
            <a:endCxn id="71" idx="0"/>
          </p:cNvCxnSpPr>
          <p:nvPr/>
        </p:nvCxnSpPr>
        <p:spPr>
          <a:xfrm rot="10800000" flipV="1">
            <a:off x="7798841" y="1594327"/>
            <a:ext cx="512368" cy="1426224"/>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9893198" y="2384600"/>
            <a:ext cx="10944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&lt;</a:t>
            </a:r>
            <a:r>
              <a:rPr lang="en-US" sz="1100" dirty="0" err="1">
                <a:solidFill>
                  <a:prstClr val="black"/>
                </a:solidFill>
              </a:rPr>
              <a:t>FabricType</a:t>
            </a:r>
            <a:r>
              <a:rPr lang="en-US" sz="1100" dirty="0">
                <a:solidFill>
                  <a:prstClr val="black"/>
                </a:solidFill>
              </a:rPr>
              <a:t>&gt;</a:t>
            </a:r>
          </a:p>
        </p:txBody>
      </p:sp>
      <p:cxnSp>
        <p:nvCxnSpPr>
          <p:cNvPr id="83" name="Curved Connector 7">
            <a:extLst>
              <a:ext uri="{FF2B5EF4-FFF2-40B4-BE49-F238E27FC236}">
                <a16:creationId xmlns:a16="http://schemas.microsoft.com/office/drawing/2014/main" id="{94E13FD5-DA19-4A2F-854E-9E8FF215CDC3}"/>
              </a:ext>
            </a:extLst>
          </p:cNvPr>
          <p:cNvCxnSpPr>
            <a:cxnSpLocks/>
            <a:stCxn id="81" idx="3"/>
            <a:endCxn id="12" idx="0"/>
          </p:cNvCxnSpPr>
          <p:nvPr/>
        </p:nvCxnSpPr>
        <p:spPr>
          <a:xfrm rot="5400000">
            <a:off x="9718632" y="2617044"/>
            <a:ext cx="209884" cy="459816"/>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Curved Connector 7">
            <a:extLst>
              <a:ext uri="{FF2B5EF4-FFF2-40B4-BE49-F238E27FC236}">
                <a16:creationId xmlns:a16="http://schemas.microsoft.com/office/drawing/2014/main" id="{94E13FD5-DA19-4A2F-854E-9E8FF215CDC3}"/>
              </a:ext>
            </a:extLst>
          </p:cNvPr>
          <p:cNvCxnSpPr>
            <a:cxnSpLocks/>
            <a:stCxn id="81" idx="5"/>
            <a:endCxn id="4" idx="0"/>
          </p:cNvCxnSpPr>
          <p:nvPr/>
        </p:nvCxnSpPr>
        <p:spPr>
          <a:xfrm rot="16200000" flipH="1">
            <a:off x="10584466" y="2984948"/>
            <a:ext cx="616648" cy="130771"/>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urved Connector 7">
            <a:extLst>
              <a:ext uri="{FF2B5EF4-FFF2-40B4-BE49-F238E27FC236}">
                <a16:creationId xmlns:a16="http://schemas.microsoft.com/office/drawing/2014/main" id="{94E13FD5-DA19-4A2F-854E-9E8FF215CDC3}"/>
              </a:ext>
            </a:extLst>
          </p:cNvPr>
          <p:cNvCxnSpPr>
            <a:cxnSpLocks/>
            <a:stCxn id="77" idx="5"/>
            <a:endCxn id="89" idx="0"/>
          </p:cNvCxnSpPr>
          <p:nvPr/>
        </p:nvCxnSpPr>
        <p:spPr>
          <a:xfrm rot="5400000">
            <a:off x="10254086" y="1869729"/>
            <a:ext cx="288734" cy="3865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8417827" y="5801141"/>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73" name="Straight Arrow Connector 72"/>
          <p:cNvCxnSpPr/>
          <p:nvPr/>
        </p:nvCxnSpPr>
        <p:spPr>
          <a:xfrm>
            <a:off x="7993559" y="6052296"/>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8408027" y="6397194"/>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75" name="Straight Arrow Connector 74"/>
          <p:cNvCxnSpPr/>
          <p:nvPr/>
        </p:nvCxnSpPr>
        <p:spPr>
          <a:xfrm>
            <a:off x="7981754" y="6569873"/>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7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82892" y="-83504"/>
            <a:ext cx="9092628" cy="2794632"/>
          </a:xfrm>
          <a:prstGeom prst="ellipse">
            <a:avLst/>
          </a:prstGeom>
          <a:gradFill flip="none" rotWithShape="1">
            <a:gsLst>
              <a:gs pos="0">
                <a:srgbClr val="FF0000"/>
              </a:gs>
              <a:gs pos="50000">
                <a:schemeClr val="accent2">
                  <a:lumMod val="50000"/>
                </a:schemeClr>
              </a:gs>
              <a:gs pos="100000">
                <a:srgbClr val="FF0000"/>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4000" dirty="0"/>
              <a:t>Zone</a:t>
            </a:r>
          </a:p>
        </p:txBody>
      </p:sp>
      <p:cxnSp>
        <p:nvCxnSpPr>
          <p:cNvPr id="9" name="Straight Arrow Connector 8"/>
          <p:cNvCxnSpPr>
            <a:stCxn id="29" idx="6"/>
            <a:endCxn id="36" idx="2"/>
          </p:cNvCxnSpPr>
          <p:nvPr/>
        </p:nvCxnSpPr>
        <p:spPr>
          <a:xfrm flipV="1">
            <a:off x="3559055" y="1126012"/>
            <a:ext cx="3803196" cy="250780"/>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29" idx="6"/>
            <a:endCxn id="35" idx="2"/>
          </p:cNvCxnSpPr>
          <p:nvPr/>
        </p:nvCxnSpPr>
        <p:spPr>
          <a:xfrm>
            <a:off x="3559055" y="1376792"/>
            <a:ext cx="3819118" cy="522381"/>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764383" y="1250756"/>
            <a:ext cx="1322478" cy="369332"/>
          </a:xfrm>
          <a:prstGeom prst="rect">
            <a:avLst/>
          </a:prstGeom>
          <a:noFill/>
        </p:spPr>
        <p:txBody>
          <a:bodyPr wrap="none" rtlCol="0">
            <a:spAutoFit/>
          </a:bodyPr>
          <a:lstStyle/>
          <a:p>
            <a:r>
              <a:rPr lang="en-US" dirty="0"/>
              <a:t>connections</a:t>
            </a:r>
            <a:endParaRPr lang="en-GB" dirty="0"/>
          </a:p>
        </p:txBody>
      </p:sp>
      <p:sp>
        <p:nvSpPr>
          <p:cNvPr id="27" name="Oval 26"/>
          <p:cNvSpPr/>
          <p:nvPr/>
        </p:nvSpPr>
        <p:spPr>
          <a:xfrm>
            <a:off x="7378173" y="368379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8" name="Oval 27"/>
          <p:cNvSpPr/>
          <p:nvPr/>
        </p:nvSpPr>
        <p:spPr>
          <a:xfrm>
            <a:off x="7362251" y="271112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29" name="Oval 28"/>
          <p:cNvSpPr/>
          <p:nvPr/>
        </p:nvSpPr>
        <p:spPr>
          <a:xfrm>
            <a:off x="1402945" y="100367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1" name="Oval 30"/>
          <p:cNvSpPr/>
          <p:nvPr/>
        </p:nvSpPr>
        <p:spPr>
          <a:xfrm>
            <a:off x="1319125" y="55303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2" name="Oval 31"/>
          <p:cNvSpPr/>
          <p:nvPr/>
        </p:nvSpPr>
        <p:spPr>
          <a:xfrm>
            <a:off x="1319125" y="458371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3" name="Oval 32"/>
          <p:cNvSpPr/>
          <p:nvPr/>
        </p:nvSpPr>
        <p:spPr>
          <a:xfrm>
            <a:off x="1319125" y="363709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4" name="Oval 33"/>
          <p:cNvSpPr/>
          <p:nvPr/>
        </p:nvSpPr>
        <p:spPr>
          <a:xfrm>
            <a:off x="1319125" y="269047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35" name="Oval 34"/>
          <p:cNvSpPr/>
          <p:nvPr/>
        </p:nvSpPr>
        <p:spPr>
          <a:xfrm>
            <a:off x="7378173" y="153895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6" name="Oval 35"/>
          <p:cNvSpPr/>
          <p:nvPr/>
        </p:nvSpPr>
        <p:spPr>
          <a:xfrm>
            <a:off x="7362251" y="76579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7" name="Oval 36"/>
          <p:cNvSpPr/>
          <p:nvPr/>
        </p:nvSpPr>
        <p:spPr>
          <a:xfrm>
            <a:off x="7378173" y="562913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38" name="Oval 37"/>
          <p:cNvSpPr/>
          <p:nvPr/>
        </p:nvSpPr>
        <p:spPr>
          <a:xfrm>
            <a:off x="7362251" y="465646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44" name="TextBox 43"/>
          <p:cNvSpPr txBox="1"/>
          <p:nvPr/>
        </p:nvSpPr>
        <p:spPr>
          <a:xfrm>
            <a:off x="4074067" y="2120484"/>
            <a:ext cx="2739724" cy="369332"/>
          </a:xfrm>
          <a:prstGeom prst="rect">
            <a:avLst/>
          </a:prstGeom>
          <a:noFill/>
        </p:spPr>
        <p:txBody>
          <a:bodyPr wrap="none" rtlCol="0">
            <a:spAutoFit/>
          </a:bodyPr>
          <a:lstStyle/>
          <a:p>
            <a:r>
              <a:rPr lang="en-US" dirty="0">
                <a:solidFill>
                  <a:schemeClr val="bg1"/>
                </a:solidFill>
              </a:rPr>
              <a:t>Allocated, bound resources</a:t>
            </a:r>
            <a:endParaRPr lang="en-GB" dirty="0">
              <a:solidFill>
                <a:schemeClr val="bg1"/>
              </a:solidFill>
            </a:endParaRPr>
          </a:p>
        </p:txBody>
      </p:sp>
      <p:sp>
        <p:nvSpPr>
          <p:cNvPr id="45" name="TextBox 44"/>
          <p:cNvSpPr txBox="1"/>
          <p:nvPr/>
        </p:nvSpPr>
        <p:spPr>
          <a:xfrm>
            <a:off x="4444713" y="4260550"/>
            <a:ext cx="1998432" cy="646331"/>
          </a:xfrm>
          <a:prstGeom prst="rect">
            <a:avLst/>
          </a:prstGeom>
          <a:noFill/>
        </p:spPr>
        <p:txBody>
          <a:bodyPr wrap="none" rtlCol="0">
            <a:spAutoFit/>
          </a:bodyPr>
          <a:lstStyle/>
          <a:p>
            <a:r>
              <a:rPr lang="en-US" dirty="0"/>
              <a:t>Unbound, available</a:t>
            </a:r>
          </a:p>
          <a:p>
            <a:r>
              <a:rPr lang="en-US" dirty="0"/>
              <a:t>resources</a:t>
            </a:r>
            <a:endParaRPr lang="en-GB" dirty="0"/>
          </a:p>
        </p:txBody>
      </p:sp>
    </p:spTree>
    <p:extLst>
      <p:ext uri="{BB962C8B-B14F-4D97-AF65-F5344CB8AC3E}">
        <p14:creationId xmlns:p14="http://schemas.microsoft.com/office/powerpoint/2010/main" val="205414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a:xfrm>
            <a:off x="1041740" y="113989"/>
            <a:ext cx="8769927" cy="6683003"/>
          </a:xfrm>
          <a:prstGeom prst="roundRect">
            <a:avLst/>
          </a:prstGeom>
          <a:solidFill>
            <a:schemeClr val="bg1"/>
          </a:solidFill>
          <a:ln w="285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Default High Speed Network</a:t>
            </a:r>
          </a:p>
          <a:p>
            <a:pPr algn="ctr"/>
            <a:r>
              <a:rPr lang="en-US" dirty="0">
                <a:solidFill>
                  <a:schemeClr val="tx1"/>
                </a:solidFill>
              </a:rPr>
              <a:t>Fabric Zone</a:t>
            </a:r>
            <a:endParaRPr lang="en-GB" dirty="0">
              <a:solidFill>
                <a:schemeClr val="tx1"/>
              </a:solidFill>
            </a:endParaRPr>
          </a:p>
        </p:txBody>
      </p:sp>
      <p:sp>
        <p:nvSpPr>
          <p:cNvPr id="4" name="Oval 3"/>
          <p:cNvSpPr/>
          <p:nvPr/>
        </p:nvSpPr>
        <p:spPr>
          <a:xfrm>
            <a:off x="317379" y="164691"/>
            <a:ext cx="10572293" cy="2681341"/>
          </a:xfrm>
          <a:prstGeom prst="ellipse">
            <a:avLst/>
          </a:prstGeom>
          <a:gradFill flip="none" rotWithShape="1">
            <a:gsLst>
              <a:gs pos="0">
                <a:srgbClr val="FF0000">
                  <a:alpha val="40000"/>
                </a:srgbClr>
              </a:gs>
              <a:gs pos="50000">
                <a:schemeClr val="accent2">
                  <a:lumMod val="50000"/>
                </a:schemeClr>
              </a:gs>
              <a:gs pos="100000">
                <a:srgbClr val="FF0000">
                  <a:alpha val="74000"/>
                </a:srgb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800" dirty="0" err="1"/>
              <a:t>Slurm</a:t>
            </a:r>
            <a:r>
              <a:rPr lang="en-US" sz="2800" dirty="0"/>
              <a:t> created Zone</a:t>
            </a:r>
          </a:p>
        </p:txBody>
      </p:sp>
      <p:sp>
        <p:nvSpPr>
          <p:cNvPr id="5" name="Oval 4"/>
          <p:cNvSpPr/>
          <p:nvPr/>
        </p:nvSpPr>
        <p:spPr>
          <a:xfrm>
            <a:off x="7378173" y="3920016"/>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6" name="Oval 5"/>
          <p:cNvSpPr/>
          <p:nvPr/>
        </p:nvSpPr>
        <p:spPr>
          <a:xfrm>
            <a:off x="7362251" y="2947348"/>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7" name="Oval 6"/>
          <p:cNvSpPr/>
          <p:nvPr/>
        </p:nvSpPr>
        <p:spPr>
          <a:xfrm>
            <a:off x="1319125" y="75912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cxnSp>
        <p:nvCxnSpPr>
          <p:cNvPr id="9" name="Straight Arrow Connector 8"/>
          <p:cNvCxnSpPr>
            <a:stCxn id="7" idx="6"/>
            <a:endCxn id="17" idx="2"/>
          </p:cNvCxnSpPr>
          <p:nvPr/>
        </p:nvCxnSpPr>
        <p:spPr>
          <a:xfrm>
            <a:off x="3475235" y="1132244"/>
            <a:ext cx="3887016" cy="229988"/>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708403" y="1292587"/>
            <a:ext cx="2575843" cy="369332"/>
          </a:xfrm>
          <a:prstGeom prst="rect">
            <a:avLst/>
          </a:prstGeom>
          <a:noFill/>
        </p:spPr>
        <p:txBody>
          <a:bodyPr wrap="square" rtlCol="0">
            <a:spAutoFit/>
          </a:bodyPr>
          <a:lstStyle/>
          <a:p>
            <a:r>
              <a:rPr lang="en-US" dirty="0"/>
              <a:t>Asymmetric connections</a:t>
            </a:r>
            <a:endParaRPr lang="en-GB" dirty="0"/>
          </a:p>
        </p:txBody>
      </p:sp>
      <p:sp>
        <p:nvSpPr>
          <p:cNvPr id="11" name="Oval 10"/>
          <p:cNvSpPr/>
          <p:nvPr/>
        </p:nvSpPr>
        <p:spPr>
          <a:xfrm>
            <a:off x="1319125" y="1705748"/>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2" name="Oval 11"/>
          <p:cNvSpPr/>
          <p:nvPr/>
        </p:nvSpPr>
        <p:spPr>
          <a:xfrm>
            <a:off x="1319125" y="576655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3" name="Oval 12"/>
          <p:cNvSpPr/>
          <p:nvPr/>
        </p:nvSpPr>
        <p:spPr>
          <a:xfrm>
            <a:off x="1319125" y="4819936"/>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4" name="Oval 13"/>
          <p:cNvSpPr/>
          <p:nvPr/>
        </p:nvSpPr>
        <p:spPr>
          <a:xfrm>
            <a:off x="1319125" y="3873314"/>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5" name="Oval 14"/>
          <p:cNvSpPr/>
          <p:nvPr/>
        </p:nvSpPr>
        <p:spPr>
          <a:xfrm>
            <a:off x="1319125" y="2926692"/>
            <a:ext cx="2156110" cy="746236"/>
          </a:xfrm>
          <a:prstGeom prst="ellipse">
            <a:avLst/>
          </a:prstGeom>
          <a:gradFill flip="none" rotWithShape="1">
            <a:gsLst>
              <a:gs pos="0">
                <a:schemeClr val="accent1">
                  <a:lumMod val="75000"/>
                </a:schemeClr>
              </a:gs>
              <a:gs pos="50000">
                <a:schemeClr val="accent1">
                  <a:lumMod val="60000"/>
                  <a:lumOff val="40000"/>
                </a:schemeClr>
              </a:gs>
              <a:gs pos="100000">
                <a:schemeClr val="accent1">
                  <a:lumMod val="75000"/>
                </a:schemeClr>
              </a:gs>
            </a:gsLst>
            <a:lin ang="5400000" scaled="1"/>
            <a:tileRect/>
          </a:gradFill>
          <a:ln>
            <a:solidFill>
              <a:srgbClr val="7030A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Server</a:t>
            </a:r>
            <a:endParaRPr lang="en-GB" dirty="0">
              <a:solidFill>
                <a:schemeClr val="tx1"/>
              </a:solidFill>
            </a:endParaRPr>
          </a:p>
        </p:txBody>
      </p:sp>
      <p:sp>
        <p:nvSpPr>
          <p:cNvPr id="16" name="Oval 15"/>
          <p:cNvSpPr/>
          <p:nvPr/>
        </p:nvSpPr>
        <p:spPr>
          <a:xfrm>
            <a:off x="7378173" y="1775173"/>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7" name="Oval 16"/>
          <p:cNvSpPr/>
          <p:nvPr/>
        </p:nvSpPr>
        <p:spPr>
          <a:xfrm>
            <a:off x="7362251" y="1002012"/>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8" name="Oval 17"/>
          <p:cNvSpPr/>
          <p:nvPr/>
        </p:nvSpPr>
        <p:spPr>
          <a:xfrm>
            <a:off x="7378173" y="5865352"/>
            <a:ext cx="1630908"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sp>
        <p:nvSpPr>
          <p:cNvPr id="19" name="Oval 18"/>
          <p:cNvSpPr/>
          <p:nvPr/>
        </p:nvSpPr>
        <p:spPr>
          <a:xfrm>
            <a:off x="7362251" y="4892684"/>
            <a:ext cx="1662753" cy="720440"/>
          </a:xfrm>
          <a:prstGeom prst="ellipse">
            <a:avLst/>
          </a:prstGeom>
          <a:gradFill flip="none" rotWithShape="1">
            <a:gsLst>
              <a:gs pos="0">
                <a:schemeClr val="accent2">
                  <a:lumMod val="75000"/>
                </a:schemeClr>
              </a:gs>
              <a:gs pos="50000">
                <a:schemeClr val="accent2">
                  <a:lumMod val="50000"/>
                </a:schemeClr>
              </a:gs>
              <a:gs pos="100000">
                <a:schemeClr val="accent6">
                  <a:lumMod val="50000"/>
                </a:schemeClr>
              </a:gs>
            </a:gsLst>
            <a:lin ang="540000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a:t>
            </a:r>
          </a:p>
          <a:p>
            <a:pPr algn="ctr"/>
            <a:r>
              <a:rPr lang="en-US" dirty="0"/>
              <a:t>endpoint</a:t>
            </a:r>
          </a:p>
        </p:txBody>
      </p:sp>
      <p:cxnSp>
        <p:nvCxnSpPr>
          <p:cNvPr id="23" name="Straight Arrow Connector 22"/>
          <p:cNvCxnSpPr>
            <a:stCxn id="11" idx="6"/>
            <a:endCxn id="17" idx="2"/>
          </p:cNvCxnSpPr>
          <p:nvPr/>
        </p:nvCxnSpPr>
        <p:spPr>
          <a:xfrm flipV="1">
            <a:off x="3475235" y="1362232"/>
            <a:ext cx="3887016" cy="716634"/>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1" idx="6"/>
            <a:endCxn id="16" idx="2"/>
          </p:cNvCxnSpPr>
          <p:nvPr/>
        </p:nvCxnSpPr>
        <p:spPr>
          <a:xfrm>
            <a:off x="3475235" y="2078866"/>
            <a:ext cx="3902938" cy="56527"/>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1213658" y="2781370"/>
            <a:ext cx="8321040" cy="4015622"/>
          </a:xfrm>
          <a:prstGeom prst="roundRect">
            <a:avLst/>
          </a:prstGeom>
          <a:noFill/>
          <a:ln w="28575">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7030A0"/>
                </a:solidFill>
              </a:rPr>
              <a:t>Remaining HSN</a:t>
            </a:r>
          </a:p>
          <a:p>
            <a:pPr algn="ctr"/>
            <a:r>
              <a:rPr lang="en-US" dirty="0">
                <a:solidFill>
                  <a:srgbClr val="7030A0"/>
                </a:solidFill>
              </a:rPr>
              <a:t>Fabric Zone</a:t>
            </a:r>
          </a:p>
        </p:txBody>
      </p:sp>
      <p:sp>
        <p:nvSpPr>
          <p:cNvPr id="32" name="TextBox 31"/>
          <p:cNvSpPr txBox="1"/>
          <p:nvPr/>
        </p:nvSpPr>
        <p:spPr>
          <a:xfrm>
            <a:off x="4544613" y="2326699"/>
            <a:ext cx="1974900" cy="369332"/>
          </a:xfrm>
          <a:prstGeom prst="rect">
            <a:avLst/>
          </a:prstGeom>
          <a:noFill/>
        </p:spPr>
        <p:txBody>
          <a:bodyPr wrap="none" rtlCol="0">
            <a:spAutoFit/>
          </a:bodyPr>
          <a:lstStyle/>
          <a:p>
            <a:r>
              <a:rPr lang="en-US" dirty="0">
                <a:solidFill>
                  <a:schemeClr val="bg1"/>
                </a:solidFill>
              </a:rPr>
              <a:t>Isolated endpoints </a:t>
            </a:r>
            <a:endParaRPr lang="en-GB" dirty="0">
              <a:solidFill>
                <a:schemeClr val="bg1"/>
              </a:solidFill>
            </a:endParaRPr>
          </a:p>
        </p:txBody>
      </p:sp>
    </p:spTree>
    <p:extLst>
      <p:ext uri="{BB962C8B-B14F-4D97-AF65-F5344CB8AC3E}">
        <p14:creationId xmlns:p14="http://schemas.microsoft.com/office/powerpoint/2010/main" val="388100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59051-97FA-6B40-9973-0606AF5719D4}"/>
              </a:ext>
            </a:extLst>
          </p:cNvPr>
          <p:cNvSpPr>
            <a:spLocks noGrp="1"/>
          </p:cNvSpPr>
          <p:nvPr>
            <p:ph type="title"/>
          </p:nvPr>
        </p:nvSpPr>
        <p:spPr/>
        <p:txBody>
          <a:bodyPr/>
          <a:lstStyle/>
          <a:p>
            <a:r>
              <a:rPr lang="en-US" dirty="0"/>
              <a:t>Agent top-down design-Link has been established</a:t>
            </a:r>
          </a:p>
        </p:txBody>
      </p:sp>
      <p:sp>
        <p:nvSpPr>
          <p:cNvPr id="3" name="Footer Placeholder 2">
            <a:extLst>
              <a:ext uri="{FF2B5EF4-FFF2-40B4-BE49-F238E27FC236}">
                <a16:creationId xmlns:a16="http://schemas.microsoft.com/office/drawing/2014/main" id="{022EBCE9-0A58-E34B-B370-13EC016477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A7EAFA33-8680-8241-91C4-CB485B29F440}"/>
              </a:ext>
            </a:extLst>
          </p:cNvPr>
          <p:cNvSpPr>
            <a:spLocks noGrp="1"/>
          </p:cNvSpPr>
          <p:nvPr>
            <p:ph type="sldNum" sz="quarter" idx="11"/>
          </p:nvPr>
        </p:nvSpPr>
        <p:spPr/>
        <p:txBody>
          <a:bodyPr/>
          <a:lstStyle/>
          <a:p>
            <a:fld id="{0743EA0E-C5B1-48EC-8082-F253EA88050D}" type="slidenum">
              <a:rPr lang="en-US" smtClean="0"/>
              <a:pPr/>
              <a:t>29</a:t>
            </a:fld>
            <a:endParaRPr lang="en-US" dirty="0"/>
          </a:p>
        </p:txBody>
      </p:sp>
      <p:sp>
        <p:nvSpPr>
          <p:cNvPr id="5" name="Rectangle 4">
            <a:extLst>
              <a:ext uri="{FF2B5EF4-FFF2-40B4-BE49-F238E27FC236}">
                <a16:creationId xmlns:a16="http://schemas.microsoft.com/office/drawing/2014/main" id="{0A040E91-C410-4742-B646-A33CE6AC29FF}"/>
              </a:ext>
            </a:extLst>
          </p:cNvPr>
          <p:cNvSpPr/>
          <p:nvPr/>
        </p:nvSpPr>
        <p:spPr>
          <a:xfrm>
            <a:off x="5419662" y="1734845"/>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been established.</a:t>
            </a:r>
          </a:p>
        </p:txBody>
      </p:sp>
      <p:sp>
        <p:nvSpPr>
          <p:cNvPr id="6" name="Rectangle 5">
            <a:extLst>
              <a:ext uri="{FF2B5EF4-FFF2-40B4-BE49-F238E27FC236}">
                <a16:creationId xmlns:a16="http://schemas.microsoft.com/office/drawing/2014/main" id="{AC37E71B-9002-7943-8050-72B3ADCC4A6D}"/>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BAFEFF0-C4F2-0647-AC28-09984F627BA0}"/>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87FCBB9C-83B1-6C41-BA37-65175384E9AE}"/>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10" name="Rectangle 9">
            <a:extLst>
              <a:ext uri="{FF2B5EF4-FFF2-40B4-BE49-F238E27FC236}">
                <a16:creationId xmlns:a16="http://schemas.microsoft.com/office/drawing/2014/main" id="{C5E7D00F-023A-F04D-91FB-08E6D85DF891}"/>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new resources</a:t>
            </a:r>
          </a:p>
        </p:txBody>
      </p:sp>
      <p:sp>
        <p:nvSpPr>
          <p:cNvPr id="11" name="Rectangle 10">
            <a:extLst>
              <a:ext uri="{FF2B5EF4-FFF2-40B4-BE49-F238E27FC236}">
                <a16:creationId xmlns:a16="http://schemas.microsoft.com/office/drawing/2014/main" id="{732BE5AD-584A-134A-B5A1-6714E295DC46}"/>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2" name="Straight Arrow Connector 11">
            <a:extLst>
              <a:ext uri="{FF2B5EF4-FFF2-40B4-BE49-F238E27FC236}">
                <a16:creationId xmlns:a16="http://schemas.microsoft.com/office/drawing/2014/main" id="{383A7191-0D25-D441-B753-D864C3787F65}"/>
              </a:ext>
            </a:extLst>
          </p:cNvPr>
          <p:cNvCxnSpPr>
            <a:cxnSpLocks/>
            <a:endCxn id="6" idx="0"/>
          </p:cNvCxnSpPr>
          <p:nvPr/>
        </p:nvCxnSpPr>
        <p:spPr>
          <a:xfrm flipH="1">
            <a:off x="1586089" y="2407534"/>
            <a:ext cx="3833573" cy="160202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F0D143A1-3586-F248-BBAD-11A69472BE63}"/>
              </a:ext>
            </a:extLst>
          </p:cNvPr>
          <p:cNvCxnSpPr>
            <a:cxnSpLocks/>
            <a:endCxn id="7" idx="0"/>
          </p:cNvCxnSpPr>
          <p:nvPr/>
        </p:nvCxnSpPr>
        <p:spPr>
          <a:xfrm flipH="1">
            <a:off x="3601156" y="2848444"/>
            <a:ext cx="1818506" cy="11611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A0AD29C6-8843-AC44-9BBE-0D583ED1999F}"/>
              </a:ext>
            </a:extLst>
          </p:cNvPr>
          <p:cNvCxnSpPr>
            <a:cxnSpLocks/>
            <a:endCxn id="8" idx="0"/>
          </p:cNvCxnSpPr>
          <p:nvPr/>
        </p:nvCxnSpPr>
        <p:spPr>
          <a:xfrm flipH="1">
            <a:off x="5765800" y="3011966"/>
            <a:ext cx="183587" cy="997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DA4F59E-FB15-A94E-B754-5EAD0F695186}"/>
              </a:ext>
            </a:extLst>
          </p:cNvPr>
          <p:cNvCxnSpPr>
            <a:cxnSpLocks/>
          </p:cNvCxnSpPr>
          <p:nvPr/>
        </p:nvCxnSpPr>
        <p:spPr>
          <a:xfrm>
            <a:off x="6772337" y="2813657"/>
            <a:ext cx="1295217" cy="11958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0E52665F-448F-4541-9625-DD248CACCF4F}"/>
              </a:ext>
            </a:extLst>
          </p:cNvPr>
          <p:cNvCxnSpPr>
            <a:cxnSpLocks/>
            <a:stCxn id="5" idx="3"/>
          </p:cNvCxnSpPr>
          <p:nvPr/>
        </p:nvCxnSpPr>
        <p:spPr>
          <a:xfrm>
            <a:off x="6772337" y="2373406"/>
            <a:ext cx="3332362" cy="16771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66945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6BCA-6C57-5242-8C79-579F27EC7E05}"/>
              </a:ext>
            </a:extLst>
          </p:cNvPr>
          <p:cNvSpPr>
            <a:spLocks noGrp="1"/>
          </p:cNvSpPr>
          <p:nvPr>
            <p:ph type="title"/>
          </p:nvPr>
        </p:nvSpPr>
        <p:spPr/>
        <p:txBody>
          <a:bodyPr/>
          <a:lstStyle/>
          <a:p>
            <a:r>
              <a:rPr lang="en-US" dirty="0"/>
              <a:t>Tentative schedule dates and steps</a:t>
            </a:r>
          </a:p>
        </p:txBody>
      </p:sp>
      <p:sp>
        <p:nvSpPr>
          <p:cNvPr id="3" name="Footer Placeholder 2">
            <a:extLst>
              <a:ext uri="{FF2B5EF4-FFF2-40B4-BE49-F238E27FC236}">
                <a16:creationId xmlns:a16="http://schemas.microsoft.com/office/drawing/2014/main" id="{025379D0-390B-E144-AB8C-2F005A94929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B1E26A5-9EDA-1544-A5A0-FAC8A54DDD7B}"/>
              </a:ext>
            </a:extLst>
          </p:cNvPr>
          <p:cNvSpPr>
            <a:spLocks noGrp="1"/>
          </p:cNvSpPr>
          <p:nvPr>
            <p:ph type="sldNum" sz="quarter" idx="11"/>
          </p:nvPr>
        </p:nvSpPr>
        <p:spPr/>
        <p:txBody>
          <a:bodyPr/>
          <a:lstStyle/>
          <a:p>
            <a:fld id="{0743EA0E-C5B1-48EC-8082-F253EA88050D}" type="slidenum">
              <a:rPr lang="en-US" smtClean="0"/>
              <a:pPr/>
              <a:t>3</a:t>
            </a:fld>
            <a:endParaRPr lang="en-US" dirty="0"/>
          </a:p>
        </p:txBody>
      </p:sp>
      <p:sp>
        <p:nvSpPr>
          <p:cNvPr id="5" name="TextBox 4">
            <a:extLst>
              <a:ext uri="{FF2B5EF4-FFF2-40B4-BE49-F238E27FC236}">
                <a16:creationId xmlns:a16="http://schemas.microsoft.com/office/drawing/2014/main" id="{5735B448-F09A-E149-A5C0-142E5F4E3EED}"/>
              </a:ext>
            </a:extLst>
          </p:cNvPr>
          <p:cNvSpPr txBox="1"/>
          <p:nvPr/>
        </p:nvSpPr>
        <p:spPr>
          <a:xfrm>
            <a:off x="3576917" y="2274838"/>
            <a:ext cx="5403467" cy="2585323"/>
          </a:xfrm>
          <a:prstGeom prst="rect">
            <a:avLst/>
          </a:prstGeom>
          <a:noFill/>
        </p:spPr>
        <p:txBody>
          <a:bodyPr wrap="none" rtlCol="0">
            <a:spAutoFit/>
          </a:bodyPr>
          <a:lstStyle/>
          <a:p>
            <a:pPr marL="342900" indent="-342900">
              <a:buAutoNum type="arabicPeriod"/>
            </a:pPr>
            <a:r>
              <a:rPr lang="en-US" dirty="0"/>
              <a:t>Requirements Analysis----Now!</a:t>
            </a:r>
          </a:p>
          <a:p>
            <a:pPr marL="342900" indent="-342900">
              <a:buAutoNum type="arabicPeriod"/>
            </a:pPr>
            <a:r>
              <a:rPr lang="en-US" dirty="0"/>
              <a:t>System Design----</a:t>
            </a:r>
          </a:p>
          <a:p>
            <a:pPr marL="342900" indent="-342900">
              <a:buAutoNum type="arabicPeriod"/>
            </a:pPr>
            <a:r>
              <a:rPr lang="en-US" dirty="0"/>
              <a:t>Program Design-–</a:t>
            </a:r>
          </a:p>
          <a:p>
            <a:pPr marL="342900" indent="-342900">
              <a:buAutoNum type="arabicPeriod"/>
            </a:pPr>
            <a:r>
              <a:rPr lang="en-US" dirty="0"/>
              <a:t>Program Implementation----</a:t>
            </a:r>
          </a:p>
          <a:p>
            <a:pPr marL="342900" indent="-342900">
              <a:buAutoNum type="arabicPeriod"/>
            </a:pPr>
            <a:r>
              <a:rPr lang="en-US" dirty="0"/>
              <a:t>Testing and Training on Software----Early September</a:t>
            </a:r>
          </a:p>
          <a:p>
            <a:pPr marL="342900" indent="-342900">
              <a:buAutoNum type="arabicPeriod"/>
            </a:pPr>
            <a:r>
              <a:rPr lang="en-US" dirty="0"/>
              <a:t>Initial POC at SDC21-----Middle of September</a:t>
            </a:r>
          </a:p>
          <a:p>
            <a:pPr marL="342900" indent="-342900">
              <a:buAutoNum type="arabicPeriod"/>
            </a:pPr>
            <a:r>
              <a:rPr lang="en-US" dirty="0"/>
              <a:t>Final Testing---2</a:t>
            </a:r>
            <a:r>
              <a:rPr lang="en-US" baseline="30000" dirty="0"/>
              <a:t>nd</a:t>
            </a:r>
            <a:r>
              <a:rPr lang="en-US" dirty="0"/>
              <a:t> Week of October</a:t>
            </a:r>
          </a:p>
          <a:p>
            <a:pPr marL="342900" indent="-342900">
              <a:buFontTx/>
              <a:buAutoNum type="arabicPeriod"/>
            </a:pPr>
            <a:r>
              <a:rPr lang="en-US" dirty="0"/>
              <a:t>Training on Demo</a:t>
            </a:r>
          </a:p>
          <a:p>
            <a:pPr marL="342900" indent="-342900">
              <a:buAutoNum type="arabicPeriod"/>
            </a:pPr>
            <a:r>
              <a:rPr lang="en-US" dirty="0"/>
              <a:t>SC21----week before Thanksgiving</a:t>
            </a:r>
          </a:p>
        </p:txBody>
      </p:sp>
    </p:spTree>
    <p:extLst>
      <p:ext uri="{BB962C8B-B14F-4D97-AF65-F5344CB8AC3E}">
        <p14:creationId xmlns:p14="http://schemas.microsoft.com/office/powerpoint/2010/main" val="20256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446" y="84498"/>
            <a:ext cx="11379200" cy="384633"/>
          </a:xfrm>
        </p:spPr>
        <p:txBody>
          <a:bodyPr>
            <a:normAutofit fontScale="90000"/>
          </a:bodyPr>
          <a:lstStyle/>
          <a:p>
            <a:r>
              <a:rPr lang="en-US" sz="2800" b="1" dirty="0">
                <a:solidFill>
                  <a:schemeClr val="tx1"/>
                </a:solidFill>
              </a:rPr>
              <a:t>Simple Gen-Z Linux System Redfish Tree:  Physical Objects, Endpoints, and Port linkages</a:t>
            </a:r>
          </a:p>
        </p:txBody>
      </p:sp>
      <p:cxnSp>
        <p:nvCxnSpPr>
          <p:cNvPr id="8" name="Curved Connector 7"/>
          <p:cNvCxnSpPr>
            <a:cxnSpLocks/>
            <a:stCxn id="19" idx="5"/>
            <a:endCxn id="6" idx="0"/>
          </p:cNvCxnSpPr>
          <p:nvPr/>
        </p:nvCxnSpPr>
        <p:spPr>
          <a:xfrm rot="16200000" flipH="1">
            <a:off x="5197122" y="2338282"/>
            <a:ext cx="1117012" cy="37683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74" name="Group 173">
            <a:extLst>
              <a:ext uri="{FF2B5EF4-FFF2-40B4-BE49-F238E27FC236}">
                <a16:creationId xmlns:a16="http://schemas.microsoft.com/office/drawing/2014/main" id="{EE0D465B-144B-4F07-99DB-C9D6F8EEBC09}"/>
              </a:ext>
            </a:extLst>
          </p:cNvPr>
          <p:cNvGrpSpPr/>
          <p:nvPr/>
        </p:nvGrpSpPr>
        <p:grpSpPr>
          <a:xfrm>
            <a:off x="4250481" y="1096231"/>
            <a:ext cx="1910422" cy="933286"/>
            <a:chOff x="8399629" y="2286000"/>
            <a:chExt cx="1015859" cy="933286"/>
          </a:xfrm>
        </p:grpSpPr>
        <p:sp>
          <p:nvSpPr>
            <p:cNvPr id="5" name="Oval 4"/>
            <p:cNvSpPr/>
            <p:nvPr/>
          </p:nvSpPr>
          <p:spPr>
            <a:xfrm>
              <a:off x="8399629" y="2286000"/>
              <a:ext cx="101585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6" name="TextBox 15"/>
            <p:cNvSpPr txBox="1"/>
            <p:nvPr/>
          </p:nvSpPr>
          <p:spPr>
            <a:xfrm>
              <a:off x="8771400" y="2345240"/>
              <a:ext cx="311293" cy="261610"/>
            </a:xfrm>
            <a:prstGeom prst="rect">
              <a:avLst/>
            </a:prstGeom>
            <a:noFill/>
          </p:spPr>
          <p:txBody>
            <a:bodyPr wrap="none" rtlCol="0">
              <a:spAutoFit/>
            </a:bodyPr>
            <a:lstStyle/>
            <a:p>
              <a:pPr algn="ctr"/>
              <a:r>
                <a:rPr lang="en-US" sz="1100" dirty="0">
                  <a:solidFill>
                    <a:prstClr val="black"/>
                  </a:solidFill>
                </a:rPr>
                <a:t>Fabrics</a:t>
              </a:r>
            </a:p>
          </p:txBody>
        </p:sp>
        <p:sp>
          <p:nvSpPr>
            <p:cNvPr id="19" name="Oval 18"/>
            <p:cNvSpPr/>
            <p:nvPr/>
          </p:nvSpPr>
          <p:spPr>
            <a:xfrm>
              <a:off x="8603033" y="2800554"/>
              <a:ext cx="581991"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Gen-Z 1</a:t>
              </a:r>
            </a:p>
          </p:txBody>
        </p:sp>
      </p:grpSp>
      <p:grpSp>
        <p:nvGrpSpPr>
          <p:cNvPr id="204" name="Group 203">
            <a:extLst>
              <a:ext uri="{FF2B5EF4-FFF2-40B4-BE49-F238E27FC236}">
                <a16:creationId xmlns:a16="http://schemas.microsoft.com/office/drawing/2014/main" id="{E31AFBA6-78FF-4585-A662-5E1027C530AC}"/>
              </a:ext>
            </a:extLst>
          </p:cNvPr>
          <p:cNvGrpSpPr/>
          <p:nvPr/>
        </p:nvGrpSpPr>
        <p:grpSpPr>
          <a:xfrm>
            <a:off x="176257" y="5684587"/>
            <a:ext cx="2513532" cy="1173413"/>
            <a:chOff x="8950337" y="5532187"/>
            <a:chExt cx="2513532" cy="1173413"/>
          </a:xfrm>
        </p:grpSpPr>
        <p:sp>
          <p:nvSpPr>
            <p:cNvPr id="21" name="TextBox 20"/>
            <p:cNvSpPr txBox="1"/>
            <p:nvPr/>
          </p:nvSpPr>
          <p:spPr>
            <a:xfrm>
              <a:off x="9415488" y="6397823"/>
              <a:ext cx="2048381" cy="307777"/>
            </a:xfrm>
            <a:prstGeom prst="rect">
              <a:avLst/>
            </a:prstGeom>
            <a:noFill/>
          </p:spPr>
          <p:txBody>
            <a:bodyPr wrap="none" rtlCol="0">
              <a:spAutoFit/>
            </a:bodyPr>
            <a:lstStyle/>
            <a:p>
              <a:r>
                <a:rPr lang="en-US" sz="1400" dirty="0">
                  <a:solidFill>
                    <a:prstClr val="black"/>
                  </a:solidFill>
                </a:rPr>
                <a:t>Navigation Link (odata.id)</a:t>
              </a:r>
            </a:p>
          </p:txBody>
        </p:sp>
        <p:grpSp>
          <p:nvGrpSpPr>
            <p:cNvPr id="203" name="Group 202">
              <a:extLst>
                <a:ext uri="{FF2B5EF4-FFF2-40B4-BE49-F238E27FC236}">
                  <a16:creationId xmlns:a16="http://schemas.microsoft.com/office/drawing/2014/main" id="{FBB20C20-5A27-42EC-B66C-AF605B040990}"/>
                </a:ext>
              </a:extLst>
            </p:cNvPr>
            <p:cNvGrpSpPr/>
            <p:nvPr/>
          </p:nvGrpSpPr>
          <p:grpSpPr>
            <a:xfrm>
              <a:off x="8950337" y="5532187"/>
              <a:ext cx="2085446" cy="1019524"/>
              <a:chOff x="8893403" y="5562965"/>
              <a:chExt cx="2085446" cy="1019524"/>
            </a:xfrm>
          </p:grpSpPr>
          <p:cxnSp>
            <p:nvCxnSpPr>
              <p:cNvPr id="20" name="Straight Arrow Connector 19"/>
              <p:cNvCxnSpPr/>
              <p:nvPr/>
            </p:nvCxnSpPr>
            <p:spPr>
              <a:xfrm>
                <a:off x="8924462" y="6582489"/>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8893403" y="5926653"/>
                <a:ext cx="478410" cy="26474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3" name="TextBox 22"/>
              <p:cNvSpPr txBox="1"/>
              <p:nvPr/>
            </p:nvSpPr>
            <p:spPr>
              <a:xfrm>
                <a:off x="9405598" y="5859963"/>
                <a:ext cx="1529906" cy="307777"/>
              </a:xfrm>
              <a:prstGeom prst="rect">
                <a:avLst/>
              </a:prstGeom>
              <a:noFill/>
            </p:spPr>
            <p:txBody>
              <a:bodyPr wrap="none" rtlCol="0">
                <a:spAutoFit/>
              </a:bodyPr>
              <a:lstStyle/>
              <a:p>
                <a:r>
                  <a:rPr lang="en-US" sz="1400">
                    <a:solidFill>
                      <a:prstClr val="black"/>
                    </a:solidFill>
                  </a:rPr>
                  <a:t>singleton resource</a:t>
                </a:r>
              </a:p>
            </p:txBody>
          </p:sp>
          <p:cxnSp>
            <p:nvCxnSpPr>
              <p:cNvPr id="24" name="Straight Arrow Connector 23"/>
              <p:cNvCxnSpPr/>
              <p:nvPr/>
            </p:nvCxnSpPr>
            <p:spPr>
              <a:xfrm>
                <a:off x="8914572" y="6344515"/>
                <a:ext cx="436073" cy="0"/>
              </a:xfrm>
              <a:prstGeom prst="straightConnector1">
                <a:avLst/>
              </a:prstGeom>
              <a:ln>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405598" y="6159849"/>
                <a:ext cx="1573251" cy="307777"/>
              </a:xfrm>
              <a:prstGeom prst="rect">
                <a:avLst/>
              </a:prstGeom>
              <a:noFill/>
            </p:spPr>
            <p:txBody>
              <a:bodyPr wrap="none" rtlCol="0">
                <a:spAutoFit/>
              </a:bodyPr>
              <a:lstStyle/>
              <a:p>
                <a:r>
                  <a:rPr lang="en-US" sz="1400">
                    <a:solidFill>
                      <a:prstClr val="black"/>
                    </a:solidFill>
                  </a:rPr>
                  <a:t>Subordinate object</a:t>
                </a:r>
              </a:p>
            </p:txBody>
          </p:sp>
          <p:sp>
            <p:nvSpPr>
              <p:cNvPr id="26" name="Oval 25"/>
              <p:cNvSpPr/>
              <p:nvPr/>
            </p:nvSpPr>
            <p:spPr>
              <a:xfrm>
                <a:off x="8893403" y="5605404"/>
                <a:ext cx="478410" cy="26474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en-US" sz="1200">
                  <a:solidFill>
                    <a:prstClr val="black"/>
                  </a:solidFill>
                </a:endParaRPr>
              </a:p>
            </p:txBody>
          </p:sp>
          <p:sp>
            <p:nvSpPr>
              <p:cNvPr id="27" name="TextBox 26"/>
              <p:cNvSpPr txBox="1"/>
              <p:nvPr/>
            </p:nvSpPr>
            <p:spPr>
              <a:xfrm>
                <a:off x="9405598" y="5562965"/>
                <a:ext cx="1567993" cy="307777"/>
              </a:xfrm>
              <a:prstGeom prst="rect">
                <a:avLst/>
              </a:prstGeom>
              <a:noFill/>
            </p:spPr>
            <p:txBody>
              <a:bodyPr wrap="none" rtlCol="0">
                <a:spAutoFit/>
              </a:bodyPr>
              <a:lstStyle/>
              <a:p>
                <a:r>
                  <a:rPr lang="en-US" sz="1400" dirty="0">
                    <a:solidFill>
                      <a:prstClr val="black"/>
                    </a:solidFill>
                  </a:rPr>
                  <a:t>collection resource</a:t>
                </a:r>
              </a:p>
            </p:txBody>
          </p:sp>
        </p:grpSp>
      </p:grpSp>
      <p:sp>
        <p:nvSpPr>
          <p:cNvPr id="6" name="Oval 5"/>
          <p:cNvSpPr/>
          <p:nvPr/>
        </p:nvSpPr>
        <p:spPr>
          <a:xfrm>
            <a:off x="5325407" y="3085207"/>
            <a:ext cx="1237279"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0" name="TextBox 9"/>
          <p:cNvSpPr txBox="1"/>
          <p:nvPr/>
        </p:nvSpPr>
        <p:spPr>
          <a:xfrm>
            <a:off x="5593297" y="3337891"/>
            <a:ext cx="813043" cy="261610"/>
          </a:xfrm>
          <a:prstGeom prst="rect">
            <a:avLst/>
          </a:prstGeom>
          <a:noFill/>
        </p:spPr>
        <p:txBody>
          <a:bodyPr wrap="none" rtlCol="0">
            <a:spAutoFit/>
          </a:bodyPr>
          <a:lstStyle/>
          <a:p>
            <a:r>
              <a:rPr lang="en-US" sz="1100" dirty="0">
                <a:solidFill>
                  <a:prstClr val="black"/>
                </a:solidFill>
              </a:rPr>
              <a:t>Endpoints</a:t>
            </a:r>
          </a:p>
        </p:txBody>
      </p:sp>
      <p:sp>
        <p:nvSpPr>
          <p:cNvPr id="253" name="Oval 252">
            <a:extLst>
              <a:ext uri="{FF2B5EF4-FFF2-40B4-BE49-F238E27FC236}">
                <a16:creationId xmlns:a16="http://schemas.microsoft.com/office/drawing/2014/main" id="{E87D59CC-02D7-4957-A619-75F0D7A256F2}"/>
              </a:ext>
            </a:extLst>
          </p:cNvPr>
          <p:cNvSpPr/>
          <p:nvPr/>
        </p:nvSpPr>
        <p:spPr>
          <a:xfrm>
            <a:off x="3135551" y="485689"/>
            <a:ext cx="3801868" cy="40473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err="1">
                <a:solidFill>
                  <a:prstClr val="black"/>
                </a:solidFill>
              </a:rPr>
              <a:t>ServiceRoot</a:t>
            </a:r>
            <a:endParaRPr lang="en-US" sz="1100">
              <a:solidFill>
                <a:prstClr val="black"/>
              </a:solidFill>
            </a:endParaRPr>
          </a:p>
        </p:txBody>
      </p:sp>
      <p:cxnSp>
        <p:nvCxnSpPr>
          <p:cNvPr id="254" name="Curved Connector 7">
            <a:extLst>
              <a:ext uri="{FF2B5EF4-FFF2-40B4-BE49-F238E27FC236}">
                <a16:creationId xmlns:a16="http://schemas.microsoft.com/office/drawing/2014/main" id="{2C7F1980-F5D5-4904-B635-CEC8261410AA}"/>
              </a:ext>
            </a:extLst>
          </p:cNvPr>
          <p:cNvCxnSpPr>
            <a:cxnSpLocks/>
            <a:stCxn id="253" idx="4"/>
            <a:endCxn id="5" idx="0"/>
          </p:cNvCxnSpPr>
          <p:nvPr/>
        </p:nvCxnSpPr>
        <p:spPr>
          <a:xfrm rot="16200000" flipH="1">
            <a:off x="5018186" y="908725"/>
            <a:ext cx="205804" cy="169207"/>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40" name="Group 339">
            <a:extLst>
              <a:ext uri="{FF2B5EF4-FFF2-40B4-BE49-F238E27FC236}">
                <a16:creationId xmlns:a16="http://schemas.microsoft.com/office/drawing/2014/main" id="{9543AD47-B023-4597-B183-BEDD1D875624}"/>
              </a:ext>
            </a:extLst>
          </p:cNvPr>
          <p:cNvGrpSpPr/>
          <p:nvPr/>
        </p:nvGrpSpPr>
        <p:grpSpPr>
          <a:xfrm>
            <a:off x="448554" y="1780460"/>
            <a:ext cx="1735982" cy="861819"/>
            <a:chOff x="3740394" y="1529589"/>
            <a:chExt cx="1038091" cy="861819"/>
          </a:xfrm>
        </p:grpSpPr>
        <p:grpSp>
          <p:nvGrpSpPr>
            <p:cNvPr id="341" name="Group 340">
              <a:extLst>
                <a:ext uri="{FF2B5EF4-FFF2-40B4-BE49-F238E27FC236}">
                  <a16:creationId xmlns:a16="http://schemas.microsoft.com/office/drawing/2014/main" id="{16B20BA2-403A-4F9B-BECD-C54A2AB038D8}"/>
                </a:ext>
              </a:extLst>
            </p:cNvPr>
            <p:cNvGrpSpPr/>
            <p:nvPr/>
          </p:nvGrpSpPr>
          <p:grpSpPr>
            <a:xfrm>
              <a:off x="3740394" y="1529589"/>
              <a:ext cx="1038091" cy="861819"/>
              <a:chOff x="4917318" y="2308352"/>
              <a:chExt cx="1038091" cy="861819"/>
            </a:xfrm>
          </p:grpSpPr>
          <p:sp>
            <p:nvSpPr>
              <p:cNvPr id="343" name="Oval 342">
                <a:extLst>
                  <a:ext uri="{FF2B5EF4-FFF2-40B4-BE49-F238E27FC236}">
                    <a16:creationId xmlns:a16="http://schemas.microsoft.com/office/drawing/2014/main" id="{9172DE6A-EE1E-4E71-A4B0-4BC0BCAE47BD}"/>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44" name="TextBox 343">
                <a:extLst>
                  <a:ext uri="{FF2B5EF4-FFF2-40B4-BE49-F238E27FC236}">
                    <a16:creationId xmlns:a16="http://schemas.microsoft.com/office/drawing/2014/main" id="{A6B2C954-60A5-413E-BB35-13CAF8434BCC}"/>
                  </a:ext>
                </a:extLst>
              </p:cNvPr>
              <p:cNvSpPr txBox="1"/>
              <p:nvPr/>
            </p:nvSpPr>
            <p:spPr>
              <a:xfrm>
                <a:off x="5202571" y="2402577"/>
                <a:ext cx="389371" cy="261610"/>
              </a:xfrm>
              <a:prstGeom prst="rect">
                <a:avLst/>
              </a:prstGeom>
              <a:noFill/>
            </p:spPr>
            <p:txBody>
              <a:bodyPr wrap="none" rtlCol="0">
                <a:spAutoFit/>
              </a:bodyPr>
              <a:lstStyle/>
              <a:p>
                <a:pPr algn="ctr"/>
                <a:r>
                  <a:rPr lang="en-US" sz="1100" dirty="0">
                    <a:solidFill>
                      <a:prstClr val="black"/>
                    </a:solidFill>
                  </a:rPr>
                  <a:t>Systems</a:t>
                </a:r>
              </a:p>
            </p:txBody>
          </p:sp>
        </p:grpSp>
        <p:sp>
          <p:nvSpPr>
            <p:cNvPr id="342" name="Oval 341">
              <a:extLst>
                <a:ext uri="{FF2B5EF4-FFF2-40B4-BE49-F238E27FC236}">
                  <a16:creationId xmlns:a16="http://schemas.microsoft.com/office/drawing/2014/main" id="{173EB7FA-7F1F-43D6-97B6-6DF6077B47D5}"/>
                </a:ext>
              </a:extLst>
            </p:cNvPr>
            <p:cNvSpPr/>
            <p:nvPr/>
          </p:nvSpPr>
          <p:spPr>
            <a:xfrm>
              <a:off x="3818837" y="2079463"/>
              <a:ext cx="289284" cy="28558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cxnSp>
        <p:nvCxnSpPr>
          <p:cNvPr id="349" name="Curved Connector 7">
            <a:extLst>
              <a:ext uri="{FF2B5EF4-FFF2-40B4-BE49-F238E27FC236}">
                <a16:creationId xmlns:a16="http://schemas.microsoft.com/office/drawing/2014/main" id="{70A0E195-1666-4103-B596-A05B5F9CDA9B}"/>
              </a:ext>
            </a:extLst>
          </p:cNvPr>
          <p:cNvCxnSpPr>
            <a:cxnSpLocks/>
            <a:stCxn id="253" idx="2"/>
            <a:endCxn id="343" idx="0"/>
          </p:cNvCxnSpPr>
          <p:nvPr/>
        </p:nvCxnSpPr>
        <p:spPr>
          <a:xfrm rot="10800000" flipV="1">
            <a:off x="1316545" y="688058"/>
            <a:ext cx="1819006" cy="1092402"/>
          </a:xfrm>
          <a:prstGeom prst="curvedConnector2">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5" name="Curved Connector 7">
            <a:extLst>
              <a:ext uri="{FF2B5EF4-FFF2-40B4-BE49-F238E27FC236}">
                <a16:creationId xmlns:a16="http://schemas.microsoft.com/office/drawing/2014/main" id="{94E13FD5-DA19-4A2F-854E-9E8FF215CDC3}"/>
              </a:ext>
            </a:extLst>
          </p:cNvPr>
          <p:cNvCxnSpPr>
            <a:cxnSpLocks/>
            <a:stCxn id="342" idx="4"/>
            <a:endCxn id="361" idx="0"/>
          </p:cNvCxnSpPr>
          <p:nvPr/>
        </p:nvCxnSpPr>
        <p:spPr>
          <a:xfrm rot="5400000">
            <a:off x="471815" y="2840608"/>
            <a:ext cx="574489" cy="12511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8" name="Curved Connector 14">
            <a:extLst>
              <a:ext uri="{FF2B5EF4-FFF2-40B4-BE49-F238E27FC236}">
                <a16:creationId xmlns:a16="http://schemas.microsoft.com/office/drawing/2014/main" id="{7B6572C3-44A8-44FD-BA98-1C8E5D34955F}"/>
              </a:ext>
            </a:extLst>
          </p:cNvPr>
          <p:cNvCxnSpPr>
            <a:cxnSpLocks/>
            <a:stCxn id="128" idx="3"/>
            <a:endCxn id="304" idx="5"/>
          </p:cNvCxnSpPr>
          <p:nvPr/>
        </p:nvCxnSpPr>
        <p:spPr>
          <a:xfrm rot="5400000" flipH="1">
            <a:off x="3828078" y="2356162"/>
            <a:ext cx="400387" cy="2681957"/>
          </a:xfrm>
          <a:prstGeom prst="curvedConnector3">
            <a:avLst>
              <a:gd name="adj1" fmla="val -6819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8" name="Oval 127">
            <a:extLst>
              <a:ext uri="{FF2B5EF4-FFF2-40B4-BE49-F238E27FC236}">
                <a16:creationId xmlns:a16="http://schemas.microsoft.com/office/drawing/2014/main" id="{6A1CF7F3-4B09-4B75-B9BE-27EE3FDFECBB}"/>
              </a:ext>
            </a:extLst>
          </p:cNvPr>
          <p:cNvSpPr/>
          <p:nvPr/>
        </p:nvSpPr>
        <p:spPr>
          <a:xfrm>
            <a:off x="5318781" y="3638410"/>
            <a:ext cx="344625" cy="303347"/>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solidFill>
                  <a:prstClr val="black"/>
                </a:solidFill>
              </a:rPr>
              <a:t>1</a:t>
            </a:r>
          </a:p>
        </p:txBody>
      </p:sp>
      <p:cxnSp>
        <p:nvCxnSpPr>
          <p:cNvPr id="115" name="Curved Connector 7">
            <a:extLst>
              <a:ext uri="{FF2B5EF4-FFF2-40B4-BE49-F238E27FC236}">
                <a16:creationId xmlns:a16="http://schemas.microsoft.com/office/drawing/2014/main" id="{304F243C-B60C-4141-AF31-CE2847817BF7}"/>
              </a:ext>
            </a:extLst>
          </p:cNvPr>
          <p:cNvCxnSpPr>
            <a:cxnSpLocks/>
            <a:stCxn id="19" idx="3"/>
            <a:endCxn id="86" idx="0"/>
          </p:cNvCxnSpPr>
          <p:nvPr/>
        </p:nvCxnSpPr>
        <p:spPr>
          <a:xfrm rot="5400000">
            <a:off x="4151892" y="1514095"/>
            <a:ext cx="187294" cy="109549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Oval 117">
            <a:extLst>
              <a:ext uri="{FF2B5EF4-FFF2-40B4-BE49-F238E27FC236}">
                <a16:creationId xmlns:a16="http://schemas.microsoft.com/office/drawing/2014/main" id="{0261A0FD-7E46-45FE-A0D9-B25A2C3FA604}"/>
              </a:ext>
            </a:extLst>
          </p:cNvPr>
          <p:cNvSpPr/>
          <p:nvPr/>
        </p:nvSpPr>
        <p:spPr>
          <a:xfrm>
            <a:off x="1129320" y="2393265"/>
            <a:ext cx="422223" cy="32461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123" name="Curved Connector 7">
            <a:extLst>
              <a:ext uri="{FF2B5EF4-FFF2-40B4-BE49-F238E27FC236}">
                <a16:creationId xmlns:a16="http://schemas.microsoft.com/office/drawing/2014/main" id="{4D7B1EC4-5870-47D1-BE38-F7AC92E38D26}"/>
              </a:ext>
            </a:extLst>
          </p:cNvPr>
          <p:cNvCxnSpPr>
            <a:cxnSpLocks/>
            <a:stCxn id="118" idx="4"/>
            <a:endCxn id="119" idx="0"/>
          </p:cNvCxnSpPr>
          <p:nvPr/>
        </p:nvCxnSpPr>
        <p:spPr>
          <a:xfrm rot="16200000" flipH="1">
            <a:off x="1126282" y="2932026"/>
            <a:ext cx="455902" cy="27603"/>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0" name="Curved Connector 14">
            <a:extLst>
              <a:ext uri="{FF2B5EF4-FFF2-40B4-BE49-F238E27FC236}">
                <a16:creationId xmlns:a16="http://schemas.microsoft.com/office/drawing/2014/main" id="{A1394526-B220-4523-875E-4A30A5BAB48B}"/>
              </a:ext>
            </a:extLst>
          </p:cNvPr>
          <p:cNvCxnSpPr>
            <a:cxnSpLocks/>
            <a:stCxn id="593" idx="4"/>
            <a:endCxn id="273" idx="3"/>
          </p:cNvCxnSpPr>
          <p:nvPr/>
        </p:nvCxnSpPr>
        <p:spPr>
          <a:xfrm rot="5400000" flipH="1" flipV="1">
            <a:off x="3358404" y="3641155"/>
            <a:ext cx="291998" cy="3039945"/>
          </a:xfrm>
          <a:prstGeom prst="curvedConnector3">
            <a:avLst>
              <a:gd name="adj1" fmla="val -48334"/>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82" name="Group 281">
            <a:extLst>
              <a:ext uri="{FF2B5EF4-FFF2-40B4-BE49-F238E27FC236}">
                <a16:creationId xmlns:a16="http://schemas.microsoft.com/office/drawing/2014/main" id="{F3AC0B21-2CC3-414D-96F8-7E929DBE6ACA}"/>
              </a:ext>
            </a:extLst>
          </p:cNvPr>
          <p:cNvGrpSpPr/>
          <p:nvPr/>
        </p:nvGrpSpPr>
        <p:grpSpPr>
          <a:xfrm>
            <a:off x="7356943" y="771266"/>
            <a:ext cx="1506211" cy="861819"/>
            <a:chOff x="4917318" y="2308352"/>
            <a:chExt cx="1038091" cy="861819"/>
          </a:xfrm>
        </p:grpSpPr>
        <p:sp>
          <p:nvSpPr>
            <p:cNvPr id="283" name="Oval 282">
              <a:extLst>
                <a:ext uri="{FF2B5EF4-FFF2-40B4-BE49-F238E27FC236}">
                  <a16:creationId xmlns:a16="http://schemas.microsoft.com/office/drawing/2014/main" id="{B9C4220E-3DBA-4BBE-B52E-F8A02F2B73F2}"/>
                </a:ext>
              </a:extLst>
            </p:cNvPr>
            <p:cNvSpPr/>
            <p:nvPr/>
          </p:nvSpPr>
          <p:spPr>
            <a:xfrm>
              <a:off x="4917318" y="2308352"/>
              <a:ext cx="1038091" cy="861819"/>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4" name="TextBox 283">
              <a:extLst>
                <a:ext uri="{FF2B5EF4-FFF2-40B4-BE49-F238E27FC236}">
                  <a16:creationId xmlns:a16="http://schemas.microsoft.com/office/drawing/2014/main" id="{1A017117-F993-4672-8E83-609976EF8E44}"/>
                </a:ext>
              </a:extLst>
            </p:cNvPr>
            <p:cNvSpPr txBox="1"/>
            <p:nvPr/>
          </p:nvSpPr>
          <p:spPr>
            <a:xfrm>
              <a:off x="5225139" y="2342081"/>
              <a:ext cx="688009" cy="261610"/>
            </a:xfrm>
            <a:prstGeom prst="rect">
              <a:avLst/>
            </a:prstGeom>
            <a:noFill/>
          </p:spPr>
          <p:txBody>
            <a:bodyPr wrap="none" rtlCol="0">
              <a:spAutoFit/>
            </a:bodyPr>
            <a:lstStyle/>
            <a:p>
              <a:r>
                <a:rPr lang="en-US" sz="1100" dirty="0">
                  <a:solidFill>
                    <a:prstClr val="black"/>
                  </a:solidFill>
                </a:rPr>
                <a:t>Chassis</a:t>
              </a:r>
            </a:p>
          </p:txBody>
        </p:sp>
      </p:grpSp>
      <p:sp>
        <p:nvSpPr>
          <p:cNvPr id="285" name="Oval 284">
            <a:extLst>
              <a:ext uri="{FF2B5EF4-FFF2-40B4-BE49-F238E27FC236}">
                <a16:creationId xmlns:a16="http://schemas.microsoft.com/office/drawing/2014/main" id="{D0D94166-B9D0-48C0-A6E2-78FF704A9130}"/>
              </a:ext>
            </a:extLst>
          </p:cNvPr>
          <p:cNvSpPr/>
          <p:nvPr/>
        </p:nvSpPr>
        <p:spPr>
          <a:xfrm>
            <a:off x="8370075" y="1097641"/>
            <a:ext cx="598655" cy="41873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grpSp>
        <p:nvGrpSpPr>
          <p:cNvPr id="286" name="Group 285">
            <a:extLst>
              <a:ext uri="{FF2B5EF4-FFF2-40B4-BE49-F238E27FC236}">
                <a16:creationId xmlns:a16="http://schemas.microsoft.com/office/drawing/2014/main" id="{47F9911F-A707-40C4-BF29-81F96429040C}"/>
              </a:ext>
            </a:extLst>
          </p:cNvPr>
          <p:cNvGrpSpPr/>
          <p:nvPr/>
        </p:nvGrpSpPr>
        <p:grpSpPr>
          <a:xfrm>
            <a:off x="8591192" y="1740008"/>
            <a:ext cx="1038091" cy="830666"/>
            <a:chOff x="3874137" y="2619316"/>
            <a:chExt cx="1038091" cy="830666"/>
          </a:xfrm>
        </p:grpSpPr>
        <p:sp>
          <p:nvSpPr>
            <p:cNvPr id="287" name="Oval 286">
              <a:extLst>
                <a:ext uri="{FF2B5EF4-FFF2-40B4-BE49-F238E27FC236}">
                  <a16:creationId xmlns:a16="http://schemas.microsoft.com/office/drawing/2014/main" id="{CAD26DD1-E1D1-47A2-BC5F-11FBDB25E9F3}"/>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88" name="TextBox 287">
              <a:extLst>
                <a:ext uri="{FF2B5EF4-FFF2-40B4-BE49-F238E27FC236}">
                  <a16:creationId xmlns:a16="http://schemas.microsoft.com/office/drawing/2014/main" id="{D0C990AF-AE9A-4877-A11D-C011913F8977}"/>
                </a:ext>
              </a:extLst>
            </p:cNvPr>
            <p:cNvSpPr txBox="1"/>
            <p:nvPr/>
          </p:nvSpPr>
          <p:spPr>
            <a:xfrm>
              <a:off x="4019896" y="2619652"/>
              <a:ext cx="761748" cy="430887"/>
            </a:xfrm>
            <a:prstGeom prst="rect">
              <a:avLst/>
            </a:prstGeom>
            <a:noFill/>
          </p:spPr>
          <p:txBody>
            <a:bodyPr wrap="none" rtlCol="0">
              <a:spAutoFit/>
            </a:bodyPr>
            <a:lstStyle/>
            <a:p>
              <a:pPr algn="ctr"/>
              <a:r>
                <a:rPr lang="en-US" sz="1100">
                  <a:solidFill>
                    <a:prstClr val="black"/>
                  </a:solidFill>
                </a:rPr>
                <a:t>Media</a:t>
              </a:r>
            </a:p>
            <a:p>
              <a:pPr algn="ctr"/>
              <a:r>
                <a:rPr lang="en-US" sz="1100">
                  <a:solidFill>
                    <a:prstClr val="black"/>
                  </a:solidFill>
                </a:rPr>
                <a:t>Controller</a:t>
              </a:r>
            </a:p>
          </p:txBody>
        </p:sp>
      </p:grpSp>
      <p:grpSp>
        <p:nvGrpSpPr>
          <p:cNvPr id="289" name="Group 288">
            <a:extLst>
              <a:ext uri="{FF2B5EF4-FFF2-40B4-BE49-F238E27FC236}">
                <a16:creationId xmlns:a16="http://schemas.microsoft.com/office/drawing/2014/main" id="{60A79B7A-3747-4906-9B1E-D61C2019EB03}"/>
              </a:ext>
            </a:extLst>
          </p:cNvPr>
          <p:cNvGrpSpPr/>
          <p:nvPr/>
        </p:nvGrpSpPr>
        <p:grpSpPr>
          <a:xfrm>
            <a:off x="10279832" y="1731157"/>
            <a:ext cx="1038091" cy="830666"/>
            <a:chOff x="3874137" y="2619316"/>
            <a:chExt cx="1038091" cy="830666"/>
          </a:xfrm>
        </p:grpSpPr>
        <p:sp>
          <p:nvSpPr>
            <p:cNvPr id="290" name="Oval 289">
              <a:extLst>
                <a:ext uri="{FF2B5EF4-FFF2-40B4-BE49-F238E27FC236}">
                  <a16:creationId xmlns:a16="http://schemas.microsoft.com/office/drawing/2014/main" id="{C878485D-C2BE-40E2-BB2A-BD14DF2938A2}"/>
                </a:ext>
              </a:extLst>
            </p:cNvPr>
            <p:cNvSpPr/>
            <p:nvPr/>
          </p:nvSpPr>
          <p:spPr>
            <a:xfrm>
              <a:off x="3874137" y="2619316"/>
              <a:ext cx="1038091" cy="83066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291" name="TextBox 290">
              <a:extLst>
                <a:ext uri="{FF2B5EF4-FFF2-40B4-BE49-F238E27FC236}">
                  <a16:creationId xmlns:a16="http://schemas.microsoft.com/office/drawing/2014/main" id="{6308EC35-0DB6-4111-A6A2-1B00369B112E}"/>
                </a:ext>
              </a:extLst>
            </p:cNvPr>
            <p:cNvSpPr txBox="1"/>
            <p:nvPr/>
          </p:nvSpPr>
          <p:spPr>
            <a:xfrm>
              <a:off x="4063174" y="2619652"/>
              <a:ext cx="675185" cy="430887"/>
            </a:xfrm>
            <a:prstGeom prst="rect">
              <a:avLst/>
            </a:prstGeom>
            <a:noFill/>
          </p:spPr>
          <p:txBody>
            <a:bodyPr wrap="none" rtlCol="0">
              <a:spAutoFit/>
            </a:bodyPr>
            <a:lstStyle/>
            <a:p>
              <a:pPr algn="ctr"/>
              <a:r>
                <a:rPr lang="en-US" sz="1100">
                  <a:solidFill>
                    <a:prstClr val="black"/>
                  </a:solidFill>
                </a:rPr>
                <a:t>Memory</a:t>
              </a:r>
            </a:p>
            <a:p>
              <a:pPr algn="ctr"/>
              <a:r>
                <a:rPr lang="en-US" sz="1100">
                  <a:solidFill>
                    <a:prstClr val="black"/>
                  </a:solidFill>
                </a:rPr>
                <a:t>Domain</a:t>
              </a:r>
            </a:p>
          </p:txBody>
        </p:sp>
      </p:grpSp>
      <p:sp>
        <p:nvSpPr>
          <p:cNvPr id="292" name="Oval 291">
            <a:extLst>
              <a:ext uri="{FF2B5EF4-FFF2-40B4-BE49-F238E27FC236}">
                <a16:creationId xmlns:a16="http://schemas.microsoft.com/office/drawing/2014/main" id="{99EF9350-EC50-4CF9-83E7-4A3C27D2DD43}"/>
              </a:ext>
            </a:extLst>
          </p:cNvPr>
          <p:cNvSpPr/>
          <p:nvPr/>
        </p:nvSpPr>
        <p:spPr>
          <a:xfrm>
            <a:off x="9174566" y="2379949"/>
            <a:ext cx="261178" cy="235896"/>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a:solidFill>
                  <a:prstClr val="black"/>
                </a:solidFill>
              </a:rPr>
              <a:t>1</a:t>
            </a:r>
          </a:p>
        </p:txBody>
      </p:sp>
      <p:cxnSp>
        <p:nvCxnSpPr>
          <p:cNvPr id="294" name="Curved Connector 293"/>
          <p:cNvCxnSpPr>
            <a:cxnSpLocks/>
            <a:stCxn id="285" idx="4"/>
            <a:endCxn id="287" idx="1"/>
          </p:cNvCxnSpPr>
          <p:nvPr/>
        </p:nvCxnSpPr>
        <p:spPr>
          <a:xfrm rot="16200000" flipH="1">
            <a:off x="8533669" y="1652107"/>
            <a:ext cx="345283" cy="7381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5" name="Curved Connector 294"/>
          <p:cNvCxnSpPr>
            <a:cxnSpLocks/>
            <a:stCxn id="285" idx="7"/>
            <a:endCxn id="290" idx="0"/>
          </p:cNvCxnSpPr>
          <p:nvPr/>
        </p:nvCxnSpPr>
        <p:spPr>
          <a:xfrm rot="16200000" flipH="1">
            <a:off x="9553871" y="486151"/>
            <a:ext cx="572194" cy="1917819"/>
          </a:xfrm>
          <a:prstGeom prst="curvedConnector3">
            <a:avLst>
              <a:gd name="adj1" fmla="val -50668"/>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6" name="Oval 295">
            <a:extLst>
              <a:ext uri="{FF2B5EF4-FFF2-40B4-BE49-F238E27FC236}">
                <a16:creationId xmlns:a16="http://schemas.microsoft.com/office/drawing/2014/main" id="{7FEA5721-D4B2-4F2B-9EAB-C48AD8DD9BBE}"/>
              </a:ext>
            </a:extLst>
          </p:cNvPr>
          <p:cNvSpPr/>
          <p:nvPr/>
        </p:nvSpPr>
        <p:spPr>
          <a:xfrm>
            <a:off x="5539689" y="3763226"/>
            <a:ext cx="345885" cy="302892"/>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98" name="Oval 297">
            <a:extLst>
              <a:ext uri="{FF2B5EF4-FFF2-40B4-BE49-F238E27FC236}">
                <a16:creationId xmlns:a16="http://schemas.microsoft.com/office/drawing/2014/main" id="{7FEA5721-D4B2-4F2B-9EAB-C48AD8DD9BBE}"/>
              </a:ext>
            </a:extLst>
          </p:cNvPr>
          <p:cNvSpPr/>
          <p:nvPr/>
        </p:nvSpPr>
        <p:spPr>
          <a:xfrm>
            <a:off x="5211233" y="3431506"/>
            <a:ext cx="326448" cy="244067"/>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61" name="Oval 360">
            <a:extLst>
              <a:ext uri="{FF2B5EF4-FFF2-40B4-BE49-F238E27FC236}">
                <a16:creationId xmlns:a16="http://schemas.microsoft.com/office/drawing/2014/main" id="{0D886695-0CF9-4D21-B60A-8DD1485CB00D}"/>
              </a:ext>
            </a:extLst>
          </p:cNvPr>
          <p:cNvSpPr/>
          <p:nvPr/>
        </p:nvSpPr>
        <p:spPr>
          <a:xfrm>
            <a:off x="373465" y="319040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62" name="TextBox 361">
            <a:extLst>
              <a:ext uri="{FF2B5EF4-FFF2-40B4-BE49-F238E27FC236}">
                <a16:creationId xmlns:a16="http://schemas.microsoft.com/office/drawing/2014/main" id="{6FF22F13-43A9-4F2C-8218-D84861786475}"/>
              </a:ext>
            </a:extLst>
          </p:cNvPr>
          <p:cNvSpPr txBox="1"/>
          <p:nvPr/>
        </p:nvSpPr>
        <p:spPr>
          <a:xfrm>
            <a:off x="525045" y="3180475"/>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363" name="Oval 362">
            <a:extLst>
              <a:ext uri="{FF2B5EF4-FFF2-40B4-BE49-F238E27FC236}">
                <a16:creationId xmlns:a16="http://schemas.microsoft.com/office/drawing/2014/main" id="{0304C575-460B-4949-B136-374A1A5EDCA0}"/>
              </a:ext>
            </a:extLst>
          </p:cNvPr>
          <p:cNvSpPr/>
          <p:nvPr/>
        </p:nvSpPr>
        <p:spPr>
          <a:xfrm>
            <a:off x="623293" y="3567155"/>
            <a:ext cx="295031" cy="23069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a:solidFill>
                  <a:prstClr val="black"/>
                </a:solidFill>
              </a:rPr>
              <a:t>1</a:t>
            </a:r>
          </a:p>
        </p:txBody>
      </p:sp>
      <p:sp>
        <p:nvSpPr>
          <p:cNvPr id="119" name="Oval 118">
            <a:extLst>
              <a:ext uri="{FF2B5EF4-FFF2-40B4-BE49-F238E27FC236}">
                <a16:creationId xmlns:a16="http://schemas.microsoft.com/office/drawing/2014/main" id="{C01F198E-2398-40C9-9C81-E18956A8FD1A}"/>
              </a:ext>
            </a:extLst>
          </p:cNvPr>
          <p:cNvSpPr/>
          <p:nvPr/>
        </p:nvSpPr>
        <p:spPr>
          <a:xfrm>
            <a:off x="1044997" y="3173779"/>
            <a:ext cx="646075" cy="567555"/>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120" name="TextBox 119">
            <a:extLst>
              <a:ext uri="{FF2B5EF4-FFF2-40B4-BE49-F238E27FC236}">
                <a16:creationId xmlns:a16="http://schemas.microsoft.com/office/drawing/2014/main" id="{1D3E0104-DBAB-4145-ACC7-9AA6EEA5FDDC}"/>
              </a:ext>
            </a:extLst>
          </p:cNvPr>
          <p:cNvSpPr txBox="1"/>
          <p:nvPr/>
        </p:nvSpPr>
        <p:spPr>
          <a:xfrm>
            <a:off x="1214080" y="3195590"/>
            <a:ext cx="577439" cy="338554"/>
          </a:xfrm>
          <a:prstGeom prst="rect">
            <a:avLst/>
          </a:prstGeom>
          <a:noFill/>
        </p:spPr>
        <p:txBody>
          <a:bodyPr wrap="square" rtlCol="0">
            <a:spAutoFit/>
          </a:bodyPr>
          <a:lstStyle/>
          <a:p>
            <a:r>
              <a:rPr lang="en-US" sz="800" dirty="0">
                <a:solidFill>
                  <a:prstClr val="black"/>
                </a:solidFill>
              </a:rPr>
              <a:t>Fabric Adapters</a:t>
            </a:r>
          </a:p>
        </p:txBody>
      </p:sp>
      <p:sp>
        <p:nvSpPr>
          <p:cNvPr id="259" name="Oval 258">
            <a:extLst>
              <a:ext uri="{FF2B5EF4-FFF2-40B4-BE49-F238E27FC236}">
                <a16:creationId xmlns:a16="http://schemas.microsoft.com/office/drawing/2014/main" id="{7FEA5721-D4B2-4F2B-9EAB-C48AD8DD9BBE}"/>
              </a:ext>
            </a:extLst>
          </p:cNvPr>
          <p:cNvSpPr/>
          <p:nvPr/>
        </p:nvSpPr>
        <p:spPr>
          <a:xfrm>
            <a:off x="1402684" y="3540680"/>
            <a:ext cx="256795" cy="2157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nvGrpSpPr>
          <p:cNvPr id="260" name="Group 259">
            <a:extLst>
              <a:ext uri="{FF2B5EF4-FFF2-40B4-BE49-F238E27FC236}">
                <a16:creationId xmlns:a16="http://schemas.microsoft.com/office/drawing/2014/main" id="{B00BAC4B-F769-498F-8BE5-716877FFB54F}"/>
              </a:ext>
            </a:extLst>
          </p:cNvPr>
          <p:cNvGrpSpPr/>
          <p:nvPr/>
        </p:nvGrpSpPr>
        <p:grpSpPr>
          <a:xfrm>
            <a:off x="743292" y="4768237"/>
            <a:ext cx="624170" cy="527709"/>
            <a:chOff x="2087056" y="4770132"/>
            <a:chExt cx="660356" cy="573939"/>
          </a:xfrm>
        </p:grpSpPr>
        <p:grpSp>
          <p:nvGrpSpPr>
            <p:cNvPr id="261" name="Group 260">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263" name="Oval 262">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264" name="TextBox 263">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262" name="Oval 261">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cxnSp>
        <p:nvCxnSpPr>
          <p:cNvPr id="270" name="Curved Connector 7">
            <a:extLst>
              <a:ext uri="{FF2B5EF4-FFF2-40B4-BE49-F238E27FC236}">
                <a16:creationId xmlns:a16="http://schemas.microsoft.com/office/drawing/2014/main" id="{BD9E76C7-B531-4DA7-BEAE-21A6C3999E3B}"/>
              </a:ext>
            </a:extLst>
          </p:cNvPr>
          <p:cNvCxnSpPr>
            <a:cxnSpLocks/>
            <a:stCxn id="361" idx="4"/>
            <a:endCxn id="263" idx="0"/>
          </p:cNvCxnSpPr>
          <p:nvPr/>
        </p:nvCxnSpPr>
        <p:spPr>
          <a:xfrm rot="16200000" flipH="1">
            <a:off x="369102" y="4085365"/>
            <a:ext cx="1013677" cy="35887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9" name="Curved Connector 7">
            <a:extLst>
              <a:ext uri="{FF2B5EF4-FFF2-40B4-BE49-F238E27FC236}">
                <a16:creationId xmlns:a16="http://schemas.microsoft.com/office/drawing/2014/main" id="{F5339E17-BF9E-49C7-BA11-6DD30FABE8D1}"/>
              </a:ext>
            </a:extLst>
          </p:cNvPr>
          <p:cNvCxnSpPr>
            <a:cxnSpLocks/>
            <a:stCxn id="259" idx="4"/>
            <a:endCxn id="594" idx="0"/>
          </p:cNvCxnSpPr>
          <p:nvPr/>
        </p:nvCxnSpPr>
        <p:spPr>
          <a:xfrm rot="16200000" flipH="1">
            <a:off x="1245201" y="4042261"/>
            <a:ext cx="1026442" cy="4546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8" name="Curved Connector 14">
            <a:extLst>
              <a:ext uri="{FF2B5EF4-FFF2-40B4-BE49-F238E27FC236}">
                <a16:creationId xmlns:a16="http://schemas.microsoft.com/office/drawing/2014/main" id="{316B656C-973C-465E-AD83-E231BE78ACF7}"/>
              </a:ext>
            </a:extLst>
          </p:cNvPr>
          <p:cNvCxnSpPr>
            <a:cxnSpLocks/>
            <a:stCxn id="262" idx="4"/>
            <a:endCxn id="151" idx="3"/>
          </p:cNvCxnSpPr>
          <p:nvPr/>
        </p:nvCxnSpPr>
        <p:spPr>
          <a:xfrm rot="5400000" flipH="1" flipV="1">
            <a:off x="3030512" y="3200962"/>
            <a:ext cx="118517" cy="4071451"/>
          </a:xfrm>
          <a:prstGeom prst="curvedConnector3">
            <a:avLst>
              <a:gd name="adj1" fmla="val -3002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8" name="Oval 337"/>
          <p:cNvSpPr/>
          <p:nvPr/>
        </p:nvSpPr>
        <p:spPr bwMode="ltGray">
          <a:xfrm>
            <a:off x="5390643" y="371428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1</a:t>
            </a:r>
            <a:endParaRPr lang="en-GB" sz="1200" dirty="0" err="1">
              <a:solidFill>
                <a:prstClr val="white"/>
              </a:solidFill>
            </a:endParaRPr>
          </a:p>
        </p:txBody>
      </p:sp>
      <p:sp>
        <p:nvSpPr>
          <p:cNvPr id="345" name="Oval 344"/>
          <p:cNvSpPr/>
          <p:nvPr/>
        </p:nvSpPr>
        <p:spPr bwMode="ltGray">
          <a:xfrm>
            <a:off x="5622498" y="3837307"/>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2</a:t>
            </a:r>
            <a:endParaRPr lang="en-GB" sz="1200" dirty="0" err="1">
              <a:solidFill>
                <a:prstClr val="white"/>
              </a:solidFill>
            </a:endParaRPr>
          </a:p>
        </p:txBody>
      </p:sp>
      <p:sp>
        <p:nvSpPr>
          <p:cNvPr id="346" name="Oval 345"/>
          <p:cNvSpPr/>
          <p:nvPr/>
        </p:nvSpPr>
        <p:spPr bwMode="ltGray">
          <a:xfrm>
            <a:off x="5291875" y="346996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3</a:t>
            </a:r>
            <a:endParaRPr lang="en-GB" sz="1200" dirty="0" err="1">
              <a:solidFill>
                <a:prstClr val="white"/>
              </a:solidFill>
            </a:endParaRPr>
          </a:p>
        </p:txBody>
      </p:sp>
      <p:sp>
        <p:nvSpPr>
          <p:cNvPr id="347" name="Rounded Rectangle 346"/>
          <p:cNvSpPr/>
          <p:nvPr/>
        </p:nvSpPr>
        <p:spPr>
          <a:xfrm>
            <a:off x="720922" y="2383778"/>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sp>
        <p:nvSpPr>
          <p:cNvPr id="348" name="Rounded Rectangle 347"/>
          <p:cNvSpPr/>
          <p:nvPr/>
        </p:nvSpPr>
        <p:spPr>
          <a:xfrm>
            <a:off x="1220239" y="2466736"/>
            <a:ext cx="217509" cy="155891"/>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2</a:t>
            </a:r>
            <a:endParaRPr lang="en-GB" sz="1200" dirty="0">
              <a:solidFill>
                <a:prstClr val="white"/>
              </a:solidFill>
            </a:endParaRPr>
          </a:p>
        </p:txBody>
      </p:sp>
      <p:grpSp>
        <p:nvGrpSpPr>
          <p:cNvPr id="83" name="Group 82">
            <a:extLst>
              <a:ext uri="{FF2B5EF4-FFF2-40B4-BE49-F238E27FC236}">
                <a16:creationId xmlns:a16="http://schemas.microsoft.com/office/drawing/2014/main" id="{3455230F-E98F-4285-9992-94173BB08CAE}"/>
              </a:ext>
            </a:extLst>
          </p:cNvPr>
          <p:cNvGrpSpPr/>
          <p:nvPr/>
        </p:nvGrpSpPr>
        <p:grpSpPr>
          <a:xfrm>
            <a:off x="3059033" y="2155489"/>
            <a:ext cx="1277517" cy="908243"/>
            <a:chOff x="6866802" y="4052935"/>
            <a:chExt cx="1424142" cy="908243"/>
          </a:xfrm>
          <a:solidFill>
            <a:srgbClr val="00B0F0"/>
          </a:solidFill>
        </p:grpSpPr>
        <p:grpSp>
          <p:nvGrpSpPr>
            <p:cNvPr id="84" name="Group 83">
              <a:extLst>
                <a:ext uri="{FF2B5EF4-FFF2-40B4-BE49-F238E27FC236}">
                  <a16:creationId xmlns:a16="http://schemas.microsoft.com/office/drawing/2014/main" id="{02EC3674-0E89-452C-94F4-64C87D17EFFA}"/>
                </a:ext>
              </a:extLst>
            </p:cNvPr>
            <p:cNvGrpSpPr/>
            <p:nvPr/>
          </p:nvGrpSpPr>
          <p:grpSpPr>
            <a:xfrm>
              <a:off x="6866802" y="4052935"/>
              <a:ext cx="1424142" cy="861819"/>
              <a:chOff x="6445409" y="4251530"/>
              <a:chExt cx="1424142" cy="861819"/>
            </a:xfrm>
            <a:grpFill/>
          </p:grpSpPr>
          <p:sp>
            <p:nvSpPr>
              <p:cNvPr id="86" name="Oval 85">
                <a:extLst>
                  <a:ext uri="{FF2B5EF4-FFF2-40B4-BE49-F238E27FC236}">
                    <a16:creationId xmlns:a16="http://schemas.microsoft.com/office/drawing/2014/main" id="{1E5123F7-DAC4-4EF7-9C60-8792EA0A701D}"/>
                  </a:ext>
                </a:extLst>
              </p:cNvPr>
              <p:cNvSpPr/>
              <p:nvPr/>
            </p:nvSpPr>
            <p:spPr>
              <a:xfrm>
                <a:off x="6445409" y="4251530"/>
                <a:ext cx="1424142" cy="861819"/>
              </a:xfrm>
              <a:prstGeom prst="ellipse">
                <a:avLst/>
              </a:prstGeom>
              <a:grp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black"/>
                  </a:solidFill>
                </a:endParaRPr>
              </a:p>
            </p:txBody>
          </p:sp>
          <p:sp>
            <p:nvSpPr>
              <p:cNvPr id="87" name="TextBox 86">
                <a:extLst>
                  <a:ext uri="{FF2B5EF4-FFF2-40B4-BE49-F238E27FC236}">
                    <a16:creationId xmlns:a16="http://schemas.microsoft.com/office/drawing/2014/main" id="{AB91E4C4-E23D-43A2-9F06-8644ADCAA487}"/>
                  </a:ext>
                </a:extLst>
              </p:cNvPr>
              <p:cNvSpPr txBox="1"/>
              <p:nvPr/>
            </p:nvSpPr>
            <p:spPr>
              <a:xfrm>
                <a:off x="6774752" y="4407711"/>
                <a:ext cx="686406" cy="261610"/>
              </a:xfrm>
              <a:prstGeom prst="rect">
                <a:avLst/>
              </a:prstGeom>
              <a:noFill/>
            </p:spPr>
            <p:txBody>
              <a:bodyPr wrap="none" rtlCol="0">
                <a:spAutoFit/>
              </a:bodyPr>
              <a:lstStyle/>
              <a:p>
                <a:r>
                  <a:rPr lang="en-US" sz="1100" dirty="0">
                    <a:solidFill>
                      <a:prstClr val="black"/>
                    </a:solidFill>
                  </a:rPr>
                  <a:t>Switches</a:t>
                </a:r>
              </a:p>
            </p:txBody>
          </p:sp>
        </p:grpSp>
        <p:sp>
          <p:nvSpPr>
            <p:cNvPr id="85" name="Oval 84">
              <a:extLst>
                <a:ext uri="{FF2B5EF4-FFF2-40B4-BE49-F238E27FC236}">
                  <a16:creationId xmlns:a16="http://schemas.microsoft.com/office/drawing/2014/main" id="{18C34E4E-1AC4-4F61-95D8-2C8BC3328FA7}"/>
                </a:ext>
              </a:extLst>
            </p:cNvPr>
            <p:cNvSpPr/>
            <p:nvPr/>
          </p:nvSpPr>
          <p:spPr>
            <a:xfrm>
              <a:off x="7248477" y="4627737"/>
              <a:ext cx="480286" cy="33344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SW1</a:t>
              </a:r>
            </a:p>
          </p:txBody>
        </p:sp>
      </p:grpSp>
      <p:grpSp>
        <p:nvGrpSpPr>
          <p:cNvPr id="148" name="Group 147">
            <a:extLst>
              <a:ext uri="{FF2B5EF4-FFF2-40B4-BE49-F238E27FC236}">
                <a16:creationId xmlns:a16="http://schemas.microsoft.com/office/drawing/2014/main" id="{0D1AB099-DDB1-43CA-8091-F241E12D1E9E}"/>
              </a:ext>
            </a:extLst>
          </p:cNvPr>
          <p:cNvGrpSpPr/>
          <p:nvPr/>
        </p:nvGrpSpPr>
        <p:grpSpPr>
          <a:xfrm>
            <a:off x="5085161" y="4646668"/>
            <a:ext cx="663667" cy="564482"/>
            <a:chOff x="2083745" y="4770132"/>
            <a:chExt cx="663667" cy="564482"/>
          </a:xfrm>
        </p:grpSpPr>
        <p:grpSp>
          <p:nvGrpSpPr>
            <p:cNvPr id="150" name="Group 149">
              <a:extLst>
                <a:ext uri="{FF2B5EF4-FFF2-40B4-BE49-F238E27FC236}">
                  <a16:creationId xmlns:a16="http://schemas.microsoft.com/office/drawing/2014/main" id="{C0E4B521-6E55-449D-A951-72780D03E20A}"/>
                </a:ext>
              </a:extLst>
            </p:cNvPr>
            <p:cNvGrpSpPr/>
            <p:nvPr/>
          </p:nvGrpSpPr>
          <p:grpSpPr>
            <a:xfrm>
              <a:off x="2087056" y="4770132"/>
              <a:ext cx="660356" cy="543434"/>
              <a:chOff x="2087056" y="4770132"/>
              <a:chExt cx="660356" cy="543434"/>
            </a:xfrm>
          </p:grpSpPr>
          <p:sp>
            <p:nvSpPr>
              <p:cNvPr id="152" name="Oval 151">
                <a:extLst>
                  <a:ext uri="{FF2B5EF4-FFF2-40B4-BE49-F238E27FC236}">
                    <a16:creationId xmlns:a16="http://schemas.microsoft.com/office/drawing/2014/main" id="{DAE09AE9-EF25-46ED-BCA3-F02432C45526}"/>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153" name="TextBox 152">
                <a:extLst>
                  <a:ext uri="{FF2B5EF4-FFF2-40B4-BE49-F238E27FC236}">
                    <a16:creationId xmlns:a16="http://schemas.microsoft.com/office/drawing/2014/main" id="{CC963C96-77B2-476B-ABB5-B3C239FC5610}"/>
                  </a:ext>
                </a:extLst>
              </p:cNvPr>
              <p:cNvSpPr txBox="1"/>
              <p:nvPr/>
            </p:nvSpPr>
            <p:spPr>
              <a:xfrm>
                <a:off x="2184536" y="4770132"/>
                <a:ext cx="487972" cy="261610"/>
              </a:xfrm>
              <a:prstGeom prst="rect">
                <a:avLst/>
              </a:prstGeom>
              <a:noFill/>
            </p:spPr>
            <p:txBody>
              <a:bodyPr wrap="square" rtlCol="0">
                <a:spAutoFit/>
              </a:bodyPr>
              <a:lstStyle/>
              <a:p>
                <a:pPr algn="ctr"/>
                <a:r>
                  <a:rPr lang="en-US" sz="1100" dirty="0">
                    <a:solidFill>
                      <a:prstClr val="black"/>
                    </a:solidFill>
                  </a:rPr>
                  <a:t>Ports</a:t>
                </a:r>
              </a:p>
            </p:txBody>
          </p:sp>
        </p:grpSp>
        <p:sp>
          <p:nvSpPr>
            <p:cNvPr id="151" name="Oval 150">
              <a:extLst>
                <a:ext uri="{FF2B5EF4-FFF2-40B4-BE49-F238E27FC236}">
                  <a16:creationId xmlns:a16="http://schemas.microsoft.com/office/drawing/2014/main" id="{20AE12D0-05DF-4977-8880-D49039F149BE}"/>
                </a:ext>
              </a:extLst>
            </p:cNvPr>
            <p:cNvSpPr/>
            <p:nvPr/>
          </p:nvSpPr>
          <p:spPr>
            <a:xfrm>
              <a:off x="2083745" y="5104351"/>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cxnSp>
        <p:nvCxnSpPr>
          <p:cNvPr id="164" name="Curved Connector 7">
            <a:extLst>
              <a:ext uri="{FF2B5EF4-FFF2-40B4-BE49-F238E27FC236}">
                <a16:creationId xmlns:a16="http://schemas.microsoft.com/office/drawing/2014/main" id="{64249A3D-B85C-47B6-82EF-209B9696C496}"/>
              </a:ext>
            </a:extLst>
          </p:cNvPr>
          <p:cNvCxnSpPr>
            <a:cxnSpLocks/>
            <a:stCxn id="85" idx="5"/>
            <a:endCxn id="153" idx="0"/>
          </p:cNvCxnSpPr>
          <p:nvPr/>
        </p:nvCxnSpPr>
        <p:spPr>
          <a:xfrm rot="16200000" flipH="1">
            <a:off x="3783663" y="3000392"/>
            <a:ext cx="1631767" cy="16607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1" name="Oval 270">
            <a:extLst>
              <a:ext uri="{FF2B5EF4-FFF2-40B4-BE49-F238E27FC236}">
                <a16:creationId xmlns:a16="http://schemas.microsoft.com/office/drawing/2014/main" id="{20AE12D0-05DF-4977-8880-D49039F149BE}"/>
              </a:ext>
            </a:extLst>
          </p:cNvPr>
          <p:cNvSpPr/>
          <p:nvPr/>
        </p:nvSpPr>
        <p:spPr>
          <a:xfrm>
            <a:off x="5500701" y="5002734"/>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272" name="Oval 271">
            <a:extLst>
              <a:ext uri="{FF2B5EF4-FFF2-40B4-BE49-F238E27FC236}">
                <a16:creationId xmlns:a16="http://schemas.microsoft.com/office/drawing/2014/main" id="{20AE12D0-05DF-4977-8880-D49039F149BE}"/>
              </a:ext>
            </a:extLst>
          </p:cNvPr>
          <p:cNvSpPr/>
          <p:nvPr/>
        </p:nvSpPr>
        <p:spPr>
          <a:xfrm>
            <a:off x="5583484" y="483285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273" name="Oval 272">
            <a:extLst>
              <a:ext uri="{FF2B5EF4-FFF2-40B4-BE49-F238E27FC236}">
                <a16:creationId xmlns:a16="http://schemas.microsoft.com/office/drawing/2014/main" id="{20AE12D0-05DF-4977-8880-D49039F149BE}"/>
              </a:ext>
            </a:extLst>
          </p:cNvPr>
          <p:cNvSpPr/>
          <p:nvPr/>
        </p:nvSpPr>
        <p:spPr>
          <a:xfrm>
            <a:off x="4984040" y="4818587"/>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74" name="Oval 273">
            <a:extLst>
              <a:ext uri="{FF2B5EF4-FFF2-40B4-BE49-F238E27FC236}">
                <a16:creationId xmlns:a16="http://schemas.microsoft.com/office/drawing/2014/main" id="{20AE12D0-05DF-4977-8880-D49039F149BE}"/>
              </a:ext>
            </a:extLst>
          </p:cNvPr>
          <p:cNvSpPr/>
          <p:nvPr/>
        </p:nvSpPr>
        <p:spPr>
          <a:xfrm>
            <a:off x="5287607" y="5045629"/>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5</a:t>
            </a:r>
          </a:p>
        </p:txBody>
      </p:sp>
      <p:sp>
        <p:nvSpPr>
          <p:cNvPr id="275" name="Oval 274">
            <a:extLst>
              <a:ext uri="{FF2B5EF4-FFF2-40B4-BE49-F238E27FC236}">
                <a16:creationId xmlns:a16="http://schemas.microsoft.com/office/drawing/2014/main" id="{20AE12D0-05DF-4977-8880-D49039F149BE}"/>
              </a:ext>
            </a:extLst>
          </p:cNvPr>
          <p:cNvSpPr/>
          <p:nvPr/>
        </p:nvSpPr>
        <p:spPr>
          <a:xfrm>
            <a:off x="4995284" y="4619865"/>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51" name="Diamond 350"/>
          <p:cNvSpPr/>
          <p:nvPr/>
        </p:nvSpPr>
        <p:spPr>
          <a:xfrm>
            <a:off x="3653724" y="2783711"/>
            <a:ext cx="178731" cy="226239"/>
          </a:xfrm>
          <a:prstGeom prst="diamond">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prstClr val="white"/>
                </a:solidFill>
              </a:rPr>
              <a:t>1</a:t>
            </a:r>
            <a:endParaRPr lang="en-GB" sz="1200" dirty="0">
              <a:solidFill>
                <a:prstClr val="white"/>
              </a:solidFill>
            </a:endParaRPr>
          </a:p>
        </p:txBody>
      </p:sp>
      <p:cxnSp>
        <p:nvCxnSpPr>
          <p:cNvPr id="352" name="Curved Connector 14">
            <a:extLst>
              <a:ext uri="{FF2B5EF4-FFF2-40B4-BE49-F238E27FC236}">
                <a16:creationId xmlns:a16="http://schemas.microsoft.com/office/drawing/2014/main" id="{7B6572C3-44A8-44FD-BA98-1C8E5D34955F}"/>
              </a:ext>
            </a:extLst>
          </p:cNvPr>
          <p:cNvCxnSpPr>
            <a:cxnSpLocks/>
            <a:stCxn id="296" idx="3"/>
            <a:endCxn id="259" idx="5"/>
          </p:cNvCxnSpPr>
          <p:nvPr/>
        </p:nvCxnSpPr>
        <p:spPr>
          <a:xfrm rot="5400000" flipH="1">
            <a:off x="3457623" y="1889041"/>
            <a:ext cx="296969" cy="3968471"/>
          </a:xfrm>
          <a:prstGeom prst="curvedConnector3">
            <a:avLst>
              <a:gd name="adj1" fmla="val -91915"/>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0" name="Oval 369">
            <a:extLst>
              <a:ext uri="{FF2B5EF4-FFF2-40B4-BE49-F238E27FC236}">
                <a16:creationId xmlns:a16="http://schemas.microsoft.com/office/drawing/2014/main" id="{99EF9350-EC50-4CF9-83E7-4A3C27D2DD43}"/>
              </a:ext>
            </a:extLst>
          </p:cNvPr>
          <p:cNvSpPr/>
          <p:nvPr/>
        </p:nvSpPr>
        <p:spPr>
          <a:xfrm>
            <a:off x="8532549" y="2124904"/>
            <a:ext cx="259982" cy="28165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1" name="Oval 370">
            <a:extLst>
              <a:ext uri="{FF2B5EF4-FFF2-40B4-BE49-F238E27FC236}">
                <a16:creationId xmlns:a16="http://schemas.microsoft.com/office/drawing/2014/main" id="{99EF9350-EC50-4CF9-83E7-4A3C27D2DD43}"/>
              </a:ext>
            </a:extLst>
          </p:cNvPr>
          <p:cNvSpPr/>
          <p:nvPr/>
        </p:nvSpPr>
        <p:spPr>
          <a:xfrm>
            <a:off x="8792531" y="2340347"/>
            <a:ext cx="321678" cy="23667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375" name="Oval 374">
            <a:extLst>
              <a:ext uri="{FF2B5EF4-FFF2-40B4-BE49-F238E27FC236}">
                <a16:creationId xmlns:a16="http://schemas.microsoft.com/office/drawing/2014/main" id="{0304C575-460B-4949-B136-374A1A5EDCA0}"/>
              </a:ext>
            </a:extLst>
          </p:cNvPr>
          <p:cNvSpPr/>
          <p:nvPr/>
        </p:nvSpPr>
        <p:spPr>
          <a:xfrm>
            <a:off x="6363500" y="3530466"/>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sp>
        <p:nvSpPr>
          <p:cNvPr id="376" name="Oval 375">
            <a:extLst>
              <a:ext uri="{FF2B5EF4-FFF2-40B4-BE49-F238E27FC236}">
                <a16:creationId xmlns:a16="http://schemas.microsoft.com/office/drawing/2014/main" id="{0304C575-460B-4949-B136-374A1A5EDCA0}"/>
              </a:ext>
            </a:extLst>
          </p:cNvPr>
          <p:cNvSpPr/>
          <p:nvPr/>
        </p:nvSpPr>
        <p:spPr>
          <a:xfrm>
            <a:off x="6397741" y="3286733"/>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6</a:t>
            </a:r>
          </a:p>
        </p:txBody>
      </p:sp>
      <p:sp>
        <p:nvSpPr>
          <p:cNvPr id="377" name="Oval 376">
            <a:extLst>
              <a:ext uri="{FF2B5EF4-FFF2-40B4-BE49-F238E27FC236}">
                <a16:creationId xmlns:a16="http://schemas.microsoft.com/office/drawing/2014/main" id="{0304C575-460B-4949-B136-374A1A5EDCA0}"/>
              </a:ext>
            </a:extLst>
          </p:cNvPr>
          <p:cNvSpPr/>
          <p:nvPr/>
        </p:nvSpPr>
        <p:spPr>
          <a:xfrm>
            <a:off x="6195415" y="3062740"/>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74" name="Oval 373"/>
          <p:cNvSpPr/>
          <p:nvPr/>
        </p:nvSpPr>
        <p:spPr bwMode="ltGray">
          <a:xfrm>
            <a:off x="6445833" y="3584450"/>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5</a:t>
            </a:r>
            <a:endParaRPr lang="en-GB" sz="1200" dirty="0" err="1">
              <a:solidFill>
                <a:prstClr val="white"/>
              </a:solidFill>
            </a:endParaRPr>
          </a:p>
        </p:txBody>
      </p:sp>
      <p:sp>
        <p:nvSpPr>
          <p:cNvPr id="372" name="Oval 371"/>
          <p:cNvSpPr/>
          <p:nvPr/>
        </p:nvSpPr>
        <p:spPr bwMode="ltGray">
          <a:xfrm>
            <a:off x="6287705" y="3120766"/>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7</a:t>
            </a:r>
            <a:endParaRPr lang="en-GB" sz="1200" dirty="0" err="1">
              <a:solidFill>
                <a:prstClr val="white"/>
              </a:solidFill>
            </a:endParaRPr>
          </a:p>
        </p:txBody>
      </p:sp>
      <p:sp>
        <p:nvSpPr>
          <p:cNvPr id="373" name="Oval 372"/>
          <p:cNvSpPr/>
          <p:nvPr/>
        </p:nvSpPr>
        <p:spPr bwMode="ltGray">
          <a:xfrm>
            <a:off x="6490362" y="3337363"/>
            <a:ext cx="182088" cy="166529"/>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200" dirty="0">
                <a:solidFill>
                  <a:prstClr val="white"/>
                </a:solidFill>
              </a:rPr>
              <a:t>6</a:t>
            </a:r>
            <a:endParaRPr lang="en-GB" sz="1200" dirty="0" err="1">
              <a:solidFill>
                <a:prstClr val="white"/>
              </a:solidFill>
            </a:endParaRPr>
          </a:p>
        </p:txBody>
      </p:sp>
      <p:cxnSp>
        <p:nvCxnSpPr>
          <p:cNvPr id="378" name="Curved Connector 14">
            <a:extLst>
              <a:ext uri="{FF2B5EF4-FFF2-40B4-BE49-F238E27FC236}">
                <a16:creationId xmlns:a16="http://schemas.microsoft.com/office/drawing/2014/main" id="{7B6572C3-44A8-44FD-BA98-1C8E5D34955F}"/>
              </a:ext>
            </a:extLst>
          </p:cNvPr>
          <p:cNvCxnSpPr>
            <a:cxnSpLocks/>
            <a:stCxn id="375" idx="6"/>
            <a:endCxn id="292" idx="3"/>
          </p:cNvCxnSpPr>
          <p:nvPr/>
        </p:nvCxnSpPr>
        <p:spPr>
          <a:xfrm flipV="1">
            <a:off x="6708933" y="2581299"/>
            <a:ext cx="2503882" cy="1094274"/>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1" name="Curved Connector 14">
            <a:extLst>
              <a:ext uri="{FF2B5EF4-FFF2-40B4-BE49-F238E27FC236}">
                <a16:creationId xmlns:a16="http://schemas.microsoft.com/office/drawing/2014/main" id="{7B6572C3-44A8-44FD-BA98-1C8E5D34955F}"/>
              </a:ext>
            </a:extLst>
          </p:cNvPr>
          <p:cNvCxnSpPr>
            <a:cxnSpLocks/>
            <a:stCxn id="376" idx="6"/>
          </p:cNvCxnSpPr>
          <p:nvPr/>
        </p:nvCxnSpPr>
        <p:spPr>
          <a:xfrm flipV="1">
            <a:off x="6743174" y="2419610"/>
            <a:ext cx="2034785" cy="1012230"/>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4" name="Curved Connector 14">
            <a:extLst>
              <a:ext uri="{FF2B5EF4-FFF2-40B4-BE49-F238E27FC236}">
                <a16:creationId xmlns:a16="http://schemas.microsoft.com/office/drawing/2014/main" id="{7B6572C3-44A8-44FD-BA98-1C8E5D34955F}"/>
              </a:ext>
            </a:extLst>
          </p:cNvPr>
          <p:cNvCxnSpPr>
            <a:cxnSpLocks/>
            <a:stCxn id="377" idx="6"/>
            <a:endCxn id="370" idx="2"/>
          </p:cNvCxnSpPr>
          <p:nvPr/>
        </p:nvCxnSpPr>
        <p:spPr>
          <a:xfrm flipV="1">
            <a:off x="6540848" y="2265729"/>
            <a:ext cx="1991701" cy="942118"/>
          </a:xfrm>
          <a:prstGeom prst="curvedConnector3">
            <a:avLst>
              <a:gd name="adj1" fmla="val 50000"/>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9" name="Oval 388">
            <a:extLst>
              <a:ext uri="{FF2B5EF4-FFF2-40B4-BE49-F238E27FC236}">
                <a16:creationId xmlns:a16="http://schemas.microsoft.com/office/drawing/2014/main" id="{99EF9350-EC50-4CF9-83E7-4A3C27D2DD43}"/>
              </a:ext>
            </a:extLst>
          </p:cNvPr>
          <p:cNvSpPr/>
          <p:nvPr/>
        </p:nvSpPr>
        <p:spPr>
          <a:xfrm>
            <a:off x="10113505" y="2240400"/>
            <a:ext cx="285018" cy="20865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390" name="Oval 389">
            <a:extLst>
              <a:ext uri="{FF2B5EF4-FFF2-40B4-BE49-F238E27FC236}">
                <a16:creationId xmlns:a16="http://schemas.microsoft.com/office/drawing/2014/main" id="{99EF9350-EC50-4CF9-83E7-4A3C27D2DD43}"/>
              </a:ext>
            </a:extLst>
          </p:cNvPr>
          <p:cNvSpPr/>
          <p:nvPr/>
        </p:nvSpPr>
        <p:spPr>
          <a:xfrm>
            <a:off x="10720803" y="2466736"/>
            <a:ext cx="243347" cy="24774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sp>
        <p:nvSpPr>
          <p:cNvPr id="391" name="Oval 390">
            <a:extLst>
              <a:ext uri="{FF2B5EF4-FFF2-40B4-BE49-F238E27FC236}">
                <a16:creationId xmlns:a16="http://schemas.microsoft.com/office/drawing/2014/main" id="{99EF9350-EC50-4CF9-83E7-4A3C27D2DD43}"/>
              </a:ext>
            </a:extLst>
          </p:cNvPr>
          <p:cNvSpPr/>
          <p:nvPr/>
        </p:nvSpPr>
        <p:spPr>
          <a:xfrm>
            <a:off x="10385516" y="2428417"/>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2" name="Curved Connector 14">
            <a:extLst>
              <a:ext uri="{FF2B5EF4-FFF2-40B4-BE49-F238E27FC236}">
                <a16:creationId xmlns:a16="http://schemas.microsoft.com/office/drawing/2014/main" id="{F17A097F-6330-4DFB-A688-72F188B8868C}"/>
              </a:ext>
            </a:extLst>
          </p:cNvPr>
          <p:cNvCxnSpPr>
            <a:cxnSpLocks/>
            <a:stCxn id="370" idx="3"/>
            <a:endCxn id="390" idx="4"/>
          </p:cNvCxnSpPr>
          <p:nvPr/>
        </p:nvCxnSpPr>
        <p:spPr>
          <a:xfrm rot="16200000" flipH="1">
            <a:off x="9531961" y="1403967"/>
            <a:ext cx="349177" cy="2271855"/>
          </a:xfrm>
          <a:prstGeom prst="curvedConnector3">
            <a:avLst>
              <a:gd name="adj1" fmla="val 165468"/>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3" name="Curved Connector 14">
            <a:extLst>
              <a:ext uri="{FF2B5EF4-FFF2-40B4-BE49-F238E27FC236}">
                <a16:creationId xmlns:a16="http://schemas.microsoft.com/office/drawing/2014/main" id="{F17A097F-6330-4DFB-A688-72F188B8868C}"/>
              </a:ext>
            </a:extLst>
          </p:cNvPr>
          <p:cNvCxnSpPr>
            <a:cxnSpLocks/>
            <a:stCxn id="292" idx="5"/>
            <a:endCxn id="389" idx="4"/>
          </p:cNvCxnSpPr>
          <p:nvPr/>
        </p:nvCxnSpPr>
        <p:spPr>
          <a:xfrm rot="5400000" flipH="1" flipV="1">
            <a:off x="9760633" y="2085919"/>
            <a:ext cx="132241" cy="858519"/>
          </a:xfrm>
          <a:prstGeom prst="curvedConnector3">
            <a:avLst>
              <a:gd name="adj1" fmla="val -162209"/>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6" name="Curved Connector 14">
            <a:extLst>
              <a:ext uri="{FF2B5EF4-FFF2-40B4-BE49-F238E27FC236}">
                <a16:creationId xmlns:a16="http://schemas.microsoft.com/office/drawing/2014/main" id="{F17A097F-6330-4DFB-A688-72F188B8868C}"/>
              </a:ext>
            </a:extLst>
          </p:cNvPr>
          <p:cNvCxnSpPr>
            <a:cxnSpLocks/>
            <a:stCxn id="371" idx="5"/>
            <a:endCxn id="391" idx="4"/>
          </p:cNvCxnSpPr>
          <p:nvPr/>
        </p:nvCxnSpPr>
        <p:spPr>
          <a:xfrm rot="16200000" flipH="1">
            <a:off x="9746083" y="1863377"/>
            <a:ext cx="101074" cy="1459041"/>
          </a:xfrm>
          <a:prstGeom prst="curvedConnector3">
            <a:avLst>
              <a:gd name="adj1" fmla="val 326171"/>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21" name="Group 420">
            <a:extLst>
              <a:ext uri="{FF2B5EF4-FFF2-40B4-BE49-F238E27FC236}">
                <a16:creationId xmlns:a16="http://schemas.microsoft.com/office/drawing/2014/main" id="{EE27A87E-36AF-4C3C-AEBA-AA642440FA7B}"/>
              </a:ext>
            </a:extLst>
          </p:cNvPr>
          <p:cNvGrpSpPr/>
          <p:nvPr/>
        </p:nvGrpSpPr>
        <p:grpSpPr>
          <a:xfrm>
            <a:off x="7886821" y="3850343"/>
            <a:ext cx="603917" cy="462976"/>
            <a:chOff x="2087056" y="4770132"/>
            <a:chExt cx="695373" cy="574375"/>
          </a:xfrm>
        </p:grpSpPr>
        <p:grpSp>
          <p:nvGrpSpPr>
            <p:cNvPr id="422" name="Group 421">
              <a:extLst>
                <a:ext uri="{FF2B5EF4-FFF2-40B4-BE49-F238E27FC236}">
                  <a16:creationId xmlns:a16="http://schemas.microsoft.com/office/drawing/2014/main" id="{69043A8D-1520-4214-AEE8-BFE37687CCD0}"/>
                </a:ext>
              </a:extLst>
            </p:cNvPr>
            <p:cNvGrpSpPr/>
            <p:nvPr/>
          </p:nvGrpSpPr>
          <p:grpSpPr>
            <a:xfrm>
              <a:off x="2087056" y="4770132"/>
              <a:ext cx="695373" cy="574375"/>
              <a:chOff x="2087056" y="4770132"/>
              <a:chExt cx="695373" cy="574375"/>
            </a:xfrm>
          </p:grpSpPr>
          <p:sp>
            <p:nvSpPr>
              <p:cNvPr id="424" name="Oval 423">
                <a:extLst>
                  <a:ext uri="{FF2B5EF4-FFF2-40B4-BE49-F238E27FC236}">
                    <a16:creationId xmlns:a16="http://schemas.microsoft.com/office/drawing/2014/main" id="{43FE3E9D-2B03-42CE-BBE3-06E8EEF5F2D4}"/>
                  </a:ext>
                </a:extLst>
              </p:cNvPr>
              <p:cNvSpPr/>
              <p:nvPr/>
            </p:nvSpPr>
            <p:spPr>
              <a:xfrm>
                <a:off x="2087056" y="4804774"/>
                <a:ext cx="660356" cy="539733"/>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25" name="TextBox 424">
                <a:extLst>
                  <a:ext uri="{FF2B5EF4-FFF2-40B4-BE49-F238E27FC236}">
                    <a16:creationId xmlns:a16="http://schemas.microsoft.com/office/drawing/2014/main" id="{AEB80A5B-C3D5-45FC-8108-C5F62286228D}"/>
                  </a:ext>
                </a:extLst>
              </p:cNvPr>
              <p:cNvSpPr txBox="1"/>
              <p:nvPr/>
            </p:nvSpPr>
            <p:spPr>
              <a:xfrm>
                <a:off x="2184536" y="4770132"/>
                <a:ext cx="597893" cy="324557"/>
              </a:xfrm>
              <a:prstGeom prst="rect">
                <a:avLst/>
              </a:prstGeom>
              <a:noFill/>
            </p:spPr>
            <p:txBody>
              <a:bodyPr wrap="square" rtlCol="0">
                <a:spAutoFit/>
              </a:bodyPr>
              <a:lstStyle/>
              <a:p>
                <a:pPr algn="ctr"/>
                <a:r>
                  <a:rPr lang="en-US" sz="1100" dirty="0">
                    <a:solidFill>
                      <a:prstClr val="black"/>
                    </a:solidFill>
                  </a:rPr>
                  <a:t>Ports</a:t>
                </a:r>
              </a:p>
            </p:txBody>
          </p:sp>
        </p:grpSp>
        <p:sp>
          <p:nvSpPr>
            <p:cNvPr id="423" name="Oval 422">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35" name="Group 434">
            <a:extLst>
              <a:ext uri="{FF2B5EF4-FFF2-40B4-BE49-F238E27FC236}">
                <a16:creationId xmlns:a16="http://schemas.microsoft.com/office/drawing/2014/main" id="{EE27A87E-36AF-4C3C-AEBA-AA642440FA7B}"/>
              </a:ext>
            </a:extLst>
          </p:cNvPr>
          <p:cNvGrpSpPr/>
          <p:nvPr/>
        </p:nvGrpSpPr>
        <p:grpSpPr>
          <a:xfrm>
            <a:off x="8669403" y="3836502"/>
            <a:ext cx="595855" cy="455716"/>
            <a:chOff x="2087056" y="4770133"/>
            <a:chExt cx="686090" cy="565368"/>
          </a:xfrm>
        </p:grpSpPr>
        <p:grpSp>
          <p:nvGrpSpPr>
            <p:cNvPr id="436" name="Group 435">
              <a:extLst>
                <a:ext uri="{FF2B5EF4-FFF2-40B4-BE49-F238E27FC236}">
                  <a16:creationId xmlns:a16="http://schemas.microsoft.com/office/drawing/2014/main" id="{69043A8D-1520-4214-AEE8-BFE37687CCD0}"/>
                </a:ext>
              </a:extLst>
            </p:cNvPr>
            <p:cNvGrpSpPr/>
            <p:nvPr/>
          </p:nvGrpSpPr>
          <p:grpSpPr>
            <a:xfrm>
              <a:off x="2087056" y="4770133"/>
              <a:ext cx="686090" cy="543433"/>
              <a:chOff x="2087056" y="4770133"/>
              <a:chExt cx="686090" cy="543433"/>
            </a:xfrm>
          </p:grpSpPr>
          <p:sp>
            <p:nvSpPr>
              <p:cNvPr id="438" name="Oval 437">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39" name="TextBox 438">
                <a:extLst>
                  <a:ext uri="{FF2B5EF4-FFF2-40B4-BE49-F238E27FC236}">
                    <a16:creationId xmlns:a16="http://schemas.microsoft.com/office/drawing/2014/main" id="{AEB80A5B-C3D5-45FC-8108-C5F62286228D}"/>
                  </a:ext>
                </a:extLst>
              </p:cNvPr>
              <p:cNvSpPr txBox="1"/>
              <p:nvPr/>
            </p:nvSpPr>
            <p:spPr>
              <a:xfrm>
                <a:off x="2184536" y="4770133"/>
                <a:ext cx="588610" cy="324557"/>
              </a:xfrm>
              <a:prstGeom prst="rect">
                <a:avLst/>
              </a:prstGeom>
              <a:noFill/>
            </p:spPr>
            <p:txBody>
              <a:bodyPr wrap="square" rtlCol="0">
                <a:spAutoFit/>
              </a:bodyPr>
              <a:lstStyle/>
              <a:p>
                <a:pPr algn="ctr"/>
                <a:r>
                  <a:rPr lang="en-US" sz="1100" dirty="0">
                    <a:solidFill>
                      <a:prstClr val="black"/>
                    </a:solidFill>
                  </a:rPr>
                  <a:t>Ports</a:t>
                </a:r>
              </a:p>
            </p:txBody>
          </p:sp>
        </p:grpSp>
        <p:sp>
          <p:nvSpPr>
            <p:cNvPr id="437" name="Oval 436">
              <a:extLst>
                <a:ext uri="{FF2B5EF4-FFF2-40B4-BE49-F238E27FC236}">
                  <a16:creationId xmlns:a16="http://schemas.microsoft.com/office/drawing/2014/main" id="{6747A833-BB13-4A81-8AAA-71D37EFBEFB5}"/>
                </a:ext>
              </a:extLst>
            </p:cNvPr>
            <p:cNvSpPr/>
            <p:nvPr/>
          </p:nvSpPr>
          <p:spPr>
            <a:xfrm>
              <a:off x="2180580" y="510523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grpSp>
        <p:nvGrpSpPr>
          <p:cNvPr id="440" name="Group 439">
            <a:extLst>
              <a:ext uri="{FF2B5EF4-FFF2-40B4-BE49-F238E27FC236}">
                <a16:creationId xmlns:a16="http://schemas.microsoft.com/office/drawing/2014/main" id="{EE27A87E-36AF-4C3C-AEBA-AA642440FA7B}"/>
              </a:ext>
            </a:extLst>
          </p:cNvPr>
          <p:cNvGrpSpPr/>
          <p:nvPr/>
        </p:nvGrpSpPr>
        <p:grpSpPr>
          <a:xfrm>
            <a:off x="9386726" y="3811251"/>
            <a:ext cx="591982" cy="480657"/>
            <a:chOff x="2087056" y="4770132"/>
            <a:chExt cx="681631" cy="596310"/>
          </a:xfrm>
        </p:grpSpPr>
        <p:grpSp>
          <p:nvGrpSpPr>
            <p:cNvPr id="441" name="Group 440">
              <a:extLst>
                <a:ext uri="{FF2B5EF4-FFF2-40B4-BE49-F238E27FC236}">
                  <a16:creationId xmlns:a16="http://schemas.microsoft.com/office/drawing/2014/main" id="{69043A8D-1520-4214-AEE8-BFE37687CCD0}"/>
                </a:ext>
              </a:extLst>
            </p:cNvPr>
            <p:cNvGrpSpPr/>
            <p:nvPr/>
          </p:nvGrpSpPr>
          <p:grpSpPr>
            <a:xfrm>
              <a:off x="2087056" y="4770132"/>
              <a:ext cx="681631" cy="543434"/>
              <a:chOff x="2087056" y="4770132"/>
              <a:chExt cx="681631" cy="543434"/>
            </a:xfrm>
          </p:grpSpPr>
          <p:sp>
            <p:nvSpPr>
              <p:cNvPr id="443" name="Oval 442">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444" name="TextBox 443">
                <a:extLst>
                  <a:ext uri="{FF2B5EF4-FFF2-40B4-BE49-F238E27FC236}">
                    <a16:creationId xmlns:a16="http://schemas.microsoft.com/office/drawing/2014/main" id="{AEB80A5B-C3D5-45FC-8108-C5F62286228D}"/>
                  </a:ext>
                </a:extLst>
              </p:cNvPr>
              <p:cNvSpPr txBox="1"/>
              <p:nvPr/>
            </p:nvSpPr>
            <p:spPr>
              <a:xfrm>
                <a:off x="2184536" y="4770132"/>
                <a:ext cx="584151" cy="324557"/>
              </a:xfrm>
              <a:prstGeom prst="rect">
                <a:avLst/>
              </a:prstGeom>
              <a:noFill/>
            </p:spPr>
            <p:txBody>
              <a:bodyPr wrap="square" rtlCol="0">
                <a:spAutoFit/>
              </a:bodyPr>
              <a:lstStyle/>
              <a:p>
                <a:pPr algn="ctr"/>
                <a:r>
                  <a:rPr lang="en-US" sz="1100" dirty="0">
                    <a:solidFill>
                      <a:prstClr val="black"/>
                    </a:solidFill>
                  </a:rPr>
                  <a:t>Ports</a:t>
                </a:r>
              </a:p>
            </p:txBody>
          </p:sp>
        </p:grpSp>
        <p:sp>
          <p:nvSpPr>
            <p:cNvPr id="442" name="Oval 441">
              <a:extLst>
                <a:ext uri="{FF2B5EF4-FFF2-40B4-BE49-F238E27FC236}">
                  <a16:creationId xmlns:a16="http://schemas.microsoft.com/office/drawing/2014/main" id="{6747A833-BB13-4A81-8AAA-71D37EFBEFB5}"/>
                </a:ext>
              </a:extLst>
            </p:cNvPr>
            <p:cNvSpPr/>
            <p:nvPr/>
          </p:nvSpPr>
          <p:spPr>
            <a:xfrm>
              <a:off x="2175059" y="5136179"/>
              <a:ext cx="275435"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450" name="Oval 449">
            <a:extLst>
              <a:ext uri="{FF2B5EF4-FFF2-40B4-BE49-F238E27FC236}">
                <a16:creationId xmlns:a16="http://schemas.microsoft.com/office/drawing/2014/main" id="{6747A833-BB13-4A81-8AAA-71D37EFBEFB5}"/>
              </a:ext>
            </a:extLst>
          </p:cNvPr>
          <p:cNvSpPr/>
          <p:nvPr/>
        </p:nvSpPr>
        <p:spPr>
          <a:xfrm>
            <a:off x="7856410" y="409867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451" name="Curved Connector 450"/>
          <p:cNvCxnSpPr>
            <a:cxnSpLocks/>
            <a:stCxn id="370" idx="3"/>
            <a:endCxn id="424" idx="7"/>
          </p:cNvCxnSpPr>
          <p:nvPr/>
        </p:nvCxnSpPr>
        <p:spPr>
          <a:xfrm rot="5400000">
            <a:off x="7685145" y="3056500"/>
            <a:ext cx="1576671" cy="194284"/>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5" name="Curved Connector 454"/>
          <p:cNvCxnSpPr>
            <a:cxnSpLocks/>
            <a:stCxn id="371" idx="4"/>
            <a:endCxn id="439" idx="0"/>
          </p:cNvCxnSpPr>
          <p:nvPr/>
        </p:nvCxnSpPr>
        <p:spPr>
          <a:xfrm rot="16200000" flipH="1">
            <a:off x="8351775" y="3178616"/>
            <a:ext cx="1259481" cy="5629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8" name="Curved Connector 457"/>
          <p:cNvCxnSpPr>
            <a:cxnSpLocks/>
            <a:stCxn id="292" idx="4"/>
            <a:endCxn id="444" idx="0"/>
          </p:cNvCxnSpPr>
          <p:nvPr/>
        </p:nvCxnSpPr>
        <p:spPr>
          <a:xfrm rot="16200000" flipH="1">
            <a:off x="8917399" y="3003601"/>
            <a:ext cx="1195404" cy="41989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1" name="Curved Connector 14">
            <a:extLst>
              <a:ext uri="{FF2B5EF4-FFF2-40B4-BE49-F238E27FC236}">
                <a16:creationId xmlns:a16="http://schemas.microsoft.com/office/drawing/2014/main" id="{316B656C-973C-465E-AD83-E231BE78ACF7}"/>
              </a:ext>
            </a:extLst>
          </p:cNvPr>
          <p:cNvCxnSpPr>
            <a:cxnSpLocks/>
            <a:stCxn id="423" idx="4"/>
            <a:endCxn id="414" idx="6"/>
          </p:cNvCxnSpPr>
          <p:nvPr/>
        </p:nvCxnSpPr>
        <p:spPr>
          <a:xfrm rot="5400000">
            <a:off x="6826888" y="3357431"/>
            <a:ext cx="389926" cy="2301001"/>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7" name="Curved Connector 14">
            <a:extLst>
              <a:ext uri="{FF2B5EF4-FFF2-40B4-BE49-F238E27FC236}">
                <a16:creationId xmlns:a16="http://schemas.microsoft.com/office/drawing/2014/main" id="{316B656C-973C-465E-AD83-E231BE78ACF7}"/>
              </a:ext>
            </a:extLst>
          </p:cNvPr>
          <p:cNvCxnSpPr>
            <a:cxnSpLocks/>
            <a:stCxn id="443" idx="3"/>
            <a:endCxn id="271" idx="6"/>
          </p:cNvCxnSpPr>
          <p:nvPr/>
        </p:nvCxnSpPr>
        <p:spPr>
          <a:xfrm rot="5400000">
            <a:off x="7157279" y="2804430"/>
            <a:ext cx="932293" cy="3694579"/>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0" name="TextBox 509"/>
          <p:cNvSpPr txBox="1"/>
          <p:nvPr/>
        </p:nvSpPr>
        <p:spPr>
          <a:xfrm>
            <a:off x="3952845" y="5803814"/>
            <a:ext cx="2888932" cy="523220"/>
          </a:xfrm>
          <a:prstGeom prst="rect">
            <a:avLst/>
          </a:prstGeom>
          <a:noFill/>
        </p:spPr>
        <p:txBody>
          <a:bodyPr wrap="none" rtlCol="0">
            <a:spAutoFit/>
          </a:bodyPr>
          <a:lstStyle/>
          <a:p>
            <a:r>
              <a:rPr lang="en-US" sz="1400" dirty="0">
                <a:solidFill>
                  <a:prstClr val="black"/>
                </a:solidFill>
              </a:rPr>
              <a:t>Navigation Link representing physical</a:t>
            </a:r>
          </a:p>
          <a:p>
            <a:r>
              <a:rPr lang="en-US" sz="1400" dirty="0">
                <a:solidFill>
                  <a:prstClr val="black"/>
                </a:solidFill>
              </a:rPr>
              <a:t>Fabric links (always between ports)</a:t>
            </a:r>
          </a:p>
        </p:txBody>
      </p:sp>
      <p:cxnSp>
        <p:nvCxnSpPr>
          <p:cNvPr id="511" name="Straight Arrow Connector 510"/>
          <p:cNvCxnSpPr/>
          <p:nvPr/>
        </p:nvCxnSpPr>
        <p:spPr>
          <a:xfrm>
            <a:off x="3528577" y="6054969"/>
            <a:ext cx="436073" cy="0"/>
          </a:xfrm>
          <a:prstGeom prst="straightConnector1">
            <a:avLst/>
          </a:prstGeom>
          <a:ln>
            <a:solidFill>
              <a:srgbClr val="C0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512" name="TextBox 511"/>
          <p:cNvSpPr txBox="1"/>
          <p:nvPr/>
        </p:nvSpPr>
        <p:spPr>
          <a:xfrm>
            <a:off x="3943045" y="6399867"/>
            <a:ext cx="3207032" cy="307777"/>
          </a:xfrm>
          <a:prstGeom prst="rect">
            <a:avLst/>
          </a:prstGeom>
          <a:noFill/>
        </p:spPr>
        <p:txBody>
          <a:bodyPr wrap="none" rtlCol="0">
            <a:spAutoFit/>
          </a:bodyPr>
          <a:lstStyle/>
          <a:p>
            <a:r>
              <a:rPr lang="en-US" sz="1400" dirty="0">
                <a:solidFill>
                  <a:prstClr val="black"/>
                </a:solidFill>
              </a:rPr>
              <a:t>Navigation Links between Redfish models</a:t>
            </a:r>
          </a:p>
        </p:txBody>
      </p:sp>
      <p:cxnSp>
        <p:nvCxnSpPr>
          <p:cNvPr id="513" name="Straight Arrow Connector 512"/>
          <p:cNvCxnSpPr/>
          <p:nvPr/>
        </p:nvCxnSpPr>
        <p:spPr>
          <a:xfrm>
            <a:off x="3516772" y="6572546"/>
            <a:ext cx="436073" cy="0"/>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81" name="Oval 280">
            <a:extLst>
              <a:ext uri="{FF2B5EF4-FFF2-40B4-BE49-F238E27FC236}">
                <a16:creationId xmlns:a16="http://schemas.microsoft.com/office/drawing/2014/main" id="{0261A0FD-7E46-45FE-A0D9-B25A2C3FA604}"/>
              </a:ext>
            </a:extLst>
          </p:cNvPr>
          <p:cNvSpPr/>
          <p:nvPr/>
        </p:nvSpPr>
        <p:spPr>
          <a:xfrm>
            <a:off x="1672470" y="2379949"/>
            <a:ext cx="422223" cy="32461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cxnSp>
        <p:nvCxnSpPr>
          <p:cNvPr id="293" name="Curved Connector 7">
            <a:extLst>
              <a:ext uri="{FF2B5EF4-FFF2-40B4-BE49-F238E27FC236}">
                <a16:creationId xmlns:a16="http://schemas.microsoft.com/office/drawing/2014/main" id="{94E13FD5-DA19-4A2F-854E-9E8FF215CDC3}"/>
              </a:ext>
            </a:extLst>
          </p:cNvPr>
          <p:cNvCxnSpPr>
            <a:cxnSpLocks/>
            <a:stCxn id="281" idx="5"/>
            <a:endCxn id="302" idx="0"/>
          </p:cNvCxnSpPr>
          <p:nvPr/>
        </p:nvCxnSpPr>
        <p:spPr>
          <a:xfrm rot="16200000" flipH="1">
            <a:off x="2049317" y="2640566"/>
            <a:ext cx="307966" cy="340880"/>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2" name="Oval 301">
            <a:extLst>
              <a:ext uri="{FF2B5EF4-FFF2-40B4-BE49-F238E27FC236}">
                <a16:creationId xmlns:a16="http://schemas.microsoft.com/office/drawing/2014/main" id="{0D886695-0CF9-4D21-B60A-8DD1485CB00D}"/>
              </a:ext>
            </a:extLst>
          </p:cNvPr>
          <p:cNvSpPr/>
          <p:nvPr/>
        </p:nvSpPr>
        <p:spPr>
          <a:xfrm>
            <a:off x="2051499" y="2964989"/>
            <a:ext cx="644481" cy="607834"/>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303" name="TextBox 302">
            <a:extLst>
              <a:ext uri="{FF2B5EF4-FFF2-40B4-BE49-F238E27FC236}">
                <a16:creationId xmlns:a16="http://schemas.microsoft.com/office/drawing/2014/main" id="{6FF22F13-43A9-4F2C-8218-D84861786475}"/>
              </a:ext>
            </a:extLst>
          </p:cNvPr>
          <p:cNvSpPr txBox="1"/>
          <p:nvPr/>
        </p:nvSpPr>
        <p:spPr>
          <a:xfrm>
            <a:off x="2202705" y="2954350"/>
            <a:ext cx="576015" cy="338555"/>
          </a:xfrm>
          <a:prstGeom prst="rect">
            <a:avLst/>
          </a:prstGeom>
          <a:noFill/>
        </p:spPr>
        <p:txBody>
          <a:bodyPr wrap="square" rtlCol="0">
            <a:spAutoFit/>
          </a:bodyPr>
          <a:lstStyle/>
          <a:p>
            <a:r>
              <a:rPr lang="en-US" sz="800" dirty="0">
                <a:solidFill>
                  <a:prstClr val="black"/>
                </a:solidFill>
              </a:rPr>
              <a:t>Fabric Adapters</a:t>
            </a:r>
          </a:p>
        </p:txBody>
      </p:sp>
      <p:sp>
        <p:nvSpPr>
          <p:cNvPr id="304" name="Oval 303">
            <a:extLst>
              <a:ext uri="{FF2B5EF4-FFF2-40B4-BE49-F238E27FC236}">
                <a16:creationId xmlns:a16="http://schemas.microsoft.com/office/drawing/2014/main" id="{0304C575-460B-4949-B136-374A1A5EDCA0}"/>
              </a:ext>
            </a:extLst>
          </p:cNvPr>
          <p:cNvSpPr/>
          <p:nvPr/>
        </p:nvSpPr>
        <p:spPr>
          <a:xfrm>
            <a:off x="2436090" y="3286065"/>
            <a:ext cx="294303" cy="247062"/>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cxnSp>
        <p:nvCxnSpPr>
          <p:cNvPr id="309" name="Curved Connector 7">
            <a:extLst>
              <a:ext uri="{FF2B5EF4-FFF2-40B4-BE49-F238E27FC236}">
                <a16:creationId xmlns:a16="http://schemas.microsoft.com/office/drawing/2014/main" id="{BD9E76C7-B531-4DA7-BEAE-21A6C3999E3B}"/>
              </a:ext>
            </a:extLst>
          </p:cNvPr>
          <p:cNvCxnSpPr>
            <a:cxnSpLocks/>
            <a:stCxn id="304" idx="4"/>
            <a:endCxn id="588" idx="0"/>
          </p:cNvCxnSpPr>
          <p:nvPr/>
        </p:nvCxnSpPr>
        <p:spPr>
          <a:xfrm rot="16200000" flipH="1">
            <a:off x="2126532" y="3989837"/>
            <a:ext cx="1136148" cy="222728"/>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6" name="Oval 355">
            <a:extLst>
              <a:ext uri="{FF2B5EF4-FFF2-40B4-BE49-F238E27FC236}">
                <a16:creationId xmlns:a16="http://schemas.microsoft.com/office/drawing/2014/main" id="{0304C575-460B-4949-B136-374A1A5EDCA0}"/>
              </a:ext>
            </a:extLst>
          </p:cNvPr>
          <p:cNvSpPr/>
          <p:nvPr/>
        </p:nvSpPr>
        <p:spPr>
          <a:xfrm>
            <a:off x="6211888" y="3740891"/>
            <a:ext cx="345433" cy="29021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360" name="Oval 359"/>
          <p:cNvSpPr/>
          <p:nvPr/>
        </p:nvSpPr>
        <p:spPr bwMode="ltGray">
          <a:xfrm>
            <a:off x="6274103" y="3814879"/>
            <a:ext cx="215597" cy="146301"/>
          </a:xfrm>
          <a:prstGeom prst="ellipse">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sz="1400" dirty="0">
                <a:solidFill>
                  <a:prstClr val="white"/>
                </a:solidFill>
              </a:rPr>
              <a:t>4</a:t>
            </a:r>
            <a:endParaRPr lang="en-GB" sz="1400" dirty="0" err="1">
              <a:solidFill>
                <a:prstClr val="white"/>
              </a:solidFill>
            </a:endParaRPr>
          </a:p>
        </p:txBody>
      </p:sp>
      <p:grpSp>
        <p:nvGrpSpPr>
          <p:cNvPr id="366" name="Group 365">
            <a:extLst>
              <a:ext uri="{FF2B5EF4-FFF2-40B4-BE49-F238E27FC236}">
                <a16:creationId xmlns:a16="http://schemas.microsoft.com/office/drawing/2014/main" id="{EE27A87E-36AF-4C3C-AEBA-AA642440FA7B}"/>
              </a:ext>
            </a:extLst>
          </p:cNvPr>
          <p:cNvGrpSpPr/>
          <p:nvPr/>
        </p:nvGrpSpPr>
        <p:grpSpPr>
          <a:xfrm>
            <a:off x="10207450" y="3856242"/>
            <a:ext cx="611174" cy="483740"/>
            <a:chOff x="2087056" y="4770132"/>
            <a:chExt cx="723287" cy="573939"/>
          </a:xfrm>
        </p:grpSpPr>
        <p:grpSp>
          <p:nvGrpSpPr>
            <p:cNvPr id="367" name="Group 366">
              <a:extLst>
                <a:ext uri="{FF2B5EF4-FFF2-40B4-BE49-F238E27FC236}">
                  <a16:creationId xmlns:a16="http://schemas.microsoft.com/office/drawing/2014/main" id="{69043A8D-1520-4214-AEE8-BFE37687CCD0}"/>
                </a:ext>
              </a:extLst>
            </p:cNvPr>
            <p:cNvGrpSpPr/>
            <p:nvPr/>
          </p:nvGrpSpPr>
          <p:grpSpPr>
            <a:xfrm>
              <a:off x="2087056" y="4770132"/>
              <a:ext cx="723287" cy="543434"/>
              <a:chOff x="2087056" y="4770132"/>
              <a:chExt cx="723287" cy="543434"/>
            </a:xfrm>
          </p:grpSpPr>
          <p:sp>
            <p:nvSpPr>
              <p:cNvPr id="379" name="Oval 378">
                <a:extLst>
                  <a:ext uri="{FF2B5EF4-FFF2-40B4-BE49-F238E27FC236}">
                    <a16:creationId xmlns:a16="http://schemas.microsoft.com/office/drawing/2014/main" id="{43FE3E9D-2B03-42CE-BBE3-06E8EEF5F2D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1100">
                  <a:solidFill>
                    <a:prstClr val="white"/>
                  </a:solidFill>
                </a:endParaRPr>
              </a:p>
            </p:txBody>
          </p:sp>
          <p:sp>
            <p:nvSpPr>
              <p:cNvPr id="380" name="TextBox 379">
                <a:extLst>
                  <a:ext uri="{FF2B5EF4-FFF2-40B4-BE49-F238E27FC236}">
                    <a16:creationId xmlns:a16="http://schemas.microsoft.com/office/drawing/2014/main" id="{AEB80A5B-C3D5-45FC-8108-C5F62286228D}"/>
                  </a:ext>
                </a:extLst>
              </p:cNvPr>
              <p:cNvSpPr txBox="1"/>
              <p:nvPr/>
            </p:nvSpPr>
            <p:spPr>
              <a:xfrm>
                <a:off x="2184536" y="4770132"/>
                <a:ext cx="625807" cy="310390"/>
              </a:xfrm>
              <a:prstGeom prst="rect">
                <a:avLst/>
              </a:prstGeom>
              <a:noFill/>
            </p:spPr>
            <p:txBody>
              <a:bodyPr wrap="square" rtlCol="0">
                <a:spAutoFit/>
              </a:bodyPr>
              <a:lstStyle/>
              <a:p>
                <a:pPr algn="ctr"/>
                <a:r>
                  <a:rPr lang="en-US" sz="1100" dirty="0">
                    <a:solidFill>
                      <a:prstClr val="black"/>
                    </a:solidFill>
                  </a:rPr>
                  <a:t>Ports</a:t>
                </a:r>
              </a:p>
            </p:txBody>
          </p:sp>
        </p:grpSp>
        <p:sp>
          <p:nvSpPr>
            <p:cNvPr id="369" name="Oval 368">
              <a:extLst>
                <a:ext uri="{FF2B5EF4-FFF2-40B4-BE49-F238E27FC236}">
                  <a16:creationId xmlns:a16="http://schemas.microsoft.com/office/drawing/2014/main" id="{6747A833-BB13-4A81-8AAA-71D37EFBEFB5}"/>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1</a:t>
              </a:r>
            </a:p>
          </p:txBody>
        </p:sp>
      </p:grpSp>
      <p:sp>
        <p:nvSpPr>
          <p:cNvPr id="388" name="Oval 387">
            <a:extLst>
              <a:ext uri="{FF2B5EF4-FFF2-40B4-BE49-F238E27FC236}">
                <a16:creationId xmlns:a16="http://schemas.microsoft.com/office/drawing/2014/main" id="{6747A833-BB13-4A81-8AAA-71D37EFBEFB5}"/>
              </a:ext>
            </a:extLst>
          </p:cNvPr>
          <p:cNvSpPr/>
          <p:nvPr/>
        </p:nvSpPr>
        <p:spPr>
          <a:xfrm>
            <a:off x="10170726" y="4076738"/>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cxnSp>
        <p:nvCxnSpPr>
          <p:cNvPr id="396" name="Curved Connector 14">
            <a:extLst>
              <a:ext uri="{FF2B5EF4-FFF2-40B4-BE49-F238E27FC236}">
                <a16:creationId xmlns:a16="http://schemas.microsoft.com/office/drawing/2014/main" id="{7B6572C3-44A8-44FD-BA98-1C8E5D34955F}"/>
              </a:ext>
            </a:extLst>
          </p:cNvPr>
          <p:cNvCxnSpPr>
            <a:cxnSpLocks/>
            <a:stCxn id="298" idx="2"/>
            <a:endCxn id="363" idx="5"/>
          </p:cNvCxnSpPr>
          <p:nvPr/>
        </p:nvCxnSpPr>
        <p:spPr>
          <a:xfrm rot="10800000" flipV="1">
            <a:off x="875119" y="3553539"/>
            <a:ext cx="4336115" cy="210521"/>
          </a:xfrm>
          <a:prstGeom prst="curvedConnector4">
            <a:avLst>
              <a:gd name="adj1" fmla="val 49502"/>
              <a:gd name="adj2" fmla="val 224636"/>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8" name="Oval 397">
            <a:extLst>
              <a:ext uri="{FF2B5EF4-FFF2-40B4-BE49-F238E27FC236}">
                <a16:creationId xmlns:a16="http://schemas.microsoft.com/office/drawing/2014/main" id="{99EF9350-EC50-4CF9-83E7-4A3C27D2DD43}"/>
              </a:ext>
            </a:extLst>
          </p:cNvPr>
          <p:cNvSpPr/>
          <p:nvPr/>
        </p:nvSpPr>
        <p:spPr>
          <a:xfrm>
            <a:off x="10086838" y="1976855"/>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400" name="Oval 399">
            <a:extLst>
              <a:ext uri="{FF2B5EF4-FFF2-40B4-BE49-F238E27FC236}">
                <a16:creationId xmlns:a16="http://schemas.microsoft.com/office/drawing/2014/main" id="{99EF9350-EC50-4CF9-83E7-4A3C27D2DD43}"/>
              </a:ext>
            </a:extLst>
          </p:cNvPr>
          <p:cNvSpPr/>
          <p:nvPr/>
        </p:nvSpPr>
        <p:spPr>
          <a:xfrm>
            <a:off x="9398825" y="2220491"/>
            <a:ext cx="281249" cy="215018"/>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cxnSp>
        <p:nvCxnSpPr>
          <p:cNvPr id="401" name="Curved Connector 14">
            <a:extLst>
              <a:ext uri="{FF2B5EF4-FFF2-40B4-BE49-F238E27FC236}">
                <a16:creationId xmlns:a16="http://schemas.microsoft.com/office/drawing/2014/main" id="{F17A097F-6330-4DFB-A688-72F188B8868C}"/>
              </a:ext>
            </a:extLst>
          </p:cNvPr>
          <p:cNvCxnSpPr>
            <a:cxnSpLocks/>
            <a:stCxn id="400" idx="6"/>
            <a:endCxn id="398" idx="2"/>
          </p:cNvCxnSpPr>
          <p:nvPr/>
        </p:nvCxnSpPr>
        <p:spPr>
          <a:xfrm flipV="1">
            <a:off x="9680074" y="2084364"/>
            <a:ext cx="406764" cy="243636"/>
          </a:xfrm>
          <a:prstGeom prst="curvedConnector3">
            <a:avLst>
              <a:gd name="adj1" fmla="val 50000"/>
            </a:avLst>
          </a:prstGeom>
          <a:ln>
            <a:solidFill>
              <a:schemeClr val="tx1"/>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4" name="Rounded Rectangle 403"/>
          <p:cNvSpPr/>
          <p:nvPr/>
        </p:nvSpPr>
        <p:spPr>
          <a:xfrm>
            <a:off x="1727426" y="2474644"/>
            <a:ext cx="257536" cy="136956"/>
          </a:xfrm>
          <a:prstGeom prst="round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prstClr val="white"/>
                </a:solidFill>
              </a:rPr>
              <a:t>3</a:t>
            </a:r>
            <a:endParaRPr lang="en-GB" sz="1400" dirty="0">
              <a:solidFill>
                <a:prstClr val="white"/>
              </a:solidFill>
            </a:endParaRPr>
          </a:p>
        </p:txBody>
      </p:sp>
      <p:cxnSp>
        <p:nvCxnSpPr>
          <p:cNvPr id="405" name="Curved Connector 404"/>
          <p:cNvCxnSpPr>
            <a:cxnSpLocks/>
            <a:stCxn id="400" idx="4"/>
            <a:endCxn id="380" idx="0"/>
          </p:cNvCxnSpPr>
          <p:nvPr/>
        </p:nvCxnSpPr>
        <p:spPr>
          <a:xfrm rot="16200000" flipH="1">
            <a:off x="9336470" y="2638489"/>
            <a:ext cx="1420733" cy="1014772"/>
          </a:xfrm>
          <a:prstGeom prst="curved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9" name="Curved Connector 14">
            <a:extLst>
              <a:ext uri="{FF2B5EF4-FFF2-40B4-BE49-F238E27FC236}">
                <a16:creationId xmlns:a16="http://schemas.microsoft.com/office/drawing/2014/main" id="{7B6572C3-44A8-44FD-BA98-1C8E5D34955F}"/>
              </a:ext>
            </a:extLst>
          </p:cNvPr>
          <p:cNvCxnSpPr>
            <a:cxnSpLocks/>
            <a:stCxn id="356" idx="6"/>
            <a:endCxn id="400" idx="5"/>
          </p:cNvCxnSpPr>
          <p:nvPr/>
        </p:nvCxnSpPr>
        <p:spPr>
          <a:xfrm flipV="1">
            <a:off x="6557321" y="2404020"/>
            <a:ext cx="3081565" cy="1481978"/>
          </a:xfrm>
          <a:prstGeom prst="curvedConnector2">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7" name="Isosceles Triangle 426"/>
          <p:cNvSpPr/>
          <p:nvPr/>
        </p:nvSpPr>
        <p:spPr>
          <a:xfrm>
            <a:off x="9421640" y="2231435"/>
            <a:ext cx="233749" cy="158759"/>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prstClr val="white"/>
                </a:solidFill>
              </a:rPr>
              <a:t>3</a:t>
            </a:r>
            <a:endParaRPr lang="en-GB" sz="1050" dirty="0">
              <a:solidFill>
                <a:prstClr val="white"/>
              </a:solidFill>
            </a:endParaRPr>
          </a:p>
        </p:txBody>
      </p:sp>
      <p:sp>
        <p:nvSpPr>
          <p:cNvPr id="428" name="Isosceles Triangle 427"/>
          <p:cNvSpPr/>
          <p:nvPr/>
        </p:nvSpPr>
        <p:spPr>
          <a:xfrm>
            <a:off x="8554272" y="2160969"/>
            <a:ext cx="264577" cy="178247"/>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1</a:t>
            </a:r>
            <a:endParaRPr lang="en-GB" sz="1000" dirty="0">
              <a:solidFill>
                <a:prstClr val="white"/>
              </a:solidFill>
            </a:endParaRPr>
          </a:p>
        </p:txBody>
      </p:sp>
      <p:sp>
        <p:nvSpPr>
          <p:cNvPr id="429" name="Isosceles Triangle 428"/>
          <p:cNvSpPr/>
          <p:nvPr/>
        </p:nvSpPr>
        <p:spPr>
          <a:xfrm>
            <a:off x="8863154" y="2356060"/>
            <a:ext cx="222200" cy="178941"/>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2</a:t>
            </a:r>
            <a:endParaRPr lang="en-GB" sz="1000" dirty="0">
              <a:solidFill>
                <a:prstClr val="white"/>
              </a:solidFill>
            </a:endParaRPr>
          </a:p>
        </p:txBody>
      </p:sp>
      <p:sp>
        <p:nvSpPr>
          <p:cNvPr id="430" name="Isosceles Triangle 429"/>
          <p:cNvSpPr/>
          <p:nvPr/>
        </p:nvSpPr>
        <p:spPr>
          <a:xfrm>
            <a:off x="9211871" y="2424114"/>
            <a:ext cx="216697" cy="152235"/>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prstClr val="white"/>
                </a:solidFill>
              </a:rPr>
              <a:t>4</a:t>
            </a:r>
            <a:endParaRPr lang="en-GB" sz="1000" dirty="0">
              <a:solidFill>
                <a:prstClr val="white"/>
              </a:solidFill>
            </a:endParaRPr>
          </a:p>
        </p:txBody>
      </p:sp>
      <p:cxnSp>
        <p:nvCxnSpPr>
          <p:cNvPr id="432" name="Curved Connector 7">
            <a:extLst>
              <a:ext uri="{FF2B5EF4-FFF2-40B4-BE49-F238E27FC236}">
                <a16:creationId xmlns:a16="http://schemas.microsoft.com/office/drawing/2014/main" id="{2C7F1980-F5D5-4904-B635-CEC8261410AA}"/>
              </a:ext>
            </a:extLst>
          </p:cNvPr>
          <p:cNvCxnSpPr>
            <a:cxnSpLocks/>
            <a:stCxn id="253" idx="5"/>
            <a:endCxn id="283" idx="0"/>
          </p:cNvCxnSpPr>
          <p:nvPr/>
        </p:nvCxnSpPr>
        <p:spPr>
          <a:xfrm rot="5400000" flipH="1" flipV="1">
            <a:off x="7215404" y="-63491"/>
            <a:ext cx="59888" cy="1729401"/>
          </a:xfrm>
          <a:prstGeom prst="curvedConnector5">
            <a:avLst>
              <a:gd name="adj1" fmla="val -381713"/>
              <a:gd name="adj2" fmla="val 44324"/>
              <a:gd name="adj3" fmla="val 48171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1" name="Oval 410">
            <a:extLst>
              <a:ext uri="{FF2B5EF4-FFF2-40B4-BE49-F238E27FC236}">
                <a16:creationId xmlns:a16="http://schemas.microsoft.com/office/drawing/2014/main" id="{6747A833-BB13-4A81-8AAA-71D37EFBEFB5}"/>
              </a:ext>
            </a:extLst>
          </p:cNvPr>
          <p:cNvSpPr/>
          <p:nvPr/>
        </p:nvSpPr>
        <p:spPr>
          <a:xfrm>
            <a:off x="9720841" y="4085683"/>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2" name="Oval 411">
            <a:extLst>
              <a:ext uri="{FF2B5EF4-FFF2-40B4-BE49-F238E27FC236}">
                <a16:creationId xmlns:a16="http://schemas.microsoft.com/office/drawing/2014/main" id="{6747A833-BB13-4A81-8AAA-71D37EFBEFB5}"/>
              </a:ext>
            </a:extLst>
          </p:cNvPr>
          <p:cNvSpPr/>
          <p:nvPr/>
        </p:nvSpPr>
        <p:spPr>
          <a:xfrm>
            <a:off x="9001010" y="4036794"/>
            <a:ext cx="244987" cy="2227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2</a:t>
            </a:r>
          </a:p>
        </p:txBody>
      </p:sp>
      <p:sp>
        <p:nvSpPr>
          <p:cNvPr id="414" name="Oval 413">
            <a:extLst>
              <a:ext uri="{FF2B5EF4-FFF2-40B4-BE49-F238E27FC236}">
                <a16:creationId xmlns:a16="http://schemas.microsoft.com/office/drawing/2014/main" id="{20AE12D0-05DF-4977-8880-D49039F149BE}"/>
              </a:ext>
            </a:extLst>
          </p:cNvPr>
          <p:cNvSpPr/>
          <p:nvPr/>
        </p:nvSpPr>
        <p:spPr>
          <a:xfrm>
            <a:off x="5595916" y="4587762"/>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7</a:t>
            </a:r>
          </a:p>
        </p:txBody>
      </p:sp>
      <p:cxnSp>
        <p:nvCxnSpPr>
          <p:cNvPr id="415" name="Curved Connector 14">
            <a:extLst>
              <a:ext uri="{FF2B5EF4-FFF2-40B4-BE49-F238E27FC236}">
                <a16:creationId xmlns:a16="http://schemas.microsoft.com/office/drawing/2014/main" id="{316B656C-973C-465E-AD83-E231BE78ACF7}"/>
              </a:ext>
            </a:extLst>
          </p:cNvPr>
          <p:cNvCxnSpPr>
            <a:cxnSpLocks/>
            <a:stCxn id="437" idx="3"/>
            <a:endCxn id="272" idx="6"/>
          </p:cNvCxnSpPr>
          <p:nvPr/>
        </p:nvCxnSpPr>
        <p:spPr>
          <a:xfrm rot="5400000">
            <a:off x="6980812" y="3143143"/>
            <a:ext cx="682953" cy="2926740"/>
          </a:xfrm>
          <a:prstGeom prst="curvedConnector2">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6" name="Curved Connector 14">
            <a:extLst>
              <a:ext uri="{FF2B5EF4-FFF2-40B4-BE49-F238E27FC236}">
                <a16:creationId xmlns:a16="http://schemas.microsoft.com/office/drawing/2014/main" id="{A1394526-B220-4523-875E-4A30A5BAB48B}"/>
              </a:ext>
            </a:extLst>
          </p:cNvPr>
          <p:cNvCxnSpPr>
            <a:cxnSpLocks/>
            <a:stCxn id="590" idx="6"/>
            <a:endCxn id="275" idx="2"/>
          </p:cNvCxnSpPr>
          <p:nvPr/>
        </p:nvCxnSpPr>
        <p:spPr>
          <a:xfrm flipV="1">
            <a:off x="3131281" y="4734997"/>
            <a:ext cx="1864003" cy="329388"/>
          </a:xfrm>
          <a:prstGeom prst="curvedConnector3">
            <a:avLst>
              <a:gd name="adj1" fmla="val 50000"/>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7" name="Curved Connector 14">
            <a:extLst>
              <a:ext uri="{FF2B5EF4-FFF2-40B4-BE49-F238E27FC236}">
                <a16:creationId xmlns:a16="http://schemas.microsoft.com/office/drawing/2014/main" id="{316B656C-973C-465E-AD83-E231BE78ACF7}"/>
              </a:ext>
            </a:extLst>
          </p:cNvPr>
          <p:cNvCxnSpPr>
            <a:cxnSpLocks/>
            <a:stCxn id="388" idx="4"/>
            <a:endCxn id="274" idx="5"/>
          </p:cNvCxnSpPr>
          <p:nvPr/>
        </p:nvCxnSpPr>
        <p:spPr>
          <a:xfrm rot="5400000">
            <a:off x="7436642" y="2385593"/>
            <a:ext cx="942642" cy="4770515"/>
          </a:xfrm>
          <a:prstGeom prst="curvedConnector3">
            <a:avLst>
              <a:gd name="adj1" fmla="val 127828"/>
            </a:avLst>
          </a:prstGeom>
          <a:ln>
            <a:solidFill>
              <a:srgbClr val="C0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84" name="Oval 583">
            <a:extLst>
              <a:ext uri="{FF2B5EF4-FFF2-40B4-BE49-F238E27FC236}">
                <a16:creationId xmlns:a16="http://schemas.microsoft.com/office/drawing/2014/main" id="{20AE12D0-05DF-4977-8880-D49039F149BE}"/>
              </a:ext>
            </a:extLst>
          </p:cNvPr>
          <p:cNvSpPr/>
          <p:nvPr/>
        </p:nvSpPr>
        <p:spPr>
          <a:xfrm>
            <a:off x="5116305" y="44776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8</a:t>
            </a:r>
          </a:p>
        </p:txBody>
      </p:sp>
      <p:sp>
        <p:nvSpPr>
          <p:cNvPr id="141" name="Oval 140">
            <a:extLst>
              <a:ext uri="{FF2B5EF4-FFF2-40B4-BE49-F238E27FC236}">
                <a16:creationId xmlns:a16="http://schemas.microsoft.com/office/drawing/2014/main" id="{E577C1A9-AEC2-4CBD-9F38-EACE56294D3D}"/>
              </a:ext>
            </a:extLst>
          </p:cNvPr>
          <p:cNvSpPr/>
          <p:nvPr/>
        </p:nvSpPr>
        <p:spPr>
          <a:xfrm>
            <a:off x="1184502" y="5068055"/>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85" name="Group 584">
            <a:extLst>
              <a:ext uri="{FF2B5EF4-FFF2-40B4-BE49-F238E27FC236}">
                <a16:creationId xmlns:a16="http://schemas.microsoft.com/office/drawing/2014/main" id="{B00BAC4B-F769-498F-8BE5-716877FFB54F}"/>
              </a:ext>
            </a:extLst>
          </p:cNvPr>
          <p:cNvGrpSpPr/>
          <p:nvPr/>
        </p:nvGrpSpPr>
        <p:grpSpPr>
          <a:xfrm>
            <a:off x="2493885" y="4665871"/>
            <a:ext cx="624170" cy="527709"/>
            <a:chOff x="2087056" y="4770132"/>
            <a:chExt cx="660356" cy="573939"/>
          </a:xfrm>
        </p:grpSpPr>
        <p:grpSp>
          <p:nvGrpSpPr>
            <p:cNvPr id="586" name="Group 585">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88" name="Oval 587">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89" name="TextBox 588">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87" name="Oval 586">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0" name="Oval 589">
            <a:extLst>
              <a:ext uri="{FF2B5EF4-FFF2-40B4-BE49-F238E27FC236}">
                <a16:creationId xmlns:a16="http://schemas.microsoft.com/office/drawing/2014/main" id="{E577C1A9-AEC2-4CBD-9F38-EACE56294D3D}"/>
              </a:ext>
            </a:extLst>
          </p:cNvPr>
          <p:cNvSpPr/>
          <p:nvPr/>
        </p:nvSpPr>
        <p:spPr>
          <a:xfrm>
            <a:off x="2935095" y="4965689"/>
            <a:ext cx="196186" cy="197391"/>
          </a:xfrm>
          <a:prstGeom prst="ellipse">
            <a:avLst/>
          </a:prstGeom>
          <a:solidFill>
            <a:schemeClr val="accent4">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grpSp>
        <p:nvGrpSpPr>
          <p:cNvPr id="591" name="Group 590">
            <a:extLst>
              <a:ext uri="{FF2B5EF4-FFF2-40B4-BE49-F238E27FC236}">
                <a16:creationId xmlns:a16="http://schemas.microsoft.com/office/drawing/2014/main" id="{B00BAC4B-F769-498F-8BE5-716877FFB54F}"/>
              </a:ext>
            </a:extLst>
          </p:cNvPr>
          <p:cNvGrpSpPr/>
          <p:nvPr/>
        </p:nvGrpSpPr>
        <p:grpSpPr>
          <a:xfrm>
            <a:off x="1673677" y="4779418"/>
            <a:ext cx="624170" cy="527709"/>
            <a:chOff x="2087056" y="4770132"/>
            <a:chExt cx="660356" cy="573939"/>
          </a:xfrm>
        </p:grpSpPr>
        <p:grpSp>
          <p:nvGrpSpPr>
            <p:cNvPr id="592" name="Group 591">
              <a:extLst>
                <a:ext uri="{FF2B5EF4-FFF2-40B4-BE49-F238E27FC236}">
                  <a16:creationId xmlns:a16="http://schemas.microsoft.com/office/drawing/2014/main" id="{5F87B798-A063-4968-8F85-B4A5C7F19084}"/>
                </a:ext>
              </a:extLst>
            </p:cNvPr>
            <p:cNvGrpSpPr/>
            <p:nvPr/>
          </p:nvGrpSpPr>
          <p:grpSpPr>
            <a:xfrm>
              <a:off x="2087056" y="4770132"/>
              <a:ext cx="660356" cy="556861"/>
              <a:chOff x="2087056" y="4770132"/>
              <a:chExt cx="660356" cy="556861"/>
            </a:xfrm>
          </p:grpSpPr>
          <p:sp>
            <p:nvSpPr>
              <p:cNvPr id="594" name="Oval 593">
                <a:extLst>
                  <a:ext uri="{FF2B5EF4-FFF2-40B4-BE49-F238E27FC236}">
                    <a16:creationId xmlns:a16="http://schemas.microsoft.com/office/drawing/2014/main" id="{F94DCCE3-B956-4B66-A5A7-B01629EFC2A4}"/>
                  </a:ext>
                </a:extLst>
              </p:cNvPr>
              <p:cNvSpPr/>
              <p:nvPr/>
            </p:nvSpPr>
            <p:spPr>
              <a:xfrm>
                <a:off x="2087056" y="4773834"/>
                <a:ext cx="660356" cy="539732"/>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t"/>
              <a:lstStyle/>
              <a:p>
                <a:pPr algn="ctr"/>
                <a:endParaRPr lang="en-US" sz="800">
                  <a:solidFill>
                    <a:prstClr val="white"/>
                  </a:solidFill>
                </a:endParaRPr>
              </a:p>
            </p:txBody>
          </p:sp>
          <p:sp>
            <p:nvSpPr>
              <p:cNvPr id="595" name="TextBox 594">
                <a:extLst>
                  <a:ext uri="{FF2B5EF4-FFF2-40B4-BE49-F238E27FC236}">
                    <a16:creationId xmlns:a16="http://schemas.microsoft.com/office/drawing/2014/main" id="{8EFD4326-2762-4E78-8D9F-20B362DA5421}"/>
                  </a:ext>
                </a:extLst>
              </p:cNvPr>
              <p:cNvSpPr txBox="1"/>
              <p:nvPr/>
            </p:nvSpPr>
            <p:spPr>
              <a:xfrm>
                <a:off x="2184535" y="4770132"/>
                <a:ext cx="487972" cy="556861"/>
              </a:xfrm>
              <a:prstGeom prst="rect">
                <a:avLst/>
              </a:prstGeom>
              <a:noFill/>
            </p:spPr>
            <p:txBody>
              <a:bodyPr wrap="square" rtlCol="0">
                <a:spAutoFit/>
              </a:bodyPr>
              <a:lstStyle/>
              <a:p>
                <a:pPr algn="ctr"/>
                <a:r>
                  <a:rPr lang="en-US" sz="800" dirty="0">
                    <a:solidFill>
                      <a:prstClr val="black"/>
                    </a:solidFill>
                  </a:rPr>
                  <a:t>Ports</a:t>
                </a:r>
              </a:p>
            </p:txBody>
          </p:sp>
        </p:grpSp>
        <p:sp>
          <p:nvSpPr>
            <p:cNvPr id="593" name="Oval 592">
              <a:extLst>
                <a:ext uri="{FF2B5EF4-FFF2-40B4-BE49-F238E27FC236}">
                  <a16:creationId xmlns:a16="http://schemas.microsoft.com/office/drawing/2014/main" id="{E577C1A9-AEC2-4CBD-9F38-EACE56294D3D}"/>
                </a:ext>
              </a:extLst>
            </p:cNvPr>
            <p:cNvSpPr/>
            <p:nvPr/>
          </p:nvSpPr>
          <p:spPr>
            <a:xfrm>
              <a:off x="2278108" y="5113808"/>
              <a:ext cx="275434" cy="230263"/>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1</a:t>
              </a:r>
            </a:p>
          </p:txBody>
        </p:sp>
      </p:grpSp>
      <p:sp>
        <p:nvSpPr>
          <p:cNvPr id="596" name="Oval 595">
            <a:extLst>
              <a:ext uri="{FF2B5EF4-FFF2-40B4-BE49-F238E27FC236}">
                <a16:creationId xmlns:a16="http://schemas.microsoft.com/office/drawing/2014/main" id="{E577C1A9-AEC2-4CBD-9F38-EACE56294D3D}"/>
              </a:ext>
            </a:extLst>
          </p:cNvPr>
          <p:cNvSpPr/>
          <p:nvPr/>
        </p:nvSpPr>
        <p:spPr>
          <a:xfrm>
            <a:off x="2114887" y="5079236"/>
            <a:ext cx="196186" cy="197391"/>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800" dirty="0">
                <a:solidFill>
                  <a:prstClr val="black"/>
                </a:solidFill>
              </a:rPr>
              <a:t>2</a:t>
            </a:r>
          </a:p>
        </p:txBody>
      </p:sp>
      <p:sp>
        <p:nvSpPr>
          <p:cNvPr id="620" name="Oval 619">
            <a:extLst>
              <a:ext uri="{FF2B5EF4-FFF2-40B4-BE49-F238E27FC236}">
                <a16:creationId xmlns:a16="http://schemas.microsoft.com/office/drawing/2014/main" id="{6747A833-BB13-4A81-8AAA-71D37EFBEFB5}"/>
              </a:ext>
            </a:extLst>
          </p:cNvPr>
          <p:cNvSpPr/>
          <p:nvPr/>
        </p:nvSpPr>
        <p:spPr>
          <a:xfrm>
            <a:off x="7779206" y="3944953"/>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1" name="Oval 620">
            <a:extLst>
              <a:ext uri="{FF2B5EF4-FFF2-40B4-BE49-F238E27FC236}">
                <a16:creationId xmlns:a16="http://schemas.microsoft.com/office/drawing/2014/main" id="{6747A833-BB13-4A81-8AAA-71D37EFBEFB5}"/>
              </a:ext>
            </a:extLst>
          </p:cNvPr>
          <p:cNvSpPr/>
          <p:nvPr/>
        </p:nvSpPr>
        <p:spPr>
          <a:xfrm>
            <a:off x="7829383" y="3799309"/>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2" name="Oval 621">
            <a:extLst>
              <a:ext uri="{FF2B5EF4-FFF2-40B4-BE49-F238E27FC236}">
                <a16:creationId xmlns:a16="http://schemas.microsoft.com/office/drawing/2014/main" id="{6747A833-BB13-4A81-8AAA-71D37EFBEFB5}"/>
              </a:ext>
            </a:extLst>
          </p:cNvPr>
          <p:cNvSpPr/>
          <p:nvPr/>
        </p:nvSpPr>
        <p:spPr>
          <a:xfrm>
            <a:off x="8546188" y="399656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3" name="Oval 622">
            <a:extLst>
              <a:ext uri="{FF2B5EF4-FFF2-40B4-BE49-F238E27FC236}">
                <a16:creationId xmlns:a16="http://schemas.microsoft.com/office/drawing/2014/main" id="{6747A833-BB13-4A81-8AAA-71D37EFBEFB5}"/>
              </a:ext>
            </a:extLst>
          </p:cNvPr>
          <p:cNvSpPr/>
          <p:nvPr/>
        </p:nvSpPr>
        <p:spPr>
          <a:xfrm>
            <a:off x="8587669" y="3800636"/>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4" name="Oval 623">
            <a:extLst>
              <a:ext uri="{FF2B5EF4-FFF2-40B4-BE49-F238E27FC236}">
                <a16:creationId xmlns:a16="http://schemas.microsoft.com/office/drawing/2014/main" id="{6747A833-BB13-4A81-8AAA-71D37EFBEFB5}"/>
              </a:ext>
            </a:extLst>
          </p:cNvPr>
          <p:cNvSpPr/>
          <p:nvPr/>
        </p:nvSpPr>
        <p:spPr>
          <a:xfrm>
            <a:off x="9298604" y="396160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5" name="Oval 624">
            <a:extLst>
              <a:ext uri="{FF2B5EF4-FFF2-40B4-BE49-F238E27FC236}">
                <a16:creationId xmlns:a16="http://schemas.microsoft.com/office/drawing/2014/main" id="{6747A833-BB13-4A81-8AAA-71D37EFBEFB5}"/>
              </a:ext>
            </a:extLst>
          </p:cNvPr>
          <p:cNvSpPr/>
          <p:nvPr/>
        </p:nvSpPr>
        <p:spPr>
          <a:xfrm>
            <a:off x="9341508" y="3784628"/>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626" name="Oval 625">
            <a:extLst>
              <a:ext uri="{FF2B5EF4-FFF2-40B4-BE49-F238E27FC236}">
                <a16:creationId xmlns:a16="http://schemas.microsoft.com/office/drawing/2014/main" id="{6747A833-BB13-4A81-8AAA-71D37EFBEFB5}"/>
              </a:ext>
            </a:extLst>
          </p:cNvPr>
          <p:cNvSpPr/>
          <p:nvPr/>
        </p:nvSpPr>
        <p:spPr>
          <a:xfrm>
            <a:off x="10086235" y="3883345"/>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3</a:t>
            </a:r>
          </a:p>
        </p:txBody>
      </p:sp>
      <p:sp>
        <p:nvSpPr>
          <p:cNvPr id="627" name="Oval 626">
            <a:extLst>
              <a:ext uri="{FF2B5EF4-FFF2-40B4-BE49-F238E27FC236}">
                <a16:creationId xmlns:a16="http://schemas.microsoft.com/office/drawing/2014/main" id="{6747A833-BB13-4A81-8AAA-71D37EFBEFB5}"/>
              </a:ext>
            </a:extLst>
          </p:cNvPr>
          <p:cNvSpPr/>
          <p:nvPr/>
        </p:nvSpPr>
        <p:spPr>
          <a:xfrm>
            <a:off x="10215216" y="3762064"/>
            <a:ext cx="239209" cy="18560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prstClr val="black"/>
                </a:solidFill>
              </a:rPr>
              <a:t>4</a:t>
            </a:r>
          </a:p>
        </p:txBody>
      </p:sp>
      <p:sp>
        <p:nvSpPr>
          <p:cNvPr id="201" name="TextBox 200">
            <a:extLst>
              <a:ext uri="{FF2B5EF4-FFF2-40B4-BE49-F238E27FC236}">
                <a16:creationId xmlns:a16="http://schemas.microsoft.com/office/drawing/2014/main" id="{AB91E4C4-E23D-43A2-9F06-8644ADCAA487}"/>
              </a:ext>
            </a:extLst>
          </p:cNvPr>
          <p:cNvSpPr txBox="1"/>
          <p:nvPr/>
        </p:nvSpPr>
        <p:spPr>
          <a:xfrm>
            <a:off x="1074476" y="2170674"/>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2" name="TextBox 201">
            <a:extLst>
              <a:ext uri="{FF2B5EF4-FFF2-40B4-BE49-F238E27FC236}">
                <a16:creationId xmlns:a16="http://schemas.microsoft.com/office/drawing/2014/main" id="{AB91E4C4-E23D-43A2-9F06-8644ADCAA487}"/>
              </a:ext>
            </a:extLst>
          </p:cNvPr>
          <p:cNvSpPr txBox="1"/>
          <p:nvPr/>
        </p:nvSpPr>
        <p:spPr>
          <a:xfrm>
            <a:off x="495733" y="2110725"/>
            <a:ext cx="397866" cy="261610"/>
          </a:xfrm>
          <a:prstGeom prst="rect">
            <a:avLst/>
          </a:prstGeom>
          <a:noFill/>
        </p:spPr>
        <p:txBody>
          <a:bodyPr wrap="none" rtlCol="0">
            <a:spAutoFit/>
          </a:bodyPr>
          <a:lstStyle/>
          <a:p>
            <a:r>
              <a:rPr lang="en-US" sz="1100" dirty="0" err="1">
                <a:solidFill>
                  <a:prstClr val="black"/>
                </a:solidFill>
              </a:rPr>
              <a:t>SoC</a:t>
            </a:r>
            <a:endParaRPr lang="en-US" sz="1100" dirty="0">
              <a:solidFill>
                <a:prstClr val="black"/>
              </a:solidFill>
            </a:endParaRPr>
          </a:p>
        </p:txBody>
      </p:sp>
      <p:sp>
        <p:nvSpPr>
          <p:cNvPr id="205" name="TextBox 204">
            <a:extLst>
              <a:ext uri="{FF2B5EF4-FFF2-40B4-BE49-F238E27FC236}">
                <a16:creationId xmlns:a16="http://schemas.microsoft.com/office/drawing/2014/main" id="{AB91E4C4-E23D-43A2-9F06-8644ADCAA487}"/>
              </a:ext>
            </a:extLst>
          </p:cNvPr>
          <p:cNvSpPr txBox="1"/>
          <p:nvPr/>
        </p:nvSpPr>
        <p:spPr>
          <a:xfrm>
            <a:off x="1566571" y="2181652"/>
            <a:ext cx="369012" cy="261610"/>
          </a:xfrm>
          <a:prstGeom prst="rect">
            <a:avLst/>
          </a:prstGeom>
          <a:noFill/>
        </p:spPr>
        <p:txBody>
          <a:bodyPr wrap="none" rtlCol="0">
            <a:spAutoFit/>
          </a:bodyPr>
          <a:lstStyle/>
          <a:p>
            <a:r>
              <a:rPr lang="en-US" sz="1100" dirty="0">
                <a:solidFill>
                  <a:prstClr val="black"/>
                </a:solidFill>
              </a:rPr>
              <a:t>FM</a:t>
            </a:r>
          </a:p>
        </p:txBody>
      </p:sp>
    </p:spTree>
    <p:extLst>
      <p:ext uri="{BB962C8B-B14F-4D97-AF65-F5344CB8AC3E}">
        <p14:creationId xmlns:p14="http://schemas.microsoft.com/office/powerpoint/2010/main" val="362028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6FBC-8D34-884A-8B6B-9CC18074BC32}"/>
              </a:ext>
            </a:extLst>
          </p:cNvPr>
          <p:cNvSpPr>
            <a:spLocks noGrp="1"/>
          </p:cNvSpPr>
          <p:nvPr>
            <p:ph type="title"/>
          </p:nvPr>
        </p:nvSpPr>
        <p:spPr/>
        <p:txBody>
          <a:bodyPr/>
          <a:lstStyle/>
          <a:p>
            <a:r>
              <a:rPr lang="en-US" dirty="0"/>
              <a:t>What Resource?</a:t>
            </a:r>
          </a:p>
        </p:txBody>
      </p:sp>
      <p:sp>
        <p:nvSpPr>
          <p:cNvPr id="3" name="Footer Placeholder 2">
            <a:extLst>
              <a:ext uri="{FF2B5EF4-FFF2-40B4-BE49-F238E27FC236}">
                <a16:creationId xmlns:a16="http://schemas.microsoft.com/office/drawing/2014/main" id="{5D3CE1A4-18C2-A248-A8D4-1FEED9565532}"/>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3401C35-F22A-E54F-85CB-F83E794E6C6B}"/>
              </a:ext>
            </a:extLst>
          </p:cNvPr>
          <p:cNvSpPr>
            <a:spLocks noGrp="1"/>
          </p:cNvSpPr>
          <p:nvPr>
            <p:ph type="sldNum" sz="quarter" idx="11"/>
          </p:nvPr>
        </p:nvSpPr>
        <p:spPr/>
        <p:txBody>
          <a:bodyPr/>
          <a:lstStyle/>
          <a:p>
            <a:fld id="{0743EA0E-C5B1-48EC-8082-F253EA88050D}" type="slidenum">
              <a:rPr lang="en-US" smtClean="0"/>
              <a:pPr/>
              <a:t>31</a:t>
            </a:fld>
            <a:endParaRPr lang="en-US" dirty="0"/>
          </a:p>
        </p:txBody>
      </p:sp>
      <p:sp>
        <p:nvSpPr>
          <p:cNvPr id="5" name="TextBox 4">
            <a:extLst>
              <a:ext uri="{FF2B5EF4-FFF2-40B4-BE49-F238E27FC236}">
                <a16:creationId xmlns:a16="http://schemas.microsoft.com/office/drawing/2014/main" id="{A2D8C9FC-D2E1-CA48-9529-F6874805EE9E}"/>
              </a:ext>
            </a:extLst>
          </p:cNvPr>
          <p:cNvSpPr txBox="1"/>
          <p:nvPr/>
        </p:nvSpPr>
        <p:spPr>
          <a:xfrm>
            <a:off x="1588168" y="1624263"/>
            <a:ext cx="9733548"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Information coming from Zephyr</a:t>
            </a:r>
          </a:p>
          <a:p>
            <a:pPr marL="742950" lvl="1" indent="-285750">
              <a:buFont typeface="Arial" panose="020B0604020202020204" pitchFamily="34" charset="0"/>
              <a:buChar char="•"/>
            </a:pPr>
            <a:r>
              <a:rPr lang="en-US" dirty="0">
                <a:solidFill>
                  <a:srgbClr val="FF0000"/>
                </a:solidFill>
              </a:rPr>
              <a:t>Rules for configuration</a:t>
            </a:r>
          </a:p>
          <a:p>
            <a:pPr marL="1200150" lvl="2" indent="-285750">
              <a:buFont typeface="Arial" panose="020B0604020202020204" pitchFamily="34" charset="0"/>
              <a:buChar char="•"/>
            </a:pPr>
            <a:r>
              <a:rPr lang="en-US" dirty="0">
                <a:solidFill>
                  <a:srgbClr val="FF0000"/>
                </a:solidFill>
              </a:rPr>
              <a:t>Target Resource these are what fabrics you have available</a:t>
            </a:r>
          </a:p>
          <a:p>
            <a:pPr marL="1200150" lvl="2" indent="-285750">
              <a:buFont typeface="Arial" panose="020B0604020202020204" pitchFamily="34" charset="0"/>
              <a:buChar char="•"/>
            </a:pPr>
            <a:r>
              <a:rPr lang="en-US" dirty="0">
                <a:solidFill>
                  <a:srgbClr val="FF0000"/>
                </a:solidFill>
              </a:rPr>
              <a:t>These are the fabrics you can use</a:t>
            </a:r>
          </a:p>
          <a:p>
            <a:pPr marL="1200150" lvl="2" indent="-285750">
              <a:buFont typeface="Arial" panose="020B0604020202020204" pitchFamily="34" charset="0"/>
              <a:buChar char="•"/>
            </a:pPr>
            <a:r>
              <a:rPr lang="en-US" dirty="0">
                <a:solidFill>
                  <a:srgbClr val="FF0000"/>
                </a:solidFill>
              </a:rPr>
              <a:t>Composition interface</a:t>
            </a:r>
          </a:p>
          <a:p>
            <a:pPr marL="1200150" lvl="2" indent="-285750">
              <a:buFont typeface="Arial" panose="020B0604020202020204" pitchFamily="34" charset="0"/>
              <a:buChar char="•"/>
            </a:pPr>
            <a:r>
              <a:rPr lang="en-US" dirty="0">
                <a:solidFill>
                  <a:srgbClr val="FF0000"/>
                </a:solidFill>
              </a:rPr>
              <a:t>Security keys</a:t>
            </a:r>
          </a:p>
          <a:p>
            <a:pPr marL="1200150" lvl="2" indent="-285750">
              <a:buFont typeface="Arial" panose="020B0604020202020204" pitchFamily="34" charset="0"/>
              <a:buChar char="•"/>
            </a:pPr>
            <a:r>
              <a:rPr lang="en-US" dirty="0">
                <a:solidFill>
                  <a:srgbClr val="FF0000"/>
                </a:solidFill>
              </a:rPr>
              <a:t>Zephyr explores the fabric and discovers resources and builds 1 complete zone</a:t>
            </a:r>
          </a:p>
          <a:p>
            <a:pPr marL="742950" lvl="1" indent="-285750">
              <a:buFont typeface="Arial" panose="020B0604020202020204" pitchFamily="34" charset="0"/>
              <a:buChar char="•"/>
            </a:pPr>
            <a:r>
              <a:rPr lang="en-US" dirty="0">
                <a:solidFill>
                  <a:srgbClr val="FF0000"/>
                </a:solidFill>
              </a:rPr>
              <a:t>Agent can come down and get the topology for report back to the OFMF using a post command</a:t>
            </a:r>
          </a:p>
          <a:p>
            <a:pPr marL="1200150" lvl="2" indent="-285750">
              <a:buFont typeface="Arial" panose="020B0604020202020204" pitchFamily="34" charset="0"/>
              <a:buChar char="•"/>
            </a:pPr>
            <a:r>
              <a:rPr lang="en-US" dirty="0">
                <a:solidFill>
                  <a:srgbClr val="FF0000"/>
                </a:solidFill>
              </a:rPr>
              <a:t>Redfish post commands </a:t>
            </a:r>
          </a:p>
          <a:p>
            <a:pPr marL="1200150" lvl="2" indent="-285750">
              <a:buFont typeface="Arial" panose="020B0604020202020204" pitchFamily="34" charset="0"/>
              <a:buChar char="•"/>
            </a:pPr>
            <a:r>
              <a:rPr lang="en-US" dirty="0">
                <a:solidFill>
                  <a:srgbClr val="FF0000"/>
                </a:solidFill>
              </a:rPr>
              <a:t>Agent would do post commands of the objects on the fabric and the connections already defined on the fabric</a:t>
            </a:r>
          </a:p>
          <a:p>
            <a:pPr marL="1200150" lvl="2" indent="-285750">
              <a:buFont typeface="Arial" panose="020B0604020202020204" pitchFamily="34" charset="0"/>
              <a:buChar char="•"/>
            </a:pPr>
            <a:r>
              <a:rPr lang="en-US" dirty="0">
                <a:solidFill>
                  <a:srgbClr val="FF0000"/>
                </a:solidFill>
              </a:rPr>
              <a:t>Implicit global zones</a:t>
            </a:r>
          </a:p>
          <a:p>
            <a:pPr marL="1200150" lvl="2" indent="-285750">
              <a:buFont typeface="Arial" panose="020B0604020202020204" pitchFamily="34" charset="0"/>
              <a:buChar char="•"/>
            </a:pPr>
            <a:r>
              <a:rPr lang="en-US" dirty="0">
                <a:solidFill>
                  <a:srgbClr val="FF0000"/>
                </a:solidFill>
              </a:rPr>
              <a:t>Interpretation of the fabric</a:t>
            </a:r>
          </a:p>
          <a:p>
            <a:pPr marL="1200150" lvl="2" indent="-285750">
              <a:buFont typeface="Arial" panose="020B0604020202020204" pitchFamily="34" charset="0"/>
              <a:buChar char="•"/>
            </a:pPr>
            <a:r>
              <a:rPr lang="en-US" dirty="0">
                <a:solidFill>
                  <a:srgbClr val="FF0000"/>
                </a:solidFill>
              </a:rPr>
              <a:t>Routes are enabled in the hardware</a:t>
            </a:r>
          </a:p>
          <a:p>
            <a:pPr marL="1200150" lvl="2" indent="-285750">
              <a:buFont typeface="Arial" panose="020B0604020202020204" pitchFamily="34" charset="0"/>
              <a:buChar char="•"/>
            </a:pPr>
            <a:r>
              <a:rPr lang="en-US" dirty="0">
                <a:solidFill>
                  <a:srgbClr val="FF0000"/>
                </a:solidFill>
              </a:rPr>
              <a:t>Routes between the consumer of resources and the resources</a:t>
            </a:r>
          </a:p>
          <a:p>
            <a:pPr marL="1200150" lvl="2" indent="-285750">
              <a:buFont typeface="Arial" panose="020B0604020202020204" pitchFamily="34" charset="0"/>
              <a:buChar char="•"/>
            </a:pPr>
            <a:r>
              <a:rPr lang="en-US" dirty="0">
                <a:solidFill>
                  <a:srgbClr val="FF0000"/>
                </a:solidFill>
              </a:rPr>
              <a:t>Implied connections</a:t>
            </a:r>
          </a:p>
          <a:p>
            <a:pPr marL="742950" lvl="1" indent="-285750">
              <a:buFont typeface="Arial" panose="020B0604020202020204" pitchFamily="34" charset="0"/>
              <a:buChar char="•"/>
            </a:pPr>
            <a:r>
              <a:rPr lang="en-US" dirty="0">
                <a:solidFill>
                  <a:srgbClr val="FF0000"/>
                </a:solidFill>
              </a:rPr>
              <a:t>Addressing and ID schemas</a:t>
            </a:r>
          </a:p>
          <a:p>
            <a:pPr marL="742950" lvl="1" indent="-285750">
              <a:buFont typeface="Arial" panose="020B0604020202020204" pitchFamily="34" charset="0"/>
              <a:buChar char="•"/>
            </a:pPr>
            <a:r>
              <a:rPr lang="en-US" dirty="0">
                <a:solidFill>
                  <a:srgbClr val="FF0000"/>
                </a:solidFill>
              </a:rPr>
              <a:t>Properties including UUIDs sent</a:t>
            </a:r>
          </a:p>
        </p:txBody>
      </p:sp>
    </p:spTree>
    <p:extLst>
      <p:ext uri="{BB962C8B-B14F-4D97-AF65-F5344CB8AC3E}">
        <p14:creationId xmlns:p14="http://schemas.microsoft.com/office/powerpoint/2010/main" val="4128048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03488-7FA4-4E43-A296-46D85D2125E8}"/>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180072BE-E45F-9646-A1B7-81771ADAD1F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7E3B5D56-1FC2-5D42-A0FE-880E170F21E1}"/>
              </a:ext>
            </a:extLst>
          </p:cNvPr>
          <p:cNvSpPr>
            <a:spLocks noGrp="1"/>
          </p:cNvSpPr>
          <p:nvPr>
            <p:ph type="sldNum" sz="quarter" idx="11"/>
          </p:nvPr>
        </p:nvSpPr>
        <p:spPr/>
        <p:txBody>
          <a:bodyPr/>
          <a:lstStyle/>
          <a:p>
            <a:fld id="{0743EA0E-C5B1-48EC-8082-F253EA88050D}" type="slidenum">
              <a:rPr lang="en-US" smtClean="0"/>
              <a:pPr/>
              <a:t>32</a:t>
            </a:fld>
            <a:endParaRPr lang="en-US" dirty="0"/>
          </a:p>
        </p:txBody>
      </p:sp>
      <p:sp>
        <p:nvSpPr>
          <p:cNvPr id="7" name="TextBox 6">
            <a:extLst>
              <a:ext uri="{FF2B5EF4-FFF2-40B4-BE49-F238E27FC236}">
                <a16:creationId xmlns:a16="http://schemas.microsoft.com/office/drawing/2014/main" id="{563C894F-D6E8-8741-8551-3AD07D87D8CE}"/>
              </a:ext>
            </a:extLst>
          </p:cNvPr>
          <p:cNvSpPr txBox="1"/>
          <p:nvPr/>
        </p:nvSpPr>
        <p:spPr>
          <a:xfrm>
            <a:off x="847594" y="1502688"/>
            <a:ext cx="10496811" cy="535531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First the topology is discovered </a:t>
            </a:r>
          </a:p>
          <a:p>
            <a:pPr marL="285750" indent="-285750">
              <a:buFont typeface="Arial" panose="020B0604020202020204" pitchFamily="34" charset="0"/>
              <a:buChar char="•"/>
            </a:pPr>
            <a:r>
              <a:rPr lang="en-US" dirty="0">
                <a:solidFill>
                  <a:srgbClr val="FF0000"/>
                </a:solidFill>
              </a:rPr>
              <a:t>Then, Zephyr webserver flask is on automatically</a:t>
            </a:r>
          </a:p>
          <a:p>
            <a:pPr marL="285750" indent="-285750">
              <a:buFont typeface="Arial" panose="020B0604020202020204" pitchFamily="34" charset="0"/>
              <a:buChar char="•"/>
            </a:pPr>
            <a:r>
              <a:rPr lang="en-US" dirty="0">
                <a:solidFill>
                  <a:srgbClr val="FF0000"/>
                </a:solidFill>
              </a:rPr>
              <a:t>Agent polls until it gets access to the webserver on Zephyr every 5</a:t>
            </a:r>
            <a:r>
              <a:rPr lang="en-US" u="sng" dirty="0">
                <a:solidFill>
                  <a:srgbClr val="FF0000"/>
                </a:solidFill>
              </a:rPr>
              <a:t> </a:t>
            </a:r>
            <a:r>
              <a:rPr lang="en-US" dirty="0">
                <a:solidFill>
                  <a:srgbClr val="FF0000"/>
                </a:solidFill>
              </a:rPr>
              <a:t>seconds</a:t>
            </a:r>
          </a:p>
          <a:p>
            <a:pPr marL="742950" lvl="1" indent="-285750">
              <a:buFont typeface="Arial" panose="020B0604020202020204" pitchFamily="34" charset="0"/>
              <a:buChar char="•"/>
            </a:pPr>
            <a:r>
              <a:rPr lang="en-US" dirty="0">
                <a:solidFill>
                  <a:srgbClr val="FF0000"/>
                </a:solidFill>
              </a:rPr>
              <a:t>Zephyr has a series of JSON representations</a:t>
            </a:r>
          </a:p>
          <a:p>
            <a:pPr marL="742950" lvl="1" indent="-285750">
              <a:buFont typeface="Arial" panose="020B0604020202020204" pitchFamily="34" charset="0"/>
              <a:buChar char="•"/>
            </a:pPr>
            <a:r>
              <a:rPr lang="en-US" dirty="0">
                <a:solidFill>
                  <a:srgbClr val="FF0000"/>
                </a:solidFill>
              </a:rPr>
              <a:t>Properties in the JSON file </a:t>
            </a:r>
          </a:p>
          <a:p>
            <a:pPr marL="285750" indent="-285750">
              <a:buFont typeface="Arial" panose="020B0604020202020204" pitchFamily="34" charset="0"/>
              <a:buChar char="•"/>
            </a:pPr>
            <a:r>
              <a:rPr lang="en-US" dirty="0">
                <a:solidFill>
                  <a:srgbClr val="FF0000"/>
                </a:solidFill>
              </a:rPr>
              <a:t>Agent logging (debug) attempts and successes (info)?</a:t>
            </a:r>
          </a:p>
          <a:p>
            <a:pPr marL="285750" indent="-285750">
              <a:buFont typeface="Arial" panose="020B0604020202020204" pitchFamily="34" charset="0"/>
              <a:buChar char="•"/>
            </a:pPr>
            <a:r>
              <a:rPr lang="en-US" dirty="0">
                <a:solidFill>
                  <a:srgbClr val="FF0000"/>
                </a:solidFill>
              </a:rPr>
              <a:t>Agent does a get command to Zephyr to get </a:t>
            </a:r>
            <a:r>
              <a:rPr lang="en-US" dirty="0" err="1">
                <a:solidFill>
                  <a:srgbClr val="FF0000"/>
                </a:solidFill>
              </a:rPr>
              <a:t>NetworkX</a:t>
            </a:r>
            <a:r>
              <a:rPr lang="en-US" dirty="0">
                <a:solidFill>
                  <a:srgbClr val="FF0000"/>
                </a:solidFill>
              </a:rPr>
              <a:t> and Resource information</a:t>
            </a:r>
          </a:p>
          <a:p>
            <a:pPr marL="285750" indent="-285750">
              <a:buFont typeface="Arial" panose="020B0604020202020204" pitchFamily="34" charset="0"/>
              <a:buChar char="•"/>
            </a:pPr>
            <a:r>
              <a:rPr lang="en-US" dirty="0">
                <a:solidFill>
                  <a:srgbClr val="FF0000"/>
                </a:solidFill>
              </a:rPr>
              <a:t>Compiler-like tokenizer/parser/code generator posts to the OFMF using the information through series of posts</a:t>
            </a:r>
          </a:p>
          <a:p>
            <a:pPr marL="285750" indent="-285750">
              <a:buFont typeface="Arial" panose="020B0604020202020204" pitchFamily="34" charset="0"/>
              <a:buChar char="•"/>
            </a:pPr>
            <a:r>
              <a:rPr lang="en-US" dirty="0">
                <a:solidFill>
                  <a:srgbClr val="FF0000"/>
                </a:solidFill>
              </a:rPr>
              <a:t>Agent goes into polling mode waiting for Redfish requests from clients</a:t>
            </a:r>
          </a:p>
          <a:p>
            <a:pPr marL="742950" lvl="1" indent="-285750">
              <a:buFont typeface="Arial" panose="020B0604020202020204" pitchFamily="34" charset="0"/>
              <a:buChar char="•"/>
            </a:pPr>
            <a:r>
              <a:rPr lang="en-US" dirty="0">
                <a:solidFill>
                  <a:srgbClr val="FF0000"/>
                </a:solidFill>
              </a:rPr>
              <a:t>Connection to Zephyr stays open</a:t>
            </a:r>
          </a:p>
          <a:p>
            <a:pPr marL="742950" lvl="1" indent="-285750">
              <a:buFont typeface="Arial" panose="020B0604020202020204" pitchFamily="34" charset="0"/>
              <a:buChar char="•"/>
            </a:pPr>
            <a:r>
              <a:rPr lang="en-US" dirty="0">
                <a:solidFill>
                  <a:srgbClr val="FF0000"/>
                </a:solidFill>
              </a:rPr>
              <a:t>FIFO commands </a:t>
            </a:r>
          </a:p>
          <a:p>
            <a:pPr marL="742950" lvl="1" indent="-285750">
              <a:buFont typeface="Arial" panose="020B0604020202020204" pitchFamily="34" charset="0"/>
              <a:buChar char="•"/>
            </a:pPr>
            <a:r>
              <a:rPr lang="en-US" dirty="0">
                <a:solidFill>
                  <a:srgbClr val="FF0000"/>
                </a:solidFill>
              </a:rPr>
              <a:t>Atomic operations by nature</a:t>
            </a:r>
          </a:p>
          <a:p>
            <a:pPr marL="742950" lvl="1" indent="-285750">
              <a:buFont typeface="Arial" panose="020B0604020202020204" pitchFamily="34" charset="0"/>
              <a:buChar char="•"/>
            </a:pPr>
            <a:r>
              <a:rPr lang="en-US" dirty="0">
                <a:solidFill>
                  <a:srgbClr val="FF0000"/>
                </a:solidFill>
              </a:rPr>
              <a:t>Restful command/response Not-multithreaded response for </a:t>
            </a:r>
            <a:r>
              <a:rPr lang="en-US" dirty="0" err="1">
                <a:solidFill>
                  <a:srgbClr val="FF0000"/>
                </a:solidFill>
              </a:rPr>
              <a:t>PoC</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Each atomic client request gets code-generated to a set of commands and information/resource region to Zephyr </a:t>
            </a:r>
          </a:p>
          <a:p>
            <a:pPr marL="742950" lvl="1" indent="-285750">
              <a:buFont typeface="Arial" panose="020B0604020202020204" pitchFamily="34" charset="0"/>
              <a:buChar char="•"/>
            </a:pPr>
            <a:r>
              <a:rPr lang="en-US" dirty="0">
                <a:solidFill>
                  <a:srgbClr val="FF0000"/>
                </a:solidFill>
              </a:rPr>
              <a:t>Agent needs to gather its information from OFMF Redfish before client request can be executed by Zephyr</a:t>
            </a:r>
          </a:p>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6098778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CF6EF-92A2-F448-BEEF-99E1ECE280F6}"/>
              </a:ext>
            </a:extLst>
          </p:cNvPr>
          <p:cNvSpPr>
            <a:spLocks noGrp="1"/>
          </p:cNvSpPr>
          <p:nvPr>
            <p:ph type="title"/>
          </p:nvPr>
        </p:nvSpPr>
        <p:spPr/>
        <p:txBody>
          <a:bodyPr/>
          <a:lstStyle/>
          <a:p>
            <a:r>
              <a:rPr lang="en-US" dirty="0"/>
              <a:t>What Resources</a:t>
            </a:r>
          </a:p>
        </p:txBody>
      </p:sp>
      <p:sp>
        <p:nvSpPr>
          <p:cNvPr id="3" name="Footer Placeholder 2">
            <a:extLst>
              <a:ext uri="{FF2B5EF4-FFF2-40B4-BE49-F238E27FC236}">
                <a16:creationId xmlns:a16="http://schemas.microsoft.com/office/drawing/2014/main" id="{521486C6-076B-8245-8246-08E39949B111}"/>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F894841-E654-5042-82B8-4F42B8C0AAD0}"/>
              </a:ext>
            </a:extLst>
          </p:cNvPr>
          <p:cNvSpPr>
            <a:spLocks noGrp="1"/>
          </p:cNvSpPr>
          <p:nvPr>
            <p:ph type="sldNum" sz="quarter" idx="11"/>
          </p:nvPr>
        </p:nvSpPr>
        <p:spPr/>
        <p:txBody>
          <a:bodyPr/>
          <a:lstStyle/>
          <a:p>
            <a:fld id="{0743EA0E-C5B1-48EC-8082-F253EA88050D}" type="slidenum">
              <a:rPr lang="en-US" smtClean="0"/>
              <a:pPr/>
              <a:t>33</a:t>
            </a:fld>
            <a:endParaRPr lang="en-US" dirty="0"/>
          </a:p>
        </p:txBody>
      </p:sp>
      <p:sp>
        <p:nvSpPr>
          <p:cNvPr id="6" name="Oval 5">
            <a:extLst>
              <a:ext uri="{FF2B5EF4-FFF2-40B4-BE49-F238E27FC236}">
                <a16:creationId xmlns:a16="http://schemas.microsoft.com/office/drawing/2014/main" id="{18940356-90DD-B441-AF36-15744A0D0B2D}"/>
              </a:ext>
            </a:extLst>
          </p:cNvPr>
          <p:cNvSpPr/>
          <p:nvPr/>
        </p:nvSpPr>
        <p:spPr>
          <a:xfrm>
            <a:off x="1058923" y="1565263"/>
            <a:ext cx="505216" cy="56102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F364833-7924-0D4A-A168-F968DA6B8117}"/>
              </a:ext>
            </a:extLst>
          </p:cNvPr>
          <p:cNvSpPr/>
          <p:nvPr/>
        </p:nvSpPr>
        <p:spPr>
          <a:xfrm>
            <a:off x="554243" y="2496104"/>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Discover </a:t>
            </a:r>
          </a:p>
          <a:p>
            <a:pPr algn="ctr"/>
            <a:r>
              <a:rPr lang="en-US" dirty="0"/>
              <a:t>Topology</a:t>
            </a:r>
          </a:p>
        </p:txBody>
      </p:sp>
      <p:sp>
        <p:nvSpPr>
          <p:cNvPr id="8" name="Oval 7">
            <a:extLst>
              <a:ext uri="{FF2B5EF4-FFF2-40B4-BE49-F238E27FC236}">
                <a16:creationId xmlns:a16="http://schemas.microsoft.com/office/drawing/2014/main" id="{B5975176-7056-9746-AB72-938C49875D15}"/>
              </a:ext>
            </a:extLst>
          </p:cNvPr>
          <p:cNvSpPr/>
          <p:nvPr/>
        </p:nvSpPr>
        <p:spPr>
          <a:xfrm>
            <a:off x="554244" y="3388456"/>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HTTPS</a:t>
            </a:r>
          </a:p>
        </p:txBody>
      </p:sp>
      <p:sp>
        <p:nvSpPr>
          <p:cNvPr id="10" name="Oval 9">
            <a:extLst>
              <a:ext uri="{FF2B5EF4-FFF2-40B4-BE49-F238E27FC236}">
                <a16:creationId xmlns:a16="http://schemas.microsoft.com/office/drawing/2014/main" id="{5E906925-C858-F943-A94C-EF7E18604502}"/>
              </a:ext>
            </a:extLst>
          </p:cNvPr>
          <p:cNvSpPr/>
          <p:nvPr/>
        </p:nvSpPr>
        <p:spPr>
          <a:xfrm>
            <a:off x="1058923" y="6022892"/>
            <a:ext cx="505216" cy="561021"/>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829889C-0EAB-ED40-9724-DD930EC02D45}"/>
              </a:ext>
            </a:extLst>
          </p:cNvPr>
          <p:cNvSpPr/>
          <p:nvPr/>
        </p:nvSpPr>
        <p:spPr>
          <a:xfrm>
            <a:off x="554246"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Turn on Agent</a:t>
            </a:r>
          </a:p>
        </p:txBody>
      </p:sp>
      <p:sp>
        <p:nvSpPr>
          <p:cNvPr id="13" name="Diamond 12">
            <a:extLst>
              <a:ext uri="{FF2B5EF4-FFF2-40B4-BE49-F238E27FC236}">
                <a16:creationId xmlns:a16="http://schemas.microsoft.com/office/drawing/2014/main" id="{BFC461F4-BADB-F647-9BDE-7BDEB828FD64}"/>
              </a:ext>
            </a:extLst>
          </p:cNvPr>
          <p:cNvSpPr/>
          <p:nvPr/>
        </p:nvSpPr>
        <p:spPr>
          <a:xfrm>
            <a:off x="228033" y="4168249"/>
            <a:ext cx="2167001" cy="649224"/>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Access to Zephyr?</a:t>
            </a:r>
          </a:p>
        </p:txBody>
      </p:sp>
      <p:sp>
        <p:nvSpPr>
          <p:cNvPr id="14" name="Oval 13">
            <a:extLst>
              <a:ext uri="{FF2B5EF4-FFF2-40B4-BE49-F238E27FC236}">
                <a16:creationId xmlns:a16="http://schemas.microsoft.com/office/drawing/2014/main" id="{3EE16625-915B-A046-85F1-C67F3B06966B}"/>
              </a:ext>
            </a:extLst>
          </p:cNvPr>
          <p:cNvSpPr/>
          <p:nvPr/>
        </p:nvSpPr>
        <p:spPr>
          <a:xfrm>
            <a:off x="2450387" y="4996092"/>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16" name="Straight Arrow Connector 15">
            <a:extLst>
              <a:ext uri="{FF2B5EF4-FFF2-40B4-BE49-F238E27FC236}">
                <a16:creationId xmlns:a16="http://schemas.microsoft.com/office/drawing/2014/main" id="{B634B9DC-22D6-C749-A3CD-62967FF97B7C}"/>
              </a:ext>
            </a:extLst>
          </p:cNvPr>
          <p:cNvCxnSpPr>
            <a:stCxn id="14" idx="2"/>
            <a:endCxn id="11" idx="6"/>
          </p:cNvCxnSpPr>
          <p:nvPr/>
        </p:nvCxnSpPr>
        <p:spPr>
          <a:xfrm flipH="1">
            <a:off x="2068823" y="5252876"/>
            <a:ext cx="38156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7D6BF231-F6D9-9E4D-9C42-A9B1FEE773D0}"/>
              </a:ext>
            </a:extLst>
          </p:cNvPr>
          <p:cNvCxnSpPr>
            <a:stCxn id="11" idx="0"/>
            <a:endCxn id="13" idx="2"/>
          </p:cNvCxnSpPr>
          <p:nvPr/>
        </p:nvCxnSpPr>
        <p:spPr>
          <a:xfrm flipH="1" flipV="1">
            <a:off x="1311534" y="4817473"/>
            <a:ext cx="1" cy="17861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1E71900F-6FD3-F048-BC06-E57D49BAB02F}"/>
              </a:ext>
            </a:extLst>
          </p:cNvPr>
          <p:cNvCxnSpPr>
            <a:stCxn id="6" idx="4"/>
            <a:endCxn id="7" idx="0"/>
          </p:cNvCxnSpPr>
          <p:nvPr/>
        </p:nvCxnSpPr>
        <p:spPr>
          <a:xfrm>
            <a:off x="1311531" y="2126284"/>
            <a:ext cx="1" cy="36982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97224D02-2DED-F040-9D1E-F9D57F7D249F}"/>
              </a:ext>
            </a:extLst>
          </p:cNvPr>
          <p:cNvCxnSpPr>
            <a:stCxn id="7" idx="4"/>
            <a:endCxn id="8" idx="0"/>
          </p:cNvCxnSpPr>
          <p:nvPr/>
        </p:nvCxnSpPr>
        <p:spPr>
          <a:xfrm>
            <a:off x="1311532" y="3009671"/>
            <a:ext cx="1" cy="37878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0BD73D7-1DAA-A949-8383-1A20CEE05F2E}"/>
              </a:ext>
            </a:extLst>
          </p:cNvPr>
          <p:cNvCxnSpPr>
            <a:stCxn id="8" idx="4"/>
            <a:endCxn id="13" idx="0"/>
          </p:cNvCxnSpPr>
          <p:nvPr/>
        </p:nvCxnSpPr>
        <p:spPr>
          <a:xfrm>
            <a:off x="1311533" y="3902023"/>
            <a:ext cx="1" cy="26622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86597219-BB55-684B-9D6D-D94B90EB31F5}"/>
              </a:ext>
            </a:extLst>
          </p:cNvPr>
          <p:cNvCxnSpPr>
            <a:endCxn id="14" idx="1"/>
          </p:cNvCxnSpPr>
          <p:nvPr/>
        </p:nvCxnSpPr>
        <p:spPr>
          <a:xfrm>
            <a:off x="2068820" y="4597052"/>
            <a:ext cx="603372" cy="47425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5E1B68A8-0C92-0A44-8D66-30DDC7226A76}"/>
              </a:ext>
            </a:extLst>
          </p:cNvPr>
          <p:cNvSpPr txBox="1"/>
          <p:nvPr/>
        </p:nvSpPr>
        <p:spPr>
          <a:xfrm>
            <a:off x="2450387" y="4697260"/>
            <a:ext cx="543334" cy="369332"/>
          </a:xfrm>
          <a:prstGeom prst="rect">
            <a:avLst/>
          </a:prstGeom>
          <a:noFill/>
        </p:spPr>
        <p:txBody>
          <a:bodyPr wrap="square" rtlCol="0">
            <a:spAutoFit/>
          </a:bodyPr>
          <a:lstStyle/>
          <a:p>
            <a:r>
              <a:rPr lang="en-US" dirty="0"/>
              <a:t>No</a:t>
            </a:r>
          </a:p>
        </p:txBody>
      </p:sp>
      <p:sp>
        <p:nvSpPr>
          <p:cNvPr id="34" name="Oval 33">
            <a:extLst>
              <a:ext uri="{FF2B5EF4-FFF2-40B4-BE49-F238E27FC236}">
                <a16:creationId xmlns:a16="http://schemas.microsoft.com/office/drawing/2014/main" id="{2C15F763-F040-794F-8B3F-95703745ECB1}"/>
              </a:ext>
            </a:extLst>
          </p:cNvPr>
          <p:cNvSpPr/>
          <p:nvPr/>
        </p:nvSpPr>
        <p:spPr>
          <a:xfrm>
            <a:off x="3209823" y="3857996"/>
            <a:ext cx="2527089" cy="839264"/>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Get Resource and </a:t>
            </a:r>
            <a:r>
              <a:rPr lang="en-US" dirty="0" err="1"/>
              <a:t>NetworkX</a:t>
            </a:r>
            <a:r>
              <a:rPr lang="en-US" dirty="0"/>
              <a:t> info</a:t>
            </a:r>
          </a:p>
        </p:txBody>
      </p:sp>
      <p:cxnSp>
        <p:nvCxnSpPr>
          <p:cNvPr id="36" name="Straight Arrow Connector 35">
            <a:extLst>
              <a:ext uri="{FF2B5EF4-FFF2-40B4-BE49-F238E27FC236}">
                <a16:creationId xmlns:a16="http://schemas.microsoft.com/office/drawing/2014/main" id="{642B1EBD-0C21-2641-86FE-AC858AE29741}"/>
              </a:ext>
            </a:extLst>
          </p:cNvPr>
          <p:cNvCxnSpPr>
            <a:endCxn id="34" idx="2"/>
          </p:cNvCxnSpPr>
          <p:nvPr/>
        </p:nvCxnSpPr>
        <p:spPr>
          <a:xfrm flipV="1">
            <a:off x="2068820" y="4277628"/>
            <a:ext cx="1141003" cy="8143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F0E488AC-D029-C441-8849-939C14E8C55D}"/>
              </a:ext>
            </a:extLst>
          </p:cNvPr>
          <p:cNvSpPr txBox="1"/>
          <p:nvPr/>
        </p:nvSpPr>
        <p:spPr>
          <a:xfrm>
            <a:off x="2395034" y="3857996"/>
            <a:ext cx="598687" cy="369332"/>
          </a:xfrm>
          <a:prstGeom prst="rect">
            <a:avLst/>
          </a:prstGeom>
          <a:noFill/>
        </p:spPr>
        <p:txBody>
          <a:bodyPr wrap="square" rtlCol="0">
            <a:spAutoFit/>
          </a:bodyPr>
          <a:lstStyle/>
          <a:p>
            <a:r>
              <a:rPr lang="en-US" dirty="0"/>
              <a:t>Yes</a:t>
            </a:r>
          </a:p>
        </p:txBody>
      </p:sp>
      <p:sp>
        <p:nvSpPr>
          <p:cNvPr id="39" name="Oval 38">
            <a:extLst>
              <a:ext uri="{FF2B5EF4-FFF2-40B4-BE49-F238E27FC236}">
                <a16:creationId xmlns:a16="http://schemas.microsoft.com/office/drawing/2014/main" id="{6395E0D4-61E7-1D45-A5AB-A24C75F8BF05}"/>
              </a:ext>
            </a:extLst>
          </p:cNvPr>
          <p:cNvSpPr/>
          <p:nvPr/>
        </p:nvSpPr>
        <p:spPr>
          <a:xfrm>
            <a:off x="3132518" y="2616855"/>
            <a:ext cx="2527089" cy="841248"/>
          </a:xfrm>
          <a:prstGeom prst="ellipse">
            <a:avLst/>
          </a:prstGeom>
          <a:solidFill>
            <a:schemeClr val="tx2">
              <a:lumMod val="40000"/>
              <a:lumOff val="60000"/>
            </a:schemeClr>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Provide Resource and </a:t>
            </a:r>
            <a:r>
              <a:rPr lang="en-US" dirty="0" err="1"/>
              <a:t>NetworkX</a:t>
            </a:r>
            <a:r>
              <a:rPr lang="en-US" dirty="0"/>
              <a:t> info</a:t>
            </a:r>
          </a:p>
        </p:txBody>
      </p:sp>
      <p:cxnSp>
        <p:nvCxnSpPr>
          <p:cNvPr id="41" name="Straight Arrow Connector 40">
            <a:extLst>
              <a:ext uri="{FF2B5EF4-FFF2-40B4-BE49-F238E27FC236}">
                <a16:creationId xmlns:a16="http://schemas.microsoft.com/office/drawing/2014/main" id="{5A7C307F-304C-854B-9864-83CB27761834}"/>
              </a:ext>
            </a:extLst>
          </p:cNvPr>
          <p:cNvCxnSpPr>
            <a:stCxn id="8" idx="6"/>
          </p:cNvCxnSpPr>
          <p:nvPr/>
        </p:nvCxnSpPr>
        <p:spPr>
          <a:xfrm flipV="1">
            <a:off x="2068821" y="3199063"/>
            <a:ext cx="1138854" cy="44617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3" name="Straight Arrow Connector 42">
            <a:extLst>
              <a:ext uri="{FF2B5EF4-FFF2-40B4-BE49-F238E27FC236}">
                <a16:creationId xmlns:a16="http://schemas.microsoft.com/office/drawing/2014/main" id="{B2743A93-043E-D44F-9E09-2DD9AEF5D1B2}"/>
              </a:ext>
            </a:extLst>
          </p:cNvPr>
          <p:cNvCxnSpPr>
            <a:stCxn id="39" idx="4"/>
          </p:cNvCxnSpPr>
          <p:nvPr/>
        </p:nvCxnSpPr>
        <p:spPr>
          <a:xfrm flipH="1">
            <a:off x="4396062" y="3458103"/>
            <a:ext cx="1" cy="39989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Oval 43">
            <a:extLst>
              <a:ext uri="{FF2B5EF4-FFF2-40B4-BE49-F238E27FC236}">
                <a16:creationId xmlns:a16="http://schemas.microsoft.com/office/drawing/2014/main" id="{D5483A11-FC2B-D740-9AC5-218C9801C9D4}"/>
              </a:ext>
            </a:extLst>
          </p:cNvPr>
          <p:cNvSpPr/>
          <p:nvPr/>
        </p:nvSpPr>
        <p:spPr>
          <a:xfrm>
            <a:off x="5953014" y="4043897"/>
            <a:ext cx="2050568"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Redfish</a:t>
            </a:r>
          </a:p>
        </p:txBody>
      </p:sp>
      <p:sp>
        <p:nvSpPr>
          <p:cNvPr id="46" name="Diamond 45">
            <a:extLst>
              <a:ext uri="{FF2B5EF4-FFF2-40B4-BE49-F238E27FC236}">
                <a16:creationId xmlns:a16="http://schemas.microsoft.com/office/drawing/2014/main" id="{FF1032FE-33ED-7344-8984-D6A45FEC9035}"/>
              </a:ext>
            </a:extLst>
          </p:cNvPr>
          <p:cNvSpPr/>
          <p:nvPr/>
        </p:nvSpPr>
        <p:spPr>
          <a:xfrm>
            <a:off x="8219682" y="3776768"/>
            <a:ext cx="2176915" cy="1001720"/>
          </a:xfrm>
          <a:prstGeom prst="diamond">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Response from clients?</a:t>
            </a:r>
          </a:p>
        </p:txBody>
      </p:sp>
      <p:sp>
        <p:nvSpPr>
          <p:cNvPr id="47" name="Oval 46">
            <a:extLst>
              <a:ext uri="{FF2B5EF4-FFF2-40B4-BE49-F238E27FC236}">
                <a16:creationId xmlns:a16="http://schemas.microsoft.com/office/drawing/2014/main" id="{D3ED2B40-FA54-6C44-A146-6A188246FCEE}"/>
              </a:ext>
            </a:extLst>
          </p:cNvPr>
          <p:cNvSpPr/>
          <p:nvPr/>
        </p:nvSpPr>
        <p:spPr>
          <a:xfrm>
            <a:off x="10486354" y="4045652"/>
            <a:ext cx="1705645" cy="478711"/>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Translate to JSON</a:t>
            </a:r>
          </a:p>
        </p:txBody>
      </p:sp>
      <p:sp>
        <p:nvSpPr>
          <p:cNvPr id="48" name="Oval 47">
            <a:extLst>
              <a:ext uri="{FF2B5EF4-FFF2-40B4-BE49-F238E27FC236}">
                <a16:creationId xmlns:a16="http://schemas.microsoft.com/office/drawing/2014/main" id="{04B63AD6-EEA4-554A-9145-6CB9A27AB62C}"/>
              </a:ext>
            </a:extLst>
          </p:cNvPr>
          <p:cNvSpPr/>
          <p:nvPr/>
        </p:nvSpPr>
        <p:spPr>
          <a:xfrm>
            <a:off x="10530656" y="2752887"/>
            <a:ext cx="1514577" cy="5135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Execute changes</a:t>
            </a:r>
          </a:p>
        </p:txBody>
      </p:sp>
      <p:sp>
        <p:nvSpPr>
          <p:cNvPr id="49" name="Oval 48">
            <a:extLst>
              <a:ext uri="{FF2B5EF4-FFF2-40B4-BE49-F238E27FC236}">
                <a16:creationId xmlns:a16="http://schemas.microsoft.com/office/drawing/2014/main" id="{82A05E7D-B37A-9349-9CF2-0F99F86FED62}"/>
              </a:ext>
            </a:extLst>
          </p:cNvPr>
          <p:cNvSpPr/>
          <p:nvPr/>
        </p:nvSpPr>
        <p:spPr>
          <a:xfrm>
            <a:off x="8550852" y="5307045"/>
            <a:ext cx="1514577" cy="513567"/>
          </a:xfrm>
          <a:prstGeom prst="ellipse">
            <a:avLst/>
          </a:prstGeom>
          <a:solidFill>
            <a:srgbClr val="92D05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Hold for 5s</a:t>
            </a:r>
          </a:p>
        </p:txBody>
      </p:sp>
      <p:cxnSp>
        <p:nvCxnSpPr>
          <p:cNvPr id="51" name="Straight Arrow Connector 50">
            <a:extLst>
              <a:ext uri="{FF2B5EF4-FFF2-40B4-BE49-F238E27FC236}">
                <a16:creationId xmlns:a16="http://schemas.microsoft.com/office/drawing/2014/main" id="{07CB67CA-BE3F-B847-83DE-FED024B5C724}"/>
              </a:ext>
            </a:extLst>
          </p:cNvPr>
          <p:cNvCxnSpPr>
            <a:stCxn id="34" idx="6"/>
            <a:endCxn id="44" idx="2"/>
          </p:cNvCxnSpPr>
          <p:nvPr/>
        </p:nvCxnSpPr>
        <p:spPr>
          <a:xfrm>
            <a:off x="5736912" y="4277628"/>
            <a:ext cx="216102"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723DA01D-C3B7-364F-9092-A38C3280C6FF}"/>
              </a:ext>
            </a:extLst>
          </p:cNvPr>
          <p:cNvCxnSpPr>
            <a:cxnSpLocks/>
            <a:stCxn id="44" idx="6"/>
            <a:endCxn id="46" idx="1"/>
          </p:cNvCxnSpPr>
          <p:nvPr/>
        </p:nvCxnSpPr>
        <p:spPr>
          <a:xfrm flipV="1">
            <a:off x="8003582" y="4277628"/>
            <a:ext cx="216100" cy="562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8DDA3471-C7D1-1B44-B7C7-4529F39AF712}"/>
              </a:ext>
            </a:extLst>
          </p:cNvPr>
          <p:cNvCxnSpPr>
            <a:stCxn id="46" idx="3"/>
            <a:endCxn id="47" idx="2"/>
          </p:cNvCxnSpPr>
          <p:nvPr/>
        </p:nvCxnSpPr>
        <p:spPr>
          <a:xfrm>
            <a:off x="10396597" y="4277628"/>
            <a:ext cx="89757" cy="738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71D6E698-1FAD-054F-994F-7882B320FF89}"/>
              </a:ext>
            </a:extLst>
          </p:cNvPr>
          <p:cNvCxnSpPr>
            <a:stCxn id="47" idx="0"/>
          </p:cNvCxnSpPr>
          <p:nvPr/>
        </p:nvCxnSpPr>
        <p:spPr>
          <a:xfrm flipH="1" flipV="1">
            <a:off x="11339176" y="3199063"/>
            <a:ext cx="1" cy="84658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3" name="Straight Arrow Connector 62">
            <a:extLst>
              <a:ext uri="{FF2B5EF4-FFF2-40B4-BE49-F238E27FC236}">
                <a16:creationId xmlns:a16="http://schemas.microsoft.com/office/drawing/2014/main" id="{B0CF7277-DF68-BA4F-BCF2-CF2947363527}"/>
              </a:ext>
            </a:extLst>
          </p:cNvPr>
          <p:cNvCxnSpPr>
            <a:endCxn id="48" idx="2"/>
          </p:cNvCxnSpPr>
          <p:nvPr/>
        </p:nvCxnSpPr>
        <p:spPr>
          <a:xfrm>
            <a:off x="5736912" y="3009670"/>
            <a:ext cx="4793744"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U-Turn Arrow 63">
            <a:extLst>
              <a:ext uri="{FF2B5EF4-FFF2-40B4-BE49-F238E27FC236}">
                <a16:creationId xmlns:a16="http://schemas.microsoft.com/office/drawing/2014/main" id="{F17F8FAB-4484-F44D-8E99-C683A15316D5}"/>
              </a:ext>
            </a:extLst>
          </p:cNvPr>
          <p:cNvSpPr/>
          <p:nvPr/>
        </p:nvSpPr>
        <p:spPr>
          <a:xfrm>
            <a:off x="10910170" y="2404997"/>
            <a:ext cx="576197" cy="347890"/>
          </a:xfrm>
          <a:prstGeom prst="utur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cxnSp>
        <p:nvCxnSpPr>
          <p:cNvPr id="66" name="Straight Arrow Connector 65">
            <a:extLst>
              <a:ext uri="{FF2B5EF4-FFF2-40B4-BE49-F238E27FC236}">
                <a16:creationId xmlns:a16="http://schemas.microsoft.com/office/drawing/2014/main" id="{3C084727-9DD3-3C48-8477-C9C992D884E5}"/>
              </a:ext>
            </a:extLst>
          </p:cNvPr>
          <p:cNvCxnSpPr>
            <a:stCxn id="47" idx="4"/>
            <a:endCxn id="49" idx="6"/>
          </p:cNvCxnSpPr>
          <p:nvPr/>
        </p:nvCxnSpPr>
        <p:spPr>
          <a:xfrm flipH="1">
            <a:off x="10065429" y="4524363"/>
            <a:ext cx="1273748" cy="103946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29EC6778-0789-994E-ACC3-8E03B147DB6E}"/>
              </a:ext>
            </a:extLst>
          </p:cNvPr>
          <p:cNvCxnSpPr>
            <a:stCxn id="49" idx="0"/>
            <a:endCxn id="46" idx="2"/>
          </p:cNvCxnSpPr>
          <p:nvPr/>
        </p:nvCxnSpPr>
        <p:spPr>
          <a:xfrm flipH="1" flipV="1">
            <a:off x="9308140" y="4778488"/>
            <a:ext cx="1" cy="528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15B0C59-99B1-FF44-AFC2-D90677B41071}"/>
              </a:ext>
            </a:extLst>
          </p:cNvPr>
          <p:cNvCxnSpPr>
            <a:stCxn id="10" idx="0"/>
            <a:endCxn id="11" idx="4"/>
          </p:cNvCxnSpPr>
          <p:nvPr/>
        </p:nvCxnSpPr>
        <p:spPr>
          <a:xfrm flipV="1">
            <a:off x="1311531" y="5509659"/>
            <a:ext cx="4" cy="51323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118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C47B9-7279-6545-BF8F-E8BA66A6B71F}"/>
              </a:ext>
            </a:extLst>
          </p:cNvPr>
          <p:cNvSpPr>
            <a:spLocks noGrp="1"/>
          </p:cNvSpPr>
          <p:nvPr>
            <p:ph type="title"/>
          </p:nvPr>
        </p:nvSpPr>
        <p:spPr/>
        <p:txBody>
          <a:bodyPr/>
          <a:lstStyle/>
          <a:p>
            <a:r>
              <a:rPr lang="en-US" dirty="0"/>
              <a:t>Agent</a:t>
            </a:r>
          </a:p>
        </p:txBody>
      </p:sp>
      <p:sp>
        <p:nvSpPr>
          <p:cNvPr id="3" name="Footer Placeholder 2">
            <a:extLst>
              <a:ext uri="{FF2B5EF4-FFF2-40B4-BE49-F238E27FC236}">
                <a16:creationId xmlns:a16="http://schemas.microsoft.com/office/drawing/2014/main" id="{BB621B76-E88D-4547-9DC2-96BEBF5F543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9AB2C4CB-CDA4-FF43-937B-5327E4AB19B1}"/>
              </a:ext>
            </a:extLst>
          </p:cNvPr>
          <p:cNvSpPr>
            <a:spLocks noGrp="1"/>
          </p:cNvSpPr>
          <p:nvPr>
            <p:ph type="sldNum" sz="quarter" idx="11"/>
          </p:nvPr>
        </p:nvSpPr>
        <p:spPr/>
        <p:txBody>
          <a:bodyPr/>
          <a:lstStyle/>
          <a:p>
            <a:fld id="{0743EA0E-C5B1-48EC-8082-F253EA88050D}" type="slidenum">
              <a:rPr lang="en-US" smtClean="0"/>
              <a:pPr/>
              <a:t>34</a:t>
            </a:fld>
            <a:endParaRPr lang="en-US" dirty="0"/>
          </a:p>
        </p:txBody>
      </p:sp>
      <p:sp>
        <p:nvSpPr>
          <p:cNvPr id="5" name="TextBox 4">
            <a:extLst>
              <a:ext uri="{FF2B5EF4-FFF2-40B4-BE49-F238E27FC236}">
                <a16:creationId xmlns:a16="http://schemas.microsoft.com/office/drawing/2014/main" id="{5B0534B0-5F72-2E40-BC61-0E6E536A418F}"/>
              </a:ext>
            </a:extLst>
          </p:cNvPr>
          <p:cNvSpPr txBox="1"/>
          <p:nvPr/>
        </p:nvSpPr>
        <p:spPr>
          <a:xfrm>
            <a:off x="1014608" y="1503123"/>
            <a:ext cx="9958192" cy="4524315"/>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Python 3.6 and above</a:t>
            </a:r>
          </a:p>
          <a:p>
            <a:pPr marL="285750" indent="-285750">
              <a:buFont typeface="Arial" panose="020B0604020202020204" pitchFamily="34" charset="0"/>
              <a:buChar char="•"/>
            </a:pPr>
            <a:r>
              <a:rPr lang="en-US" dirty="0">
                <a:solidFill>
                  <a:srgbClr val="FF0000"/>
                </a:solidFill>
              </a:rPr>
              <a:t>Python does Flask and Rest interfaces well</a:t>
            </a:r>
          </a:p>
          <a:p>
            <a:pPr marL="285750" indent="-285750">
              <a:buFont typeface="Arial" panose="020B0604020202020204" pitchFamily="34" charset="0"/>
              <a:buChar char="•"/>
            </a:pPr>
            <a:r>
              <a:rPr lang="en-US" dirty="0">
                <a:solidFill>
                  <a:srgbClr val="FF0000"/>
                </a:solidFill>
              </a:rPr>
              <a:t>Python processes JSON well</a:t>
            </a:r>
          </a:p>
          <a:p>
            <a:pPr marL="285750" indent="-285750">
              <a:buFont typeface="Arial" panose="020B0604020202020204" pitchFamily="34" charset="0"/>
              <a:buChar char="•"/>
            </a:pPr>
            <a:r>
              <a:rPr lang="en-US" dirty="0">
                <a:solidFill>
                  <a:srgbClr val="FF0000"/>
                </a:solidFill>
              </a:rPr>
              <a:t>Gen-Z Zephyr operates with 2 node UUIDs, 1 is permanent, 1 is ephemeral</a:t>
            </a:r>
          </a:p>
          <a:p>
            <a:pPr marL="285750" indent="-285750">
              <a:buFont typeface="Arial" panose="020B0604020202020204" pitchFamily="34" charset="0"/>
              <a:buChar char="•"/>
            </a:pPr>
            <a:r>
              <a:rPr lang="en-US" dirty="0">
                <a:solidFill>
                  <a:srgbClr val="FF0000"/>
                </a:solidFill>
              </a:rPr>
              <a:t>Edge connections match to ephemeral UUIDs on </a:t>
            </a:r>
            <a:r>
              <a:rPr lang="en-US" dirty="0" err="1">
                <a:solidFill>
                  <a:srgbClr val="FF0000"/>
                </a:solidFill>
              </a:rPr>
              <a:t>NetworkX</a:t>
            </a:r>
            <a:endParaRPr lang="en-US" dirty="0">
              <a:solidFill>
                <a:srgbClr val="FF0000"/>
              </a:solidFill>
            </a:endParaRPr>
          </a:p>
          <a:p>
            <a:pPr marL="285750" indent="-285750">
              <a:buFont typeface="Arial" panose="020B0604020202020204" pitchFamily="34" charset="0"/>
              <a:buChar char="•"/>
            </a:pPr>
            <a:r>
              <a:rPr lang="en-US" dirty="0">
                <a:solidFill>
                  <a:srgbClr val="FF0000"/>
                </a:solidFill>
              </a:rPr>
              <a:t>Naming scheme in Redfish?</a:t>
            </a:r>
          </a:p>
          <a:p>
            <a:pPr marL="285750" indent="-285750">
              <a:buFont typeface="Arial" panose="020B0604020202020204" pitchFamily="34" charset="0"/>
              <a:buChar char="•"/>
            </a:pPr>
            <a:r>
              <a:rPr lang="en-US" dirty="0">
                <a:solidFill>
                  <a:srgbClr val="FF0000"/>
                </a:solidFill>
              </a:rPr>
              <a:t>Zephyr doesn’t want to know what is happening at the Redfish layer and above.</a:t>
            </a:r>
          </a:p>
          <a:p>
            <a:pPr marL="285750" indent="-285750">
              <a:buFont typeface="Arial" panose="020B0604020202020204" pitchFamily="34" charset="0"/>
              <a:buChar char="•"/>
            </a:pPr>
            <a:r>
              <a:rPr lang="en-US" dirty="0">
                <a:solidFill>
                  <a:srgbClr val="FF0000"/>
                </a:solidFill>
              </a:rPr>
              <a:t>Now, I need to tell Zephyr about the new object in the fabric and what to do with it with a Put.</a:t>
            </a:r>
          </a:p>
          <a:p>
            <a:pPr marL="285750" indent="-285750">
              <a:buFont typeface="Arial" panose="020B0604020202020204" pitchFamily="34" charset="0"/>
              <a:buChar char="•"/>
            </a:pPr>
            <a:r>
              <a:rPr lang="en-US" dirty="0">
                <a:solidFill>
                  <a:srgbClr val="FF0000"/>
                </a:solidFill>
              </a:rPr>
              <a:t>Zephyr does not do a periodic scan.  So, objects added must be conveyed and explained to Zephyr.</a:t>
            </a:r>
          </a:p>
          <a:p>
            <a:pPr marL="742950" lvl="1" indent="-285750">
              <a:buFont typeface="Arial" panose="020B0604020202020204" pitchFamily="34" charset="0"/>
              <a:buChar char="•"/>
            </a:pPr>
            <a:r>
              <a:rPr lang="en-US" dirty="0">
                <a:solidFill>
                  <a:srgbClr val="FF0000"/>
                </a:solidFill>
              </a:rPr>
              <a:t>Connections to the new added object</a:t>
            </a:r>
          </a:p>
          <a:p>
            <a:pPr marL="742950" lvl="1" indent="-285750">
              <a:buFont typeface="Arial" panose="020B0604020202020204" pitchFamily="34" charset="0"/>
              <a:buChar char="•"/>
            </a:pPr>
            <a:r>
              <a:rPr lang="en-US" dirty="0">
                <a:solidFill>
                  <a:srgbClr val="FF0000"/>
                </a:solidFill>
              </a:rPr>
              <a:t>Zephyr will retrieve the permanent UUID from the new added object.</a:t>
            </a:r>
          </a:p>
          <a:p>
            <a:pPr marL="742950" lvl="1" indent="-285750">
              <a:buFont typeface="Arial" panose="020B0604020202020204" pitchFamily="34" charset="0"/>
              <a:buChar char="•"/>
            </a:pPr>
            <a:r>
              <a:rPr lang="en-US" dirty="0">
                <a:solidFill>
                  <a:srgbClr val="FF0000"/>
                </a:solidFill>
              </a:rPr>
              <a:t>Zephyr will assign an ephemeral UUID to the new added object.</a:t>
            </a:r>
          </a:p>
          <a:p>
            <a:pPr marL="742950" lvl="1" indent="-285750">
              <a:buFont typeface="Arial" panose="020B0604020202020204" pitchFamily="34" charset="0"/>
              <a:buChar char="•"/>
            </a:pPr>
            <a:r>
              <a:rPr lang="en-US" dirty="0">
                <a:solidFill>
                  <a:srgbClr val="FF0000"/>
                </a:solidFill>
              </a:rPr>
              <a:t>Redfish can assign a user-friendly name to the new added object above Zephyr?</a:t>
            </a:r>
          </a:p>
          <a:p>
            <a:pPr marL="742950" lvl="1" indent="-285750">
              <a:buFont typeface="Arial" panose="020B0604020202020204" pitchFamily="34" charset="0"/>
              <a:buChar char="•"/>
            </a:pPr>
            <a:r>
              <a:rPr lang="en-US" dirty="0">
                <a:solidFill>
                  <a:srgbClr val="FF0000"/>
                </a:solidFill>
              </a:rPr>
              <a:t>Zephyr could/and can use the user-friendly names, from Redfish in it’s low-level tools.</a:t>
            </a:r>
          </a:p>
          <a:p>
            <a:pPr marL="1200150" lvl="2" indent="-285750">
              <a:buFont typeface="Arial" panose="020B0604020202020204" pitchFamily="34" charset="0"/>
              <a:buChar char="•"/>
            </a:pPr>
            <a:r>
              <a:rPr lang="en-US" dirty="0">
                <a:solidFill>
                  <a:srgbClr val="FF0000"/>
                </a:solidFill>
              </a:rPr>
              <a:t>#&gt; </a:t>
            </a:r>
            <a:r>
              <a:rPr lang="en-US" dirty="0" err="1">
                <a:solidFill>
                  <a:srgbClr val="FF0000"/>
                </a:solidFill>
              </a:rPr>
              <a:t>lsgenz</a:t>
            </a:r>
            <a:r>
              <a:rPr lang="en-US" dirty="0">
                <a:solidFill>
                  <a:srgbClr val="FF0000"/>
                </a:solidFill>
              </a:rPr>
              <a:t> could use the user-friendly names for System Admin help</a:t>
            </a:r>
          </a:p>
          <a:p>
            <a:pPr marL="1200150" lvl="2"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276965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19C8A-6646-F344-AE98-B95DCCFF17B6}"/>
              </a:ext>
            </a:extLst>
          </p:cNvPr>
          <p:cNvSpPr>
            <a:spLocks noGrp="1"/>
          </p:cNvSpPr>
          <p:nvPr>
            <p:ph type="title"/>
          </p:nvPr>
        </p:nvSpPr>
        <p:spPr/>
        <p:txBody>
          <a:bodyPr/>
          <a:lstStyle/>
          <a:p>
            <a:r>
              <a:rPr lang="en-US" dirty="0"/>
              <a:t>Fill out the Redfish tree</a:t>
            </a:r>
          </a:p>
        </p:txBody>
      </p:sp>
      <p:sp>
        <p:nvSpPr>
          <p:cNvPr id="3" name="Footer Placeholder 2">
            <a:extLst>
              <a:ext uri="{FF2B5EF4-FFF2-40B4-BE49-F238E27FC236}">
                <a16:creationId xmlns:a16="http://schemas.microsoft.com/office/drawing/2014/main" id="{0D8D507D-6BB2-E643-92FB-D1D5BFB59CC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D3DF7F33-B557-8A40-9420-A85EC394BD37}"/>
              </a:ext>
            </a:extLst>
          </p:cNvPr>
          <p:cNvSpPr>
            <a:spLocks noGrp="1"/>
          </p:cNvSpPr>
          <p:nvPr>
            <p:ph type="sldNum" sz="quarter" idx="11"/>
          </p:nvPr>
        </p:nvSpPr>
        <p:spPr/>
        <p:txBody>
          <a:bodyPr/>
          <a:lstStyle/>
          <a:p>
            <a:fld id="{0743EA0E-C5B1-48EC-8082-F253EA88050D}" type="slidenum">
              <a:rPr lang="en-US" smtClean="0"/>
              <a:pPr/>
              <a:t>35</a:t>
            </a:fld>
            <a:endParaRPr lang="en-US" dirty="0"/>
          </a:p>
        </p:txBody>
      </p:sp>
      <p:sp>
        <p:nvSpPr>
          <p:cNvPr id="5" name="TextBox 4">
            <a:extLst>
              <a:ext uri="{FF2B5EF4-FFF2-40B4-BE49-F238E27FC236}">
                <a16:creationId xmlns:a16="http://schemas.microsoft.com/office/drawing/2014/main" id="{383CDA83-0F6F-BF4E-A654-88039933488C}"/>
              </a:ext>
            </a:extLst>
          </p:cNvPr>
          <p:cNvSpPr txBox="1"/>
          <p:nvPr/>
        </p:nvSpPr>
        <p:spPr>
          <a:xfrm>
            <a:off x="1188719" y="1672046"/>
            <a:ext cx="9157063" cy="646331"/>
          </a:xfrm>
          <a:prstGeom prst="rect">
            <a:avLst/>
          </a:prstGeom>
          <a:noFill/>
        </p:spPr>
        <p:txBody>
          <a:bodyPr wrap="square" rtlCol="0">
            <a:spAutoFit/>
          </a:bodyPr>
          <a:lstStyle/>
          <a:p>
            <a:pPr marL="285750" indent="-285750">
              <a:buFont typeface="Arial" panose="020B0604020202020204" pitchFamily="34" charset="0"/>
              <a:buChar char="•"/>
            </a:pPr>
            <a:r>
              <a:rPr lang="en-US" dirty="0"/>
              <a:t>Framework start-up</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36216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14D6C-3BB6-E54D-9009-7626F4F71072}"/>
              </a:ext>
            </a:extLst>
          </p:cNvPr>
          <p:cNvSpPr>
            <a:spLocks noGrp="1"/>
          </p:cNvSpPr>
          <p:nvPr>
            <p:ph type="title"/>
          </p:nvPr>
        </p:nvSpPr>
        <p:spPr/>
        <p:txBody>
          <a:bodyPr/>
          <a:lstStyle/>
          <a:p>
            <a:r>
              <a:rPr lang="en-US" dirty="0"/>
              <a:t>Link has been established Use case description</a:t>
            </a:r>
          </a:p>
        </p:txBody>
      </p:sp>
      <p:sp>
        <p:nvSpPr>
          <p:cNvPr id="3" name="Footer Placeholder 2">
            <a:extLst>
              <a:ext uri="{FF2B5EF4-FFF2-40B4-BE49-F238E27FC236}">
                <a16:creationId xmlns:a16="http://schemas.microsoft.com/office/drawing/2014/main" id="{3D2B1FB8-DD08-6A4F-AEE0-1AC7BF5A36C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1D1422B5-E13D-DC4F-B6B1-EC3B93533295}"/>
              </a:ext>
            </a:extLst>
          </p:cNvPr>
          <p:cNvSpPr>
            <a:spLocks noGrp="1"/>
          </p:cNvSpPr>
          <p:nvPr>
            <p:ph type="sldNum" sz="quarter" idx="11"/>
          </p:nvPr>
        </p:nvSpPr>
        <p:spPr/>
        <p:txBody>
          <a:bodyPr/>
          <a:lstStyle/>
          <a:p>
            <a:fld id="{0743EA0E-C5B1-48EC-8082-F253EA88050D}" type="slidenum">
              <a:rPr lang="en-US" smtClean="0"/>
              <a:pPr/>
              <a:t>36</a:t>
            </a:fld>
            <a:endParaRPr lang="en-US" dirty="0"/>
          </a:p>
        </p:txBody>
      </p:sp>
      <p:graphicFrame>
        <p:nvGraphicFramePr>
          <p:cNvPr id="5" name="Table 4">
            <a:extLst>
              <a:ext uri="{FF2B5EF4-FFF2-40B4-BE49-F238E27FC236}">
                <a16:creationId xmlns:a16="http://schemas.microsoft.com/office/drawing/2014/main" id="{1D6BBA4D-F6CB-E54A-BDC4-1AE674F52134}"/>
              </a:ext>
            </a:extLst>
          </p:cNvPr>
          <p:cNvGraphicFramePr>
            <a:graphicFrameLocks noGrp="1"/>
          </p:cNvGraphicFramePr>
          <p:nvPr>
            <p:extLst>
              <p:ext uri="{D42A27DB-BD31-4B8C-83A1-F6EECF244321}">
                <p14:modId xmlns:p14="http://schemas.microsoft.com/office/powerpoint/2010/main" val="706691121"/>
              </p:ext>
            </p:extLst>
          </p:nvPr>
        </p:nvGraphicFramePr>
        <p:xfrm>
          <a:off x="2640900" y="1535380"/>
          <a:ext cx="5588700" cy="529539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Link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Add an identified resource to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found and the resource is to be added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added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added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parses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new resource.</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Manager is polled for the new resource connections</a:t>
                      </a: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23947185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F53F3-50D2-2A4B-973A-578FF33A6619}"/>
              </a:ext>
            </a:extLst>
          </p:cNvPr>
          <p:cNvSpPr>
            <a:spLocks noGrp="1"/>
          </p:cNvSpPr>
          <p:nvPr>
            <p:ph type="title"/>
          </p:nvPr>
        </p:nvSpPr>
        <p:spPr/>
        <p:txBody>
          <a:bodyPr/>
          <a:lstStyle/>
          <a:p>
            <a:r>
              <a:rPr lang="en-US" dirty="0"/>
              <a:t>Agent top-down design-Link has gone down</a:t>
            </a:r>
          </a:p>
        </p:txBody>
      </p:sp>
      <p:sp>
        <p:nvSpPr>
          <p:cNvPr id="3" name="Footer Placeholder 2">
            <a:extLst>
              <a:ext uri="{FF2B5EF4-FFF2-40B4-BE49-F238E27FC236}">
                <a16:creationId xmlns:a16="http://schemas.microsoft.com/office/drawing/2014/main" id="{2F16CCA5-B278-5540-B00E-68F1A51EFD6A}"/>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BCF432-D0CF-6442-A546-B488E46FE805}"/>
              </a:ext>
            </a:extLst>
          </p:cNvPr>
          <p:cNvSpPr>
            <a:spLocks noGrp="1"/>
          </p:cNvSpPr>
          <p:nvPr>
            <p:ph type="sldNum" sz="quarter" idx="11"/>
          </p:nvPr>
        </p:nvSpPr>
        <p:spPr/>
        <p:txBody>
          <a:bodyPr/>
          <a:lstStyle/>
          <a:p>
            <a:fld id="{0743EA0E-C5B1-48EC-8082-F253EA88050D}" type="slidenum">
              <a:rPr lang="en-US" smtClean="0"/>
              <a:pPr/>
              <a:t>37</a:t>
            </a:fld>
            <a:endParaRPr lang="en-US" dirty="0"/>
          </a:p>
        </p:txBody>
      </p:sp>
      <p:sp>
        <p:nvSpPr>
          <p:cNvPr id="5" name="Rectangle 4">
            <a:extLst>
              <a:ext uri="{FF2B5EF4-FFF2-40B4-BE49-F238E27FC236}">
                <a16:creationId xmlns:a16="http://schemas.microsoft.com/office/drawing/2014/main" id="{3EABE056-C291-A04B-BFA0-595317C1B9BA}"/>
              </a:ext>
            </a:extLst>
          </p:cNvPr>
          <p:cNvSpPr/>
          <p:nvPr/>
        </p:nvSpPr>
        <p:spPr>
          <a:xfrm>
            <a:off x="5279657" y="1938713"/>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Link has gone down.</a:t>
            </a:r>
          </a:p>
        </p:txBody>
      </p:sp>
      <p:sp>
        <p:nvSpPr>
          <p:cNvPr id="6" name="Rectangle 5">
            <a:extLst>
              <a:ext uri="{FF2B5EF4-FFF2-40B4-BE49-F238E27FC236}">
                <a16:creationId xmlns:a16="http://schemas.microsoft.com/office/drawing/2014/main" id="{7E03F3C6-AD0B-6540-983A-34ECCB65E84E}"/>
              </a:ext>
            </a:extLst>
          </p:cNvPr>
          <p:cNvSpPr/>
          <p:nvPr/>
        </p:nvSpPr>
        <p:spPr>
          <a:xfrm>
            <a:off x="909751"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What resource?</a:t>
            </a:r>
          </a:p>
        </p:txBody>
      </p:sp>
      <p:sp>
        <p:nvSpPr>
          <p:cNvPr id="7" name="Rectangle 6">
            <a:extLst>
              <a:ext uri="{FF2B5EF4-FFF2-40B4-BE49-F238E27FC236}">
                <a16:creationId xmlns:a16="http://schemas.microsoft.com/office/drawing/2014/main" id="{5A13B34E-EEB4-0545-8200-202873640E76}"/>
              </a:ext>
            </a:extLst>
          </p:cNvPr>
          <p:cNvSpPr/>
          <p:nvPr/>
        </p:nvSpPr>
        <p:spPr>
          <a:xfrm>
            <a:off x="2924818" y="4009556"/>
            <a:ext cx="1352675"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Unsolicited Event Packet (UEP)</a:t>
            </a:r>
          </a:p>
        </p:txBody>
      </p:sp>
      <p:sp>
        <p:nvSpPr>
          <p:cNvPr id="8" name="Rectangle 7">
            <a:extLst>
              <a:ext uri="{FF2B5EF4-FFF2-40B4-BE49-F238E27FC236}">
                <a16:creationId xmlns:a16="http://schemas.microsoft.com/office/drawing/2014/main" id="{78933BB3-3082-BD47-A929-58ABB0507194}"/>
              </a:ext>
            </a:extLst>
          </p:cNvPr>
          <p:cNvSpPr/>
          <p:nvPr/>
        </p:nvSpPr>
        <p:spPr>
          <a:xfrm>
            <a:off x="4972756"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JSON representation of the fabric </a:t>
            </a:r>
          </a:p>
        </p:txBody>
      </p:sp>
      <p:sp>
        <p:nvSpPr>
          <p:cNvPr id="9" name="Rectangle 8">
            <a:extLst>
              <a:ext uri="{FF2B5EF4-FFF2-40B4-BE49-F238E27FC236}">
                <a16:creationId xmlns:a16="http://schemas.microsoft.com/office/drawing/2014/main" id="{4D7C5040-50E3-AE4A-ACE1-56191F949F38}"/>
              </a:ext>
            </a:extLst>
          </p:cNvPr>
          <p:cNvSpPr/>
          <p:nvPr/>
        </p:nvSpPr>
        <p:spPr>
          <a:xfrm>
            <a:off x="7121465" y="4009555"/>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UUIDs for resources</a:t>
            </a:r>
          </a:p>
        </p:txBody>
      </p:sp>
      <p:sp>
        <p:nvSpPr>
          <p:cNvPr id="10" name="Rectangle 9">
            <a:extLst>
              <a:ext uri="{FF2B5EF4-FFF2-40B4-BE49-F238E27FC236}">
                <a16:creationId xmlns:a16="http://schemas.microsoft.com/office/drawing/2014/main" id="{80EEDAFA-771B-2248-B095-CDBC6B753871}"/>
              </a:ext>
            </a:extLst>
          </p:cNvPr>
          <p:cNvSpPr/>
          <p:nvPr/>
        </p:nvSpPr>
        <p:spPr>
          <a:xfrm>
            <a:off x="9194789" y="4009554"/>
            <a:ext cx="1586088" cy="127712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FF0000"/>
                </a:solidFill>
              </a:rPr>
              <a:t>New route information</a:t>
            </a:r>
          </a:p>
        </p:txBody>
      </p:sp>
      <p:cxnSp>
        <p:nvCxnSpPr>
          <p:cNvPr id="11" name="Straight Arrow Connector 10">
            <a:extLst>
              <a:ext uri="{FF2B5EF4-FFF2-40B4-BE49-F238E27FC236}">
                <a16:creationId xmlns:a16="http://schemas.microsoft.com/office/drawing/2014/main" id="{AF328EC6-308C-DF40-801C-3D97A3CBD3C1}"/>
              </a:ext>
            </a:extLst>
          </p:cNvPr>
          <p:cNvCxnSpPr>
            <a:cxnSpLocks/>
            <a:stCxn id="5" idx="1"/>
            <a:endCxn id="6" idx="0"/>
          </p:cNvCxnSpPr>
          <p:nvPr/>
        </p:nvCxnSpPr>
        <p:spPr>
          <a:xfrm flipH="1">
            <a:off x="1586089" y="2577274"/>
            <a:ext cx="3693568" cy="143228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8F1B0FD9-BDDD-694E-A2F8-368F32D65174}"/>
              </a:ext>
            </a:extLst>
          </p:cNvPr>
          <p:cNvCxnSpPr>
            <a:cxnSpLocks/>
            <a:endCxn id="7" idx="0"/>
          </p:cNvCxnSpPr>
          <p:nvPr/>
        </p:nvCxnSpPr>
        <p:spPr>
          <a:xfrm flipH="1">
            <a:off x="3601156" y="2951544"/>
            <a:ext cx="1678502" cy="105801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6861FDFB-55CF-1942-8EC8-6B0A7876B8A4}"/>
              </a:ext>
            </a:extLst>
          </p:cNvPr>
          <p:cNvCxnSpPr>
            <a:cxnSpLocks/>
            <a:stCxn id="5" idx="2"/>
            <a:endCxn id="8" idx="0"/>
          </p:cNvCxnSpPr>
          <p:nvPr/>
        </p:nvCxnSpPr>
        <p:spPr>
          <a:xfrm flipH="1">
            <a:off x="5765800" y="3215834"/>
            <a:ext cx="190195" cy="79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AC1E7227-9744-164B-AF8E-B4FD04809568}"/>
              </a:ext>
            </a:extLst>
          </p:cNvPr>
          <p:cNvCxnSpPr>
            <a:cxnSpLocks/>
            <a:endCxn id="9" idx="0"/>
          </p:cNvCxnSpPr>
          <p:nvPr/>
        </p:nvCxnSpPr>
        <p:spPr>
          <a:xfrm>
            <a:off x="6651257" y="2894880"/>
            <a:ext cx="1263252" cy="11146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a:extLst>
              <a:ext uri="{FF2B5EF4-FFF2-40B4-BE49-F238E27FC236}">
                <a16:creationId xmlns:a16="http://schemas.microsoft.com/office/drawing/2014/main" id="{77AD5CE8-724A-BB43-B202-014B46816D07}"/>
              </a:ext>
            </a:extLst>
          </p:cNvPr>
          <p:cNvCxnSpPr>
            <a:cxnSpLocks/>
            <a:stCxn id="5" idx="3"/>
          </p:cNvCxnSpPr>
          <p:nvPr/>
        </p:nvCxnSpPr>
        <p:spPr>
          <a:xfrm>
            <a:off x="6632332" y="2577274"/>
            <a:ext cx="3355501" cy="13564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2089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6AC3-CBD0-E248-9CD9-4400C0FE2DE3}"/>
              </a:ext>
            </a:extLst>
          </p:cNvPr>
          <p:cNvSpPr>
            <a:spLocks noGrp="1"/>
          </p:cNvSpPr>
          <p:nvPr>
            <p:ph type="title"/>
          </p:nvPr>
        </p:nvSpPr>
        <p:spPr/>
        <p:txBody>
          <a:bodyPr/>
          <a:lstStyle/>
          <a:p>
            <a:r>
              <a:rPr lang="en-US" dirty="0"/>
              <a:t>Link has gone down Use case description</a:t>
            </a:r>
          </a:p>
        </p:txBody>
      </p:sp>
      <p:sp>
        <p:nvSpPr>
          <p:cNvPr id="3" name="Footer Placeholder 2">
            <a:extLst>
              <a:ext uri="{FF2B5EF4-FFF2-40B4-BE49-F238E27FC236}">
                <a16:creationId xmlns:a16="http://schemas.microsoft.com/office/drawing/2014/main" id="{4BF0C430-293D-224A-9B70-E82518578804}"/>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E0FD5923-6B14-E145-91E5-D23B00D50F59}"/>
              </a:ext>
            </a:extLst>
          </p:cNvPr>
          <p:cNvSpPr>
            <a:spLocks noGrp="1"/>
          </p:cNvSpPr>
          <p:nvPr>
            <p:ph type="sldNum" sz="quarter" idx="11"/>
          </p:nvPr>
        </p:nvSpPr>
        <p:spPr/>
        <p:txBody>
          <a:bodyPr/>
          <a:lstStyle/>
          <a:p>
            <a:fld id="{0743EA0E-C5B1-48EC-8082-F253EA88050D}" type="slidenum">
              <a:rPr lang="en-US" smtClean="0"/>
              <a:pPr/>
              <a:t>38</a:t>
            </a:fld>
            <a:endParaRPr lang="en-US" dirty="0"/>
          </a:p>
        </p:txBody>
      </p:sp>
      <p:graphicFrame>
        <p:nvGraphicFramePr>
          <p:cNvPr id="6" name="Table 5">
            <a:extLst>
              <a:ext uri="{FF2B5EF4-FFF2-40B4-BE49-F238E27FC236}">
                <a16:creationId xmlns:a16="http://schemas.microsoft.com/office/drawing/2014/main" id="{32A55505-2C21-7041-ADAE-26A607C66B2B}"/>
              </a:ext>
            </a:extLst>
          </p:cNvPr>
          <p:cNvGraphicFramePr>
            <a:graphicFrameLocks noGrp="1"/>
          </p:cNvGraphicFramePr>
          <p:nvPr>
            <p:extLst>
              <p:ext uri="{D42A27DB-BD31-4B8C-83A1-F6EECF244321}">
                <p14:modId xmlns:p14="http://schemas.microsoft.com/office/powerpoint/2010/main" val="1692700314"/>
              </p:ext>
            </p:extLst>
          </p:nvPr>
        </p:nvGraphicFramePr>
        <p:xfrm>
          <a:off x="2640900" y="1535380"/>
          <a:ext cx="5588700" cy="5051555"/>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has gone down Use-Case description</a:t>
                      </a: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Agent, Subnet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Delete an identified resource from the OFMF</a:t>
                      </a: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A resource has been cancelled and the resource is to be deleted to the OFMF </a:t>
                      </a: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Fabric Attached components/resources are matched to a consumer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Resource characteristics, type of resource, address range, UUID and serial number</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Configuration restriction decides who can connect/bind to what resource, no randomness</a:t>
                      </a: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a:effectLst/>
                        </a:rPr>
                        <a:t>Preconditions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Subnet Manager is in operation </a:t>
                      </a:r>
                    </a:p>
                    <a:p>
                      <a:pPr marL="342900" marR="0" lvl="0" indent="-342900">
                        <a:spcBef>
                          <a:spcPts val="0"/>
                        </a:spcBef>
                        <a:spcAft>
                          <a:spcPts val="0"/>
                        </a:spcAft>
                        <a:buFont typeface="Symbol" pitchFamily="2" charset="2"/>
                        <a:buChar char=""/>
                      </a:pPr>
                      <a:r>
                        <a:rPr lang="en-US" sz="800" dirty="0">
                          <a:effectLst/>
                        </a:rPr>
                        <a:t>Subnet Manager is parsing the underlying fabric</a:t>
                      </a:r>
                    </a:p>
                  </a:txBody>
                  <a:tcPr marL="30083" marR="30083" marT="0" marB="0"/>
                </a:tc>
                <a:extLst>
                  <a:ext uri="{0D108BD9-81ED-4DB2-BD59-A6C34878D82A}">
                    <a16:rowId xmlns:a16="http://schemas.microsoft.com/office/drawing/2014/main" val="726953039"/>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will return to the Composability Manager a Redfish object URI to a logical resource that it deleted in the Redfish tree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detects a change in the fabric and that a resource was lost/eliminated through an Unsolicited Event Packet (UEP)</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If it has a matching resource, then it returns the Object URI that provides the OFMF with information on the missing resource.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671305">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finds the matching resource </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The Redfish tree is updated</a:t>
                      </a: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7066560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F726-53C7-5A47-8D34-D857081DE376}"/>
              </a:ext>
            </a:extLst>
          </p:cNvPr>
          <p:cNvSpPr>
            <a:spLocks noGrp="1"/>
          </p:cNvSpPr>
          <p:nvPr>
            <p:ph type="title"/>
          </p:nvPr>
        </p:nvSpPr>
        <p:spPr/>
        <p:txBody>
          <a:bodyPr/>
          <a:lstStyle/>
          <a:p>
            <a:r>
              <a:rPr lang="en-US" dirty="0"/>
              <a:t>Create a Fabric attached memory block</a:t>
            </a:r>
          </a:p>
        </p:txBody>
      </p:sp>
      <p:sp>
        <p:nvSpPr>
          <p:cNvPr id="3" name="Footer Placeholder 2">
            <a:extLst>
              <a:ext uri="{FF2B5EF4-FFF2-40B4-BE49-F238E27FC236}">
                <a16:creationId xmlns:a16="http://schemas.microsoft.com/office/drawing/2014/main" id="{197D0C24-3BC6-994A-980C-18FF07EAFFA6}"/>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4AE67BB-F386-FF40-B0ED-6AF5D321BC48}"/>
              </a:ext>
            </a:extLst>
          </p:cNvPr>
          <p:cNvSpPr>
            <a:spLocks noGrp="1"/>
          </p:cNvSpPr>
          <p:nvPr>
            <p:ph type="sldNum" sz="quarter" idx="11"/>
          </p:nvPr>
        </p:nvSpPr>
        <p:spPr/>
        <p:txBody>
          <a:bodyPr/>
          <a:lstStyle/>
          <a:p>
            <a:fld id="{0743EA0E-C5B1-48EC-8082-F253EA88050D}" type="slidenum">
              <a:rPr lang="en-US" smtClean="0"/>
              <a:pPr/>
              <a:t>39</a:t>
            </a:fld>
            <a:endParaRPr lang="en-US" dirty="0"/>
          </a:p>
        </p:txBody>
      </p:sp>
      <p:graphicFrame>
        <p:nvGraphicFramePr>
          <p:cNvPr id="5" name="Table 4">
            <a:extLst>
              <a:ext uri="{FF2B5EF4-FFF2-40B4-BE49-F238E27FC236}">
                <a16:creationId xmlns:a16="http://schemas.microsoft.com/office/drawing/2014/main" id="{3225F71A-4CCF-E543-AE30-90F9F05E9744}"/>
              </a:ext>
            </a:extLst>
          </p:cNvPr>
          <p:cNvGraphicFramePr>
            <a:graphicFrameLocks noGrp="1"/>
          </p:cNvGraphicFramePr>
          <p:nvPr>
            <p:extLst>
              <p:ext uri="{D42A27DB-BD31-4B8C-83A1-F6EECF244321}">
                <p14:modId xmlns:p14="http://schemas.microsoft.com/office/powerpoint/2010/main" val="359746236"/>
              </p:ext>
            </p:extLst>
          </p:nvPr>
        </p:nvGraphicFramePr>
        <p:xfrm>
          <a:off x="2640900" y="1535380"/>
          <a:ext cx="5588700" cy="5891708"/>
        </p:xfrm>
        <a:graphic>
          <a:graphicData uri="http://schemas.openxmlformats.org/drawingml/2006/table">
            <a:tbl>
              <a:tblPr firstRow="1" firstCol="1" bandRow="1">
                <a:tableStyleId>{5C22544A-7EE6-4342-B048-85BDC9FD1C3A}</a:tableStyleId>
              </a:tblPr>
              <a:tblGrid>
                <a:gridCol w="2794350">
                  <a:extLst>
                    <a:ext uri="{9D8B030D-6E8A-4147-A177-3AD203B41FA5}">
                      <a16:colId xmlns:a16="http://schemas.microsoft.com/office/drawing/2014/main" val="3701455399"/>
                    </a:ext>
                  </a:extLst>
                </a:gridCol>
                <a:gridCol w="2794350">
                  <a:extLst>
                    <a:ext uri="{9D8B030D-6E8A-4147-A177-3AD203B41FA5}">
                      <a16:colId xmlns:a16="http://schemas.microsoft.com/office/drawing/2014/main" val="1673535564"/>
                    </a:ext>
                  </a:extLst>
                </a:gridCol>
              </a:tblGrid>
              <a:tr h="129830">
                <a:tc>
                  <a:txBody>
                    <a:bodyPr/>
                    <a:lstStyle/>
                    <a:p>
                      <a:pPr marL="0" marR="0">
                        <a:spcBef>
                          <a:spcPts val="0"/>
                        </a:spcBef>
                        <a:spcAft>
                          <a:spcPts val="0"/>
                        </a:spcAft>
                      </a:pPr>
                      <a:r>
                        <a:rPr lang="en-US" sz="8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Create a Fabric Attached Memory Block</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199869203"/>
                  </a:ext>
                </a:extLst>
              </a:tr>
              <a:tr h="129830">
                <a:tc>
                  <a:txBody>
                    <a:bodyPr/>
                    <a:lstStyle/>
                    <a:p>
                      <a:pPr marL="0" marR="0">
                        <a:spcBef>
                          <a:spcPts val="0"/>
                        </a:spcBef>
                        <a:spcAft>
                          <a:spcPts val="0"/>
                        </a:spcAft>
                      </a:pPr>
                      <a:r>
                        <a:rPr lang="en-US" sz="8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Manager, Resource Manager, OFMF</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017305518"/>
                  </a:ext>
                </a:extLst>
              </a:tr>
              <a:tr h="69402">
                <a:tc>
                  <a:txBody>
                    <a:bodyPr/>
                    <a:lstStyle/>
                    <a:p>
                      <a:pPr marL="0" marR="0">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Provide attached memory block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704061336"/>
                  </a:ext>
                </a:extLst>
              </a:tr>
              <a:tr h="259658">
                <a:tc>
                  <a:txBody>
                    <a:bodyPr/>
                    <a:lstStyle/>
                    <a:p>
                      <a:pPr marL="0" marR="0">
                        <a:spcBef>
                          <a:spcPts val="0"/>
                        </a:spcBef>
                        <a:spcAft>
                          <a:spcPts val="0"/>
                        </a:spcAft>
                      </a:pPr>
                      <a:r>
                        <a:rPr lang="en-US" sz="800">
                          <a:effectLst/>
                        </a:rPr>
                        <a:t>Comments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Assume that the Resource Manager is provided with information to make a good choice</a:t>
                      </a:r>
                    </a:p>
                    <a:p>
                      <a:pPr marL="342900" marR="0" lvl="0" indent="-342900">
                        <a:spcBef>
                          <a:spcPts val="0"/>
                        </a:spcBef>
                        <a:spcAft>
                          <a:spcPts val="0"/>
                        </a:spcAft>
                        <a:buFont typeface="Symbol" pitchFamily="2" charset="2"/>
                        <a:buChar char=""/>
                      </a:pPr>
                      <a:r>
                        <a:rPr lang="en-US" sz="800">
                          <a:effectLst/>
                        </a:rPr>
                        <a:t>Amount of Resources are available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860327952"/>
                  </a:ext>
                </a:extLst>
              </a:tr>
              <a:tr h="129830">
                <a:tc>
                  <a:txBody>
                    <a:bodyPr/>
                    <a:lstStyle/>
                    <a:p>
                      <a:pPr marL="0" marR="0">
                        <a:spcBef>
                          <a:spcPts val="0"/>
                        </a:spcBef>
                        <a:spcAft>
                          <a:spcPts val="0"/>
                        </a:spcAft>
                      </a:pPr>
                      <a:r>
                        <a:rPr lang="en-US" sz="800">
                          <a:effectLst/>
                        </a:rPr>
                        <a:t>Input Data</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Requirements for memory from the template from the platform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368504466"/>
                  </a:ext>
                </a:extLst>
              </a:tr>
              <a:tr h="324573">
                <a:tc>
                  <a:txBody>
                    <a:bodyPr/>
                    <a:lstStyle/>
                    <a:p>
                      <a:pPr marL="0" marR="0">
                        <a:spcBef>
                          <a:spcPts val="0"/>
                        </a:spcBef>
                        <a:spcAft>
                          <a:spcPts val="0"/>
                        </a:spcAft>
                      </a:pPr>
                      <a:r>
                        <a:rPr lang="en-US" sz="800" dirty="0">
                          <a:effectLst/>
                        </a:rPr>
                        <a:t>Preconditions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Redfish contains information on memory resources</a:t>
                      </a:r>
                    </a:p>
                    <a:p>
                      <a:pPr marL="342900" marR="0" lvl="0" indent="-342900">
                        <a:spcBef>
                          <a:spcPts val="0"/>
                        </a:spcBef>
                        <a:spcAft>
                          <a:spcPts val="0"/>
                        </a:spcAft>
                        <a:buFont typeface="Symbol" pitchFamily="2" charset="2"/>
                        <a:buChar char=""/>
                      </a:pPr>
                      <a:r>
                        <a:rPr lang="en-US" sz="800" dirty="0">
                          <a:effectLst/>
                        </a:rPr>
                        <a:t>Resources are available and online</a:t>
                      </a:r>
                    </a:p>
                    <a:p>
                      <a:pPr marL="342900" marR="0" lvl="0" indent="-342900">
                        <a:spcBef>
                          <a:spcPts val="0"/>
                        </a:spcBef>
                        <a:spcAft>
                          <a:spcPts val="0"/>
                        </a:spcAft>
                        <a:buFont typeface="Symbol" pitchFamily="2" charset="2"/>
                        <a:buChar char=""/>
                      </a:pPr>
                      <a:r>
                        <a:rPr lang="en-US" sz="800" dirty="0">
                          <a:effectLst/>
                        </a:rPr>
                        <a:t>Resource Manager has already queried Redfish for resources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726953039"/>
                  </a:ext>
                </a:extLst>
              </a:tr>
              <a:tr h="324573">
                <a:tc>
                  <a:txBody>
                    <a:bodyPr/>
                    <a:lstStyle/>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Times New Roman" panose="02020603050405020304" pitchFamily="18" charset="0"/>
                        </a:rPr>
                        <a:t>Assumptions</a:t>
                      </a: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will have memory devices subdivided into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distribute the 4 components, as necessary</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We can aggregate portions of the 4 components.</a:t>
                      </a:r>
                    </a:p>
                    <a:p>
                      <a:pPr marL="342900" marR="0" lvl="0" indent="-342900">
                        <a:spcBef>
                          <a:spcPts val="0"/>
                        </a:spcBef>
                        <a:spcAft>
                          <a:spcPts val="0"/>
                        </a:spcAft>
                        <a:buFont typeface="Symbol" pitchFamily="2" charset="2"/>
                        <a:buChar char=""/>
                      </a:pPr>
                      <a:r>
                        <a:rPr lang="en-US" sz="800" dirty="0">
                          <a:effectLst/>
                          <a:latin typeface="Calibri" panose="020F0502020204030204" pitchFamily="34" charset="0"/>
                          <a:ea typeface="Calibri" panose="020F0502020204030204" pitchFamily="34" charset="0"/>
                          <a:cs typeface="Times New Roman" panose="02020603050405020304" pitchFamily="18" charset="0"/>
                        </a:rPr>
                        <a:t>No interleave support for the SC21 demo.</a:t>
                      </a:r>
                    </a:p>
                  </a:txBody>
                  <a:tcPr marL="30083" marR="30083" marT="0" marB="0"/>
                </a:tc>
                <a:extLst>
                  <a:ext uri="{0D108BD9-81ED-4DB2-BD59-A6C34878D82A}">
                    <a16:rowId xmlns:a16="http://schemas.microsoft.com/office/drawing/2014/main" val="3794393710"/>
                  </a:ext>
                </a:extLst>
              </a:tr>
              <a:tr h="389488">
                <a:tc>
                  <a:txBody>
                    <a:bodyPr/>
                    <a:lstStyle/>
                    <a:p>
                      <a:pPr marL="0" marR="0">
                        <a:spcBef>
                          <a:spcPts val="0"/>
                        </a:spcBef>
                        <a:spcAft>
                          <a:spcPts val="0"/>
                        </a:spcAft>
                      </a:pPr>
                      <a:r>
                        <a:rPr lang="en-US" sz="800">
                          <a:effectLst/>
                        </a:rPr>
                        <a:t>Postconditions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will return to the Composability Manager a Redfish object URI to a logical resource that it created in the Redfish tree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357737044"/>
                  </a:ext>
                </a:extLst>
              </a:tr>
              <a:tr h="129830">
                <a:tc>
                  <a:txBody>
                    <a:bodyPr/>
                    <a:lstStyle/>
                    <a:p>
                      <a:pPr marL="0" marR="0">
                        <a:spcBef>
                          <a:spcPts val="0"/>
                        </a:spcBef>
                        <a:spcAft>
                          <a:spcPts val="0"/>
                        </a:spcAft>
                      </a:pPr>
                      <a:r>
                        <a:rPr lang="en-US" sz="800">
                          <a:effectLst/>
                        </a:rPr>
                        <a:t>Trigger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Composability calls the Resource Manager and requests memory</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092246492"/>
                  </a:ext>
                </a:extLst>
              </a:tr>
              <a:tr h="454402">
                <a:tc>
                  <a:txBody>
                    <a:bodyPr/>
                    <a:lstStyle/>
                    <a:p>
                      <a:pPr marL="0" marR="0">
                        <a:spcBef>
                          <a:spcPts val="0"/>
                        </a:spcBef>
                        <a:spcAft>
                          <a:spcPts val="0"/>
                        </a:spcAft>
                      </a:pPr>
                      <a:r>
                        <a:rPr lang="en-US" sz="800" dirty="0">
                          <a:effectLst/>
                        </a:rPr>
                        <a:t>Normal Flow</a:t>
                      </a:r>
                    </a:p>
                    <a:p>
                      <a:pPr marL="0" marR="0">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a:effectLst/>
                        </a:rPr>
                        <a:t>Resource Manager parse the request</a:t>
                      </a:r>
                    </a:p>
                    <a:p>
                      <a:pPr marL="342900" marR="0" lvl="0" indent="-342900">
                        <a:spcBef>
                          <a:spcPts val="0"/>
                        </a:spcBef>
                        <a:spcAft>
                          <a:spcPts val="0"/>
                        </a:spcAft>
                        <a:buFont typeface="Symbol" pitchFamily="2" charset="2"/>
                        <a:buChar char=""/>
                      </a:pPr>
                      <a:r>
                        <a:rPr lang="en-US" sz="800">
                          <a:effectLst/>
                        </a:rPr>
                        <a:t>Resource Manager polls it’s inventory</a:t>
                      </a:r>
                    </a:p>
                    <a:p>
                      <a:pPr marL="342900" marR="0" lvl="0" indent="-342900">
                        <a:spcBef>
                          <a:spcPts val="0"/>
                        </a:spcBef>
                        <a:spcAft>
                          <a:spcPts val="0"/>
                        </a:spcAft>
                        <a:buFont typeface="Symbol" pitchFamily="2" charset="2"/>
                        <a:buChar char=""/>
                      </a:pPr>
                      <a:r>
                        <a:rPr lang="en-US" sz="800">
                          <a:effectLst/>
                        </a:rPr>
                        <a:t>If it has a matching resource, then it returns the Object URI that meets the Zone need.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67110714"/>
                  </a:ext>
                </a:extLst>
              </a:tr>
              <a:tr h="1038633">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creates a memory chunk using the URI of the appropriate unallocated memory</a:t>
                      </a:r>
                    </a:p>
                    <a:p>
                      <a:pPr marL="342900" marR="0" lvl="0" indent="-342900">
                        <a:spcBef>
                          <a:spcPts val="0"/>
                        </a:spcBef>
                        <a:spcAft>
                          <a:spcPts val="0"/>
                        </a:spcAft>
                        <a:buFont typeface="Symbol" pitchFamily="2" charset="2"/>
                        <a:buChar char=""/>
                      </a:pPr>
                      <a:r>
                        <a:rPr lang="en-US" sz="800" dirty="0">
                          <a:effectLst/>
                        </a:rPr>
                        <a:t>A Region Object contains a chunk object</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1817418019"/>
                  </a:ext>
                </a:extLst>
              </a:tr>
              <a:tr h="1154964">
                <a:tc>
                  <a:txBody>
                    <a:bodyPr/>
                    <a:lstStyle/>
                    <a:p>
                      <a:pPr marL="0" marR="0">
                        <a:spcBef>
                          <a:spcPts val="0"/>
                        </a:spcBef>
                        <a:spcAft>
                          <a:spcPts val="0"/>
                        </a:spcAft>
                      </a:pPr>
                      <a:r>
                        <a:rPr lang="en-US" sz="800" dirty="0">
                          <a:effectLst/>
                        </a:rPr>
                        <a:t>Alternate Flow 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tc>
                  <a:txBody>
                    <a:bodyPr/>
                    <a:lstStyle/>
                    <a:p>
                      <a:pPr marL="342900" marR="0" lvl="0" indent="-342900">
                        <a:spcBef>
                          <a:spcPts val="0"/>
                        </a:spcBef>
                        <a:spcAft>
                          <a:spcPts val="0"/>
                        </a:spcAft>
                        <a:buFont typeface="Symbol" pitchFamily="2" charset="2"/>
                        <a:buChar char=""/>
                      </a:pPr>
                      <a:r>
                        <a:rPr lang="en-US" sz="800" dirty="0">
                          <a:effectLst/>
                        </a:rPr>
                        <a:t>Resource Manager parse the request</a:t>
                      </a:r>
                    </a:p>
                    <a:p>
                      <a:pPr marL="342900" marR="0" lvl="0" indent="-342900">
                        <a:spcBef>
                          <a:spcPts val="0"/>
                        </a:spcBef>
                        <a:spcAft>
                          <a:spcPts val="0"/>
                        </a:spcAft>
                        <a:buFont typeface="Symbol" pitchFamily="2" charset="2"/>
                        <a:buChar char=""/>
                      </a:pPr>
                      <a:r>
                        <a:rPr lang="en-US" sz="800" dirty="0">
                          <a:effectLst/>
                        </a:rPr>
                        <a:t>Resource Manager polls it’s inventory</a:t>
                      </a:r>
                    </a:p>
                    <a:p>
                      <a:pPr marL="342900" marR="0" lvl="0" indent="-342900">
                        <a:spcBef>
                          <a:spcPts val="0"/>
                        </a:spcBef>
                        <a:spcAft>
                          <a:spcPts val="0"/>
                        </a:spcAft>
                        <a:buFont typeface="Symbol" pitchFamily="2" charset="2"/>
                        <a:buChar char=""/>
                      </a:pPr>
                      <a:r>
                        <a:rPr lang="en-US" sz="800" dirty="0">
                          <a:effectLst/>
                        </a:rPr>
                        <a:t>It does not have a matching resource </a:t>
                      </a:r>
                    </a:p>
                    <a:p>
                      <a:pPr marL="342900" marR="0" lvl="0" indent="-342900">
                        <a:spcBef>
                          <a:spcPts val="0"/>
                        </a:spcBef>
                        <a:spcAft>
                          <a:spcPts val="0"/>
                        </a:spcAft>
                        <a:buFont typeface="Symbol" pitchFamily="2" charset="2"/>
                        <a:buChar char=""/>
                      </a:pPr>
                      <a:r>
                        <a:rPr lang="en-US" sz="800" dirty="0">
                          <a:effectLst/>
                        </a:rPr>
                        <a:t>Resource Manager (RM) queries unallocated memory</a:t>
                      </a:r>
                    </a:p>
                    <a:p>
                      <a:pPr marL="342900" marR="0" lvl="0" indent="-342900">
                        <a:spcBef>
                          <a:spcPts val="0"/>
                        </a:spcBef>
                        <a:spcAft>
                          <a:spcPts val="0"/>
                        </a:spcAft>
                        <a:buFont typeface="Symbol" pitchFamily="2" charset="2"/>
                        <a:buChar char=""/>
                      </a:pPr>
                      <a:r>
                        <a:rPr lang="en-US" sz="800" dirty="0">
                          <a:effectLst/>
                        </a:rPr>
                        <a:t>RM determines a needs for a region of memory chunks</a:t>
                      </a:r>
                    </a:p>
                    <a:p>
                      <a:pPr marL="342900" marR="0" lvl="0" indent="-342900">
                        <a:spcBef>
                          <a:spcPts val="0"/>
                        </a:spcBef>
                        <a:spcAft>
                          <a:spcPts val="0"/>
                        </a:spcAft>
                        <a:buFont typeface="Symbol" pitchFamily="2" charset="2"/>
                        <a:buChar char=""/>
                      </a:pPr>
                      <a:r>
                        <a:rPr lang="en-US" sz="800" dirty="0">
                          <a:effectLst/>
                        </a:rPr>
                        <a:t>RM creates memory regions using the URIs of the appropriate chunks to provide access to unallocated memory</a:t>
                      </a:r>
                    </a:p>
                    <a:p>
                      <a:pPr marL="342900" marR="0" lvl="0" indent="-342900">
                        <a:spcBef>
                          <a:spcPts val="0"/>
                        </a:spcBef>
                        <a:spcAft>
                          <a:spcPts val="0"/>
                        </a:spcAft>
                        <a:buFont typeface="Symbol" pitchFamily="2" charset="2"/>
                        <a:buChar char=""/>
                      </a:pPr>
                      <a:r>
                        <a:rPr lang="en-US" sz="800" dirty="0">
                          <a:effectLst/>
                        </a:rPr>
                        <a:t>The RM calls the OFMF and create a region of memory chunks using the underlying devices</a:t>
                      </a:r>
                    </a:p>
                    <a:p>
                      <a:pPr marL="342900" marR="0" lvl="0" indent="-342900">
                        <a:spcBef>
                          <a:spcPts val="0"/>
                        </a:spcBef>
                        <a:spcAft>
                          <a:spcPts val="0"/>
                        </a:spcAft>
                        <a:buFont typeface="Symbol" pitchFamily="2" charset="2"/>
                        <a:buChar char=""/>
                      </a:pPr>
                      <a:r>
                        <a:rPr lang="en-US" sz="800" dirty="0">
                          <a:effectLst/>
                        </a:rPr>
                        <a:t>A Region Object contains a multiple chunk objects </a:t>
                      </a:r>
                    </a:p>
                    <a:p>
                      <a:pPr marL="342900" marR="0" lvl="0" indent="-342900">
                        <a:spcBef>
                          <a:spcPts val="0"/>
                        </a:spcBef>
                        <a:spcAft>
                          <a:spcPts val="0"/>
                        </a:spcAft>
                        <a:buFont typeface="Symbol" pitchFamily="2" charset="2"/>
                        <a:buChar char=""/>
                      </a:pPr>
                      <a:r>
                        <a:rPr lang="en-US" sz="800" dirty="0">
                          <a:effectLst/>
                        </a:rPr>
                        <a:t>If it has a matching resource, then it returns the Object Region URI that meets the Zone need.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30083" marR="30083" marT="0" marB="0"/>
                </a:tc>
                <a:extLst>
                  <a:ext uri="{0D108BD9-81ED-4DB2-BD59-A6C34878D82A}">
                    <a16:rowId xmlns:a16="http://schemas.microsoft.com/office/drawing/2014/main" val="2590320461"/>
                  </a:ext>
                </a:extLst>
              </a:tr>
            </a:tbl>
          </a:graphicData>
        </a:graphic>
      </p:graphicFrame>
    </p:spTree>
    <p:extLst>
      <p:ext uri="{BB962C8B-B14F-4D97-AF65-F5344CB8AC3E}">
        <p14:creationId xmlns:p14="http://schemas.microsoft.com/office/powerpoint/2010/main" val="362867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4</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2458036958"/>
              </p:ext>
            </p:extLst>
          </p:nvPr>
        </p:nvGraphicFramePr>
        <p:xfrm>
          <a:off x="4043363" y="1556965"/>
          <a:ext cx="4105765" cy="353529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Fabric Resource Hot Subtract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Subtract components when is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The Subnet Manager finds a missing endpoint</a:t>
                      </a:r>
                    </a:p>
                    <a:p>
                      <a:pPr marL="342900" marR="0" lvl="0" indent="-342900">
                        <a:spcBef>
                          <a:spcPts val="0"/>
                        </a:spcBef>
                        <a:spcAft>
                          <a:spcPts val="0"/>
                        </a:spcAft>
                        <a:buFont typeface="Symbol" pitchFamily="2" charset="2"/>
                        <a:buChar char=""/>
                      </a:pPr>
                      <a:r>
                        <a:rPr lang="en-US" sz="800" dirty="0">
                          <a:effectLst/>
                        </a:rPr>
                        <a:t>The Subnet Manager deletes the endpoint</a:t>
                      </a:r>
                    </a:p>
                    <a:p>
                      <a:pPr marL="342900" marR="0" lvl="0" indent="-342900">
                        <a:spcBef>
                          <a:spcPts val="0"/>
                        </a:spcBef>
                        <a:spcAft>
                          <a:spcPts val="0"/>
                        </a:spcAft>
                        <a:buFont typeface="Symbol" pitchFamily="2" charset="2"/>
                        <a:buChar char=""/>
                      </a:pPr>
                      <a:r>
                        <a:rPr lang="en-US" sz="800" dirty="0">
                          <a:effectLst/>
                        </a:rPr>
                        <a:t>The Subnet Manager communicates to the Agent that a deletion has been made to the fabric</a:t>
                      </a:r>
                    </a:p>
                    <a:p>
                      <a:pPr marL="342900" marR="0" lvl="0" indent="-342900">
                        <a:spcBef>
                          <a:spcPts val="0"/>
                        </a:spcBef>
                        <a:spcAft>
                          <a:spcPts val="0"/>
                        </a:spcAft>
                        <a:buFont typeface="Symbol" pitchFamily="2" charset="2"/>
                        <a:buChar char=""/>
                      </a:pPr>
                      <a:r>
                        <a:rPr lang="en-US" sz="800" dirty="0">
                          <a:effectLst/>
                        </a:rPr>
                        <a:t>The Agent notifies OFMF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updates the Redfish tree with the deletion through a post of new information or delete</a:t>
                      </a:r>
                    </a:p>
                    <a:p>
                      <a:pPr marL="342900" marR="0" lvl="0" indent="-342900">
                        <a:spcBef>
                          <a:spcPts val="0"/>
                        </a:spcBef>
                        <a:spcAft>
                          <a:spcPts val="0"/>
                        </a:spcAft>
                        <a:buFont typeface="Symbol" pitchFamily="2" charset="2"/>
                        <a:buChar char=""/>
                      </a:pPr>
                      <a:r>
                        <a:rPr lang="en-US" sz="800" dirty="0">
                          <a:effectLst/>
                        </a:rPr>
                        <a:t>OFMF reports to clients that a modification to the fabric has occurred. </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8595194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EB6EE-53AC-994F-A343-102160A7CC85}"/>
              </a:ext>
            </a:extLst>
          </p:cNvPr>
          <p:cNvSpPr>
            <a:spLocks noGrp="1"/>
          </p:cNvSpPr>
          <p:nvPr>
            <p:ph type="title"/>
          </p:nvPr>
        </p:nvSpPr>
        <p:spPr/>
        <p:txBody>
          <a:bodyPr/>
          <a:lstStyle/>
          <a:p>
            <a:pPr algn="ctr"/>
            <a:r>
              <a:rPr lang="en-US" dirty="0"/>
              <a:t>Missing Use-Cases</a:t>
            </a:r>
          </a:p>
        </p:txBody>
      </p:sp>
      <p:sp>
        <p:nvSpPr>
          <p:cNvPr id="5" name="Content Placeholder 4">
            <a:extLst>
              <a:ext uri="{FF2B5EF4-FFF2-40B4-BE49-F238E27FC236}">
                <a16:creationId xmlns:a16="http://schemas.microsoft.com/office/drawing/2014/main" id="{B53CB5C6-3ED8-EF4D-89B4-EC2B94FBA2C6}"/>
              </a:ext>
            </a:extLst>
          </p:cNvPr>
          <p:cNvSpPr>
            <a:spLocks noGrp="1"/>
          </p:cNvSpPr>
          <p:nvPr>
            <p:ph idx="1"/>
          </p:nvPr>
        </p:nvSpPr>
        <p:spPr/>
        <p:txBody>
          <a:bodyPr/>
          <a:lstStyle/>
          <a:p>
            <a:r>
              <a:rPr lang="en-US" strike="sngStrike" dirty="0"/>
              <a:t>Agent requirements to create Use-Cases for </a:t>
            </a:r>
            <a:r>
              <a:rPr lang="en-US" strike="sngStrike" dirty="0" err="1"/>
              <a:t>PoC</a:t>
            </a:r>
            <a:r>
              <a:rPr lang="en-US" strike="sngStrike" dirty="0"/>
              <a:t>, others</a:t>
            </a:r>
          </a:p>
          <a:p>
            <a:r>
              <a:rPr lang="en-US" dirty="0"/>
              <a:t>Associating Fabric Attached Memory with allocated nodes (</a:t>
            </a:r>
            <a:r>
              <a:rPr lang="en-US" dirty="0" err="1"/>
              <a:t>ie</a:t>
            </a:r>
            <a:r>
              <a:rPr lang="en-US" dirty="0"/>
              <a:t> </a:t>
            </a:r>
            <a:r>
              <a:rPr lang="en-US" dirty="0" err="1"/>
              <a:t>Slurm</a:t>
            </a:r>
            <a:r>
              <a:rPr lang="en-US" dirty="0"/>
              <a:t> and Kubernetes)</a:t>
            </a:r>
          </a:p>
          <a:p>
            <a:r>
              <a:rPr lang="en-US" dirty="0">
                <a:solidFill>
                  <a:schemeClr val="bg2">
                    <a:lumMod val="75000"/>
                  </a:schemeClr>
                </a:solidFill>
              </a:rPr>
              <a:t>Associating security levels and restrictions with allocated nodes (</a:t>
            </a:r>
            <a:r>
              <a:rPr lang="en-US" dirty="0" err="1">
                <a:solidFill>
                  <a:schemeClr val="bg2">
                    <a:lumMod val="75000"/>
                  </a:schemeClr>
                </a:solidFill>
              </a:rPr>
              <a:t>ie</a:t>
            </a:r>
            <a:r>
              <a:rPr lang="en-US" dirty="0">
                <a:solidFill>
                  <a:schemeClr val="bg2">
                    <a:lumMod val="75000"/>
                  </a:schemeClr>
                </a:solidFill>
              </a:rPr>
              <a:t> </a:t>
            </a:r>
            <a:r>
              <a:rPr lang="en-US" dirty="0" err="1">
                <a:solidFill>
                  <a:schemeClr val="bg2">
                    <a:lumMod val="75000"/>
                  </a:schemeClr>
                </a:solidFill>
              </a:rPr>
              <a:t>Slurm</a:t>
            </a:r>
            <a:r>
              <a:rPr lang="en-US" dirty="0">
                <a:solidFill>
                  <a:schemeClr val="bg2">
                    <a:lumMod val="75000"/>
                  </a:schemeClr>
                </a:solidFill>
              </a:rPr>
              <a:t> and Kubernetes)</a:t>
            </a:r>
          </a:p>
          <a:p>
            <a:r>
              <a:rPr lang="en-US" dirty="0">
                <a:solidFill>
                  <a:schemeClr val="bg2">
                    <a:lumMod val="75000"/>
                  </a:schemeClr>
                </a:solidFill>
              </a:rPr>
              <a:t>Multiple and simultaneous container endpoints</a:t>
            </a:r>
          </a:p>
          <a:p>
            <a:r>
              <a:rPr lang="en-US" dirty="0">
                <a:solidFill>
                  <a:schemeClr val="bg2">
                    <a:lumMod val="75000"/>
                  </a:schemeClr>
                </a:solidFill>
              </a:rPr>
              <a:t>Report back available fabrics (allow </a:t>
            </a:r>
            <a:r>
              <a:rPr lang="en-US" dirty="0" err="1">
                <a:solidFill>
                  <a:schemeClr val="bg2">
                    <a:lumMod val="75000"/>
                  </a:schemeClr>
                </a:solidFill>
              </a:rPr>
              <a:t>Libfabric</a:t>
            </a:r>
            <a:r>
              <a:rPr lang="en-US" dirty="0">
                <a:solidFill>
                  <a:schemeClr val="bg2">
                    <a:lumMod val="75000"/>
                  </a:schemeClr>
                </a:solidFill>
              </a:rPr>
              <a:t>, UCX, </a:t>
            </a:r>
            <a:r>
              <a:rPr lang="en-US" dirty="0" err="1">
                <a:solidFill>
                  <a:schemeClr val="bg2">
                    <a:lumMod val="75000"/>
                  </a:schemeClr>
                </a:solidFill>
              </a:rPr>
              <a:t>OpenMPI</a:t>
            </a:r>
            <a:r>
              <a:rPr lang="en-US" dirty="0">
                <a:solidFill>
                  <a:schemeClr val="bg2">
                    <a:lumMod val="75000"/>
                  </a:schemeClr>
                </a:solidFill>
              </a:rPr>
              <a:t>, etc. to pick the optimum transport)</a:t>
            </a:r>
          </a:p>
          <a:p>
            <a:endParaRPr lang="en-US" dirty="0"/>
          </a:p>
        </p:txBody>
      </p:sp>
    </p:spTree>
    <p:extLst>
      <p:ext uri="{BB962C8B-B14F-4D97-AF65-F5344CB8AC3E}">
        <p14:creationId xmlns:p14="http://schemas.microsoft.com/office/powerpoint/2010/main" val="3720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953E4-E6FB-A047-8B72-7FA7EC3C7647}"/>
              </a:ext>
            </a:extLst>
          </p:cNvPr>
          <p:cNvSpPr>
            <a:spLocks noGrp="1"/>
          </p:cNvSpPr>
          <p:nvPr>
            <p:ph type="title"/>
          </p:nvPr>
        </p:nvSpPr>
        <p:spPr/>
        <p:txBody>
          <a:bodyPr/>
          <a:lstStyle/>
          <a:p>
            <a:r>
              <a:rPr lang="en-US" dirty="0"/>
              <a:t>Tentative Work</a:t>
            </a:r>
          </a:p>
        </p:txBody>
      </p:sp>
      <p:sp>
        <p:nvSpPr>
          <p:cNvPr id="3" name="Footer Placeholder 2">
            <a:extLst>
              <a:ext uri="{FF2B5EF4-FFF2-40B4-BE49-F238E27FC236}">
                <a16:creationId xmlns:a16="http://schemas.microsoft.com/office/drawing/2014/main" id="{8A38CDC3-327F-8D4A-97CA-C3D155D4D9AE}"/>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3EF1364-F1D4-F04A-B5B0-B2305F26384A}"/>
              </a:ext>
            </a:extLst>
          </p:cNvPr>
          <p:cNvSpPr>
            <a:spLocks noGrp="1"/>
          </p:cNvSpPr>
          <p:nvPr>
            <p:ph type="sldNum" sz="quarter" idx="11"/>
          </p:nvPr>
        </p:nvSpPr>
        <p:spPr/>
        <p:txBody>
          <a:bodyPr/>
          <a:lstStyle/>
          <a:p>
            <a:fld id="{0743EA0E-C5B1-48EC-8082-F253EA88050D}" type="slidenum">
              <a:rPr lang="en-US" smtClean="0"/>
              <a:pPr/>
              <a:t>41</a:t>
            </a:fld>
            <a:endParaRPr lang="en-US" dirty="0"/>
          </a:p>
        </p:txBody>
      </p:sp>
      <p:sp>
        <p:nvSpPr>
          <p:cNvPr id="5" name="TextBox 4">
            <a:extLst>
              <a:ext uri="{FF2B5EF4-FFF2-40B4-BE49-F238E27FC236}">
                <a16:creationId xmlns:a16="http://schemas.microsoft.com/office/drawing/2014/main" id="{3EEF7138-A3A1-554B-B22A-F9DCF9B20574}"/>
              </a:ext>
            </a:extLst>
          </p:cNvPr>
          <p:cNvSpPr txBox="1"/>
          <p:nvPr/>
        </p:nvSpPr>
        <p:spPr>
          <a:xfrm>
            <a:off x="433332" y="3429000"/>
            <a:ext cx="11758668" cy="1754326"/>
          </a:xfrm>
          <a:prstGeom prst="rect">
            <a:avLst/>
          </a:prstGeom>
          <a:noFill/>
        </p:spPr>
        <p:txBody>
          <a:bodyPr wrap="none" rtlCol="0">
            <a:spAutoFit/>
          </a:bodyPr>
          <a:lstStyle/>
          <a:p>
            <a:r>
              <a:rPr lang="en-US" dirty="0"/>
              <a:t>Agent----</a:t>
            </a:r>
            <a:r>
              <a:rPr lang="en-US" dirty="0">
                <a:solidFill>
                  <a:schemeClr val="bg2">
                    <a:lumMod val="75000"/>
                  </a:schemeClr>
                </a:solidFill>
              </a:rPr>
              <a:t>Mike</a:t>
            </a:r>
            <a:r>
              <a:rPr lang="en-US" dirty="0"/>
              <a:t>, Russ, Phil, Raj</a:t>
            </a:r>
          </a:p>
          <a:p>
            <a:r>
              <a:rPr lang="en-US" dirty="0"/>
              <a:t>GUI----Phil says a Swordfish web interface exists</a:t>
            </a:r>
          </a:p>
          <a:p>
            <a:r>
              <a:rPr lang="en-US" dirty="0"/>
              <a:t>Redfish and Swordfish----Richelle and John Mayfield</a:t>
            </a:r>
          </a:p>
          <a:p>
            <a:r>
              <a:rPr lang="en-US" dirty="0"/>
              <a:t>Wireless? Connection to the Open Standards booth---</a:t>
            </a:r>
            <a:r>
              <a:rPr lang="en-US" dirty="0" err="1"/>
              <a:t>IntelliProp</a:t>
            </a:r>
            <a:endParaRPr lang="en-US" dirty="0"/>
          </a:p>
          <a:p>
            <a:r>
              <a:rPr lang="en-US" dirty="0"/>
              <a:t>Storage for cases, etc.----Gen-Z booth </a:t>
            </a:r>
            <a:r>
              <a:rPr lang="en-US" dirty="0" err="1"/>
              <a:t>IntelliProp</a:t>
            </a:r>
            <a:endParaRPr lang="en-US" dirty="0"/>
          </a:p>
          <a:p>
            <a:r>
              <a:rPr lang="en-US" dirty="0"/>
              <a:t>Laptop and OS install----Gen-Z Consortium?--OFA?----Ubuntu 20.4 LTS?(</a:t>
            </a:r>
            <a:r>
              <a:rPr lang="en-US" dirty="0" err="1"/>
              <a:t>PoC</a:t>
            </a:r>
            <a:r>
              <a:rPr lang="en-US" dirty="0"/>
              <a:t> server and client)---RHEL (client)---SUSE (client)</a:t>
            </a:r>
          </a:p>
        </p:txBody>
      </p:sp>
    </p:spTree>
    <p:extLst>
      <p:ext uri="{BB962C8B-B14F-4D97-AF65-F5344CB8AC3E}">
        <p14:creationId xmlns:p14="http://schemas.microsoft.com/office/powerpoint/2010/main" val="595666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D133D-7443-9148-98FC-45A49AE17559}"/>
              </a:ext>
            </a:extLst>
          </p:cNvPr>
          <p:cNvSpPr>
            <a:spLocks noGrp="1"/>
          </p:cNvSpPr>
          <p:nvPr>
            <p:ph type="title"/>
          </p:nvPr>
        </p:nvSpPr>
        <p:spPr/>
        <p:txBody>
          <a:bodyPr/>
          <a:lstStyle/>
          <a:p>
            <a:r>
              <a:rPr lang="en-US" dirty="0"/>
              <a:t>Pipe and Filter</a:t>
            </a:r>
          </a:p>
        </p:txBody>
      </p:sp>
      <p:sp>
        <p:nvSpPr>
          <p:cNvPr id="3" name="Footer Placeholder 2">
            <a:extLst>
              <a:ext uri="{FF2B5EF4-FFF2-40B4-BE49-F238E27FC236}">
                <a16:creationId xmlns:a16="http://schemas.microsoft.com/office/drawing/2014/main" id="{B04490AB-1C63-FB48-B618-5A2EDCFD84FF}"/>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B8440F1A-8BAC-9F44-B35B-251069E5D316}"/>
              </a:ext>
            </a:extLst>
          </p:cNvPr>
          <p:cNvSpPr>
            <a:spLocks noGrp="1"/>
          </p:cNvSpPr>
          <p:nvPr>
            <p:ph type="sldNum" sz="quarter" idx="11"/>
          </p:nvPr>
        </p:nvSpPr>
        <p:spPr/>
        <p:txBody>
          <a:bodyPr/>
          <a:lstStyle/>
          <a:p>
            <a:fld id="{0743EA0E-C5B1-48EC-8082-F253EA88050D}" type="slidenum">
              <a:rPr lang="en-US" smtClean="0"/>
              <a:pPr/>
              <a:t>42</a:t>
            </a:fld>
            <a:endParaRPr lang="en-US" dirty="0"/>
          </a:p>
        </p:txBody>
      </p:sp>
      <p:sp>
        <p:nvSpPr>
          <p:cNvPr id="6" name="Rectangle 5">
            <a:extLst>
              <a:ext uri="{FF2B5EF4-FFF2-40B4-BE49-F238E27FC236}">
                <a16:creationId xmlns:a16="http://schemas.microsoft.com/office/drawing/2014/main" id="{6A9EC8C1-A0AE-0849-AB2F-C4B9E6C82C63}"/>
              </a:ext>
            </a:extLst>
          </p:cNvPr>
          <p:cNvSpPr/>
          <p:nvPr/>
        </p:nvSpPr>
        <p:spPr>
          <a:xfrm>
            <a:off x="1089212" y="2756647"/>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ight Arrow 6">
            <a:extLst>
              <a:ext uri="{FF2B5EF4-FFF2-40B4-BE49-F238E27FC236}">
                <a16:creationId xmlns:a16="http://schemas.microsoft.com/office/drawing/2014/main" id="{A33AF146-DDA1-E544-AECA-C0C15E4D8EDB}"/>
              </a:ext>
            </a:extLst>
          </p:cNvPr>
          <p:cNvSpPr/>
          <p:nvPr/>
        </p:nvSpPr>
        <p:spPr>
          <a:xfrm>
            <a:off x="2164976" y="355002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42EF9F1-2A35-2D4E-AEBE-FD5C8571C078}"/>
              </a:ext>
            </a:extLst>
          </p:cNvPr>
          <p:cNvSpPr/>
          <p:nvPr/>
        </p:nvSpPr>
        <p:spPr>
          <a:xfrm>
            <a:off x="4074459" y="3025588"/>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a:extLst>
              <a:ext uri="{FF2B5EF4-FFF2-40B4-BE49-F238E27FC236}">
                <a16:creationId xmlns:a16="http://schemas.microsoft.com/office/drawing/2014/main" id="{57DC9B5F-CA96-1649-82FE-55E00576351C}"/>
              </a:ext>
            </a:extLst>
          </p:cNvPr>
          <p:cNvSpPr/>
          <p:nvPr/>
        </p:nvSpPr>
        <p:spPr>
          <a:xfrm>
            <a:off x="5486399" y="3516405"/>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DBFDA-47C3-1048-AA1F-A53243FA5026}"/>
              </a:ext>
            </a:extLst>
          </p:cNvPr>
          <p:cNvSpPr/>
          <p:nvPr/>
        </p:nvSpPr>
        <p:spPr>
          <a:xfrm>
            <a:off x="7489406" y="3045757"/>
            <a:ext cx="1048870" cy="18153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a:extLst>
              <a:ext uri="{FF2B5EF4-FFF2-40B4-BE49-F238E27FC236}">
                <a16:creationId xmlns:a16="http://schemas.microsoft.com/office/drawing/2014/main" id="{50292368-2D3D-B94A-A93A-6E606E300E02}"/>
              </a:ext>
            </a:extLst>
          </p:cNvPr>
          <p:cNvSpPr/>
          <p:nvPr/>
        </p:nvSpPr>
        <p:spPr>
          <a:xfrm>
            <a:off x="8779718" y="3516404"/>
            <a:ext cx="1761565" cy="874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6F8851C-2197-A64E-9A16-2C540E5322AF}"/>
              </a:ext>
            </a:extLst>
          </p:cNvPr>
          <p:cNvSpPr/>
          <p:nvPr/>
        </p:nvSpPr>
        <p:spPr>
          <a:xfrm>
            <a:off x="10904353" y="2776816"/>
            <a:ext cx="860612" cy="208429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357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9B813-897A-8541-95F2-988A81CDE894}"/>
              </a:ext>
            </a:extLst>
          </p:cNvPr>
          <p:cNvSpPr>
            <a:spLocks noGrp="1"/>
          </p:cNvSpPr>
          <p:nvPr>
            <p:ph type="title"/>
          </p:nvPr>
        </p:nvSpPr>
        <p:spPr/>
        <p:txBody>
          <a:bodyPr/>
          <a:lstStyle/>
          <a:p>
            <a:r>
              <a:rPr lang="en-US" dirty="0"/>
              <a:t>Use-Case Descriptions</a:t>
            </a:r>
          </a:p>
        </p:txBody>
      </p:sp>
      <p:sp>
        <p:nvSpPr>
          <p:cNvPr id="3" name="Footer Placeholder 2">
            <a:extLst>
              <a:ext uri="{FF2B5EF4-FFF2-40B4-BE49-F238E27FC236}">
                <a16:creationId xmlns:a16="http://schemas.microsoft.com/office/drawing/2014/main" id="{50978838-4AE1-BD4C-9DAF-ABDF84C7EC93}"/>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503E8178-4DA6-5F43-880F-9762B0FDB9A9}"/>
              </a:ext>
            </a:extLst>
          </p:cNvPr>
          <p:cNvSpPr>
            <a:spLocks noGrp="1"/>
          </p:cNvSpPr>
          <p:nvPr>
            <p:ph type="sldNum" sz="quarter" idx="11"/>
          </p:nvPr>
        </p:nvSpPr>
        <p:spPr/>
        <p:txBody>
          <a:bodyPr/>
          <a:lstStyle/>
          <a:p>
            <a:fld id="{0743EA0E-C5B1-48EC-8082-F253EA88050D}" type="slidenum">
              <a:rPr lang="en-US" smtClean="0"/>
              <a:pPr/>
              <a:t>5</a:t>
            </a:fld>
            <a:endParaRPr lang="en-US" dirty="0"/>
          </a:p>
        </p:txBody>
      </p:sp>
      <p:sp>
        <p:nvSpPr>
          <p:cNvPr id="7" name="Rectangle 1">
            <a:extLst>
              <a:ext uri="{FF2B5EF4-FFF2-40B4-BE49-F238E27FC236}">
                <a16:creationId xmlns:a16="http://schemas.microsoft.com/office/drawing/2014/main" id="{A9FE1FA3-C7A4-934B-9BC6-5D68DE793935}"/>
              </a:ext>
            </a:extLst>
          </p:cNvPr>
          <p:cNvSpPr>
            <a:spLocks noChangeArrowheads="1"/>
          </p:cNvSpPr>
          <p:nvPr/>
        </p:nvSpPr>
        <p:spPr bwMode="auto">
          <a:xfrm>
            <a:off x="4043363" y="155696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AE62CF40-17A0-E740-8007-C0271E8C3B5E}"/>
              </a:ext>
            </a:extLst>
          </p:cNvPr>
          <p:cNvGraphicFramePr>
            <a:graphicFrameLocks noGrp="1"/>
          </p:cNvGraphicFramePr>
          <p:nvPr>
            <p:extLst>
              <p:ext uri="{D42A27DB-BD31-4B8C-83A1-F6EECF244321}">
                <p14:modId xmlns:p14="http://schemas.microsoft.com/office/powerpoint/2010/main" val="1968745894"/>
              </p:ext>
            </p:extLst>
          </p:nvPr>
        </p:nvGraphicFramePr>
        <p:xfrm>
          <a:off x="4043363" y="1556965"/>
          <a:ext cx="4105765" cy="4266819"/>
        </p:xfrm>
        <a:graphic>
          <a:graphicData uri="http://schemas.openxmlformats.org/drawingml/2006/table">
            <a:tbl>
              <a:tblPr firstRow="1" firstCol="1" bandRow="1">
                <a:tableStyleId>{5C22544A-7EE6-4342-B048-85BDC9FD1C3A}</a:tableStyleId>
              </a:tblPr>
              <a:tblGrid>
                <a:gridCol w="1936251">
                  <a:extLst>
                    <a:ext uri="{9D8B030D-6E8A-4147-A177-3AD203B41FA5}">
                      <a16:colId xmlns:a16="http://schemas.microsoft.com/office/drawing/2014/main" val="2689076504"/>
                    </a:ext>
                  </a:extLst>
                </a:gridCol>
                <a:gridCol w="2169514">
                  <a:extLst>
                    <a:ext uri="{9D8B030D-6E8A-4147-A177-3AD203B41FA5}">
                      <a16:colId xmlns:a16="http://schemas.microsoft.com/office/drawing/2014/main" val="958880755"/>
                    </a:ext>
                  </a:extLst>
                </a:gridCol>
              </a:tblGrid>
              <a:tr h="144606">
                <a:tc>
                  <a:txBody>
                    <a:bodyPr/>
                    <a:lstStyle/>
                    <a:p>
                      <a:pPr marL="0" marR="0">
                        <a:spcBef>
                          <a:spcPts val="0"/>
                        </a:spcBef>
                        <a:spcAft>
                          <a:spcPts val="0"/>
                        </a:spcAft>
                      </a:pPr>
                      <a:r>
                        <a:rPr lang="en-US" sz="900">
                          <a:effectLst/>
                        </a:rPr>
                        <a:t>Use Case 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Fabric Resource Hot Add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226091069"/>
                  </a:ext>
                </a:extLst>
              </a:tr>
              <a:tr h="289211">
                <a:tc>
                  <a:txBody>
                    <a:bodyPr/>
                    <a:lstStyle/>
                    <a:p>
                      <a:pPr marL="0" marR="0">
                        <a:spcBef>
                          <a:spcPts val="0"/>
                        </a:spcBef>
                        <a:spcAft>
                          <a:spcPts val="0"/>
                        </a:spcAft>
                      </a:pPr>
                      <a:r>
                        <a:rPr lang="en-US" sz="900">
                          <a:effectLst/>
                        </a:rPr>
                        <a:t>Actors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a:effectLst/>
                        </a:rPr>
                        <a:t>OFMF Fabric Manager, Administrator, Fabric Subnet Manager</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4205490696"/>
                  </a:ext>
                </a:extLst>
              </a:tr>
              <a:tr h="289211">
                <a:tc>
                  <a:txBody>
                    <a:bodyPr/>
                    <a:lstStyle/>
                    <a:p>
                      <a:pPr marL="0" marR="0">
                        <a:spcBef>
                          <a:spcPts val="0"/>
                        </a:spcBef>
                        <a:spcAft>
                          <a:spcPts val="0"/>
                        </a:spcAft>
                      </a:pPr>
                      <a:r>
                        <a:rPr lang="en-US" sz="9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0" marR="0">
                        <a:spcBef>
                          <a:spcPts val="0"/>
                        </a:spcBef>
                        <a:spcAft>
                          <a:spcPts val="0"/>
                        </a:spcAft>
                      </a:pPr>
                      <a:r>
                        <a:rPr lang="en-US" sz="900" dirty="0">
                          <a:effectLst/>
                        </a:rPr>
                        <a:t>Add components when detected by a Subnet Manager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841560249"/>
                  </a:ext>
                </a:extLst>
              </a:tr>
              <a:tr h="2107110">
                <a:tc>
                  <a:txBody>
                    <a:bodyPr/>
                    <a:lstStyle/>
                    <a:p>
                      <a:pPr marL="0" marR="0">
                        <a:spcBef>
                          <a:spcPts val="0"/>
                        </a:spcBef>
                        <a:spcAft>
                          <a:spcPts val="0"/>
                        </a:spcAft>
                      </a:pPr>
                      <a:r>
                        <a:rPr lang="en-US" sz="900" dirty="0">
                          <a:effectLst/>
                        </a:rPr>
                        <a:t>Normal Flow</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a:t>
                      </a:r>
                      <a:r>
                        <a:rPr lang="en-US" sz="800" dirty="0" err="1">
                          <a:effectLst/>
                        </a:rPr>
                        <a:t>fabri</a:t>
                      </a:r>
                      <a:endParaRPr lang="en-US" sz="800" dirty="0">
                        <a:effectLst/>
                      </a:endParaRPr>
                    </a:p>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	The Subnet Manager identifies a previously identified endpoint through a UID</a:t>
                      </a:r>
                    </a:p>
                    <a:p>
                      <a:pPr marL="342900" marR="0" lvl="0" indent="-342900">
                        <a:spcBef>
                          <a:spcPts val="0"/>
                        </a:spcBef>
                        <a:spcAft>
                          <a:spcPts val="0"/>
                        </a:spcAft>
                        <a:buFont typeface="Symbol" pitchFamily="2" charset="2"/>
                        <a:buChar char=""/>
                      </a:pPr>
                      <a:r>
                        <a:rPr lang="en-US" sz="800" dirty="0">
                          <a:effectLst/>
                        </a:rPr>
                        <a:t>The Subnet Manager provides a fabric-specific identifier </a:t>
                      </a:r>
                    </a:p>
                    <a:p>
                      <a:pPr marL="342900" marR="0" lvl="0" indent="-342900">
                        <a:spcBef>
                          <a:spcPts val="0"/>
                        </a:spcBef>
                        <a:spcAft>
                          <a:spcPts val="0"/>
                        </a:spcAft>
                        <a:buFont typeface="Symbol" pitchFamily="2" charset="2"/>
                        <a:buChar char=""/>
                      </a:pPr>
                      <a:r>
                        <a:rPr lang="en-US" sz="800" dirty="0">
                          <a:effectLst/>
                        </a:rPr>
                        <a:t>The Subnet Manager communicates to the Agent that an addition has been made to the fabric</a:t>
                      </a:r>
                    </a:p>
                    <a:p>
                      <a:pPr marL="342900" marR="0" lvl="0" indent="-342900">
                        <a:spcBef>
                          <a:spcPts val="0"/>
                        </a:spcBef>
                        <a:spcAft>
                          <a:spcPts val="0"/>
                        </a:spcAft>
                        <a:buFont typeface="Symbol" pitchFamily="2" charset="2"/>
                        <a:buChar char=""/>
                      </a:pPr>
                      <a:r>
                        <a:rPr lang="en-US" sz="800" dirty="0">
                          <a:effectLst/>
                        </a:rPr>
                        <a:t>The Agent notifies OFMF Redfish that a fabric change has occurred</a:t>
                      </a:r>
                    </a:p>
                    <a:p>
                      <a:pPr marL="342900" marR="0" lvl="0" indent="-342900">
                        <a:spcBef>
                          <a:spcPts val="0"/>
                        </a:spcBef>
                        <a:spcAft>
                          <a:spcPts val="0"/>
                        </a:spcAft>
                        <a:buFont typeface="Symbol" pitchFamily="2" charset="2"/>
                        <a:buChar char=""/>
                      </a:pPr>
                      <a:r>
                        <a:rPr lang="en-US" sz="800" dirty="0">
                          <a:effectLst/>
                        </a:rPr>
                        <a:t>The OFMF does a Get to request the Agent to identify the change</a:t>
                      </a:r>
                    </a:p>
                    <a:p>
                      <a:pPr marL="342900" marR="0" lvl="0" indent="-342900">
                        <a:spcBef>
                          <a:spcPts val="0"/>
                        </a:spcBef>
                        <a:spcAft>
                          <a:spcPts val="0"/>
                        </a:spcAft>
                        <a:buFont typeface="Symbol" pitchFamily="2" charset="2"/>
                        <a:buChar char=""/>
                      </a:pPr>
                      <a:r>
                        <a:rPr lang="en-US" sz="800" dirty="0">
                          <a:effectLst/>
                        </a:rPr>
                        <a:t>The OFMF needs to notify the clients of the net impact through an event.</a:t>
                      </a:r>
                    </a:p>
                    <a:p>
                      <a:pPr marL="342900" marR="0" lvl="0" indent="-342900">
                        <a:spcBef>
                          <a:spcPts val="0"/>
                        </a:spcBef>
                        <a:spcAft>
                          <a:spcPts val="0"/>
                        </a:spcAft>
                        <a:buFont typeface="Symbol" pitchFamily="2" charset="2"/>
                        <a:buChar char=""/>
                      </a:pPr>
                      <a:r>
                        <a:rPr lang="en-US" sz="800" dirty="0">
                          <a:effectLst/>
                        </a:rPr>
                        <a:t>The OFMF updates the Redfish tree with the addition of new information using the Redfish Aggregation Service</a:t>
                      </a:r>
                    </a:p>
                    <a:p>
                      <a:pPr marL="342900" marR="0" lvl="0" indent="-342900">
                        <a:spcBef>
                          <a:spcPts val="0"/>
                        </a:spcBef>
                        <a:spcAft>
                          <a:spcPts val="0"/>
                        </a:spcAft>
                        <a:buFont typeface="Symbol" pitchFamily="2" charset="2"/>
                        <a:buChar char=""/>
                      </a:pPr>
                      <a:r>
                        <a:rPr lang="en-US" sz="800" dirty="0">
                          <a:solidFill>
                            <a:srgbClr val="FF0000"/>
                          </a:solidFill>
                          <a:effectLst/>
                        </a:rPr>
                        <a:t>For the POC, the agent can post the information directly to the OFMF instance</a:t>
                      </a:r>
                    </a:p>
                  </a:txBody>
                  <a:tcPr marL="46480" marR="46480" marT="0" marB="0"/>
                </a:tc>
                <a:extLst>
                  <a:ext uri="{0D108BD9-81ED-4DB2-BD59-A6C34878D82A}">
                    <a16:rowId xmlns:a16="http://schemas.microsoft.com/office/drawing/2014/main" val="2248367732"/>
                  </a:ext>
                </a:extLst>
              </a:tr>
              <a:tr h="495791">
                <a:tc>
                  <a:txBody>
                    <a:bodyPr/>
                    <a:lstStyle/>
                    <a:p>
                      <a:pPr marL="0" marR="0">
                        <a:spcBef>
                          <a:spcPts val="0"/>
                        </a:spcBef>
                        <a:spcAft>
                          <a:spcPts val="0"/>
                        </a:spcAft>
                      </a:pPr>
                      <a:r>
                        <a:rPr lang="en-US" sz="800" dirty="0">
                          <a:effectLst/>
                        </a:rPr>
                        <a:t>Alternate Flow 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tc>
                  <a:txBody>
                    <a:bodyPr/>
                    <a:lstStyle/>
                    <a:p>
                      <a:pPr marL="342900" marR="0" lvl="0" indent="-342900">
                        <a:spcBef>
                          <a:spcPts val="0"/>
                        </a:spcBef>
                        <a:spcAft>
                          <a:spcPts val="0"/>
                        </a:spcAft>
                        <a:buFont typeface="Symbol" pitchFamily="2" charset="2"/>
                        <a:buChar char=""/>
                      </a:pPr>
                      <a:r>
                        <a:rPr lang="en-US" sz="800" dirty="0">
                          <a:effectLst/>
                        </a:rPr>
                        <a:t>A periodic Subnet Manager sweep recursively performs a scan of it’s currently running fabric</a:t>
                      </a:r>
                    </a:p>
                    <a:p>
                      <a:pPr marL="342900" marR="0" lvl="0" indent="-342900">
                        <a:spcBef>
                          <a:spcPts val="0"/>
                        </a:spcBef>
                        <a:spcAft>
                          <a:spcPts val="0"/>
                        </a:spcAft>
                        <a:buFont typeface="Symbol" pitchFamily="2" charset="2"/>
                        <a:buChar char=""/>
                      </a:pPr>
                      <a:r>
                        <a:rPr lang="en-US" sz="800" dirty="0">
                          <a:effectLst/>
                        </a:rPr>
                        <a:t>No deletion is identified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480" marR="46480" marT="0" marB="0"/>
                </a:tc>
                <a:extLst>
                  <a:ext uri="{0D108BD9-81ED-4DB2-BD59-A6C34878D82A}">
                    <a16:rowId xmlns:a16="http://schemas.microsoft.com/office/drawing/2014/main" val="1007470325"/>
                  </a:ext>
                </a:extLst>
              </a:tr>
            </a:tbl>
          </a:graphicData>
        </a:graphic>
      </p:graphicFrame>
    </p:spTree>
    <p:extLst>
      <p:ext uri="{BB962C8B-B14F-4D97-AF65-F5344CB8AC3E}">
        <p14:creationId xmlns:p14="http://schemas.microsoft.com/office/powerpoint/2010/main" val="348977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9AE8-7222-0542-8879-C88728A153FA}"/>
              </a:ext>
            </a:extLst>
          </p:cNvPr>
          <p:cNvSpPr>
            <a:spLocks noGrp="1"/>
          </p:cNvSpPr>
          <p:nvPr>
            <p:ph type="title"/>
          </p:nvPr>
        </p:nvSpPr>
        <p:spPr/>
        <p:txBody>
          <a:bodyPr/>
          <a:lstStyle/>
          <a:p>
            <a:r>
              <a:rPr lang="en-US" dirty="0"/>
              <a:t>Boundaries</a:t>
            </a:r>
          </a:p>
        </p:txBody>
      </p:sp>
      <p:sp>
        <p:nvSpPr>
          <p:cNvPr id="3" name="Footer Placeholder 2">
            <a:extLst>
              <a:ext uri="{FF2B5EF4-FFF2-40B4-BE49-F238E27FC236}">
                <a16:creationId xmlns:a16="http://schemas.microsoft.com/office/drawing/2014/main" id="{1CBE2AF4-48BF-FD47-9D8F-01E7ED699C1B}"/>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1A183A5-1F69-6F4E-B65A-4524474F50AB}"/>
              </a:ext>
            </a:extLst>
          </p:cNvPr>
          <p:cNvSpPr>
            <a:spLocks noGrp="1"/>
          </p:cNvSpPr>
          <p:nvPr>
            <p:ph type="sldNum" sz="quarter" idx="11"/>
          </p:nvPr>
        </p:nvSpPr>
        <p:spPr/>
        <p:txBody>
          <a:bodyPr/>
          <a:lstStyle/>
          <a:p>
            <a:fld id="{0743EA0E-C5B1-48EC-8082-F253EA88050D}" type="slidenum">
              <a:rPr lang="en-US" smtClean="0"/>
              <a:pPr/>
              <a:t>6</a:t>
            </a:fld>
            <a:endParaRPr lang="en-US" dirty="0"/>
          </a:p>
        </p:txBody>
      </p:sp>
      <p:sp>
        <p:nvSpPr>
          <p:cNvPr id="5" name="TextBox 4">
            <a:extLst>
              <a:ext uri="{FF2B5EF4-FFF2-40B4-BE49-F238E27FC236}">
                <a16:creationId xmlns:a16="http://schemas.microsoft.com/office/drawing/2014/main" id="{0ACCD82C-E721-B740-AF3F-7A063456D911}"/>
              </a:ext>
            </a:extLst>
          </p:cNvPr>
          <p:cNvSpPr txBox="1"/>
          <p:nvPr/>
        </p:nvSpPr>
        <p:spPr>
          <a:xfrm>
            <a:off x="2232998" y="1394300"/>
            <a:ext cx="8444171" cy="5909310"/>
          </a:xfrm>
          <a:prstGeom prst="rect">
            <a:avLst/>
          </a:prstGeom>
          <a:noFill/>
        </p:spPr>
        <p:txBody>
          <a:bodyPr wrap="none" rtlCol="0">
            <a:spAutoFit/>
          </a:bodyPr>
          <a:lstStyle/>
          <a:p>
            <a:pPr marL="342900" indent="-342900">
              <a:buAutoNum type="arabicPeriod"/>
            </a:pPr>
            <a:r>
              <a:rPr lang="en-US" dirty="0"/>
              <a:t>Responsibility of the Agent</a:t>
            </a:r>
          </a:p>
          <a:p>
            <a:pPr marL="800100" lvl="1" indent="-342900">
              <a:buAutoNum type="arabicPeriod"/>
            </a:pPr>
            <a:r>
              <a:rPr lang="en-US" dirty="0"/>
              <a:t>Notify OFMF of changes of fabric endpoints, switches and FAM</a:t>
            </a:r>
          </a:p>
          <a:p>
            <a:pPr marL="1257300" lvl="2" indent="-342900">
              <a:buAutoNum type="arabicPeriod"/>
            </a:pPr>
            <a:r>
              <a:rPr lang="en-US" dirty="0">
                <a:solidFill>
                  <a:srgbClr val="FF0000"/>
                </a:solidFill>
              </a:rPr>
              <a:t>Event interface</a:t>
            </a:r>
            <a:endParaRPr lang="en-US" dirty="0"/>
          </a:p>
          <a:p>
            <a:pPr marL="800100" lvl="1" indent="-342900">
              <a:buAutoNum type="arabicPeriod"/>
            </a:pPr>
            <a:r>
              <a:rPr lang="en-US" dirty="0"/>
              <a:t>Support standard Redfish</a:t>
            </a:r>
          </a:p>
          <a:p>
            <a:pPr marL="1257300" lvl="2" indent="-342900">
              <a:buAutoNum type="arabicPeriod"/>
            </a:pPr>
            <a:r>
              <a:rPr lang="en-US" dirty="0">
                <a:solidFill>
                  <a:srgbClr val="FF0000"/>
                </a:solidFill>
              </a:rPr>
              <a:t>Post, </a:t>
            </a:r>
            <a:r>
              <a:rPr lang="en-US" dirty="0"/>
              <a:t>Patch</a:t>
            </a:r>
            <a:r>
              <a:rPr lang="en-US" dirty="0">
                <a:solidFill>
                  <a:srgbClr val="FF0000"/>
                </a:solidFill>
              </a:rPr>
              <a:t>, and Delete only for POC</a:t>
            </a:r>
          </a:p>
          <a:p>
            <a:pPr marL="800100" lvl="1" indent="-342900">
              <a:buAutoNum type="arabicPeriod"/>
            </a:pPr>
            <a:r>
              <a:rPr lang="en-US" dirty="0"/>
              <a:t>The Agent needs to use Simple Service Discovery Protocol (SSDP)</a:t>
            </a:r>
          </a:p>
          <a:p>
            <a:pPr marL="1257300" lvl="2" indent="-342900">
              <a:buAutoNum type="arabicPeriod"/>
            </a:pPr>
            <a:r>
              <a:rPr lang="en-US" dirty="0">
                <a:solidFill>
                  <a:srgbClr val="FF0000"/>
                </a:solidFill>
              </a:rPr>
              <a:t>We will determine for the POC the amount of time/work available</a:t>
            </a:r>
          </a:p>
          <a:p>
            <a:pPr marL="342900" indent="-342900">
              <a:buAutoNum type="arabicPeriod"/>
            </a:pPr>
            <a:r>
              <a:rPr lang="en-US" dirty="0">
                <a:solidFill>
                  <a:srgbClr val="FF0000"/>
                </a:solidFill>
              </a:rPr>
              <a:t>Security Concerns</a:t>
            </a:r>
          </a:p>
          <a:p>
            <a:pPr marL="800100" lvl="1" indent="-342900">
              <a:buAutoNum type="arabicPeriod"/>
            </a:pPr>
            <a:r>
              <a:rPr lang="en-US" dirty="0">
                <a:solidFill>
                  <a:srgbClr val="FF0000"/>
                </a:solidFill>
              </a:rPr>
              <a:t>How much of the Redfish Aggregation model do we follow?</a:t>
            </a:r>
          </a:p>
          <a:p>
            <a:pPr marL="1257300" lvl="2" indent="-342900">
              <a:buAutoNum type="arabicPeriod"/>
            </a:pPr>
            <a:r>
              <a:rPr lang="en-US" dirty="0">
                <a:solidFill>
                  <a:srgbClr val="FF0000"/>
                </a:solidFill>
              </a:rPr>
              <a:t>We need to decide whether to support Session+ authentication</a:t>
            </a:r>
          </a:p>
          <a:p>
            <a:pPr marL="800100" lvl="1" indent="-342900">
              <a:buFontTx/>
              <a:buAutoNum type="arabicPeriod"/>
            </a:pPr>
            <a:r>
              <a:rPr lang="en-US" dirty="0"/>
              <a:t>Clients cannot interact in its roll with the Agents</a:t>
            </a:r>
            <a:r>
              <a:rPr lang="en-US" dirty="0">
                <a:solidFill>
                  <a:srgbClr val="FF0000"/>
                </a:solidFill>
              </a:rPr>
              <a:t> </a:t>
            </a:r>
          </a:p>
          <a:p>
            <a:pPr marL="342900" indent="-342900">
              <a:buAutoNum type="arabicPeriod"/>
            </a:pPr>
            <a:r>
              <a:rPr lang="en-US" dirty="0"/>
              <a:t>Limits of the Agent</a:t>
            </a:r>
          </a:p>
          <a:p>
            <a:pPr marL="800100" lvl="1" indent="-342900">
              <a:buAutoNum type="arabicPeriod"/>
            </a:pPr>
            <a:r>
              <a:rPr lang="en-US" dirty="0"/>
              <a:t>Will interact with the Subnet Manager</a:t>
            </a:r>
          </a:p>
          <a:p>
            <a:pPr marL="800100" lvl="1" indent="-342900">
              <a:buAutoNum type="arabicPeriod"/>
            </a:pPr>
            <a:r>
              <a:rPr lang="en-US" dirty="0"/>
              <a:t>Will interact with the OFMF</a:t>
            </a:r>
          </a:p>
          <a:p>
            <a:pPr marL="1257300" lvl="2" indent="-342900">
              <a:buAutoNum type="arabicPeriod"/>
            </a:pPr>
            <a:r>
              <a:rPr lang="en-US" dirty="0">
                <a:solidFill>
                  <a:srgbClr val="FF0000"/>
                </a:solidFill>
              </a:rPr>
              <a:t>Changes will be made directly to Redfish</a:t>
            </a:r>
          </a:p>
          <a:p>
            <a:pPr marL="800100" lvl="1" indent="-342900">
              <a:buAutoNum type="arabicPeriod"/>
            </a:pPr>
            <a:r>
              <a:rPr lang="en-US" dirty="0"/>
              <a:t>OFMF Clients cannot interact with the Agents directly</a:t>
            </a:r>
          </a:p>
          <a:p>
            <a:pPr marL="800100" lvl="1" indent="-342900">
              <a:buAutoNum type="arabicPeriod"/>
            </a:pPr>
            <a:r>
              <a:rPr lang="en-US" dirty="0"/>
              <a:t>Agents cannot control the fabric infrastructure -–Subnet Manager responsibility</a:t>
            </a:r>
          </a:p>
          <a:p>
            <a:pPr marL="800100" lvl="1" indent="-342900">
              <a:buAutoNum type="arabicPeriod"/>
            </a:pPr>
            <a:endParaRPr lang="en-US" dirty="0"/>
          </a:p>
          <a:p>
            <a:pPr marL="800100" lvl="1"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2540067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Subnet Manager Run-time maintenance mode</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7</a:t>
            </a:fld>
            <a:endParaRPr lang="en-US" dirty="0"/>
          </a:p>
        </p:txBody>
      </p:sp>
      <p:sp>
        <p:nvSpPr>
          <p:cNvPr id="15" name="Rectangle 14">
            <a:extLst>
              <a:ext uri="{FF2B5EF4-FFF2-40B4-BE49-F238E27FC236}">
                <a16:creationId xmlns:a16="http://schemas.microsoft.com/office/drawing/2014/main" id="{0D8D946D-E30B-C54A-882A-C765E1E8D575}"/>
              </a:ext>
            </a:extLst>
          </p:cNvPr>
          <p:cNvSpPr/>
          <p:nvPr/>
        </p:nvSpPr>
        <p:spPr>
          <a:xfrm>
            <a:off x="5987471" y="1420010"/>
            <a:ext cx="2580968" cy="114466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Subnet Manager notifies Agent that an addition/</a:t>
            </a:r>
            <a:r>
              <a:rPr lang="en-US" dirty="0" err="1"/>
              <a:t>subtracton</a:t>
            </a:r>
            <a:r>
              <a:rPr lang="en-US" dirty="0"/>
              <a:t> has been made </a:t>
            </a:r>
          </a:p>
        </p:txBody>
      </p:sp>
      <p:sp>
        <p:nvSpPr>
          <p:cNvPr id="16" name="Diamond 15">
            <a:extLst>
              <a:ext uri="{FF2B5EF4-FFF2-40B4-BE49-F238E27FC236}">
                <a16:creationId xmlns:a16="http://schemas.microsoft.com/office/drawing/2014/main" id="{A21313E1-95A6-EC4B-BED4-7EE9EFB421AD}"/>
              </a:ext>
            </a:extLst>
          </p:cNvPr>
          <p:cNvSpPr/>
          <p:nvPr/>
        </p:nvSpPr>
        <p:spPr>
          <a:xfrm>
            <a:off x="3652143" y="2844160"/>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18" name="Straight Arrow Connector 17">
            <a:extLst>
              <a:ext uri="{FF2B5EF4-FFF2-40B4-BE49-F238E27FC236}">
                <a16:creationId xmlns:a16="http://schemas.microsoft.com/office/drawing/2014/main" id="{150F2878-11AC-FE42-9ACC-F885AAFD4080}"/>
              </a:ext>
            </a:extLst>
          </p:cNvPr>
          <p:cNvCxnSpPr>
            <a:cxnSpLocks/>
            <a:endCxn id="15" idx="1"/>
          </p:cNvCxnSpPr>
          <p:nvPr/>
        </p:nvCxnSpPr>
        <p:spPr>
          <a:xfrm flipV="1">
            <a:off x="5608884" y="1992343"/>
            <a:ext cx="378587" cy="14022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a:extLst>
              <a:ext uri="{FF2B5EF4-FFF2-40B4-BE49-F238E27FC236}">
                <a16:creationId xmlns:a16="http://schemas.microsoft.com/office/drawing/2014/main" id="{3AF58350-703B-7A45-9718-17E4872B78F8}"/>
              </a:ext>
            </a:extLst>
          </p:cNvPr>
          <p:cNvCxnSpPr>
            <a:cxnSpLocks/>
            <a:endCxn id="34" idx="0"/>
          </p:cNvCxnSpPr>
          <p:nvPr/>
        </p:nvCxnSpPr>
        <p:spPr>
          <a:xfrm>
            <a:off x="4639056" y="4088086"/>
            <a:ext cx="654751" cy="13610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795C70DE-6803-D94C-A250-500D3EA49801}"/>
              </a:ext>
            </a:extLst>
          </p:cNvPr>
          <p:cNvCxnSpPr>
            <a:cxnSpLocks/>
          </p:cNvCxnSpPr>
          <p:nvPr/>
        </p:nvCxnSpPr>
        <p:spPr>
          <a:xfrm>
            <a:off x="2661954" y="3423035"/>
            <a:ext cx="99018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5710379" y="2812170"/>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5097526" y="4520247"/>
            <a:ext cx="679268" cy="369332"/>
          </a:xfrm>
          <a:prstGeom prst="rect">
            <a:avLst/>
          </a:prstGeom>
          <a:noFill/>
        </p:spPr>
        <p:txBody>
          <a:bodyPr wrap="square" rtlCol="0">
            <a:spAutoFit/>
          </a:bodyPr>
          <a:lstStyle/>
          <a:p>
            <a:r>
              <a:rPr lang="en-US" dirty="0"/>
              <a:t>No</a:t>
            </a:r>
          </a:p>
        </p:txBody>
      </p:sp>
      <p:sp>
        <p:nvSpPr>
          <p:cNvPr id="24" name="Rectangle 23">
            <a:extLst>
              <a:ext uri="{FF2B5EF4-FFF2-40B4-BE49-F238E27FC236}">
                <a16:creationId xmlns:a16="http://schemas.microsoft.com/office/drawing/2014/main" id="{E35D858B-F102-F94C-AC17-7BE3D719DB78}"/>
              </a:ext>
            </a:extLst>
          </p:cNvPr>
          <p:cNvSpPr/>
          <p:nvPr/>
        </p:nvSpPr>
        <p:spPr>
          <a:xfrm>
            <a:off x="9549063" y="5670234"/>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Updates the clients that a change has occurred</a:t>
            </a:r>
          </a:p>
        </p:txBody>
      </p:sp>
      <p:sp>
        <p:nvSpPr>
          <p:cNvPr id="26" name="Rectangle 25">
            <a:extLst>
              <a:ext uri="{FF2B5EF4-FFF2-40B4-BE49-F238E27FC236}">
                <a16:creationId xmlns:a16="http://schemas.microsoft.com/office/drawing/2014/main" id="{2871E46A-D824-1546-B052-71E3FFC68033}"/>
              </a:ext>
            </a:extLst>
          </p:cNvPr>
          <p:cNvSpPr/>
          <p:nvPr/>
        </p:nvSpPr>
        <p:spPr>
          <a:xfrm>
            <a:off x="9523771" y="428177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Update the Redfish Tree with the Addition/Deletion</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8233286" y="2846628"/>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1F3079DD-1389-E64B-A8E5-0A6347E6858D}"/>
              </a:ext>
            </a:extLst>
          </p:cNvPr>
          <p:cNvCxnSpPr>
            <a:cxnSpLocks/>
          </p:cNvCxnSpPr>
          <p:nvPr/>
        </p:nvCxnSpPr>
        <p:spPr>
          <a:xfrm>
            <a:off x="8256637" y="4422247"/>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795AF39C-0696-FE45-BA3A-D01ADF75CD52}"/>
              </a:ext>
            </a:extLst>
          </p:cNvPr>
          <p:cNvCxnSpPr>
            <a:cxnSpLocks/>
            <a:stCxn id="24" idx="1"/>
            <a:endCxn id="34" idx="3"/>
          </p:cNvCxnSpPr>
          <p:nvPr/>
        </p:nvCxnSpPr>
        <p:spPr>
          <a:xfrm flipH="1" flipV="1">
            <a:off x="6584291" y="5884169"/>
            <a:ext cx="2964772" cy="221143"/>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C62884AD-8B61-CC48-9C93-DFBC1085F999}"/>
              </a:ext>
            </a:extLst>
          </p:cNvPr>
          <p:cNvCxnSpPr>
            <a:cxnSpLocks/>
          </p:cNvCxnSpPr>
          <p:nvPr/>
        </p:nvCxnSpPr>
        <p:spPr>
          <a:xfrm flipH="1" flipV="1">
            <a:off x="1330129" y="3826685"/>
            <a:ext cx="2625616" cy="18435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A60705B0-ED50-5049-9C8E-776730694BE2}"/>
              </a:ext>
            </a:extLst>
          </p:cNvPr>
          <p:cNvSpPr/>
          <p:nvPr/>
        </p:nvSpPr>
        <p:spPr>
          <a:xfrm>
            <a:off x="9549063" y="1310942"/>
            <a:ext cx="2580968" cy="1397102"/>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Agent sends change information using a OFMF Redfish event mechanism </a:t>
            </a:r>
            <a:r>
              <a:rPr lang="en-US" dirty="0">
                <a:solidFill>
                  <a:srgbClr val="FF0000"/>
                </a:solidFill>
              </a:rPr>
              <a:t>POC Post/Delete </a:t>
            </a:r>
          </a:p>
        </p:txBody>
      </p:sp>
      <p:sp>
        <p:nvSpPr>
          <p:cNvPr id="30" name="Rectangle 29">
            <a:extLst>
              <a:ext uri="{FF2B5EF4-FFF2-40B4-BE49-F238E27FC236}">
                <a16:creationId xmlns:a16="http://schemas.microsoft.com/office/drawing/2014/main" id="{22F33010-631A-6E4E-809C-3EF7FF8ACDAD}"/>
              </a:ext>
            </a:extLst>
          </p:cNvPr>
          <p:cNvSpPr/>
          <p:nvPr/>
        </p:nvSpPr>
        <p:spPr>
          <a:xfrm>
            <a:off x="80986" y="2870396"/>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Recursively walk the Fabric</a:t>
            </a:r>
          </a:p>
        </p:txBody>
      </p:sp>
      <p:sp>
        <p:nvSpPr>
          <p:cNvPr id="32" name="Rectangle 31">
            <a:extLst>
              <a:ext uri="{FF2B5EF4-FFF2-40B4-BE49-F238E27FC236}">
                <a16:creationId xmlns:a16="http://schemas.microsoft.com/office/drawing/2014/main" id="{7D9B594F-701F-9249-8EEF-E53BFE6A0C2C}"/>
              </a:ext>
            </a:extLst>
          </p:cNvPr>
          <p:cNvSpPr/>
          <p:nvPr/>
        </p:nvSpPr>
        <p:spPr>
          <a:xfrm>
            <a:off x="61969" y="1398307"/>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Load Configuration File</a:t>
            </a:r>
          </a:p>
        </p:txBody>
      </p:sp>
      <p:sp>
        <p:nvSpPr>
          <p:cNvPr id="34" name="Rectangle 33">
            <a:extLst>
              <a:ext uri="{FF2B5EF4-FFF2-40B4-BE49-F238E27FC236}">
                <a16:creationId xmlns:a16="http://schemas.microsoft.com/office/drawing/2014/main" id="{2878F77B-2F49-C746-96BB-1463056FBD23}"/>
              </a:ext>
            </a:extLst>
          </p:cNvPr>
          <p:cNvSpPr/>
          <p:nvPr/>
        </p:nvSpPr>
        <p:spPr>
          <a:xfrm>
            <a:off x="4003323" y="5449091"/>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Maintain current state </a:t>
            </a:r>
          </a:p>
        </p:txBody>
      </p:sp>
      <p:sp>
        <p:nvSpPr>
          <p:cNvPr id="35" name="Rectangle 34">
            <a:extLst>
              <a:ext uri="{FF2B5EF4-FFF2-40B4-BE49-F238E27FC236}">
                <a16:creationId xmlns:a16="http://schemas.microsoft.com/office/drawing/2014/main" id="{209937F1-B6F3-C241-9EC2-50571C598687}"/>
              </a:ext>
            </a:extLst>
          </p:cNvPr>
          <p:cNvSpPr/>
          <p:nvPr/>
        </p:nvSpPr>
        <p:spPr>
          <a:xfrm>
            <a:off x="9523771" y="3004083"/>
            <a:ext cx="2580968" cy="870155"/>
          </a:xfrm>
          <a:prstGeom prst="rect">
            <a:avLst/>
          </a:prstGeom>
          <a:solidFill>
            <a:srgbClr val="FFC000"/>
          </a:solidFill>
          <a:ln>
            <a:solidFill>
              <a:srgbClr val="FFC000">
                <a:alpha val="43000"/>
              </a:srgb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OFMF does a Get to the Agent to identify the fabric change</a:t>
            </a:r>
          </a:p>
        </p:txBody>
      </p:sp>
      <p:cxnSp>
        <p:nvCxnSpPr>
          <p:cNvPr id="36" name="Straight Arrow Connector 35">
            <a:extLst>
              <a:ext uri="{FF2B5EF4-FFF2-40B4-BE49-F238E27FC236}">
                <a16:creationId xmlns:a16="http://schemas.microsoft.com/office/drawing/2014/main" id="{05EDCF00-0B40-9245-9E5B-23D9EB25031A}"/>
              </a:ext>
            </a:extLst>
          </p:cNvPr>
          <p:cNvCxnSpPr>
            <a:cxnSpLocks/>
            <a:endCxn id="28" idx="1"/>
          </p:cNvCxnSpPr>
          <p:nvPr/>
        </p:nvCxnSpPr>
        <p:spPr>
          <a:xfrm flipV="1">
            <a:off x="8542175" y="2009493"/>
            <a:ext cx="1006888" cy="9777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1592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9A8C0-6786-AF48-955B-855F835C5E80}"/>
              </a:ext>
            </a:extLst>
          </p:cNvPr>
          <p:cNvSpPr>
            <a:spLocks noGrp="1"/>
          </p:cNvSpPr>
          <p:nvPr>
            <p:ph type="title"/>
          </p:nvPr>
        </p:nvSpPr>
        <p:spPr/>
        <p:txBody>
          <a:bodyPr/>
          <a:lstStyle/>
          <a:p>
            <a:r>
              <a:rPr lang="en-US" dirty="0"/>
              <a:t>Agent Flow diagram </a:t>
            </a:r>
          </a:p>
        </p:txBody>
      </p:sp>
      <p:sp>
        <p:nvSpPr>
          <p:cNvPr id="3" name="Footer Placeholder 2">
            <a:extLst>
              <a:ext uri="{FF2B5EF4-FFF2-40B4-BE49-F238E27FC236}">
                <a16:creationId xmlns:a16="http://schemas.microsoft.com/office/drawing/2014/main" id="{DA37971C-1B6E-2A4E-9B5F-AD4918864FD9}"/>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3365245D-9D0C-8542-8055-6494FE34A27D}"/>
              </a:ext>
            </a:extLst>
          </p:cNvPr>
          <p:cNvSpPr>
            <a:spLocks noGrp="1"/>
          </p:cNvSpPr>
          <p:nvPr>
            <p:ph type="sldNum" sz="quarter" idx="11"/>
          </p:nvPr>
        </p:nvSpPr>
        <p:spPr/>
        <p:txBody>
          <a:bodyPr/>
          <a:lstStyle/>
          <a:p>
            <a:fld id="{0743EA0E-C5B1-48EC-8082-F253EA88050D}" type="slidenum">
              <a:rPr lang="en-US" smtClean="0"/>
              <a:pPr/>
              <a:t>8</a:t>
            </a:fld>
            <a:endParaRPr lang="en-US" dirty="0"/>
          </a:p>
        </p:txBody>
      </p:sp>
      <p:graphicFrame>
        <p:nvGraphicFramePr>
          <p:cNvPr id="6" name="Table 6">
            <a:extLst>
              <a:ext uri="{FF2B5EF4-FFF2-40B4-BE49-F238E27FC236}">
                <a16:creationId xmlns:a16="http://schemas.microsoft.com/office/drawing/2014/main" id="{D19CB92D-B7FE-5A40-85A5-CB582A2137E1}"/>
              </a:ext>
            </a:extLst>
          </p:cNvPr>
          <p:cNvGraphicFramePr>
            <a:graphicFrameLocks noGrp="1"/>
          </p:cNvGraphicFramePr>
          <p:nvPr>
            <p:extLst>
              <p:ext uri="{D42A27DB-BD31-4B8C-83A1-F6EECF244321}">
                <p14:modId xmlns:p14="http://schemas.microsoft.com/office/powerpoint/2010/main" val="1507877149"/>
              </p:ext>
            </p:extLst>
          </p:nvPr>
        </p:nvGraphicFramePr>
        <p:xfrm>
          <a:off x="936702" y="1293541"/>
          <a:ext cx="10470996" cy="4066048"/>
        </p:xfrm>
        <a:graphic>
          <a:graphicData uri="http://schemas.openxmlformats.org/drawingml/2006/table">
            <a:tbl>
              <a:tblPr firstRow="1" bandRow="1">
                <a:tableStyleId>{5C22544A-7EE6-4342-B048-85BDC9FD1C3A}</a:tableStyleId>
              </a:tblPr>
              <a:tblGrid>
                <a:gridCol w="5235498">
                  <a:extLst>
                    <a:ext uri="{9D8B030D-6E8A-4147-A177-3AD203B41FA5}">
                      <a16:colId xmlns:a16="http://schemas.microsoft.com/office/drawing/2014/main" val="1019748261"/>
                    </a:ext>
                  </a:extLst>
                </a:gridCol>
                <a:gridCol w="5235498">
                  <a:extLst>
                    <a:ext uri="{9D8B030D-6E8A-4147-A177-3AD203B41FA5}">
                      <a16:colId xmlns:a16="http://schemas.microsoft.com/office/drawing/2014/main" val="1382603609"/>
                    </a:ext>
                  </a:extLst>
                </a:gridCol>
              </a:tblGrid>
              <a:tr h="345576">
                <a:tc>
                  <a:txBody>
                    <a:bodyPr/>
                    <a:lstStyle/>
                    <a:p>
                      <a:r>
                        <a:rPr lang="en-US" dirty="0"/>
                        <a:t>Actions</a:t>
                      </a:r>
                    </a:p>
                  </a:txBody>
                  <a:tcPr/>
                </a:tc>
                <a:tc>
                  <a:txBody>
                    <a:bodyPr/>
                    <a:lstStyle/>
                    <a:p>
                      <a:r>
                        <a:rPr lang="en-US" dirty="0"/>
                        <a:t>Attributes</a:t>
                      </a:r>
                    </a:p>
                  </a:txBody>
                  <a:tcPr/>
                </a:tc>
                <a:extLst>
                  <a:ext uri="{0D108BD9-81ED-4DB2-BD59-A6C34878D82A}">
                    <a16:rowId xmlns:a16="http://schemas.microsoft.com/office/drawing/2014/main" val="3940009781"/>
                  </a:ext>
                </a:extLst>
              </a:tr>
              <a:tr h="782816">
                <a:tc>
                  <a:txBody>
                    <a:bodyPr/>
                    <a:lstStyle/>
                    <a:p>
                      <a:r>
                        <a:rPr lang="en-US" sz="1400" dirty="0"/>
                        <a:t>Agent launches on in daemon mode as a co-application to the Subnet Manager</a:t>
                      </a:r>
                    </a:p>
                    <a:p>
                      <a:pPr marL="285750" indent="-285750">
                        <a:buFont typeface="Arial" panose="020B0604020202020204" pitchFamily="34" charset="0"/>
                        <a:buChar char="•"/>
                      </a:pPr>
                      <a:r>
                        <a:rPr lang="en-US" sz="1400" dirty="0"/>
                        <a:t>POC Zephyr has a Grand Plan spec to launch the Agent </a:t>
                      </a:r>
                    </a:p>
                  </a:txBody>
                  <a:tcPr/>
                </a:tc>
                <a:tc>
                  <a:txBody>
                    <a:bodyPr/>
                    <a:lstStyle/>
                    <a:p>
                      <a:r>
                        <a:rPr lang="en-US" sz="1400" dirty="0"/>
                        <a:t>Who the Agent is</a:t>
                      </a:r>
                    </a:p>
                    <a:p>
                      <a:r>
                        <a:rPr lang="en-US" sz="1400" dirty="0"/>
                        <a:t>How to turn on Agent</a:t>
                      </a:r>
                    </a:p>
                    <a:p>
                      <a:r>
                        <a:rPr lang="en-US" sz="1400" dirty="0"/>
                        <a:t>Path location of Agent</a:t>
                      </a:r>
                    </a:p>
                  </a:txBody>
                  <a:tcPr/>
                </a:tc>
                <a:extLst>
                  <a:ext uri="{0D108BD9-81ED-4DB2-BD59-A6C34878D82A}">
                    <a16:rowId xmlns:a16="http://schemas.microsoft.com/office/drawing/2014/main" val="565488110"/>
                  </a:ext>
                </a:extLst>
              </a:tr>
              <a:tr h="735981">
                <a:tc>
                  <a:txBody>
                    <a:bodyPr/>
                    <a:lstStyle/>
                    <a:p>
                      <a:r>
                        <a:rPr lang="en-US" sz="1400" dirty="0"/>
                        <a:t>Agent locates Subnet Manager and turns it’s ears on</a:t>
                      </a:r>
                    </a:p>
                  </a:txBody>
                  <a:tcPr/>
                </a:tc>
                <a:tc>
                  <a:txBody>
                    <a:bodyPr/>
                    <a:lstStyle/>
                    <a:p>
                      <a:r>
                        <a:rPr lang="en-US" sz="1400" dirty="0"/>
                        <a:t>Flag for insertion/deletion</a:t>
                      </a:r>
                    </a:p>
                    <a:p>
                      <a:r>
                        <a:rPr lang="en-US" sz="1400" dirty="0"/>
                        <a:t>Identifier to component</a:t>
                      </a:r>
                    </a:p>
                    <a:p>
                      <a:r>
                        <a:rPr lang="en-US" sz="1400" dirty="0"/>
                        <a:t>Wiring points </a:t>
                      </a:r>
                    </a:p>
                  </a:txBody>
                  <a:tcPr/>
                </a:tc>
                <a:extLst>
                  <a:ext uri="{0D108BD9-81ED-4DB2-BD59-A6C34878D82A}">
                    <a16:rowId xmlns:a16="http://schemas.microsoft.com/office/drawing/2014/main" val="1693983175"/>
                  </a:ext>
                </a:extLst>
              </a:tr>
              <a:tr h="597047">
                <a:tc>
                  <a:txBody>
                    <a:bodyPr/>
                    <a:lstStyle/>
                    <a:p>
                      <a:r>
                        <a:rPr lang="en-US" sz="1400" dirty="0"/>
                        <a:t>Locate the OFMF using SSDP</a:t>
                      </a:r>
                    </a:p>
                  </a:txBody>
                  <a:tcPr/>
                </a:tc>
                <a:tc>
                  <a:txBody>
                    <a:bodyPr/>
                    <a:lstStyle/>
                    <a:p>
                      <a:r>
                        <a:rPr lang="en-US" sz="1400" dirty="0"/>
                        <a:t>Service Identifier(s)</a:t>
                      </a:r>
                    </a:p>
                    <a:p>
                      <a:r>
                        <a:rPr lang="en-US" sz="1400" dirty="0"/>
                        <a:t>OFMF Acknowledgement</a:t>
                      </a:r>
                    </a:p>
                  </a:txBody>
                  <a:tcPr/>
                </a:tc>
                <a:extLst>
                  <a:ext uri="{0D108BD9-81ED-4DB2-BD59-A6C34878D82A}">
                    <a16:rowId xmlns:a16="http://schemas.microsoft.com/office/drawing/2014/main" val="2096625969"/>
                  </a:ext>
                </a:extLst>
              </a:tr>
              <a:tr h="663040">
                <a:tc>
                  <a:txBody>
                    <a:bodyPr/>
                    <a:lstStyle/>
                    <a:p>
                      <a:r>
                        <a:rPr lang="en-US" sz="1400" dirty="0"/>
                        <a:t>Agent receives a notification from the Subnet Manager </a:t>
                      </a:r>
                    </a:p>
                  </a:txBody>
                  <a:tcPr/>
                </a:tc>
                <a:tc>
                  <a:txBody>
                    <a:bodyPr/>
                    <a:lstStyle/>
                    <a:p>
                      <a:r>
                        <a:rPr lang="en-US" sz="1400" dirty="0"/>
                        <a:t>Add/Delete event</a:t>
                      </a:r>
                    </a:p>
                    <a:p>
                      <a:r>
                        <a:rPr lang="en-US" sz="1400" dirty="0"/>
                        <a:t>Add/Delete flag</a:t>
                      </a:r>
                    </a:p>
                    <a:p>
                      <a:r>
                        <a:rPr lang="en-US" sz="1400" dirty="0"/>
                        <a:t>Fabric-specific object description</a:t>
                      </a:r>
                    </a:p>
                  </a:txBody>
                  <a:tcPr/>
                </a:tc>
                <a:extLst>
                  <a:ext uri="{0D108BD9-81ED-4DB2-BD59-A6C34878D82A}">
                    <a16:rowId xmlns:a16="http://schemas.microsoft.com/office/drawing/2014/main" val="199421494"/>
                  </a:ext>
                </a:extLst>
              </a:tr>
              <a:tr h="852924">
                <a:tc>
                  <a:txBody>
                    <a:bodyPr/>
                    <a:lstStyle/>
                    <a:p>
                      <a:r>
                        <a:rPr lang="en-US" sz="1400" dirty="0"/>
                        <a:t>Agent sends a Redfish event to the OFMF </a:t>
                      </a:r>
                    </a:p>
                    <a:p>
                      <a:r>
                        <a:rPr lang="en-US" sz="1400" dirty="0"/>
                        <a:t>OFMF may respond with a Get to Agent</a:t>
                      </a:r>
                    </a:p>
                    <a:p>
                      <a:r>
                        <a:rPr lang="en-US" sz="1400" dirty="0"/>
                        <a:t>OFMF notifies client(s)</a:t>
                      </a:r>
                    </a:p>
                  </a:txBody>
                  <a:tcPr/>
                </a:tc>
                <a:tc>
                  <a:txBody>
                    <a:bodyPr/>
                    <a:lstStyle/>
                    <a:p>
                      <a:r>
                        <a:rPr lang="en-US" sz="1400" dirty="0"/>
                        <a:t>Redfish event </a:t>
                      </a:r>
                    </a:p>
                    <a:p>
                      <a:r>
                        <a:rPr lang="en-US" sz="1400" dirty="0"/>
                        <a:t>Change information </a:t>
                      </a:r>
                    </a:p>
                    <a:p>
                      <a:endParaRPr lang="en-US" sz="1400" dirty="0"/>
                    </a:p>
                  </a:txBody>
                  <a:tcPr/>
                </a:tc>
                <a:extLst>
                  <a:ext uri="{0D108BD9-81ED-4DB2-BD59-A6C34878D82A}">
                    <a16:rowId xmlns:a16="http://schemas.microsoft.com/office/drawing/2014/main" val="885785848"/>
                  </a:ext>
                </a:extLst>
              </a:tr>
            </a:tbl>
          </a:graphicData>
        </a:graphic>
      </p:graphicFrame>
    </p:spTree>
    <p:extLst>
      <p:ext uri="{BB962C8B-B14F-4D97-AF65-F5344CB8AC3E}">
        <p14:creationId xmlns:p14="http://schemas.microsoft.com/office/powerpoint/2010/main" val="428654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D3AB3-0AFD-DD4C-88DA-C99FDA954904}"/>
              </a:ext>
            </a:extLst>
          </p:cNvPr>
          <p:cNvSpPr>
            <a:spLocks noGrp="1"/>
          </p:cNvSpPr>
          <p:nvPr>
            <p:ph type="title"/>
          </p:nvPr>
        </p:nvSpPr>
        <p:spPr/>
        <p:txBody>
          <a:bodyPr/>
          <a:lstStyle/>
          <a:p>
            <a:r>
              <a:rPr lang="en-US" dirty="0"/>
              <a:t>Agent class Diagram</a:t>
            </a:r>
          </a:p>
        </p:txBody>
      </p:sp>
      <p:sp>
        <p:nvSpPr>
          <p:cNvPr id="3" name="Footer Placeholder 2">
            <a:extLst>
              <a:ext uri="{FF2B5EF4-FFF2-40B4-BE49-F238E27FC236}">
                <a16:creationId xmlns:a16="http://schemas.microsoft.com/office/drawing/2014/main" id="{B68AC014-DB94-034F-9BEB-62B4A15C22EC}"/>
              </a:ext>
            </a:extLst>
          </p:cNvPr>
          <p:cNvSpPr>
            <a:spLocks noGrp="1"/>
          </p:cNvSpPr>
          <p:nvPr>
            <p:ph type="ftr" sz="quarter" idx="10"/>
          </p:nvPr>
        </p:nvSpPr>
        <p:spPr/>
        <p:txBody>
          <a:bodyPr/>
          <a:lstStyle/>
          <a:p>
            <a:r>
              <a:rPr lang="en-US"/>
              <a:t>© OpenFabrics Alliance</a:t>
            </a:r>
            <a:endParaRPr lang="en-US" dirty="0"/>
          </a:p>
        </p:txBody>
      </p:sp>
      <p:sp>
        <p:nvSpPr>
          <p:cNvPr id="4" name="Slide Number Placeholder 3">
            <a:extLst>
              <a:ext uri="{FF2B5EF4-FFF2-40B4-BE49-F238E27FC236}">
                <a16:creationId xmlns:a16="http://schemas.microsoft.com/office/drawing/2014/main" id="{6280961F-EDE0-0145-975E-8344CAB96081}"/>
              </a:ext>
            </a:extLst>
          </p:cNvPr>
          <p:cNvSpPr>
            <a:spLocks noGrp="1"/>
          </p:cNvSpPr>
          <p:nvPr>
            <p:ph type="sldNum" sz="quarter" idx="11"/>
          </p:nvPr>
        </p:nvSpPr>
        <p:spPr>
          <a:xfrm>
            <a:off x="4045132" y="6858000"/>
            <a:ext cx="2743200" cy="365125"/>
          </a:xfrm>
        </p:spPr>
        <p:txBody>
          <a:bodyPr/>
          <a:lstStyle/>
          <a:p>
            <a:fld id="{0743EA0E-C5B1-48EC-8082-F253EA88050D}" type="slidenum">
              <a:rPr lang="en-US" smtClean="0"/>
              <a:pPr/>
              <a:t>9</a:t>
            </a:fld>
            <a:endParaRPr lang="en-US" dirty="0"/>
          </a:p>
        </p:txBody>
      </p:sp>
      <p:sp>
        <p:nvSpPr>
          <p:cNvPr id="16" name="Diamond 15">
            <a:extLst>
              <a:ext uri="{FF2B5EF4-FFF2-40B4-BE49-F238E27FC236}">
                <a16:creationId xmlns:a16="http://schemas.microsoft.com/office/drawing/2014/main" id="{A21313E1-95A6-EC4B-BED4-7EE9EFB421AD}"/>
              </a:ext>
            </a:extLst>
          </p:cNvPr>
          <p:cNvSpPr/>
          <p:nvPr/>
        </p:nvSpPr>
        <p:spPr>
          <a:xfrm>
            <a:off x="4684229" y="5121724"/>
            <a:ext cx="1973827" cy="1157751"/>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change</a:t>
            </a:r>
          </a:p>
        </p:txBody>
      </p:sp>
      <p:cxnSp>
        <p:nvCxnSpPr>
          <p:cNvPr id="21" name="Straight Arrow Connector 20">
            <a:extLst>
              <a:ext uri="{FF2B5EF4-FFF2-40B4-BE49-F238E27FC236}">
                <a16:creationId xmlns:a16="http://schemas.microsoft.com/office/drawing/2014/main" id="{795C70DE-6803-D94C-A250-500D3EA49801}"/>
              </a:ext>
            </a:extLst>
          </p:cNvPr>
          <p:cNvCxnSpPr>
            <a:cxnSpLocks/>
            <a:endCxn id="16" idx="1"/>
          </p:cNvCxnSpPr>
          <p:nvPr/>
        </p:nvCxnSpPr>
        <p:spPr>
          <a:xfrm>
            <a:off x="4156068"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TextBox 21">
            <a:extLst>
              <a:ext uri="{FF2B5EF4-FFF2-40B4-BE49-F238E27FC236}">
                <a16:creationId xmlns:a16="http://schemas.microsoft.com/office/drawing/2014/main" id="{6CC5B7F1-5434-DF4B-835C-3DA4E03A3174}"/>
              </a:ext>
            </a:extLst>
          </p:cNvPr>
          <p:cNvSpPr txBox="1"/>
          <p:nvPr/>
        </p:nvSpPr>
        <p:spPr>
          <a:xfrm>
            <a:off x="6545488" y="5096952"/>
            <a:ext cx="692332" cy="369332"/>
          </a:xfrm>
          <a:prstGeom prst="rect">
            <a:avLst/>
          </a:prstGeom>
          <a:noFill/>
        </p:spPr>
        <p:txBody>
          <a:bodyPr wrap="square" rtlCol="0">
            <a:spAutoFit/>
          </a:bodyPr>
          <a:lstStyle/>
          <a:p>
            <a:r>
              <a:rPr lang="en-US" dirty="0"/>
              <a:t>Yes</a:t>
            </a:r>
          </a:p>
        </p:txBody>
      </p:sp>
      <p:sp>
        <p:nvSpPr>
          <p:cNvPr id="23" name="TextBox 22">
            <a:extLst>
              <a:ext uri="{FF2B5EF4-FFF2-40B4-BE49-F238E27FC236}">
                <a16:creationId xmlns:a16="http://schemas.microsoft.com/office/drawing/2014/main" id="{3332BF0A-65EF-304A-A653-2AD97EACFC14}"/>
              </a:ext>
            </a:extLst>
          </p:cNvPr>
          <p:cNvSpPr txBox="1"/>
          <p:nvPr/>
        </p:nvSpPr>
        <p:spPr>
          <a:xfrm>
            <a:off x="4604671" y="6047202"/>
            <a:ext cx="679268" cy="369332"/>
          </a:xfrm>
          <a:prstGeom prst="rect">
            <a:avLst/>
          </a:prstGeom>
          <a:noFill/>
        </p:spPr>
        <p:txBody>
          <a:bodyPr wrap="square" rtlCol="0">
            <a:spAutoFit/>
          </a:bodyPr>
          <a:lstStyle/>
          <a:p>
            <a:r>
              <a:rPr lang="en-US" dirty="0"/>
              <a:t>No</a:t>
            </a:r>
          </a:p>
        </p:txBody>
      </p:sp>
      <p:cxnSp>
        <p:nvCxnSpPr>
          <p:cNvPr id="27" name="Straight Arrow Connector 26">
            <a:extLst>
              <a:ext uri="{FF2B5EF4-FFF2-40B4-BE49-F238E27FC236}">
                <a16:creationId xmlns:a16="http://schemas.microsoft.com/office/drawing/2014/main" id="{218829BB-1162-EE42-92F9-E6ACF4B4171A}"/>
              </a:ext>
            </a:extLst>
          </p:cNvPr>
          <p:cNvCxnSpPr>
            <a:cxnSpLocks/>
          </p:cNvCxnSpPr>
          <p:nvPr/>
        </p:nvCxnSpPr>
        <p:spPr>
          <a:xfrm>
            <a:off x="5671142" y="6184104"/>
            <a:ext cx="0" cy="58237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a:extLst>
              <a:ext uri="{FF2B5EF4-FFF2-40B4-BE49-F238E27FC236}">
                <a16:creationId xmlns:a16="http://schemas.microsoft.com/office/drawing/2014/main" id="{05EDCF00-0B40-9245-9E5B-23D9EB25031A}"/>
              </a:ext>
            </a:extLst>
          </p:cNvPr>
          <p:cNvCxnSpPr>
            <a:cxnSpLocks/>
          </p:cNvCxnSpPr>
          <p:nvPr/>
        </p:nvCxnSpPr>
        <p:spPr>
          <a:xfrm flipV="1">
            <a:off x="8605277" y="2287139"/>
            <a:ext cx="975336"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D794392F-CE17-8B48-8F4D-0BFBCD6CF517}"/>
              </a:ext>
            </a:extLst>
          </p:cNvPr>
          <p:cNvSpPr/>
          <p:nvPr/>
        </p:nvSpPr>
        <p:spPr>
          <a:xfrm>
            <a:off x="390293" y="4694664"/>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Launch</a:t>
            </a:r>
          </a:p>
        </p:txBody>
      </p:sp>
      <p:sp>
        <p:nvSpPr>
          <p:cNvPr id="25" name="Rectangle 24">
            <a:extLst>
              <a:ext uri="{FF2B5EF4-FFF2-40B4-BE49-F238E27FC236}">
                <a16:creationId xmlns:a16="http://schemas.microsoft.com/office/drawing/2014/main" id="{36858CD0-A14C-DD4D-A85E-D40E9BF71E67}"/>
              </a:ext>
            </a:extLst>
          </p:cNvPr>
          <p:cNvSpPr/>
          <p:nvPr/>
        </p:nvSpPr>
        <p:spPr>
          <a:xfrm>
            <a:off x="390293" y="5027470"/>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a:p>
            <a:pPr algn="ctr"/>
            <a:r>
              <a:rPr lang="en-US" sz="1000" dirty="0"/>
              <a:t>Listen for OFMF Agent</a:t>
            </a:r>
          </a:p>
        </p:txBody>
      </p:sp>
      <p:sp>
        <p:nvSpPr>
          <p:cNvPr id="37" name="Rectangle 36">
            <a:extLst>
              <a:ext uri="{FF2B5EF4-FFF2-40B4-BE49-F238E27FC236}">
                <a16:creationId xmlns:a16="http://schemas.microsoft.com/office/drawing/2014/main" id="{00DF30DB-FA3F-C94D-BB13-1C82F1D4D847}"/>
              </a:ext>
            </a:extLst>
          </p:cNvPr>
          <p:cNvSpPr/>
          <p:nvPr/>
        </p:nvSpPr>
        <p:spPr>
          <a:xfrm>
            <a:off x="390293" y="5693084"/>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Resources</a:t>
            </a:r>
          </a:p>
          <a:p>
            <a:pPr algn="ctr"/>
            <a:endParaRPr lang="en-US" sz="1000" dirty="0"/>
          </a:p>
        </p:txBody>
      </p:sp>
      <p:sp>
        <p:nvSpPr>
          <p:cNvPr id="41" name="Rectangle 40">
            <a:extLst>
              <a:ext uri="{FF2B5EF4-FFF2-40B4-BE49-F238E27FC236}">
                <a16:creationId xmlns:a16="http://schemas.microsoft.com/office/drawing/2014/main" id="{1BFD71B3-8D20-B448-9BA9-33D6572A1C37}"/>
              </a:ext>
            </a:extLst>
          </p:cNvPr>
          <p:cNvSpPr/>
          <p:nvPr/>
        </p:nvSpPr>
        <p:spPr>
          <a:xfrm>
            <a:off x="157272" y="1310942"/>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Launch</a:t>
            </a:r>
          </a:p>
        </p:txBody>
      </p:sp>
      <p:sp>
        <p:nvSpPr>
          <p:cNvPr id="42" name="Rectangle 41">
            <a:extLst>
              <a:ext uri="{FF2B5EF4-FFF2-40B4-BE49-F238E27FC236}">
                <a16:creationId xmlns:a16="http://schemas.microsoft.com/office/drawing/2014/main" id="{44417CFD-1201-8B4E-945C-7481C78B6A13}"/>
              </a:ext>
            </a:extLst>
          </p:cNvPr>
          <p:cNvSpPr/>
          <p:nvPr/>
        </p:nvSpPr>
        <p:spPr>
          <a:xfrm>
            <a:off x="157271"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Load configuration file</a:t>
            </a:r>
          </a:p>
          <a:p>
            <a:pPr algn="ctr"/>
            <a:r>
              <a:rPr lang="en-US" sz="1000" dirty="0"/>
              <a:t> </a:t>
            </a:r>
          </a:p>
        </p:txBody>
      </p:sp>
      <p:sp>
        <p:nvSpPr>
          <p:cNvPr id="43" name="Rectangle 42">
            <a:extLst>
              <a:ext uri="{FF2B5EF4-FFF2-40B4-BE49-F238E27FC236}">
                <a16:creationId xmlns:a16="http://schemas.microsoft.com/office/drawing/2014/main" id="{EF2595EB-B4FE-BB45-9E8B-EE72A5CBE02B}"/>
              </a:ext>
            </a:extLst>
          </p:cNvPr>
          <p:cNvSpPr/>
          <p:nvPr/>
        </p:nvSpPr>
        <p:spPr>
          <a:xfrm>
            <a:off x="157272"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Who the Agent is</a:t>
            </a:r>
          </a:p>
          <a:p>
            <a:r>
              <a:rPr lang="en-US" sz="1000" dirty="0"/>
              <a:t>How to turn on Agent</a:t>
            </a:r>
          </a:p>
          <a:p>
            <a:r>
              <a:rPr lang="en-US" sz="1000" dirty="0"/>
              <a:t>Path location of Agent</a:t>
            </a:r>
          </a:p>
          <a:p>
            <a:pPr algn="ctr"/>
            <a:endParaRPr lang="en-US" dirty="0"/>
          </a:p>
        </p:txBody>
      </p:sp>
      <p:sp>
        <p:nvSpPr>
          <p:cNvPr id="44" name="Rectangle 43">
            <a:extLst>
              <a:ext uri="{FF2B5EF4-FFF2-40B4-BE49-F238E27FC236}">
                <a16:creationId xmlns:a16="http://schemas.microsoft.com/office/drawing/2014/main" id="{9EDEAD70-E30C-2449-8449-F355AD1F9BF3}"/>
              </a:ext>
            </a:extLst>
          </p:cNvPr>
          <p:cNvSpPr/>
          <p:nvPr/>
        </p:nvSpPr>
        <p:spPr>
          <a:xfrm>
            <a:off x="243119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meet SM</a:t>
            </a:r>
          </a:p>
        </p:txBody>
      </p:sp>
      <p:sp>
        <p:nvSpPr>
          <p:cNvPr id="45" name="Rectangle 44">
            <a:extLst>
              <a:ext uri="{FF2B5EF4-FFF2-40B4-BE49-F238E27FC236}">
                <a16:creationId xmlns:a16="http://schemas.microsoft.com/office/drawing/2014/main" id="{4BF1C42D-E469-7541-815C-B9DCBCB91085}"/>
              </a:ext>
            </a:extLst>
          </p:cNvPr>
          <p:cNvSpPr/>
          <p:nvPr/>
        </p:nvSpPr>
        <p:spPr>
          <a:xfrm>
            <a:off x="2431197" y="1643748"/>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Agent locates Subnet Manager and turns it’s ears on</a:t>
            </a:r>
          </a:p>
          <a:p>
            <a:pPr algn="ctr"/>
            <a:r>
              <a:rPr lang="en-US" sz="1000" dirty="0"/>
              <a:t> </a:t>
            </a:r>
          </a:p>
        </p:txBody>
      </p:sp>
      <p:sp>
        <p:nvSpPr>
          <p:cNvPr id="46" name="Rectangle 45">
            <a:extLst>
              <a:ext uri="{FF2B5EF4-FFF2-40B4-BE49-F238E27FC236}">
                <a16:creationId xmlns:a16="http://schemas.microsoft.com/office/drawing/2014/main" id="{FAF4F693-7281-0C41-9DDF-79E401C28F46}"/>
              </a:ext>
            </a:extLst>
          </p:cNvPr>
          <p:cNvSpPr/>
          <p:nvPr/>
        </p:nvSpPr>
        <p:spPr>
          <a:xfrm>
            <a:off x="2431198" y="2309362"/>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Flag for insertion/deletion</a:t>
            </a:r>
          </a:p>
          <a:p>
            <a:r>
              <a:rPr lang="en-US" sz="1000" dirty="0"/>
              <a:t>Identifier to component</a:t>
            </a:r>
          </a:p>
          <a:p>
            <a:r>
              <a:rPr lang="en-US" sz="1000" dirty="0" err="1"/>
              <a:t>Resouce</a:t>
            </a:r>
            <a:r>
              <a:rPr lang="en-US" sz="1000" dirty="0"/>
              <a:t> Attachments</a:t>
            </a:r>
          </a:p>
        </p:txBody>
      </p:sp>
      <p:cxnSp>
        <p:nvCxnSpPr>
          <p:cNvPr id="47" name="Straight Arrow Connector 46">
            <a:extLst>
              <a:ext uri="{FF2B5EF4-FFF2-40B4-BE49-F238E27FC236}">
                <a16:creationId xmlns:a16="http://schemas.microsoft.com/office/drawing/2014/main" id="{2573541E-516F-D04F-81C2-7661DB45E794}"/>
              </a:ext>
            </a:extLst>
          </p:cNvPr>
          <p:cNvCxnSpPr>
            <a:cxnSpLocks/>
          </p:cNvCxnSpPr>
          <p:nvPr/>
        </p:nvCxnSpPr>
        <p:spPr>
          <a:xfrm flipV="1">
            <a:off x="1618080" y="2271253"/>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a:extLst>
              <a:ext uri="{FF2B5EF4-FFF2-40B4-BE49-F238E27FC236}">
                <a16:creationId xmlns:a16="http://schemas.microsoft.com/office/drawing/2014/main" id="{8CADF903-3BEC-B84C-B216-12C5F470FD74}"/>
              </a:ext>
            </a:extLst>
          </p:cNvPr>
          <p:cNvCxnSpPr>
            <a:stCxn id="5" idx="0"/>
            <a:endCxn id="46" idx="2"/>
          </p:cNvCxnSpPr>
          <p:nvPr/>
        </p:nvCxnSpPr>
        <p:spPr>
          <a:xfrm flipV="1">
            <a:off x="1120698" y="3116994"/>
            <a:ext cx="2040905" cy="157767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3FA14CEC-92DF-2F46-8922-DF3ED99F3F6A}"/>
              </a:ext>
            </a:extLst>
          </p:cNvPr>
          <p:cNvSpPr/>
          <p:nvPr/>
        </p:nvSpPr>
        <p:spPr>
          <a:xfrm>
            <a:off x="4756280" y="1342537"/>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locate OFMF</a:t>
            </a:r>
          </a:p>
        </p:txBody>
      </p:sp>
      <p:sp>
        <p:nvSpPr>
          <p:cNvPr id="50" name="Rectangle 49">
            <a:extLst>
              <a:ext uri="{FF2B5EF4-FFF2-40B4-BE49-F238E27FC236}">
                <a16:creationId xmlns:a16="http://schemas.microsoft.com/office/drawing/2014/main" id="{8981F21D-2D96-774E-A9D9-ABA7792DDA4C}"/>
              </a:ext>
            </a:extLst>
          </p:cNvPr>
          <p:cNvSpPr/>
          <p:nvPr/>
        </p:nvSpPr>
        <p:spPr>
          <a:xfrm>
            <a:off x="4756280" y="166565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Locate the OFMF using SSDP</a:t>
            </a:r>
          </a:p>
          <a:p>
            <a:pPr algn="ctr"/>
            <a:r>
              <a:rPr lang="en-US" sz="1000" dirty="0"/>
              <a:t> </a:t>
            </a:r>
          </a:p>
        </p:txBody>
      </p:sp>
      <p:sp>
        <p:nvSpPr>
          <p:cNvPr id="51" name="Rectangle 50">
            <a:extLst>
              <a:ext uri="{FF2B5EF4-FFF2-40B4-BE49-F238E27FC236}">
                <a16:creationId xmlns:a16="http://schemas.microsoft.com/office/drawing/2014/main" id="{4B1E4E17-2FDF-7545-BBAA-9F946F5FBDF9}"/>
              </a:ext>
            </a:extLst>
          </p:cNvPr>
          <p:cNvSpPr/>
          <p:nvPr/>
        </p:nvSpPr>
        <p:spPr>
          <a:xfrm>
            <a:off x="4756281" y="233127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Service Identifier(s)</a:t>
            </a:r>
          </a:p>
          <a:p>
            <a:r>
              <a:rPr lang="en-US" sz="1000" dirty="0"/>
              <a:t>OFMF Acknowledgement</a:t>
            </a:r>
          </a:p>
        </p:txBody>
      </p:sp>
      <p:cxnSp>
        <p:nvCxnSpPr>
          <p:cNvPr id="52" name="Straight Arrow Connector 51">
            <a:extLst>
              <a:ext uri="{FF2B5EF4-FFF2-40B4-BE49-F238E27FC236}">
                <a16:creationId xmlns:a16="http://schemas.microsoft.com/office/drawing/2014/main" id="{37DA1267-C678-5C4D-B8B9-1927B8B829DE}"/>
              </a:ext>
            </a:extLst>
          </p:cNvPr>
          <p:cNvCxnSpPr>
            <a:cxnSpLocks/>
          </p:cNvCxnSpPr>
          <p:nvPr/>
        </p:nvCxnSpPr>
        <p:spPr>
          <a:xfrm flipV="1">
            <a:off x="3892006" y="2292045"/>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DDF6D5C3-DB75-1746-A1C9-782275717997}"/>
              </a:ext>
            </a:extLst>
          </p:cNvPr>
          <p:cNvSpPr/>
          <p:nvPr/>
        </p:nvSpPr>
        <p:spPr>
          <a:xfrm>
            <a:off x="2695260" y="4694663"/>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a:t>
            </a:r>
          </a:p>
        </p:txBody>
      </p:sp>
      <p:sp>
        <p:nvSpPr>
          <p:cNvPr id="54" name="Rectangle 53">
            <a:extLst>
              <a:ext uri="{FF2B5EF4-FFF2-40B4-BE49-F238E27FC236}">
                <a16:creationId xmlns:a16="http://schemas.microsoft.com/office/drawing/2014/main" id="{CBBC3D9E-0BF1-4C4D-BC66-807AE33EA7B0}"/>
              </a:ext>
            </a:extLst>
          </p:cNvPr>
          <p:cNvSpPr/>
          <p:nvPr/>
        </p:nvSpPr>
        <p:spPr>
          <a:xfrm>
            <a:off x="2695260" y="5027469"/>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Recursively walk the fabric</a:t>
            </a:r>
          </a:p>
        </p:txBody>
      </p:sp>
      <p:sp>
        <p:nvSpPr>
          <p:cNvPr id="55" name="Rectangle 54">
            <a:extLst>
              <a:ext uri="{FF2B5EF4-FFF2-40B4-BE49-F238E27FC236}">
                <a16:creationId xmlns:a16="http://schemas.microsoft.com/office/drawing/2014/main" id="{A608C82C-3445-7B47-AE33-77E7F98EE3F6}"/>
              </a:ext>
            </a:extLst>
          </p:cNvPr>
          <p:cNvSpPr/>
          <p:nvPr/>
        </p:nvSpPr>
        <p:spPr>
          <a:xfrm>
            <a:off x="2695259" y="5679850"/>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t>Endpoints</a:t>
            </a:r>
          </a:p>
          <a:p>
            <a:pPr algn="ctr"/>
            <a:r>
              <a:rPr lang="en-US" sz="1000" dirty="0"/>
              <a:t>Switches</a:t>
            </a:r>
          </a:p>
          <a:p>
            <a:pPr algn="ctr"/>
            <a:endParaRPr lang="en-US" sz="1000" dirty="0"/>
          </a:p>
        </p:txBody>
      </p:sp>
      <p:cxnSp>
        <p:nvCxnSpPr>
          <p:cNvPr id="56" name="Straight Arrow Connector 55">
            <a:extLst>
              <a:ext uri="{FF2B5EF4-FFF2-40B4-BE49-F238E27FC236}">
                <a16:creationId xmlns:a16="http://schemas.microsoft.com/office/drawing/2014/main" id="{C674B2C3-FBE3-164C-82A2-94C9DBD84E60}"/>
              </a:ext>
            </a:extLst>
          </p:cNvPr>
          <p:cNvCxnSpPr>
            <a:cxnSpLocks/>
          </p:cNvCxnSpPr>
          <p:nvPr/>
        </p:nvCxnSpPr>
        <p:spPr>
          <a:xfrm flipV="1">
            <a:off x="1882143" y="5668369"/>
            <a:ext cx="813117" cy="1525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30C74D98-63A6-5F43-941D-B2C8FF1830FC}"/>
              </a:ext>
            </a:extLst>
          </p:cNvPr>
          <p:cNvCxnSpPr>
            <a:cxnSpLocks/>
          </p:cNvCxnSpPr>
          <p:nvPr/>
        </p:nvCxnSpPr>
        <p:spPr>
          <a:xfrm flipH="1" flipV="1">
            <a:off x="3425663" y="6720941"/>
            <a:ext cx="2248697" cy="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CC3602D2-4B78-D644-8A59-64669D9FFB2E}"/>
              </a:ext>
            </a:extLst>
          </p:cNvPr>
          <p:cNvCxnSpPr>
            <a:cxnSpLocks/>
          </p:cNvCxnSpPr>
          <p:nvPr/>
        </p:nvCxnSpPr>
        <p:spPr>
          <a:xfrm flipV="1">
            <a:off x="3469732" y="6495929"/>
            <a:ext cx="9227" cy="29594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0" name="Rectangle 59">
            <a:extLst>
              <a:ext uri="{FF2B5EF4-FFF2-40B4-BE49-F238E27FC236}">
                <a16:creationId xmlns:a16="http://schemas.microsoft.com/office/drawing/2014/main" id="{37D9D9F1-5D3E-C34A-892B-25583936B1F5}"/>
              </a:ext>
            </a:extLst>
          </p:cNvPr>
          <p:cNvSpPr/>
          <p:nvPr/>
        </p:nvSpPr>
        <p:spPr>
          <a:xfrm>
            <a:off x="7216063" y="4660070"/>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SM Notification </a:t>
            </a:r>
          </a:p>
        </p:txBody>
      </p:sp>
      <p:sp>
        <p:nvSpPr>
          <p:cNvPr id="61" name="Rectangle 60">
            <a:extLst>
              <a:ext uri="{FF2B5EF4-FFF2-40B4-BE49-F238E27FC236}">
                <a16:creationId xmlns:a16="http://schemas.microsoft.com/office/drawing/2014/main" id="{9ECAD2EB-A421-104D-B3D3-0592FAA89728}"/>
              </a:ext>
            </a:extLst>
          </p:cNvPr>
          <p:cNvSpPr/>
          <p:nvPr/>
        </p:nvSpPr>
        <p:spPr>
          <a:xfrm>
            <a:off x="7216063" y="4992876"/>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Subnet Manager  notifies Agent</a:t>
            </a:r>
          </a:p>
        </p:txBody>
      </p:sp>
      <p:sp>
        <p:nvSpPr>
          <p:cNvPr id="62" name="Rectangle 61">
            <a:extLst>
              <a:ext uri="{FF2B5EF4-FFF2-40B4-BE49-F238E27FC236}">
                <a16:creationId xmlns:a16="http://schemas.microsoft.com/office/drawing/2014/main" id="{95B16D38-A39F-6E40-BF8E-682F27ADA7B6}"/>
              </a:ext>
            </a:extLst>
          </p:cNvPr>
          <p:cNvSpPr/>
          <p:nvPr/>
        </p:nvSpPr>
        <p:spPr>
          <a:xfrm>
            <a:off x="7216062" y="5645257"/>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3" name="Straight Arrow Connector 62">
            <a:extLst>
              <a:ext uri="{FF2B5EF4-FFF2-40B4-BE49-F238E27FC236}">
                <a16:creationId xmlns:a16="http://schemas.microsoft.com/office/drawing/2014/main" id="{1F28D6CE-60D3-624E-ABCB-59800D57D3FF}"/>
              </a:ext>
            </a:extLst>
          </p:cNvPr>
          <p:cNvCxnSpPr>
            <a:cxnSpLocks/>
          </p:cNvCxnSpPr>
          <p:nvPr/>
        </p:nvCxnSpPr>
        <p:spPr>
          <a:xfrm>
            <a:off x="6658056" y="5700600"/>
            <a:ext cx="52816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3A4913E8-01BA-1844-8B3B-A0569CB920AC}"/>
              </a:ext>
            </a:extLst>
          </p:cNvPr>
          <p:cNvSpPr/>
          <p:nvPr/>
        </p:nvSpPr>
        <p:spPr>
          <a:xfrm>
            <a:off x="7112917" y="1320629"/>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Receives Update</a:t>
            </a:r>
          </a:p>
        </p:txBody>
      </p:sp>
      <p:sp>
        <p:nvSpPr>
          <p:cNvPr id="65" name="Rectangle 64">
            <a:extLst>
              <a:ext uri="{FF2B5EF4-FFF2-40B4-BE49-F238E27FC236}">
                <a16:creationId xmlns:a16="http://schemas.microsoft.com/office/drawing/2014/main" id="{F06EC043-9B54-E647-86CD-B2D8D3EE06F9}"/>
              </a:ext>
            </a:extLst>
          </p:cNvPr>
          <p:cNvSpPr/>
          <p:nvPr/>
        </p:nvSpPr>
        <p:spPr>
          <a:xfrm>
            <a:off x="7112917" y="1653435"/>
            <a:ext cx="1460809" cy="642763"/>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receives a notification from the Subnet Manager </a:t>
            </a:r>
          </a:p>
        </p:txBody>
      </p:sp>
      <p:sp>
        <p:nvSpPr>
          <p:cNvPr id="66" name="Rectangle 65">
            <a:extLst>
              <a:ext uri="{FF2B5EF4-FFF2-40B4-BE49-F238E27FC236}">
                <a16:creationId xmlns:a16="http://schemas.microsoft.com/office/drawing/2014/main" id="{C1F308F8-7585-4343-9179-8432A064888B}"/>
              </a:ext>
            </a:extLst>
          </p:cNvPr>
          <p:cNvSpPr/>
          <p:nvPr/>
        </p:nvSpPr>
        <p:spPr>
          <a:xfrm>
            <a:off x="7112916" y="2305816"/>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Add/Delete event</a:t>
            </a:r>
          </a:p>
          <a:p>
            <a:r>
              <a:rPr lang="en-US" sz="1000" dirty="0"/>
              <a:t>Add/Delete flag</a:t>
            </a:r>
          </a:p>
          <a:p>
            <a:r>
              <a:rPr lang="en-US" sz="1000" dirty="0"/>
              <a:t>Fabric-specific object description</a:t>
            </a:r>
          </a:p>
        </p:txBody>
      </p:sp>
      <p:cxnSp>
        <p:nvCxnSpPr>
          <p:cNvPr id="67" name="Straight Arrow Connector 66">
            <a:extLst>
              <a:ext uri="{FF2B5EF4-FFF2-40B4-BE49-F238E27FC236}">
                <a16:creationId xmlns:a16="http://schemas.microsoft.com/office/drawing/2014/main" id="{095B8E86-E4AB-9D42-A12D-3F45E9455978}"/>
              </a:ext>
            </a:extLst>
          </p:cNvPr>
          <p:cNvCxnSpPr>
            <a:cxnSpLocks/>
          </p:cNvCxnSpPr>
          <p:nvPr/>
        </p:nvCxnSpPr>
        <p:spPr>
          <a:xfrm flipV="1">
            <a:off x="6165932" y="2321582"/>
            <a:ext cx="915432" cy="1377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8" name="Straight Arrow Connector 67">
            <a:extLst>
              <a:ext uri="{FF2B5EF4-FFF2-40B4-BE49-F238E27FC236}">
                <a16:creationId xmlns:a16="http://schemas.microsoft.com/office/drawing/2014/main" id="{65C62004-6F29-7844-9D66-982124415E9E}"/>
              </a:ext>
            </a:extLst>
          </p:cNvPr>
          <p:cNvCxnSpPr>
            <a:cxnSpLocks/>
            <a:stCxn id="60" idx="0"/>
          </p:cNvCxnSpPr>
          <p:nvPr/>
        </p:nvCxnSpPr>
        <p:spPr>
          <a:xfrm flipH="1" flipV="1">
            <a:off x="7930433" y="3135827"/>
            <a:ext cx="16035" cy="152424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8DF1F157-2D23-4541-8BDB-0602AE686AC1}"/>
              </a:ext>
            </a:extLst>
          </p:cNvPr>
          <p:cNvCxnSpPr>
            <a:cxnSpLocks/>
          </p:cNvCxnSpPr>
          <p:nvPr/>
        </p:nvCxnSpPr>
        <p:spPr>
          <a:xfrm flipH="1">
            <a:off x="4135020" y="4877480"/>
            <a:ext cx="3072243" cy="2156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4" name="Rectangle 73">
            <a:extLst>
              <a:ext uri="{FF2B5EF4-FFF2-40B4-BE49-F238E27FC236}">
                <a16:creationId xmlns:a16="http://schemas.microsoft.com/office/drawing/2014/main" id="{87FCE7CA-3518-7B42-825C-D8FD236C32D2}"/>
              </a:ext>
            </a:extLst>
          </p:cNvPr>
          <p:cNvSpPr/>
          <p:nvPr/>
        </p:nvSpPr>
        <p:spPr>
          <a:xfrm>
            <a:off x="9610493" y="1324275"/>
            <a:ext cx="1460809" cy="309956"/>
          </a:xfrm>
          <a:prstGeom prst="rec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Agent Redfish Update</a:t>
            </a:r>
          </a:p>
        </p:txBody>
      </p:sp>
      <p:sp>
        <p:nvSpPr>
          <p:cNvPr id="75" name="Rectangle 74">
            <a:extLst>
              <a:ext uri="{FF2B5EF4-FFF2-40B4-BE49-F238E27FC236}">
                <a16:creationId xmlns:a16="http://schemas.microsoft.com/office/drawing/2014/main" id="{A7BC0332-0F8F-9449-8741-52555F5F361A}"/>
              </a:ext>
            </a:extLst>
          </p:cNvPr>
          <p:cNvSpPr/>
          <p:nvPr/>
        </p:nvSpPr>
        <p:spPr>
          <a:xfrm>
            <a:off x="9610493" y="1657081"/>
            <a:ext cx="1460809" cy="80763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Agent sends a Redfish event to the OFMF </a:t>
            </a:r>
          </a:p>
          <a:p>
            <a:r>
              <a:rPr lang="en-US" sz="1000" dirty="0"/>
              <a:t>OFMF may respond with a Get to Agent</a:t>
            </a:r>
          </a:p>
          <a:p>
            <a:r>
              <a:rPr lang="en-US" sz="1000" dirty="0"/>
              <a:t>OFMF notifies client(s)</a:t>
            </a:r>
          </a:p>
        </p:txBody>
      </p:sp>
      <p:sp>
        <p:nvSpPr>
          <p:cNvPr id="76" name="Rectangle 75">
            <a:extLst>
              <a:ext uri="{FF2B5EF4-FFF2-40B4-BE49-F238E27FC236}">
                <a16:creationId xmlns:a16="http://schemas.microsoft.com/office/drawing/2014/main" id="{E051050A-68AA-E444-8CE8-F9A0BF689ADD}"/>
              </a:ext>
            </a:extLst>
          </p:cNvPr>
          <p:cNvSpPr/>
          <p:nvPr/>
        </p:nvSpPr>
        <p:spPr>
          <a:xfrm>
            <a:off x="9610492" y="2474330"/>
            <a:ext cx="1460809" cy="642764"/>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r>
              <a:rPr lang="en-US" sz="1000" dirty="0"/>
              <a:t>Redfish event </a:t>
            </a:r>
          </a:p>
          <a:p>
            <a:r>
              <a:rPr lang="en-US" sz="1000" dirty="0"/>
              <a:t>Change information </a:t>
            </a:r>
          </a:p>
        </p:txBody>
      </p:sp>
      <p:cxnSp>
        <p:nvCxnSpPr>
          <p:cNvPr id="78" name="Straight Arrow Connector 77">
            <a:extLst>
              <a:ext uri="{FF2B5EF4-FFF2-40B4-BE49-F238E27FC236}">
                <a16:creationId xmlns:a16="http://schemas.microsoft.com/office/drawing/2014/main" id="{2982835A-844A-C64D-9D17-B44E724C2593}"/>
              </a:ext>
            </a:extLst>
          </p:cNvPr>
          <p:cNvCxnSpPr>
            <a:cxnSpLocks/>
            <a:endCxn id="66" idx="3"/>
          </p:cNvCxnSpPr>
          <p:nvPr/>
        </p:nvCxnSpPr>
        <p:spPr>
          <a:xfrm flipH="1">
            <a:off x="8573725" y="2700573"/>
            <a:ext cx="1036767" cy="905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83910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21841</TotalTime>
  <Words>4117</Words>
  <Application>Microsoft Macintosh PowerPoint</Application>
  <PresentationFormat>Widescreen</PresentationFormat>
  <Paragraphs>865</Paragraphs>
  <Slides>42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Narrow</vt:lpstr>
      <vt:lpstr>Calibri</vt:lpstr>
      <vt:lpstr>Symbol</vt:lpstr>
      <vt:lpstr>Wingdings</vt:lpstr>
      <vt:lpstr>Office Theme</vt:lpstr>
      <vt:lpstr>Open Fabrics Management Framework Development</vt:lpstr>
      <vt:lpstr>Agent Contents</vt:lpstr>
      <vt:lpstr>Tentative schedule dates and steps</vt:lpstr>
      <vt:lpstr>Use-Case Descriptions</vt:lpstr>
      <vt:lpstr>Use-Case Descriptions</vt:lpstr>
      <vt:lpstr>Boundaries</vt:lpstr>
      <vt:lpstr>Subnet Manager Run-time maintenance mode</vt:lpstr>
      <vt:lpstr>Agent Flow diagram </vt:lpstr>
      <vt:lpstr>Agent class Diagram</vt:lpstr>
      <vt:lpstr>Agent Flow diagram for POC</vt:lpstr>
      <vt:lpstr>Agent class Diagram for sc21 POC</vt:lpstr>
      <vt:lpstr>Zephyr SM Launch</vt:lpstr>
      <vt:lpstr>PowerPoint Presentation</vt:lpstr>
      <vt:lpstr>Agent Meet Subnet Manager--Zephyr</vt:lpstr>
      <vt:lpstr>Agent receives update from Zephyr</vt:lpstr>
      <vt:lpstr>Subnet manager scan and modify OFMF redfish</vt:lpstr>
      <vt:lpstr>Subnet manager scan and modify OFMF redfish</vt:lpstr>
      <vt:lpstr>Agent Top-Down design</vt:lpstr>
      <vt:lpstr>Agent top-down design-Subnet Manager Interface</vt:lpstr>
      <vt:lpstr>Agent/OFMF initial configuration-–Part 1</vt:lpstr>
      <vt:lpstr>Agent/OFMF initial configuration-–Part 2</vt:lpstr>
      <vt:lpstr>Agent Top-Down Design-OFMF Redfish Communicator</vt:lpstr>
      <vt:lpstr>Agent Top-Down design- Event Manager </vt:lpstr>
      <vt:lpstr>Agent Top-Down design-MAP Changes to OFMF representation</vt:lpstr>
      <vt:lpstr>PowerPoint Presentation</vt:lpstr>
      <vt:lpstr>Redfish Physical Fabric Model</vt:lpstr>
      <vt:lpstr>PowerPoint Presentation</vt:lpstr>
      <vt:lpstr>PowerPoint Presentation</vt:lpstr>
      <vt:lpstr>Agent top-down design-Link has been established</vt:lpstr>
      <vt:lpstr>Simple Gen-Z Linux System Redfish Tree:  Physical Objects, Endpoints, and Port linkages</vt:lpstr>
      <vt:lpstr>What Resource?</vt:lpstr>
      <vt:lpstr>What Resources</vt:lpstr>
      <vt:lpstr>What Resources</vt:lpstr>
      <vt:lpstr>Agent</vt:lpstr>
      <vt:lpstr>Fill out the Redfish tree</vt:lpstr>
      <vt:lpstr>Link has been established Use case description</vt:lpstr>
      <vt:lpstr>Agent top-down design-Link has gone down</vt:lpstr>
      <vt:lpstr>Link has gone down Use case description</vt:lpstr>
      <vt:lpstr>Create a Fabric attached memory block</vt:lpstr>
      <vt:lpstr>Missing Use-Cases</vt:lpstr>
      <vt:lpstr>Tentative Work</vt:lpstr>
      <vt:lpstr>Pipe and Filter</vt:lpstr>
    </vt:vector>
  </TitlesOfParts>
  <Company>password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Aguilar, Michael J.</cp:lastModifiedBy>
  <cp:revision>237</cp:revision>
  <dcterms:created xsi:type="dcterms:W3CDTF">2016-02-08T22:33:42Z</dcterms:created>
  <dcterms:modified xsi:type="dcterms:W3CDTF">2021-08-11T23:06:31Z</dcterms:modified>
</cp:coreProperties>
</file>