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1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ED3F8-7184-470A-8CBA-13A33E7D731F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955D1-39D0-41E0-8AE2-527466B4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0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3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2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8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1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2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5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54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8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3EC92-0E72-438D-BF3A-802F4880D30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41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32" y="1401038"/>
            <a:ext cx="6441216" cy="4699866"/>
          </a:xfrm>
          <a:prstGeom prst="rect">
            <a:avLst/>
          </a:prstGeom>
        </p:spPr>
      </p:pic>
      <p:sp>
        <p:nvSpPr>
          <p:cNvPr id="6" name="Line Callout 1 (Accent Bar) 5"/>
          <p:cNvSpPr/>
          <p:nvPr/>
        </p:nvSpPr>
        <p:spPr>
          <a:xfrm>
            <a:off x="7514704" y="1825625"/>
            <a:ext cx="3649288" cy="299259"/>
          </a:xfrm>
          <a:prstGeom prst="accentCallout1">
            <a:avLst>
              <a:gd name="adj1" fmla="val 18750"/>
              <a:gd name="adj2" fmla="val -8333"/>
              <a:gd name="adj3" fmla="val -18056"/>
              <a:gd name="adj4" fmla="val -145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Key:Value</a:t>
            </a:r>
            <a:r>
              <a:rPr lang="en-US" sz="1200" dirty="0" smtClean="0"/>
              <a:t> pairs of </a:t>
            </a:r>
            <a:r>
              <a:rPr lang="en-US" sz="1200" dirty="0" err="1" smtClean="0"/>
              <a:t>NetworkX</a:t>
            </a:r>
            <a:r>
              <a:rPr lang="en-US" sz="1200" dirty="0" smtClean="0"/>
              <a:t> flags</a:t>
            </a:r>
            <a:endParaRPr lang="en-GB" sz="1200" dirty="0"/>
          </a:p>
        </p:txBody>
      </p:sp>
      <p:sp>
        <p:nvSpPr>
          <p:cNvPr id="7" name="Line Callout 1 (Accent Bar) 6"/>
          <p:cNvSpPr/>
          <p:nvPr/>
        </p:nvSpPr>
        <p:spPr>
          <a:xfrm>
            <a:off x="7556269" y="2259820"/>
            <a:ext cx="4114800" cy="1356215"/>
          </a:xfrm>
          <a:prstGeom prst="accentCallout1">
            <a:avLst>
              <a:gd name="adj1" fmla="val 18750"/>
              <a:gd name="adj2" fmla="val -8333"/>
              <a:gd name="adj3" fmla="val 19841"/>
              <a:gd name="adj4" fmla="val -82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Key:Value</a:t>
            </a:r>
            <a:r>
              <a:rPr lang="en-US" sz="1200" dirty="0" smtClean="0"/>
              <a:t> pairs of </a:t>
            </a:r>
            <a:r>
              <a:rPr lang="en-US" sz="1200" dirty="0" err="1" smtClean="0"/>
              <a:t>NetworkX</a:t>
            </a:r>
            <a:r>
              <a:rPr lang="en-US" sz="1200" dirty="0" smtClean="0"/>
              <a:t> details within the graph</a:t>
            </a:r>
          </a:p>
          <a:p>
            <a:pPr lvl="1"/>
            <a:r>
              <a:rPr lang="en-US" sz="1200" dirty="0" smtClean="0"/>
              <a:t>Fabric UUID : value created by FM</a:t>
            </a:r>
          </a:p>
          <a:p>
            <a:pPr lvl="1"/>
            <a:r>
              <a:rPr lang="en-US" sz="1200" dirty="0" smtClean="0"/>
              <a:t>Array of MGR_UUIDs per Gen-Z </a:t>
            </a:r>
            <a:r>
              <a:rPr lang="en-US" sz="1200" dirty="0" smtClean="0"/>
              <a:t>[</a:t>
            </a:r>
          </a:p>
          <a:p>
            <a:pPr lvl="2"/>
            <a:r>
              <a:rPr lang="en-US" sz="1200" dirty="0" smtClean="0"/>
              <a:t>128-bit </a:t>
            </a:r>
            <a:r>
              <a:rPr lang="en-US" sz="1200" dirty="0" smtClean="0"/>
              <a:t>UUID created by FM(s) per </a:t>
            </a:r>
            <a:r>
              <a:rPr lang="en-US" sz="1200" dirty="0" smtClean="0"/>
              <a:t>Gen-Z</a:t>
            </a:r>
          </a:p>
          <a:p>
            <a:pPr lvl="2"/>
            <a:r>
              <a:rPr lang="en-US" sz="1200" dirty="0" smtClean="0"/>
              <a:t>Array in case there are more than one FM</a:t>
            </a:r>
            <a:endParaRPr lang="en-US" sz="1200" dirty="0" smtClean="0"/>
          </a:p>
          <a:p>
            <a:pPr lvl="1"/>
            <a:r>
              <a:rPr lang="en-US" sz="1200" dirty="0" smtClean="0"/>
              <a:t>PFM: C-UUID:SN   of primary FM </a:t>
            </a: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8" name="Line Callout 1 (Accent Bar) 7"/>
          <p:cNvSpPr/>
          <p:nvPr/>
        </p:nvSpPr>
        <p:spPr>
          <a:xfrm>
            <a:off x="7556269" y="3750971"/>
            <a:ext cx="4522124" cy="2774520"/>
          </a:xfrm>
          <a:prstGeom prst="accentCallout1">
            <a:avLst>
              <a:gd name="adj1" fmla="val 18750"/>
              <a:gd name="adj2" fmla="val -8333"/>
              <a:gd name="adj3" fmla="val -9643"/>
              <a:gd name="adj4" fmla="val -125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Array of nodes: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Nodes also consist of </a:t>
            </a:r>
            <a:r>
              <a:rPr lang="en-US" sz="1200" dirty="0" err="1" smtClean="0"/>
              <a:t>Key:Value</a:t>
            </a:r>
            <a:r>
              <a:rPr lang="en-US" sz="1200" dirty="0" smtClean="0"/>
              <a:t> pairs</a:t>
            </a:r>
          </a:p>
          <a:p>
            <a:pPr lvl="1"/>
            <a:r>
              <a:rPr lang="en-US" sz="1200" dirty="0" smtClean="0"/>
              <a:t>   instance UUID:  unique node UUID </a:t>
            </a:r>
            <a:r>
              <a:rPr lang="en-US" sz="1200" dirty="0" smtClean="0">
                <a:solidFill>
                  <a:schemeClr val="bg1"/>
                </a:solidFill>
              </a:rPr>
              <a:t>(assigned by </a:t>
            </a:r>
            <a:r>
              <a:rPr lang="en-US" sz="1200" dirty="0" smtClean="0">
                <a:solidFill>
                  <a:schemeClr val="bg1"/>
                </a:solidFill>
              </a:rPr>
              <a:t>FM)</a:t>
            </a:r>
            <a:endParaRPr lang="en-US" sz="1200" dirty="0" smtClean="0">
              <a:solidFill>
                <a:schemeClr val="bg1"/>
              </a:solidFill>
            </a:endParaRP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dirty="0" err="1" smtClean="0"/>
              <a:t>cclass</a:t>
            </a:r>
            <a:r>
              <a:rPr lang="en-US" sz="1200" dirty="0" smtClean="0"/>
              <a:t>:  </a:t>
            </a:r>
            <a:r>
              <a:rPr lang="en-US" sz="1200" dirty="0" err="1" smtClean="0"/>
              <a:t>component_class</a:t>
            </a:r>
            <a:r>
              <a:rPr lang="en-US" sz="1200" dirty="0" smtClean="0"/>
              <a:t> value per Gen-Z control structure</a:t>
            </a:r>
          </a:p>
          <a:p>
            <a:pPr lvl="1"/>
            <a:r>
              <a:rPr lang="en-US" sz="1200" dirty="0" smtClean="0"/>
              <a:t>    manager UUID:  MGR_UUID assigned by primary manager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en-US" sz="1200" dirty="0" err="1" smtClean="0"/>
              <a:t>gcids</a:t>
            </a:r>
            <a:r>
              <a:rPr lang="en-US" sz="1200" dirty="0" smtClean="0"/>
              <a:t>: Array of global CIDs (HEX digits as TEXT) 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     SID:CID     #an array because up to 4 GCIDs/component</a:t>
            </a:r>
          </a:p>
          <a:p>
            <a:pPr lvl="1"/>
            <a:r>
              <a:rPr lang="en-US" sz="1200" dirty="0" smtClean="0"/>
              <a:t>    </a:t>
            </a:r>
            <a:r>
              <a:rPr lang="en-US" sz="1200" dirty="0" err="1" smtClean="0"/>
              <a:t>fru_uuid</a:t>
            </a:r>
            <a:r>
              <a:rPr lang="en-US" sz="1200" dirty="0" smtClean="0"/>
              <a:t>:  value  per Gen-Z control structure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en-US" sz="1200" dirty="0" err="1" smtClean="0"/>
              <a:t>max_data</a:t>
            </a:r>
            <a:r>
              <a:rPr lang="en-US" sz="1200" dirty="0" smtClean="0"/>
              <a:t>:  memory storage capacity in bytes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en-US" sz="1200" dirty="0" err="1" smtClean="0"/>
              <a:t>max_iface</a:t>
            </a:r>
            <a:r>
              <a:rPr lang="en-US" sz="1200" dirty="0" smtClean="0"/>
              <a:t>: max number of Gen-Z interfaces on node</a:t>
            </a:r>
          </a:p>
          <a:p>
            <a:pPr lvl="1"/>
            <a:r>
              <a:rPr lang="en-US" sz="1200" dirty="0" smtClean="0"/>
              <a:t>    </a:t>
            </a:r>
            <a:r>
              <a:rPr lang="en-US" sz="1200" dirty="0" err="1"/>
              <a:t>cstate</a:t>
            </a:r>
            <a:r>
              <a:rPr lang="en-US" sz="1200" dirty="0"/>
              <a:t>: C-UP|C-CFG   component state per Gen-Z</a:t>
            </a:r>
          </a:p>
          <a:p>
            <a:pPr lvl="1"/>
            <a:r>
              <a:rPr lang="en-US" sz="1200" dirty="0" smtClean="0"/>
              <a:t>    id</a:t>
            </a:r>
            <a:r>
              <a:rPr lang="en-US" sz="1200" dirty="0" smtClean="0"/>
              <a:t>:  </a:t>
            </a:r>
            <a:r>
              <a:rPr lang="en-US" sz="1200" dirty="0" smtClean="0"/>
              <a:t>globally unique Gen-Z ID </a:t>
            </a:r>
            <a:r>
              <a:rPr lang="en-US" sz="1200" dirty="0" smtClean="0"/>
              <a:t>(based on concatenating) </a:t>
            </a:r>
          </a:p>
          <a:p>
            <a:pPr lvl="1"/>
            <a:r>
              <a:rPr lang="en-US" sz="1200" dirty="0"/>
              <a:t>	</a:t>
            </a:r>
            <a:r>
              <a:rPr lang="en-US" sz="1200" dirty="0" smtClean="0"/>
              <a:t>C-UUID : component SN  </a:t>
            </a:r>
          </a:p>
          <a:p>
            <a:pPr lvl="1"/>
            <a:r>
              <a:rPr lang="en-US" sz="1200" dirty="0"/>
              <a:t>	</a:t>
            </a:r>
            <a:r>
              <a:rPr lang="en-US" sz="1200" dirty="0" smtClean="0"/>
              <a:t># C-UUID and SN are from Gen-Z control structure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</a:t>
            </a:r>
            <a:endParaRPr lang="en-US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JSON output decoding</a:t>
            </a:r>
            <a:endParaRPr lang="en-GB" dirty="0"/>
          </a:p>
        </p:txBody>
      </p:sp>
      <p:sp>
        <p:nvSpPr>
          <p:cNvPr id="10" name="Line Callout 1 (Accent Bar) 9"/>
          <p:cNvSpPr/>
          <p:nvPr/>
        </p:nvSpPr>
        <p:spPr>
          <a:xfrm>
            <a:off x="7514704" y="1331032"/>
            <a:ext cx="3649288" cy="299259"/>
          </a:xfrm>
          <a:prstGeom prst="accentCallout1">
            <a:avLst>
              <a:gd name="adj1" fmla="val 18750"/>
              <a:gd name="adj2" fmla="val -8333"/>
              <a:gd name="adj3" fmla="val 51388"/>
              <a:gd name="adj4" fmla="val -185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JSON list of </a:t>
            </a:r>
            <a:r>
              <a:rPr lang="en-US" sz="1200" dirty="0" err="1" smtClean="0"/>
              <a:t>key:value</a:t>
            </a:r>
            <a:r>
              <a:rPr lang="en-US" sz="1200" dirty="0" smtClean="0"/>
              <a:t> pairs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4472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49" y="1545379"/>
            <a:ext cx="6844043" cy="48471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NetworkX</a:t>
            </a:r>
            <a:r>
              <a:rPr lang="en-US" dirty="0" smtClean="0"/>
              <a:t> JSON output decoding</a:t>
            </a:r>
            <a:endParaRPr lang="en-GB" dirty="0"/>
          </a:p>
        </p:txBody>
      </p:sp>
      <p:sp>
        <p:nvSpPr>
          <p:cNvPr id="6" name="Line Callout 1 (Accent Bar) 5"/>
          <p:cNvSpPr/>
          <p:nvPr/>
        </p:nvSpPr>
        <p:spPr>
          <a:xfrm>
            <a:off x="7556269" y="1594954"/>
            <a:ext cx="3649288" cy="299259"/>
          </a:xfrm>
          <a:prstGeom prst="accentCallout1">
            <a:avLst>
              <a:gd name="adj1" fmla="val 18750"/>
              <a:gd name="adj2" fmla="val -8333"/>
              <a:gd name="adj3" fmla="val 23611"/>
              <a:gd name="adj4" fmla="val -167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Array of links between nodes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7556268" y="2094295"/>
            <a:ext cx="4380807" cy="1044937"/>
          </a:xfrm>
          <a:prstGeom prst="accentCallout1">
            <a:avLst>
              <a:gd name="adj1" fmla="val 18750"/>
              <a:gd name="adj2" fmla="val -8333"/>
              <a:gd name="adj3" fmla="val 5429"/>
              <a:gd name="adj4" fmla="val -796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bg1"/>
                </a:solidFill>
              </a:rPr>
              <a:t>Each link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Each endpoint of a link has a dictionary of </a:t>
            </a:r>
            <a:r>
              <a:rPr lang="en-US" sz="1200" dirty="0" err="1" smtClean="0">
                <a:solidFill>
                  <a:schemeClr val="bg1"/>
                </a:solidFill>
              </a:rPr>
              <a:t>Key:Value</a:t>
            </a:r>
            <a:r>
              <a:rPr lang="en-US" sz="1200" dirty="0" smtClean="0">
                <a:solidFill>
                  <a:schemeClr val="bg1"/>
                </a:solidFill>
              </a:rPr>
              <a:t> pairs bound to the </a:t>
            </a:r>
            <a:r>
              <a:rPr lang="en-US" sz="1200" dirty="0" err="1" smtClean="0">
                <a:solidFill>
                  <a:schemeClr val="bg1"/>
                </a:solidFill>
              </a:rPr>
              <a:t>instance_uuid</a:t>
            </a:r>
            <a:r>
              <a:rPr lang="en-US" sz="1200" dirty="0" smtClean="0">
                <a:solidFill>
                  <a:schemeClr val="bg1"/>
                </a:solidFill>
              </a:rPr>
              <a:t> of the node:</a:t>
            </a:r>
          </a:p>
          <a:p>
            <a:pPr lvl="1"/>
            <a:r>
              <a:rPr lang="en-US" sz="1200" dirty="0" err="1" smtClean="0">
                <a:solidFill>
                  <a:schemeClr val="bg1"/>
                </a:solidFill>
              </a:rPr>
              <a:t>num</a:t>
            </a:r>
            <a:r>
              <a:rPr lang="en-US" sz="1200" dirty="0" smtClean="0">
                <a:solidFill>
                  <a:schemeClr val="bg1"/>
                </a:solidFill>
              </a:rPr>
              <a:t>: GCID</a:t>
            </a:r>
            <a:r>
              <a:rPr lang="en-US" sz="1200" dirty="0" smtClean="0">
                <a:solidFill>
                  <a:schemeClr val="bg1"/>
                </a:solidFill>
              </a:rPr>
              <a:t>. port </a:t>
            </a:r>
            <a:r>
              <a:rPr lang="en-US" sz="1200" dirty="0" smtClean="0">
                <a:solidFill>
                  <a:schemeClr val="bg1"/>
                </a:solidFill>
              </a:rPr>
              <a:t>number  for this end of the link</a:t>
            </a:r>
            <a:endParaRPr lang="en-US" sz="1200" dirty="0" smtClean="0">
              <a:solidFill>
                <a:schemeClr val="bg1"/>
              </a:solidFill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</a:rPr>
              <a:t>State: I-Up | I-</a:t>
            </a:r>
            <a:r>
              <a:rPr lang="en-US" sz="1200" dirty="0" err="1" smtClean="0">
                <a:solidFill>
                  <a:schemeClr val="bg1"/>
                </a:solidFill>
              </a:rPr>
              <a:t>Dn</a:t>
            </a:r>
            <a:r>
              <a:rPr lang="en-US" sz="1200" dirty="0" smtClean="0">
                <a:solidFill>
                  <a:schemeClr val="bg1"/>
                </a:solidFill>
              </a:rPr>
              <a:t>  et. al. from Gen-Z spec for interface state</a:t>
            </a:r>
          </a:p>
        </p:txBody>
      </p:sp>
      <p:sp>
        <p:nvSpPr>
          <p:cNvPr id="8" name="Line Callout 1 (Accent Bar) 7"/>
          <p:cNvSpPr/>
          <p:nvPr/>
        </p:nvSpPr>
        <p:spPr>
          <a:xfrm>
            <a:off x="7556268" y="4589888"/>
            <a:ext cx="4522124" cy="1214761"/>
          </a:xfrm>
          <a:prstGeom prst="accentCallout1">
            <a:avLst>
              <a:gd name="adj1" fmla="val 18750"/>
              <a:gd name="adj2" fmla="val -8333"/>
              <a:gd name="adj3" fmla="val 81234"/>
              <a:gd name="adj4" fmla="val -79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Key:Value</a:t>
            </a:r>
            <a:r>
              <a:rPr lang="en-US" sz="1200" dirty="0" smtClean="0">
                <a:solidFill>
                  <a:schemeClr val="bg1"/>
                </a:solidFill>
              </a:rPr>
              <a:t> pairs identifying the Gen-Z resources at both ends of the </a:t>
            </a:r>
            <a:r>
              <a:rPr lang="en-US" sz="1200" dirty="0" smtClean="0">
                <a:solidFill>
                  <a:schemeClr val="bg1"/>
                </a:solidFill>
              </a:rPr>
              <a:t>link by their globally unique ID crafted from C-UUID and device SN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   “source”:  id	  </a:t>
            </a:r>
            <a:r>
              <a:rPr lang="en-US" sz="1200" dirty="0" smtClean="0">
                <a:solidFill>
                  <a:schemeClr val="bg1"/>
                </a:solidFill>
              </a:rPr>
              <a:t>using </a:t>
            </a:r>
            <a:r>
              <a:rPr lang="en-US" sz="1200" dirty="0" err="1" smtClean="0">
                <a:solidFill>
                  <a:schemeClr val="bg1"/>
                </a:solidFill>
              </a:rPr>
              <a:t>C-UUID:Serial</a:t>
            </a:r>
            <a:r>
              <a:rPr lang="en-US" sz="1200" dirty="0" smtClean="0">
                <a:solidFill>
                  <a:schemeClr val="bg1"/>
                </a:solidFill>
              </a:rPr>
              <a:t> Number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</a:t>
            </a:r>
            <a:r>
              <a:rPr lang="en-US" sz="1200" dirty="0" smtClean="0">
                <a:solidFill>
                  <a:schemeClr val="bg1"/>
                </a:solidFill>
              </a:rPr>
              <a:t>“target” :  id	 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using </a:t>
            </a:r>
            <a:r>
              <a:rPr lang="en-US" sz="1200" dirty="0" err="1" smtClean="0">
                <a:solidFill>
                  <a:schemeClr val="bg1"/>
                </a:solidFill>
              </a:rPr>
              <a:t>C-UUID:Serial</a:t>
            </a:r>
            <a:r>
              <a:rPr lang="en-US" sz="1200" dirty="0" smtClean="0">
                <a:solidFill>
                  <a:schemeClr val="bg1"/>
                </a:solidFill>
              </a:rPr>
              <a:t> Number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NetworkX</a:t>
            </a:r>
            <a:r>
              <a:rPr lang="en-US" sz="1200" dirty="0" smtClean="0">
                <a:solidFill>
                  <a:schemeClr val="bg1"/>
                </a:solidFill>
              </a:rPr>
              <a:t> defines source and target labels, but they mean nothing to Gen-Z and Redfish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9" name="Line Callout 1 (Accent Bar) 8"/>
          <p:cNvSpPr/>
          <p:nvPr/>
        </p:nvSpPr>
        <p:spPr>
          <a:xfrm>
            <a:off x="7556268" y="5968538"/>
            <a:ext cx="4635731" cy="706582"/>
          </a:xfrm>
          <a:prstGeom prst="accentCallout1">
            <a:avLst>
              <a:gd name="adj1" fmla="val 18750"/>
              <a:gd name="adj2" fmla="val -8333"/>
              <a:gd name="adj3" fmla="val 30113"/>
              <a:gd name="adj4" fmla="val -133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Key:Value</a:t>
            </a:r>
            <a:r>
              <a:rPr lang="en-US" sz="1200" dirty="0" smtClean="0">
                <a:solidFill>
                  <a:schemeClr val="bg1"/>
                </a:solidFill>
              </a:rPr>
              <a:t> pair </a:t>
            </a:r>
            <a:r>
              <a:rPr lang="en-US" sz="1200" dirty="0" smtClean="0">
                <a:solidFill>
                  <a:schemeClr val="bg1"/>
                </a:solidFill>
              </a:rPr>
              <a:t>defined by </a:t>
            </a:r>
            <a:r>
              <a:rPr lang="en-US" sz="1200" dirty="0" err="1" smtClean="0">
                <a:solidFill>
                  <a:schemeClr val="bg1"/>
                </a:solidFill>
              </a:rPr>
              <a:t>NetworkX</a:t>
            </a:r>
            <a:r>
              <a:rPr lang="en-US" sz="1200" dirty="0" smtClean="0">
                <a:solidFill>
                  <a:schemeClr val="bg1"/>
                </a:solidFill>
              </a:rPr>
              <a:t> and by </a:t>
            </a:r>
            <a:r>
              <a:rPr lang="en-US" sz="1200" dirty="0" err="1" smtClean="0">
                <a:solidFill>
                  <a:schemeClr val="bg1"/>
                </a:solidFill>
              </a:rPr>
              <a:t>NetworkX</a:t>
            </a:r>
            <a:r>
              <a:rPr lang="en-US" sz="1200" dirty="0" smtClean="0">
                <a:solidFill>
                  <a:schemeClr val="bg1"/>
                </a:solidFill>
              </a:rPr>
              <a:t> to track number of extra links between same endpoints.  No significance to Gen-Z and Redfish, though values &gt;0 may imply redundant links are present.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0" name="Line Callout 1 (Accent Bar) 9"/>
          <p:cNvSpPr/>
          <p:nvPr/>
        </p:nvSpPr>
        <p:spPr>
          <a:xfrm>
            <a:off x="7556269" y="3339314"/>
            <a:ext cx="3649288" cy="571187"/>
          </a:xfrm>
          <a:prstGeom prst="accentCallout1">
            <a:avLst>
              <a:gd name="adj1" fmla="val 18750"/>
              <a:gd name="adj2" fmla="val -8333"/>
              <a:gd name="adj3" fmla="val -43201"/>
              <a:gd name="adj4" fmla="val -1440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bg1"/>
                </a:solidFill>
              </a:rPr>
              <a:t>State of the PHY associated with this interface is contained in another sub-dictionary containing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PHY Status, and Link Width Reduction flags</a:t>
            </a:r>
          </a:p>
        </p:txBody>
      </p:sp>
      <p:sp>
        <p:nvSpPr>
          <p:cNvPr id="11" name="Line Callout 1 (Accent Bar) 10"/>
          <p:cNvSpPr/>
          <p:nvPr/>
        </p:nvSpPr>
        <p:spPr>
          <a:xfrm>
            <a:off x="7556268" y="3936756"/>
            <a:ext cx="3649288" cy="571187"/>
          </a:xfrm>
          <a:prstGeom prst="accentCallout1">
            <a:avLst>
              <a:gd name="adj1" fmla="val 18750"/>
              <a:gd name="adj2" fmla="val -8333"/>
              <a:gd name="adj3" fmla="val -9729"/>
              <a:gd name="adj4" fmla="val -95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bg1"/>
                </a:solidFill>
              </a:rPr>
              <a:t>Other endpoint description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0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Zephyr Config File Decoding</a:t>
            </a:r>
            <a:endParaRPr lang="en-GB" dirty="0"/>
          </a:p>
        </p:txBody>
      </p:sp>
      <p:sp>
        <p:nvSpPr>
          <p:cNvPr id="6" name="Line Callout 1 (Accent Bar) 5"/>
          <p:cNvSpPr/>
          <p:nvPr/>
        </p:nvSpPr>
        <p:spPr>
          <a:xfrm>
            <a:off x="7648401" y="960179"/>
            <a:ext cx="3649288" cy="299259"/>
          </a:xfrm>
          <a:prstGeom prst="accentCallout1">
            <a:avLst>
              <a:gd name="adj1" fmla="val 18750"/>
              <a:gd name="adj2" fmla="val -8333"/>
              <a:gd name="adj3" fmla="val 376388"/>
              <a:gd name="adj4" fmla="val -163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fabric_uuid</a:t>
            </a:r>
            <a:r>
              <a:rPr lang="en-US" sz="1200" dirty="0" smtClean="0"/>
              <a:t> of fabric being described </a:t>
            </a:r>
            <a:endParaRPr lang="en-GB" sz="1200" dirty="0"/>
          </a:p>
        </p:txBody>
      </p:sp>
      <p:sp>
        <p:nvSpPr>
          <p:cNvPr id="7" name="Line Callout 1 (Accent Bar) 6"/>
          <p:cNvSpPr/>
          <p:nvPr/>
        </p:nvSpPr>
        <p:spPr>
          <a:xfrm>
            <a:off x="7481457" y="2289659"/>
            <a:ext cx="3649288" cy="375315"/>
          </a:xfrm>
          <a:prstGeom prst="accentCallout1">
            <a:avLst>
              <a:gd name="adj1" fmla="val 18750"/>
              <a:gd name="adj2" fmla="val -8333"/>
              <a:gd name="adj3" fmla="val 93953"/>
              <a:gd name="adj4" fmla="val -151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Array of ‘resources and a relationship between them’</a:t>
            </a:r>
          </a:p>
        </p:txBody>
      </p:sp>
      <p:sp>
        <p:nvSpPr>
          <p:cNvPr id="8" name="Line Callout 1 (Accent Bar) 7"/>
          <p:cNvSpPr/>
          <p:nvPr/>
        </p:nvSpPr>
        <p:spPr>
          <a:xfrm>
            <a:off x="7481457" y="3873730"/>
            <a:ext cx="4522124" cy="1051147"/>
          </a:xfrm>
          <a:prstGeom prst="accentCallout1">
            <a:avLst>
              <a:gd name="adj1" fmla="val 18750"/>
              <a:gd name="adj2" fmla="val -8333"/>
              <a:gd name="adj3" fmla="val 20830"/>
              <a:gd name="adj4" fmla="val -112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Class_uuid</a:t>
            </a:r>
            <a:r>
              <a:rPr lang="en-US" sz="1200" dirty="0" smtClean="0"/>
              <a:t>:  SW/ FM assigns this based on how resource is to be used, IE, if memory module &amp; is </a:t>
            </a:r>
            <a:r>
              <a:rPr lang="en-US" sz="1200" dirty="0" err="1" smtClean="0"/>
              <a:t>block_mode</a:t>
            </a:r>
            <a:r>
              <a:rPr lang="en-US" sz="1200" dirty="0" smtClean="0"/>
              <a:t>, it has this ‘</a:t>
            </a:r>
            <a:r>
              <a:rPr lang="en-US" sz="1200" dirty="0" err="1" smtClean="0"/>
              <a:t>class_uuid</a:t>
            </a:r>
            <a:r>
              <a:rPr lang="en-US" sz="1200" dirty="0" smtClean="0"/>
              <a:t>’.</a:t>
            </a:r>
          </a:p>
          <a:p>
            <a:r>
              <a:rPr lang="en-US" sz="1200" dirty="0" err="1" smtClean="0"/>
              <a:t>Instance_uuid</a:t>
            </a:r>
            <a:r>
              <a:rPr lang="en-US" sz="1200" dirty="0" smtClean="0"/>
              <a:t>:  </a:t>
            </a:r>
            <a:r>
              <a:rPr lang="en-US" sz="1200" dirty="0" smtClean="0">
                <a:solidFill>
                  <a:srgbClr val="FFFF00"/>
                </a:solidFill>
              </a:rPr>
              <a:t>UUID assigned (by RM?) of this memory chunk</a:t>
            </a:r>
            <a:endParaRPr lang="en-US" sz="1200" dirty="0" smtClean="0">
              <a:solidFill>
                <a:srgbClr val="FFFF00"/>
              </a:solidFill>
            </a:endParaRPr>
          </a:p>
          <a:p>
            <a:r>
              <a:rPr lang="en-US" sz="1200" dirty="0" smtClean="0"/>
              <a:t>Flags: values specific to class type (driver type)</a:t>
            </a:r>
          </a:p>
          <a:p>
            <a:r>
              <a:rPr lang="en-US" sz="1200" dirty="0" smtClean="0"/>
              <a:t>Class:  </a:t>
            </a:r>
            <a:r>
              <a:rPr lang="en-US" sz="1200" dirty="0" err="1" smtClean="0"/>
              <a:t>cClass</a:t>
            </a:r>
            <a:r>
              <a:rPr lang="en-US" sz="1200" dirty="0" smtClean="0"/>
              <a:t> value from Gen-Z spec, ‘17’ = block mode memory   </a:t>
            </a:r>
          </a:p>
          <a:p>
            <a:endParaRPr lang="en-US" sz="1200" dirty="0" smtClean="0"/>
          </a:p>
        </p:txBody>
      </p:sp>
      <p:sp>
        <p:nvSpPr>
          <p:cNvPr id="9" name="Line Callout 1 (Accent Bar) 8"/>
          <p:cNvSpPr/>
          <p:nvPr/>
        </p:nvSpPr>
        <p:spPr>
          <a:xfrm>
            <a:off x="7556269" y="4991501"/>
            <a:ext cx="4488873" cy="1484114"/>
          </a:xfrm>
          <a:prstGeom prst="accentCallout1">
            <a:avLst>
              <a:gd name="adj1" fmla="val 18750"/>
              <a:gd name="adj2" fmla="val -8333"/>
              <a:gd name="adj3" fmla="val -13297"/>
              <a:gd name="adj4" fmla="val -128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Memory: [array of memory attributes as </a:t>
            </a:r>
            <a:r>
              <a:rPr lang="en-US" sz="1200" dirty="0" err="1" smtClean="0"/>
              <a:t>key:value</a:t>
            </a:r>
            <a:r>
              <a:rPr lang="en-US" sz="1200" dirty="0" smtClean="0"/>
              <a:t> pairs]  # associated within a specific ‘resource’ </a:t>
            </a:r>
          </a:p>
          <a:p>
            <a:pPr lvl="1"/>
            <a:r>
              <a:rPr lang="en-US" sz="1200" dirty="0" smtClean="0"/>
              <a:t>Length: in bytes</a:t>
            </a:r>
          </a:p>
          <a:p>
            <a:pPr lvl="1"/>
            <a:r>
              <a:rPr lang="en-US" sz="1200" dirty="0" smtClean="0"/>
              <a:t>Type</a:t>
            </a:r>
            <a:r>
              <a:rPr lang="en-US" sz="1200" dirty="0" smtClean="0">
                <a:solidFill>
                  <a:srgbClr val="FFFF00"/>
                </a:solidFill>
              </a:rPr>
              <a:t>: </a:t>
            </a:r>
            <a:r>
              <a:rPr lang="en-US" sz="1200" dirty="0" smtClean="0">
                <a:solidFill>
                  <a:schemeClr val="bg1"/>
                </a:solidFill>
              </a:rPr>
              <a:t>0 = control space, 1 = data space, 2 = interleaved data space</a:t>
            </a:r>
          </a:p>
          <a:p>
            <a:pPr lvl="1"/>
            <a:r>
              <a:rPr lang="en-US" sz="1200" dirty="0" err="1" smtClean="0"/>
              <a:t>ro_rkey</a:t>
            </a:r>
            <a:r>
              <a:rPr lang="en-US" sz="1200" dirty="0" smtClean="0"/>
              <a:t>: 32 bit read-only RKEY value for this memory chunk</a:t>
            </a:r>
          </a:p>
          <a:p>
            <a:pPr lvl="1"/>
            <a:r>
              <a:rPr lang="en-US" sz="1200" dirty="0" err="1" smtClean="0"/>
              <a:t>rw_rkey</a:t>
            </a:r>
            <a:r>
              <a:rPr lang="en-US" sz="1200" dirty="0" smtClean="0"/>
              <a:t>:  32 bit read-write RKEY </a:t>
            </a:r>
            <a:r>
              <a:rPr lang="en-US" sz="1200" dirty="0" smtClean="0"/>
              <a:t>value for memory chunk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008" y="1798480"/>
            <a:ext cx="5910349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322920">
              <a:lnSpc>
                <a:spcPct val="100000"/>
              </a:lnSpc>
              <a:spcBef>
                <a:spcPts val="1417"/>
              </a:spcBef>
              <a:tabLst>
                <a:tab pos="0" algn="l"/>
              </a:tabLst>
            </a:pPr>
            <a:r>
              <a:rPr lang="en-US" sz="105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{</a:t>
            </a:r>
            <a:endParaRPr lang="en-US" sz="105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fabric_uuid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"4e26e323-23c2-4480-a7e1-1e820dd499c5",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add_resources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</a:t>
            </a:r>
            <a:r>
              <a:rPr lang="en-US" sz="1050" kern="400" spc="-1" dirty="0">
                <a:solidFill>
                  <a:srgbClr val="FF0000"/>
                </a:solidFill>
                <a:latin typeface="Bitstream Vera Sans Mono"/>
                <a:ea typeface="DejaVu Sans"/>
              </a:rPr>
              <a:t>[</a:t>
            </a:r>
            <a:endParaRPr lang="en-US" sz="1050" kern="400" spc="-1" dirty="0">
              <a:solidFill>
                <a:srgbClr val="FF000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	</a:t>
            </a:r>
            <a:r>
              <a:rPr lang="en-US" sz="1050" kern="400" spc="-1" dirty="0">
                <a:solidFill>
                  <a:srgbClr val="FF0000"/>
                </a:solidFill>
                <a:latin typeface="Bitstream Vera Sans Mono"/>
                <a:ea typeface="DejaVu Sans"/>
              </a:rPr>
              <a:t>{</a:t>
            </a:r>
            <a:endParaRPr lang="en-US" sz="1050" kern="400" spc="-1" dirty="0">
              <a:solidFill>
                <a:srgbClr val="FF000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"producer":   "859be62c-b435-49fe-bf18-c2ac4a50f9c4:0x0000000000012345",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"consumers": ["e3331770-6648-4def-8100-404d844298d3:0x00000000000abcde"],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"resources": </a:t>
            </a:r>
            <a:r>
              <a:rPr lang="en-US" sz="1050" kern="400" spc="-1" dirty="0">
                <a:solidFill>
                  <a:srgbClr val="00B050"/>
                </a:solidFill>
                <a:latin typeface="Bitstream Vera Sans Mono"/>
                <a:ea typeface="DejaVu Sans"/>
              </a:rPr>
              <a:t>[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  </a:t>
            </a:r>
            <a:endParaRPr lang="en-US" sz="1050" kern="400" spc="-1" dirty="0" smtClean="0">
              <a:solidFill>
                <a:srgbClr val="000000"/>
              </a:solidFill>
              <a:latin typeface="Bitstream Vera Sans Mono"/>
              <a:ea typeface="DejaVu Sans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 smtClean="0">
                <a:solidFill>
                  <a:srgbClr val="000000"/>
                </a:solidFill>
                <a:latin typeface="Bitstream Vera Sans Mono"/>
                <a:ea typeface="DejaVu Sans"/>
              </a:rPr>
              <a:t>      </a:t>
            </a:r>
            <a:r>
              <a:rPr lang="en-US" sz="1050" kern="400" spc="-1" dirty="0" smtClean="0">
                <a:solidFill>
                  <a:srgbClr val="00B050"/>
                </a:solidFill>
                <a:latin typeface="Bitstream Vera Sans Mono"/>
                <a:ea typeface="DejaVu Sans"/>
              </a:rPr>
              <a:t>{</a:t>
            </a:r>
            <a:endParaRPr lang="en-US" sz="1050" kern="400" spc="-1" dirty="0">
              <a:solidFill>
                <a:srgbClr val="00B05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class_uuid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"3cb8d3bd-51ba-4586-835f-3548789dd906",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instance_uuid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</a:t>
            </a:r>
            <a:r>
              <a:rPr lang="en-US" sz="1050" kern="400" spc="-1" dirty="0" smtClean="0">
                <a:solidFill>
                  <a:srgbClr val="000000"/>
                </a:solidFill>
                <a:latin typeface="Bitstream Vera Sans Mono"/>
                <a:ea typeface="DejaVu Sans"/>
              </a:rPr>
              <a:t>"???“</a:t>
            </a: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 smtClean="0">
                <a:solidFill>
                  <a:srgbClr val="000000"/>
                </a:solidFill>
                <a:latin typeface="Bitstream Vera Sans Mono"/>
                <a:ea typeface="DejaVu Sans"/>
              </a:rPr>
              <a:t>  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"flags": "0",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"class": 17,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"memory": </a:t>
            </a:r>
            <a:r>
              <a:rPr lang="en-US" sz="1050" kern="400" spc="-1" dirty="0">
                <a:solidFill>
                  <a:srgbClr val="00B0F0"/>
                </a:solidFill>
                <a:latin typeface="Bitstream Vera Sans Mono"/>
                <a:ea typeface="DejaVu Sans"/>
              </a:rPr>
              <a:t>[</a:t>
            </a:r>
            <a:endParaRPr lang="en-US" sz="1050" kern="400" spc="-1" dirty="0">
              <a:solidFill>
                <a:srgbClr val="00B0F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</a:t>
            </a:r>
            <a:r>
              <a:rPr lang="en-US" sz="1050" kern="400" spc="-1" dirty="0">
                <a:solidFill>
                  <a:srgbClr val="00B0F0"/>
                </a:solidFill>
                <a:latin typeface="Bitstream Vera Sans Mono"/>
                <a:ea typeface="DejaVu Sans"/>
              </a:rPr>
              <a:t>{</a:t>
            </a:r>
            <a:endParaRPr lang="en-US" sz="1050" kern="400" spc="-1" dirty="0">
              <a:solidFill>
                <a:srgbClr val="00B0F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"start":   0,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"length":  21474836480,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"type":    1,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ro_rkey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0,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rw_rkey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0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</a:t>
            </a:r>
            <a:r>
              <a:rPr lang="en-US" sz="1050" kern="400" spc="-1" dirty="0">
                <a:solidFill>
                  <a:srgbClr val="00B0F0"/>
                </a:solidFill>
                <a:latin typeface="Bitstream Vera Sans Mono"/>
                <a:ea typeface="DejaVu Sans"/>
              </a:rPr>
              <a:t> } ]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>
                <a:solidFill>
                  <a:srgbClr val="00B050"/>
                </a:solidFill>
                <a:latin typeface="Bitstream Vera Sans Mono"/>
                <a:ea typeface="DejaVu Sans"/>
              </a:rPr>
              <a:t>}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>
                <a:solidFill>
                  <a:srgbClr val="00B050"/>
                </a:solidFill>
                <a:latin typeface="Bitstream Vera Sans Mono"/>
                <a:ea typeface="DejaVu Sans"/>
              </a:rPr>
              <a:t>]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>
                <a:solidFill>
                  <a:srgbClr val="FF0000"/>
                </a:solidFill>
                <a:latin typeface="Bitstream Vera Sans Mono"/>
                <a:ea typeface="DejaVu Sans"/>
              </a:rPr>
              <a:t>}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>
                <a:solidFill>
                  <a:srgbClr val="FF0000"/>
                </a:solidFill>
                <a:latin typeface="Bitstream Vera Sans Mono"/>
                <a:ea typeface="DejaVu Sans"/>
              </a:rPr>
              <a:t>]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}</a:t>
            </a:r>
            <a:endParaRPr lang="en-US" sz="1050" kern="400" spc="-1" dirty="0">
              <a:latin typeface="Arial"/>
            </a:endParaRPr>
          </a:p>
        </p:txBody>
      </p:sp>
      <p:sp>
        <p:nvSpPr>
          <p:cNvPr id="10" name="Line Callout 1 (Accent Bar) 9"/>
          <p:cNvSpPr/>
          <p:nvPr/>
        </p:nvSpPr>
        <p:spPr>
          <a:xfrm>
            <a:off x="7556269" y="2840194"/>
            <a:ext cx="3649288" cy="375315"/>
          </a:xfrm>
          <a:prstGeom prst="accentCallout1">
            <a:avLst>
              <a:gd name="adj1" fmla="val 18750"/>
              <a:gd name="adj2" fmla="val -8333"/>
              <a:gd name="adj3" fmla="val 12004"/>
              <a:gd name="adj4" fmla="val -47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Producer: id  # FM assigned id using vendor C-UUID:SN</a:t>
            </a:r>
          </a:p>
          <a:p>
            <a:r>
              <a:rPr lang="en-US" sz="1200" dirty="0" smtClean="0"/>
              <a:t>Consumers: [array of id values of consumers] </a:t>
            </a:r>
          </a:p>
        </p:txBody>
      </p:sp>
      <p:sp>
        <p:nvSpPr>
          <p:cNvPr id="11" name="Line Callout 1 (Accent Bar) 10"/>
          <p:cNvSpPr/>
          <p:nvPr/>
        </p:nvSpPr>
        <p:spPr>
          <a:xfrm>
            <a:off x="7675418" y="3356962"/>
            <a:ext cx="3649288" cy="375315"/>
          </a:xfrm>
          <a:prstGeom prst="accentCallout1">
            <a:avLst>
              <a:gd name="adj1" fmla="val 18750"/>
              <a:gd name="adj2" fmla="val -8333"/>
              <a:gd name="adj3" fmla="val 929"/>
              <a:gd name="adj4" fmla="val -153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Resources: [array of </a:t>
            </a:r>
            <a:r>
              <a:rPr lang="en-US" sz="1200" dirty="0" err="1" smtClean="0"/>
              <a:t>Key:Value</a:t>
            </a:r>
            <a:r>
              <a:rPr lang="en-US" sz="1200" dirty="0" smtClean="0"/>
              <a:t> pairs] that describe the ‘producer’ resources </a:t>
            </a:r>
          </a:p>
        </p:txBody>
      </p:sp>
      <p:sp>
        <p:nvSpPr>
          <p:cNvPr id="12" name="Line Callout 1 (Accent Bar) 11"/>
          <p:cNvSpPr/>
          <p:nvPr/>
        </p:nvSpPr>
        <p:spPr>
          <a:xfrm>
            <a:off x="7648401" y="1367230"/>
            <a:ext cx="3887586" cy="822136"/>
          </a:xfrm>
          <a:prstGeom prst="accentCallout1">
            <a:avLst>
              <a:gd name="adj1" fmla="val 18750"/>
              <a:gd name="adj2" fmla="val -8333"/>
              <a:gd name="adj3" fmla="val 123960"/>
              <a:gd name="adj4" fmla="val -144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Add_resources</a:t>
            </a:r>
            <a:r>
              <a:rPr lang="en-US" sz="1200" dirty="0" smtClean="0"/>
              <a:t>: really an action that creates a ‘connection’ between the producer node (a memory module in this case) and one or more consumer nodes (servers?).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0034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7531328" y="1045782"/>
            <a:ext cx="4660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Clients locate the OFMF services via SSDP             M-search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Clients may use any representation of fabric resources internally, but speak Redfish to OFMF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31328" y="2525566"/>
            <a:ext cx="4231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Services listens for clients and responds to M-search requests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locates Agents by responding to SSDP M-search </a:t>
            </a:r>
            <a:r>
              <a:rPr lang="en-US" sz="1600" dirty="0" smtClean="0"/>
              <a:t>requests issued by Agents</a:t>
            </a:r>
            <a:endParaRPr lang="en-US" sz="16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7531329" y="4046535"/>
            <a:ext cx="3848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Agents issues M-search looking for </a:t>
            </a:r>
            <a:r>
              <a:rPr lang="en-US" sz="1600" dirty="0" smtClean="0"/>
              <a:t>OFMF – (or issues NOTIFY??)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Agent polls (what protocol?) every 5 seconds for Zephyr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74505" y="5272672"/>
            <a:ext cx="3848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Zephyr receives Flask endpoint from </a:t>
            </a:r>
            <a:r>
              <a:rPr lang="en-US" sz="1600" dirty="0" smtClean="0"/>
              <a:t>Agent ??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Zephyr responds to Agent </a:t>
            </a:r>
            <a:r>
              <a:rPr lang="en-US" sz="1600" dirty="0" smtClean="0"/>
              <a:t>requests sent via HTTP </a:t>
            </a:r>
            <a:endParaRPr lang="en-US" sz="1600" dirty="0" smtClean="0"/>
          </a:p>
        </p:txBody>
      </p:sp>
      <p:cxnSp>
        <p:nvCxnSpPr>
          <p:cNvPr id="47" name="Straight Arrow Connector 46"/>
          <p:cNvCxnSpPr>
            <a:stCxn id="42" idx="1"/>
          </p:cNvCxnSpPr>
          <p:nvPr/>
        </p:nvCxnSpPr>
        <p:spPr>
          <a:xfrm flipH="1">
            <a:off x="4793020" y="1584391"/>
            <a:ext cx="2738308" cy="123111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1"/>
          </p:cNvCxnSpPr>
          <p:nvPr/>
        </p:nvCxnSpPr>
        <p:spPr>
          <a:xfrm flipH="1">
            <a:off x="4550115" y="3064175"/>
            <a:ext cx="2981213" cy="1877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4" idx="1"/>
          </p:cNvCxnSpPr>
          <p:nvPr/>
        </p:nvCxnSpPr>
        <p:spPr>
          <a:xfrm flipH="1" flipV="1">
            <a:off x="3718991" y="4473936"/>
            <a:ext cx="3812338" cy="11120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362031" y="5764301"/>
            <a:ext cx="3169297" cy="1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167530" y="1186893"/>
            <a:ext cx="4761917" cy="5201778"/>
            <a:chOff x="101028" y="96642"/>
            <a:chExt cx="5670574" cy="6715978"/>
          </a:xfrm>
        </p:grpSpPr>
        <p:sp>
          <p:nvSpPr>
            <p:cNvPr id="40" name="Oval 39"/>
            <p:cNvSpPr/>
            <p:nvPr/>
          </p:nvSpPr>
          <p:spPr>
            <a:xfrm>
              <a:off x="758002" y="6092180"/>
              <a:ext cx="4303052" cy="720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Fabric Hardware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3429530" y="5376357"/>
              <a:ext cx="1614968" cy="803252"/>
            </a:xfrm>
            <a:prstGeom prst="ellipse">
              <a:avLst/>
            </a:prstGeom>
            <a:solidFill>
              <a:schemeClr val="accent2">
                <a:lumMod val="50000"/>
                <a:alpha val="34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Fabric specific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SW</a:t>
              </a:r>
            </a:p>
          </p:txBody>
        </p:sp>
        <p:sp>
          <p:nvSpPr>
            <p:cNvPr id="5" name="Flowchart: Magnetic Disk 4"/>
            <p:cNvSpPr/>
            <p:nvPr/>
          </p:nvSpPr>
          <p:spPr>
            <a:xfrm>
              <a:off x="1146620" y="5122262"/>
              <a:ext cx="1073161" cy="761843"/>
            </a:xfrm>
            <a:prstGeom prst="flowChartMagneticDisk">
              <a:avLst/>
            </a:prstGeom>
            <a:solidFill>
              <a:schemeClr val="accent2">
                <a:lumMod val="75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config</a:t>
              </a:r>
              <a:endParaRPr lang="en-GB" sz="1600" dirty="0"/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128443" y="443513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576437" y="668214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3638844" y="2588826"/>
              <a:ext cx="1119385" cy="656323"/>
            </a:xfrm>
            <a:prstGeom prst="flowChartMagneticDisk">
              <a:avLst/>
            </a:prstGeom>
            <a:solidFill>
              <a:srgbClr val="FF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Redfish</a:t>
              </a:r>
            </a:p>
            <a:p>
              <a:pPr algn="ctr"/>
              <a:r>
                <a:rPr lang="en-US" sz="1200" dirty="0" smtClean="0"/>
                <a:t>model </a:t>
              </a:r>
              <a:endParaRPr lang="en-GB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683201" y="821239"/>
              <a:ext cx="2156110" cy="74623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FM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GUI / CLI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79196" y="764396"/>
              <a:ext cx="1519650" cy="645307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33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FAM Manager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295021" y="787579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Composition Manager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873322" y="2556768"/>
              <a:ext cx="1923235" cy="72044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chemeClr val="accent2">
                    <a:lumMod val="50000"/>
                  </a:schemeClr>
                </a:gs>
                <a:gs pos="100000">
                  <a:srgbClr val="FF0000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OFMF</a:t>
              </a:r>
            </a:p>
            <a:p>
              <a:pPr algn="ctr"/>
              <a:r>
                <a:rPr lang="en-US" sz="1600" dirty="0" smtClean="0"/>
                <a:t>Services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1873322" y="5503184"/>
              <a:ext cx="1923235" cy="720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Fabric Manager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892591" y="4214384"/>
              <a:ext cx="1923235" cy="282694"/>
            </a:xfrm>
            <a:prstGeom prst="ellipse">
              <a:avLst/>
            </a:prstGeom>
            <a:gradFill>
              <a:gsLst>
                <a:gs pos="0">
                  <a:schemeClr val="accent2">
                    <a:alpha val="0"/>
                    <a:lumMod val="38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  <a:lin ang="5400000" scaled="1"/>
            </a:gra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agent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476914" y="101120"/>
              <a:ext cx="1219792" cy="48333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admin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Up-Down Arrow 19"/>
            <p:cNvSpPr/>
            <p:nvPr/>
          </p:nvSpPr>
          <p:spPr>
            <a:xfrm>
              <a:off x="2614053" y="1586077"/>
              <a:ext cx="365760" cy="1009282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Redfish</a:t>
              </a:r>
              <a:endParaRPr lang="en-GB" sz="1400" dirty="0"/>
            </a:p>
          </p:txBody>
        </p:sp>
        <p:sp>
          <p:nvSpPr>
            <p:cNvPr id="21" name="Up-Down Arrow 20"/>
            <p:cNvSpPr/>
            <p:nvPr/>
          </p:nvSpPr>
          <p:spPr>
            <a:xfrm>
              <a:off x="2626838" y="3228632"/>
              <a:ext cx="365760" cy="1009282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Redfish</a:t>
              </a:r>
              <a:endParaRPr lang="en-GB" sz="1400" dirty="0"/>
            </a:p>
          </p:txBody>
        </p:sp>
        <p:sp>
          <p:nvSpPr>
            <p:cNvPr id="32" name="Up-Down Arrow 31"/>
            <p:cNvSpPr/>
            <p:nvPr/>
          </p:nvSpPr>
          <p:spPr>
            <a:xfrm>
              <a:off x="2627025" y="4484380"/>
              <a:ext cx="365760" cy="1009282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FM API</a:t>
              </a:r>
              <a:endParaRPr lang="en-GB" sz="14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101028" y="1348890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Manager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120548" y="1215301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Image Manager</a:t>
              </a: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4796363" y="883769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8" name="Flowchart: Magnetic Disk 37"/>
            <p:cNvSpPr/>
            <p:nvPr/>
          </p:nvSpPr>
          <p:spPr>
            <a:xfrm>
              <a:off x="371774" y="1037712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1" name="Oval 40"/>
            <p:cNvSpPr/>
            <p:nvPr/>
          </p:nvSpPr>
          <p:spPr>
            <a:xfrm>
              <a:off x="2854208" y="96642"/>
              <a:ext cx="1116734" cy="48332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Apps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4305993" y="2916987"/>
              <a:ext cx="1393505" cy="1019708"/>
              <a:chOff x="7055210" y="1381683"/>
              <a:chExt cx="4546337" cy="4120011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9800077" y="2033423"/>
                <a:ext cx="1158098" cy="470433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="" xmlns:a16="http://schemas.microsoft.com/office/drawing/2014/main" id="{9543AD47-B023-4597-B183-BEDD1D875624}"/>
                  </a:ext>
                </a:extLst>
              </p:cNvPr>
              <p:cNvGrpSpPr/>
              <p:nvPr/>
            </p:nvGrpSpPr>
            <p:grpSpPr>
              <a:xfrm>
                <a:off x="7330204" y="3020551"/>
                <a:ext cx="885595" cy="605611"/>
                <a:chOff x="3550068" y="1529589"/>
                <a:chExt cx="1340517" cy="1306412"/>
              </a:xfrm>
            </p:grpSpPr>
            <p:grpSp>
              <p:nvGrpSpPr>
                <p:cNvPr id="117" name="Group 116">
                  <a:extLst>
                    <a:ext uri="{FF2B5EF4-FFF2-40B4-BE49-F238E27FC236}">
                      <a16:creationId xmlns="" xmlns:a16="http://schemas.microsoft.com/office/drawing/2014/main" id="{16B20BA2-403A-4F9B-BECD-C54A2AB038D8}"/>
                    </a:ext>
                  </a:extLst>
                </p:cNvPr>
                <p:cNvGrpSpPr/>
                <p:nvPr/>
              </p:nvGrpSpPr>
              <p:grpSpPr>
                <a:xfrm>
                  <a:off x="3550068" y="1529589"/>
                  <a:ext cx="1340517" cy="1306412"/>
                  <a:chOff x="4726992" y="2308352"/>
                  <a:chExt cx="1340517" cy="1306412"/>
                </a:xfrm>
              </p:grpSpPr>
              <p:sp>
                <p:nvSpPr>
                  <p:cNvPr id="119" name="Oval 118">
                    <a:extLst>
                      <a:ext uri="{FF2B5EF4-FFF2-40B4-BE49-F238E27FC236}">
                        <a16:creationId xmlns="" xmlns:a16="http://schemas.microsoft.com/office/drawing/2014/main" id="{9172DE6A-EE1E-4E71-A4B0-4BC0BCAE47BD}"/>
                      </a:ext>
                    </a:extLst>
                  </p:cNvPr>
                  <p:cNvSpPr/>
                  <p:nvPr/>
                </p:nvSpPr>
                <p:spPr>
                  <a:xfrm>
                    <a:off x="4917318" y="2308352"/>
                    <a:ext cx="1038091" cy="861819"/>
                  </a:xfrm>
                  <a:prstGeom prst="ellipse">
                    <a:avLst/>
                  </a:prstGeom>
                  <a:solidFill>
                    <a:srgbClr val="00B0F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t"/>
                  <a:lstStyle/>
                  <a:p>
                    <a:pPr algn="ctr"/>
                    <a:endParaRPr lang="en-US" sz="1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TextBox 119">
                    <a:extLst>
                      <a:ext uri="{FF2B5EF4-FFF2-40B4-BE49-F238E27FC236}">
                        <a16:creationId xmlns="" xmlns:a16="http://schemas.microsoft.com/office/drawing/2014/main" id="{A6B2C954-60A5-413E-BB35-13CAF8434BCC}"/>
                      </a:ext>
                    </a:extLst>
                  </p:cNvPr>
                  <p:cNvSpPr txBox="1"/>
                  <p:nvPr/>
                </p:nvSpPr>
                <p:spPr>
                  <a:xfrm>
                    <a:off x="4726992" y="2402573"/>
                    <a:ext cx="1340517" cy="12121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Systems</a:t>
                    </a:r>
                  </a:p>
                </p:txBody>
              </p:sp>
            </p:grpSp>
            <p:sp>
              <p:nvSpPr>
                <p:cNvPr id="118" name="Oval 117">
                  <a:extLst>
                    <a:ext uri="{FF2B5EF4-FFF2-40B4-BE49-F238E27FC236}">
                      <a16:creationId xmlns="" xmlns:a16="http://schemas.microsoft.com/office/drawing/2014/main" id="{173EB7FA-7F1F-43D6-97B6-6DF6077B47D5}"/>
                    </a:ext>
                  </a:extLst>
                </p:cNvPr>
                <p:cNvSpPr/>
                <p:nvPr/>
              </p:nvSpPr>
              <p:spPr>
                <a:xfrm>
                  <a:off x="3818837" y="1946317"/>
                  <a:ext cx="327357" cy="4187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60" name="Oval 59"/>
              <p:cNvSpPr/>
              <p:nvPr/>
            </p:nvSpPr>
            <p:spPr>
              <a:xfrm>
                <a:off x="10547171" y="3358658"/>
                <a:ext cx="822009" cy="635237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0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0684819" y="3568501"/>
                <a:ext cx="916728" cy="5619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" dirty="0">
                    <a:solidFill>
                      <a:prstClr val="black"/>
                    </a:solidFill>
                  </a:rPr>
                  <a:t>Endpoints</a:t>
                </a:r>
              </a:p>
            </p:txBody>
          </p:sp>
          <p:cxnSp>
            <p:nvCxnSpPr>
              <p:cNvPr id="62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endCxn id="97" idx="0"/>
              </p:cNvCxnSpPr>
              <p:nvPr/>
            </p:nvCxnSpPr>
            <p:spPr>
              <a:xfrm rot="16200000" flipH="1">
                <a:off x="7521030" y="3533556"/>
                <a:ext cx="293754" cy="9228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urved Connector 14">
                <a:extLst>
                  <a:ext uri="{FF2B5EF4-FFF2-40B4-BE49-F238E27FC236}">
                    <a16:creationId xmlns="" xmlns:a16="http://schemas.microsoft.com/office/drawing/2014/main" id="{7B6572C3-44A8-44FD-BA98-1C8E5D34955F}"/>
                  </a:ext>
                </a:extLst>
              </p:cNvPr>
              <p:cNvCxnSpPr>
                <a:cxnSpLocks/>
                <a:stCxn id="64" idx="4"/>
                <a:endCxn id="99" idx="5"/>
              </p:cNvCxnSpPr>
              <p:nvPr/>
            </p:nvCxnSpPr>
            <p:spPr>
              <a:xfrm rot="5400000">
                <a:off x="9167149" y="2841125"/>
                <a:ext cx="362766" cy="2799103"/>
              </a:xfrm>
              <a:prstGeom prst="curvedConnector3">
                <a:avLst>
                  <a:gd name="adj1" fmla="val 231225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6A1CF7F3-4B09-4B75-B9BE-27EE3FDFECBB}"/>
                  </a:ext>
                </a:extLst>
              </p:cNvPr>
              <p:cNvSpPr/>
              <p:nvPr/>
            </p:nvSpPr>
            <p:spPr>
              <a:xfrm>
                <a:off x="10608652" y="3835699"/>
                <a:ext cx="278862" cy="22359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="" xmlns:a16="http://schemas.microsoft.com/office/drawing/2014/main" id="{3455230F-E98F-4285-9992-94173BB08CAE}"/>
                  </a:ext>
                </a:extLst>
              </p:cNvPr>
              <p:cNvGrpSpPr/>
              <p:nvPr/>
            </p:nvGrpSpPr>
            <p:grpSpPr>
              <a:xfrm>
                <a:off x="8824263" y="2951894"/>
                <a:ext cx="1538796" cy="669456"/>
                <a:chOff x="6866802" y="4052935"/>
                <a:chExt cx="1901684" cy="908244"/>
              </a:xfrm>
              <a:solidFill>
                <a:srgbClr val="00B0F0"/>
              </a:solidFill>
            </p:grpSpPr>
            <p:grpSp>
              <p:nvGrpSpPr>
                <p:cNvPr id="113" name="Group 112">
                  <a:extLst>
                    <a:ext uri="{FF2B5EF4-FFF2-40B4-BE49-F238E27FC236}">
                      <a16:creationId xmlns="" xmlns:a16="http://schemas.microsoft.com/office/drawing/2014/main" id="{02EC3674-0E89-452C-94F4-64C87D17EFFA}"/>
                    </a:ext>
                  </a:extLst>
                </p:cNvPr>
                <p:cNvGrpSpPr/>
                <p:nvPr/>
              </p:nvGrpSpPr>
              <p:grpSpPr>
                <a:xfrm>
                  <a:off x="6866802" y="4052935"/>
                  <a:ext cx="1901684" cy="861819"/>
                  <a:chOff x="6445409" y="4251530"/>
                  <a:chExt cx="1901684" cy="861819"/>
                </a:xfrm>
                <a:grpFill/>
              </p:grpSpPr>
              <p:sp>
                <p:nvSpPr>
                  <p:cNvPr id="115" name="Oval 114">
                    <a:extLst>
                      <a:ext uri="{FF2B5EF4-FFF2-40B4-BE49-F238E27FC236}">
                        <a16:creationId xmlns="" xmlns:a16="http://schemas.microsoft.com/office/drawing/2014/main" id="{1E5123F7-DAC4-4EF7-9C60-8792EA0A701D}"/>
                      </a:ext>
                    </a:extLst>
                  </p:cNvPr>
                  <p:cNvSpPr/>
                  <p:nvPr/>
                </p:nvSpPr>
                <p:spPr>
                  <a:xfrm>
                    <a:off x="6445409" y="4251530"/>
                    <a:ext cx="1901684" cy="86181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t"/>
                  <a:lstStyle/>
                  <a:p>
                    <a:pPr algn="ctr"/>
                    <a:endParaRPr lang="en-US" sz="1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6" name="TextBox 115">
                    <a:extLst>
                      <a:ext uri="{FF2B5EF4-FFF2-40B4-BE49-F238E27FC236}">
                        <a16:creationId xmlns="" xmlns:a16="http://schemas.microsoft.com/office/drawing/2014/main" id="{AB91E4C4-E23D-43A2-9F06-8644ADCAA487}"/>
                      </a:ext>
                    </a:extLst>
                  </p:cNvPr>
                  <p:cNvSpPr txBox="1"/>
                  <p:nvPr/>
                </p:nvSpPr>
                <p:spPr>
                  <a:xfrm>
                    <a:off x="7053047" y="4344050"/>
                    <a:ext cx="1109831" cy="76237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" dirty="0">
                        <a:solidFill>
                          <a:prstClr val="black"/>
                        </a:solidFill>
                      </a:rPr>
                      <a:t>Switches</a:t>
                    </a:r>
                  </a:p>
                </p:txBody>
              </p:sp>
            </p:grpSp>
            <p:sp>
              <p:nvSpPr>
                <p:cNvPr id="114" name="Oval 113">
                  <a:extLst>
                    <a:ext uri="{FF2B5EF4-FFF2-40B4-BE49-F238E27FC236}">
                      <a16:creationId xmlns="" xmlns:a16="http://schemas.microsoft.com/office/drawing/2014/main" id="{18C34E4E-1AC4-4F61-95D8-2C8BC3328FA7}"/>
                    </a:ext>
                  </a:extLst>
                </p:cNvPr>
                <p:cNvSpPr/>
                <p:nvPr/>
              </p:nvSpPr>
              <p:spPr>
                <a:xfrm>
                  <a:off x="7095552" y="4542447"/>
                  <a:ext cx="633211" cy="4187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SW1</a:t>
                  </a: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7055210" y="3714534"/>
                <a:ext cx="1192823" cy="1787160"/>
                <a:chOff x="153288" y="2998113"/>
                <a:chExt cx="1474120" cy="2424619"/>
              </a:xfrm>
            </p:grpSpPr>
            <p:sp>
              <p:nvSpPr>
                <p:cNvPr id="97" name="Oval 96">
                  <a:extLst>
                    <a:ext uri="{FF2B5EF4-FFF2-40B4-BE49-F238E27FC236}">
                      <a16:creationId xmlns="" xmlns:a16="http://schemas.microsoft.com/office/drawing/2014/main" id="{0D886695-0CF9-4D21-B60A-8DD1485CB00D}"/>
                    </a:ext>
                  </a:extLst>
                </p:cNvPr>
                <p:cNvSpPr/>
                <p:nvPr/>
              </p:nvSpPr>
              <p:spPr>
                <a:xfrm>
                  <a:off x="442411" y="3014453"/>
                  <a:ext cx="1050174" cy="93352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="" xmlns:a16="http://schemas.microsoft.com/office/drawing/2014/main" id="{6FF22F13-43A9-4F2C-8218-D84861786475}"/>
                    </a:ext>
                  </a:extLst>
                </p:cNvPr>
                <p:cNvSpPr txBox="1"/>
                <p:nvPr/>
              </p:nvSpPr>
              <p:spPr>
                <a:xfrm>
                  <a:off x="688801" y="2998113"/>
                  <a:ext cx="938607" cy="17425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" dirty="0">
                      <a:solidFill>
                        <a:prstClr val="black"/>
                      </a:solidFill>
                    </a:rPr>
                    <a:t>Fabric Adapters</a:t>
                  </a:r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="" xmlns:a16="http://schemas.microsoft.com/office/drawing/2014/main" id="{0304C575-460B-4949-B136-374A1A5EDCA0}"/>
                    </a:ext>
                  </a:extLst>
                </p:cNvPr>
                <p:cNvSpPr/>
                <p:nvPr/>
              </p:nvSpPr>
              <p:spPr>
                <a:xfrm>
                  <a:off x="848499" y="3634132"/>
                  <a:ext cx="479563" cy="3794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  <p:grpSp>
              <p:nvGrpSpPr>
                <p:cNvPr id="100" name="Group 99">
                  <a:extLst>
                    <a:ext uri="{FF2B5EF4-FFF2-40B4-BE49-F238E27FC236}">
                      <a16:creationId xmlns="" xmlns:a16="http://schemas.microsoft.com/office/drawing/2014/main" id="{B00BAC4B-F769-498F-8BE5-716877FFB54F}"/>
                    </a:ext>
                  </a:extLst>
                </p:cNvPr>
                <p:cNvGrpSpPr/>
                <p:nvPr/>
              </p:nvGrpSpPr>
              <p:grpSpPr>
                <a:xfrm>
                  <a:off x="153288" y="4199000"/>
                  <a:ext cx="660356" cy="1198001"/>
                  <a:chOff x="2087056" y="4770132"/>
                  <a:chExt cx="660356" cy="1198001"/>
                </a:xfrm>
              </p:grpSpPr>
              <p:grpSp>
                <p:nvGrpSpPr>
                  <p:cNvPr id="109" name="Group 108">
                    <a:extLst>
                      <a:ext uri="{FF2B5EF4-FFF2-40B4-BE49-F238E27FC236}">
                        <a16:creationId xmlns="" xmlns:a16="http://schemas.microsoft.com/office/drawing/2014/main" id="{5F87B798-A063-4968-8F85-B4A5C7F19084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770132"/>
                    <a:ext cx="660356" cy="1198001"/>
                    <a:chOff x="2087056" y="4770132"/>
                    <a:chExt cx="660356" cy="1198001"/>
                  </a:xfrm>
                </p:grpSpPr>
                <p:sp>
                  <p:nvSpPr>
                    <p:cNvPr id="111" name="Oval 110">
                      <a:extLst>
                        <a:ext uri="{FF2B5EF4-FFF2-40B4-BE49-F238E27FC236}">
                          <a16:creationId xmlns="" xmlns:a16="http://schemas.microsoft.com/office/drawing/2014/main" id="{F94DCCE3-B956-4B66-A5A7-B01629EFC2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773834"/>
                      <a:ext cx="660356" cy="539732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12" name="TextBox 111">
                      <a:extLst>
                        <a:ext uri="{FF2B5EF4-FFF2-40B4-BE49-F238E27FC236}">
                          <a16:creationId xmlns="" xmlns:a16="http://schemas.microsoft.com/office/drawing/2014/main" id="{8EFD4326-2762-4E78-8D9F-20B362DA54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4536" y="4770132"/>
                      <a:ext cx="487971" cy="11980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110" name="Oval 109">
                    <a:extLst>
                      <a:ext uri="{FF2B5EF4-FFF2-40B4-BE49-F238E27FC236}">
                        <a16:creationId xmlns="" xmlns:a16="http://schemas.microsoft.com/office/drawing/2014/main" id="{E577C1A9-AEC2-4CBD-9F38-EACE56294D3D}"/>
                      </a:ext>
                    </a:extLst>
                  </p:cNvPr>
                  <p:cNvSpPr/>
                  <p:nvPr/>
                </p:nvSpPr>
                <p:spPr>
                  <a:xfrm>
                    <a:off x="2278108" y="5113808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101" name="Curved Connector 7">
                  <a:extLst>
                    <a:ext uri="{FF2B5EF4-FFF2-40B4-BE49-F238E27FC236}">
                      <a16:creationId xmlns="" xmlns:a16="http://schemas.microsoft.com/office/drawing/2014/main" id="{BD9E76C7-B531-4DA7-BEAE-21A6C3999E3B}"/>
                    </a:ext>
                  </a:extLst>
                </p:cNvPr>
                <p:cNvCxnSpPr>
                  <a:cxnSpLocks/>
                  <a:stCxn id="102" idx="3"/>
                  <a:endCxn id="112" idx="0"/>
                </p:cNvCxnSpPr>
                <p:nvPr/>
              </p:nvCxnSpPr>
              <p:spPr>
                <a:xfrm rot="16200000" flipH="1">
                  <a:off x="196318" y="3900555"/>
                  <a:ext cx="474942" cy="121928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Oval 101">
                  <a:extLst>
                    <a:ext uri="{FF2B5EF4-FFF2-40B4-BE49-F238E27FC236}">
                      <a16:creationId xmlns="" xmlns:a16="http://schemas.microsoft.com/office/drawing/2014/main" id="{0304C575-460B-4949-B136-374A1A5EDCA0}"/>
                    </a:ext>
                  </a:extLst>
                </p:cNvPr>
                <p:cNvSpPr/>
                <p:nvPr/>
              </p:nvSpPr>
              <p:spPr>
                <a:xfrm>
                  <a:off x="302595" y="3400181"/>
                  <a:ext cx="479563" cy="3794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2</a:t>
                  </a:r>
                </a:p>
              </p:txBody>
            </p:sp>
            <p:grpSp>
              <p:nvGrpSpPr>
                <p:cNvPr id="103" name="Group 102">
                  <a:extLst>
                    <a:ext uri="{FF2B5EF4-FFF2-40B4-BE49-F238E27FC236}">
                      <a16:creationId xmlns="" xmlns:a16="http://schemas.microsoft.com/office/drawing/2014/main" id="{B00BAC4B-F769-498F-8BE5-716877FFB54F}"/>
                    </a:ext>
                  </a:extLst>
                </p:cNvPr>
                <p:cNvGrpSpPr/>
                <p:nvPr/>
              </p:nvGrpSpPr>
              <p:grpSpPr>
                <a:xfrm>
                  <a:off x="702554" y="4224731"/>
                  <a:ext cx="660356" cy="1198001"/>
                  <a:chOff x="2087056" y="4770132"/>
                  <a:chExt cx="660356" cy="1198001"/>
                </a:xfrm>
              </p:grpSpPr>
              <p:grpSp>
                <p:nvGrpSpPr>
                  <p:cNvPr id="105" name="Group 104">
                    <a:extLst>
                      <a:ext uri="{FF2B5EF4-FFF2-40B4-BE49-F238E27FC236}">
                        <a16:creationId xmlns="" xmlns:a16="http://schemas.microsoft.com/office/drawing/2014/main" id="{5F87B798-A063-4968-8F85-B4A5C7F19084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770132"/>
                    <a:ext cx="660356" cy="1198001"/>
                    <a:chOff x="2087056" y="4770132"/>
                    <a:chExt cx="660356" cy="1198001"/>
                  </a:xfrm>
                </p:grpSpPr>
                <p:sp>
                  <p:nvSpPr>
                    <p:cNvPr id="107" name="Oval 106">
                      <a:extLst>
                        <a:ext uri="{FF2B5EF4-FFF2-40B4-BE49-F238E27FC236}">
                          <a16:creationId xmlns="" xmlns:a16="http://schemas.microsoft.com/office/drawing/2014/main" id="{F94DCCE3-B956-4B66-A5A7-B01629EFC2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773834"/>
                      <a:ext cx="660356" cy="539732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8" name="TextBox 107">
                      <a:extLst>
                        <a:ext uri="{FF2B5EF4-FFF2-40B4-BE49-F238E27FC236}">
                          <a16:creationId xmlns="" xmlns:a16="http://schemas.microsoft.com/office/drawing/2014/main" id="{8EFD4326-2762-4E78-8D9F-20B362DA54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4536" y="4770132"/>
                      <a:ext cx="487971" cy="11980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106" name="Oval 105">
                    <a:extLst>
                      <a:ext uri="{FF2B5EF4-FFF2-40B4-BE49-F238E27FC236}">
                        <a16:creationId xmlns="" xmlns:a16="http://schemas.microsoft.com/office/drawing/2014/main" id="{E577C1A9-AEC2-4CBD-9F38-EACE56294D3D}"/>
                      </a:ext>
                    </a:extLst>
                  </p:cNvPr>
                  <p:cNvSpPr/>
                  <p:nvPr/>
                </p:nvSpPr>
                <p:spPr>
                  <a:xfrm>
                    <a:off x="2278108" y="5113808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104" name="Curved Connector 7">
                  <a:extLst>
                    <a:ext uri="{FF2B5EF4-FFF2-40B4-BE49-F238E27FC236}">
                      <a16:creationId xmlns="" xmlns:a16="http://schemas.microsoft.com/office/drawing/2014/main" id="{BD9E76C7-B531-4DA7-BEAE-21A6C3999E3B}"/>
                    </a:ext>
                  </a:extLst>
                </p:cNvPr>
                <p:cNvCxnSpPr>
                  <a:cxnSpLocks/>
                  <a:stCxn id="99" idx="4"/>
                  <a:endCxn id="107" idx="0"/>
                </p:cNvCxnSpPr>
                <p:nvPr/>
              </p:nvCxnSpPr>
              <p:spPr>
                <a:xfrm rot="5400000">
                  <a:off x="953079" y="4093230"/>
                  <a:ext cx="214857" cy="55549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0799249" y="3917497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  <p:cxnSp>
            <p:nvCxnSpPr>
              <p:cNvPr id="68" name="Curved Connector 14">
                <a:extLst>
                  <a:ext uri="{FF2B5EF4-FFF2-40B4-BE49-F238E27FC236}">
                    <a16:creationId xmlns="" xmlns:a16="http://schemas.microsoft.com/office/drawing/2014/main" id="{7B6572C3-44A8-44FD-BA98-1C8E5D34955F}"/>
                  </a:ext>
                </a:extLst>
              </p:cNvPr>
              <p:cNvCxnSpPr>
                <a:cxnSpLocks/>
                <a:stCxn id="67" idx="4"/>
                <a:endCxn id="102" idx="2"/>
              </p:cNvCxnSpPr>
              <p:nvPr/>
            </p:nvCxnSpPr>
            <p:spPr>
              <a:xfrm rot="5400000">
                <a:off x="9047855" y="2259582"/>
                <a:ext cx="19324" cy="3762981"/>
              </a:xfrm>
              <a:prstGeom prst="curvedConnector4">
                <a:avLst>
                  <a:gd name="adj1" fmla="val 7748639"/>
                  <a:gd name="adj2" fmla="val 106075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14">
                <a:extLst>
                  <a:ext uri="{FF2B5EF4-FFF2-40B4-BE49-F238E27FC236}">
                    <a16:creationId xmlns="" xmlns:a16="http://schemas.microsoft.com/office/drawing/2014/main" id="{316B656C-973C-465E-AD83-E231BE78ACF7}"/>
                  </a:ext>
                </a:extLst>
              </p:cNvPr>
              <p:cNvCxnSpPr>
                <a:cxnSpLocks/>
                <a:stCxn id="106" idx="5"/>
                <a:endCxn id="89" idx="2"/>
              </p:cNvCxnSpPr>
              <p:nvPr/>
            </p:nvCxnSpPr>
            <p:spPr>
              <a:xfrm rot="5400000" flipH="1" flipV="1">
                <a:off x="7876123" y="3989351"/>
                <a:ext cx="995865" cy="1059126"/>
              </a:xfrm>
              <a:prstGeom prst="curvedConnector4">
                <a:avLst>
                  <a:gd name="adj1" fmla="val -22955"/>
                  <a:gd name="adj2" fmla="val 51541"/>
                </a:avLst>
              </a:prstGeom>
              <a:ln>
                <a:solidFill>
                  <a:srgbClr val="C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1194804" y="3727635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6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1256416" y="3513964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7505657" y="3280033"/>
                <a:ext cx="208392" cy="100949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>
                    <a:solidFill>
                      <a:prstClr val="white"/>
                    </a:solidFill>
                  </a:rPr>
                  <a:t>3</a:t>
                </a:r>
                <a:endParaRPr lang="en-GB" sz="100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8903619" y="3500675"/>
                <a:ext cx="707822" cy="1220989"/>
                <a:chOff x="2948577" y="3170884"/>
                <a:chExt cx="874744" cy="1656502"/>
              </a:xfrm>
            </p:grpSpPr>
            <p:grpSp>
              <p:nvGrpSpPr>
                <p:cNvPr id="85" name="Group 84">
                  <a:extLst>
                    <a:ext uri="{FF2B5EF4-FFF2-40B4-BE49-F238E27FC236}">
                      <a16:creationId xmlns="" xmlns:a16="http://schemas.microsoft.com/office/drawing/2014/main" id="{0D1AB099-DDB1-43CA-8091-F241E12D1E9E}"/>
                    </a:ext>
                  </a:extLst>
                </p:cNvPr>
                <p:cNvGrpSpPr/>
                <p:nvPr/>
              </p:nvGrpSpPr>
              <p:grpSpPr>
                <a:xfrm>
                  <a:off x="3049698" y="3506725"/>
                  <a:ext cx="684897" cy="1320661"/>
                  <a:chOff x="2083745" y="4687128"/>
                  <a:chExt cx="684897" cy="1320661"/>
                </a:xfrm>
              </p:grpSpPr>
              <p:grpSp>
                <p:nvGrpSpPr>
                  <p:cNvPr id="93" name="Group 92">
                    <a:extLst>
                      <a:ext uri="{FF2B5EF4-FFF2-40B4-BE49-F238E27FC236}">
                        <a16:creationId xmlns="" xmlns:a16="http://schemas.microsoft.com/office/drawing/2014/main" id="{C0E4B521-6E55-449D-A951-72780D03E20A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687128"/>
                    <a:ext cx="681586" cy="1320661"/>
                    <a:chOff x="2087056" y="4687128"/>
                    <a:chExt cx="681586" cy="1320661"/>
                  </a:xfrm>
                </p:grpSpPr>
                <p:sp>
                  <p:nvSpPr>
                    <p:cNvPr id="95" name="Oval 94">
                      <a:extLst>
                        <a:ext uri="{FF2B5EF4-FFF2-40B4-BE49-F238E27FC236}">
                          <a16:creationId xmlns="" xmlns:a16="http://schemas.microsoft.com/office/drawing/2014/main" id="{DAE09AE9-EF25-46ED-BCA3-F02432C455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687128"/>
                      <a:ext cx="681586" cy="626438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6" name="TextBox 95">
                      <a:extLst>
                        <a:ext uri="{FF2B5EF4-FFF2-40B4-BE49-F238E27FC236}">
                          <a16:creationId xmlns="" xmlns:a16="http://schemas.microsoft.com/office/drawing/2014/main" id="{CC963C96-77B2-476B-ABB5-B3C239FC561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1029" y="4809783"/>
                      <a:ext cx="649202" cy="119800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94" name="Oval 93">
                    <a:extLst>
                      <a:ext uri="{FF2B5EF4-FFF2-40B4-BE49-F238E27FC236}">
                        <a16:creationId xmlns="" xmlns:a16="http://schemas.microsoft.com/office/drawing/2014/main" id="{20AE12D0-05DF-4977-8880-D49039F149BE}"/>
                      </a:ext>
                    </a:extLst>
                  </p:cNvPr>
                  <p:cNvSpPr/>
                  <p:nvPr/>
                </p:nvSpPr>
                <p:spPr>
                  <a:xfrm>
                    <a:off x="2083745" y="5104351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86" name="Curved Connector 7">
                  <a:extLst>
                    <a:ext uri="{FF2B5EF4-FFF2-40B4-BE49-F238E27FC236}">
                      <a16:creationId xmlns="" xmlns:a16="http://schemas.microsoft.com/office/drawing/2014/main" id="{64249A3D-B85C-47B6-82EF-209B9696C496}"/>
                    </a:ext>
                  </a:extLst>
                </p:cNvPr>
                <p:cNvCxnSpPr>
                  <a:cxnSpLocks/>
                  <a:stCxn id="114" idx="4"/>
                  <a:endCxn id="96" idx="0"/>
                </p:cNvCxnSpPr>
                <p:nvPr/>
              </p:nvCxnSpPr>
              <p:spPr>
                <a:xfrm rot="16200000" flipH="1">
                  <a:off x="3251333" y="3479129"/>
                  <a:ext cx="294779" cy="572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Oval 86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435113" y="3906033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2</a:t>
                  </a:r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547887" y="3825808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3</a:t>
                  </a:r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2948577" y="3761648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4</a:t>
                  </a:r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252144" y="3988690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5</a:t>
                  </a: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2959821" y="3562926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6</a:t>
                  </a:r>
                </a:p>
              </p:txBody>
            </p:sp>
            <p:sp>
              <p:nvSpPr>
                <p:cNvPr id="92" name="Diamond 91"/>
                <p:cNvSpPr/>
                <p:nvPr/>
              </p:nvSpPr>
              <p:spPr>
                <a:xfrm>
                  <a:off x="3467274" y="3170884"/>
                  <a:ext cx="211622" cy="198758"/>
                </a:xfrm>
                <a:prstGeom prst="diamond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" dirty="0">
                      <a:solidFill>
                        <a:prstClr val="white"/>
                      </a:solidFill>
                    </a:rPr>
                    <a:t>3</a:t>
                  </a:r>
                  <a:endParaRPr lang="en-GB" sz="10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4" name="Oval 73"/>
              <p:cNvSpPr/>
              <p:nvPr/>
            </p:nvSpPr>
            <p:spPr bwMode="ltGray">
              <a:xfrm>
                <a:off x="10664029" y="3906733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8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ltGray">
              <a:xfrm>
                <a:off x="10843430" y="3989738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9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ltGray">
              <a:xfrm>
                <a:off x="11272702" y="3766037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a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ltGray">
              <a:xfrm>
                <a:off x="11306759" y="3568499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b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8" name="Curved Connector 14">
                <a:extLst>
                  <a:ext uri="{FF2B5EF4-FFF2-40B4-BE49-F238E27FC236}">
                    <a16:creationId xmlns="" xmlns:a16="http://schemas.microsoft.com/office/drawing/2014/main" id="{316B656C-973C-465E-AD83-E231BE78ACF7}"/>
                  </a:ext>
                </a:extLst>
              </p:cNvPr>
              <p:cNvCxnSpPr>
                <a:cxnSpLocks/>
                <a:stCxn id="110" idx="3"/>
                <a:endCxn id="94" idx="3"/>
              </p:cNvCxnSpPr>
              <p:nvPr/>
            </p:nvCxnSpPr>
            <p:spPr>
              <a:xfrm rot="5400000" flipH="1" flipV="1">
                <a:off x="7731631" y="3711429"/>
                <a:ext cx="797263" cy="1775639"/>
              </a:xfrm>
              <a:prstGeom prst="curvedConnector3">
                <a:avLst>
                  <a:gd name="adj1" fmla="val -31791"/>
                </a:avLst>
              </a:prstGeom>
              <a:ln>
                <a:solidFill>
                  <a:srgbClr val="C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>
                <a:extLst>
                  <a:ext uri="{FF2B5EF4-FFF2-40B4-BE49-F238E27FC236}">
                    <a16:creationId xmlns="" xmlns:a16="http://schemas.microsoft.com/office/drawing/2014/main" id="{E87D59CC-02D7-4957-A619-75F0D7A256F2}"/>
                  </a:ext>
                </a:extLst>
              </p:cNvPr>
              <p:cNvSpPr/>
              <p:nvPr/>
            </p:nvSpPr>
            <p:spPr>
              <a:xfrm>
                <a:off x="8311209" y="1381683"/>
                <a:ext cx="2468002" cy="425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err="1">
                    <a:solidFill>
                      <a:prstClr val="black"/>
                    </a:solidFill>
                  </a:rPr>
                  <a:t>ServiceRoot</a:t>
                </a:r>
                <a:endParaRPr lang="en-US" sz="10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0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79" idx="2"/>
                <a:endCxn id="119" idx="0"/>
              </p:cNvCxnSpPr>
              <p:nvPr/>
            </p:nvCxnSpPr>
            <p:spPr>
              <a:xfrm rot="10800000" flipV="1">
                <a:off x="7798841" y="1594327"/>
                <a:ext cx="512368" cy="1426224"/>
              </a:xfrm>
              <a:prstGeom prst="curvedConnector2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/>
              <p:cNvSpPr/>
              <p:nvPr/>
            </p:nvSpPr>
            <p:spPr>
              <a:xfrm>
                <a:off x="9893198" y="2384600"/>
                <a:ext cx="1094491" cy="4187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&lt;</a:t>
                </a:r>
                <a:r>
                  <a:rPr lang="en-US" sz="100" dirty="0" err="1">
                    <a:solidFill>
                      <a:prstClr val="black"/>
                    </a:solidFill>
                  </a:rPr>
                  <a:t>FabricType</a:t>
                </a:r>
                <a:r>
                  <a:rPr lang="en-US" sz="100" dirty="0">
                    <a:solidFill>
                      <a:prstClr val="black"/>
                    </a:solidFill>
                  </a:rPr>
                  <a:t>&gt;</a:t>
                </a:r>
              </a:p>
            </p:txBody>
          </p:sp>
          <p:cxnSp>
            <p:nvCxnSpPr>
              <p:cNvPr id="82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81" idx="3"/>
                <a:endCxn id="115" idx="0"/>
              </p:cNvCxnSpPr>
              <p:nvPr/>
            </p:nvCxnSpPr>
            <p:spPr>
              <a:xfrm rot="5400000">
                <a:off x="9718632" y="2617044"/>
                <a:ext cx="209884" cy="459816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81" idx="5"/>
                <a:endCxn id="60" idx="0"/>
              </p:cNvCxnSpPr>
              <p:nvPr/>
            </p:nvCxnSpPr>
            <p:spPr>
              <a:xfrm rot="16200000" flipH="1">
                <a:off x="10584466" y="2984948"/>
                <a:ext cx="616648" cy="130771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79" idx="5"/>
                <a:endCxn id="58" idx="0"/>
              </p:cNvCxnSpPr>
              <p:nvPr/>
            </p:nvCxnSpPr>
            <p:spPr>
              <a:xfrm rot="5400000">
                <a:off x="10254086" y="1869729"/>
                <a:ext cx="288734" cy="38654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/>
            <p:cNvGrpSpPr/>
            <p:nvPr/>
          </p:nvGrpSpPr>
          <p:grpSpPr>
            <a:xfrm>
              <a:off x="327306" y="5122262"/>
              <a:ext cx="765138" cy="934713"/>
              <a:chOff x="982166" y="2817309"/>
              <a:chExt cx="2168458" cy="275924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1992535" y="3646489"/>
                <a:ext cx="443144" cy="3651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1535738" y="2817309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707480" y="2881119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563842" y="4148921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757310" y="4480569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624252" y="5211392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82166" y="3517565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cxnSp>
            <p:nvCxnSpPr>
              <p:cNvPr id="129" name="Straight Connector 128"/>
              <p:cNvCxnSpPr>
                <a:stCxn id="124" idx="2"/>
                <a:endCxn id="123" idx="6"/>
              </p:cNvCxnSpPr>
              <p:nvPr/>
            </p:nvCxnSpPr>
            <p:spPr>
              <a:xfrm flipH="1" flipV="1">
                <a:off x="1978882" y="2999888"/>
                <a:ext cx="728598" cy="638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22" idx="0"/>
                <a:endCxn id="123" idx="5"/>
              </p:cNvCxnSpPr>
              <p:nvPr/>
            </p:nvCxnSpPr>
            <p:spPr>
              <a:xfrm flipH="1" flipV="1">
                <a:off x="1913985" y="3128990"/>
                <a:ext cx="300122" cy="5174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28" idx="0"/>
                <a:endCxn id="123" idx="3"/>
              </p:cNvCxnSpPr>
              <p:nvPr/>
            </p:nvCxnSpPr>
            <p:spPr>
              <a:xfrm flipV="1">
                <a:off x="1203738" y="3128990"/>
                <a:ext cx="396897" cy="3885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26" idx="0"/>
                <a:endCxn id="122" idx="4"/>
              </p:cNvCxnSpPr>
              <p:nvPr/>
            </p:nvCxnSpPr>
            <p:spPr>
              <a:xfrm flipV="1">
                <a:off x="1978882" y="4011646"/>
                <a:ext cx="235225" cy="468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25" idx="1"/>
              </p:cNvCxnSpPr>
              <p:nvPr/>
            </p:nvCxnSpPr>
            <p:spPr>
              <a:xfrm flipH="1" flipV="1">
                <a:off x="2364772" y="3997461"/>
                <a:ext cx="263967" cy="2049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27" idx="0"/>
                <a:endCxn id="125" idx="4"/>
              </p:cNvCxnSpPr>
              <p:nvPr/>
            </p:nvCxnSpPr>
            <p:spPr>
              <a:xfrm flipH="1" flipV="1">
                <a:off x="2785414" y="4514078"/>
                <a:ext cx="60410" cy="697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Title 1"/>
          <p:cNvSpPr txBox="1">
            <a:spLocks/>
          </p:cNvSpPr>
          <p:nvPr/>
        </p:nvSpPr>
        <p:spPr>
          <a:xfrm>
            <a:off x="253076" y="280909"/>
            <a:ext cx="11379200" cy="3846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 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57549" y="263777"/>
            <a:ext cx="700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Structure of the </a:t>
            </a:r>
            <a:r>
              <a:rPr lang="en-US" sz="2400" dirty="0" err="1" smtClean="0"/>
              <a:t>OpenFabrics</a:t>
            </a:r>
            <a:r>
              <a:rPr lang="en-US" sz="2400" dirty="0" smtClean="0"/>
              <a:t> Management Framework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24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7531328" y="1153851"/>
            <a:ext cx="4660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Clients use HTTP CRUD protocols to converse with OFMF Services and manipulate Redfish fabric objects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31328" y="2852757"/>
            <a:ext cx="4231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sends relevant Redfish requests to fabric Agent, also via HTTP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31329" y="3938466"/>
            <a:ext cx="38487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Agent and Zephyr FM exchange messages via proprietary (application/JSON) RESTful </a:t>
            </a:r>
            <a:r>
              <a:rPr lang="en-US" sz="1600" dirty="0" smtClean="0"/>
              <a:t>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HTTP transport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JSON data payload but </a:t>
            </a:r>
            <a:r>
              <a:rPr lang="en-US" sz="1600" dirty="0" smtClean="0"/>
              <a:t>...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not a Redfish data schema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Not a Redfish 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cxnSp>
        <p:nvCxnSpPr>
          <p:cNvPr id="47" name="Straight Arrow Connector 46"/>
          <p:cNvCxnSpPr>
            <a:stCxn id="42" idx="1"/>
          </p:cNvCxnSpPr>
          <p:nvPr/>
        </p:nvCxnSpPr>
        <p:spPr>
          <a:xfrm flipH="1">
            <a:off x="2730572" y="1569350"/>
            <a:ext cx="4800756" cy="1162030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1"/>
          </p:cNvCxnSpPr>
          <p:nvPr/>
        </p:nvCxnSpPr>
        <p:spPr>
          <a:xfrm flipH="1">
            <a:off x="2730572" y="3145145"/>
            <a:ext cx="4800756" cy="9553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4" idx="1"/>
          </p:cNvCxnSpPr>
          <p:nvPr/>
        </p:nvCxnSpPr>
        <p:spPr>
          <a:xfrm flipH="1">
            <a:off x="2595753" y="4969518"/>
            <a:ext cx="4935576" cy="138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167530" y="1186893"/>
            <a:ext cx="4761917" cy="5201778"/>
            <a:chOff x="101028" y="96642"/>
            <a:chExt cx="5670574" cy="6715978"/>
          </a:xfrm>
        </p:grpSpPr>
        <p:sp>
          <p:nvSpPr>
            <p:cNvPr id="40" name="Oval 39"/>
            <p:cNvSpPr/>
            <p:nvPr/>
          </p:nvSpPr>
          <p:spPr>
            <a:xfrm>
              <a:off x="758002" y="6092180"/>
              <a:ext cx="4303052" cy="720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Gen-Z Fabric Hardware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3429530" y="5376357"/>
              <a:ext cx="1614968" cy="803252"/>
            </a:xfrm>
            <a:prstGeom prst="ellipse">
              <a:avLst/>
            </a:prstGeom>
            <a:solidFill>
              <a:schemeClr val="accent2">
                <a:lumMod val="50000"/>
                <a:alpha val="34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Fabric specific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SW</a:t>
              </a:r>
            </a:p>
          </p:txBody>
        </p:sp>
        <p:sp>
          <p:nvSpPr>
            <p:cNvPr id="5" name="Flowchart: Magnetic Disk 4"/>
            <p:cNvSpPr/>
            <p:nvPr/>
          </p:nvSpPr>
          <p:spPr>
            <a:xfrm>
              <a:off x="1146620" y="5122262"/>
              <a:ext cx="1073161" cy="761843"/>
            </a:xfrm>
            <a:prstGeom prst="flowChartMagneticDisk">
              <a:avLst/>
            </a:prstGeom>
            <a:solidFill>
              <a:schemeClr val="accent2">
                <a:lumMod val="75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config</a:t>
              </a:r>
              <a:endParaRPr lang="en-GB" sz="1600" dirty="0"/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128443" y="443513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576437" y="668214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3638844" y="2588826"/>
              <a:ext cx="1119385" cy="656323"/>
            </a:xfrm>
            <a:prstGeom prst="flowChartMagneticDisk">
              <a:avLst/>
            </a:prstGeom>
            <a:solidFill>
              <a:srgbClr val="FF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Redfish</a:t>
              </a:r>
            </a:p>
            <a:p>
              <a:pPr algn="ctr"/>
              <a:r>
                <a:rPr lang="en-US" sz="1200" dirty="0" smtClean="0"/>
                <a:t>model </a:t>
              </a:r>
              <a:endParaRPr lang="en-GB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683201" y="821239"/>
              <a:ext cx="2156110" cy="74623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FM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GUI / CLI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79196" y="764396"/>
              <a:ext cx="1519650" cy="645307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33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FAM Manager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295021" y="787579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Composition Manager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873322" y="2556768"/>
              <a:ext cx="1923235" cy="72044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chemeClr val="accent2">
                    <a:lumMod val="50000"/>
                  </a:schemeClr>
                </a:gs>
                <a:gs pos="100000">
                  <a:srgbClr val="FF0000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OFMF</a:t>
              </a:r>
            </a:p>
            <a:p>
              <a:pPr algn="ctr"/>
              <a:r>
                <a:rPr lang="en-US" sz="1600" dirty="0" smtClean="0"/>
                <a:t>Services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1873322" y="5503184"/>
              <a:ext cx="1923235" cy="720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Linux </a:t>
              </a:r>
            </a:p>
            <a:p>
              <a:pPr algn="ctr"/>
              <a:r>
                <a:rPr lang="en-US" sz="1600" dirty="0" smtClean="0"/>
                <a:t>Gen-Z FM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892591" y="4214384"/>
              <a:ext cx="1923235" cy="282694"/>
            </a:xfrm>
            <a:prstGeom prst="ellipse">
              <a:avLst/>
            </a:prstGeom>
            <a:gradFill>
              <a:gsLst>
                <a:gs pos="0">
                  <a:schemeClr val="accent2">
                    <a:alpha val="0"/>
                    <a:lumMod val="38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  <a:lin ang="5400000" scaled="1"/>
            </a:gra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agent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476914" y="101120"/>
              <a:ext cx="1219792" cy="48333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admin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Up-Down Arrow 19"/>
            <p:cNvSpPr/>
            <p:nvPr/>
          </p:nvSpPr>
          <p:spPr>
            <a:xfrm>
              <a:off x="2614053" y="1586077"/>
              <a:ext cx="365760" cy="1009282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Redfish</a:t>
              </a:r>
              <a:endParaRPr lang="en-GB" sz="1400" dirty="0"/>
            </a:p>
          </p:txBody>
        </p:sp>
        <p:sp>
          <p:nvSpPr>
            <p:cNvPr id="21" name="Up-Down Arrow 20"/>
            <p:cNvSpPr/>
            <p:nvPr/>
          </p:nvSpPr>
          <p:spPr>
            <a:xfrm>
              <a:off x="2626838" y="3228632"/>
              <a:ext cx="365760" cy="1009282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Redfish</a:t>
              </a:r>
              <a:endParaRPr lang="en-GB" sz="1400" dirty="0"/>
            </a:p>
          </p:txBody>
        </p:sp>
        <p:sp>
          <p:nvSpPr>
            <p:cNvPr id="32" name="Up-Down Arrow 31"/>
            <p:cNvSpPr/>
            <p:nvPr/>
          </p:nvSpPr>
          <p:spPr>
            <a:xfrm>
              <a:off x="2627025" y="4484380"/>
              <a:ext cx="365760" cy="1009282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FM API</a:t>
              </a:r>
              <a:endParaRPr lang="en-GB" sz="14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101028" y="1348890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Manager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120548" y="1215301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Image Manager</a:t>
              </a: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4796363" y="883769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8" name="Flowchart: Magnetic Disk 37"/>
            <p:cNvSpPr/>
            <p:nvPr/>
          </p:nvSpPr>
          <p:spPr>
            <a:xfrm>
              <a:off x="371774" y="1037712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1" name="Oval 40"/>
            <p:cNvSpPr/>
            <p:nvPr/>
          </p:nvSpPr>
          <p:spPr>
            <a:xfrm>
              <a:off x="2854208" y="96642"/>
              <a:ext cx="1116734" cy="48332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Apps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4305993" y="2916987"/>
              <a:ext cx="1393505" cy="1019708"/>
              <a:chOff x="7055210" y="1381683"/>
              <a:chExt cx="4546337" cy="4120011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9800077" y="2033423"/>
                <a:ext cx="1158098" cy="470433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="" xmlns:a16="http://schemas.microsoft.com/office/drawing/2014/main" id="{9543AD47-B023-4597-B183-BEDD1D875624}"/>
                  </a:ext>
                </a:extLst>
              </p:cNvPr>
              <p:cNvGrpSpPr/>
              <p:nvPr/>
            </p:nvGrpSpPr>
            <p:grpSpPr>
              <a:xfrm>
                <a:off x="7330204" y="3020551"/>
                <a:ext cx="885595" cy="605611"/>
                <a:chOff x="3550068" y="1529589"/>
                <a:chExt cx="1340517" cy="1306412"/>
              </a:xfrm>
            </p:grpSpPr>
            <p:grpSp>
              <p:nvGrpSpPr>
                <p:cNvPr id="117" name="Group 116">
                  <a:extLst>
                    <a:ext uri="{FF2B5EF4-FFF2-40B4-BE49-F238E27FC236}">
                      <a16:creationId xmlns="" xmlns:a16="http://schemas.microsoft.com/office/drawing/2014/main" id="{16B20BA2-403A-4F9B-BECD-C54A2AB038D8}"/>
                    </a:ext>
                  </a:extLst>
                </p:cNvPr>
                <p:cNvGrpSpPr/>
                <p:nvPr/>
              </p:nvGrpSpPr>
              <p:grpSpPr>
                <a:xfrm>
                  <a:off x="3550068" y="1529589"/>
                  <a:ext cx="1340517" cy="1306412"/>
                  <a:chOff x="4726992" y="2308352"/>
                  <a:chExt cx="1340517" cy="1306412"/>
                </a:xfrm>
              </p:grpSpPr>
              <p:sp>
                <p:nvSpPr>
                  <p:cNvPr id="119" name="Oval 118">
                    <a:extLst>
                      <a:ext uri="{FF2B5EF4-FFF2-40B4-BE49-F238E27FC236}">
                        <a16:creationId xmlns="" xmlns:a16="http://schemas.microsoft.com/office/drawing/2014/main" id="{9172DE6A-EE1E-4E71-A4B0-4BC0BCAE47BD}"/>
                      </a:ext>
                    </a:extLst>
                  </p:cNvPr>
                  <p:cNvSpPr/>
                  <p:nvPr/>
                </p:nvSpPr>
                <p:spPr>
                  <a:xfrm>
                    <a:off x="4917318" y="2308352"/>
                    <a:ext cx="1038091" cy="861819"/>
                  </a:xfrm>
                  <a:prstGeom prst="ellipse">
                    <a:avLst/>
                  </a:prstGeom>
                  <a:solidFill>
                    <a:srgbClr val="00B0F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t"/>
                  <a:lstStyle/>
                  <a:p>
                    <a:pPr algn="ctr"/>
                    <a:endParaRPr lang="en-US" sz="1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TextBox 119">
                    <a:extLst>
                      <a:ext uri="{FF2B5EF4-FFF2-40B4-BE49-F238E27FC236}">
                        <a16:creationId xmlns="" xmlns:a16="http://schemas.microsoft.com/office/drawing/2014/main" id="{A6B2C954-60A5-413E-BB35-13CAF8434BCC}"/>
                      </a:ext>
                    </a:extLst>
                  </p:cNvPr>
                  <p:cNvSpPr txBox="1"/>
                  <p:nvPr/>
                </p:nvSpPr>
                <p:spPr>
                  <a:xfrm>
                    <a:off x="4726992" y="2402573"/>
                    <a:ext cx="1340517" cy="12121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Systems</a:t>
                    </a:r>
                  </a:p>
                </p:txBody>
              </p:sp>
            </p:grpSp>
            <p:sp>
              <p:nvSpPr>
                <p:cNvPr id="118" name="Oval 117">
                  <a:extLst>
                    <a:ext uri="{FF2B5EF4-FFF2-40B4-BE49-F238E27FC236}">
                      <a16:creationId xmlns="" xmlns:a16="http://schemas.microsoft.com/office/drawing/2014/main" id="{173EB7FA-7F1F-43D6-97B6-6DF6077B47D5}"/>
                    </a:ext>
                  </a:extLst>
                </p:cNvPr>
                <p:cNvSpPr/>
                <p:nvPr/>
              </p:nvSpPr>
              <p:spPr>
                <a:xfrm>
                  <a:off x="3818837" y="1946317"/>
                  <a:ext cx="327357" cy="4187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60" name="Oval 59"/>
              <p:cNvSpPr/>
              <p:nvPr/>
            </p:nvSpPr>
            <p:spPr>
              <a:xfrm>
                <a:off x="10547171" y="3358658"/>
                <a:ext cx="822009" cy="635237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0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0684819" y="3568501"/>
                <a:ext cx="916728" cy="5619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" dirty="0">
                    <a:solidFill>
                      <a:prstClr val="black"/>
                    </a:solidFill>
                  </a:rPr>
                  <a:t>Endpoints</a:t>
                </a:r>
              </a:p>
            </p:txBody>
          </p:sp>
          <p:cxnSp>
            <p:nvCxnSpPr>
              <p:cNvPr id="62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endCxn id="97" idx="0"/>
              </p:cNvCxnSpPr>
              <p:nvPr/>
            </p:nvCxnSpPr>
            <p:spPr>
              <a:xfrm rot="16200000" flipH="1">
                <a:off x="7521030" y="3533556"/>
                <a:ext cx="293754" cy="9228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urved Connector 14">
                <a:extLst>
                  <a:ext uri="{FF2B5EF4-FFF2-40B4-BE49-F238E27FC236}">
                    <a16:creationId xmlns="" xmlns:a16="http://schemas.microsoft.com/office/drawing/2014/main" id="{7B6572C3-44A8-44FD-BA98-1C8E5D34955F}"/>
                  </a:ext>
                </a:extLst>
              </p:cNvPr>
              <p:cNvCxnSpPr>
                <a:cxnSpLocks/>
                <a:stCxn id="64" idx="4"/>
                <a:endCxn id="99" idx="5"/>
              </p:cNvCxnSpPr>
              <p:nvPr/>
            </p:nvCxnSpPr>
            <p:spPr>
              <a:xfrm rot="5400000">
                <a:off x="9167149" y="2841125"/>
                <a:ext cx="362766" cy="2799103"/>
              </a:xfrm>
              <a:prstGeom prst="curvedConnector3">
                <a:avLst>
                  <a:gd name="adj1" fmla="val 231225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6A1CF7F3-4B09-4B75-B9BE-27EE3FDFECBB}"/>
                  </a:ext>
                </a:extLst>
              </p:cNvPr>
              <p:cNvSpPr/>
              <p:nvPr/>
            </p:nvSpPr>
            <p:spPr>
              <a:xfrm>
                <a:off x="10608652" y="3835699"/>
                <a:ext cx="278862" cy="22359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="" xmlns:a16="http://schemas.microsoft.com/office/drawing/2014/main" id="{3455230F-E98F-4285-9992-94173BB08CAE}"/>
                  </a:ext>
                </a:extLst>
              </p:cNvPr>
              <p:cNvGrpSpPr/>
              <p:nvPr/>
            </p:nvGrpSpPr>
            <p:grpSpPr>
              <a:xfrm>
                <a:off x="8824263" y="2951894"/>
                <a:ext cx="1538796" cy="669456"/>
                <a:chOff x="6866802" y="4052935"/>
                <a:chExt cx="1901684" cy="908244"/>
              </a:xfrm>
              <a:solidFill>
                <a:srgbClr val="00B0F0"/>
              </a:solidFill>
            </p:grpSpPr>
            <p:grpSp>
              <p:nvGrpSpPr>
                <p:cNvPr id="113" name="Group 112">
                  <a:extLst>
                    <a:ext uri="{FF2B5EF4-FFF2-40B4-BE49-F238E27FC236}">
                      <a16:creationId xmlns="" xmlns:a16="http://schemas.microsoft.com/office/drawing/2014/main" id="{02EC3674-0E89-452C-94F4-64C87D17EFFA}"/>
                    </a:ext>
                  </a:extLst>
                </p:cNvPr>
                <p:cNvGrpSpPr/>
                <p:nvPr/>
              </p:nvGrpSpPr>
              <p:grpSpPr>
                <a:xfrm>
                  <a:off x="6866802" y="4052935"/>
                  <a:ext cx="1901684" cy="861819"/>
                  <a:chOff x="6445409" y="4251530"/>
                  <a:chExt cx="1901684" cy="861819"/>
                </a:xfrm>
                <a:grpFill/>
              </p:grpSpPr>
              <p:sp>
                <p:nvSpPr>
                  <p:cNvPr id="115" name="Oval 114">
                    <a:extLst>
                      <a:ext uri="{FF2B5EF4-FFF2-40B4-BE49-F238E27FC236}">
                        <a16:creationId xmlns="" xmlns:a16="http://schemas.microsoft.com/office/drawing/2014/main" id="{1E5123F7-DAC4-4EF7-9C60-8792EA0A701D}"/>
                      </a:ext>
                    </a:extLst>
                  </p:cNvPr>
                  <p:cNvSpPr/>
                  <p:nvPr/>
                </p:nvSpPr>
                <p:spPr>
                  <a:xfrm>
                    <a:off x="6445409" y="4251530"/>
                    <a:ext cx="1901684" cy="86181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t"/>
                  <a:lstStyle/>
                  <a:p>
                    <a:pPr algn="ctr"/>
                    <a:endParaRPr lang="en-US" sz="1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6" name="TextBox 115">
                    <a:extLst>
                      <a:ext uri="{FF2B5EF4-FFF2-40B4-BE49-F238E27FC236}">
                        <a16:creationId xmlns="" xmlns:a16="http://schemas.microsoft.com/office/drawing/2014/main" id="{AB91E4C4-E23D-43A2-9F06-8644ADCAA487}"/>
                      </a:ext>
                    </a:extLst>
                  </p:cNvPr>
                  <p:cNvSpPr txBox="1"/>
                  <p:nvPr/>
                </p:nvSpPr>
                <p:spPr>
                  <a:xfrm>
                    <a:off x="7053047" y="4344050"/>
                    <a:ext cx="1109831" cy="76237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" dirty="0">
                        <a:solidFill>
                          <a:prstClr val="black"/>
                        </a:solidFill>
                      </a:rPr>
                      <a:t>Switches</a:t>
                    </a:r>
                  </a:p>
                </p:txBody>
              </p:sp>
            </p:grpSp>
            <p:sp>
              <p:nvSpPr>
                <p:cNvPr id="114" name="Oval 113">
                  <a:extLst>
                    <a:ext uri="{FF2B5EF4-FFF2-40B4-BE49-F238E27FC236}">
                      <a16:creationId xmlns="" xmlns:a16="http://schemas.microsoft.com/office/drawing/2014/main" id="{18C34E4E-1AC4-4F61-95D8-2C8BC3328FA7}"/>
                    </a:ext>
                  </a:extLst>
                </p:cNvPr>
                <p:cNvSpPr/>
                <p:nvPr/>
              </p:nvSpPr>
              <p:spPr>
                <a:xfrm>
                  <a:off x="7095552" y="4542447"/>
                  <a:ext cx="633211" cy="4187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SW1</a:t>
                  </a: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7055210" y="3714534"/>
                <a:ext cx="1192823" cy="1787160"/>
                <a:chOff x="153288" y="2998113"/>
                <a:chExt cx="1474120" cy="2424619"/>
              </a:xfrm>
            </p:grpSpPr>
            <p:sp>
              <p:nvSpPr>
                <p:cNvPr id="97" name="Oval 96">
                  <a:extLst>
                    <a:ext uri="{FF2B5EF4-FFF2-40B4-BE49-F238E27FC236}">
                      <a16:creationId xmlns="" xmlns:a16="http://schemas.microsoft.com/office/drawing/2014/main" id="{0D886695-0CF9-4D21-B60A-8DD1485CB00D}"/>
                    </a:ext>
                  </a:extLst>
                </p:cNvPr>
                <p:cNvSpPr/>
                <p:nvPr/>
              </p:nvSpPr>
              <p:spPr>
                <a:xfrm>
                  <a:off x="442411" y="3014453"/>
                  <a:ext cx="1050174" cy="93352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="" xmlns:a16="http://schemas.microsoft.com/office/drawing/2014/main" id="{6FF22F13-43A9-4F2C-8218-D84861786475}"/>
                    </a:ext>
                  </a:extLst>
                </p:cNvPr>
                <p:cNvSpPr txBox="1"/>
                <p:nvPr/>
              </p:nvSpPr>
              <p:spPr>
                <a:xfrm>
                  <a:off x="688801" y="2998113"/>
                  <a:ext cx="938607" cy="17425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" dirty="0">
                      <a:solidFill>
                        <a:prstClr val="black"/>
                      </a:solidFill>
                    </a:rPr>
                    <a:t>Fabric Adapters</a:t>
                  </a:r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="" xmlns:a16="http://schemas.microsoft.com/office/drawing/2014/main" id="{0304C575-460B-4949-B136-374A1A5EDCA0}"/>
                    </a:ext>
                  </a:extLst>
                </p:cNvPr>
                <p:cNvSpPr/>
                <p:nvPr/>
              </p:nvSpPr>
              <p:spPr>
                <a:xfrm>
                  <a:off x="848499" y="3634132"/>
                  <a:ext cx="479563" cy="3794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  <p:grpSp>
              <p:nvGrpSpPr>
                <p:cNvPr id="100" name="Group 99">
                  <a:extLst>
                    <a:ext uri="{FF2B5EF4-FFF2-40B4-BE49-F238E27FC236}">
                      <a16:creationId xmlns="" xmlns:a16="http://schemas.microsoft.com/office/drawing/2014/main" id="{B00BAC4B-F769-498F-8BE5-716877FFB54F}"/>
                    </a:ext>
                  </a:extLst>
                </p:cNvPr>
                <p:cNvGrpSpPr/>
                <p:nvPr/>
              </p:nvGrpSpPr>
              <p:grpSpPr>
                <a:xfrm>
                  <a:off x="153288" y="4199000"/>
                  <a:ext cx="660356" cy="1198001"/>
                  <a:chOff x="2087056" y="4770132"/>
                  <a:chExt cx="660356" cy="1198001"/>
                </a:xfrm>
              </p:grpSpPr>
              <p:grpSp>
                <p:nvGrpSpPr>
                  <p:cNvPr id="109" name="Group 108">
                    <a:extLst>
                      <a:ext uri="{FF2B5EF4-FFF2-40B4-BE49-F238E27FC236}">
                        <a16:creationId xmlns="" xmlns:a16="http://schemas.microsoft.com/office/drawing/2014/main" id="{5F87B798-A063-4968-8F85-B4A5C7F19084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770132"/>
                    <a:ext cx="660356" cy="1198001"/>
                    <a:chOff x="2087056" y="4770132"/>
                    <a:chExt cx="660356" cy="1198001"/>
                  </a:xfrm>
                </p:grpSpPr>
                <p:sp>
                  <p:nvSpPr>
                    <p:cNvPr id="111" name="Oval 110">
                      <a:extLst>
                        <a:ext uri="{FF2B5EF4-FFF2-40B4-BE49-F238E27FC236}">
                          <a16:creationId xmlns="" xmlns:a16="http://schemas.microsoft.com/office/drawing/2014/main" id="{F94DCCE3-B956-4B66-A5A7-B01629EFC2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773834"/>
                      <a:ext cx="660356" cy="539732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12" name="TextBox 111">
                      <a:extLst>
                        <a:ext uri="{FF2B5EF4-FFF2-40B4-BE49-F238E27FC236}">
                          <a16:creationId xmlns="" xmlns:a16="http://schemas.microsoft.com/office/drawing/2014/main" id="{8EFD4326-2762-4E78-8D9F-20B362DA54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4536" y="4770132"/>
                      <a:ext cx="487971" cy="11980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110" name="Oval 109">
                    <a:extLst>
                      <a:ext uri="{FF2B5EF4-FFF2-40B4-BE49-F238E27FC236}">
                        <a16:creationId xmlns="" xmlns:a16="http://schemas.microsoft.com/office/drawing/2014/main" id="{E577C1A9-AEC2-4CBD-9F38-EACE56294D3D}"/>
                      </a:ext>
                    </a:extLst>
                  </p:cNvPr>
                  <p:cNvSpPr/>
                  <p:nvPr/>
                </p:nvSpPr>
                <p:spPr>
                  <a:xfrm>
                    <a:off x="2278108" y="5113808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101" name="Curved Connector 7">
                  <a:extLst>
                    <a:ext uri="{FF2B5EF4-FFF2-40B4-BE49-F238E27FC236}">
                      <a16:creationId xmlns="" xmlns:a16="http://schemas.microsoft.com/office/drawing/2014/main" id="{BD9E76C7-B531-4DA7-BEAE-21A6C3999E3B}"/>
                    </a:ext>
                  </a:extLst>
                </p:cNvPr>
                <p:cNvCxnSpPr>
                  <a:cxnSpLocks/>
                  <a:stCxn id="102" idx="3"/>
                  <a:endCxn id="112" idx="0"/>
                </p:cNvCxnSpPr>
                <p:nvPr/>
              </p:nvCxnSpPr>
              <p:spPr>
                <a:xfrm rot="16200000" flipH="1">
                  <a:off x="196318" y="3900555"/>
                  <a:ext cx="474942" cy="121928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Oval 101">
                  <a:extLst>
                    <a:ext uri="{FF2B5EF4-FFF2-40B4-BE49-F238E27FC236}">
                      <a16:creationId xmlns="" xmlns:a16="http://schemas.microsoft.com/office/drawing/2014/main" id="{0304C575-460B-4949-B136-374A1A5EDCA0}"/>
                    </a:ext>
                  </a:extLst>
                </p:cNvPr>
                <p:cNvSpPr/>
                <p:nvPr/>
              </p:nvSpPr>
              <p:spPr>
                <a:xfrm>
                  <a:off x="302595" y="3400181"/>
                  <a:ext cx="479563" cy="3794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2</a:t>
                  </a:r>
                </a:p>
              </p:txBody>
            </p:sp>
            <p:grpSp>
              <p:nvGrpSpPr>
                <p:cNvPr id="103" name="Group 102">
                  <a:extLst>
                    <a:ext uri="{FF2B5EF4-FFF2-40B4-BE49-F238E27FC236}">
                      <a16:creationId xmlns="" xmlns:a16="http://schemas.microsoft.com/office/drawing/2014/main" id="{B00BAC4B-F769-498F-8BE5-716877FFB54F}"/>
                    </a:ext>
                  </a:extLst>
                </p:cNvPr>
                <p:cNvGrpSpPr/>
                <p:nvPr/>
              </p:nvGrpSpPr>
              <p:grpSpPr>
                <a:xfrm>
                  <a:off x="702554" y="4224731"/>
                  <a:ext cx="660356" cy="1198001"/>
                  <a:chOff x="2087056" y="4770132"/>
                  <a:chExt cx="660356" cy="1198001"/>
                </a:xfrm>
              </p:grpSpPr>
              <p:grpSp>
                <p:nvGrpSpPr>
                  <p:cNvPr id="105" name="Group 104">
                    <a:extLst>
                      <a:ext uri="{FF2B5EF4-FFF2-40B4-BE49-F238E27FC236}">
                        <a16:creationId xmlns="" xmlns:a16="http://schemas.microsoft.com/office/drawing/2014/main" id="{5F87B798-A063-4968-8F85-B4A5C7F19084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770132"/>
                    <a:ext cx="660356" cy="1198001"/>
                    <a:chOff x="2087056" y="4770132"/>
                    <a:chExt cx="660356" cy="1198001"/>
                  </a:xfrm>
                </p:grpSpPr>
                <p:sp>
                  <p:nvSpPr>
                    <p:cNvPr id="107" name="Oval 106">
                      <a:extLst>
                        <a:ext uri="{FF2B5EF4-FFF2-40B4-BE49-F238E27FC236}">
                          <a16:creationId xmlns="" xmlns:a16="http://schemas.microsoft.com/office/drawing/2014/main" id="{F94DCCE3-B956-4B66-A5A7-B01629EFC2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773834"/>
                      <a:ext cx="660356" cy="539732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8" name="TextBox 107">
                      <a:extLst>
                        <a:ext uri="{FF2B5EF4-FFF2-40B4-BE49-F238E27FC236}">
                          <a16:creationId xmlns="" xmlns:a16="http://schemas.microsoft.com/office/drawing/2014/main" id="{8EFD4326-2762-4E78-8D9F-20B362DA54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4536" y="4770132"/>
                      <a:ext cx="487971" cy="11980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106" name="Oval 105">
                    <a:extLst>
                      <a:ext uri="{FF2B5EF4-FFF2-40B4-BE49-F238E27FC236}">
                        <a16:creationId xmlns="" xmlns:a16="http://schemas.microsoft.com/office/drawing/2014/main" id="{E577C1A9-AEC2-4CBD-9F38-EACE56294D3D}"/>
                      </a:ext>
                    </a:extLst>
                  </p:cNvPr>
                  <p:cNvSpPr/>
                  <p:nvPr/>
                </p:nvSpPr>
                <p:spPr>
                  <a:xfrm>
                    <a:off x="2278108" y="5113808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104" name="Curved Connector 7">
                  <a:extLst>
                    <a:ext uri="{FF2B5EF4-FFF2-40B4-BE49-F238E27FC236}">
                      <a16:creationId xmlns="" xmlns:a16="http://schemas.microsoft.com/office/drawing/2014/main" id="{BD9E76C7-B531-4DA7-BEAE-21A6C3999E3B}"/>
                    </a:ext>
                  </a:extLst>
                </p:cNvPr>
                <p:cNvCxnSpPr>
                  <a:cxnSpLocks/>
                  <a:stCxn id="99" idx="4"/>
                  <a:endCxn id="107" idx="0"/>
                </p:cNvCxnSpPr>
                <p:nvPr/>
              </p:nvCxnSpPr>
              <p:spPr>
                <a:xfrm rot="5400000">
                  <a:off x="953079" y="4093230"/>
                  <a:ext cx="214857" cy="55549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0799249" y="3917497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  <p:cxnSp>
            <p:nvCxnSpPr>
              <p:cNvPr id="68" name="Curved Connector 14">
                <a:extLst>
                  <a:ext uri="{FF2B5EF4-FFF2-40B4-BE49-F238E27FC236}">
                    <a16:creationId xmlns="" xmlns:a16="http://schemas.microsoft.com/office/drawing/2014/main" id="{7B6572C3-44A8-44FD-BA98-1C8E5D34955F}"/>
                  </a:ext>
                </a:extLst>
              </p:cNvPr>
              <p:cNvCxnSpPr>
                <a:cxnSpLocks/>
                <a:stCxn id="67" idx="4"/>
                <a:endCxn id="102" idx="2"/>
              </p:cNvCxnSpPr>
              <p:nvPr/>
            </p:nvCxnSpPr>
            <p:spPr>
              <a:xfrm rot="5400000">
                <a:off x="9047855" y="2259582"/>
                <a:ext cx="19324" cy="3762981"/>
              </a:xfrm>
              <a:prstGeom prst="curvedConnector4">
                <a:avLst>
                  <a:gd name="adj1" fmla="val 7748639"/>
                  <a:gd name="adj2" fmla="val 106075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14">
                <a:extLst>
                  <a:ext uri="{FF2B5EF4-FFF2-40B4-BE49-F238E27FC236}">
                    <a16:creationId xmlns="" xmlns:a16="http://schemas.microsoft.com/office/drawing/2014/main" id="{316B656C-973C-465E-AD83-E231BE78ACF7}"/>
                  </a:ext>
                </a:extLst>
              </p:cNvPr>
              <p:cNvCxnSpPr>
                <a:cxnSpLocks/>
                <a:stCxn id="106" idx="5"/>
                <a:endCxn id="89" idx="2"/>
              </p:cNvCxnSpPr>
              <p:nvPr/>
            </p:nvCxnSpPr>
            <p:spPr>
              <a:xfrm rot="5400000" flipH="1" flipV="1">
                <a:off x="7876123" y="3989351"/>
                <a:ext cx="995865" cy="1059126"/>
              </a:xfrm>
              <a:prstGeom prst="curvedConnector4">
                <a:avLst>
                  <a:gd name="adj1" fmla="val -22955"/>
                  <a:gd name="adj2" fmla="val 51541"/>
                </a:avLst>
              </a:prstGeom>
              <a:ln>
                <a:solidFill>
                  <a:srgbClr val="C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1194804" y="3727635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6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1256416" y="3513964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7505657" y="3280033"/>
                <a:ext cx="208392" cy="100949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>
                    <a:solidFill>
                      <a:prstClr val="white"/>
                    </a:solidFill>
                  </a:rPr>
                  <a:t>3</a:t>
                </a:r>
                <a:endParaRPr lang="en-GB" sz="100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8903619" y="3500675"/>
                <a:ext cx="707822" cy="1220989"/>
                <a:chOff x="2948577" y="3170884"/>
                <a:chExt cx="874744" cy="1656502"/>
              </a:xfrm>
            </p:grpSpPr>
            <p:grpSp>
              <p:nvGrpSpPr>
                <p:cNvPr id="85" name="Group 84">
                  <a:extLst>
                    <a:ext uri="{FF2B5EF4-FFF2-40B4-BE49-F238E27FC236}">
                      <a16:creationId xmlns="" xmlns:a16="http://schemas.microsoft.com/office/drawing/2014/main" id="{0D1AB099-DDB1-43CA-8091-F241E12D1E9E}"/>
                    </a:ext>
                  </a:extLst>
                </p:cNvPr>
                <p:cNvGrpSpPr/>
                <p:nvPr/>
              </p:nvGrpSpPr>
              <p:grpSpPr>
                <a:xfrm>
                  <a:off x="3049698" y="3506725"/>
                  <a:ext cx="684897" cy="1320661"/>
                  <a:chOff x="2083745" y="4687128"/>
                  <a:chExt cx="684897" cy="1320661"/>
                </a:xfrm>
              </p:grpSpPr>
              <p:grpSp>
                <p:nvGrpSpPr>
                  <p:cNvPr id="93" name="Group 92">
                    <a:extLst>
                      <a:ext uri="{FF2B5EF4-FFF2-40B4-BE49-F238E27FC236}">
                        <a16:creationId xmlns="" xmlns:a16="http://schemas.microsoft.com/office/drawing/2014/main" id="{C0E4B521-6E55-449D-A951-72780D03E20A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687128"/>
                    <a:ext cx="681586" cy="1320661"/>
                    <a:chOff x="2087056" y="4687128"/>
                    <a:chExt cx="681586" cy="1320661"/>
                  </a:xfrm>
                </p:grpSpPr>
                <p:sp>
                  <p:nvSpPr>
                    <p:cNvPr id="95" name="Oval 94">
                      <a:extLst>
                        <a:ext uri="{FF2B5EF4-FFF2-40B4-BE49-F238E27FC236}">
                          <a16:creationId xmlns="" xmlns:a16="http://schemas.microsoft.com/office/drawing/2014/main" id="{DAE09AE9-EF25-46ED-BCA3-F02432C455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687128"/>
                      <a:ext cx="681586" cy="626438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6" name="TextBox 95">
                      <a:extLst>
                        <a:ext uri="{FF2B5EF4-FFF2-40B4-BE49-F238E27FC236}">
                          <a16:creationId xmlns="" xmlns:a16="http://schemas.microsoft.com/office/drawing/2014/main" id="{CC963C96-77B2-476B-ABB5-B3C239FC561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1029" y="4809783"/>
                      <a:ext cx="649202" cy="119800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94" name="Oval 93">
                    <a:extLst>
                      <a:ext uri="{FF2B5EF4-FFF2-40B4-BE49-F238E27FC236}">
                        <a16:creationId xmlns="" xmlns:a16="http://schemas.microsoft.com/office/drawing/2014/main" id="{20AE12D0-05DF-4977-8880-D49039F149BE}"/>
                      </a:ext>
                    </a:extLst>
                  </p:cNvPr>
                  <p:cNvSpPr/>
                  <p:nvPr/>
                </p:nvSpPr>
                <p:spPr>
                  <a:xfrm>
                    <a:off x="2083745" y="5104351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86" name="Curved Connector 7">
                  <a:extLst>
                    <a:ext uri="{FF2B5EF4-FFF2-40B4-BE49-F238E27FC236}">
                      <a16:creationId xmlns="" xmlns:a16="http://schemas.microsoft.com/office/drawing/2014/main" id="{64249A3D-B85C-47B6-82EF-209B9696C496}"/>
                    </a:ext>
                  </a:extLst>
                </p:cNvPr>
                <p:cNvCxnSpPr>
                  <a:cxnSpLocks/>
                  <a:stCxn id="114" idx="4"/>
                  <a:endCxn id="96" idx="0"/>
                </p:cNvCxnSpPr>
                <p:nvPr/>
              </p:nvCxnSpPr>
              <p:spPr>
                <a:xfrm rot="16200000" flipH="1">
                  <a:off x="3251333" y="3479129"/>
                  <a:ext cx="294779" cy="572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Oval 86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435113" y="3906033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2</a:t>
                  </a:r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547887" y="3825808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3</a:t>
                  </a:r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2948577" y="3761648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4</a:t>
                  </a:r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252144" y="3988690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5</a:t>
                  </a: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=""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2959821" y="3562926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6</a:t>
                  </a:r>
                </a:p>
              </p:txBody>
            </p:sp>
            <p:sp>
              <p:nvSpPr>
                <p:cNvPr id="92" name="Diamond 91"/>
                <p:cNvSpPr/>
                <p:nvPr/>
              </p:nvSpPr>
              <p:spPr>
                <a:xfrm>
                  <a:off x="3467274" y="3170884"/>
                  <a:ext cx="211622" cy="198758"/>
                </a:xfrm>
                <a:prstGeom prst="diamond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" dirty="0">
                      <a:solidFill>
                        <a:prstClr val="white"/>
                      </a:solidFill>
                    </a:rPr>
                    <a:t>3</a:t>
                  </a:r>
                  <a:endParaRPr lang="en-GB" sz="10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4" name="Oval 73"/>
              <p:cNvSpPr/>
              <p:nvPr/>
            </p:nvSpPr>
            <p:spPr bwMode="ltGray">
              <a:xfrm>
                <a:off x="10664029" y="3906733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8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ltGray">
              <a:xfrm>
                <a:off x="10843430" y="3989738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9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ltGray">
              <a:xfrm>
                <a:off x="11272702" y="3766037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a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ltGray">
              <a:xfrm>
                <a:off x="11306759" y="3568499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b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8" name="Curved Connector 14">
                <a:extLst>
                  <a:ext uri="{FF2B5EF4-FFF2-40B4-BE49-F238E27FC236}">
                    <a16:creationId xmlns="" xmlns:a16="http://schemas.microsoft.com/office/drawing/2014/main" id="{316B656C-973C-465E-AD83-E231BE78ACF7}"/>
                  </a:ext>
                </a:extLst>
              </p:cNvPr>
              <p:cNvCxnSpPr>
                <a:cxnSpLocks/>
                <a:stCxn id="110" idx="3"/>
                <a:endCxn id="94" idx="3"/>
              </p:cNvCxnSpPr>
              <p:nvPr/>
            </p:nvCxnSpPr>
            <p:spPr>
              <a:xfrm rot="5400000" flipH="1" flipV="1">
                <a:off x="7731631" y="3711429"/>
                <a:ext cx="797263" cy="1775639"/>
              </a:xfrm>
              <a:prstGeom prst="curvedConnector3">
                <a:avLst>
                  <a:gd name="adj1" fmla="val -31791"/>
                </a:avLst>
              </a:prstGeom>
              <a:ln>
                <a:solidFill>
                  <a:srgbClr val="C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>
                <a:extLst>
                  <a:ext uri="{FF2B5EF4-FFF2-40B4-BE49-F238E27FC236}">
                    <a16:creationId xmlns="" xmlns:a16="http://schemas.microsoft.com/office/drawing/2014/main" id="{E87D59CC-02D7-4957-A619-75F0D7A256F2}"/>
                  </a:ext>
                </a:extLst>
              </p:cNvPr>
              <p:cNvSpPr/>
              <p:nvPr/>
            </p:nvSpPr>
            <p:spPr>
              <a:xfrm>
                <a:off x="8311209" y="1381683"/>
                <a:ext cx="2468002" cy="425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err="1">
                    <a:solidFill>
                      <a:prstClr val="black"/>
                    </a:solidFill>
                  </a:rPr>
                  <a:t>ServiceRoot</a:t>
                </a:r>
                <a:endParaRPr lang="en-US" sz="10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0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79" idx="2"/>
                <a:endCxn id="119" idx="0"/>
              </p:cNvCxnSpPr>
              <p:nvPr/>
            </p:nvCxnSpPr>
            <p:spPr>
              <a:xfrm rot="10800000" flipV="1">
                <a:off x="7798841" y="1594327"/>
                <a:ext cx="512368" cy="1426224"/>
              </a:xfrm>
              <a:prstGeom prst="curvedConnector2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/>
              <p:cNvSpPr/>
              <p:nvPr/>
            </p:nvSpPr>
            <p:spPr>
              <a:xfrm>
                <a:off x="9893198" y="2384600"/>
                <a:ext cx="1094491" cy="4187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&lt;</a:t>
                </a:r>
                <a:r>
                  <a:rPr lang="en-US" sz="100" dirty="0" err="1">
                    <a:solidFill>
                      <a:prstClr val="black"/>
                    </a:solidFill>
                  </a:rPr>
                  <a:t>FabricType</a:t>
                </a:r>
                <a:r>
                  <a:rPr lang="en-US" sz="100" dirty="0">
                    <a:solidFill>
                      <a:prstClr val="black"/>
                    </a:solidFill>
                  </a:rPr>
                  <a:t>&gt;</a:t>
                </a:r>
              </a:p>
            </p:txBody>
          </p:sp>
          <p:cxnSp>
            <p:nvCxnSpPr>
              <p:cNvPr id="82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81" idx="3"/>
                <a:endCxn id="115" idx="0"/>
              </p:cNvCxnSpPr>
              <p:nvPr/>
            </p:nvCxnSpPr>
            <p:spPr>
              <a:xfrm rot="5400000">
                <a:off x="9718632" y="2617044"/>
                <a:ext cx="209884" cy="459816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81" idx="5"/>
                <a:endCxn id="60" idx="0"/>
              </p:cNvCxnSpPr>
              <p:nvPr/>
            </p:nvCxnSpPr>
            <p:spPr>
              <a:xfrm rot="16200000" flipH="1">
                <a:off x="10584466" y="2984948"/>
                <a:ext cx="616648" cy="130771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7">
                <a:extLst>
                  <a:ext uri="{FF2B5EF4-FFF2-40B4-BE49-F238E27FC236}">
                    <a16:creationId xmlns=""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79" idx="5"/>
                <a:endCxn id="58" idx="0"/>
              </p:cNvCxnSpPr>
              <p:nvPr/>
            </p:nvCxnSpPr>
            <p:spPr>
              <a:xfrm rot="5400000">
                <a:off x="10254086" y="1869729"/>
                <a:ext cx="288734" cy="38654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/>
            <p:cNvGrpSpPr/>
            <p:nvPr/>
          </p:nvGrpSpPr>
          <p:grpSpPr>
            <a:xfrm>
              <a:off x="327306" y="5122262"/>
              <a:ext cx="765138" cy="934713"/>
              <a:chOff x="982166" y="2817309"/>
              <a:chExt cx="2168458" cy="275924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1992535" y="3646489"/>
                <a:ext cx="443144" cy="3651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1535738" y="2817309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707480" y="2881119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563842" y="4148921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757310" y="4480569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624252" y="5211392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82166" y="3517565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cxnSp>
            <p:nvCxnSpPr>
              <p:cNvPr id="129" name="Straight Connector 128"/>
              <p:cNvCxnSpPr>
                <a:stCxn id="124" idx="2"/>
                <a:endCxn id="123" idx="6"/>
              </p:cNvCxnSpPr>
              <p:nvPr/>
            </p:nvCxnSpPr>
            <p:spPr>
              <a:xfrm flipH="1" flipV="1">
                <a:off x="1978882" y="2999888"/>
                <a:ext cx="728598" cy="638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22" idx="0"/>
                <a:endCxn id="123" idx="5"/>
              </p:cNvCxnSpPr>
              <p:nvPr/>
            </p:nvCxnSpPr>
            <p:spPr>
              <a:xfrm flipH="1" flipV="1">
                <a:off x="1913985" y="3128990"/>
                <a:ext cx="300122" cy="5174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28" idx="0"/>
                <a:endCxn id="123" idx="3"/>
              </p:cNvCxnSpPr>
              <p:nvPr/>
            </p:nvCxnSpPr>
            <p:spPr>
              <a:xfrm flipV="1">
                <a:off x="1203738" y="3128990"/>
                <a:ext cx="396897" cy="3885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26" idx="0"/>
                <a:endCxn id="122" idx="4"/>
              </p:cNvCxnSpPr>
              <p:nvPr/>
            </p:nvCxnSpPr>
            <p:spPr>
              <a:xfrm flipV="1">
                <a:off x="1978882" y="4011646"/>
                <a:ext cx="235225" cy="468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25" idx="1"/>
              </p:cNvCxnSpPr>
              <p:nvPr/>
            </p:nvCxnSpPr>
            <p:spPr>
              <a:xfrm flipH="1" flipV="1">
                <a:off x="2364772" y="3997461"/>
                <a:ext cx="263967" cy="2049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27" idx="0"/>
                <a:endCxn id="125" idx="4"/>
              </p:cNvCxnSpPr>
              <p:nvPr/>
            </p:nvCxnSpPr>
            <p:spPr>
              <a:xfrm flipH="1" flipV="1">
                <a:off x="2785414" y="4514078"/>
                <a:ext cx="60410" cy="697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Title 1"/>
          <p:cNvSpPr txBox="1">
            <a:spLocks/>
          </p:cNvSpPr>
          <p:nvPr/>
        </p:nvSpPr>
        <p:spPr>
          <a:xfrm>
            <a:off x="253076" y="280909"/>
            <a:ext cx="11379200" cy="3846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 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57549" y="263777"/>
            <a:ext cx="700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Structure of the </a:t>
            </a:r>
            <a:r>
              <a:rPr lang="en-US" sz="2400" dirty="0" err="1"/>
              <a:t>OpenFabrics</a:t>
            </a:r>
            <a:r>
              <a:rPr lang="en-US" sz="2400" dirty="0"/>
              <a:t> Management Framework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9511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831</Words>
  <Application>Microsoft Office PowerPoint</Application>
  <PresentationFormat>Widescreen</PresentationFormat>
  <Paragraphs>202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Bitstream Vera Sans Mono</vt:lpstr>
      <vt:lpstr>Calibri</vt:lpstr>
      <vt:lpstr>Calibri Light</vt:lpstr>
      <vt:lpstr>DejaVu Sans</vt:lpstr>
      <vt:lpstr>Office Theme</vt:lpstr>
      <vt:lpstr>NetworkX JSON output decoding</vt:lpstr>
      <vt:lpstr>NetworkX JSON output decoding</vt:lpstr>
      <vt:lpstr>Zephyr Config File Decoding</vt:lpstr>
      <vt:lpstr>PowerPoint Presentation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Herrell, Russ W (Senior System Architect)</dc:creator>
  <cp:lastModifiedBy>Herrell, Russ W (Senior System Architect)</cp:lastModifiedBy>
  <cp:revision>42</cp:revision>
  <dcterms:created xsi:type="dcterms:W3CDTF">2021-08-18T20:00:17Z</dcterms:created>
  <dcterms:modified xsi:type="dcterms:W3CDTF">2021-08-27T23:14:01Z</dcterms:modified>
</cp:coreProperties>
</file>