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5"/>
  </p:notesMasterIdLst>
  <p:handoutMasterIdLst>
    <p:handoutMasterId r:id="rId46"/>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2" r:id="rId20"/>
    <p:sldId id="312" r:id="rId21"/>
    <p:sldId id="313" r:id="rId22"/>
    <p:sldId id="303" r:id="rId23"/>
    <p:sldId id="304" r:id="rId24"/>
    <p:sldId id="305" r:id="rId25"/>
    <p:sldId id="319" r:id="rId26"/>
    <p:sldId id="258" r:id="rId27"/>
    <p:sldId id="265" r:id="rId28"/>
    <p:sldId id="266" r:id="rId29"/>
    <p:sldId id="307" r:id="rId30"/>
    <p:sldId id="259" r:id="rId31"/>
    <p:sldId id="314" r:id="rId32"/>
    <p:sldId id="315" r:id="rId33"/>
    <p:sldId id="317" r:id="rId34"/>
    <p:sldId id="316" r:id="rId35"/>
    <p:sldId id="318" r:id="rId36"/>
    <p:sldId id="311" r:id="rId37"/>
    <p:sldId id="306" r:id="rId38"/>
    <p:sldId id="310" r:id="rId39"/>
    <p:sldId id="309" r:id="rId40"/>
    <p:sldId id="257" r:id="rId41"/>
    <p:sldId id="300" r:id="rId42"/>
    <p:sldId id="320" r:id="rId43"/>
    <p:sldId id="285"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ACA"/>
    <a:srgbClr val="00588D"/>
    <a:srgbClr val="9A9C9F"/>
    <a:srgbClr val="9A9C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718"/>
    <p:restoredTop sz="96250" autoAdjust="0"/>
  </p:normalViewPr>
  <p:slideViewPr>
    <p:cSldViewPr snapToGrid="0" showGuides="1">
      <p:cViewPr varScale="1">
        <p:scale>
          <a:sx n="98" d="100"/>
          <a:sy n="98" d="100"/>
        </p:scale>
        <p:origin x="200" y="704"/>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8/27/21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8/27/21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388026-6EBE-46FD-AE2A-92E87D111772}"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393648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August 27,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27/08/2021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a:xfrm>
            <a:off x="4956748" y="6722057"/>
            <a:ext cx="2743200" cy="365125"/>
          </a:xfrm>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5477436" y="40431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a:off x="6051177" y="2834360"/>
            <a:ext cx="0" cy="1208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624918" y="2518354"/>
            <a:ext cx="2566340" cy="1367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1452EAE1-FE8B-DF43-A71B-67DF9BF27E23}"/>
              </a:ext>
            </a:extLst>
          </p:cNvPr>
          <p:cNvSpPr/>
          <p:nvPr/>
        </p:nvSpPr>
        <p:spPr>
          <a:xfrm>
            <a:off x="8728835" y="3979296"/>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859-64F1-334F-8069-17B7B8EBA0B5}"/>
              </a:ext>
            </a:extLst>
          </p:cNvPr>
          <p:cNvSpPr>
            <a:spLocks noGrp="1"/>
          </p:cNvSpPr>
          <p:nvPr>
            <p:ph type="title"/>
          </p:nvPr>
        </p:nvSpPr>
        <p:spPr/>
        <p:txBody>
          <a:bodyPr/>
          <a:lstStyle/>
          <a:p>
            <a:r>
              <a:rPr lang="en-US" dirty="0"/>
              <a:t>Agent top-down design-Subnet Manager Interface</a:t>
            </a:r>
          </a:p>
        </p:txBody>
      </p:sp>
      <p:sp>
        <p:nvSpPr>
          <p:cNvPr id="3" name="Footer Placeholder 2">
            <a:extLst>
              <a:ext uri="{FF2B5EF4-FFF2-40B4-BE49-F238E27FC236}">
                <a16:creationId xmlns:a16="http://schemas.microsoft.com/office/drawing/2014/main" id="{6A839DE4-22CB-824A-A621-88148C91E04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CC3C3E9-50E1-054F-B43C-723C8AD3767E}"/>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
        <p:nvSpPr>
          <p:cNvPr id="5" name="Rectangle 4">
            <a:extLst>
              <a:ext uri="{FF2B5EF4-FFF2-40B4-BE49-F238E27FC236}">
                <a16:creationId xmlns:a16="http://schemas.microsoft.com/office/drawing/2014/main" id="{80E30F44-B141-3C42-A58D-50610090952B}"/>
              </a:ext>
            </a:extLst>
          </p:cNvPr>
          <p:cNvSpPr/>
          <p:nvPr/>
        </p:nvSpPr>
        <p:spPr>
          <a:xfrm>
            <a:off x="5871882" y="1957567"/>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sp>
        <p:nvSpPr>
          <p:cNvPr id="6" name="Rectangle 5">
            <a:extLst>
              <a:ext uri="{FF2B5EF4-FFF2-40B4-BE49-F238E27FC236}">
                <a16:creationId xmlns:a16="http://schemas.microsoft.com/office/drawing/2014/main" id="{85BA9107-8414-1647-B079-9A3D0E39A956}"/>
              </a:ext>
            </a:extLst>
          </p:cNvPr>
          <p:cNvSpPr/>
          <p:nvPr/>
        </p:nvSpPr>
        <p:spPr>
          <a:xfrm>
            <a:off x="1518367" y="478879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Translates between SM protocol and OFMF protocol</a:t>
            </a:r>
          </a:p>
        </p:txBody>
      </p:sp>
      <p:sp>
        <p:nvSpPr>
          <p:cNvPr id="7" name="Rectangle 6">
            <a:extLst>
              <a:ext uri="{FF2B5EF4-FFF2-40B4-BE49-F238E27FC236}">
                <a16:creationId xmlns:a16="http://schemas.microsoft.com/office/drawing/2014/main" id="{17F51D68-180F-C741-9CE5-6696BE2A88C7}"/>
              </a:ext>
            </a:extLst>
          </p:cNvPr>
          <p:cNvSpPr/>
          <p:nvPr/>
        </p:nvSpPr>
        <p:spPr>
          <a:xfrm>
            <a:off x="4150659" y="477184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8" name="Rectangle 7">
            <a:extLst>
              <a:ext uri="{FF2B5EF4-FFF2-40B4-BE49-F238E27FC236}">
                <a16:creationId xmlns:a16="http://schemas.microsoft.com/office/drawing/2014/main" id="{4BA5F5CC-EDBC-F24E-B65E-2BB2AFFE1B97}"/>
              </a:ext>
            </a:extLst>
          </p:cNvPr>
          <p:cNvSpPr/>
          <p:nvPr/>
        </p:nvSpPr>
        <p:spPr>
          <a:xfrm>
            <a:off x="7356692" y="47718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 State </a:t>
            </a:r>
          </a:p>
        </p:txBody>
      </p:sp>
      <p:sp>
        <p:nvSpPr>
          <p:cNvPr id="9" name="Rectangle 8">
            <a:extLst>
              <a:ext uri="{FF2B5EF4-FFF2-40B4-BE49-F238E27FC236}">
                <a16:creationId xmlns:a16="http://schemas.microsoft.com/office/drawing/2014/main" id="{AEC6795B-42CC-A344-8836-5449FC6804CF}"/>
              </a:ext>
            </a:extLst>
          </p:cNvPr>
          <p:cNvSpPr/>
          <p:nvPr/>
        </p:nvSpPr>
        <p:spPr>
          <a:xfrm>
            <a:off x="9987833" y="477183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Reading initial state of the SM</a:t>
            </a:r>
          </a:p>
        </p:txBody>
      </p:sp>
      <p:cxnSp>
        <p:nvCxnSpPr>
          <p:cNvPr id="10" name="Straight Arrow Connector 9">
            <a:extLst>
              <a:ext uri="{FF2B5EF4-FFF2-40B4-BE49-F238E27FC236}">
                <a16:creationId xmlns:a16="http://schemas.microsoft.com/office/drawing/2014/main" id="{01A927FA-F961-484E-8E96-0215A69C3F92}"/>
              </a:ext>
            </a:extLst>
          </p:cNvPr>
          <p:cNvCxnSpPr>
            <a:cxnSpLocks/>
            <a:stCxn id="5" idx="1"/>
          </p:cNvCxnSpPr>
          <p:nvPr/>
        </p:nvCxnSpPr>
        <p:spPr>
          <a:xfrm flipH="1">
            <a:off x="2117340" y="2596129"/>
            <a:ext cx="3754542"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319511D-2031-ED4A-A710-DBE7F694C626}"/>
              </a:ext>
            </a:extLst>
          </p:cNvPr>
          <p:cNvCxnSpPr>
            <a:cxnSpLocks/>
            <a:endCxn id="7" idx="0"/>
          </p:cNvCxnSpPr>
          <p:nvPr/>
        </p:nvCxnSpPr>
        <p:spPr>
          <a:xfrm flipH="1">
            <a:off x="4724400" y="3251650"/>
            <a:ext cx="1595720" cy="15201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CA63A85-6F4A-904E-B771-8EFDB33B55FC}"/>
              </a:ext>
            </a:extLst>
          </p:cNvPr>
          <p:cNvCxnSpPr>
            <a:cxnSpLocks/>
            <a:stCxn id="5" idx="2"/>
            <a:endCxn id="8" idx="0"/>
          </p:cNvCxnSpPr>
          <p:nvPr/>
        </p:nvCxnSpPr>
        <p:spPr>
          <a:xfrm>
            <a:off x="6445623" y="3234690"/>
            <a:ext cx="1484810" cy="153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5F97BF-0697-BF4F-8A1A-E3D9BCBEDBE1}"/>
              </a:ext>
            </a:extLst>
          </p:cNvPr>
          <p:cNvCxnSpPr>
            <a:cxnSpLocks/>
            <a:stCxn id="5" idx="3"/>
          </p:cNvCxnSpPr>
          <p:nvPr/>
        </p:nvCxnSpPr>
        <p:spPr>
          <a:xfrm>
            <a:off x="7019364" y="2596129"/>
            <a:ext cx="3644826"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72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3DE4-5885-4C45-AA63-6F6138ED7CF2}"/>
              </a:ext>
            </a:extLst>
          </p:cNvPr>
          <p:cNvSpPr>
            <a:spLocks noGrp="1"/>
          </p:cNvSpPr>
          <p:nvPr>
            <p:ph type="title"/>
          </p:nvPr>
        </p:nvSpPr>
        <p:spPr/>
        <p:txBody>
          <a:bodyPr/>
          <a:lstStyle/>
          <a:p>
            <a:r>
              <a:rPr lang="en-US" dirty="0"/>
              <a:t>Agent/OFMF initial configuration-–Part 1</a:t>
            </a:r>
          </a:p>
        </p:txBody>
      </p:sp>
      <p:sp>
        <p:nvSpPr>
          <p:cNvPr id="3" name="Footer Placeholder 2">
            <a:extLst>
              <a:ext uri="{FF2B5EF4-FFF2-40B4-BE49-F238E27FC236}">
                <a16:creationId xmlns:a16="http://schemas.microsoft.com/office/drawing/2014/main" id="{FB80176F-FCAE-F24C-9D21-F79A17A8B203}"/>
              </a:ext>
            </a:extLst>
          </p:cNvPr>
          <p:cNvSpPr>
            <a:spLocks noGrp="1"/>
          </p:cNvSpPr>
          <p:nvPr>
            <p:ph type="ftr" sz="quarter" idx="10"/>
          </p:nvPr>
        </p:nvSpPr>
        <p:spPr/>
        <p:txBody>
          <a:bodyPr/>
          <a:lstStyle/>
          <a:p>
            <a:r>
              <a:rPr lang="en-US" dirty="0"/>
              <a:t>© </a:t>
            </a:r>
            <a:r>
              <a:rPr lang="en-US" dirty="0" err="1"/>
              <a:t>OpenFabrics</a:t>
            </a:r>
            <a:r>
              <a:rPr lang="en-US" dirty="0"/>
              <a:t> Alliance</a:t>
            </a:r>
          </a:p>
        </p:txBody>
      </p:sp>
      <p:sp>
        <p:nvSpPr>
          <p:cNvPr id="4" name="Slide Number Placeholder 3">
            <a:extLst>
              <a:ext uri="{FF2B5EF4-FFF2-40B4-BE49-F238E27FC236}">
                <a16:creationId xmlns:a16="http://schemas.microsoft.com/office/drawing/2014/main" id="{50D81FEE-266F-304E-9E30-FDD0D1E1995E}"/>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6" name="Rectangle 5">
            <a:extLst>
              <a:ext uri="{FF2B5EF4-FFF2-40B4-BE49-F238E27FC236}">
                <a16:creationId xmlns:a16="http://schemas.microsoft.com/office/drawing/2014/main" id="{D6B5E86D-A921-9443-9C7D-7ABC5F9F795B}"/>
              </a:ext>
            </a:extLst>
          </p:cNvPr>
          <p:cNvSpPr/>
          <p:nvPr/>
        </p:nvSpPr>
        <p:spPr>
          <a:xfrm>
            <a:off x="5522259" y="17152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7" name="Rectangle 6">
            <a:extLst>
              <a:ext uri="{FF2B5EF4-FFF2-40B4-BE49-F238E27FC236}">
                <a16:creationId xmlns:a16="http://schemas.microsoft.com/office/drawing/2014/main" id="{5CB951B0-F238-BC44-9486-53A1261C87F9}"/>
              </a:ext>
            </a:extLst>
          </p:cNvPr>
          <p:cNvSpPr/>
          <p:nvPr/>
        </p:nvSpPr>
        <p:spPr>
          <a:xfrm>
            <a:off x="5425236" y="4269486"/>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8" name="Rectangle 7">
            <a:extLst>
              <a:ext uri="{FF2B5EF4-FFF2-40B4-BE49-F238E27FC236}">
                <a16:creationId xmlns:a16="http://schemas.microsoft.com/office/drawing/2014/main" id="{01A29D23-2D23-984D-8F84-228ACBDD02C5}"/>
              </a:ext>
            </a:extLst>
          </p:cNvPr>
          <p:cNvSpPr/>
          <p:nvPr/>
        </p:nvSpPr>
        <p:spPr>
          <a:xfrm>
            <a:off x="7846273" y="4291063"/>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9" name="Rectangle 8">
            <a:extLst>
              <a:ext uri="{FF2B5EF4-FFF2-40B4-BE49-F238E27FC236}">
                <a16:creationId xmlns:a16="http://schemas.microsoft.com/office/drawing/2014/main" id="{CDDF8DE1-E7F4-F849-B628-F7719966CC7F}"/>
              </a:ext>
            </a:extLst>
          </p:cNvPr>
          <p:cNvSpPr/>
          <p:nvPr/>
        </p:nvSpPr>
        <p:spPr>
          <a:xfrm>
            <a:off x="2916316" y="4269485"/>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13" name="Rectangle 12">
            <a:extLst>
              <a:ext uri="{FF2B5EF4-FFF2-40B4-BE49-F238E27FC236}">
                <a16:creationId xmlns:a16="http://schemas.microsoft.com/office/drawing/2014/main" id="{ECD4806B-596A-1242-B826-889503CED96B}"/>
              </a:ext>
            </a:extLst>
          </p:cNvPr>
          <p:cNvSpPr/>
          <p:nvPr/>
        </p:nvSpPr>
        <p:spPr>
          <a:xfrm>
            <a:off x="584151" y="4291062"/>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6" name="Rectangle 15">
            <a:extLst>
              <a:ext uri="{FF2B5EF4-FFF2-40B4-BE49-F238E27FC236}">
                <a16:creationId xmlns:a16="http://schemas.microsoft.com/office/drawing/2014/main" id="{7B79B3B4-F666-914D-9D9E-8CAFA32C3FCF}"/>
              </a:ext>
            </a:extLst>
          </p:cNvPr>
          <p:cNvSpPr/>
          <p:nvPr/>
        </p:nvSpPr>
        <p:spPr>
          <a:xfrm>
            <a:off x="10129525" y="4291062"/>
            <a:ext cx="1560757"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7" name="Straight Arrow Connector 16">
            <a:extLst>
              <a:ext uri="{FF2B5EF4-FFF2-40B4-BE49-F238E27FC236}">
                <a16:creationId xmlns:a16="http://schemas.microsoft.com/office/drawing/2014/main" id="{3A87B68A-F081-3B4C-AFDC-69C457CB6CC1}"/>
              </a:ext>
            </a:extLst>
          </p:cNvPr>
          <p:cNvCxnSpPr>
            <a:cxnSpLocks/>
            <a:stCxn id="6" idx="1"/>
          </p:cNvCxnSpPr>
          <p:nvPr/>
        </p:nvCxnSpPr>
        <p:spPr>
          <a:xfrm flipH="1">
            <a:off x="1264615" y="2353802"/>
            <a:ext cx="4257644" cy="19156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5DC31EFB-06F3-F647-81A6-7DC761297861}"/>
              </a:ext>
            </a:extLst>
          </p:cNvPr>
          <p:cNvCxnSpPr>
            <a:cxnSpLocks/>
          </p:cNvCxnSpPr>
          <p:nvPr/>
        </p:nvCxnSpPr>
        <p:spPr>
          <a:xfrm flipH="1">
            <a:off x="3655478" y="2776181"/>
            <a:ext cx="1866781" cy="14682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FEE16714-19B5-A043-8D06-361B0E32EB10}"/>
              </a:ext>
            </a:extLst>
          </p:cNvPr>
          <p:cNvCxnSpPr>
            <a:cxnSpLocks/>
            <a:stCxn id="6" idx="2"/>
            <a:endCxn id="7" idx="0"/>
          </p:cNvCxnSpPr>
          <p:nvPr/>
        </p:nvCxnSpPr>
        <p:spPr>
          <a:xfrm>
            <a:off x="6096000" y="2992363"/>
            <a:ext cx="0"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274EDCF-4711-3047-BAFB-E4F3810E7319}"/>
              </a:ext>
            </a:extLst>
          </p:cNvPr>
          <p:cNvCxnSpPr>
            <a:cxnSpLocks/>
            <a:endCxn id="8" idx="0"/>
          </p:cNvCxnSpPr>
          <p:nvPr/>
        </p:nvCxnSpPr>
        <p:spPr>
          <a:xfrm>
            <a:off x="6669742" y="2776181"/>
            <a:ext cx="1847295" cy="15148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1C0CD4C4-C2E7-1C4F-B530-47433C533BA7}"/>
              </a:ext>
            </a:extLst>
          </p:cNvPr>
          <p:cNvCxnSpPr>
            <a:cxnSpLocks/>
            <a:stCxn id="6" idx="3"/>
            <a:endCxn id="16" idx="0"/>
          </p:cNvCxnSpPr>
          <p:nvPr/>
        </p:nvCxnSpPr>
        <p:spPr>
          <a:xfrm>
            <a:off x="6669741" y="2353802"/>
            <a:ext cx="4240163" cy="19372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078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C729-E341-5243-B13E-7D1677C6DA91}"/>
              </a:ext>
            </a:extLst>
          </p:cNvPr>
          <p:cNvSpPr>
            <a:spLocks noGrp="1"/>
          </p:cNvSpPr>
          <p:nvPr>
            <p:ph type="title"/>
          </p:nvPr>
        </p:nvSpPr>
        <p:spPr/>
        <p:txBody>
          <a:bodyPr/>
          <a:lstStyle/>
          <a:p>
            <a:r>
              <a:rPr lang="en-US" dirty="0"/>
              <a:t>Agent/OFMF initial configuration-–Part 2</a:t>
            </a:r>
          </a:p>
        </p:txBody>
      </p:sp>
      <p:sp>
        <p:nvSpPr>
          <p:cNvPr id="3" name="Footer Placeholder 2">
            <a:extLst>
              <a:ext uri="{FF2B5EF4-FFF2-40B4-BE49-F238E27FC236}">
                <a16:creationId xmlns:a16="http://schemas.microsoft.com/office/drawing/2014/main" id="{BD594A20-126E-A349-8BA4-CDD8A1B54B8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FE77BE8A-FA9F-CB4E-ACD9-8C41FB31CECE}"/>
              </a:ext>
            </a:extLst>
          </p:cNvPr>
          <p:cNvSpPr>
            <a:spLocks noGrp="1"/>
          </p:cNvSpPr>
          <p:nvPr>
            <p:ph type="sldNum" sz="quarter" idx="11"/>
          </p:nvPr>
        </p:nvSpPr>
        <p:spPr/>
        <p:txBody>
          <a:bodyPr/>
          <a:lstStyle/>
          <a:p>
            <a:fld id="{0743EA0E-C5B1-48EC-8082-F253EA88050D}" type="slidenum">
              <a:rPr lang="en-US" smtClean="0"/>
              <a:pPr/>
              <a:t>21</a:t>
            </a:fld>
            <a:endParaRPr lang="en-US" dirty="0"/>
          </a:p>
        </p:txBody>
      </p:sp>
      <p:sp>
        <p:nvSpPr>
          <p:cNvPr id="5" name="Slide Number Placeholder 3">
            <a:extLst>
              <a:ext uri="{FF2B5EF4-FFF2-40B4-BE49-F238E27FC236}">
                <a16:creationId xmlns:a16="http://schemas.microsoft.com/office/drawing/2014/main" id="{08F6B815-013E-6E48-966A-0FE71F99A7DA}"/>
              </a:ext>
            </a:extLst>
          </p:cNvPr>
          <p:cNvSpPr txBox="1">
            <a:spLocks/>
          </p:cNvSpPr>
          <p:nvPr/>
        </p:nvSpPr>
        <p:spPr>
          <a:xfrm>
            <a:off x="4712826" y="4028516"/>
            <a:ext cx="2743200" cy="655168"/>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43EA0E-C5B1-48EC-8082-F253EA88050D}" type="slidenum">
              <a:rPr lang="en-US" smtClean="0"/>
              <a:pPr/>
              <a:t>21</a:t>
            </a:fld>
            <a:endParaRPr lang="en-US" dirty="0"/>
          </a:p>
        </p:txBody>
      </p:sp>
      <p:sp>
        <p:nvSpPr>
          <p:cNvPr id="6" name="Rectangle 5">
            <a:extLst>
              <a:ext uri="{FF2B5EF4-FFF2-40B4-BE49-F238E27FC236}">
                <a16:creationId xmlns:a16="http://schemas.microsoft.com/office/drawing/2014/main" id="{9606F069-0BF4-5D41-A6E4-CB81C3B8D309}"/>
              </a:ext>
            </a:extLst>
          </p:cNvPr>
          <p:cNvSpPr/>
          <p:nvPr/>
        </p:nvSpPr>
        <p:spPr>
          <a:xfrm>
            <a:off x="5456510" y="1349472"/>
            <a:ext cx="1341528" cy="20795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7" name="Rectangle 6">
            <a:extLst>
              <a:ext uri="{FF2B5EF4-FFF2-40B4-BE49-F238E27FC236}">
                <a16:creationId xmlns:a16="http://schemas.microsoft.com/office/drawing/2014/main" id="{CD3CDDF0-4B2F-3144-BCA9-492D1DAD0BC0}"/>
              </a:ext>
            </a:extLst>
          </p:cNvPr>
          <p:cNvSpPr/>
          <p:nvPr/>
        </p:nvSpPr>
        <p:spPr>
          <a:xfrm>
            <a:off x="7834699" y="1305995"/>
            <a:ext cx="1341528" cy="182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8" name="Rectangle 7">
            <a:extLst>
              <a:ext uri="{FF2B5EF4-FFF2-40B4-BE49-F238E27FC236}">
                <a16:creationId xmlns:a16="http://schemas.microsoft.com/office/drawing/2014/main" id="{C4F42F46-AAB2-F74F-9748-BDCEC436A8D7}"/>
              </a:ext>
            </a:extLst>
          </p:cNvPr>
          <p:cNvSpPr/>
          <p:nvPr/>
        </p:nvSpPr>
        <p:spPr>
          <a:xfrm>
            <a:off x="2734241" y="1327920"/>
            <a:ext cx="1478324" cy="19824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9" name="Rectangle 8">
            <a:extLst>
              <a:ext uri="{FF2B5EF4-FFF2-40B4-BE49-F238E27FC236}">
                <a16:creationId xmlns:a16="http://schemas.microsoft.com/office/drawing/2014/main" id="{26D6E433-051C-5A4D-A8B3-B194791EA365}"/>
              </a:ext>
            </a:extLst>
          </p:cNvPr>
          <p:cNvSpPr/>
          <p:nvPr/>
        </p:nvSpPr>
        <p:spPr>
          <a:xfrm>
            <a:off x="1694128" y="3941786"/>
            <a:ext cx="3030272" cy="21902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Redfish required properties---Redfish port descriptions, Id's and names will need to be mapped in POST</a:t>
            </a:r>
          </a:p>
          <a:p>
            <a:pPr algn="ctr"/>
            <a:r>
              <a:rPr lang="en-US" dirty="0"/>
              <a:t> @</a:t>
            </a:r>
            <a:r>
              <a:rPr lang="en-US" dirty="0" err="1"/>
              <a:t>odata.id</a:t>
            </a:r>
            <a:r>
              <a:rPr lang="en-US" dirty="0"/>
              <a:t>, @</a:t>
            </a:r>
            <a:r>
              <a:rPr lang="en-US" dirty="0" err="1"/>
              <a:t>odata.type</a:t>
            </a:r>
            <a:r>
              <a:rPr lang="en-US" dirty="0"/>
              <a:t>, Id, Name</a:t>
            </a:r>
          </a:p>
          <a:p>
            <a:pPr algn="ctr"/>
            <a:endParaRPr lang="en-US" dirty="0"/>
          </a:p>
        </p:txBody>
      </p:sp>
      <p:sp>
        <p:nvSpPr>
          <p:cNvPr id="10" name="Rectangle 9">
            <a:extLst>
              <a:ext uri="{FF2B5EF4-FFF2-40B4-BE49-F238E27FC236}">
                <a16:creationId xmlns:a16="http://schemas.microsoft.com/office/drawing/2014/main" id="{E0A77EB5-08AF-B943-BB6F-2D62AF4436C1}"/>
              </a:ext>
            </a:extLst>
          </p:cNvPr>
          <p:cNvSpPr/>
          <p:nvPr/>
        </p:nvSpPr>
        <p:spPr>
          <a:xfrm>
            <a:off x="5298587" y="3944541"/>
            <a:ext cx="1655829"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UUID,, serial number, resource characteristics, address range</a:t>
            </a:r>
          </a:p>
        </p:txBody>
      </p:sp>
      <p:sp>
        <p:nvSpPr>
          <p:cNvPr id="11" name="Rectangle 10">
            <a:extLst>
              <a:ext uri="{FF2B5EF4-FFF2-40B4-BE49-F238E27FC236}">
                <a16:creationId xmlns:a16="http://schemas.microsoft.com/office/drawing/2014/main" id="{B6493737-2091-6E4B-BFB0-324B2B68F63E}"/>
              </a:ext>
            </a:extLst>
          </p:cNvPr>
          <p:cNvSpPr/>
          <p:nvPr/>
        </p:nvSpPr>
        <p:spPr>
          <a:xfrm>
            <a:off x="513292" y="1387076"/>
            <a:ext cx="1478324" cy="19232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2" name="Rectangle 11">
            <a:extLst>
              <a:ext uri="{FF2B5EF4-FFF2-40B4-BE49-F238E27FC236}">
                <a16:creationId xmlns:a16="http://schemas.microsoft.com/office/drawing/2014/main" id="{A3CC81A7-4964-A04D-A9CD-3EC6AB59F70D}"/>
              </a:ext>
            </a:extLst>
          </p:cNvPr>
          <p:cNvSpPr/>
          <p:nvPr/>
        </p:nvSpPr>
        <p:spPr>
          <a:xfrm>
            <a:off x="7528603" y="3941786"/>
            <a:ext cx="1956646"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Port to port links that are active, endpoints, cable </a:t>
            </a:r>
            <a:r>
              <a:rPr lang="en-US" dirty="0">
                <a:solidFill>
                  <a:schemeClr val="bg2">
                    <a:lumMod val="75000"/>
                  </a:schemeClr>
                </a:solidFill>
              </a:rPr>
              <a:t>characteristics</a:t>
            </a:r>
          </a:p>
        </p:txBody>
      </p:sp>
      <p:sp>
        <p:nvSpPr>
          <p:cNvPr id="13" name="Rectangle 12">
            <a:extLst>
              <a:ext uri="{FF2B5EF4-FFF2-40B4-BE49-F238E27FC236}">
                <a16:creationId xmlns:a16="http://schemas.microsoft.com/office/drawing/2014/main" id="{F6DF832E-646B-9942-9AFD-3A665C4BA727}"/>
              </a:ext>
            </a:extLst>
          </p:cNvPr>
          <p:cNvSpPr/>
          <p:nvPr/>
        </p:nvSpPr>
        <p:spPr>
          <a:xfrm>
            <a:off x="9887908" y="3926573"/>
            <a:ext cx="2099077" cy="23105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Overall status, optional fields, Redfish navigation links, ports up/down, link speed, flap</a:t>
            </a:r>
          </a:p>
        </p:txBody>
      </p:sp>
      <p:sp>
        <p:nvSpPr>
          <p:cNvPr id="14" name="Rectangle 13">
            <a:extLst>
              <a:ext uri="{FF2B5EF4-FFF2-40B4-BE49-F238E27FC236}">
                <a16:creationId xmlns:a16="http://schemas.microsoft.com/office/drawing/2014/main" id="{B85E7E41-6785-AB48-893F-11168AC0EC32}"/>
              </a:ext>
            </a:extLst>
          </p:cNvPr>
          <p:cNvSpPr/>
          <p:nvPr/>
        </p:nvSpPr>
        <p:spPr>
          <a:xfrm>
            <a:off x="10154385" y="1327920"/>
            <a:ext cx="1560757" cy="10971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5" name="Straight Arrow Connector 14">
            <a:extLst>
              <a:ext uri="{FF2B5EF4-FFF2-40B4-BE49-F238E27FC236}">
                <a16:creationId xmlns:a16="http://schemas.microsoft.com/office/drawing/2014/main" id="{A08F11CF-AE5D-2D45-A208-23838A842796}"/>
              </a:ext>
            </a:extLst>
          </p:cNvPr>
          <p:cNvCxnSpPr>
            <a:cxnSpLocks/>
            <a:stCxn id="8" idx="2"/>
          </p:cNvCxnSpPr>
          <p:nvPr/>
        </p:nvCxnSpPr>
        <p:spPr>
          <a:xfrm flipH="1">
            <a:off x="3310359" y="3310359"/>
            <a:ext cx="163044" cy="6162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EFB8081-65EB-184B-9BC8-14BB2857117A}"/>
              </a:ext>
            </a:extLst>
          </p:cNvPr>
          <p:cNvCxnSpPr>
            <a:cxnSpLocks/>
            <a:stCxn id="6" idx="2"/>
            <a:endCxn id="10" idx="0"/>
          </p:cNvCxnSpPr>
          <p:nvPr/>
        </p:nvCxnSpPr>
        <p:spPr>
          <a:xfrm flipH="1">
            <a:off x="6126502" y="3429000"/>
            <a:ext cx="772" cy="5155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EB9AAF5E-2276-A841-9BD1-FF83C3B8878F}"/>
              </a:ext>
            </a:extLst>
          </p:cNvPr>
          <p:cNvCxnSpPr>
            <a:cxnSpLocks/>
            <a:stCxn id="7" idx="2"/>
            <a:endCxn id="12" idx="0"/>
          </p:cNvCxnSpPr>
          <p:nvPr/>
        </p:nvCxnSpPr>
        <p:spPr>
          <a:xfrm>
            <a:off x="8505463" y="3134591"/>
            <a:ext cx="1463" cy="8071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DE1011D5-5683-CE4A-A495-01C68A8D1347}"/>
              </a:ext>
            </a:extLst>
          </p:cNvPr>
          <p:cNvCxnSpPr>
            <a:cxnSpLocks/>
            <a:stCxn id="14" idx="2"/>
            <a:endCxn id="13" idx="0"/>
          </p:cNvCxnSpPr>
          <p:nvPr/>
        </p:nvCxnSpPr>
        <p:spPr>
          <a:xfrm>
            <a:off x="10934764" y="2425111"/>
            <a:ext cx="2683" cy="15014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0901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900-3573-AD4F-997D-9F24895AC863}"/>
              </a:ext>
            </a:extLst>
          </p:cNvPr>
          <p:cNvSpPr>
            <a:spLocks noGrp="1"/>
          </p:cNvSpPr>
          <p:nvPr>
            <p:ph type="title"/>
          </p:nvPr>
        </p:nvSpPr>
        <p:spPr/>
        <p:txBody>
          <a:bodyPr/>
          <a:lstStyle/>
          <a:p>
            <a:r>
              <a:rPr lang="en-US" dirty="0"/>
              <a:t>Agent Top-Down Design-OFMF Redfish Communicator</a:t>
            </a:r>
          </a:p>
        </p:txBody>
      </p:sp>
      <p:sp>
        <p:nvSpPr>
          <p:cNvPr id="3" name="Footer Placeholder 2">
            <a:extLst>
              <a:ext uri="{FF2B5EF4-FFF2-40B4-BE49-F238E27FC236}">
                <a16:creationId xmlns:a16="http://schemas.microsoft.com/office/drawing/2014/main" id="{1AF16284-21AD-8248-BCE5-7FF75C59AA1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D3300AF-4498-5045-839F-E55E9275598A}"/>
              </a:ext>
            </a:extLst>
          </p:cNvPr>
          <p:cNvSpPr>
            <a:spLocks noGrp="1"/>
          </p:cNvSpPr>
          <p:nvPr>
            <p:ph type="sldNum" sz="quarter" idx="11"/>
          </p:nvPr>
        </p:nvSpPr>
        <p:spPr/>
        <p:txBody>
          <a:bodyPr/>
          <a:lstStyle/>
          <a:p>
            <a:fld id="{0743EA0E-C5B1-48EC-8082-F253EA88050D}" type="slidenum">
              <a:rPr lang="en-US" smtClean="0"/>
              <a:pPr/>
              <a:t>22</a:t>
            </a:fld>
            <a:endParaRPr lang="en-US" dirty="0"/>
          </a:p>
        </p:txBody>
      </p:sp>
      <p:sp>
        <p:nvSpPr>
          <p:cNvPr id="5" name="Rectangle 4">
            <a:extLst>
              <a:ext uri="{FF2B5EF4-FFF2-40B4-BE49-F238E27FC236}">
                <a16:creationId xmlns:a16="http://schemas.microsoft.com/office/drawing/2014/main" id="{20A12A7E-4BE8-3343-95F8-034B603EEDB9}"/>
              </a:ext>
            </a:extLst>
          </p:cNvPr>
          <p:cNvSpPr/>
          <p:nvPr/>
        </p:nvSpPr>
        <p:spPr>
          <a:xfrm>
            <a:off x="5636559" y="2151879"/>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6" name="Rectangle 5">
            <a:extLst>
              <a:ext uri="{FF2B5EF4-FFF2-40B4-BE49-F238E27FC236}">
                <a16:creationId xmlns:a16="http://schemas.microsoft.com/office/drawing/2014/main" id="{B88441C7-940F-5248-AD7C-2D76E72C5969}"/>
              </a:ext>
            </a:extLst>
          </p:cNvPr>
          <p:cNvSpPr/>
          <p:nvPr/>
        </p:nvSpPr>
        <p:spPr>
          <a:xfrm>
            <a:off x="3576918"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SSDP</a:t>
            </a:r>
            <a:br>
              <a:rPr lang="en-US" dirty="0"/>
            </a:br>
            <a:endParaRPr lang="en-US" dirty="0"/>
          </a:p>
        </p:txBody>
      </p:sp>
      <p:sp>
        <p:nvSpPr>
          <p:cNvPr id="7" name="Rectangle 6">
            <a:extLst>
              <a:ext uri="{FF2B5EF4-FFF2-40B4-BE49-F238E27FC236}">
                <a16:creationId xmlns:a16="http://schemas.microsoft.com/office/drawing/2014/main" id="{6A077457-1D50-614F-B1C7-EA483C394E91}"/>
              </a:ext>
            </a:extLst>
          </p:cNvPr>
          <p:cNvSpPr/>
          <p:nvPr/>
        </p:nvSpPr>
        <p:spPr>
          <a:xfrm>
            <a:off x="7626520"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Initial configuration of Fabric Representation</a:t>
            </a:r>
            <a:endParaRPr lang="en-US" dirty="0"/>
          </a:p>
        </p:txBody>
      </p:sp>
      <p:cxnSp>
        <p:nvCxnSpPr>
          <p:cNvPr id="8" name="Straight Arrow Connector 7">
            <a:extLst>
              <a:ext uri="{FF2B5EF4-FFF2-40B4-BE49-F238E27FC236}">
                <a16:creationId xmlns:a16="http://schemas.microsoft.com/office/drawing/2014/main" id="{443A52F7-331F-8A4D-84B6-BC7911BC4A6C}"/>
              </a:ext>
            </a:extLst>
          </p:cNvPr>
          <p:cNvCxnSpPr>
            <a:cxnSpLocks/>
            <a:endCxn id="6" idx="0"/>
          </p:cNvCxnSpPr>
          <p:nvPr/>
        </p:nvCxnSpPr>
        <p:spPr>
          <a:xfrm flipH="1">
            <a:off x="4150659" y="2697480"/>
            <a:ext cx="1485900" cy="17253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427F4C06-5ECC-6E4E-9F45-1F612F4B7443}"/>
              </a:ext>
            </a:extLst>
          </p:cNvPr>
          <p:cNvCxnSpPr>
            <a:cxnSpLocks/>
            <a:stCxn id="5" idx="3"/>
          </p:cNvCxnSpPr>
          <p:nvPr/>
        </p:nvCxnSpPr>
        <p:spPr>
          <a:xfrm>
            <a:off x="6784041" y="2790440"/>
            <a:ext cx="1416220"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222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350E-D65C-4741-B984-7ED797156955}"/>
              </a:ext>
            </a:extLst>
          </p:cNvPr>
          <p:cNvSpPr>
            <a:spLocks noGrp="1"/>
          </p:cNvSpPr>
          <p:nvPr>
            <p:ph type="title"/>
          </p:nvPr>
        </p:nvSpPr>
        <p:spPr/>
        <p:txBody>
          <a:bodyPr/>
          <a:lstStyle/>
          <a:p>
            <a:r>
              <a:rPr lang="en-US" dirty="0"/>
              <a:t>Agent Top-Down design-</a:t>
            </a:r>
            <a:r>
              <a:rPr lang="en-US" sz="3200" dirty="0"/>
              <a:t> Event Manager </a:t>
            </a:r>
            <a:endParaRPr lang="en-US" dirty="0"/>
          </a:p>
        </p:txBody>
      </p:sp>
      <p:sp>
        <p:nvSpPr>
          <p:cNvPr id="3" name="Footer Placeholder 2">
            <a:extLst>
              <a:ext uri="{FF2B5EF4-FFF2-40B4-BE49-F238E27FC236}">
                <a16:creationId xmlns:a16="http://schemas.microsoft.com/office/drawing/2014/main" id="{0E821D41-4FB6-DA48-AE4B-02D3467908F5}"/>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0BA52DC-2467-3148-83CA-334FAC8706E4}"/>
              </a:ext>
            </a:extLst>
          </p:cNvPr>
          <p:cNvSpPr>
            <a:spLocks noGrp="1"/>
          </p:cNvSpPr>
          <p:nvPr>
            <p:ph type="sldNum" sz="quarter" idx="11"/>
          </p:nvPr>
        </p:nvSpPr>
        <p:spPr/>
        <p:txBody>
          <a:bodyPr/>
          <a:lstStyle/>
          <a:p>
            <a:fld id="{0743EA0E-C5B1-48EC-8082-F253EA88050D}" type="slidenum">
              <a:rPr lang="en-US" smtClean="0"/>
              <a:pPr/>
              <a:t>23</a:t>
            </a:fld>
            <a:endParaRPr lang="en-US" dirty="0"/>
          </a:p>
        </p:txBody>
      </p:sp>
      <p:sp>
        <p:nvSpPr>
          <p:cNvPr id="5" name="Rectangle 4">
            <a:extLst>
              <a:ext uri="{FF2B5EF4-FFF2-40B4-BE49-F238E27FC236}">
                <a16:creationId xmlns:a16="http://schemas.microsoft.com/office/drawing/2014/main" id="{F7B21873-AC4E-4042-AB12-589242084D37}"/>
              </a:ext>
            </a:extLst>
          </p:cNvPr>
          <p:cNvSpPr/>
          <p:nvPr/>
        </p:nvSpPr>
        <p:spPr>
          <a:xfrm>
            <a:off x="5522259" y="2646704"/>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
        <p:nvSpPr>
          <p:cNvPr id="6" name="Rectangle 5">
            <a:extLst>
              <a:ext uri="{FF2B5EF4-FFF2-40B4-BE49-F238E27FC236}">
                <a16:creationId xmlns:a16="http://schemas.microsoft.com/office/drawing/2014/main" id="{89EABBF9-E8D6-7849-8D85-080E891A54AF}"/>
              </a:ext>
            </a:extLst>
          </p:cNvPr>
          <p:cNvSpPr/>
          <p:nvPr/>
        </p:nvSpPr>
        <p:spPr>
          <a:xfrm>
            <a:off x="2651057" y="499509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
        <p:nvSpPr>
          <p:cNvPr id="7" name="Rectangle 6">
            <a:extLst>
              <a:ext uri="{FF2B5EF4-FFF2-40B4-BE49-F238E27FC236}">
                <a16:creationId xmlns:a16="http://schemas.microsoft.com/office/drawing/2014/main" id="{2DB4E5E4-AF52-0744-AAFD-BDEE843BC448}"/>
              </a:ext>
            </a:extLst>
          </p:cNvPr>
          <p:cNvSpPr/>
          <p:nvPr/>
        </p:nvSpPr>
        <p:spPr>
          <a:xfrm>
            <a:off x="8143836" y="483090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cxnSp>
        <p:nvCxnSpPr>
          <p:cNvPr id="8" name="Straight Arrow Connector 7">
            <a:extLst>
              <a:ext uri="{FF2B5EF4-FFF2-40B4-BE49-F238E27FC236}">
                <a16:creationId xmlns:a16="http://schemas.microsoft.com/office/drawing/2014/main" id="{A6469AD5-9828-D340-80A6-EA69B8FF5A24}"/>
              </a:ext>
            </a:extLst>
          </p:cNvPr>
          <p:cNvCxnSpPr>
            <a:cxnSpLocks/>
            <a:stCxn id="5" idx="3"/>
            <a:endCxn id="7" idx="0"/>
          </p:cNvCxnSpPr>
          <p:nvPr/>
        </p:nvCxnSpPr>
        <p:spPr>
          <a:xfrm>
            <a:off x="6669741" y="3429000"/>
            <a:ext cx="2047836" cy="1401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290F883F-26F2-1344-B7BF-22ABC4577BCE}"/>
              </a:ext>
            </a:extLst>
          </p:cNvPr>
          <p:cNvCxnSpPr>
            <a:cxnSpLocks/>
            <a:endCxn id="6" idx="0"/>
          </p:cNvCxnSpPr>
          <p:nvPr/>
        </p:nvCxnSpPr>
        <p:spPr>
          <a:xfrm flipH="1">
            <a:off x="3624047" y="3362669"/>
            <a:ext cx="1898212"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8170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978A-54CE-5B4F-B935-45B32A1A20E1}"/>
              </a:ext>
            </a:extLst>
          </p:cNvPr>
          <p:cNvSpPr>
            <a:spLocks noGrp="1"/>
          </p:cNvSpPr>
          <p:nvPr>
            <p:ph type="title"/>
          </p:nvPr>
        </p:nvSpPr>
        <p:spPr/>
        <p:txBody>
          <a:bodyPr/>
          <a:lstStyle/>
          <a:p>
            <a:r>
              <a:rPr lang="en-US" dirty="0"/>
              <a:t>Agent Top-Down design-MAP Changes to OFMF representation</a:t>
            </a:r>
          </a:p>
        </p:txBody>
      </p:sp>
      <p:sp>
        <p:nvSpPr>
          <p:cNvPr id="3" name="Footer Placeholder 2">
            <a:extLst>
              <a:ext uri="{FF2B5EF4-FFF2-40B4-BE49-F238E27FC236}">
                <a16:creationId xmlns:a16="http://schemas.microsoft.com/office/drawing/2014/main" id="{9EADC746-755D-C34B-AD12-7CC1EE89D13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D65BDF4-27A5-2A44-966C-1EB28DF69B77}"/>
              </a:ext>
            </a:extLst>
          </p:cNvPr>
          <p:cNvSpPr>
            <a:spLocks noGrp="1"/>
          </p:cNvSpPr>
          <p:nvPr>
            <p:ph type="sldNum" sz="quarter" idx="11"/>
          </p:nvPr>
        </p:nvSpPr>
        <p:spPr/>
        <p:txBody>
          <a:bodyPr/>
          <a:lstStyle/>
          <a:p>
            <a:fld id="{0743EA0E-C5B1-48EC-8082-F253EA88050D}" type="slidenum">
              <a:rPr lang="en-US" smtClean="0"/>
              <a:pPr/>
              <a:t>24</a:t>
            </a:fld>
            <a:endParaRPr lang="en-US" dirty="0"/>
          </a:p>
        </p:txBody>
      </p:sp>
      <p:sp>
        <p:nvSpPr>
          <p:cNvPr id="5" name="Rectangle 4">
            <a:extLst>
              <a:ext uri="{FF2B5EF4-FFF2-40B4-BE49-F238E27FC236}">
                <a16:creationId xmlns:a16="http://schemas.microsoft.com/office/drawing/2014/main" id="{18E81A01-640A-EB48-96FB-4C94EAB86EE1}"/>
              </a:ext>
            </a:extLst>
          </p:cNvPr>
          <p:cNvSpPr/>
          <p:nvPr/>
        </p:nvSpPr>
        <p:spPr>
          <a:xfrm>
            <a:off x="5522259" y="1850636"/>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sp>
        <p:nvSpPr>
          <p:cNvPr id="6" name="Rectangle 5">
            <a:extLst>
              <a:ext uri="{FF2B5EF4-FFF2-40B4-BE49-F238E27FC236}">
                <a16:creationId xmlns:a16="http://schemas.microsoft.com/office/drawing/2014/main" id="{78CEC63A-5A20-6749-A62D-F08A348E4DB4}"/>
              </a:ext>
            </a:extLst>
          </p:cNvPr>
          <p:cNvSpPr/>
          <p:nvPr/>
        </p:nvSpPr>
        <p:spPr>
          <a:xfrm>
            <a:off x="1603243"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7" name="Rectangle 6">
            <a:extLst>
              <a:ext uri="{FF2B5EF4-FFF2-40B4-BE49-F238E27FC236}">
                <a16:creationId xmlns:a16="http://schemas.microsoft.com/office/drawing/2014/main" id="{F0775893-5553-D848-A2B7-D1B0387BA7D0}"/>
              </a:ext>
            </a:extLst>
          </p:cNvPr>
          <p:cNvSpPr/>
          <p:nvPr/>
        </p:nvSpPr>
        <p:spPr>
          <a:xfrm>
            <a:off x="2931569" y="4196491"/>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8" name="Rectangle 7">
            <a:extLst>
              <a:ext uri="{FF2B5EF4-FFF2-40B4-BE49-F238E27FC236}">
                <a16:creationId xmlns:a16="http://schemas.microsoft.com/office/drawing/2014/main" id="{152E77E2-F6B5-0A45-B05B-C2407914317D}"/>
              </a:ext>
            </a:extLst>
          </p:cNvPr>
          <p:cNvSpPr/>
          <p:nvPr/>
        </p:nvSpPr>
        <p:spPr>
          <a:xfrm>
            <a:off x="6368304" y="4206292"/>
            <a:ext cx="1334259"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Congestion</a:t>
            </a:r>
          </a:p>
        </p:txBody>
      </p:sp>
      <p:sp>
        <p:nvSpPr>
          <p:cNvPr id="9" name="Rectangle 8">
            <a:extLst>
              <a:ext uri="{FF2B5EF4-FFF2-40B4-BE49-F238E27FC236}">
                <a16:creationId xmlns:a16="http://schemas.microsoft.com/office/drawing/2014/main" id="{82490E48-8D00-7447-AE97-90D2002874C6}"/>
              </a:ext>
            </a:extLst>
          </p:cNvPr>
          <p:cNvSpPr/>
          <p:nvPr/>
        </p:nvSpPr>
        <p:spPr>
          <a:xfrm>
            <a:off x="7962209"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Link re-try counters are high.</a:t>
            </a:r>
          </a:p>
        </p:txBody>
      </p:sp>
      <p:sp>
        <p:nvSpPr>
          <p:cNvPr id="10" name="Rectangle 9">
            <a:extLst>
              <a:ext uri="{FF2B5EF4-FFF2-40B4-BE49-F238E27FC236}">
                <a16:creationId xmlns:a16="http://schemas.microsoft.com/office/drawing/2014/main" id="{D259A520-AA7A-1141-B9E4-FF2732531965}"/>
              </a:ext>
            </a:extLst>
          </p:cNvPr>
          <p:cNvSpPr/>
          <p:nvPr/>
        </p:nvSpPr>
        <p:spPr>
          <a:xfrm>
            <a:off x="9352366" y="419649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QoS</a:t>
            </a:r>
          </a:p>
        </p:txBody>
      </p:sp>
      <p:sp>
        <p:nvSpPr>
          <p:cNvPr id="11" name="Rectangle 10">
            <a:extLst>
              <a:ext uri="{FF2B5EF4-FFF2-40B4-BE49-F238E27FC236}">
                <a16:creationId xmlns:a16="http://schemas.microsoft.com/office/drawing/2014/main" id="{11AC29C1-A7A0-2044-8E59-ADF27ACABFA2}"/>
              </a:ext>
            </a:extLst>
          </p:cNvPr>
          <p:cNvSpPr/>
          <p:nvPr/>
        </p:nvSpPr>
        <p:spPr>
          <a:xfrm>
            <a:off x="10742523" y="4206292"/>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Hardware Acceleration</a:t>
            </a:r>
          </a:p>
        </p:txBody>
      </p:sp>
      <p:sp>
        <p:nvSpPr>
          <p:cNvPr id="12" name="Rectangle 11">
            <a:extLst>
              <a:ext uri="{FF2B5EF4-FFF2-40B4-BE49-F238E27FC236}">
                <a16:creationId xmlns:a16="http://schemas.microsoft.com/office/drawing/2014/main" id="{70D12B04-9FF3-1E43-92D7-9C6F24A3D9CD}"/>
              </a:ext>
            </a:extLst>
          </p:cNvPr>
          <p:cNvSpPr/>
          <p:nvPr/>
        </p:nvSpPr>
        <p:spPr>
          <a:xfrm>
            <a:off x="35858" y="4186690"/>
            <a:ext cx="1386541"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bg1"/>
                </a:solidFill>
              </a:rPr>
              <a:t>Catastrohpic</a:t>
            </a:r>
            <a:r>
              <a:rPr lang="en-US" dirty="0">
                <a:solidFill>
                  <a:schemeClr val="bg1"/>
                </a:solidFill>
              </a:rPr>
              <a:t> link failure</a:t>
            </a:r>
          </a:p>
        </p:txBody>
      </p:sp>
      <p:sp>
        <p:nvSpPr>
          <p:cNvPr id="13" name="Rectangle 12">
            <a:extLst>
              <a:ext uri="{FF2B5EF4-FFF2-40B4-BE49-F238E27FC236}">
                <a16:creationId xmlns:a16="http://schemas.microsoft.com/office/drawing/2014/main" id="{79AA1989-5ADB-F646-AF20-D5724CC19C3B}"/>
              </a:ext>
            </a:extLst>
          </p:cNvPr>
          <p:cNvSpPr/>
          <p:nvPr/>
        </p:nvSpPr>
        <p:spPr>
          <a:xfrm>
            <a:off x="4522258" y="4206292"/>
            <a:ext cx="157374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Environmental notifications</a:t>
            </a:r>
          </a:p>
        </p:txBody>
      </p:sp>
      <p:cxnSp>
        <p:nvCxnSpPr>
          <p:cNvPr id="14" name="Straight Arrow Connector 13">
            <a:extLst>
              <a:ext uri="{FF2B5EF4-FFF2-40B4-BE49-F238E27FC236}">
                <a16:creationId xmlns:a16="http://schemas.microsoft.com/office/drawing/2014/main" id="{3C728110-2949-C84A-906F-EFC6021D3C7D}"/>
              </a:ext>
            </a:extLst>
          </p:cNvPr>
          <p:cNvCxnSpPr>
            <a:cxnSpLocks/>
          </p:cNvCxnSpPr>
          <p:nvPr/>
        </p:nvCxnSpPr>
        <p:spPr>
          <a:xfrm flipH="1">
            <a:off x="609600" y="2349661"/>
            <a:ext cx="4818927" cy="18370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CD98075-43A8-3B45-9545-FADE71D36FB4}"/>
              </a:ext>
            </a:extLst>
          </p:cNvPr>
          <p:cNvCxnSpPr>
            <a:cxnSpLocks/>
            <a:endCxn id="6" idx="0"/>
          </p:cNvCxnSpPr>
          <p:nvPr/>
        </p:nvCxnSpPr>
        <p:spPr>
          <a:xfrm flipH="1">
            <a:off x="2176984" y="2651708"/>
            <a:ext cx="3266837" cy="15545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BE9CA578-1D1A-BC4A-988F-510C8F0CC9F7}"/>
              </a:ext>
            </a:extLst>
          </p:cNvPr>
          <p:cNvCxnSpPr>
            <a:cxnSpLocks/>
          </p:cNvCxnSpPr>
          <p:nvPr/>
        </p:nvCxnSpPr>
        <p:spPr>
          <a:xfrm flipH="1">
            <a:off x="3518287" y="2938972"/>
            <a:ext cx="1925534" cy="1195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A62C15A-CECA-D54E-9D39-1F8C0146C266}"/>
              </a:ext>
            </a:extLst>
          </p:cNvPr>
          <p:cNvCxnSpPr>
            <a:cxnSpLocks/>
            <a:endCxn id="13" idx="0"/>
          </p:cNvCxnSpPr>
          <p:nvPr/>
        </p:nvCxnSpPr>
        <p:spPr>
          <a:xfrm flipH="1">
            <a:off x="5309129" y="3127757"/>
            <a:ext cx="438862" cy="1078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BC08EBF0-71BE-B547-8AE9-43BA66185850}"/>
              </a:ext>
            </a:extLst>
          </p:cNvPr>
          <p:cNvCxnSpPr>
            <a:cxnSpLocks/>
            <a:endCxn id="8" idx="0"/>
          </p:cNvCxnSpPr>
          <p:nvPr/>
        </p:nvCxnSpPr>
        <p:spPr>
          <a:xfrm>
            <a:off x="6267947" y="3163857"/>
            <a:ext cx="767487" cy="10424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A319A808-D898-7449-B6A8-1CA730EF8F3A}"/>
              </a:ext>
            </a:extLst>
          </p:cNvPr>
          <p:cNvCxnSpPr>
            <a:cxnSpLocks/>
            <a:endCxn id="9" idx="0"/>
          </p:cNvCxnSpPr>
          <p:nvPr/>
        </p:nvCxnSpPr>
        <p:spPr>
          <a:xfrm>
            <a:off x="6724036" y="2938972"/>
            <a:ext cx="1811914" cy="12673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35CF11ED-AE62-6D45-BAF3-C21853855A96}"/>
              </a:ext>
            </a:extLst>
          </p:cNvPr>
          <p:cNvCxnSpPr>
            <a:cxnSpLocks/>
            <a:endCxn id="10" idx="0"/>
          </p:cNvCxnSpPr>
          <p:nvPr/>
        </p:nvCxnSpPr>
        <p:spPr>
          <a:xfrm>
            <a:off x="6724036" y="2661509"/>
            <a:ext cx="3202071" cy="15349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0F944C8-8043-6C47-87DB-F070B6B2E540}"/>
              </a:ext>
            </a:extLst>
          </p:cNvPr>
          <p:cNvCxnSpPr>
            <a:cxnSpLocks/>
          </p:cNvCxnSpPr>
          <p:nvPr/>
        </p:nvCxnSpPr>
        <p:spPr>
          <a:xfrm>
            <a:off x="6785124" y="2395480"/>
            <a:ext cx="4668163" cy="17767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7811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Oval 130"/>
          <p:cNvSpPr/>
          <p:nvPr/>
        </p:nvSpPr>
        <p:spPr>
          <a:xfrm>
            <a:off x="10579758" y="4460672"/>
            <a:ext cx="1080514" cy="558990"/>
          </a:xfrm>
          <a:prstGeom prst="ellipse">
            <a:avLst/>
          </a:prstGeom>
          <a:solidFill>
            <a:schemeClr val="accent2">
              <a:lumMod val="50000"/>
              <a:alpha val="34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Gen-Z Router</a:t>
            </a:r>
          </a:p>
        </p:txBody>
      </p:sp>
      <p:sp>
        <p:nvSpPr>
          <p:cNvPr id="134" name="Flowchart: Magnetic Disk 133"/>
          <p:cNvSpPr/>
          <p:nvPr/>
        </p:nvSpPr>
        <p:spPr>
          <a:xfrm>
            <a:off x="10736150" y="4990329"/>
            <a:ext cx="457200" cy="294948"/>
          </a:xfrm>
          <a:prstGeom prst="flowChartMagneticDisk">
            <a:avLst/>
          </a:prstGeom>
          <a:solidFill>
            <a:schemeClr val="accent2">
              <a:lumMod val="75000"/>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1">
            <a:extLst>
              <a:ext uri="{FF2B5EF4-FFF2-40B4-BE49-F238E27FC236}">
                <a16:creationId xmlns:a16="http://schemas.microsoft.com/office/drawing/2014/main" id="{BF3D2040-90D6-4A96-BAE6-5268E4639766}"/>
              </a:ext>
            </a:extLst>
          </p:cNvPr>
          <p:cNvSpPr txBox="1">
            <a:spLocks/>
          </p:cNvSpPr>
          <p:nvPr/>
        </p:nvSpPr>
        <p:spPr>
          <a:xfrm>
            <a:off x="252188" y="95168"/>
            <a:ext cx="5447530" cy="566930"/>
          </a:xfrm>
          <a:prstGeom prst="rect">
            <a:avLst/>
          </a:prstGeom>
          <a:solidFill>
            <a:schemeClr val="bg1"/>
          </a:solidFill>
          <a:ln>
            <a:noFill/>
          </a:ln>
        </p:spPr>
        <p:txBody>
          <a:bodyPr/>
          <a:lstStyle>
            <a:lvl1pPr algn="l" defTabSz="914400" rtl="0" eaLnBrk="1" latinLnBrk="0" hangingPunct="1">
              <a:lnSpc>
                <a:spcPct val="90000"/>
              </a:lnSpc>
              <a:spcBef>
                <a:spcPct val="0"/>
              </a:spcBef>
              <a:buNone/>
              <a:defRPr sz="2400" kern="1200">
                <a:solidFill>
                  <a:schemeClr val="tx1"/>
                </a:solidFill>
                <a:latin typeface="Arial" charset="0"/>
                <a:ea typeface="Arial" charset="0"/>
                <a:cs typeface="Arial" charset="0"/>
              </a:defRPr>
            </a:lvl1pPr>
          </a:lstStyle>
          <a:p>
            <a:r>
              <a:rPr lang="en-US" b="1" dirty="0">
                <a:solidFill>
                  <a:prstClr val="black"/>
                </a:solidFill>
                <a:latin typeface="+mj-lt"/>
                <a:ea typeface="Verdana" panose="020B0604030504040204" pitchFamily="34" charset="0"/>
                <a:cs typeface="Verdana" panose="020B0604030504040204" pitchFamily="34" charset="0"/>
              </a:rPr>
              <a:t>Simple Gen-Z Linux System Diagram w/ </a:t>
            </a:r>
          </a:p>
          <a:p>
            <a:r>
              <a:rPr lang="en-US" b="1" dirty="0">
                <a:solidFill>
                  <a:prstClr val="black"/>
                </a:solidFill>
                <a:latin typeface="+mj-lt"/>
                <a:ea typeface="Verdana" panose="020B0604030504040204" pitchFamily="34" charset="0"/>
                <a:cs typeface="Verdana" panose="020B0604030504040204" pitchFamily="34" charset="0"/>
              </a:rPr>
              <a:t>in-band Fabric Mgmt</a:t>
            </a:r>
          </a:p>
        </p:txBody>
      </p:sp>
      <p:grpSp>
        <p:nvGrpSpPr>
          <p:cNvPr id="177" name="Group 176"/>
          <p:cNvGrpSpPr/>
          <p:nvPr/>
        </p:nvGrpSpPr>
        <p:grpSpPr>
          <a:xfrm>
            <a:off x="4090868" y="5523006"/>
            <a:ext cx="4814620" cy="1298348"/>
            <a:chOff x="3324134" y="9790038"/>
            <a:chExt cx="4326708" cy="878927"/>
          </a:xfrm>
        </p:grpSpPr>
        <p:sp>
          <p:nvSpPr>
            <p:cNvPr id="178" name="Rectangle 177"/>
            <p:cNvSpPr/>
            <p:nvPr/>
          </p:nvSpPr>
          <p:spPr bwMode="ltGray">
            <a:xfrm>
              <a:off x="3324134" y="9790038"/>
              <a:ext cx="4326708" cy="792958"/>
            </a:xfrm>
            <a:prstGeom prst="rect">
              <a:avLst/>
            </a:prstGeom>
            <a:solidFill>
              <a:schemeClr val="bg2">
                <a:lumMod val="20000"/>
                <a:lumOff val="80000"/>
              </a:schemeClr>
            </a:solidFill>
            <a:ln w="19050">
              <a:solidFill>
                <a:srgbClr val="00A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sz="1050" dirty="0" err="1">
                <a:solidFill>
                  <a:prstClr val="white"/>
                </a:solidFill>
              </a:endParaRPr>
            </a:p>
          </p:txBody>
        </p:sp>
        <p:cxnSp>
          <p:nvCxnSpPr>
            <p:cNvPr id="179" name="Curved Connector 178"/>
            <p:cNvCxnSpPr/>
            <p:nvPr/>
          </p:nvCxnSpPr>
          <p:spPr>
            <a:xfrm flipV="1">
              <a:off x="3524258" y="9906592"/>
              <a:ext cx="796644" cy="30897"/>
            </a:xfrm>
            <a:prstGeom prst="curvedConnector3">
              <a:avLst>
                <a:gd name="adj1" fmla="val 500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81" name="Elbow Connector 180"/>
            <p:cNvCxnSpPr/>
            <p:nvPr/>
          </p:nvCxnSpPr>
          <p:spPr>
            <a:xfrm rot="10800000">
              <a:off x="3498441" y="10290253"/>
              <a:ext cx="842056" cy="29141"/>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4660102" y="9855011"/>
              <a:ext cx="1743489" cy="813954"/>
            </a:xfrm>
            <a:prstGeom prst="rect">
              <a:avLst/>
            </a:prstGeom>
            <a:noFill/>
          </p:spPr>
          <p:txBody>
            <a:bodyPr wrap="none" lIns="0" tIns="0" rIns="0" bIns="0" rtlCol="0">
              <a:noAutofit/>
            </a:bodyPr>
            <a:lstStyle/>
            <a:p>
              <a:pPr>
                <a:lnSpc>
                  <a:spcPct val="90000"/>
                </a:lnSpc>
              </a:pPr>
              <a:r>
                <a:rPr lang="en-US" sz="1400" dirty="0">
                  <a:solidFill>
                    <a:prstClr val="black"/>
                  </a:solidFill>
                </a:rPr>
                <a:t>Ethernet communication path</a:t>
              </a:r>
            </a:p>
            <a:p>
              <a:pPr>
                <a:lnSpc>
                  <a:spcPct val="90000"/>
                </a:lnSpc>
              </a:pPr>
              <a:endParaRPr lang="en-US" sz="1400" dirty="0">
                <a:solidFill>
                  <a:prstClr val="black"/>
                </a:solidFill>
              </a:endParaRPr>
            </a:p>
            <a:p>
              <a:pPr>
                <a:lnSpc>
                  <a:spcPct val="90000"/>
                </a:lnSpc>
              </a:pPr>
              <a:endParaRPr lang="en-US" sz="1400" dirty="0">
                <a:solidFill>
                  <a:prstClr val="black"/>
                </a:solidFill>
              </a:endParaRPr>
            </a:p>
            <a:p>
              <a:pPr>
                <a:lnSpc>
                  <a:spcPct val="90000"/>
                </a:lnSpc>
              </a:pPr>
              <a:r>
                <a:rPr lang="en-US" sz="1400" dirty="0">
                  <a:solidFill>
                    <a:prstClr val="black"/>
                  </a:solidFill>
                </a:rPr>
                <a:t>In-fabric communication path</a:t>
              </a:r>
            </a:p>
          </p:txBody>
        </p:sp>
      </p:grpSp>
      <p:grpSp>
        <p:nvGrpSpPr>
          <p:cNvPr id="48" name="Group 47"/>
          <p:cNvGrpSpPr/>
          <p:nvPr/>
        </p:nvGrpSpPr>
        <p:grpSpPr>
          <a:xfrm>
            <a:off x="1657050" y="1667235"/>
            <a:ext cx="1147482" cy="318374"/>
            <a:chOff x="8588178" y="475579"/>
            <a:chExt cx="2210656" cy="994489"/>
          </a:xfrm>
        </p:grpSpPr>
        <p:sp>
          <p:nvSpPr>
            <p:cNvPr id="169" name="Rectangle 168"/>
            <p:cNvSpPr/>
            <p:nvPr/>
          </p:nvSpPr>
          <p:spPr>
            <a:xfrm>
              <a:off x="8588178" y="475579"/>
              <a:ext cx="2210656" cy="994489"/>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Llamas </a:t>
              </a:r>
            </a:p>
          </p:txBody>
        </p:sp>
        <p:sp>
          <p:nvSpPr>
            <p:cNvPr id="170" name="Rectangle 169"/>
            <p:cNvSpPr/>
            <p:nvPr/>
          </p:nvSpPr>
          <p:spPr>
            <a:xfrm>
              <a:off x="8705918" y="1274787"/>
              <a:ext cx="749960"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71" name="Rectangle 170"/>
            <p:cNvSpPr/>
            <p:nvPr/>
          </p:nvSpPr>
          <p:spPr>
            <a:xfrm>
              <a:off x="9920952" y="1282211"/>
              <a:ext cx="749958"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grpSp>
        <p:nvGrpSpPr>
          <p:cNvPr id="49" name="Group 48"/>
          <p:cNvGrpSpPr/>
          <p:nvPr/>
        </p:nvGrpSpPr>
        <p:grpSpPr>
          <a:xfrm>
            <a:off x="3207521" y="1664663"/>
            <a:ext cx="1143479" cy="318374"/>
            <a:chOff x="8588178" y="475580"/>
            <a:chExt cx="2210656" cy="994490"/>
          </a:xfrm>
        </p:grpSpPr>
        <p:sp>
          <p:nvSpPr>
            <p:cNvPr id="166" name="Rectangle 165"/>
            <p:cNvSpPr/>
            <p:nvPr/>
          </p:nvSpPr>
          <p:spPr>
            <a:xfrm>
              <a:off x="8588178" y="475580"/>
              <a:ext cx="2210656" cy="994490"/>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Llamas</a:t>
              </a:r>
            </a:p>
          </p:txBody>
        </p:sp>
        <p:sp>
          <p:nvSpPr>
            <p:cNvPr id="167" name="Rectangle 166"/>
            <p:cNvSpPr/>
            <p:nvPr/>
          </p:nvSpPr>
          <p:spPr>
            <a:xfrm>
              <a:off x="8705918" y="1274787"/>
              <a:ext cx="749960"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8" name="Rectangle 167"/>
            <p:cNvSpPr/>
            <p:nvPr/>
          </p:nvSpPr>
          <p:spPr>
            <a:xfrm>
              <a:off x="9920952" y="1282211"/>
              <a:ext cx="749958"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sp>
        <p:nvSpPr>
          <p:cNvPr id="159" name="Rectangle 158"/>
          <p:cNvSpPr/>
          <p:nvPr/>
        </p:nvSpPr>
        <p:spPr>
          <a:xfrm>
            <a:off x="2096203" y="2588403"/>
            <a:ext cx="2963743" cy="343772"/>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prstClr val="black"/>
                </a:solidFill>
              </a:rPr>
              <a:t>switch</a:t>
            </a:r>
          </a:p>
        </p:txBody>
      </p:sp>
      <p:sp>
        <p:nvSpPr>
          <p:cNvPr id="160" name="Rectangle 159"/>
          <p:cNvSpPr/>
          <p:nvPr/>
        </p:nvSpPr>
        <p:spPr>
          <a:xfrm>
            <a:off x="2209254" y="2587483"/>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2" name="Rectangle 161"/>
          <p:cNvSpPr/>
          <p:nvPr/>
        </p:nvSpPr>
        <p:spPr>
          <a:xfrm>
            <a:off x="3096234" y="2587483"/>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3" name="Rectangle 162"/>
          <p:cNvSpPr/>
          <p:nvPr/>
        </p:nvSpPr>
        <p:spPr>
          <a:xfrm>
            <a:off x="2213257" y="2873448"/>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5" name="Rectangle 164"/>
          <p:cNvSpPr/>
          <p:nvPr/>
        </p:nvSpPr>
        <p:spPr>
          <a:xfrm>
            <a:off x="3096234" y="2873448"/>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nvGrpSpPr>
          <p:cNvPr id="55" name="Group 54"/>
          <p:cNvGrpSpPr/>
          <p:nvPr/>
        </p:nvGrpSpPr>
        <p:grpSpPr>
          <a:xfrm>
            <a:off x="3558631" y="3800179"/>
            <a:ext cx="890549" cy="867829"/>
            <a:chOff x="8756870" y="3766000"/>
            <a:chExt cx="1370088" cy="1182051"/>
          </a:xfrm>
          <a:solidFill>
            <a:schemeClr val="tx2">
              <a:lumMod val="75000"/>
            </a:schemeClr>
          </a:solidFill>
        </p:grpSpPr>
        <p:sp>
          <p:nvSpPr>
            <p:cNvPr id="135" name="Rectangle 134"/>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prstClr val="white"/>
                </a:solidFill>
              </a:endParaRPr>
            </a:p>
          </p:txBody>
        </p:sp>
        <p:sp>
          <p:nvSpPr>
            <p:cNvPr id="136" name="Rectangle 135"/>
            <p:cNvSpPr/>
            <p:nvPr/>
          </p:nvSpPr>
          <p:spPr>
            <a:xfrm>
              <a:off x="8852899" y="3766000"/>
              <a:ext cx="399359" cy="196186"/>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grpSp>
      <p:cxnSp>
        <p:nvCxnSpPr>
          <p:cNvPr id="59" name="Elbow Connector 58"/>
          <p:cNvCxnSpPr>
            <a:stCxn id="170" idx="2"/>
            <a:endCxn id="160" idx="0"/>
          </p:cNvCxnSpPr>
          <p:nvPr/>
        </p:nvCxnSpPr>
        <p:spPr>
          <a:xfrm rot="16200000" flipH="1">
            <a:off x="1832474" y="2063366"/>
            <a:ext cx="604446" cy="443785"/>
          </a:xfrm>
          <a:prstGeom prst="bentConnector3">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167" idx="2"/>
            <a:endCxn id="162" idx="0"/>
          </p:cNvCxnSpPr>
          <p:nvPr/>
        </p:nvCxnSpPr>
        <p:spPr>
          <a:xfrm rot="5400000">
            <a:off x="3049469" y="2174566"/>
            <a:ext cx="607019" cy="218815"/>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163" idx="2"/>
            <a:endCxn id="96" idx="0"/>
          </p:cNvCxnSpPr>
          <p:nvPr/>
        </p:nvCxnSpPr>
        <p:spPr>
          <a:xfrm rot="5400000">
            <a:off x="1190948" y="2632212"/>
            <a:ext cx="871002" cy="1468288"/>
          </a:xfrm>
          <a:prstGeom prst="bentConnector3">
            <a:avLst>
              <a:gd name="adj1" fmla="val 30753"/>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Elbow Connector 66"/>
          <p:cNvCxnSpPr>
            <a:stCxn id="136" idx="0"/>
            <a:endCxn id="197" idx="2"/>
          </p:cNvCxnSpPr>
          <p:nvPr/>
        </p:nvCxnSpPr>
        <p:spPr>
          <a:xfrm rot="5400000" flipH="1" flipV="1">
            <a:off x="3432690" y="3250354"/>
            <a:ext cx="867977" cy="231677"/>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69" name="Group 68"/>
          <p:cNvGrpSpPr/>
          <p:nvPr/>
        </p:nvGrpSpPr>
        <p:grpSpPr>
          <a:xfrm>
            <a:off x="4806372" y="3796730"/>
            <a:ext cx="890549" cy="867829"/>
            <a:chOff x="8756870" y="3766000"/>
            <a:chExt cx="1370088" cy="1182051"/>
          </a:xfrm>
          <a:solidFill>
            <a:schemeClr val="tx2">
              <a:lumMod val="75000"/>
            </a:schemeClr>
          </a:solidFill>
        </p:grpSpPr>
        <p:sp>
          <p:nvSpPr>
            <p:cNvPr id="104" name="Rectangle 103"/>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prstClr val="white"/>
                </a:solidFill>
              </a:endParaRPr>
            </a:p>
          </p:txBody>
        </p:sp>
        <p:sp>
          <p:nvSpPr>
            <p:cNvPr id="105" name="Rectangle 104"/>
            <p:cNvSpPr/>
            <p:nvPr/>
          </p:nvSpPr>
          <p:spPr>
            <a:xfrm>
              <a:off x="8852899" y="3766000"/>
              <a:ext cx="374636" cy="172134"/>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grpSp>
      <p:cxnSp>
        <p:nvCxnSpPr>
          <p:cNvPr id="70" name="Elbow Connector 69"/>
          <p:cNvCxnSpPr>
            <a:endCxn id="105" idx="0"/>
          </p:cNvCxnSpPr>
          <p:nvPr/>
        </p:nvCxnSpPr>
        <p:spPr>
          <a:xfrm rot="16200000" flipH="1">
            <a:off x="4526532" y="3332717"/>
            <a:ext cx="845254" cy="82774"/>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65" idx="2"/>
            <a:endCxn id="192" idx="0"/>
          </p:cNvCxnSpPr>
          <p:nvPr/>
        </p:nvCxnSpPr>
        <p:spPr>
          <a:xfrm rot="5400000">
            <a:off x="2298500" y="2891817"/>
            <a:ext cx="906032" cy="984108"/>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7517588" y="2320484"/>
            <a:ext cx="1224661" cy="569940"/>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Admin System(s)</a:t>
            </a:r>
          </a:p>
        </p:txBody>
      </p:sp>
      <p:grpSp>
        <p:nvGrpSpPr>
          <p:cNvPr id="94" name="Group 93"/>
          <p:cNvGrpSpPr/>
          <p:nvPr/>
        </p:nvGrpSpPr>
        <p:grpSpPr>
          <a:xfrm>
            <a:off x="707693" y="3801857"/>
            <a:ext cx="944983" cy="916042"/>
            <a:chOff x="8756870" y="3765999"/>
            <a:chExt cx="1370088" cy="1182052"/>
          </a:xfrm>
          <a:solidFill>
            <a:schemeClr val="tx2">
              <a:lumMod val="75000"/>
            </a:schemeClr>
          </a:solidFill>
        </p:grpSpPr>
        <p:sp>
          <p:nvSpPr>
            <p:cNvPr id="95" name="Rectangle 94"/>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a:solidFill>
                  <a:prstClr val="white"/>
                </a:solidFill>
              </a:endParaRPr>
            </a:p>
          </p:txBody>
        </p:sp>
        <p:sp>
          <p:nvSpPr>
            <p:cNvPr id="96" name="Rectangle 95"/>
            <p:cNvSpPr/>
            <p:nvPr/>
          </p:nvSpPr>
          <p:spPr>
            <a:xfrm>
              <a:off x="8852900" y="3765999"/>
              <a:ext cx="343260" cy="226224"/>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97" name="TextBox 96"/>
            <p:cNvSpPr txBox="1"/>
            <p:nvPr/>
          </p:nvSpPr>
          <p:spPr>
            <a:xfrm>
              <a:off x="9059923" y="4301347"/>
              <a:ext cx="925144" cy="337579"/>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grpSp>
      <p:sp>
        <p:nvSpPr>
          <p:cNvPr id="149" name="Oval 148"/>
          <p:cNvSpPr/>
          <p:nvPr/>
        </p:nvSpPr>
        <p:spPr bwMode="ltGray">
          <a:xfrm>
            <a:off x="5634952" y="1039376"/>
            <a:ext cx="1261988" cy="369155"/>
          </a:xfrm>
          <a:prstGeom prst="ellipse">
            <a:avLst/>
          </a:prstGeom>
          <a:solidFill>
            <a:srgbClr val="7030A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100" dirty="0">
                <a:solidFill>
                  <a:prstClr val="white"/>
                </a:solidFill>
              </a:rPr>
              <a:t>OOB </a:t>
            </a:r>
          </a:p>
          <a:p>
            <a:pPr algn="ctr">
              <a:lnSpc>
                <a:spcPct val="90000"/>
              </a:lnSpc>
            </a:pPr>
            <a:r>
              <a:rPr lang="en-US" sz="1100" dirty="0" err="1">
                <a:solidFill>
                  <a:prstClr val="white"/>
                </a:solidFill>
              </a:rPr>
              <a:t>ethernet</a:t>
            </a:r>
            <a:endParaRPr lang="en-GB" sz="1100" dirty="0" err="1">
              <a:solidFill>
                <a:prstClr val="white"/>
              </a:solidFill>
            </a:endParaRPr>
          </a:p>
        </p:txBody>
      </p:sp>
      <p:cxnSp>
        <p:nvCxnSpPr>
          <p:cNvPr id="172" name="Curved Connector 171"/>
          <p:cNvCxnSpPr>
            <a:stCxn id="149" idx="2"/>
            <a:endCxn id="166" idx="0"/>
          </p:cNvCxnSpPr>
          <p:nvPr/>
        </p:nvCxnSpPr>
        <p:spPr>
          <a:xfrm rot="10800000" flipV="1">
            <a:off x="3779262" y="1223953"/>
            <a:ext cx="1855691" cy="440709"/>
          </a:xfrm>
          <a:prstGeom prst="curvedConnector2">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75" name="Curved Connector 174"/>
          <p:cNvCxnSpPr>
            <a:stCxn id="149" idx="1"/>
            <a:endCxn id="169" idx="0"/>
          </p:cNvCxnSpPr>
          <p:nvPr/>
        </p:nvCxnSpPr>
        <p:spPr>
          <a:xfrm rot="16200000" flipH="1" flipV="1">
            <a:off x="3738380" y="-414152"/>
            <a:ext cx="573798" cy="3588975"/>
          </a:xfrm>
          <a:prstGeom prst="curvedConnector3">
            <a:avLst>
              <a:gd name="adj1" fmla="val -222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76" name="Curved Connector 175"/>
          <p:cNvCxnSpPr>
            <a:stCxn id="149" idx="4"/>
            <a:endCxn id="75" idx="0"/>
          </p:cNvCxnSpPr>
          <p:nvPr/>
        </p:nvCxnSpPr>
        <p:spPr>
          <a:xfrm rot="16200000" flipH="1">
            <a:off x="6741956" y="932520"/>
            <a:ext cx="911953" cy="1863973"/>
          </a:xfrm>
          <a:prstGeom prst="curvedConnector3">
            <a:avLst>
              <a:gd name="adj1" fmla="val 500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55" name="Oval 254"/>
          <p:cNvSpPr/>
          <p:nvPr/>
        </p:nvSpPr>
        <p:spPr bwMode="ltGray">
          <a:xfrm>
            <a:off x="1640167" y="1874646"/>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3</a:t>
            </a:r>
            <a:endParaRPr lang="en-GB" dirty="0" err="1">
              <a:solidFill>
                <a:prstClr val="white"/>
              </a:solidFill>
            </a:endParaRPr>
          </a:p>
        </p:txBody>
      </p:sp>
      <p:sp>
        <p:nvSpPr>
          <p:cNvPr id="257" name="Oval 256"/>
          <p:cNvSpPr/>
          <p:nvPr/>
        </p:nvSpPr>
        <p:spPr bwMode="ltGray">
          <a:xfrm>
            <a:off x="970598" y="3644874"/>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4</a:t>
            </a:r>
            <a:endParaRPr lang="en-GB" dirty="0" err="1">
              <a:solidFill>
                <a:prstClr val="white"/>
              </a:solidFill>
            </a:endParaRPr>
          </a:p>
        </p:txBody>
      </p:sp>
      <p:sp>
        <p:nvSpPr>
          <p:cNvPr id="260" name="Oval 259"/>
          <p:cNvSpPr/>
          <p:nvPr/>
        </p:nvSpPr>
        <p:spPr bwMode="ltGray">
          <a:xfrm>
            <a:off x="3141878" y="1871863"/>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2</a:t>
            </a:r>
            <a:endParaRPr lang="en-GB" dirty="0" err="1">
              <a:solidFill>
                <a:prstClr val="white"/>
              </a:solidFill>
            </a:endParaRPr>
          </a:p>
        </p:txBody>
      </p:sp>
      <p:sp>
        <p:nvSpPr>
          <p:cNvPr id="270" name="Oval 269"/>
          <p:cNvSpPr/>
          <p:nvPr/>
        </p:nvSpPr>
        <p:spPr bwMode="ltGray">
          <a:xfrm>
            <a:off x="3846324" y="3591030"/>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6</a:t>
            </a:r>
            <a:endParaRPr lang="en-GB" dirty="0" err="1">
              <a:solidFill>
                <a:prstClr val="white"/>
              </a:solidFill>
            </a:endParaRPr>
          </a:p>
        </p:txBody>
      </p:sp>
      <p:sp>
        <p:nvSpPr>
          <p:cNvPr id="273" name="Oval 272"/>
          <p:cNvSpPr/>
          <p:nvPr/>
        </p:nvSpPr>
        <p:spPr bwMode="ltGray">
          <a:xfrm>
            <a:off x="5059170" y="3583239"/>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7</a:t>
            </a:r>
            <a:endParaRPr lang="en-GB" dirty="0" err="1">
              <a:solidFill>
                <a:prstClr val="white"/>
              </a:solidFill>
            </a:endParaRPr>
          </a:p>
        </p:txBody>
      </p:sp>
      <p:sp>
        <p:nvSpPr>
          <p:cNvPr id="298" name="Rounded Rectangle 297"/>
          <p:cNvSpPr/>
          <p:nvPr/>
        </p:nvSpPr>
        <p:spPr>
          <a:xfrm>
            <a:off x="1733566" y="1548556"/>
            <a:ext cx="293098" cy="19811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99" name="Rounded Rectangle 298"/>
          <p:cNvSpPr/>
          <p:nvPr/>
        </p:nvSpPr>
        <p:spPr>
          <a:xfrm>
            <a:off x="3194638" y="1524334"/>
            <a:ext cx="293098" cy="19811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2</a:t>
            </a:r>
            <a:endParaRPr lang="en-GB" dirty="0">
              <a:solidFill>
                <a:prstClr val="white"/>
              </a:solidFill>
            </a:endParaRPr>
          </a:p>
        </p:txBody>
      </p:sp>
      <p:sp>
        <p:nvSpPr>
          <p:cNvPr id="303" name="Diamond 302"/>
          <p:cNvSpPr/>
          <p:nvPr/>
        </p:nvSpPr>
        <p:spPr>
          <a:xfrm>
            <a:off x="4098123" y="2617263"/>
            <a:ext cx="240844" cy="287521"/>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 name="Isosceles Triangle 1"/>
          <p:cNvSpPr/>
          <p:nvPr/>
        </p:nvSpPr>
        <p:spPr>
          <a:xfrm>
            <a:off x="1319461" y="4350618"/>
            <a:ext cx="282804" cy="251461"/>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3</a:t>
            </a:r>
            <a:endParaRPr lang="en-GB" sz="1600" dirty="0">
              <a:solidFill>
                <a:prstClr val="white"/>
              </a:solidFill>
            </a:endParaRPr>
          </a:p>
        </p:txBody>
      </p:sp>
      <p:sp>
        <p:nvSpPr>
          <p:cNvPr id="183" name="Isosceles Triangle 182"/>
          <p:cNvSpPr/>
          <p:nvPr/>
        </p:nvSpPr>
        <p:spPr>
          <a:xfrm>
            <a:off x="4103643" y="4328637"/>
            <a:ext cx="237508" cy="25244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2</a:t>
            </a:r>
            <a:endParaRPr lang="en-GB" sz="1600" dirty="0">
              <a:solidFill>
                <a:prstClr val="white"/>
              </a:solidFill>
            </a:endParaRPr>
          </a:p>
        </p:txBody>
      </p:sp>
      <p:sp>
        <p:nvSpPr>
          <p:cNvPr id="184" name="Isosceles Triangle 183"/>
          <p:cNvSpPr/>
          <p:nvPr/>
        </p:nvSpPr>
        <p:spPr>
          <a:xfrm>
            <a:off x="5336249" y="4326716"/>
            <a:ext cx="231626" cy="214765"/>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1</a:t>
            </a:r>
            <a:endParaRPr lang="en-GB" sz="1600" dirty="0">
              <a:solidFill>
                <a:prstClr val="white"/>
              </a:solidFill>
            </a:endParaRPr>
          </a:p>
        </p:txBody>
      </p:sp>
      <p:grpSp>
        <p:nvGrpSpPr>
          <p:cNvPr id="3" name="Group 2"/>
          <p:cNvGrpSpPr/>
          <p:nvPr/>
        </p:nvGrpSpPr>
        <p:grpSpPr>
          <a:xfrm>
            <a:off x="412474" y="5313662"/>
            <a:ext cx="2831095" cy="1380699"/>
            <a:chOff x="461971" y="4562901"/>
            <a:chExt cx="2831095" cy="1380699"/>
          </a:xfrm>
        </p:grpSpPr>
        <p:grpSp>
          <p:nvGrpSpPr>
            <p:cNvPr id="40" name="Group 39"/>
            <p:cNvGrpSpPr/>
            <p:nvPr/>
          </p:nvGrpSpPr>
          <p:grpSpPr>
            <a:xfrm>
              <a:off x="461971" y="4562901"/>
              <a:ext cx="2831095" cy="1380699"/>
              <a:chOff x="1752022" y="5653870"/>
              <a:chExt cx="2831095" cy="1380699"/>
            </a:xfrm>
          </p:grpSpPr>
          <p:sp>
            <p:nvSpPr>
              <p:cNvPr id="294" name="Rectangle 293"/>
              <p:cNvSpPr/>
              <p:nvPr/>
            </p:nvSpPr>
            <p:spPr bwMode="ltGray">
              <a:xfrm>
                <a:off x="1752022" y="5653870"/>
                <a:ext cx="2831095" cy="1380699"/>
              </a:xfrm>
              <a:prstGeom prst="rect">
                <a:avLst/>
              </a:prstGeom>
              <a:solidFill>
                <a:schemeClr val="bg2">
                  <a:lumMod val="20000"/>
                  <a:lumOff val="80000"/>
                </a:schemeClr>
              </a:solidFill>
              <a:ln w="19050">
                <a:solidFill>
                  <a:srgbClr val="00A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sz="1050" dirty="0" err="1">
                  <a:solidFill>
                    <a:prstClr val="white"/>
                  </a:solidFill>
                </a:endParaRPr>
              </a:p>
            </p:txBody>
          </p:sp>
          <p:sp>
            <p:nvSpPr>
              <p:cNvPr id="278" name="Oval 277"/>
              <p:cNvSpPr/>
              <p:nvPr/>
            </p:nvSpPr>
            <p:spPr bwMode="ltGray">
              <a:xfrm>
                <a:off x="1866602" y="5785839"/>
                <a:ext cx="245368" cy="200518"/>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1</a:t>
                </a:r>
                <a:endParaRPr lang="en-GB" dirty="0" err="1">
                  <a:solidFill>
                    <a:prstClr val="white"/>
                  </a:solidFill>
                </a:endParaRPr>
              </a:p>
            </p:txBody>
          </p:sp>
          <p:sp>
            <p:nvSpPr>
              <p:cNvPr id="295" name="TextBox 294"/>
              <p:cNvSpPr txBox="1"/>
              <p:nvPr/>
            </p:nvSpPr>
            <p:spPr>
              <a:xfrm>
                <a:off x="2397545" y="5782593"/>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Endpoint ID</a:t>
                </a:r>
              </a:p>
            </p:txBody>
          </p:sp>
          <p:sp>
            <p:nvSpPr>
              <p:cNvPr id="34" name="Rounded Rectangle 33"/>
              <p:cNvSpPr/>
              <p:nvPr/>
            </p:nvSpPr>
            <p:spPr>
              <a:xfrm>
                <a:off x="1839683" y="6090975"/>
                <a:ext cx="293098" cy="187709"/>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96" name="TextBox 295"/>
              <p:cNvSpPr txBox="1"/>
              <p:nvPr/>
            </p:nvSpPr>
            <p:spPr>
              <a:xfrm>
                <a:off x="2414306" y="6082947"/>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System ID</a:t>
                </a:r>
              </a:p>
            </p:txBody>
          </p:sp>
          <p:sp>
            <p:nvSpPr>
              <p:cNvPr id="35" name="Diamond 34"/>
              <p:cNvSpPr/>
              <p:nvPr/>
            </p:nvSpPr>
            <p:spPr>
              <a:xfrm>
                <a:off x="1866602" y="6383301"/>
                <a:ext cx="240844" cy="272415"/>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97" name="TextBox 296"/>
              <p:cNvSpPr txBox="1"/>
              <p:nvPr/>
            </p:nvSpPr>
            <p:spPr>
              <a:xfrm>
                <a:off x="2428216" y="6398366"/>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Switch ID</a:t>
                </a:r>
              </a:p>
            </p:txBody>
          </p:sp>
        </p:grpSp>
        <p:sp>
          <p:nvSpPr>
            <p:cNvPr id="187" name="Isosceles Triangle 186"/>
            <p:cNvSpPr/>
            <p:nvPr/>
          </p:nvSpPr>
          <p:spPr>
            <a:xfrm>
              <a:off x="576189" y="5646791"/>
              <a:ext cx="231626" cy="214765"/>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1</a:t>
              </a:r>
              <a:endParaRPr lang="en-GB" sz="1600" dirty="0">
                <a:solidFill>
                  <a:prstClr val="white"/>
                </a:solidFill>
              </a:endParaRPr>
            </a:p>
          </p:txBody>
        </p:sp>
        <p:sp>
          <p:nvSpPr>
            <p:cNvPr id="188" name="TextBox 187"/>
            <p:cNvSpPr txBox="1"/>
            <p:nvPr/>
          </p:nvSpPr>
          <p:spPr>
            <a:xfrm>
              <a:off x="1124255" y="5657792"/>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Media Ctrl  ID</a:t>
              </a:r>
            </a:p>
          </p:txBody>
        </p:sp>
      </p:grpSp>
      <p:grpSp>
        <p:nvGrpSpPr>
          <p:cNvPr id="190" name="Group 189"/>
          <p:cNvGrpSpPr/>
          <p:nvPr/>
        </p:nvGrpSpPr>
        <p:grpSpPr>
          <a:xfrm>
            <a:off x="2065277" y="3836887"/>
            <a:ext cx="890549" cy="867830"/>
            <a:chOff x="8756870" y="3765999"/>
            <a:chExt cx="1370088" cy="1182052"/>
          </a:xfrm>
          <a:solidFill>
            <a:schemeClr val="tx2">
              <a:lumMod val="75000"/>
            </a:schemeClr>
          </a:solidFill>
        </p:grpSpPr>
        <p:sp>
          <p:nvSpPr>
            <p:cNvPr id="191" name="Rectangle 190"/>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prstClr val="white"/>
                </a:solidFill>
              </a:endParaRPr>
            </a:p>
          </p:txBody>
        </p:sp>
        <p:sp>
          <p:nvSpPr>
            <p:cNvPr id="192" name="Rectangle 191"/>
            <p:cNvSpPr/>
            <p:nvPr/>
          </p:nvSpPr>
          <p:spPr>
            <a:xfrm>
              <a:off x="8852899" y="3765999"/>
              <a:ext cx="405439" cy="220779"/>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grpSp>
      <p:sp>
        <p:nvSpPr>
          <p:cNvPr id="194" name="Rectangle 193"/>
          <p:cNvSpPr/>
          <p:nvPr/>
        </p:nvSpPr>
        <p:spPr>
          <a:xfrm>
            <a:off x="3831178" y="2588831"/>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96" name="Rectangle 195"/>
          <p:cNvSpPr/>
          <p:nvPr/>
        </p:nvSpPr>
        <p:spPr>
          <a:xfrm>
            <a:off x="4718158" y="2588831"/>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97" name="Rectangle 196"/>
          <p:cNvSpPr/>
          <p:nvPr/>
        </p:nvSpPr>
        <p:spPr>
          <a:xfrm>
            <a:off x="3835181" y="2874796"/>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99" name="Rectangle 198"/>
          <p:cNvSpPr/>
          <p:nvPr/>
        </p:nvSpPr>
        <p:spPr>
          <a:xfrm>
            <a:off x="4718158" y="2874796"/>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nvGrpSpPr>
          <p:cNvPr id="200" name="Group 199"/>
          <p:cNvGrpSpPr/>
          <p:nvPr/>
        </p:nvGrpSpPr>
        <p:grpSpPr>
          <a:xfrm>
            <a:off x="4785524" y="1664106"/>
            <a:ext cx="1143479" cy="318374"/>
            <a:chOff x="8588178" y="475580"/>
            <a:chExt cx="2210656" cy="994490"/>
          </a:xfrm>
        </p:grpSpPr>
        <p:sp>
          <p:nvSpPr>
            <p:cNvPr id="201" name="Rectangle 200"/>
            <p:cNvSpPr/>
            <p:nvPr/>
          </p:nvSpPr>
          <p:spPr>
            <a:xfrm>
              <a:off x="8588178" y="475580"/>
              <a:ext cx="2210656" cy="994490"/>
            </a:xfrm>
            <a:prstGeom prst="rect">
              <a:avLst/>
            </a:prstGeom>
            <a:solidFill>
              <a:srgbClr val="FFC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Zephyr (FM)</a:t>
              </a:r>
            </a:p>
          </p:txBody>
        </p:sp>
        <p:sp>
          <p:nvSpPr>
            <p:cNvPr id="202" name="Rectangle 201"/>
            <p:cNvSpPr/>
            <p:nvPr/>
          </p:nvSpPr>
          <p:spPr>
            <a:xfrm>
              <a:off x="8705918" y="1274787"/>
              <a:ext cx="749960"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203" name="Rectangle 202"/>
            <p:cNvSpPr/>
            <p:nvPr/>
          </p:nvSpPr>
          <p:spPr>
            <a:xfrm>
              <a:off x="9920952" y="1282211"/>
              <a:ext cx="749958"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sp>
        <p:nvSpPr>
          <p:cNvPr id="204" name="Oval 203"/>
          <p:cNvSpPr/>
          <p:nvPr/>
        </p:nvSpPr>
        <p:spPr bwMode="ltGray">
          <a:xfrm>
            <a:off x="4647259" y="1889458"/>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1</a:t>
            </a:r>
            <a:endParaRPr lang="en-GB" dirty="0" err="1">
              <a:solidFill>
                <a:prstClr val="white"/>
              </a:solidFill>
            </a:endParaRPr>
          </a:p>
        </p:txBody>
      </p:sp>
      <p:cxnSp>
        <p:nvCxnSpPr>
          <p:cNvPr id="205" name="Elbow Connector 204"/>
          <p:cNvCxnSpPr>
            <a:endCxn id="196" idx="0"/>
          </p:cNvCxnSpPr>
          <p:nvPr/>
        </p:nvCxnSpPr>
        <p:spPr>
          <a:xfrm rot="5400000">
            <a:off x="4636977" y="2212977"/>
            <a:ext cx="604371" cy="147336"/>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0" name="Rounded Rectangle 299"/>
          <p:cNvSpPr/>
          <p:nvPr/>
        </p:nvSpPr>
        <p:spPr>
          <a:xfrm>
            <a:off x="4777472" y="1542757"/>
            <a:ext cx="293098" cy="19811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3</a:t>
            </a:r>
            <a:endParaRPr lang="en-GB" dirty="0">
              <a:solidFill>
                <a:prstClr val="white"/>
              </a:solidFill>
            </a:endParaRPr>
          </a:p>
        </p:txBody>
      </p:sp>
      <p:sp>
        <p:nvSpPr>
          <p:cNvPr id="206" name="TextBox 205"/>
          <p:cNvSpPr txBox="1"/>
          <p:nvPr/>
        </p:nvSpPr>
        <p:spPr>
          <a:xfrm>
            <a:off x="2261658" y="4164304"/>
            <a:ext cx="638094" cy="261610"/>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sp>
        <p:nvSpPr>
          <p:cNvPr id="207" name="TextBox 206"/>
          <p:cNvSpPr txBox="1"/>
          <p:nvPr/>
        </p:nvSpPr>
        <p:spPr>
          <a:xfrm>
            <a:off x="3761997" y="4131840"/>
            <a:ext cx="638094" cy="261610"/>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sp>
        <p:nvSpPr>
          <p:cNvPr id="208" name="TextBox 207"/>
          <p:cNvSpPr txBox="1"/>
          <p:nvPr/>
        </p:nvSpPr>
        <p:spPr>
          <a:xfrm>
            <a:off x="4980840" y="4122310"/>
            <a:ext cx="638094" cy="261610"/>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cxnSp>
        <p:nvCxnSpPr>
          <p:cNvPr id="214" name="Curved Connector 213"/>
          <p:cNvCxnSpPr>
            <a:stCxn id="149" idx="3"/>
            <a:endCxn id="201" idx="0"/>
          </p:cNvCxnSpPr>
          <p:nvPr/>
        </p:nvCxnSpPr>
        <p:spPr>
          <a:xfrm rot="5400000">
            <a:off x="5433697" y="1278037"/>
            <a:ext cx="309636" cy="462502"/>
          </a:xfrm>
          <a:prstGeom prst="curvedConnector3">
            <a:avLst>
              <a:gd name="adj1" fmla="val 500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a:stCxn id="126" idx="4"/>
            <a:endCxn id="75" idx="0"/>
          </p:cNvCxnSpPr>
          <p:nvPr/>
        </p:nvCxnSpPr>
        <p:spPr>
          <a:xfrm flipH="1">
            <a:off x="8129919" y="1866903"/>
            <a:ext cx="524802" cy="45358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a:stCxn id="127" idx="3"/>
            <a:endCxn id="75" idx="3"/>
          </p:cNvCxnSpPr>
          <p:nvPr/>
        </p:nvCxnSpPr>
        <p:spPr>
          <a:xfrm flipH="1">
            <a:off x="8742249" y="1811178"/>
            <a:ext cx="1910263" cy="794276"/>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a:endCxn id="75" idx="3"/>
          </p:cNvCxnSpPr>
          <p:nvPr/>
        </p:nvCxnSpPr>
        <p:spPr>
          <a:xfrm flipH="1" flipV="1">
            <a:off x="8742249" y="2605454"/>
            <a:ext cx="511436" cy="1003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5" name="Oval 264"/>
          <p:cNvSpPr/>
          <p:nvPr/>
        </p:nvSpPr>
        <p:spPr bwMode="ltGray">
          <a:xfrm>
            <a:off x="2328789" y="3640709"/>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5</a:t>
            </a:r>
            <a:endParaRPr lang="en-GB" dirty="0" err="1">
              <a:solidFill>
                <a:prstClr val="white"/>
              </a:solidFill>
            </a:endParaRPr>
          </a:p>
        </p:txBody>
      </p:sp>
      <p:sp>
        <p:nvSpPr>
          <p:cNvPr id="268" name="Isosceles Triangle 267"/>
          <p:cNvSpPr/>
          <p:nvPr/>
        </p:nvSpPr>
        <p:spPr>
          <a:xfrm>
            <a:off x="2642077" y="4367563"/>
            <a:ext cx="282804" cy="251461"/>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4</a:t>
            </a:r>
            <a:endParaRPr lang="en-GB" sz="1600" dirty="0">
              <a:solidFill>
                <a:prstClr val="white"/>
              </a:solidFill>
            </a:endParaRPr>
          </a:p>
        </p:txBody>
      </p:sp>
      <p:sp>
        <p:nvSpPr>
          <p:cNvPr id="271" name="Rectangle 270"/>
          <p:cNvSpPr/>
          <p:nvPr/>
        </p:nvSpPr>
        <p:spPr>
          <a:xfrm>
            <a:off x="1335410" y="3814311"/>
            <a:ext cx="236755" cy="175314"/>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272" name="Rectangle 271"/>
          <p:cNvSpPr/>
          <p:nvPr/>
        </p:nvSpPr>
        <p:spPr>
          <a:xfrm>
            <a:off x="2650809" y="3837489"/>
            <a:ext cx="214396" cy="161488"/>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274" name="Rectangle 273"/>
          <p:cNvSpPr/>
          <p:nvPr/>
        </p:nvSpPr>
        <p:spPr>
          <a:xfrm>
            <a:off x="4129853" y="3798836"/>
            <a:ext cx="244888" cy="131366"/>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275" name="Rectangle 274"/>
          <p:cNvSpPr/>
          <p:nvPr/>
        </p:nvSpPr>
        <p:spPr>
          <a:xfrm>
            <a:off x="5392532" y="3803826"/>
            <a:ext cx="243511" cy="126376"/>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cxnSp>
        <p:nvCxnSpPr>
          <p:cNvPr id="133" name="Straight Connector 132"/>
          <p:cNvCxnSpPr>
            <a:endCxn id="201" idx="3"/>
          </p:cNvCxnSpPr>
          <p:nvPr/>
        </p:nvCxnSpPr>
        <p:spPr>
          <a:xfrm flipH="1" flipV="1">
            <a:off x="5929003" y="1823293"/>
            <a:ext cx="3362332" cy="247181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21" name="Flowchart: Magnetic Disk 120"/>
          <p:cNvSpPr/>
          <p:nvPr/>
        </p:nvSpPr>
        <p:spPr>
          <a:xfrm>
            <a:off x="11573393" y="1125230"/>
            <a:ext cx="562475" cy="418835"/>
          </a:xfrm>
          <a:prstGeom prst="flowChartMagneticDisk">
            <a:avLst/>
          </a:prstGeom>
          <a:solidFill>
            <a:schemeClr val="accent6">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Flowchart: Magnetic Disk 121"/>
          <p:cNvSpPr/>
          <p:nvPr/>
        </p:nvSpPr>
        <p:spPr>
          <a:xfrm>
            <a:off x="7692137" y="1125414"/>
            <a:ext cx="562475" cy="418835"/>
          </a:xfrm>
          <a:prstGeom prst="flowChartMagneticDisk">
            <a:avLst/>
          </a:prstGeom>
          <a:solidFill>
            <a:schemeClr val="accent6">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Flowchart: Magnetic Disk 122"/>
          <p:cNvSpPr/>
          <p:nvPr/>
        </p:nvSpPr>
        <p:spPr>
          <a:xfrm>
            <a:off x="10712965" y="2368582"/>
            <a:ext cx="770917" cy="613861"/>
          </a:xfrm>
          <a:prstGeom prst="flowChartMagneticDisk">
            <a:avLst/>
          </a:prstGeom>
          <a:solidFill>
            <a:srgbClr val="FF0000">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Redfish</a:t>
            </a:r>
          </a:p>
          <a:p>
            <a:pPr algn="ctr"/>
            <a:r>
              <a:rPr lang="en-US" sz="1400" dirty="0"/>
              <a:t>model </a:t>
            </a:r>
            <a:endParaRPr lang="en-GB" sz="1400" dirty="0"/>
          </a:p>
        </p:txBody>
      </p:sp>
      <p:sp>
        <p:nvSpPr>
          <p:cNvPr id="124" name="Oval 123"/>
          <p:cNvSpPr/>
          <p:nvPr/>
        </p:nvSpPr>
        <p:spPr>
          <a:xfrm>
            <a:off x="8798901" y="879427"/>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FM</a:t>
            </a:r>
          </a:p>
          <a:p>
            <a:pPr algn="ctr"/>
            <a:r>
              <a:rPr lang="en-US" dirty="0">
                <a:solidFill>
                  <a:schemeClr val="tx1"/>
                </a:solidFill>
              </a:rPr>
              <a:t>GUI</a:t>
            </a:r>
            <a:endParaRPr lang="en-GB" dirty="0">
              <a:solidFill>
                <a:schemeClr val="tx1"/>
              </a:solidFill>
            </a:endParaRPr>
          </a:p>
        </p:txBody>
      </p:sp>
      <p:sp>
        <p:nvSpPr>
          <p:cNvPr id="126" name="Oval 125"/>
          <p:cNvSpPr/>
          <p:nvPr/>
        </p:nvSpPr>
        <p:spPr>
          <a:xfrm>
            <a:off x="7894896" y="1221596"/>
            <a:ext cx="1519650" cy="645307"/>
          </a:xfrm>
          <a:prstGeom prst="ellipse">
            <a:avLst/>
          </a:prstGeom>
          <a:gradFill flip="none" rotWithShape="1">
            <a:gsLst>
              <a:gs pos="0">
                <a:schemeClr val="accent6">
                  <a:lumMod val="75000"/>
                  <a:alpha val="33000"/>
                </a:schemeClr>
              </a:gs>
              <a:gs pos="50000">
                <a:schemeClr val="accent6">
                  <a:lumMod val="40000"/>
                  <a:lumOff val="60000"/>
                </a:schemeClr>
              </a:gs>
              <a:gs pos="100000">
                <a:schemeClr val="accent6">
                  <a:lumMod val="50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RM</a:t>
            </a:r>
          </a:p>
          <a:p>
            <a:pPr algn="ctr"/>
            <a:r>
              <a:rPr lang="en-US" sz="1400" dirty="0">
                <a:solidFill>
                  <a:schemeClr val="tx1"/>
                </a:solidFill>
              </a:rPr>
              <a:t>FAM Manager</a:t>
            </a:r>
          </a:p>
        </p:txBody>
      </p:sp>
      <p:sp>
        <p:nvSpPr>
          <p:cNvPr id="127" name="Oval 126"/>
          <p:cNvSpPr/>
          <p:nvPr/>
        </p:nvSpPr>
        <p:spPr>
          <a:xfrm>
            <a:off x="10410721" y="1244779"/>
            <a:ext cx="1651054" cy="663578"/>
          </a:xfrm>
          <a:prstGeom prst="ellipse">
            <a:avLst/>
          </a:prstGeom>
          <a:gradFill flip="none" rotWithShape="1">
            <a:gsLst>
              <a:gs pos="0">
                <a:schemeClr val="accent6">
                  <a:lumMod val="75000"/>
                  <a:alpha val="14000"/>
                </a:schemeClr>
              </a:gs>
              <a:gs pos="50000">
                <a:schemeClr val="accent6">
                  <a:lumMod val="40000"/>
                  <a:lumOff val="60000"/>
                </a:schemeClr>
              </a:gs>
              <a:gs pos="100000">
                <a:schemeClr val="accent6">
                  <a:lumMod val="50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CM</a:t>
            </a:r>
          </a:p>
          <a:p>
            <a:pPr algn="ctr"/>
            <a:r>
              <a:rPr lang="en-US" sz="1400" dirty="0">
                <a:solidFill>
                  <a:schemeClr val="tx1"/>
                </a:solidFill>
              </a:rPr>
              <a:t>Composition MGR</a:t>
            </a:r>
          </a:p>
        </p:txBody>
      </p:sp>
      <p:sp>
        <p:nvSpPr>
          <p:cNvPr id="128" name="Oval 127"/>
          <p:cNvSpPr/>
          <p:nvPr/>
        </p:nvSpPr>
        <p:spPr>
          <a:xfrm>
            <a:off x="8989022" y="2614956"/>
            <a:ext cx="1923235" cy="720440"/>
          </a:xfrm>
          <a:prstGeom prst="ellipse">
            <a:avLst/>
          </a:prstGeom>
          <a:gradFill flip="none" rotWithShape="1">
            <a:gsLst>
              <a:gs pos="0">
                <a:srgbClr val="FF0000"/>
              </a:gs>
              <a:gs pos="50000">
                <a:schemeClr val="accent2">
                  <a:lumMod val="50000"/>
                </a:schemeClr>
              </a:gs>
              <a:gs pos="100000">
                <a:srgbClr val="FF0000"/>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OFMF</a:t>
            </a:r>
          </a:p>
          <a:p>
            <a:pPr algn="ctr"/>
            <a:r>
              <a:rPr lang="en-US" dirty="0"/>
              <a:t>Services</a:t>
            </a:r>
          </a:p>
        </p:txBody>
      </p:sp>
      <p:sp>
        <p:nvSpPr>
          <p:cNvPr id="129" name="Oval 128"/>
          <p:cNvSpPr/>
          <p:nvPr/>
        </p:nvSpPr>
        <p:spPr>
          <a:xfrm>
            <a:off x="9031776" y="4535504"/>
            <a:ext cx="1923235"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Zephyr</a:t>
            </a:r>
          </a:p>
        </p:txBody>
      </p:sp>
      <p:sp>
        <p:nvSpPr>
          <p:cNvPr id="130" name="Oval 129"/>
          <p:cNvSpPr/>
          <p:nvPr/>
        </p:nvSpPr>
        <p:spPr>
          <a:xfrm>
            <a:off x="9008291" y="4272572"/>
            <a:ext cx="1923235" cy="282694"/>
          </a:xfrm>
          <a:prstGeom prst="ellipse">
            <a:avLst/>
          </a:prstGeom>
          <a:gradFill>
            <a:gsLst>
              <a:gs pos="0">
                <a:schemeClr val="accent2">
                  <a:alpha val="0"/>
                  <a:lumMod val="38000"/>
                </a:schemeClr>
              </a:gs>
              <a:gs pos="50000">
                <a:schemeClr val="accent2">
                  <a:lumMod val="60000"/>
                  <a:lumOff val="40000"/>
                </a:schemeClr>
              </a:gs>
              <a:gs pos="100000">
                <a:srgbClr val="FF0000"/>
              </a:gs>
            </a:gsLst>
            <a:lin ang="5400000" scaled="1"/>
          </a:gradFill>
          <a:ln>
            <a:solidFill>
              <a:schemeClr val="accent4">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agent</a:t>
            </a:r>
          </a:p>
        </p:txBody>
      </p:sp>
      <p:sp>
        <p:nvSpPr>
          <p:cNvPr id="137" name="Oval 136"/>
          <p:cNvSpPr/>
          <p:nvPr/>
        </p:nvSpPr>
        <p:spPr>
          <a:xfrm>
            <a:off x="9318588" y="236227"/>
            <a:ext cx="1116734" cy="483329"/>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admin</a:t>
            </a:r>
            <a:endParaRPr lang="en-GB" dirty="0">
              <a:solidFill>
                <a:schemeClr val="tx1"/>
              </a:solidFill>
            </a:endParaRPr>
          </a:p>
        </p:txBody>
      </p:sp>
      <p:sp>
        <p:nvSpPr>
          <p:cNvPr id="138" name="Up-Down Arrow 137"/>
          <p:cNvSpPr/>
          <p:nvPr/>
        </p:nvSpPr>
        <p:spPr>
          <a:xfrm>
            <a:off x="9729753" y="1644265"/>
            <a:ext cx="365760" cy="1009282"/>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t>Redfish</a:t>
            </a:r>
            <a:endParaRPr lang="en-GB" sz="1600" dirty="0"/>
          </a:p>
        </p:txBody>
      </p:sp>
      <p:sp>
        <p:nvSpPr>
          <p:cNvPr id="139" name="Up-Down Arrow 138"/>
          <p:cNvSpPr/>
          <p:nvPr/>
        </p:nvSpPr>
        <p:spPr>
          <a:xfrm>
            <a:off x="9742538" y="3286820"/>
            <a:ext cx="365760" cy="1009282"/>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t>Redfish</a:t>
            </a:r>
            <a:endParaRPr lang="en-GB" sz="1600" dirty="0"/>
          </a:p>
        </p:txBody>
      </p:sp>
      <p:cxnSp>
        <p:nvCxnSpPr>
          <p:cNvPr id="152" name="Straight Connector 151"/>
          <p:cNvCxnSpPr>
            <a:stCxn id="129" idx="2"/>
          </p:cNvCxnSpPr>
          <p:nvPr/>
        </p:nvCxnSpPr>
        <p:spPr>
          <a:xfrm flipH="1" flipV="1">
            <a:off x="5933166" y="1831020"/>
            <a:ext cx="3098610" cy="3064704"/>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24" idx="4"/>
          </p:cNvCxnSpPr>
          <p:nvPr/>
        </p:nvCxnSpPr>
        <p:spPr>
          <a:xfrm flipH="1">
            <a:off x="8739056" y="1625663"/>
            <a:ext cx="1137900" cy="97053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877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Oval 88"/>
          <p:cNvSpPr/>
          <p:nvPr/>
        </p:nvSpPr>
        <p:spPr>
          <a:xfrm>
            <a:off x="9800077" y="2033423"/>
            <a:ext cx="1158098" cy="470433"/>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grpSp>
        <p:nvGrpSpPr>
          <p:cNvPr id="68" name="Group 67">
            <a:extLst>
              <a:ext uri="{FF2B5EF4-FFF2-40B4-BE49-F238E27FC236}">
                <a16:creationId xmlns:a16="http://schemas.microsoft.com/office/drawing/2014/main" id="{9543AD47-B023-4597-B183-BEDD1D875624}"/>
              </a:ext>
            </a:extLst>
          </p:cNvPr>
          <p:cNvGrpSpPr/>
          <p:nvPr/>
        </p:nvGrpSpPr>
        <p:grpSpPr>
          <a:xfrm>
            <a:off x="7455940" y="3020551"/>
            <a:ext cx="685801" cy="399512"/>
            <a:chOff x="3740394" y="1529589"/>
            <a:chExt cx="1038091" cy="861819"/>
          </a:xfrm>
        </p:grpSpPr>
        <p:grpSp>
          <p:nvGrpSpPr>
            <p:cNvPr id="69" name="Group 68">
              <a:extLst>
                <a:ext uri="{FF2B5EF4-FFF2-40B4-BE49-F238E27FC236}">
                  <a16:creationId xmlns:a16="http://schemas.microsoft.com/office/drawing/2014/main" id="{16B20BA2-403A-4F9B-BECD-C54A2AB038D8}"/>
                </a:ext>
              </a:extLst>
            </p:cNvPr>
            <p:cNvGrpSpPr/>
            <p:nvPr/>
          </p:nvGrpSpPr>
          <p:grpSpPr>
            <a:xfrm>
              <a:off x="3740394" y="1529589"/>
              <a:ext cx="1038091" cy="861819"/>
              <a:chOff x="4917318" y="2308352"/>
              <a:chExt cx="1038091" cy="861819"/>
            </a:xfrm>
          </p:grpSpPr>
          <p:sp>
            <p:nvSpPr>
              <p:cNvPr id="71" name="Oval 70">
                <a:extLst>
                  <a:ext uri="{FF2B5EF4-FFF2-40B4-BE49-F238E27FC236}">
                    <a16:creationId xmlns:a16="http://schemas.microsoft.com/office/drawing/2014/main" id="{9172DE6A-EE1E-4E71-A4B0-4BC0BCAE47BD}"/>
                  </a:ext>
                </a:extLst>
              </p:cNvPr>
              <p:cNvSpPr/>
              <p:nvPr/>
            </p:nvSpPr>
            <p:spPr>
              <a:xfrm>
                <a:off x="4917318" y="2308352"/>
                <a:ext cx="1038091"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72" name="TextBox 71">
                <a:extLst>
                  <a:ext uri="{FF2B5EF4-FFF2-40B4-BE49-F238E27FC236}">
                    <a16:creationId xmlns:a16="http://schemas.microsoft.com/office/drawing/2014/main" id="{A6B2C954-60A5-413E-BB35-13CAF8434BCC}"/>
                  </a:ext>
                </a:extLst>
              </p:cNvPr>
              <p:cNvSpPr txBox="1"/>
              <p:nvPr/>
            </p:nvSpPr>
            <p:spPr>
              <a:xfrm>
                <a:off x="5202571" y="2402577"/>
                <a:ext cx="389371" cy="261610"/>
              </a:xfrm>
              <a:prstGeom prst="rect">
                <a:avLst/>
              </a:prstGeom>
              <a:noFill/>
            </p:spPr>
            <p:txBody>
              <a:bodyPr wrap="none" rtlCol="0">
                <a:spAutoFit/>
              </a:bodyPr>
              <a:lstStyle/>
              <a:p>
                <a:pPr algn="ctr"/>
                <a:r>
                  <a:rPr lang="en-US" sz="1100" dirty="0">
                    <a:solidFill>
                      <a:prstClr val="black"/>
                    </a:solidFill>
                  </a:rPr>
                  <a:t>Systems</a:t>
                </a:r>
              </a:p>
            </p:txBody>
          </p:sp>
        </p:grpSp>
        <p:sp>
          <p:nvSpPr>
            <p:cNvPr id="70" name="Oval 69">
              <a:extLst>
                <a:ext uri="{FF2B5EF4-FFF2-40B4-BE49-F238E27FC236}">
                  <a16:creationId xmlns:a16="http://schemas.microsoft.com/office/drawing/2014/main" id="{173EB7FA-7F1F-43D6-97B6-6DF6077B47D5}"/>
                </a:ext>
              </a:extLst>
            </p:cNvPr>
            <p:cNvSpPr/>
            <p:nvPr/>
          </p:nvSpPr>
          <p:spPr>
            <a:xfrm>
              <a:off x="3818837" y="1946317"/>
              <a:ext cx="327357"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sp>
        <p:nvSpPr>
          <p:cNvPr id="2" name="Title 1"/>
          <p:cNvSpPr>
            <a:spLocks noGrp="1"/>
          </p:cNvSpPr>
          <p:nvPr>
            <p:ph type="title"/>
          </p:nvPr>
        </p:nvSpPr>
        <p:spPr>
          <a:xfrm>
            <a:off x="498165" y="64220"/>
            <a:ext cx="10515600" cy="1325563"/>
          </a:xfrm>
        </p:spPr>
        <p:txBody>
          <a:bodyPr/>
          <a:lstStyle/>
          <a:p>
            <a:r>
              <a:rPr lang="en-US" dirty="0"/>
              <a:t>Redfish Physical Fabric Model</a:t>
            </a:r>
            <a:endParaRPr lang="en-GB" dirty="0"/>
          </a:p>
        </p:txBody>
      </p:sp>
      <p:sp>
        <p:nvSpPr>
          <p:cNvPr id="3" name="Content Placeholder 2"/>
          <p:cNvSpPr>
            <a:spLocks noGrp="1"/>
          </p:cNvSpPr>
          <p:nvPr>
            <p:ph idx="1"/>
          </p:nvPr>
        </p:nvSpPr>
        <p:spPr>
          <a:xfrm>
            <a:off x="317167" y="1140059"/>
            <a:ext cx="6211201" cy="5564912"/>
          </a:xfrm>
        </p:spPr>
        <p:txBody>
          <a:bodyPr>
            <a:noAutofit/>
          </a:bodyPr>
          <a:lstStyle/>
          <a:p>
            <a:pPr marL="0" indent="0">
              <a:buNone/>
            </a:pPr>
            <a:r>
              <a:rPr lang="en-US" sz="2400" dirty="0"/>
              <a:t>Insights</a:t>
            </a:r>
            <a:endParaRPr lang="en-US" sz="1800" dirty="0"/>
          </a:p>
          <a:p>
            <a:r>
              <a:rPr lang="en-US" sz="1600" dirty="0"/>
              <a:t>Fabric itself (the connectivity) is modeled as </a:t>
            </a:r>
            <a:r>
              <a:rPr lang="en-US" sz="1600" b="1" dirty="0"/>
              <a:t>ports and endpoints</a:t>
            </a:r>
          </a:p>
          <a:p>
            <a:r>
              <a:rPr lang="en-US" sz="1600" dirty="0"/>
              <a:t>Physical fabric connections (</a:t>
            </a:r>
            <a:r>
              <a:rPr lang="en-US" sz="1600" dirty="0" err="1"/>
              <a:t>eg</a:t>
            </a:r>
            <a:r>
              <a:rPr lang="en-US" sz="1600" dirty="0"/>
              <a:t>. Cables) are </a:t>
            </a:r>
            <a:r>
              <a:rPr lang="en-US" sz="1600" b="1" dirty="0"/>
              <a:t>always between ‘Ports’ </a:t>
            </a:r>
          </a:p>
          <a:p>
            <a:r>
              <a:rPr lang="en-US" sz="1600" dirty="0"/>
              <a:t>Ports are traced back to the fabric devices that drive the ports</a:t>
            </a:r>
          </a:p>
          <a:p>
            <a:r>
              <a:rPr lang="en-US" sz="1600" dirty="0"/>
              <a:t>Fabric devices trace back to physical or logical infrastructure (what controls the fabric device) AND to the </a:t>
            </a:r>
            <a:r>
              <a:rPr lang="en-US" sz="1600" b="1" dirty="0"/>
              <a:t>‘Endpoint’ object associated with the fabric device </a:t>
            </a:r>
          </a:p>
          <a:p>
            <a:r>
              <a:rPr lang="en-US" sz="1600" dirty="0"/>
              <a:t>Discovery of physical and logical resources accessible via the fabric is a fabric-specific operation.</a:t>
            </a:r>
          </a:p>
          <a:p>
            <a:pPr marL="0" indent="0">
              <a:buNone/>
            </a:pPr>
            <a:r>
              <a:rPr lang="en-US" sz="1600" dirty="0"/>
              <a:t>Non-fabric resources (those not directly visible to the fabric) associated with the fabric devices ( the fabric endpoints) may or may not have detailed Redfish models and schema that can be accessed via the same Service Root.</a:t>
            </a:r>
            <a:endParaRPr lang="en-GB" sz="1600" dirty="0"/>
          </a:p>
          <a:p>
            <a:r>
              <a:rPr lang="en-US" sz="1600" dirty="0"/>
              <a:t>For example, if the </a:t>
            </a:r>
            <a:r>
              <a:rPr lang="en-US" sz="1600" dirty="0" err="1"/>
              <a:t>ServiceRoot</a:t>
            </a:r>
            <a:r>
              <a:rPr lang="en-US" sz="1600" dirty="0"/>
              <a:t> shown is maintained by the ‘fabric manager’,  the fabric manager may not have any visibility to details about ‘System 3’ behind the fabric adapter. </a:t>
            </a:r>
          </a:p>
          <a:p>
            <a:r>
              <a:rPr lang="en-US" sz="1600" dirty="0"/>
              <a:t>The fabric manager must know sufficient details about the fabric adapter to correctly enable the system to access those other endpoints on fabric the server is allowed to reach.</a:t>
            </a:r>
          </a:p>
        </p:txBody>
      </p:sp>
      <p:sp>
        <p:nvSpPr>
          <p:cNvPr id="4" name="Oval 3"/>
          <p:cNvSpPr/>
          <p:nvPr/>
        </p:nvSpPr>
        <p:spPr>
          <a:xfrm>
            <a:off x="10547171" y="3358658"/>
            <a:ext cx="822009" cy="635237"/>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5" name="TextBox 4"/>
          <p:cNvSpPr txBox="1"/>
          <p:nvPr/>
        </p:nvSpPr>
        <p:spPr>
          <a:xfrm>
            <a:off x="10684818" y="3568499"/>
            <a:ext cx="657895" cy="192830"/>
          </a:xfrm>
          <a:prstGeom prst="rect">
            <a:avLst/>
          </a:prstGeom>
          <a:noFill/>
        </p:spPr>
        <p:txBody>
          <a:bodyPr wrap="none" rtlCol="0">
            <a:spAutoFit/>
          </a:bodyPr>
          <a:lstStyle/>
          <a:p>
            <a:r>
              <a:rPr lang="en-US" sz="1100" dirty="0">
                <a:solidFill>
                  <a:prstClr val="black"/>
                </a:solidFill>
              </a:rPr>
              <a:t>Endpoints</a:t>
            </a:r>
          </a:p>
        </p:txBody>
      </p:sp>
      <p:cxnSp>
        <p:nvCxnSpPr>
          <p:cNvPr id="6" name="Curved Connector 7">
            <a:extLst>
              <a:ext uri="{FF2B5EF4-FFF2-40B4-BE49-F238E27FC236}">
                <a16:creationId xmlns:a16="http://schemas.microsoft.com/office/drawing/2014/main" id="{94E13FD5-DA19-4A2F-854E-9E8FF215CDC3}"/>
              </a:ext>
            </a:extLst>
          </p:cNvPr>
          <p:cNvCxnSpPr>
            <a:cxnSpLocks/>
            <a:endCxn id="15" idx="0"/>
          </p:cNvCxnSpPr>
          <p:nvPr/>
        </p:nvCxnSpPr>
        <p:spPr>
          <a:xfrm rot="16200000" flipH="1">
            <a:off x="7521030" y="3533556"/>
            <a:ext cx="293754" cy="92285"/>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Curved Connector 14">
            <a:extLst>
              <a:ext uri="{FF2B5EF4-FFF2-40B4-BE49-F238E27FC236}">
                <a16:creationId xmlns:a16="http://schemas.microsoft.com/office/drawing/2014/main" id="{7B6572C3-44A8-44FD-BA98-1C8E5D34955F}"/>
              </a:ext>
            </a:extLst>
          </p:cNvPr>
          <p:cNvCxnSpPr>
            <a:cxnSpLocks/>
            <a:stCxn id="8" idx="4"/>
            <a:endCxn id="17" idx="5"/>
          </p:cNvCxnSpPr>
          <p:nvPr/>
        </p:nvCxnSpPr>
        <p:spPr>
          <a:xfrm rot="5400000">
            <a:off x="9167149" y="2841125"/>
            <a:ext cx="362766" cy="2799103"/>
          </a:xfrm>
          <a:prstGeom prst="curvedConnector3">
            <a:avLst>
              <a:gd name="adj1" fmla="val 231225"/>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6A1CF7F3-4B09-4B75-B9BE-27EE3FDFECBB}"/>
              </a:ext>
            </a:extLst>
          </p:cNvPr>
          <p:cNvSpPr/>
          <p:nvPr/>
        </p:nvSpPr>
        <p:spPr>
          <a:xfrm>
            <a:off x="10608652" y="3835699"/>
            <a:ext cx="278862" cy="22359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solidFill>
                  <a:prstClr val="black"/>
                </a:solidFill>
              </a:rPr>
              <a:t>1</a:t>
            </a:r>
          </a:p>
        </p:txBody>
      </p:sp>
      <p:grpSp>
        <p:nvGrpSpPr>
          <p:cNvPr id="9" name="Group 8">
            <a:extLst>
              <a:ext uri="{FF2B5EF4-FFF2-40B4-BE49-F238E27FC236}">
                <a16:creationId xmlns:a16="http://schemas.microsoft.com/office/drawing/2014/main" id="{3455230F-E98F-4285-9992-94173BB08CAE}"/>
              </a:ext>
            </a:extLst>
          </p:cNvPr>
          <p:cNvGrpSpPr/>
          <p:nvPr/>
        </p:nvGrpSpPr>
        <p:grpSpPr>
          <a:xfrm>
            <a:off x="8824267" y="2951894"/>
            <a:ext cx="1538797" cy="669456"/>
            <a:chOff x="6866802" y="4052935"/>
            <a:chExt cx="1901684" cy="908244"/>
          </a:xfrm>
          <a:solidFill>
            <a:srgbClr val="00B0F0"/>
          </a:solidFill>
        </p:grpSpPr>
        <p:grpSp>
          <p:nvGrpSpPr>
            <p:cNvPr id="10" name="Group 9">
              <a:extLst>
                <a:ext uri="{FF2B5EF4-FFF2-40B4-BE49-F238E27FC236}">
                  <a16:creationId xmlns:a16="http://schemas.microsoft.com/office/drawing/2014/main" id="{02EC3674-0E89-452C-94F4-64C87D17EFFA}"/>
                </a:ext>
              </a:extLst>
            </p:cNvPr>
            <p:cNvGrpSpPr/>
            <p:nvPr/>
          </p:nvGrpSpPr>
          <p:grpSpPr>
            <a:xfrm>
              <a:off x="6866802" y="4052935"/>
              <a:ext cx="1901684" cy="861819"/>
              <a:chOff x="6445409" y="4251530"/>
              <a:chExt cx="1901684" cy="861819"/>
            </a:xfrm>
            <a:grpFill/>
          </p:grpSpPr>
          <p:sp>
            <p:nvSpPr>
              <p:cNvPr id="12" name="Oval 11">
                <a:extLst>
                  <a:ext uri="{FF2B5EF4-FFF2-40B4-BE49-F238E27FC236}">
                    <a16:creationId xmlns:a16="http://schemas.microsoft.com/office/drawing/2014/main" id="{1E5123F7-DAC4-4EF7-9C60-8792EA0A701D}"/>
                  </a:ext>
                </a:extLst>
              </p:cNvPr>
              <p:cNvSpPr/>
              <p:nvPr/>
            </p:nvSpPr>
            <p:spPr>
              <a:xfrm>
                <a:off x="6445409" y="4251530"/>
                <a:ext cx="1901684" cy="86181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black"/>
                  </a:solidFill>
                </a:endParaRPr>
              </a:p>
            </p:txBody>
          </p:sp>
          <p:sp>
            <p:nvSpPr>
              <p:cNvPr id="13" name="TextBox 12">
                <a:extLst>
                  <a:ext uri="{FF2B5EF4-FFF2-40B4-BE49-F238E27FC236}">
                    <a16:creationId xmlns:a16="http://schemas.microsoft.com/office/drawing/2014/main" id="{AB91E4C4-E23D-43A2-9F06-8644ADCAA487}"/>
                  </a:ext>
                </a:extLst>
              </p:cNvPr>
              <p:cNvSpPr txBox="1"/>
              <p:nvPr/>
            </p:nvSpPr>
            <p:spPr>
              <a:xfrm>
                <a:off x="7053048" y="4344052"/>
                <a:ext cx="686406" cy="261610"/>
              </a:xfrm>
              <a:prstGeom prst="rect">
                <a:avLst/>
              </a:prstGeom>
              <a:noFill/>
            </p:spPr>
            <p:txBody>
              <a:bodyPr wrap="none" rtlCol="0">
                <a:spAutoFit/>
              </a:bodyPr>
              <a:lstStyle/>
              <a:p>
                <a:r>
                  <a:rPr lang="en-US" sz="1100" dirty="0">
                    <a:solidFill>
                      <a:prstClr val="black"/>
                    </a:solidFill>
                  </a:rPr>
                  <a:t>Switches</a:t>
                </a:r>
              </a:p>
            </p:txBody>
          </p:sp>
        </p:grpSp>
        <p:sp>
          <p:nvSpPr>
            <p:cNvPr id="11" name="Oval 10">
              <a:extLst>
                <a:ext uri="{FF2B5EF4-FFF2-40B4-BE49-F238E27FC236}">
                  <a16:creationId xmlns:a16="http://schemas.microsoft.com/office/drawing/2014/main" id="{18C34E4E-1AC4-4F61-95D8-2C8BC3328FA7}"/>
                </a:ext>
              </a:extLst>
            </p:cNvPr>
            <p:cNvSpPr/>
            <p:nvPr/>
          </p:nvSpPr>
          <p:spPr>
            <a:xfrm>
              <a:off x="7095552" y="4542447"/>
              <a:ext cx="633211"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SW1</a:t>
              </a:r>
            </a:p>
          </p:txBody>
        </p:sp>
      </p:grpSp>
      <p:grpSp>
        <p:nvGrpSpPr>
          <p:cNvPr id="14" name="Group 13"/>
          <p:cNvGrpSpPr/>
          <p:nvPr/>
        </p:nvGrpSpPr>
        <p:grpSpPr>
          <a:xfrm>
            <a:off x="7055210" y="3714532"/>
            <a:ext cx="1192823" cy="1327170"/>
            <a:chOff x="153288" y="2998113"/>
            <a:chExt cx="1474120" cy="1800557"/>
          </a:xfrm>
        </p:grpSpPr>
        <p:sp>
          <p:nvSpPr>
            <p:cNvPr id="15" name="Oval 14">
              <a:extLst>
                <a:ext uri="{FF2B5EF4-FFF2-40B4-BE49-F238E27FC236}">
                  <a16:creationId xmlns:a16="http://schemas.microsoft.com/office/drawing/2014/main" id="{0D886695-0CF9-4D21-B60A-8DD1485CB00D}"/>
                </a:ext>
              </a:extLst>
            </p:cNvPr>
            <p:cNvSpPr/>
            <p:nvPr/>
          </p:nvSpPr>
          <p:spPr>
            <a:xfrm>
              <a:off x="442411" y="3014453"/>
              <a:ext cx="1050174" cy="93352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6" name="TextBox 15">
              <a:extLst>
                <a:ext uri="{FF2B5EF4-FFF2-40B4-BE49-F238E27FC236}">
                  <a16:creationId xmlns:a16="http://schemas.microsoft.com/office/drawing/2014/main" id="{6FF22F13-43A9-4F2C-8218-D84861786475}"/>
                </a:ext>
              </a:extLst>
            </p:cNvPr>
            <p:cNvSpPr txBox="1"/>
            <p:nvPr/>
          </p:nvSpPr>
          <p:spPr>
            <a:xfrm>
              <a:off x="688800" y="2998113"/>
              <a:ext cx="938608" cy="430887"/>
            </a:xfrm>
            <a:prstGeom prst="rect">
              <a:avLst/>
            </a:prstGeom>
            <a:noFill/>
          </p:spPr>
          <p:txBody>
            <a:bodyPr wrap="square" rtlCol="0">
              <a:spAutoFit/>
            </a:bodyPr>
            <a:lstStyle/>
            <a:p>
              <a:r>
                <a:rPr lang="en-US" sz="1100" dirty="0">
                  <a:solidFill>
                    <a:prstClr val="black"/>
                  </a:solidFill>
                </a:rPr>
                <a:t>Fabric Adapters</a:t>
              </a:r>
            </a:p>
          </p:txBody>
        </p:sp>
        <p:sp>
          <p:nvSpPr>
            <p:cNvPr id="17" name="Oval 16">
              <a:extLst>
                <a:ext uri="{FF2B5EF4-FFF2-40B4-BE49-F238E27FC236}">
                  <a16:creationId xmlns:a16="http://schemas.microsoft.com/office/drawing/2014/main" id="{0304C575-460B-4949-B136-374A1A5EDCA0}"/>
                </a:ext>
              </a:extLst>
            </p:cNvPr>
            <p:cNvSpPr/>
            <p:nvPr/>
          </p:nvSpPr>
          <p:spPr>
            <a:xfrm>
              <a:off x="848499" y="3634132"/>
              <a:ext cx="479563" cy="37944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nvGrpSpPr>
            <p:cNvPr id="18" name="Group 17">
              <a:extLst>
                <a:ext uri="{FF2B5EF4-FFF2-40B4-BE49-F238E27FC236}">
                  <a16:creationId xmlns:a16="http://schemas.microsoft.com/office/drawing/2014/main" id="{B00BAC4B-F769-498F-8BE5-716877FFB54F}"/>
                </a:ext>
              </a:extLst>
            </p:cNvPr>
            <p:cNvGrpSpPr/>
            <p:nvPr/>
          </p:nvGrpSpPr>
          <p:grpSpPr>
            <a:xfrm>
              <a:off x="153288" y="4199000"/>
              <a:ext cx="660356" cy="573939"/>
              <a:chOff x="2087056" y="4770132"/>
              <a:chExt cx="660356" cy="573939"/>
            </a:xfrm>
          </p:grpSpPr>
          <p:grpSp>
            <p:nvGrpSpPr>
              <p:cNvPr id="27" name="Group 26">
                <a:extLst>
                  <a:ext uri="{FF2B5EF4-FFF2-40B4-BE49-F238E27FC236}">
                    <a16:creationId xmlns:a16="http://schemas.microsoft.com/office/drawing/2014/main" id="{5F87B798-A063-4968-8F85-B4A5C7F19084}"/>
                  </a:ext>
                </a:extLst>
              </p:cNvPr>
              <p:cNvGrpSpPr/>
              <p:nvPr/>
            </p:nvGrpSpPr>
            <p:grpSpPr>
              <a:xfrm>
                <a:off x="2087056" y="4770132"/>
                <a:ext cx="660356" cy="543434"/>
                <a:chOff x="2087056" y="4770132"/>
                <a:chExt cx="660356" cy="543434"/>
              </a:xfrm>
            </p:grpSpPr>
            <p:sp>
              <p:nvSpPr>
                <p:cNvPr id="29" name="Oval 28">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30" name="TextBox 29">
                  <a:extLst>
                    <a:ext uri="{FF2B5EF4-FFF2-40B4-BE49-F238E27FC236}">
                      <a16:creationId xmlns:a16="http://schemas.microsoft.com/office/drawing/2014/main" id="{8EFD4326-2762-4E78-8D9F-20B362DA5421}"/>
                    </a:ext>
                  </a:extLst>
                </p:cNvPr>
                <p:cNvSpPr txBox="1"/>
                <p:nvPr/>
              </p:nvSpPr>
              <p:spPr>
                <a:xfrm>
                  <a:off x="2184536" y="4770132"/>
                  <a:ext cx="487972" cy="261610"/>
                </a:xfrm>
                <a:prstGeom prst="rect">
                  <a:avLst/>
                </a:prstGeom>
                <a:noFill/>
              </p:spPr>
              <p:txBody>
                <a:bodyPr wrap="square" rtlCol="0">
                  <a:spAutoFit/>
                </a:bodyPr>
                <a:lstStyle/>
                <a:p>
                  <a:pPr algn="ctr"/>
                  <a:r>
                    <a:rPr lang="en-US" sz="1100" dirty="0">
                      <a:solidFill>
                        <a:prstClr val="black"/>
                      </a:solidFill>
                    </a:rPr>
                    <a:t>Ports</a:t>
                  </a:r>
                </a:p>
              </p:txBody>
            </p:sp>
          </p:grpSp>
          <p:sp>
            <p:nvSpPr>
              <p:cNvPr id="28" name="Oval 27">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19" name="Curved Connector 7">
              <a:extLst>
                <a:ext uri="{FF2B5EF4-FFF2-40B4-BE49-F238E27FC236}">
                  <a16:creationId xmlns:a16="http://schemas.microsoft.com/office/drawing/2014/main" id="{BD9E76C7-B531-4DA7-BEAE-21A6C3999E3B}"/>
                </a:ext>
              </a:extLst>
            </p:cNvPr>
            <p:cNvCxnSpPr>
              <a:cxnSpLocks/>
              <a:stCxn id="20" idx="3"/>
              <a:endCxn id="30" idx="0"/>
            </p:cNvCxnSpPr>
            <p:nvPr/>
          </p:nvCxnSpPr>
          <p:spPr>
            <a:xfrm rot="16200000" flipH="1">
              <a:off x="196318" y="3900563"/>
              <a:ext cx="474943" cy="121929"/>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304C575-460B-4949-B136-374A1A5EDCA0}"/>
                </a:ext>
              </a:extLst>
            </p:cNvPr>
            <p:cNvSpPr/>
            <p:nvPr/>
          </p:nvSpPr>
          <p:spPr>
            <a:xfrm>
              <a:off x="302595" y="3400181"/>
              <a:ext cx="479563" cy="37944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grpSp>
          <p:nvGrpSpPr>
            <p:cNvPr id="21" name="Group 20">
              <a:extLst>
                <a:ext uri="{FF2B5EF4-FFF2-40B4-BE49-F238E27FC236}">
                  <a16:creationId xmlns:a16="http://schemas.microsoft.com/office/drawing/2014/main" id="{B00BAC4B-F769-498F-8BE5-716877FFB54F}"/>
                </a:ext>
              </a:extLst>
            </p:cNvPr>
            <p:cNvGrpSpPr/>
            <p:nvPr/>
          </p:nvGrpSpPr>
          <p:grpSpPr>
            <a:xfrm>
              <a:off x="702554" y="4224731"/>
              <a:ext cx="660356" cy="573939"/>
              <a:chOff x="2087056" y="4770132"/>
              <a:chExt cx="660356" cy="573939"/>
            </a:xfrm>
          </p:grpSpPr>
          <p:grpSp>
            <p:nvGrpSpPr>
              <p:cNvPr id="23" name="Group 22">
                <a:extLst>
                  <a:ext uri="{FF2B5EF4-FFF2-40B4-BE49-F238E27FC236}">
                    <a16:creationId xmlns:a16="http://schemas.microsoft.com/office/drawing/2014/main" id="{5F87B798-A063-4968-8F85-B4A5C7F19084}"/>
                  </a:ext>
                </a:extLst>
              </p:cNvPr>
              <p:cNvGrpSpPr/>
              <p:nvPr/>
            </p:nvGrpSpPr>
            <p:grpSpPr>
              <a:xfrm>
                <a:off x="2087056" y="4770132"/>
                <a:ext cx="660356" cy="543434"/>
                <a:chOff x="2087056" y="4770132"/>
                <a:chExt cx="660356" cy="543434"/>
              </a:xfrm>
            </p:grpSpPr>
            <p:sp>
              <p:nvSpPr>
                <p:cNvPr id="25" name="Oval 24">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6" name="TextBox 25">
                  <a:extLst>
                    <a:ext uri="{FF2B5EF4-FFF2-40B4-BE49-F238E27FC236}">
                      <a16:creationId xmlns:a16="http://schemas.microsoft.com/office/drawing/2014/main" id="{8EFD4326-2762-4E78-8D9F-20B362DA5421}"/>
                    </a:ext>
                  </a:extLst>
                </p:cNvPr>
                <p:cNvSpPr txBox="1"/>
                <p:nvPr/>
              </p:nvSpPr>
              <p:spPr>
                <a:xfrm>
                  <a:off x="2184536" y="4770132"/>
                  <a:ext cx="487972" cy="261610"/>
                </a:xfrm>
                <a:prstGeom prst="rect">
                  <a:avLst/>
                </a:prstGeom>
                <a:noFill/>
              </p:spPr>
              <p:txBody>
                <a:bodyPr wrap="square" rtlCol="0">
                  <a:spAutoFit/>
                </a:bodyPr>
                <a:lstStyle/>
                <a:p>
                  <a:pPr algn="ctr"/>
                  <a:r>
                    <a:rPr lang="en-US" sz="1100" dirty="0">
                      <a:solidFill>
                        <a:prstClr val="black"/>
                      </a:solidFill>
                    </a:rPr>
                    <a:t>Ports</a:t>
                  </a:r>
                </a:p>
              </p:txBody>
            </p:sp>
          </p:grpSp>
          <p:sp>
            <p:nvSpPr>
              <p:cNvPr id="24" name="Oval 23">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22" name="Curved Connector 7">
              <a:extLst>
                <a:ext uri="{FF2B5EF4-FFF2-40B4-BE49-F238E27FC236}">
                  <a16:creationId xmlns:a16="http://schemas.microsoft.com/office/drawing/2014/main" id="{BD9E76C7-B531-4DA7-BEAE-21A6C3999E3B}"/>
                </a:ext>
              </a:extLst>
            </p:cNvPr>
            <p:cNvCxnSpPr>
              <a:cxnSpLocks/>
              <a:stCxn id="17" idx="4"/>
              <a:endCxn id="25" idx="0"/>
            </p:cNvCxnSpPr>
            <p:nvPr/>
          </p:nvCxnSpPr>
          <p:spPr>
            <a:xfrm rot="5400000">
              <a:off x="953079" y="4093230"/>
              <a:ext cx="214857" cy="55549"/>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1" name="Oval 30">
            <a:extLst>
              <a:ext uri="{FF2B5EF4-FFF2-40B4-BE49-F238E27FC236}">
                <a16:creationId xmlns:a16="http://schemas.microsoft.com/office/drawing/2014/main" id="{0304C575-460B-4949-B136-374A1A5EDCA0}"/>
              </a:ext>
            </a:extLst>
          </p:cNvPr>
          <p:cNvSpPr/>
          <p:nvPr/>
        </p:nvSpPr>
        <p:spPr>
          <a:xfrm>
            <a:off x="10799249" y="3917497"/>
            <a:ext cx="279516" cy="21391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32" name="Curved Connector 14">
            <a:extLst>
              <a:ext uri="{FF2B5EF4-FFF2-40B4-BE49-F238E27FC236}">
                <a16:creationId xmlns:a16="http://schemas.microsoft.com/office/drawing/2014/main" id="{7B6572C3-44A8-44FD-BA98-1C8E5D34955F}"/>
              </a:ext>
            </a:extLst>
          </p:cNvPr>
          <p:cNvCxnSpPr>
            <a:cxnSpLocks/>
            <a:stCxn id="31" idx="4"/>
            <a:endCxn id="20" idx="2"/>
          </p:cNvCxnSpPr>
          <p:nvPr/>
        </p:nvCxnSpPr>
        <p:spPr>
          <a:xfrm rot="5400000">
            <a:off x="9047855" y="2259582"/>
            <a:ext cx="19324" cy="3762981"/>
          </a:xfrm>
          <a:prstGeom prst="curvedConnector4">
            <a:avLst>
              <a:gd name="adj1" fmla="val 7748639"/>
              <a:gd name="adj2" fmla="val 106075"/>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Curved Connector 14">
            <a:extLst>
              <a:ext uri="{FF2B5EF4-FFF2-40B4-BE49-F238E27FC236}">
                <a16:creationId xmlns:a16="http://schemas.microsoft.com/office/drawing/2014/main" id="{316B656C-973C-465E-AD83-E231BE78ACF7}"/>
              </a:ext>
            </a:extLst>
          </p:cNvPr>
          <p:cNvCxnSpPr>
            <a:cxnSpLocks/>
            <a:stCxn id="24" idx="5"/>
            <a:endCxn id="42" idx="2"/>
          </p:cNvCxnSpPr>
          <p:nvPr/>
        </p:nvCxnSpPr>
        <p:spPr>
          <a:xfrm rot="5400000" flipH="1" flipV="1">
            <a:off x="7876123" y="3989351"/>
            <a:ext cx="995865" cy="1059126"/>
          </a:xfrm>
          <a:prstGeom prst="curvedConnector4">
            <a:avLst>
              <a:gd name="adj1" fmla="val -9251"/>
              <a:gd name="adj2" fmla="val 51541"/>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0304C575-460B-4949-B136-374A1A5EDCA0}"/>
              </a:ext>
            </a:extLst>
          </p:cNvPr>
          <p:cNvSpPr/>
          <p:nvPr/>
        </p:nvSpPr>
        <p:spPr>
          <a:xfrm>
            <a:off x="11194804" y="3727635"/>
            <a:ext cx="279516" cy="21391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35" name="Oval 34">
            <a:extLst>
              <a:ext uri="{FF2B5EF4-FFF2-40B4-BE49-F238E27FC236}">
                <a16:creationId xmlns:a16="http://schemas.microsoft.com/office/drawing/2014/main" id="{0304C575-460B-4949-B136-374A1A5EDCA0}"/>
              </a:ext>
            </a:extLst>
          </p:cNvPr>
          <p:cNvSpPr/>
          <p:nvPr/>
        </p:nvSpPr>
        <p:spPr>
          <a:xfrm>
            <a:off x="11256416" y="3513964"/>
            <a:ext cx="279516" cy="21391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6" name="Rounded Rectangle 35"/>
          <p:cNvSpPr/>
          <p:nvPr/>
        </p:nvSpPr>
        <p:spPr>
          <a:xfrm>
            <a:off x="7505657" y="3280033"/>
            <a:ext cx="208392" cy="100949"/>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3</a:t>
            </a:r>
            <a:endParaRPr lang="en-GB" sz="1400" dirty="0">
              <a:solidFill>
                <a:prstClr val="white"/>
              </a:solidFill>
            </a:endParaRPr>
          </a:p>
        </p:txBody>
      </p:sp>
      <p:grpSp>
        <p:nvGrpSpPr>
          <p:cNvPr id="37" name="Group 36"/>
          <p:cNvGrpSpPr/>
          <p:nvPr/>
        </p:nvGrpSpPr>
        <p:grpSpPr>
          <a:xfrm>
            <a:off x="8903619" y="3500673"/>
            <a:ext cx="707822" cy="772520"/>
            <a:chOff x="2948577" y="3170884"/>
            <a:chExt cx="874744" cy="1048069"/>
          </a:xfrm>
        </p:grpSpPr>
        <p:grpSp>
          <p:nvGrpSpPr>
            <p:cNvPr id="38" name="Group 37">
              <a:extLst>
                <a:ext uri="{FF2B5EF4-FFF2-40B4-BE49-F238E27FC236}">
                  <a16:creationId xmlns:a16="http://schemas.microsoft.com/office/drawing/2014/main" id="{0D1AB099-DDB1-43CA-8091-F241E12D1E9E}"/>
                </a:ext>
              </a:extLst>
            </p:cNvPr>
            <p:cNvGrpSpPr/>
            <p:nvPr/>
          </p:nvGrpSpPr>
          <p:grpSpPr>
            <a:xfrm>
              <a:off x="3049698" y="3506725"/>
              <a:ext cx="684897" cy="647486"/>
              <a:chOff x="2083745" y="4687128"/>
              <a:chExt cx="684897" cy="647486"/>
            </a:xfrm>
          </p:grpSpPr>
          <p:grpSp>
            <p:nvGrpSpPr>
              <p:cNvPr id="46" name="Group 45">
                <a:extLst>
                  <a:ext uri="{FF2B5EF4-FFF2-40B4-BE49-F238E27FC236}">
                    <a16:creationId xmlns:a16="http://schemas.microsoft.com/office/drawing/2014/main" id="{C0E4B521-6E55-449D-A951-72780D03E20A}"/>
                  </a:ext>
                </a:extLst>
              </p:cNvPr>
              <p:cNvGrpSpPr/>
              <p:nvPr/>
            </p:nvGrpSpPr>
            <p:grpSpPr>
              <a:xfrm>
                <a:off x="2087056" y="4687128"/>
                <a:ext cx="681586" cy="626438"/>
                <a:chOff x="2087056" y="4687128"/>
                <a:chExt cx="681586" cy="626438"/>
              </a:xfrm>
            </p:grpSpPr>
            <p:sp>
              <p:nvSpPr>
                <p:cNvPr id="48" name="Oval 47">
                  <a:extLst>
                    <a:ext uri="{FF2B5EF4-FFF2-40B4-BE49-F238E27FC236}">
                      <a16:creationId xmlns:a16="http://schemas.microsoft.com/office/drawing/2014/main" id="{DAE09AE9-EF25-46ED-BCA3-F02432C45526}"/>
                    </a:ext>
                  </a:extLst>
                </p:cNvPr>
                <p:cNvSpPr/>
                <p:nvPr/>
              </p:nvSpPr>
              <p:spPr>
                <a:xfrm>
                  <a:off x="2087056" y="4687128"/>
                  <a:ext cx="681586" cy="62643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9" name="TextBox 48">
                  <a:extLst>
                    <a:ext uri="{FF2B5EF4-FFF2-40B4-BE49-F238E27FC236}">
                      <a16:creationId xmlns:a16="http://schemas.microsoft.com/office/drawing/2014/main" id="{CC963C96-77B2-476B-ABB5-B3C239FC5610}"/>
                    </a:ext>
                  </a:extLst>
                </p:cNvPr>
                <p:cNvSpPr txBox="1"/>
                <p:nvPr/>
              </p:nvSpPr>
              <p:spPr>
                <a:xfrm>
                  <a:off x="2111030" y="4809785"/>
                  <a:ext cx="649199" cy="354923"/>
                </a:xfrm>
                <a:prstGeom prst="rect">
                  <a:avLst/>
                </a:prstGeom>
                <a:noFill/>
              </p:spPr>
              <p:txBody>
                <a:bodyPr wrap="square" rtlCol="0">
                  <a:spAutoFit/>
                </a:bodyPr>
                <a:lstStyle/>
                <a:p>
                  <a:pPr algn="ctr"/>
                  <a:r>
                    <a:rPr lang="en-US" sz="1100" dirty="0">
                      <a:solidFill>
                        <a:prstClr val="black"/>
                      </a:solidFill>
                    </a:rPr>
                    <a:t>Ports</a:t>
                  </a:r>
                </a:p>
              </p:txBody>
            </p:sp>
          </p:grpSp>
          <p:sp>
            <p:nvSpPr>
              <p:cNvPr id="47" name="Oval 46">
                <a:extLst>
                  <a:ext uri="{FF2B5EF4-FFF2-40B4-BE49-F238E27FC236}">
                    <a16:creationId xmlns:a16="http://schemas.microsoft.com/office/drawing/2014/main" id="{20AE12D0-05DF-4977-8880-D49039F149BE}"/>
                  </a:ext>
                </a:extLst>
              </p:cNvPr>
              <p:cNvSpPr/>
              <p:nvPr/>
            </p:nvSpPr>
            <p:spPr>
              <a:xfrm>
                <a:off x="2083745" y="5104351"/>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39" name="Curved Connector 7">
              <a:extLst>
                <a:ext uri="{FF2B5EF4-FFF2-40B4-BE49-F238E27FC236}">
                  <a16:creationId xmlns:a16="http://schemas.microsoft.com/office/drawing/2014/main" id="{64249A3D-B85C-47B6-82EF-209B9696C496}"/>
                </a:ext>
              </a:extLst>
            </p:cNvPr>
            <p:cNvCxnSpPr>
              <a:cxnSpLocks/>
              <a:stCxn id="11" idx="4"/>
              <a:endCxn id="49" idx="0"/>
            </p:cNvCxnSpPr>
            <p:nvPr/>
          </p:nvCxnSpPr>
          <p:spPr>
            <a:xfrm rot="16200000" flipH="1">
              <a:off x="3251337" y="3479136"/>
              <a:ext cx="294777" cy="571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20AE12D0-05DF-4977-8880-D49039F149BE}"/>
                </a:ext>
              </a:extLst>
            </p:cNvPr>
            <p:cNvSpPr/>
            <p:nvPr/>
          </p:nvSpPr>
          <p:spPr>
            <a:xfrm>
              <a:off x="3435113" y="3906033"/>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41" name="Oval 40">
              <a:extLst>
                <a:ext uri="{FF2B5EF4-FFF2-40B4-BE49-F238E27FC236}">
                  <a16:creationId xmlns:a16="http://schemas.microsoft.com/office/drawing/2014/main" id="{20AE12D0-05DF-4977-8880-D49039F149BE}"/>
                </a:ext>
              </a:extLst>
            </p:cNvPr>
            <p:cNvSpPr/>
            <p:nvPr/>
          </p:nvSpPr>
          <p:spPr>
            <a:xfrm>
              <a:off x="3547887" y="3825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42" name="Oval 41">
              <a:extLst>
                <a:ext uri="{FF2B5EF4-FFF2-40B4-BE49-F238E27FC236}">
                  <a16:creationId xmlns:a16="http://schemas.microsoft.com/office/drawing/2014/main" id="{20AE12D0-05DF-4977-8880-D49039F149BE}"/>
                </a:ext>
              </a:extLst>
            </p:cNvPr>
            <p:cNvSpPr/>
            <p:nvPr/>
          </p:nvSpPr>
          <p:spPr>
            <a:xfrm>
              <a:off x="2948577" y="376164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43" name="Oval 42">
              <a:extLst>
                <a:ext uri="{FF2B5EF4-FFF2-40B4-BE49-F238E27FC236}">
                  <a16:creationId xmlns:a16="http://schemas.microsoft.com/office/drawing/2014/main" id="{20AE12D0-05DF-4977-8880-D49039F149BE}"/>
                </a:ext>
              </a:extLst>
            </p:cNvPr>
            <p:cNvSpPr/>
            <p:nvPr/>
          </p:nvSpPr>
          <p:spPr>
            <a:xfrm>
              <a:off x="3252144" y="3988690"/>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5</a:t>
              </a:r>
            </a:p>
          </p:txBody>
        </p:sp>
        <p:sp>
          <p:nvSpPr>
            <p:cNvPr id="44" name="Oval 43">
              <a:extLst>
                <a:ext uri="{FF2B5EF4-FFF2-40B4-BE49-F238E27FC236}">
                  <a16:creationId xmlns:a16="http://schemas.microsoft.com/office/drawing/2014/main" id="{20AE12D0-05DF-4977-8880-D49039F149BE}"/>
                </a:ext>
              </a:extLst>
            </p:cNvPr>
            <p:cNvSpPr/>
            <p:nvPr/>
          </p:nvSpPr>
          <p:spPr>
            <a:xfrm>
              <a:off x="2959821" y="3562926"/>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45" name="Diamond 44"/>
            <p:cNvSpPr/>
            <p:nvPr/>
          </p:nvSpPr>
          <p:spPr>
            <a:xfrm>
              <a:off x="3467274" y="3170884"/>
              <a:ext cx="211622" cy="198758"/>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3</a:t>
              </a:r>
              <a:endParaRPr lang="en-GB" sz="1400" dirty="0">
                <a:solidFill>
                  <a:prstClr val="white"/>
                </a:solidFill>
              </a:endParaRPr>
            </a:p>
          </p:txBody>
        </p:sp>
      </p:grpSp>
      <p:sp>
        <p:nvSpPr>
          <p:cNvPr id="50" name="Oval 49"/>
          <p:cNvSpPr/>
          <p:nvPr/>
        </p:nvSpPr>
        <p:spPr bwMode="ltGray">
          <a:xfrm>
            <a:off x="10664029" y="3906733"/>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8</a:t>
            </a:r>
            <a:endParaRPr lang="en-GB" sz="1400" dirty="0" err="1">
              <a:solidFill>
                <a:prstClr val="white"/>
              </a:solidFill>
            </a:endParaRPr>
          </a:p>
        </p:txBody>
      </p:sp>
      <p:sp>
        <p:nvSpPr>
          <p:cNvPr id="51" name="Oval 50"/>
          <p:cNvSpPr/>
          <p:nvPr/>
        </p:nvSpPr>
        <p:spPr bwMode="ltGray">
          <a:xfrm>
            <a:off x="10843430" y="3989738"/>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9</a:t>
            </a:r>
            <a:endParaRPr lang="en-GB" sz="1400" dirty="0" err="1">
              <a:solidFill>
                <a:prstClr val="white"/>
              </a:solidFill>
            </a:endParaRPr>
          </a:p>
        </p:txBody>
      </p:sp>
      <p:sp>
        <p:nvSpPr>
          <p:cNvPr id="52" name="Oval 51"/>
          <p:cNvSpPr/>
          <p:nvPr/>
        </p:nvSpPr>
        <p:spPr bwMode="ltGray">
          <a:xfrm>
            <a:off x="11272702" y="3766037"/>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a</a:t>
            </a:r>
            <a:endParaRPr lang="en-GB" sz="1400" dirty="0" err="1">
              <a:solidFill>
                <a:prstClr val="white"/>
              </a:solidFill>
            </a:endParaRPr>
          </a:p>
        </p:txBody>
      </p:sp>
      <p:sp>
        <p:nvSpPr>
          <p:cNvPr id="53" name="Oval 52"/>
          <p:cNvSpPr/>
          <p:nvPr/>
        </p:nvSpPr>
        <p:spPr bwMode="ltGray">
          <a:xfrm>
            <a:off x="11306759" y="3568499"/>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b</a:t>
            </a:r>
            <a:endParaRPr lang="en-GB" sz="1400" dirty="0" err="1">
              <a:solidFill>
                <a:prstClr val="white"/>
              </a:solidFill>
            </a:endParaRPr>
          </a:p>
        </p:txBody>
      </p:sp>
      <p:cxnSp>
        <p:nvCxnSpPr>
          <p:cNvPr id="54" name="Curved Connector 14">
            <a:extLst>
              <a:ext uri="{FF2B5EF4-FFF2-40B4-BE49-F238E27FC236}">
                <a16:creationId xmlns:a16="http://schemas.microsoft.com/office/drawing/2014/main" id="{316B656C-973C-465E-AD83-E231BE78ACF7}"/>
              </a:ext>
            </a:extLst>
          </p:cNvPr>
          <p:cNvCxnSpPr>
            <a:cxnSpLocks/>
            <a:stCxn id="29" idx="4"/>
            <a:endCxn id="47" idx="3"/>
          </p:cNvCxnSpPr>
          <p:nvPr/>
        </p:nvCxnSpPr>
        <p:spPr>
          <a:xfrm rot="5400000" flipH="1" flipV="1">
            <a:off x="7770415" y="3752583"/>
            <a:ext cx="799634" cy="1695701"/>
          </a:xfrm>
          <a:prstGeom prst="curvedConnector3">
            <a:avLst>
              <a:gd name="adj1" fmla="val -28588"/>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Oval 76">
            <a:extLst>
              <a:ext uri="{FF2B5EF4-FFF2-40B4-BE49-F238E27FC236}">
                <a16:creationId xmlns:a16="http://schemas.microsoft.com/office/drawing/2014/main" id="{E87D59CC-02D7-4957-A619-75F0D7A256F2}"/>
              </a:ext>
            </a:extLst>
          </p:cNvPr>
          <p:cNvSpPr/>
          <p:nvPr/>
        </p:nvSpPr>
        <p:spPr>
          <a:xfrm>
            <a:off x="8311209" y="1381683"/>
            <a:ext cx="2468002" cy="42528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err="1">
                <a:solidFill>
                  <a:prstClr val="black"/>
                </a:solidFill>
              </a:rPr>
              <a:t>ServiceRoot</a:t>
            </a:r>
            <a:endParaRPr lang="en-US" sz="1100">
              <a:solidFill>
                <a:prstClr val="black"/>
              </a:solidFill>
            </a:endParaRPr>
          </a:p>
        </p:txBody>
      </p:sp>
      <p:cxnSp>
        <p:nvCxnSpPr>
          <p:cNvPr id="78" name="Curved Connector 7">
            <a:extLst>
              <a:ext uri="{FF2B5EF4-FFF2-40B4-BE49-F238E27FC236}">
                <a16:creationId xmlns:a16="http://schemas.microsoft.com/office/drawing/2014/main" id="{94E13FD5-DA19-4A2F-854E-9E8FF215CDC3}"/>
              </a:ext>
            </a:extLst>
          </p:cNvPr>
          <p:cNvCxnSpPr>
            <a:cxnSpLocks/>
            <a:stCxn id="77" idx="2"/>
            <a:endCxn id="71" idx="0"/>
          </p:cNvCxnSpPr>
          <p:nvPr/>
        </p:nvCxnSpPr>
        <p:spPr>
          <a:xfrm rot="10800000" flipV="1">
            <a:off x="7798841" y="1594327"/>
            <a:ext cx="512368" cy="1426224"/>
          </a:xfrm>
          <a:prstGeom prst="curvedConnector2">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9893198" y="2384600"/>
            <a:ext cx="1094491"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&lt;</a:t>
            </a:r>
            <a:r>
              <a:rPr lang="en-US" sz="1100" dirty="0" err="1">
                <a:solidFill>
                  <a:prstClr val="black"/>
                </a:solidFill>
              </a:rPr>
              <a:t>FabricType</a:t>
            </a:r>
            <a:r>
              <a:rPr lang="en-US" sz="1100" dirty="0">
                <a:solidFill>
                  <a:prstClr val="black"/>
                </a:solidFill>
              </a:rPr>
              <a:t>&gt;</a:t>
            </a:r>
          </a:p>
        </p:txBody>
      </p:sp>
      <p:cxnSp>
        <p:nvCxnSpPr>
          <p:cNvPr id="83" name="Curved Connector 7">
            <a:extLst>
              <a:ext uri="{FF2B5EF4-FFF2-40B4-BE49-F238E27FC236}">
                <a16:creationId xmlns:a16="http://schemas.microsoft.com/office/drawing/2014/main" id="{94E13FD5-DA19-4A2F-854E-9E8FF215CDC3}"/>
              </a:ext>
            </a:extLst>
          </p:cNvPr>
          <p:cNvCxnSpPr>
            <a:cxnSpLocks/>
            <a:stCxn id="81" idx="3"/>
            <a:endCxn id="12" idx="0"/>
          </p:cNvCxnSpPr>
          <p:nvPr/>
        </p:nvCxnSpPr>
        <p:spPr>
          <a:xfrm rot="5400000">
            <a:off x="9718632" y="2617044"/>
            <a:ext cx="209884" cy="459816"/>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Curved Connector 7">
            <a:extLst>
              <a:ext uri="{FF2B5EF4-FFF2-40B4-BE49-F238E27FC236}">
                <a16:creationId xmlns:a16="http://schemas.microsoft.com/office/drawing/2014/main" id="{94E13FD5-DA19-4A2F-854E-9E8FF215CDC3}"/>
              </a:ext>
            </a:extLst>
          </p:cNvPr>
          <p:cNvCxnSpPr>
            <a:cxnSpLocks/>
            <a:stCxn id="81" idx="5"/>
            <a:endCxn id="4" idx="0"/>
          </p:cNvCxnSpPr>
          <p:nvPr/>
        </p:nvCxnSpPr>
        <p:spPr>
          <a:xfrm rot="16200000" flipH="1">
            <a:off x="10584466" y="2984948"/>
            <a:ext cx="616648" cy="130771"/>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Curved Connector 7">
            <a:extLst>
              <a:ext uri="{FF2B5EF4-FFF2-40B4-BE49-F238E27FC236}">
                <a16:creationId xmlns:a16="http://schemas.microsoft.com/office/drawing/2014/main" id="{94E13FD5-DA19-4A2F-854E-9E8FF215CDC3}"/>
              </a:ext>
            </a:extLst>
          </p:cNvPr>
          <p:cNvCxnSpPr>
            <a:cxnSpLocks/>
            <a:stCxn id="77" idx="5"/>
            <a:endCxn id="89" idx="0"/>
          </p:cNvCxnSpPr>
          <p:nvPr/>
        </p:nvCxnSpPr>
        <p:spPr>
          <a:xfrm rot="5400000">
            <a:off x="10254086" y="1869729"/>
            <a:ext cx="288734" cy="3865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8417827" y="5801141"/>
            <a:ext cx="2888932" cy="523220"/>
          </a:xfrm>
          <a:prstGeom prst="rect">
            <a:avLst/>
          </a:prstGeom>
          <a:noFill/>
        </p:spPr>
        <p:txBody>
          <a:bodyPr wrap="none" rtlCol="0">
            <a:spAutoFit/>
          </a:bodyPr>
          <a:lstStyle/>
          <a:p>
            <a:r>
              <a:rPr lang="en-US" sz="1400" dirty="0">
                <a:solidFill>
                  <a:prstClr val="black"/>
                </a:solidFill>
              </a:rPr>
              <a:t>Navigation Link representing physical</a:t>
            </a:r>
          </a:p>
          <a:p>
            <a:r>
              <a:rPr lang="en-US" sz="1400" dirty="0">
                <a:solidFill>
                  <a:prstClr val="black"/>
                </a:solidFill>
              </a:rPr>
              <a:t>Fabric links (always between ports)</a:t>
            </a:r>
          </a:p>
        </p:txBody>
      </p:sp>
      <p:cxnSp>
        <p:nvCxnSpPr>
          <p:cNvPr id="73" name="Straight Arrow Connector 72"/>
          <p:cNvCxnSpPr/>
          <p:nvPr/>
        </p:nvCxnSpPr>
        <p:spPr>
          <a:xfrm>
            <a:off x="7993559" y="6052296"/>
            <a:ext cx="436073" cy="0"/>
          </a:xfrm>
          <a:prstGeom prst="straightConnector1">
            <a:avLst/>
          </a:prstGeom>
          <a:ln>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8408027" y="6397194"/>
            <a:ext cx="3207032" cy="307777"/>
          </a:xfrm>
          <a:prstGeom prst="rect">
            <a:avLst/>
          </a:prstGeom>
          <a:noFill/>
        </p:spPr>
        <p:txBody>
          <a:bodyPr wrap="none" rtlCol="0">
            <a:spAutoFit/>
          </a:bodyPr>
          <a:lstStyle/>
          <a:p>
            <a:r>
              <a:rPr lang="en-US" sz="1400" dirty="0">
                <a:solidFill>
                  <a:prstClr val="black"/>
                </a:solidFill>
              </a:rPr>
              <a:t>Navigation Links between Redfish models</a:t>
            </a:r>
          </a:p>
        </p:txBody>
      </p:sp>
      <p:cxnSp>
        <p:nvCxnSpPr>
          <p:cNvPr id="75" name="Straight Arrow Connector 74"/>
          <p:cNvCxnSpPr/>
          <p:nvPr/>
        </p:nvCxnSpPr>
        <p:spPr>
          <a:xfrm>
            <a:off x="7981754" y="6569873"/>
            <a:ext cx="436073"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7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82892" y="-83504"/>
            <a:ext cx="9092628" cy="2794632"/>
          </a:xfrm>
          <a:prstGeom prst="ellipse">
            <a:avLst/>
          </a:prstGeom>
          <a:gradFill flip="none" rotWithShape="1">
            <a:gsLst>
              <a:gs pos="0">
                <a:srgbClr val="FF0000"/>
              </a:gs>
              <a:gs pos="50000">
                <a:schemeClr val="accent2">
                  <a:lumMod val="50000"/>
                </a:schemeClr>
              </a:gs>
              <a:gs pos="100000">
                <a:srgbClr val="FF0000"/>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4000" dirty="0"/>
              <a:t>Zone</a:t>
            </a:r>
          </a:p>
        </p:txBody>
      </p:sp>
      <p:cxnSp>
        <p:nvCxnSpPr>
          <p:cNvPr id="9" name="Straight Arrow Connector 8"/>
          <p:cNvCxnSpPr>
            <a:stCxn id="29" idx="6"/>
            <a:endCxn id="36" idx="2"/>
          </p:cNvCxnSpPr>
          <p:nvPr/>
        </p:nvCxnSpPr>
        <p:spPr>
          <a:xfrm flipV="1">
            <a:off x="3559055" y="1126012"/>
            <a:ext cx="3803196" cy="250780"/>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29" idx="6"/>
            <a:endCxn id="35" idx="2"/>
          </p:cNvCxnSpPr>
          <p:nvPr/>
        </p:nvCxnSpPr>
        <p:spPr>
          <a:xfrm>
            <a:off x="3559055" y="1376792"/>
            <a:ext cx="3819118" cy="522381"/>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764383" y="1250756"/>
            <a:ext cx="1322478" cy="369332"/>
          </a:xfrm>
          <a:prstGeom prst="rect">
            <a:avLst/>
          </a:prstGeom>
          <a:noFill/>
        </p:spPr>
        <p:txBody>
          <a:bodyPr wrap="none" rtlCol="0">
            <a:spAutoFit/>
          </a:bodyPr>
          <a:lstStyle/>
          <a:p>
            <a:r>
              <a:rPr lang="en-US" dirty="0"/>
              <a:t>connections</a:t>
            </a:r>
            <a:endParaRPr lang="en-GB" dirty="0"/>
          </a:p>
        </p:txBody>
      </p:sp>
      <p:sp>
        <p:nvSpPr>
          <p:cNvPr id="27" name="Oval 26"/>
          <p:cNvSpPr/>
          <p:nvPr/>
        </p:nvSpPr>
        <p:spPr>
          <a:xfrm>
            <a:off x="7378173" y="3683796"/>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28" name="Oval 27"/>
          <p:cNvSpPr/>
          <p:nvPr/>
        </p:nvSpPr>
        <p:spPr>
          <a:xfrm>
            <a:off x="7362251" y="2711128"/>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29" name="Oval 28"/>
          <p:cNvSpPr/>
          <p:nvPr/>
        </p:nvSpPr>
        <p:spPr>
          <a:xfrm>
            <a:off x="1402945" y="1003674"/>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1" name="Oval 30"/>
          <p:cNvSpPr/>
          <p:nvPr/>
        </p:nvSpPr>
        <p:spPr>
          <a:xfrm>
            <a:off x="1319125" y="553033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2" name="Oval 31"/>
          <p:cNvSpPr/>
          <p:nvPr/>
        </p:nvSpPr>
        <p:spPr>
          <a:xfrm>
            <a:off x="1319125" y="458371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3" name="Oval 32"/>
          <p:cNvSpPr/>
          <p:nvPr/>
        </p:nvSpPr>
        <p:spPr>
          <a:xfrm>
            <a:off x="1319125" y="3637094"/>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4" name="Oval 33"/>
          <p:cNvSpPr/>
          <p:nvPr/>
        </p:nvSpPr>
        <p:spPr>
          <a:xfrm>
            <a:off x="1319125" y="2690472"/>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5" name="Oval 34"/>
          <p:cNvSpPr/>
          <p:nvPr/>
        </p:nvSpPr>
        <p:spPr>
          <a:xfrm>
            <a:off x="7378173" y="1538953"/>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36" name="Oval 35"/>
          <p:cNvSpPr/>
          <p:nvPr/>
        </p:nvSpPr>
        <p:spPr>
          <a:xfrm>
            <a:off x="7362251" y="765792"/>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37" name="Oval 36"/>
          <p:cNvSpPr/>
          <p:nvPr/>
        </p:nvSpPr>
        <p:spPr>
          <a:xfrm>
            <a:off x="7378173" y="5629132"/>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38" name="Oval 37"/>
          <p:cNvSpPr/>
          <p:nvPr/>
        </p:nvSpPr>
        <p:spPr>
          <a:xfrm>
            <a:off x="7362251" y="4656464"/>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44" name="TextBox 43"/>
          <p:cNvSpPr txBox="1"/>
          <p:nvPr/>
        </p:nvSpPr>
        <p:spPr>
          <a:xfrm>
            <a:off x="4074067" y="2120484"/>
            <a:ext cx="2739724" cy="369332"/>
          </a:xfrm>
          <a:prstGeom prst="rect">
            <a:avLst/>
          </a:prstGeom>
          <a:noFill/>
        </p:spPr>
        <p:txBody>
          <a:bodyPr wrap="none" rtlCol="0">
            <a:spAutoFit/>
          </a:bodyPr>
          <a:lstStyle/>
          <a:p>
            <a:r>
              <a:rPr lang="en-US" dirty="0">
                <a:solidFill>
                  <a:schemeClr val="bg1"/>
                </a:solidFill>
              </a:rPr>
              <a:t>Allocated, bound resources</a:t>
            </a:r>
            <a:endParaRPr lang="en-GB" dirty="0">
              <a:solidFill>
                <a:schemeClr val="bg1"/>
              </a:solidFill>
            </a:endParaRPr>
          </a:p>
        </p:txBody>
      </p:sp>
      <p:sp>
        <p:nvSpPr>
          <p:cNvPr id="45" name="TextBox 44"/>
          <p:cNvSpPr txBox="1"/>
          <p:nvPr/>
        </p:nvSpPr>
        <p:spPr>
          <a:xfrm>
            <a:off x="4444713" y="4260550"/>
            <a:ext cx="1998432" cy="646331"/>
          </a:xfrm>
          <a:prstGeom prst="rect">
            <a:avLst/>
          </a:prstGeom>
          <a:noFill/>
        </p:spPr>
        <p:txBody>
          <a:bodyPr wrap="none" rtlCol="0">
            <a:spAutoFit/>
          </a:bodyPr>
          <a:lstStyle/>
          <a:p>
            <a:r>
              <a:rPr lang="en-US" dirty="0"/>
              <a:t>Unbound, available</a:t>
            </a:r>
          </a:p>
          <a:p>
            <a:r>
              <a:rPr lang="en-US" dirty="0"/>
              <a:t>resources</a:t>
            </a:r>
            <a:endParaRPr lang="en-GB" dirty="0"/>
          </a:p>
        </p:txBody>
      </p:sp>
    </p:spTree>
    <p:extLst>
      <p:ext uri="{BB962C8B-B14F-4D97-AF65-F5344CB8AC3E}">
        <p14:creationId xmlns:p14="http://schemas.microsoft.com/office/powerpoint/2010/main" val="20541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1041740" y="113989"/>
            <a:ext cx="8769927" cy="6683003"/>
          </a:xfrm>
          <a:prstGeom prst="roundRect">
            <a:avLst/>
          </a:prstGeom>
          <a:solidFill>
            <a:schemeClr val="bg1"/>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Default High Speed Network</a:t>
            </a:r>
          </a:p>
          <a:p>
            <a:pPr algn="ctr"/>
            <a:r>
              <a:rPr lang="en-US" dirty="0">
                <a:solidFill>
                  <a:schemeClr val="tx1"/>
                </a:solidFill>
              </a:rPr>
              <a:t>Fabric Zone</a:t>
            </a:r>
            <a:endParaRPr lang="en-GB" dirty="0">
              <a:solidFill>
                <a:schemeClr val="tx1"/>
              </a:solidFill>
            </a:endParaRPr>
          </a:p>
        </p:txBody>
      </p:sp>
      <p:sp>
        <p:nvSpPr>
          <p:cNvPr id="4" name="Oval 3"/>
          <p:cNvSpPr/>
          <p:nvPr/>
        </p:nvSpPr>
        <p:spPr>
          <a:xfrm>
            <a:off x="317379" y="164691"/>
            <a:ext cx="10572293" cy="2681341"/>
          </a:xfrm>
          <a:prstGeom prst="ellipse">
            <a:avLst/>
          </a:prstGeom>
          <a:gradFill flip="none" rotWithShape="1">
            <a:gsLst>
              <a:gs pos="0">
                <a:srgbClr val="FF0000">
                  <a:alpha val="40000"/>
                </a:srgbClr>
              </a:gs>
              <a:gs pos="50000">
                <a:schemeClr val="accent2">
                  <a:lumMod val="50000"/>
                </a:schemeClr>
              </a:gs>
              <a:gs pos="100000">
                <a:srgbClr val="FF0000">
                  <a:alpha val="74000"/>
                </a:srgb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err="1"/>
              <a:t>Slurm</a:t>
            </a:r>
            <a:r>
              <a:rPr lang="en-US" sz="2800" dirty="0"/>
              <a:t> created Zone</a:t>
            </a:r>
          </a:p>
        </p:txBody>
      </p:sp>
      <p:sp>
        <p:nvSpPr>
          <p:cNvPr id="5" name="Oval 4"/>
          <p:cNvSpPr/>
          <p:nvPr/>
        </p:nvSpPr>
        <p:spPr>
          <a:xfrm>
            <a:off x="7378173" y="3920016"/>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6" name="Oval 5"/>
          <p:cNvSpPr/>
          <p:nvPr/>
        </p:nvSpPr>
        <p:spPr>
          <a:xfrm>
            <a:off x="7362251" y="2947348"/>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7" name="Oval 6"/>
          <p:cNvSpPr/>
          <p:nvPr/>
        </p:nvSpPr>
        <p:spPr>
          <a:xfrm>
            <a:off x="1319125" y="75912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cxnSp>
        <p:nvCxnSpPr>
          <p:cNvPr id="9" name="Straight Arrow Connector 8"/>
          <p:cNvCxnSpPr>
            <a:stCxn id="7" idx="6"/>
            <a:endCxn id="17" idx="2"/>
          </p:cNvCxnSpPr>
          <p:nvPr/>
        </p:nvCxnSpPr>
        <p:spPr>
          <a:xfrm>
            <a:off x="3475235" y="1132244"/>
            <a:ext cx="3887016" cy="229988"/>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708403" y="1292587"/>
            <a:ext cx="2575843" cy="369332"/>
          </a:xfrm>
          <a:prstGeom prst="rect">
            <a:avLst/>
          </a:prstGeom>
          <a:noFill/>
        </p:spPr>
        <p:txBody>
          <a:bodyPr wrap="square" rtlCol="0">
            <a:spAutoFit/>
          </a:bodyPr>
          <a:lstStyle/>
          <a:p>
            <a:r>
              <a:rPr lang="en-US" dirty="0"/>
              <a:t>Asymmetric connections</a:t>
            </a:r>
            <a:endParaRPr lang="en-GB" dirty="0"/>
          </a:p>
        </p:txBody>
      </p:sp>
      <p:sp>
        <p:nvSpPr>
          <p:cNvPr id="11" name="Oval 10"/>
          <p:cNvSpPr/>
          <p:nvPr/>
        </p:nvSpPr>
        <p:spPr>
          <a:xfrm>
            <a:off x="1319125" y="1705748"/>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2" name="Oval 11"/>
          <p:cNvSpPr/>
          <p:nvPr/>
        </p:nvSpPr>
        <p:spPr>
          <a:xfrm>
            <a:off x="1319125" y="576655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3" name="Oval 12"/>
          <p:cNvSpPr/>
          <p:nvPr/>
        </p:nvSpPr>
        <p:spPr>
          <a:xfrm>
            <a:off x="1319125" y="481993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4" name="Oval 13"/>
          <p:cNvSpPr/>
          <p:nvPr/>
        </p:nvSpPr>
        <p:spPr>
          <a:xfrm>
            <a:off x="1319125" y="3873314"/>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5" name="Oval 14"/>
          <p:cNvSpPr/>
          <p:nvPr/>
        </p:nvSpPr>
        <p:spPr>
          <a:xfrm>
            <a:off x="1319125" y="2926692"/>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6" name="Oval 15"/>
          <p:cNvSpPr/>
          <p:nvPr/>
        </p:nvSpPr>
        <p:spPr>
          <a:xfrm>
            <a:off x="7378173" y="1775173"/>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17" name="Oval 16"/>
          <p:cNvSpPr/>
          <p:nvPr/>
        </p:nvSpPr>
        <p:spPr>
          <a:xfrm>
            <a:off x="7362251" y="1002012"/>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18" name="Oval 17"/>
          <p:cNvSpPr/>
          <p:nvPr/>
        </p:nvSpPr>
        <p:spPr>
          <a:xfrm>
            <a:off x="7378173" y="5865352"/>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19" name="Oval 18"/>
          <p:cNvSpPr/>
          <p:nvPr/>
        </p:nvSpPr>
        <p:spPr>
          <a:xfrm>
            <a:off x="7362251" y="4892684"/>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cxnSp>
        <p:nvCxnSpPr>
          <p:cNvPr id="23" name="Straight Arrow Connector 22"/>
          <p:cNvCxnSpPr>
            <a:stCxn id="11" idx="6"/>
            <a:endCxn id="17" idx="2"/>
          </p:cNvCxnSpPr>
          <p:nvPr/>
        </p:nvCxnSpPr>
        <p:spPr>
          <a:xfrm flipV="1">
            <a:off x="3475235" y="1362232"/>
            <a:ext cx="3887016" cy="716634"/>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1" idx="6"/>
            <a:endCxn id="16" idx="2"/>
          </p:cNvCxnSpPr>
          <p:nvPr/>
        </p:nvCxnSpPr>
        <p:spPr>
          <a:xfrm>
            <a:off x="3475235" y="2078866"/>
            <a:ext cx="3902938" cy="56527"/>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1213658" y="2781370"/>
            <a:ext cx="8321040" cy="4015622"/>
          </a:xfrm>
          <a:prstGeom prst="roundRect">
            <a:avLst/>
          </a:prstGeom>
          <a:noFill/>
          <a:ln w="2857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7030A0"/>
                </a:solidFill>
              </a:rPr>
              <a:t>Remaining HSN</a:t>
            </a:r>
          </a:p>
          <a:p>
            <a:pPr algn="ctr"/>
            <a:r>
              <a:rPr lang="en-US" dirty="0">
                <a:solidFill>
                  <a:srgbClr val="7030A0"/>
                </a:solidFill>
              </a:rPr>
              <a:t>Fabric Zone</a:t>
            </a:r>
          </a:p>
        </p:txBody>
      </p:sp>
      <p:sp>
        <p:nvSpPr>
          <p:cNvPr id="32" name="TextBox 31"/>
          <p:cNvSpPr txBox="1"/>
          <p:nvPr/>
        </p:nvSpPr>
        <p:spPr>
          <a:xfrm>
            <a:off x="4544613" y="2326699"/>
            <a:ext cx="1974900" cy="369332"/>
          </a:xfrm>
          <a:prstGeom prst="rect">
            <a:avLst/>
          </a:prstGeom>
          <a:noFill/>
        </p:spPr>
        <p:txBody>
          <a:bodyPr wrap="none" rtlCol="0">
            <a:spAutoFit/>
          </a:bodyPr>
          <a:lstStyle/>
          <a:p>
            <a:r>
              <a:rPr lang="en-US" dirty="0">
                <a:solidFill>
                  <a:schemeClr val="bg1"/>
                </a:solidFill>
              </a:rPr>
              <a:t>Isolated endpoints </a:t>
            </a:r>
            <a:endParaRPr lang="en-GB" dirty="0">
              <a:solidFill>
                <a:schemeClr val="bg1"/>
              </a:solidFill>
            </a:endParaRPr>
          </a:p>
        </p:txBody>
      </p:sp>
    </p:spTree>
    <p:extLst>
      <p:ext uri="{BB962C8B-B14F-4D97-AF65-F5344CB8AC3E}">
        <p14:creationId xmlns:p14="http://schemas.microsoft.com/office/powerpoint/2010/main" val="3881009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9051-97FA-6B40-9973-0606AF5719D4}"/>
              </a:ext>
            </a:extLst>
          </p:cNvPr>
          <p:cNvSpPr>
            <a:spLocks noGrp="1"/>
          </p:cNvSpPr>
          <p:nvPr>
            <p:ph type="title"/>
          </p:nvPr>
        </p:nvSpPr>
        <p:spPr/>
        <p:txBody>
          <a:bodyPr/>
          <a:lstStyle/>
          <a:p>
            <a:r>
              <a:rPr lang="en-US" dirty="0"/>
              <a:t>Agent top-down design-Link has been established</a:t>
            </a:r>
          </a:p>
        </p:txBody>
      </p:sp>
      <p:sp>
        <p:nvSpPr>
          <p:cNvPr id="3" name="Footer Placeholder 2">
            <a:extLst>
              <a:ext uri="{FF2B5EF4-FFF2-40B4-BE49-F238E27FC236}">
                <a16:creationId xmlns:a16="http://schemas.microsoft.com/office/drawing/2014/main" id="{022EBCE9-0A58-E34B-B370-13EC016477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7EAFA33-8680-8241-91C4-CB485B29F440}"/>
              </a:ext>
            </a:extLst>
          </p:cNvPr>
          <p:cNvSpPr>
            <a:spLocks noGrp="1"/>
          </p:cNvSpPr>
          <p:nvPr>
            <p:ph type="sldNum" sz="quarter" idx="11"/>
          </p:nvPr>
        </p:nvSpPr>
        <p:spPr/>
        <p:txBody>
          <a:bodyPr/>
          <a:lstStyle/>
          <a:p>
            <a:fld id="{0743EA0E-C5B1-48EC-8082-F253EA88050D}" type="slidenum">
              <a:rPr lang="en-US" smtClean="0"/>
              <a:pPr/>
              <a:t>29</a:t>
            </a:fld>
            <a:endParaRPr lang="en-US" dirty="0"/>
          </a:p>
        </p:txBody>
      </p:sp>
      <p:sp>
        <p:nvSpPr>
          <p:cNvPr id="5" name="Rectangle 4">
            <a:extLst>
              <a:ext uri="{FF2B5EF4-FFF2-40B4-BE49-F238E27FC236}">
                <a16:creationId xmlns:a16="http://schemas.microsoft.com/office/drawing/2014/main" id="{0A040E91-C410-4742-B646-A33CE6AC29FF}"/>
              </a:ext>
            </a:extLst>
          </p:cNvPr>
          <p:cNvSpPr/>
          <p:nvPr/>
        </p:nvSpPr>
        <p:spPr>
          <a:xfrm>
            <a:off x="5419662" y="1734845"/>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6" name="Rectangle 5">
            <a:extLst>
              <a:ext uri="{FF2B5EF4-FFF2-40B4-BE49-F238E27FC236}">
                <a16:creationId xmlns:a16="http://schemas.microsoft.com/office/drawing/2014/main" id="{AC37E71B-9002-7943-8050-72B3ADCC4A6D}"/>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BAFEFF0-C4F2-0647-AC28-09984F627BA0}"/>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87FCBB9C-83B1-6C41-BA37-65175384E9AE}"/>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10" name="Rectangle 9">
            <a:extLst>
              <a:ext uri="{FF2B5EF4-FFF2-40B4-BE49-F238E27FC236}">
                <a16:creationId xmlns:a16="http://schemas.microsoft.com/office/drawing/2014/main" id="{C5E7D00F-023A-F04D-91FB-08E6D85DF891}"/>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new resources</a:t>
            </a:r>
          </a:p>
        </p:txBody>
      </p:sp>
      <p:sp>
        <p:nvSpPr>
          <p:cNvPr id="11" name="Rectangle 10">
            <a:extLst>
              <a:ext uri="{FF2B5EF4-FFF2-40B4-BE49-F238E27FC236}">
                <a16:creationId xmlns:a16="http://schemas.microsoft.com/office/drawing/2014/main" id="{732BE5AD-584A-134A-B5A1-6714E295DC46}"/>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2" name="Straight Arrow Connector 11">
            <a:extLst>
              <a:ext uri="{FF2B5EF4-FFF2-40B4-BE49-F238E27FC236}">
                <a16:creationId xmlns:a16="http://schemas.microsoft.com/office/drawing/2014/main" id="{383A7191-0D25-D441-B753-D864C3787F65}"/>
              </a:ext>
            </a:extLst>
          </p:cNvPr>
          <p:cNvCxnSpPr>
            <a:cxnSpLocks/>
            <a:endCxn id="6" idx="0"/>
          </p:cNvCxnSpPr>
          <p:nvPr/>
        </p:nvCxnSpPr>
        <p:spPr>
          <a:xfrm flipH="1">
            <a:off x="1586089" y="2407534"/>
            <a:ext cx="3833573" cy="16020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F0D143A1-3586-F248-BBAD-11A69472BE63}"/>
              </a:ext>
            </a:extLst>
          </p:cNvPr>
          <p:cNvCxnSpPr>
            <a:cxnSpLocks/>
            <a:endCxn id="7" idx="0"/>
          </p:cNvCxnSpPr>
          <p:nvPr/>
        </p:nvCxnSpPr>
        <p:spPr>
          <a:xfrm flipH="1">
            <a:off x="3601156" y="2848444"/>
            <a:ext cx="1818506" cy="11611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0AD29C6-8843-AC44-9BBE-0D583ED1999F}"/>
              </a:ext>
            </a:extLst>
          </p:cNvPr>
          <p:cNvCxnSpPr>
            <a:cxnSpLocks/>
            <a:endCxn id="8" idx="0"/>
          </p:cNvCxnSpPr>
          <p:nvPr/>
        </p:nvCxnSpPr>
        <p:spPr>
          <a:xfrm flipH="1">
            <a:off x="5765800" y="3011966"/>
            <a:ext cx="183587" cy="997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DA4F59E-FB15-A94E-B754-5EAD0F695186}"/>
              </a:ext>
            </a:extLst>
          </p:cNvPr>
          <p:cNvCxnSpPr>
            <a:cxnSpLocks/>
          </p:cNvCxnSpPr>
          <p:nvPr/>
        </p:nvCxnSpPr>
        <p:spPr>
          <a:xfrm>
            <a:off x="6772337" y="2813657"/>
            <a:ext cx="1295217" cy="1195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0E52665F-448F-4541-9625-DD248CACCF4F}"/>
              </a:ext>
            </a:extLst>
          </p:cNvPr>
          <p:cNvCxnSpPr>
            <a:cxnSpLocks/>
            <a:stCxn id="5" idx="3"/>
          </p:cNvCxnSpPr>
          <p:nvPr/>
        </p:nvCxnSpPr>
        <p:spPr>
          <a:xfrm>
            <a:off x="6772337" y="2373406"/>
            <a:ext cx="3332362" cy="167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6945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46" y="84498"/>
            <a:ext cx="11379200" cy="384633"/>
          </a:xfrm>
        </p:spPr>
        <p:txBody>
          <a:bodyPr>
            <a:normAutofit fontScale="90000"/>
          </a:bodyPr>
          <a:lstStyle/>
          <a:p>
            <a:r>
              <a:rPr lang="en-US" sz="2800" b="1" dirty="0">
                <a:solidFill>
                  <a:schemeClr val="tx1"/>
                </a:solidFill>
              </a:rPr>
              <a:t>Simple Gen-Z Linux System Redfish Tree:  Physical Objects, Endpoints, and Port linkages</a:t>
            </a:r>
          </a:p>
        </p:txBody>
      </p:sp>
      <p:cxnSp>
        <p:nvCxnSpPr>
          <p:cNvPr id="8" name="Curved Connector 7"/>
          <p:cNvCxnSpPr>
            <a:cxnSpLocks/>
            <a:stCxn id="19" idx="5"/>
            <a:endCxn id="6" idx="0"/>
          </p:cNvCxnSpPr>
          <p:nvPr/>
        </p:nvCxnSpPr>
        <p:spPr>
          <a:xfrm rot="16200000" flipH="1">
            <a:off x="5197122" y="2338282"/>
            <a:ext cx="1117012" cy="376838"/>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74" name="Group 173">
            <a:extLst>
              <a:ext uri="{FF2B5EF4-FFF2-40B4-BE49-F238E27FC236}">
                <a16:creationId xmlns:a16="http://schemas.microsoft.com/office/drawing/2014/main" id="{EE0D465B-144B-4F07-99DB-C9D6F8EEBC09}"/>
              </a:ext>
            </a:extLst>
          </p:cNvPr>
          <p:cNvGrpSpPr/>
          <p:nvPr/>
        </p:nvGrpSpPr>
        <p:grpSpPr>
          <a:xfrm>
            <a:off x="4250481" y="1096231"/>
            <a:ext cx="1910422" cy="933286"/>
            <a:chOff x="8399629" y="2286000"/>
            <a:chExt cx="1015859" cy="933286"/>
          </a:xfrm>
        </p:grpSpPr>
        <p:sp>
          <p:nvSpPr>
            <p:cNvPr id="5" name="Oval 4"/>
            <p:cNvSpPr/>
            <p:nvPr/>
          </p:nvSpPr>
          <p:spPr>
            <a:xfrm>
              <a:off x="8399629" y="2286000"/>
              <a:ext cx="1015859"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6" name="TextBox 15"/>
            <p:cNvSpPr txBox="1"/>
            <p:nvPr/>
          </p:nvSpPr>
          <p:spPr>
            <a:xfrm>
              <a:off x="8771400" y="2345240"/>
              <a:ext cx="311293" cy="261610"/>
            </a:xfrm>
            <a:prstGeom prst="rect">
              <a:avLst/>
            </a:prstGeom>
            <a:noFill/>
          </p:spPr>
          <p:txBody>
            <a:bodyPr wrap="none" rtlCol="0">
              <a:spAutoFit/>
            </a:bodyPr>
            <a:lstStyle/>
            <a:p>
              <a:pPr algn="ctr"/>
              <a:r>
                <a:rPr lang="en-US" sz="1100" dirty="0">
                  <a:solidFill>
                    <a:prstClr val="black"/>
                  </a:solidFill>
                </a:rPr>
                <a:t>Fabrics</a:t>
              </a:r>
            </a:p>
          </p:txBody>
        </p:sp>
        <p:sp>
          <p:nvSpPr>
            <p:cNvPr id="19" name="Oval 18"/>
            <p:cNvSpPr/>
            <p:nvPr/>
          </p:nvSpPr>
          <p:spPr>
            <a:xfrm>
              <a:off x="8603033" y="2800554"/>
              <a:ext cx="581991"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Gen-Z 1</a:t>
              </a:r>
            </a:p>
          </p:txBody>
        </p:sp>
      </p:grpSp>
      <p:grpSp>
        <p:nvGrpSpPr>
          <p:cNvPr id="204" name="Group 203">
            <a:extLst>
              <a:ext uri="{FF2B5EF4-FFF2-40B4-BE49-F238E27FC236}">
                <a16:creationId xmlns:a16="http://schemas.microsoft.com/office/drawing/2014/main" id="{E31AFBA6-78FF-4585-A662-5E1027C530AC}"/>
              </a:ext>
            </a:extLst>
          </p:cNvPr>
          <p:cNvGrpSpPr/>
          <p:nvPr/>
        </p:nvGrpSpPr>
        <p:grpSpPr>
          <a:xfrm>
            <a:off x="176257" y="5684587"/>
            <a:ext cx="2513532" cy="1173413"/>
            <a:chOff x="8950337" y="5532187"/>
            <a:chExt cx="2513532" cy="1173413"/>
          </a:xfrm>
        </p:grpSpPr>
        <p:sp>
          <p:nvSpPr>
            <p:cNvPr id="21" name="TextBox 20"/>
            <p:cNvSpPr txBox="1"/>
            <p:nvPr/>
          </p:nvSpPr>
          <p:spPr>
            <a:xfrm>
              <a:off x="9415488" y="6397823"/>
              <a:ext cx="2048381" cy="307777"/>
            </a:xfrm>
            <a:prstGeom prst="rect">
              <a:avLst/>
            </a:prstGeom>
            <a:noFill/>
          </p:spPr>
          <p:txBody>
            <a:bodyPr wrap="none" rtlCol="0">
              <a:spAutoFit/>
            </a:bodyPr>
            <a:lstStyle/>
            <a:p>
              <a:r>
                <a:rPr lang="en-US" sz="1400" dirty="0">
                  <a:solidFill>
                    <a:prstClr val="black"/>
                  </a:solidFill>
                </a:rPr>
                <a:t>Navigation Link (odata.id)</a:t>
              </a:r>
            </a:p>
          </p:txBody>
        </p:sp>
        <p:grpSp>
          <p:nvGrpSpPr>
            <p:cNvPr id="203" name="Group 202">
              <a:extLst>
                <a:ext uri="{FF2B5EF4-FFF2-40B4-BE49-F238E27FC236}">
                  <a16:creationId xmlns:a16="http://schemas.microsoft.com/office/drawing/2014/main" id="{FBB20C20-5A27-42EC-B66C-AF605B040990}"/>
                </a:ext>
              </a:extLst>
            </p:cNvPr>
            <p:cNvGrpSpPr/>
            <p:nvPr/>
          </p:nvGrpSpPr>
          <p:grpSpPr>
            <a:xfrm>
              <a:off x="8950337" y="5532187"/>
              <a:ext cx="2085446" cy="1019524"/>
              <a:chOff x="8893403" y="5562965"/>
              <a:chExt cx="2085446" cy="1019524"/>
            </a:xfrm>
          </p:grpSpPr>
          <p:cxnSp>
            <p:nvCxnSpPr>
              <p:cNvPr id="20" name="Straight Arrow Connector 19"/>
              <p:cNvCxnSpPr/>
              <p:nvPr/>
            </p:nvCxnSpPr>
            <p:spPr>
              <a:xfrm>
                <a:off x="8924462" y="6582489"/>
                <a:ext cx="436073"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8893403" y="5926653"/>
                <a:ext cx="478410" cy="26474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200">
                  <a:solidFill>
                    <a:prstClr val="black"/>
                  </a:solidFill>
                </a:endParaRPr>
              </a:p>
            </p:txBody>
          </p:sp>
          <p:sp>
            <p:nvSpPr>
              <p:cNvPr id="23" name="TextBox 22"/>
              <p:cNvSpPr txBox="1"/>
              <p:nvPr/>
            </p:nvSpPr>
            <p:spPr>
              <a:xfrm>
                <a:off x="9405598" y="5859963"/>
                <a:ext cx="1529906" cy="307777"/>
              </a:xfrm>
              <a:prstGeom prst="rect">
                <a:avLst/>
              </a:prstGeom>
              <a:noFill/>
            </p:spPr>
            <p:txBody>
              <a:bodyPr wrap="none" rtlCol="0">
                <a:spAutoFit/>
              </a:bodyPr>
              <a:lstStyle/>
              <a:p>
                <a:r>
                  <a:rPr lang="en-US" sz="1400">
                    <a:solidFill>
                      <a:prstClr val="black"/>
                    </a:solidFill>
                  </a:rPr>
                  <a:t>singleton resource</a:t>
                </a:r>
              </a:p>
            </p:txBody>
          </p:sp>
          <p:cxnSp>
            <p:nvCxnSpPr>
              <p:cNvPr id="24" name="Straight Arrow Connector 23"/>
              <p:cNvCxnSpPr/>
              <p:nvPr/>
            </p:nvCxnSpPr>
            <p:spPr>
              <a:xfrm>
                <a:off x="8914572" y="6344515"/>
                <a:ext cx="436073" cy="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405598" y="6159849"/>
                <a:ext cx="1573251" cy="307777"/>
              </a:xfrm>
              <a:prstGeom prst="rect">
                <a:avLst/>
              </a:prstGeom>
              <a:noFill/>
            </p:spPr>
            <p:txBody>
              <a:bodyPr wrap="none" rtlCol="0">
                <a:spAutoFit/>
              </a:bodyPr>
              <a:lstStyle/>
              <a:p>
                <a:r>
                  <a:rPr lang="en-US" sz="1400">
                    <a:solidFill>
                      <a:prstClr val="black"/>
                    </a:solidFill>
                  </a:rPr>
                  <a:t>Subordinate object</a:t>
                </a:r>
              </a:p>
            </p:txBody>
          </p:sp>
          <p:sp>
            <p:nvSpPr>
              <p:cNvPr id="26" name="Oval 25"/>
              <p:cNvSpPr/>
              <p:nvPr/>
            </p:nvSpPr>
            <p:spPr>
              <a:xfrm>
                <a:off x="8893403" y="5605404"/>
                <a:ext cx="478410" cy="264744"/>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200">
                  <a:solidFill>
                    <a:prstClr val="black"/>
                  </a:solidFill>
                </a:endParaRPr>
              </a:p>
            </p:txBody>
          </p:sp>
          <p:sp>
            <p:nvSpPr>
              <p:cNvPr id="27" name="TextBox 26"/>
              <p:cNvSpPr txBox="1"/>
              <p:nvPr/>
            </p:nvSpPr>
            <p:spPr>
              <a:xfrm>
                <a:off x="9405598" y="5562965"/>
                <a:ext cx="1567993" cy="307777"/>
              </a:xfrm>
              <a:prstGeom prst="rect">
                <a:avLst/>
              </a:prstGeom>
              <a:noFill/>
            </p:spPr>
            <p:txBody>
              <a:bodyPr wrap="none" rtlCol="0">
                <a:spAutoFit/>
              </a:bodyPr>
              <a:lstStyle/>
              <a:p>
                <a:r>
                  <a:rPr lang="en-US" sz="1400" dirty="0">
                    <a:solidFill>
                      <a:prstClr val="black"/>
                    </a:solidFill>
                  </a:rPr>
                  <a:t>collection resource</a:t>
                </a:r>
              </a:p>
            </p:txBody>
          </p:sp>
        </p:grpSp>
      </p:grpSp>
      <p:sp>
        <p:nvSpPr>
          <p:cNvPr id="6" name="Oval 5"/>
          <p:cNvSpPr/>
          <p:nvPr/>
        </p:nvSpPr>
        <p:spPr>
          <a:xfrm>
            <a:off x="5325407" y="3085207"/>
            <a:ext cx="1237279"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0" name="TextBox 9"/>
          <p:cNvSpPr txBox="1"/>
          <p:nvPr/>
        </p:nvSpPr>
        <p:spPr>
          <a:xfrm>
            <a:off x="5593297" y="3337891"/>
            <a:ext cx="813043" cy="261610"/>
          </a:xfrm>
          <a:prstGeom prst="rect">
            <a:avLst/>
          </a:prstGeom>
          <a:noFill/>
        </p:spPr>
        <p:txBody>
          <a:bodyPr wrap="none" rtlCol="0">
            <a:spAutoFit/>
          </a:bodyPr>
          <a:lstStyle/>
          <a:p>
            <a:r>
              <a:rPr lang="en-US" sz="1100" dirty="0">
                <a:solidFill>
                  <a:prstClr val="black"/>
                </a:solidFill>
              </a:rPr>
              <a:t>Endpoints</a:t>
            </a:r>
          </a:p>
        </p:txBody>
      </p:sp>
      <p:sp>
        <p:nvSpPr>
          <p:cNvPr id="253" name="Oval 252">
            <a:extLst>
              <a:ext uri="{FF2B5EF4-FFF2-40B4-BE49-F238E27FC236}">
                <a16:creationId xmlns:a16="http://schemas.microsoft.com/office/drawing/2014/main" id="{E87D59CC-02D7-4957-A619-75F0D7A256F2}"/>
              </a:ext>
            </a:extLst>
          </p:cNvPr>
          <p:cNvSpPr/>
          <p:nvPr/>
        </p:nvSpPr>
        <p:spPr>
          <a:xfrm>
            <a:off x="3135551" y="485689"/>
            <a:ext cx="3801868" cy="40473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err="1">
                <a:solidFill>
                  <a:prstClr val="black"/>
                </a:solidFill>
              </a:rPr>
              <a:t>ServiceRoot</a:t>
            </a:r>
            <a:endParaRPr lang="en-US" sz="1100">
              <a:solidFill>
                <a:prstClr val="black"/>
              </a:solidFill>
            </a:endParaRPr>
          </a:p>
        </p:txBody>
      </p:sp>
      <p:cxnSp>
        <p:nvCxnSpPr>
          <p:cNvPr id="254" name="Curved Connector 7">
            <a:extLst>
              <a:ext uri="{FF2B5EF4-FFF2-40B4-BE49-F238E27FC236}">
                <a16:creationId xmlns:a16="http://schemas.microsoft.com/office/drawing/2014/main" id="{2C7F1980-F5D5-4904-B635-CEC8261410AA}"/>
              </a:ext>
            </a:extLst>
          </p:cNvPr>
          <p:cNvCxnSpPr>
            <a:cxnSpLocks/>
            <a:stCxn id="253" idx="4"/>
            <a:endCxn id="5" idx="0"/>
          </p:cNvCxnSpPr>
          <p:nvPr/>
        </p:nvCxnSpPr>
        <p:spPr>
          <a:xfrm rot="16200000" flipH="1">
            <a:off x="5018186" y="908725"/>
            <a:ext cx="205804" cy="169207"/>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0" name="Group 339">
            <a:extLst>
              <a:ext uri="{FF2B5EF4-FFF2-40B4-BE49-F238E27FC236}">
                <a16:creationId xmlns:a16="http://schemas.microsoft.com/office/drawing/2014/main" id="{9543AD47-B023-4597-B183-BEDD1D875624}"/>
              </a:ext>
            </a:extLst>
          </p:cNvPr>
          <p:cNvGrpSpPr/>
          <p:nvPr/>
        </p:nvGrpSpPr>
        <p:grpSpPr>
          <a:xfrm>
            <a:off x="448554" y="1780460"/>
            <a:ext cx="1735982" cy="861819"/>
            <a:chOff x="3740394" y="1529589"/>
            <a:chExt cx="1038091" cy="861819"/>
          </a:xfrm>
        </p:grpSpPr>
        <p:grpSp>
          <p:nvGrpSpPr>
            <p:cNvPr id="341" name="Group 340">
              <a:extLst>
                <a:ext uri="{FF2B5EF4-FFF2-40B4-BE49-F238E27FC236}">
                  <a16:creationId xmlns:a16="http://schemas.microsoft.com/office/drawing/2014/main" id="{16B20BA2-403A-4F9B-BECD-C54A2AB038D8}"/>
                </a:ext>
              </a:extLst>
            </p:cNvPr>
            <p:cNvGrpSpPr/>
            <p:nvPr/>
          </p:nvGrpSpPr>
          <p:grpSpPr>
            <a:xfrm>
              <a:off x="3740394" y="1529589"/>
              <a:ext cx="1038091" cy="861819"/>
              <a:chOff x="4917318" y="2308352"/>
              <a:chExt cx="1038091" cy="861819"/>
            </a:xfrm>
          </p:grpSpPr>
          <p:sp>
            <p:nvSpPr>
              <p:cNvPr id="343" name="Oval 342">
                <a:extLst>
                  <a:ext uri="{FF2B5EF4-FFF2-40B4-BE49-F238E27FC236}">
                    <a16:creationId xmlns:a16="http://schemas.microsoft.com/office/drawing/2014/main" id="{9172DE6A-EE1E-4E71-A4B0-4BC0BCAE47BD}"/>
                  </a:ext>
                </a:extLst>
              </p:cNvPr>
              <p:cNvSpPr/>
              <p:nvPr/>
            </p:nvSpPr>
            <p:spPr>
              <a:xfrm>
                <a:off x="4917318" y="2308352"/>
                <a:ext cx="1038091"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344" name="TextBox 343">
                <a:extLst>
                  <a:ext uri="{FF2B5EF4-FFF2-40B4-BE49-F238E27FC236}">
                    <a16:creationId xmlns:a16="http://schemas.microsoft.com/office/drawing/2014/main" id="{A6B2C954-60A5-413E-BB35-13CAF8434BCC}"/>
                  </a:ext>
                </a:extLst>
              </p:cNvPr>
              <p:cNvSpPr txBox="1"/>
              <p:nvPr/>
            </p:nvSpPr>
            <p:spPr>
              <a:xfrm>
                <a:off x="5202571" y="2402577"/>
                <a:ext cx="389371" cy="261610"/>
              </a:xfrm>
              <a:prstGeom prst="rect">
                <a:avLst/>
              </a:prstGeom>
              <a:noFill/>
            </p:spPr>
            <p:txBody>
              <a:bodyPr wrap="none" rtlCol="0">
                <a:spAutoFit/>
              </a:bodyPr>
              <a:lstStyle/>
              <a:p>
                <a:pPr algn="ctr"/>
                <a:r>
                  <a:rPr lang="en-US" sz="1100" dirty="0">
                    <a:solidFill>
                      <a:prstClr val="black"/>
                    </a:solidFill>
                  </a:rPr>
                  <a:t>Systems</a:t>
                </a:r>
              </a:p>
            </p:txBody>
          </p:sp>
        </p:grpSp>
        <p:sp>
          <p:nvSpPr>
            <p:cNvPr id="342" name="Oval 341">
              <a:extLst>
                <a:ext uri="{FF2B5EF4-FFF2-40B4-BE49-F238E27FC236}">
                  <a16:creationId xmlns:a16="http://schemas.microsoft.com/office/drawing/2014/main" id="{173EB7FA-7F1F-43D6-97B6-6DF6077B47D5}"/>
                </a:ext>
              </a:extLst>
            </p:cNvPr>
            <p:cNvSpPr/>
            <p:nvPr/>
          </p:nvSpPr>
          <p:spPr>
            <a:xfrm>
              <a:off x="3818837" y="2079463"/>
              <a:ext cx="289284" cy="285586"/>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cxnSp>
        <p:nvCxnSpPr>
          <p:cNvPr id="349" name="Curved Connector 7">
            <a:extLst>
              <a:ext uri="{FF2B5EF4-FFF2-40B4-BE49-F238E27FC236}">
                <a16:creationId xmlns:a16="http://schemas.microsoft.com/office/drawing/2014/main" id="{70A0E195-1666-4103-B596-A05B5F9CDA9B}"/>
              </a:ext>
            </a:extLst>
          </p:cNvPr>
          <p:cNvCxnSpPr>
            <a:cxnSpLocks/>
            <a:stCxn id="253" idx="2"/>
            <a:endCxn id="343" idx="0"/>
          </p:cNvCxnSpPr>
          <p:nvPr/>
        </p:nvCxnSpPr>
        <p:spPr>
          <a:xfrm rot="10800000" flipV="1">
            <a:off x="1316545" y="688058"/>
            <a:ext cx="1819006" cy="1092402"/>
          </a:xfrm>
          <a:prstGeom prst="curvedConnector2">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5" name="Curved Connector 7">
            <a:extLst>
              <a:ext uri="{FF2B5EF4-FFF2-40B4-BE49-F238E27FC236}">
                <a16:creationId xmlns:a16="http://schemas.microsoft.com/office/drawing/2014/main" id="{94E13FD5-DA19-4A2F-854E-9E8FF215CDC3}"/>
              </a:ext>
            </a:extLst>
          </p:cNvPr>
          <p:cNvCxnSpPr>
            <a:cxnSpLocks/>
            <a:stCxn id="342" idx="4"/>
            <a:endCxn id="361" idx="0"/>
          </p:cNvCxnSpPr>
          <p:nvPr/>
        </p:nvCxnSpPr>
        <p:spPr>
          <a:xfrm rot="5400000">
            <a:off x="471815" y="2840608"/>
            <a:ext cx="574489" cy="125112"/>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8" name="Curved Connector 14">
            <a:extLst>
              <a:ext uri="{FF2B5EF4-FFF2-40B4-BE49-F238E27FC236}">
                <a16:creationId xmlns:a16="http://schemas.microsoft.com/office/drawing/2014/main" id="{7B6572C3-44A8-44FD-BA98-1C8E5D34955F}"/>
              </a:ext>
            </a:extLst>
          </p:cNvPr>
          <p:cNvCxnSpPr>
            <a:cxnSpLocks/>
            <a:stCxn id="128" idx="3"/>
            <a:endCxn id="304" idx="5"/>
          </p:cNvCxnSpPr>
          <p:nvPr/>
        </p:nvCxnSpPr>
        <p:spPr>
          <a:xfrm rot="5400000" flipH="1">
            <a:off x="3828078" y="2356162"/>
            <a:ext cx="400387" cy="2681957"/>
          </a:xfrm>
          <a:prstGeom prst="curvedConnector3">
            <a:avLst>
              <a:gd name="adj1" fmla="val -68190"/>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Oval 127">
            <a:extLst>
              <a:ext uri="{FF2B5EF4-FFF2-40B4-BE49-F238E27FC236}">
                <a16:creationId xmlns:a16="http://schemas.microsoft.com/office/drawing/2014/main" id="{6A1CF7F3-4B09-4B75-B9BE-27EE3FDFECBB}"/>
              </a:ext>
            </a:extLst>
          </p:cNvPr>
          <p:cNvSpPr/>
          <p:nvPr/>
        </p:nvSpPr>
        <p:spPr>
          <a:xfrm>
            <a:off x="5318781" y="3638410"/>
            <a:ext cx="344625" cy="303347"/>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solidFill>
                  <a:prstClr val="black"/>
                </a:solidFill>
              </a:rPr>
              <a:t>1</a:t>
            </a:r>
          </a:p>
        </p:txBody>
      </p:sp>
      <p:cxnSp>
        <p:nvCxnSpPr>
          <p:cNvPr id="115" name="Curved Connector 7">
            <a:extLst>
              <a:ext uri="{FF2B5EF4-FFF2-40B4-BE49-F238E27FC236}">
                <a16:creationId xmlns:a16="http://schemas.microsoft.com/office/drawing/2014/main" id="{304F243C-B60C-4141-AF31-CE2847817BF7}"/>
              </a:ext>
            </a:extLst>
          </p:cNvPr>
          <p:cNvCxnSpPr>
            <a:cxnSpLocks/>
            <a:stCxn id="19" idx="3"/>
            <a:endCxn id="86" idx="0"/>
          </p:cNvCxnSpPr>
          <p:nvPr/>
        </p:nvCxnSpPr>
        <p:spPr>
          <a:xfrm rot="5400000">
            <a:off x="4151892" y="1514095"/>
            <a:ext cx="187294" cy="109549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Oval 117">
            <a:extLst>
              <a:ext uri="{FF2B5EF4-FFF2-40B4-BE49-F238E27FC236}">
                <a16:creationId xmlns:a16="http://schemas.microsoft.com/office/drawing/2014/main" id="{0261A0FD-7E46-45FE-A0D9-B25A2C3FA604}"/>
              </a:ext>
            </a:extLst>
          </p:cNvPr>
          <p:cNvSpPr/>
          <p:nvPr/>
        </p:nvSpPr>
        <p:spPr>
          <a:xfrm>
            <a:off x="1129320" y="2393265"/>
            <a:ext cx="422223" cy="32461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123" name="Curved Connector 7">
            <a:extLst>
              <a:ext uri="{FF2B5EF4-FFF2-40B4-BE49-F238E27FC236}">
                <a16:creationId xmlns:a16="http://schemas.microsoft.com/office/drawing/2014/main" id="{4D7B1EC4-5870-47D1-BE38-F7AC92E38D26}"/>
              </a:ext>
            </a:extLst>
          </p:cNvPr>
          <p:cNvCxnSpPr>
            <a:cxnSpLocks/>
            <a:stCxn id="118" idx="4"/>
            <a:endCxn id="119" idx="0"/>
          </p:cNvCxnSpPr>
          <p:nvPr/>
        </p:nvCxnSpPr>
        <p:spPr>
          <a:xfrm rot="16200000" flipH="1">
            <a:off x="1126282" y="2932026"/>
            <a:ext cx="455902" cy="27603"/>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0" name="Curved Connector 14">
            <a:extLst>
              <a:ext uri="{FF2B5EF4-FFF2-40B4-BE49-F238E27FC236}">
                <a16:creationId xmlns:a16="http://schemas.microsoft.com/office/drawing/2014/main" id="{A1394526-B220-4523-875E-4A30A5BAB48B}"/>
              </a:ext>
            </a:extLst>
          </p:cNvPr>
          <p:cNvCxnSpPr>
            <a:cxnSpLocks/>
            <a:stCxn id="593" idx="4"/>
            <a:endCxn id="273" idx="3"/>
          </p:cNvCxnSpPr>
          <p:nvPr/>
        </p:nvCxnSpPr>
        <p:spPr>
          <a:xfrm rot="5400000" flipH="1" flipV="1">
            <a:off x="3358404" y="3641155"/>
            <a:ext cx="291998" cy="3039945"/>
          </a:xfrm>
          <a:prstGeom prst="curvedConnector3">
            <a:avLst>
              <a:gd name="adj1" fmla="val -48334"/>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82" name="Group 281">
            <a:extLst>
              <a:ext uri="{FF2B5EF4-FFF2-40B4-BE49-F238E27FC236}">
                <a16:creationId xmlns:a16="http://schemas.microsoft.com/office/drawing/2014/main" id="{F3AC0B21-2CC3-414D-96F8-7E929DBE6ACA}"/>
              </a:ext>
            </a:extLst>
          </p:cNvPr>
          <p:cNvGrpSpPr/>
          <p:nvPr/>
        </p:nvGrpSpPr>
        <p:grpSpPr>
          <a:xfrm>
            <a:off x="7356943" y="771266"/>
            <a:ext cx="1506211" cy="861819"/>
            <a:chOff x="4917318" y="2308352"/>
            <a:chExt cx="1038091" cy="861819"/>
          </a:xfrm>
        </p:grpSpPr>
        <p:sp>
          <p:nvSpPr>
            <p:cNvPr id="283" name="Oval 282">
              <a:extLst>
                <a:ext uri="{FF2B5EF4-FFF2-40B4-BE49-F238E27FC236}">
                  <a16:creationId xmlns:a16="http://schemas.microsoft.com/office/drawing/2014/main" id="{B9C4220E-3DBA-4BBE-B52E-F8A02F2B73F2}"/>
                </a:ext>
              </a:extLst>
            </p:cNvPr>
            <p:cNvSpPr/>
            <p:nvPr/>
          </p:nvSpPr>
          <p:spPr>
            <a:xfrm>
              <a:off x="4917318" y="2308352"/>
              <a:ext cx="1038091"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84" name="TextBox 283">
              <a:extLst>
                <a:ext uri="{FF2B5EF4-FFF2-40B4-BE49-F238E27FC236}">
                  <a16:creationId xmlns:a16="http://schemas.microsoft.com/office/drawing/2014/main" id="{1A017117-F993-4672-8E83-609976EF8E44}"/>
                </a:ext>
              </a:extLst>
            </p:cNvPr>
            <p:cNvSpPr txBox="1"/>
            <p:nvPr/>
          </p:nvSpPr>
          <p:spPr>
            <a:xfrm>
              <a:off x="5225139" y="2342081"/>
              <a:ext cx="688009" cy="261610"/>
            </a:xfrm>
            <a:prstGeom prst="rect">
              <a:avLst/>
            </a:prstGeom>
            <a:noFill/>
          </p:spPr>
          <p:txBody>
            <a:bodyPr wrap="none" rtlCol="0">
              <a:spAutoFit/>
            </a:bodyPr>
            <a:lstStyle/>
            <a:p>
              <a:r>
                <a:rPr lang="en-US" sz="1100" dirty="0">
                  <a:solidFill>
                    <a:prstClr val="black"/>
                  </a:solidFill>
                </a:rPr>
                <a:t>Chassis</a:t>
              </a:r>
            </a:p>
          </p:txBody>
        </p:sp>
      </p:grpSp>
      <p:sp>
        <p:nvSpPr>
          <p:cNvPr id="285" name="Oval 284">
            <a:extLst>
              <a:ext uri="{FF2B5EF4-FFF2-40B4-BE49-F238E27FC236}">
                <a16:creationId xmlns:a16="http://schemas.microsoft.com/office/drawing/2014/main" id="{D0D94166-B9D0-48C0-A6E2-78FF704A9130}"/>
              </a:ext>
            </a:extLst>
          </p:cNvPr>
          <p:cNvSpPr/>
          <p:nvPr/>
        </p:nvSpPr>
        <p:spPr>
          <a:xfrm>
            <a:off x="8370075" y="1097641"/>
            <a:ext cx="598655"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nvGrpSpPr>
          <p:cNvPr id="286" name="Group 285">
            <a:extLst>
              <a:ext uri="{FF2B5EF4-FFF2-40B4-BE49-F238E27FC236}">
                <a16:creationId xmlns:a16="http://schemas.microsoft.com/office/drawing/2014/main" id="{47F9911F-A707-40C4-BF29-81F96429040C}"/>
              </a:ext>
            </a:extLst>
          </p:cNvPr>
          <p:cNvGrpSpPr/>
          <p:nvPr/>
        </p:nvGrpSpPr>
        <p:grpSpPr>
          <a:xfrm>
            <a:off x="8591192" y="1740008"/>
            <a:ext cx="1038091" cy="830666"/>
            <a:chOff x="3874137" y="2619316"/>
            <a:chExt cx="1038091" cy="830666"/>
          </a:xfrm>
        </p:grpSpPr>
        <p:sp>
          <p:nvSpPr>
            <p:cNvPr id="287" name="Oval 286">
              <a:extLst>
                <a:ext uri="{FF2B5EF4-FFF2-40B4-BE49-F238E27FC236}">
                  <a16:creationId xmlns:a16="http://schemas.microsoft.com/office/drawing/2014/main" id="{CAD26DD1-E1D1-47A2-BC5F-11FBDB25E9F3}"/>
                </a:ext>
              </a:extLst>
            </p:cNvPr>
            <p:cNvSpPr/>
            <p:nvPr/>
          </p:nvSpPr>
          <p:spPr>
            <a:xfrm>
              <a:off x="3874137" y="2619316"/>
              <a:ext cx="1038091" cy="830666"/>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88" name="TextBox 287">
              <a:extLst>
                <a:ext uri="{FF2B5EF4-FFF2-40B4-BE49-F238E27FC236}">
                  <a16:creationId xmlns:a16="http://schemas.microsoft.com/office/drawing/2014/main" id="{D0C990AF-AE9A-4877-A11D-C011913F8977}"/>
                </a:ext>
              </a:extLst>
            </p:cNvPr>
            <p:cNvSpPr txBox="1"/>
            <p:nvPr/>
          </p:nvSpPr>
          <p:spPr>
            <a:xfrm>
              <a:off x="4019896" y="2619652"/>
              <a:ext cx="761748" cy="430887"/>
            </a:xfrm>
            <a:prstGeom prst="rect">
              <a:avLst/>
            </a:prstGeom>
            <a:noFill/>
          </p:spPr>
          <p:txBody>
            <a:bodyPr wrap="none" rtlCol="0">
              <a:spAutoFit/>
            </a:bodyPr>
            <a:lstStyle/>
            <a:p>
              <a:pPr algn="ctr"/>
              <a:r>
                <a:rPr lang="en-US" sz="1100">
                  <a:solidFill>
                    <a:prstClr val="black"/>
                  </a:solidFill>
                </a:rPr>
                <a:t>Media</a:t>
              </a:r>
            </a:p>
            <a:p>
              <a:pPr algn="ctr"/>
              <a:r>
                <a:rPr lang="en-US" sz="1100">
                  <a:solidFill>
                    <a:prstClr val="black"/>
                  </a:solidFill>
                </a:rPr>
                <a:t>Controller</a:t>
              </a:r>
            </a:p>
          </p:txBody>
        </p:sp>
      </p:grpSp>
      <p:grpSp>
        <p:nvGrpSpPr>
          <p:cNvPr id="289" name="Group 288">
            <a:extLst>
              <a:ext uri="{FF2B5EF4-FFF2-40B4-BE49-F238E27FC236}">
                <a16:creationId xmlns:a16="http://schemas.microsoft.com/office/drawing/2014/main" id="{60A79B7A-3747-4906-9B1E-D61C2019EB03}"/>
              </a:ext>
            </a:extLst>
          </p:cNvPr>
          <p:cNvGrpSpPr/>
          <p:nvPr/>
        </p:nvGrpSpPr>
        <p:grpSpPr>
          <a:xfrm>
            <a:off x="10279832" y="1731157"/>
            <a:ext cx="1038091" cy="830666"/>
            <a:chOff x="3874137" y="2619316"/>
            <a:chExt cx="1038091" cy="830666"/>
          </a:xfrm>
        </p:grpSpPr>
        <p:sp>
          <p:nvSpPr>
            <p:cNvPr id="290" name="Oval 289">
              <a:extLst>
                <a:ext uri="{FF2B5EF4-FFF2-40B4-BE49-F238E27FC236}">
                  <a16:creationId xmlns:a16="http://schemas.microsoft.com/office/drawing/2014/main" id="{C878485D-C2BE-40E2-BB2A-BD14DF2938A2}"/>
                </a:ext>
              </a:extLst>
            </p:cNvPr>
            <p:cNvSpPr/>
            <p:nvPr/>
          </p:nvSpPr>
          <p:spPr>
            <a:xfrm>
              <a:off x="3874137" y="2619316"/>
              <a:ext cx="1038091" cy="830666"/>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91" name="TextBox 290">
              <a:extLst>
                <a:ext uri="{FF2B5EF4-FFF2-40B4-BE49-F238E27FC236}">
                  <a16:creationId xmlns:a16="http://schemas.microsoft.com/office/drawing/2014/main" id="{6308EC35-0DB6-4111-A6A2-1B00369B112E}"/>
                </a:ext>
              </a:extLst>
            </p:cNvPr>
            <p:cNvSpPr txBox="1"/>
            <p:nvPr/>
          </p:nvSpPr>
          <p:spPr>
            <a:xfrm>
              <a:off x="4063174" y="2619652"/>
              <a:ext cx="675185" cy="430887"/>
            </a:xfrm>
            <a:prstGeom prst="rect">
              <a:avLst/>
            </a:prstGeom>
            <a:noFill/>
          </p:spPr>
          <p:txBody>
            <a:bodyPr wrap="none" rtlCol="0">
              <a:spAutoFit/>
            </a:bodyPr>
            <a:lstStyle/>
            <a:p>
              <a:pPr algn="ctr"/>
              <a:r>
                <a:rPr lang="en-US" sz="1100">
                  <a:solidFill>
                    <a:prstClr val="black"/>
                  </a:solidFill>
                </a:rPr>
                <a:t>Memory</a:t>
              </a:r>
            </a:p>
            <a:p>
              <a:pPr algn="ctr"/>
              <a:r>
                <a:rPr lang="en-US" sz="1100">
                  <a:solidFill>
                    <a:prstClr val="black"/>
                  </a:solidFill>
                </a:rPr>
                <a:t>Domain</a:t>
              </a:r>
            </a:p>
          </p:txBody>
        </p:sp>
      </p:grpSp>
      <p:sp>
        <p:nvSpPr>
          <p:cNvPr id="292" name="Oval 291">
            <a:extLst>
              <a:ext uri="{FF2B5EF4-FFF2-40B4-BE49-F238E27FC236}">
                <a16:creationId xmlns:a16="http://schemas.microsoft.com/office/drawing/2014/main" id="{99EF9350-EC50-4CF9-83E7-4A3C27D2DD43}"/>
              </a:ext>
            </a:extLst>
          </p:cNvPr>
          <p:cNvSpPr/>
          <p:nvPr/>
        </p:nvSpPr>
        <p:spPr>
          <a:xfrm>
            <a:off x="9174566" y="2379949"/>
            <a:ext cx="261178" cy="235896"/>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cxnSp>
        <p:nvCxnSpPr>
          <p:cNvPr id="294" name="Curved Connector 293"/>
          <p:cNvCxnSpPr>
            <a:cxnSpLocks/>
            <a:stCxn id="285" idx="4"/>
            <a:endCxn id="287" idx="1"/>
          </p:cNvCxnSpPr>
          <p:nvPr/>
        </p:nvCxnSpPr>
        <p:spPr>
          <a:xfrm rot="16200000" flipH="1">
            <a:off x="8533669" y="1652107"/>
            <a:ext cx="345283" cy="7381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5" name="Curved Connector 294"/>
          <p:cNvCxnSpPr>
            <a:cxnSpLocks/>
            <a:stCxn id="285" idx="7"/>
            <a:endCxn id="290" idx="0"/>
          </p:cNvCxnSpPr>
          <p:nvPr/>
        </p:nvCxnSpPr>
        <p:spPr>
          <a:xfrm rot="16200000" flipH="1">
            <a:off x="9553871" y="486151"/>
            <a:ext cx="572194" cy="1917819"/>
          </a:xfrm>
          <a:prstGeom prst="curvedConnector3">
            <a:avLst>
              <a:gd name="adj1" fmla="val -50668"/>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6" name="Oval 295">
            <a:extLst>
              <a:ext uri="{FF2B5EF4-FFF2-40B4-BE49-F238E27FC236}">
                <a16:creationId xmlns:a16="http://schemas.microsoft.com/office/drawing/2014/main" id="{7FEA5721-D4B2-4F2B-9EAB-C48AD8DD9BBE}"/>
              </a:ext>
            </a:extLst>
          </p:cNvPr>
          <p:cNvSpPr/>
          <p:nvPr/>
        </p:nvSpPr>
        <p:spPr>
          <a:xfrm>
            <a:off x="5539689" y="3763226"/>
            <a:ext cx="345885" cy="30289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5</a:t>
            </a:r>
          </a:p>
        </p:txBody>
      </p:sp>
      <p:sp>
        <p:nvSpPr>
          <p:cNvPr id="298" name="Oval 297">
            <a:extLst>
              <a:ext uri="{FF2B5EF4-FFF2-40B4-BE49-F238E27FC236}">
                <a16:creationId xmlns:a16="http://schemas.microsoft.com/office/drawing/2014/main" id="{7FEA5721-D4B2-4F2B-9EAB-C48AD8DD9BBE}"/>
              </a:ext>
            </a:extLst>
          </p:cNvPr>
          <p:cNvSpPr/>
          <p:nvPr/>
        </p:nvSpPr>
        <p:spPr>
          <a:xfrm>
            <a:off x="5211233" y="3431506"/>
            <a:ext cx="326448" cy="244067"/>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361" name="Oval 360">
            <a:extLst>
              <a:ext uri="{FF2B5EF4-FFF2-40B4-BE49-F238E27FC236}">
                <a16:creationId xmlns:a16="http://schemas.microsoft.com/office/drawing/2014/main" id="{0D886695-0CF9-4D21-B60A-8DD1485CB00D}"/>
              </a:ext>
            </a:extLst>
          </p:cNvPr>
          <p:cNvSpPr/>
          <p:nvPr/>
        </p:nvSpPr>
        <p:spPr>
          <a:xfrm>
            <a:off x="373465" y="3190409"/>
            <a:ext cx="646075" cy="56755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362" name="TextBox 361">
            <a:extLst>
              <a:ext uri="{FF2B5EF4-FFF2-40B4-BE49-F238E27FC236}">
                <a16:creationId xmlns:a16="http://schemas.microsoft.com/office/drawing/2014/main" id="{6FF22F13-43A9-4F2C-8218-D84861786475}"/>
              </a:ext>
            </a:extLst>
          </p:cNvPr>
          <p:cNvSpPr txBox="1"/>
          <p:nvPr/>
        </p:nvSpPr>
        <p:spPr>
          <a:xfrm>
            <a:off x="525045" y="3180475"/>
            <a:ext cx="577439" cy="338554"/>
          </a:xfrm>
          <a:prstGeom prst="rect">
            <a:avLst/>
          </a:prstGeom>
          <a:noFill/>
        </p:spPr>
        <p:txBody>
          <a:bodyPr wrap="square" rtlCol="0">
            <a:spAutoFit/>
          </a:bodyPr>
          <a:lstStyle/>
          <a:p>
            <a:r>
              <a:rPr lang="en-US" sz="800" dirty="0">
                <a:solidFill>
                  <a:prstClr val="black"/>
                </a:solidFill>
              </a:rPr>
              <a:t>Fabric Adapters</a:t>
            </a:r>
          </a:p>
        </p:txBody>
      </p:sp>
      <p:sp>
        <p:nvSpPr>
          <p:cNvPr id="363" name="Oval 362">
            <a:extLst>
              <a:ext uri="{FF2B5EF4-FFF2-40B4-BE49-F238E27FC236}">
                <a16:creationId xmlns:a16="http://schemas.microsoft.com/office/drawing/2014/main" id="{0304C575-460B-4949-B136-374A1A5EDCA0}"/>
              </a:ext>
            </a:extLst>
          </p:cNvPr>
          <p:cNvSpPr/>
          <p:nvPr/>
        </p:nvSpPr>
        <p:spPr>
          <a:xfrm>
            <a:off x="623293" y="3567155"/>
            <a:ext cx="295031" cy="23069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a:solidFill>
                  <a:prstClr val="black"/>
                </a:solidFill>
              </a:rPr>
              <a:t>1</a:t>
            </a:r>
          </a:p>
        </p:txBody>
      </p:sp>
      <p:sp>
        <p:nvSpPr>
          <p:cNvPr id="119" name="Oval 118">
            <a:extLst>
              <a:ext uri="{FF2B5EF4-FFF2-40B4-BE49-F238E27FC236}">
                <a16:creationId xmlns:a16="http://schemas.microsoft.com/office/drawing/2014/main" id="{C01F198E-2398-40C9-9C81-E18956A8FD1A}"/>
              </a:ext>
            </a:extLst>
          </p:cNvPr>
          <p:cNvSpPr/>
          <p:nvPr/>
        </p:nvSpPr>
        <p:spPr>
          <a:xfrm>
            <a:off x="1044997" y="3173779"/>
            <a:ext cx="646075" cy="56755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120" name="TextBox 119">
            <a:extLst>
              <a:ext uri="{FF2B5EF4-FFF2-40B4-BE49-F238E27FC236}">
                <a16:creationId xmlns:a16="http://schemas.microsoft.com/office/drawing/2014/main" id="{1D3E0104-DBAB-4145-ACC7-9AA6EEA5FDDC}"/>
              </a:ext>
            </a:extLst>
          </p:cNvPr>
          <p:cNvSpPr txBox="1"/>
          <p:nvPr/>
        </p:nvSpPr>
        <p:spPr>
          <a:xfrm>
            <a:off x="1214080" y="3195590"/>
            <a:ext cx="577439" cy="338554"/>
          </a:xfrm>
          <a:prstGeom prst="rect">
            <a:avLst/>
          </a:prstGeom>
          <a:noFill/>
        </p:spPr>
        <p:txBody>
          <a:bodyPr wrap="square" rtlCol="0">
            <a:spAutoFit/>
          </a:bodyPr>
          <a:lstStyle/>
          <a:p>
            <a:r>
              <a:rPr lang="en-US" sz="800" dirty="0">
                <a:solidFill>
                  <a:prstClr val="black"/>
                </a:solidFill>
              </a:rPr>
              <a:t>Fabric Adapters</a:t>
            </a:r>
          </a:p>
        </p:txBody>
      </p:sp>
      <p:sp>
        <p:nvSpPr>
          <p:cNvPr id="259" name="Oval 258">
            <a:extLst>
              <a:ext uri="{FF2B5EF4-FFF2-40B4-BE49-F238E27FC236}">
                <a16:creationId xmlns:a16="http://schemas.microsoft.com/office/drawing/2014/main" id="{7FEA5721-D4B2-4F2B-9EAB-C48AD8DD9BBE}"/>
              </a:ext>
            </a:extLst>
          </p:cNvPr>
          <p:cNvSpPr/>
          <p:nvPr/>
        </p:nvSpPr>
        <p:spPr>
          <a:xfrm>
            <a:off x="1402684" y="3540680"/>
            <a:ext cx="256795" cy="2157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nvGrpSpPr>
          <p:cNvPr id="260" name="Group 259">
            <a:extLst>
              <a:ext uri="{FF2B5EF4-FFF2-40B4-BE49-F238E27FC236}">
                <a16:creationId xmlns:a16="http://schemas.microsoft.com/office/drawing/2014/main" id="{B00BAC4B-F769-498F-8BE5-716877FFB54F}"/>
              </a:ext>
            </a:extLst>
          </p:cNvPr>
          <p:cNvGrpSpPr/>
          <p:nvPr/>
        </p:nvGrpSpPr>
        <p:grpSpPr>
          <a:xfrm>
            <a:off x="743292" y="4768237"/>
            <a:ext cx="624170" cy="527709"/>
            <a:chOff x="2087056" y="4770132"/>
            <a:chExt cx="660356" cy="573939"/>
          </a:xfrm>
        </p:grpSpPr>
        <p:grpSp>
          <p:nvGrpSpPr>
            <p:cNvPr id="261" name="Group 260">
              <a:extLst>
                <a:ext uri="{FF2B5EF4-FFF2-40B4-BE49-F238E27FC236}">
                  <a16:creationId xmlns:a16="http://schemas.microsoft.com/office/drawing/2014/main" id="{5F87B798-A063-4968-8F85-B4A5C7F19084}"/>
                </a:ext>
              </a:extLst>
            </p:cNvPr>
            <p:cNvGrpSpPr/>
            <p:nvPr/>
          </p:nvGrpSpPr>
          <p:grpSpPr>
            <a:xfrm>
              <a:off x="2087056" y="4770132"/>
              <a:ext cx="660356" cy="556861"/>
              <a:chOff x="2087056" y="4770132"/>
              <a:chExt cx="660356" cy="556861"/>
            </a:xfrm>
          </p:grpSpPr>
          <p:sp>
            <p:nvSpPr>
              <p:cNvPr id="263" name="Oval 262">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264" name="TextBox 263">
                <a:extLst>
                  <a:ext uri="{FF2B5EF4-FFF2-40B4-BE49-F238E27FC236}">
                    <a16:creationId xmlns:a16="http://schemas.microsoft.com/office/drawing/2014/main" id="{8EFD4326-2762-4E78-8D9F-20B362DA5421}"/>
                  </a:ext>
                </a:extLst>
              </p:cNvPr>
              <p:cNvSpPr txBox="1"/>
              <p:nvPr/>
            </p:nvSpPr>
            <p:spPr>
              <a:xfrm>
                <a:off x="2184535" y="4770132"/>
                <a:ext cx="487972" cy="556861"/>
              </a:xfrm>
              <a:prstGeom prst="rect">
                <a:avLst/>
              </a:prstGeom>
              <a:noFill/>
            </p:spPr>
            <p:txBody>
              <a:bodyPr wrap="square" rtlCol="0">
                <a:spAutoFit/>
              </a:bodyPr>
              <a:lstStyle/>
              <a:p>
                <a:pPr algn="ctr"/>
                <a:r>
                  <a:rPr lang="en-US" sz="800" dirty="0">
                    <a:solidFill>
                      <a:prstClr val="black"/>
                    </a:solidFill>
                  </a:rPr>
                  <a:t>Ports</a:t>
                </a:r>
              </a:p>
            </p:txBody>
          </p:sp>
        </p:grpSp>
        <p:sp>
          <p:nvSpPr>
            <p:cNvPr id="262" name="Oval 261">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cxnSp>
        <p:nvCxnSpPr>
          <p:cNvPr id="270" name="Curved Connector 7">
            <a:extLst>
              <a:ext uri="{FF2B5EF4-FFF2-40B4-BE49-F238E27FC236}">
                <a16:creationId xmlns:a16="http://schemas.microsoft.com/office/drawing/2014/main" id="{BD9E76C7-B531-4DA7-BEAE-21A6C3999E3B}"/>
              </a:ext>
            </a:extLst>
          </p:cNvPr>
          <p:cNvCxnSpPr>
            <a:cxnSpLocks/>
            <a:stCxn id="361" idx="4"/>
            <a:endCxn id="263" idx="0"/>
          </p:cNvCxnSpPr>
          <p:nvPr/>
        </p:nvCxnSpPr>
        <p:spPr>
          <a:xfrm rot="16200000" flipH="1">
            <a:off x="369102" y="4085365"/>
            <a:ext cx="1013677" cy="35887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9" name="Curved Connector 7">
            <a:extLst>
              <a:ext uri="{FF2B5EF4-FFF2-40B4-BE49-F238E27FC236}">
                <a16:creationId xmlns:a16="http://schemas.microsoft.com/office/drawing/2014/main" id="{F5339E17-BF9E-49C7-BA11-6DD30FABE8D1}"/>
              </a:ext>
            </a:extLst>
          </p:cNvPr>
          <p:cNvCxnSpPr>
            <a:cxnSpLocks/>
            <a:stCxn id="259" idx="4"/>
            <a:endCxn id="594" idx="0"/>
          </p:cNvCxnSpPr>
          <p:nvPr/>
        </p:nvCxnSpPr>
        <p:spPr>
          <a:xfrm rot="16200000" flipH="1">
            <a:off x="1245201" y="4042261"/>
            <a:ext cx="1026442" cy="454680"/>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8" name="Curved Connector 14">
            <a:extLst>
              <a:ext uri="{FF2B5EF4-FFF2-40B4-BE49-F238E27FC236}">
                <a16:creationId xmlns:a16="http://schemas.microsoft.com/office/drawing/2014/main" id="{316B656C-973C-465E-AD83-E231BE78ACF7}"/>
              </a:ext>
            </a:extLst>
          </p:cNvPr>
          <p:cNvCxnSpPr>
            <a:cxnSpLocks/>
            <a:stCxn id="262" idx="4"/>
            <a:endCxn id="151" idx="3"/>
          </p:cNvCxnSpPr>
          <p:nvPr/>
        </p:nvCxnSpPr>
        <p:spPr>
          <a:xfrm rot="5400000" flipH="1" flipV="1">
            <a:off x="3030512" y="3200962"/>
            <a:ext cx="118517" cy="4071451"/>
          </a:xfrm>
          <a:prstGeom prst="curvedConnector3">
            <a:avLst>
              <a:gd name="adj1" fmla="val -300228"/>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8" name="Oval 337"/>
          <p:cNvSpPr/>
          <p:nvPr/>
        </p:nvSpPr>
        <p:spPr bwMode="ltGray">
          <a:xfrm>
            <a:off x="5390643" y="3714287"/>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1</a:t>
            </a:r>
            <a:endParaRPr lang="en-GB" sz="1200" dirty="0" err="1">
              <a:solidFill>
                <a:prstClr val="white"/>
              </a:solidFill>
            </a:endParaRPr>
          </a:p>
        </p:txBody>
      </p:sp>
      <p:sp>
        <p:nvSpPr>
          <p:cNvPr id="345" name="Oval 344"/>
          <p:cNvSpPr/>
          <p:nvPr/>
        </p:nvSpPr>
        <p:spPr bwMode="ltGray">
          <a:xfrm>
            <a:off x="5622498" y="3837307"/>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2</a:t>
            </a:r>
            <a:endParaRPr lang="en-GB" sz="1200" dirty="0" err="1">
              <a:solidFill>
                <a:prstClr val="white"/>
              </a:solidFill>
            </a:endParaRPr>
          </a:p>
        </p:txBody>
      </p:sp>
      <p:sp>
        <p:nvSpPr>
          <p:cNvPr id="346" name="Oval 345"/>
          <p:cNvSpPr/>
          <p:nvPr/>
        </p:nvSpPr>
        <p:spPr bwMode="ltGray">
          <a:xfrm>
            <a:off x="5291875" y="3469960"/>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3</a:t>
            </a:r>
            <a:endParaRPr lang="en-GB" sz="1200" dirty="0" err="1">
              <a:solidFill>
                <a:prstClr val="white"/>
              </a:solidFill>
            </a:endParaRPr>
          </a:p>
        </p:txBody>
      </p:sp>
      <p:sp>
        <p:nvSpPr>
          <p:cNvPr id="347" name="Rounded Rectangle 346"/>
          <p:cNvSpPr/>
          <p:nvPr/>
        </p:nvSpPr>
        <p:spPr>
          <a:xfrm>
            <a:off x="720922" y="2383778"/>
            <a:ext cx="217509" cy="155891"/>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white"/>
                </a:solidFill>
              </a:rPr>
              <a:t>1</a:t>
            </a:r>
            <a:endParaRPr lang="en-GB" sz="1200" dirty="0">
              <a:solidFill>
                <a:prstClr val="white"/>
              </a:solidFill>
            </a:endParaRPr>
          </a:p>
        </p:txBody>
      </p:sp>
      <p:sp>
        <p:nvSpPr>
          <p:cNvPr id="348" name="Rounded Rectangle 347"/>
          <p:cNvSpPr/>
          <p:nvPr/>
        </p:nvSpPr>
        <p:spPr>
          <a:xfrm>
            <a:off x="1220239" y="2466736"/>
            <a:ext cx="217509" cy="155891"/>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white"/>
                </a:solidFill>
              </a:rPr>
              <a:t>2</a:t>
            </a:r>
            <a:endParaRPr lang="en-GB" sz="1200" dirty="0">
              <a:solidFill>
                <a:prstClr val="white"/>
              </a:solidFill>
            </a:endParaRPr>
          </a:p>
        </p:txBody>
      </p:sp>
      <p:grpSp>
        <p:nvGrpSpPr>
          <p:cNvPr id="83" name="Group 82">
            <a:extLst>
              <a:ext uri="{FF2B5EF4-FFF2-40B4-BE49-F238E27FC236}">
                <a16:creationId xmlns:a16="http://schemas.microsoft.com/office/drawing/2014/main" id="{3455230F-E98F-4285-9992-94173BB08CAE}"/>
              </a:ext>
            </a:extLst>
          </p:cNvPr>
          <p:cNvGrpSpPr/>
          <p:nvPr/>
        </p:nvGrpSpPr>
        <p:grpSpPr>
          <a:xfrm>
            <a:off x="3059033" y="2155489"/>
            <a:ext cx="1277517" cy="908243"/>
            <a:chOff x="6866802" y="4052935"/>
            <a:chExt cx="1424142" cy="908243"/>
          </a:xfrm>
          <a:solidFill>
            <a:srgbClr val="00B0F0"/>
          </a:solidFill>
        </p:grpSpPr>
        <p:grpSp>
          <p:nvGrpSpPr>
            <p:cNvPr id="84" name="Group 83">
              <a:extLst>
                <a:ext uri="{FF2B5EF4-FFF2-40B4-BE49-F238E27FC236}">
                  <a16:creationId xmlns:a16="http://schemas.microsoft.com/office/drawing/2014/main" id="{02EC3674-0E89-452C-94F4-64C87D17EFFA}"/>
                </a:ext>
              </a:extLst>
            </p:cNvPr>
            <p:cNvGrpSpPr/>
            <p:nvPr/>
          </p:nvGrpSpPr>
          <p:grpSpPr>
            <a:xfrm>
              <a:off x="6866802" y="4052935"/>
              <a:ext cx="1424142" cy="861819"/>
              <a:chOff x="6445409" y="4251530"/>
              <a:chExt cx="1424142" cy="861819"/>
            </a:xfrm>
            <a:grpFill/>
          </p:grpSpPr>
          <p:sp>
            <p:nvSpPr>
              <p:cNvPr id="86" name="Oval 85">
                <a:extLst>
                  <a:ext uri="{FF2B5EF4-FFF2-40B4-BE49-F238E27FC236}">
                    <a16:creationId xmlns:a16="http://schemas.microsoft.com/office/drawing/2014/main" id="{1E5123F7-DAC4-4EF7-9C60-8792EA0A701D}"/>
                  </a:ext>
                </a:extLst>
              </p:cNvPr>
              <p:cNvSpPr/>
              <p:nvPr/>
            </p:nvSpPr>
            <p:spPr>
              <a:xfrm>
                <a:off x="6445409" y="4251530"/>
                <a:ext cx="1424142" cy="86181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black"/>
                  </a:solidFill>
                </a:endParaRPr>
              </a:p>
            </p:txBody>
          </p:sp>
          <p:sp>
            <p:nvSpPr>
              <p:cNvPr id="87" name="TextBox 86">
                <a:extLst>
                  <a:ext uri="{FF2B5EF4-FFF2-40B4-BE49-F238E27FC236}">
                    <a16:creationId xmlns:a16="http://schemas.microsoft.com/office/drawing/2014/main" id="{AB91E4C4-E23D-43A2-9F06-8644ADCAA487}"/>
                  </a:ext>
                </a:extLst>
              </p:cNvPr>
              <p:cNvSpPr txBox="1"/>
              <p:nvPr/>
            </p:nvSpPr>
            <p:spPr>
              <a:xfrm>
                <a:off x="6774752" y="4407711"/>
                <a:ext cx="686406" cy="261610"/>
              </a:xfrm>
              <a:prstGeom prst="rect">
                <a:avLst/>
              </a:prstGeom>
              <a:noFill/>
            </p:spPr>
            <p:txBody>
              <a:bodyPr wrap="none" rtlCol="0">
                <a:spAutoFit/>
              </a:bodyPr>
              <a:lstStyle/>
              <a:p>
                <a:r>
                  <a:rPr lang="en-US" sz="1100" dirty="0">
                    <a:solidFill>
                      <a:prstClr val="black"/>
                    </a:solidFill>
                  </a:rPr>
                  <a:t>Switches</a:t>
                </a:r>
              </a:p>
            </p:txBody>
          </p:sp>
        </p:grpSp>
        <p:sp>
          <p:nvSpPr>
            <p:cNvPr id="85" name="Oval 84">
              <a:extLst>
                <a:ext uri="{FF2B5EF4-FFF2-40B4-BE49-F238E27FC236}">
                  <a16:creationId xmlns:a16="http://schemas.microsoft.com/office/drawing/2014/main" id="{18C34E4E-1AC4-4F61-95D8-2C8BC3328FA7}"/>
                </a:ext>
              </a:extLst>
            </p:cNvPr>
            <p:cNvSpPr/>
            <p:nvPr/>
          </p:nvSpPr>
          <p:spPr>
            <a:xfrm>
              <a:off x="7248477" y="4627737"/>
              <a:ext cx="480286" cy="33344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SW1</a:t>
              </a:r>
            </a:p>
          </p:txBody>
        </p:sp>
      </p:grpSp>
      <p:grpSp>
        <p:nvGrpSpPr>
          <p:cNvPr id="148" name="Group 147">
            <a:extLst>
              <a:ext uri="{FF2B5EF4-FFF2-40B4-BE49-F238E27FC236}">
                <a16:creationId xmlns:a16="http://schemas.microsoft.com/office/drawing/2014/main" id="{0D1AB099-DDB1-43CA-8091-F241E12D1E9E}"/>
              </a:ext>
            </a:extLst>
          </p:cNvPr>
          <p:cNvGrpSpPr/>
          <p:nvPr/>
        </p:nvGrpSpPr>
        <p:grpSpPr>
          <a:xfrm>
            <a:off x="5085161" y="4646668"/>
            <a:ext cx="663667" cy="564482"/>
            <a:chOff x="2083745" y="4770132"/>
            <a:chExt cx="663667" cy="564482"/>
          </a:xfrm>
        </p:grpSpPr>
        <p:grpSp>
          <p:nvGrpSpPr>
            <p:cNvPr id="150" name="Group 149">
              <a:extLst>
                <a:ext uri="{FF2B5EF4-FFF2-40B4-BE49-F238E27FC236}">
                  <a16:creationId xmlns:a16="http://schemas.microsoft.com/office/drawing/2014/main" id="{C0E4B521-6E55-449D-A951-72780D03E20A}"/>
                </a:ext>
              </a:extLst>
            </p:cNvPr>
            <p:cNvGrpSpPr/>
            <p:nvPr/>
          </p:nvGrpSpPr>
          <p:grpSpPr>
            <a:xfrm>
              <a:off x="2087056" y="4770132"/>
              <a:ext cx="660356" cy="543434"/>
              <a:chOff x="2087056" y="4770132"/>
              <a:chExt cx="660356" cy="543434"/>
            </a:xfrm>
          </p:grpSpPr>
          <p:sp>
            <p:nvSpPr>
              <p:cNvPr id="152" name="Oval 151">
                <a:extLst>
                  <a:ext uri="{FF2B5EF4-FFF2-40B4-BE49-F238E27FC236}">
                    <a16:creationId xmlns:a16="http://schemas.microsoft.com/office/drawing/2014/main" id="{DAE09AE9-EF25-46ED-BCA3-F02432C45526}"/>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53" name="TextBox 152">
                <a:extLst>
                  <a:ext uri="{FF2B5EF4-FFF2-40B4-BE49-F238E27FC236}">
                    <a16:creationId xmlns:a16="http://schemas.microsoft.com/office/drawing/2014/main" id="{CC963C96-77B2-476B-ABB5-B3C239FC5610}"/>
                  </a:ext>
                </a:extLst>
              </p:cNvPr>
              <p:cNvSpPr txBox="1"/>
              <p:nvPr/>
            </p:nvSpPr>
            <p:spPr>
              <a:xfrm>
                <a:off x="2184536" y="4770132"/>
                <a:ext cx="487972" cy="261610"/>
              </a:xfrm>
              <a:prstGeom prst="rect">
                <a:avLst/>
              </a:prstGeom>
              <a:noFill/>
            </p:spPr>
            <p:txBody>
              <a:bodyPr wrap="square" rtlCol="0">
                <a:spAutoFit/>
              </a:bodyPr>
              <a:lstStyle/>
              <a:p>
                <a:pPr algn="ctr"/>
                <a:r>
                  <a:rPr lang="en-US" sz="1100" dirty="0">
                    <a:solidFill>
                      <a:prstClr val="black"/>
                    </a:solidFill>
                  </a:rPr>
                  <a:t>Ports</a:t>
                </a:r>
              </a:p>
            </p:txBody>
          </p:sp>
        </p:grpSp>
        <p:sp>
          <p:nvSpPr>
            <p:cNvPr id="151" name="Oval 150">
              <a:extLst>
                <a:ext uri="{FF2B5EF4-FFF2-40B4-BE49-F238E27FC236}">
                  <a16:creationId xmlns:a16="http://schemas.microsoft.com/office/drawing/2014/main" id="{20AE12D0-05DF-4977-8880-D49039F149BE}"/>
                </a:ext>
              </a:extLst>
            </p:cNvPr>
            <p:cNvSpPr/>
            <p:nvPr/>
          </p:nvSpPr>
          <p:spPr>
            <a:xfrm>
              <a:off x="2083745" y="5104351"/>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164" name="Curved Connector 7">
            <a:extLst>
              <a:ext uri="{FF2B5EF4-FFF2-40B4-BE49-F238E27FC236}">
                <a16:creationId xmlns:a16="http://schemas.microsoft.com/office/drawing/2014/main" id="{64249A3D-B85C-47B6-82EF-209B9696C496}"/>
              </a:ext>
            </a:extLst>
          </p:cNvPr>
          <p:cNvCxnSpPr>
            <a:cxnSpLocks/>
            <a:stCxn id="85" idx="5"/>
            <a:endCxn id="153" idx="0"/>
          </p:cNvCxnSpPr>
          <p:nvPr/>
        </p:nvCxnSpPr>
        <p:spPr>
          <a:xfrm rot="16200000" flipH="1">
            <a:off x="3783663" y="3000392"/>
            <a:ext cx="1631767" cy="166078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1" name="Oval 270">
            <a:extLst>
              <a:ext uri="{FF2B5EF4-FFF2-40B4-BE49-F238E27FC236}">
                <a16:creationId xmlns:a16="http://schemas.microsoft.com/office/drawing/2014/main" id="{20AE12D0-05DF-4977-8880-D49039F149BE}"/>
              </a:ext>
            </a:extLst>
          </p:cNvPr>
          <p:cNvSpPr/>
          <p:nvPr/>
        </p:nvSpPr>
        <p:spPr>
          <a:xfrm>
            <a:off x="5500701" y="5002734"/>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272" name="Oval 271">
            <a:extLst>
              <a:ext uri="{FF2B5EF4-FFF2-40B4-BE49-F238E27FC236}">
                <a16:creationId xmlns:a16="http://schemas.microsoft.com/office/drawing/2014/main" id="{20AE12D0-05DF-4977-8880-D49039F149BE}"/>
              </a:ext>
            </a:extLst>
          </p:cNvPr>
          <p:cNvSpPr/>
          <p:nvPr/>
        </p:nvSpPr>
        <p:spPr>
          <a:xfrm>
            <a:off x="5583484" y="483285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273" name="Oval 272">
            <a:extLst>
              <a:ext uri="{FF2B5EF4-FFF2-40B4-BE49-F238E27FC236}">
                <a16:creationId xmlns:a16="http://schemas.microsoft.com/office/drawing/2014/main" id="{20AE12D0-05DF-4977-8880-D49039F149BE}"/>
              </a:ext>
            </a:extLst>
          </p:cNvPr>
          <p:cNvSpPr/>
          <p:nvPr/>
        </p:nvSpPr>
        <p:spPr>
          <a:xfrm>
            <a:off x="4984040" y="4818587"/>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274" name="Oval 273">
            <a:extLst>
              <a:ext uri="{FF2B5EF4-FFF2-40B4-BE49-F238E27FC236}">
                <a16:creationId xmlns:a16="http://schemas.microsoft.com/office/drawing/2014/main" id="{20AE12D0-05DF-4977-8880-D49039F149BE}"/>
              </a:ext>
            </a:extLst>
          </p:cNvPr>
          <p:cNvSpPr/>
          <p:nvPr/>
        </p:nvSpPr>
        <p:spPr>
          <a:xfrm>
            <a:off x="5287607" y="5045629"/>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5</a:t>
            </a:r>
          </a:p>
        </p:txBody>
      </p:sp>
      <p:sp>
        <p:nvSpPr>
          <p:cNvPr id="275" name="Oval 274">
            <a:extLst>
              <a:ext uri="{FF2B5EF4-FFF2-40B4-BE49-F238E27FC236}">
                <a16:creationId xmlns:a16="http://schemas.microsoft.com/office/drawing/2014/main" id="{20AE12D0-05DF-4977-8880-D49039F149BE}"/>
              </a:ext>
            </a:extLst>
          </p:cNvPr>
          <p:cNvSpPr/>
          <p:nvPr/>
        </p:nvSpPr>
        <p:spPr>
          <a:xfrm>
            <a:off x="4995284" y="4619865"/>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351" name="Diamond 350"/>
          <p:cNvSpPr/>
          <p:nvPr/>
        </p:nvSpPr>
        <p:spPr>
          <a:xfrm>
            <a:off x="3653724" y="2783711"/>
            <a:ext cx="178731" cy="226239"/>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white"/>
                </a:solidFill>
              </a:rPr>
              <a:t>1</a:t>
            </a:r>
            <a:endParaRPr lang="en-GB" sz="1200" dirty="0">
              <a:solidFill>
                <a:prstClr val="white"/>
              </a:solidFill>
            </a:endParaRPr>
          </a:p>
        </p:txBody>
      </p:sp>
      <p:cxnSp>
        <p:nvCxnSpPr>
          <p:cNvPr id="352" name="Curved Connector 14">
            <a:extLst>
              <a:ext uri="{FF2B5EF4-FFF2-40B4-BE49-F238E27FC236}">
                <a16:creationId xmlns:a16="http://schemas.microsoft.com/office/drawing/2014/main" id="{7B6572C3-44A8-44FD-BA98-1C8E5D34955F}"/>
              </a:ext>
            </a:extLst>
          </p:cNvPr>
          <p:cNvCxnSpPr>
            <a:cxnSpLocks/>
            <a:stCxn id="296" idx="3"/>
            <a:endCxn id="259" idx="5"/>
          </p:cNvCxnSpPr>
          <p:nvPr/>
        </p:nvCxnSpPr>
        <p:spPr>
          <a:xfrm rot="5400000" flipH="1">
            <a:off x="3457623" y="1889041"/>
            <a:ext cx="296969" cy="3968471"/>
          </a:xfrm>
          <a:prstGeom prst="curvedConnector3">
            <a:avLst>
              <a:gd name="adj1" fmla="val -91915"/>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0" name="Oval 369">
            <a:extLst>
              <a:ext uri="{FF2B5EF4-FFF2-40B4-BE49-F238E27FC236}">
                <a16:creationId xmlns:a16="http://schemas.microsoft.com/office/drawing/2014/main" id="{99EF9350-EC50-4CF9-83E7-4A3C27D2DD43}"/>
              </a:ext>
            </a:extLst>
          </p:cNvPr>
          <p:cNvSpPr/>
          <p:nvPr/>
        </p:nvSpPr>
        <p:spPr>
          <a:xfrm>
            <a:off x="8532549" y="2124904"/>
            <a:ext cx="259982" cy="28165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71" name="Oval 370">
            <a:extLst>
              <a:ext uri="{FF2B5EF4-FFF2-40B4-BE49-F238E27FC236}">
                <a16:creationId xmlns:a16="http://schemas.microsoft.com/office/drawing/2014/main" id="{99EF9350-EC50-4CF9-83E7-4A3C27D2DD43}"/>
              </a:ext>
            </a:extLst>
          </p:cNvPr>
          <p:cNvSpPr/>
          <p:nvPr/>
        </p:nvSpPr>
        <p:spPr>
          <a:xfrm>
            <a:off x="8792531" y="2340347"/>
            <a:ext cx="321678" cy="23667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375" name="Oval 374">
            <a:extLst>
              <a:ext uri="{FF2B5EF4-FFF2-40B4-BE49-F238E27FC236}">
                <a16:creationId xmlns:a16="http://schemas.microsoft.com/office/drawing/2014/main" id="{0304C575-460B-4949-B136-374A1A5EDCA0}"/>
              </a:ext>
            </a:extLst>
          </p:cNvPr>
          <p:cNvSpPr/>
          <p:nvPr/>
        </p:nvSpPr>
        <p:spPr>
          <a:xfrm>
            <a:off x="6363500" y="3530466"/>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7</a:t>
            </a:r>
          </a:p>
        </p:txBody>
      </p:sp>
      <p:sp>
        <p:nvSpPr>
          <p:cNvPr id="376" name="Oval 375">
            <a:extLst>
              <a:ext uri="{FF2B5EF4-FFF2-40B4-BE49-F238E27FC236}">
                <a16:creationId xmlns:a16="http://schemas.microsoft.com/office/drawing/2014/main" id="{0304C575-460B-4949-B136-374A1A5EDCA0}"/>
              </a:ext>
            </a:extLst>
          </p:cNvPr>
          <p:cNvSpPr/>
          <p:nvPr/>
        </p:nvSpPr>
        <p:spPr>
          <a:xfrm>
            <a:off x="6397741" y="3286733"/>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377" name="Oval 376">
            <a:extLst>
              <a:ext uri="{FF2B5EF4-FFF2-40B4-BE49-F238E27FC236}">
                <a16:creationId xmlns:a16="http://schemas.microsoft.com/office/drawing/2014/main" id="{0304C575-460B-4949-B136-374A1A5EDCA0}"/>
              </a:ext>
            </a:extLst>
          </p:cNvPr>
          <p:cNvSpPr/>
          <p:nvPr/>
        </p:nvSpPr>
        <p:spPr>
          <a:xfrm>
            <a:off x="6195415" y="3062740"/>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74" name="Oval 373"/>
          <p:cNvSpPr/>
          <p:nvPr/>
        </p:nvSpPr>
        <p:spPr bwMode="ltGray">
          <a:xfrm>
            <a:off x="6445833" y="3584450"/>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5</a:t>
            </a:r>
            <a:endParaRPr lang="en-GB" sz="1200" dirty="0" err="1">
              <a:solidFill>
                <a:prstClr val="white"/>
              </a:solidFill>
            </a:endParaRPr>
          </a:p>
        </p:txBody>
      </p:sp>
      <p:sp>
        <p:nvSpPr>
          <p:cNvPr id="372" name="Oval 371"/>
          <p:cNvSpPr/>
          <p:nvPr/>
        </p:nvSpPr>
        <p:spPr bwMode="ltGray">
          <a:xfrm>
            <a:off x="6287705" y="3120766"/>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7</a:t>
            </a:r>
            <a:endParaRPr lang="en-GB" sz="1200" dirty="0" err="1">
              <a:solidFill>
                <a:prstClr val="white"/>
              </a:solidFill>
            </a:endParaRPr>
          </a:p>
        </p:txBody>
      </p:sp>
      <p:sp>
        <p:nvSpPr>
          <p:cNvPr id="373" name="Oval 372"/>
          <p:cNvSpPr/>
          <p:nvPr/>
        </p:nvSpPr>
        <p:spPr bwMode="ltGray">
          <a:xfrm>
            <a:off x="6490362" y="3337363"/>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6</a:t>
            </a:r>
            <a:endParaRPr lang="en-GB" sz="1200" dirty="0" err="1">
              <a:solidFill>
                <a:prstClr val="white"/>
              </a:solidFill>
            </a:endParaRPr>
          </a:p>
        </p:txBody>
      </p:sp>
      <p:cxnSp>
        <p:nvCxnSpPr>
          <p:cNvPr id="378" name="Curved Connector 14">
            <a:extLst>
              <a:ext uri="{FF2B5EF4-FFF2-40B4-BE49-F238E27FC236}">
                <a16:creationId xmlns:a16="http://schemas.microsoft.com/office/drawing/2014/main" id="{7B6572C3-44A8-44FD-BA98-1C8E5D34955F}"/>
              </a:ext>
            </a:extLst>
          </p:cNvPr>
          <p:cNvCxnSpPr>
            <a:cxnSpLocks/>
            <a:stCxn id="375" idx="6"/>
            <a:endCxn id="292" idx="3"/>
          </p:cNvCxnSpPr>
          <p:nvPr/>
        </p:nvCxnSpPr>
        <p:spPr>
          <a:xfrm flipV="1">
            <a:off x="6708933" y="2581299"/>
            <a:ext cx="2503882" cy="1094274"/>
          </a:xfrm>
          <a:prstGeom prst="curvedConnector2">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1" name="Curved Connector 14">
            <a:extLst>
              <a:ext uri="{FF2B5EF4-FFF2-40B4-BE49-F238E27FC236}">
                <a16:creationId xmlns:a16="http://schemas.microsoft.com/office/drawing/2014/main" id="{7B6572C3-44A8-44FD-BA98-1C8E5D34955F}"/>
              </a:ext>
            </a:extLst>
          </p:cNvPr>
          <p:cNvCxnSpPr>
            <a:cxnSpLocks/>
            <a:stCxn id="376" idx="6"/>
          </p:cNvCxnSpPr>
          <p:nvPr/>
        </p:nvCxnSpPr>
        <p:spPr>
          <a:xfrm flipV="1">
            <a:off x="6743174" y="2419610"/>
            <a:ext cx="2034785" cy="1012230"/>
          </a:xfrm>
          <a:prstGeom prst="curvedConnector2">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4" name="Curved Connector 14">
            <a:extLst>
              <a:ext uri="{FF2B5EF4-FFF2-40B4-BE49-F238E27FC236}">
                <a16:creationId xmlns:a16="http://schemas.microsoft.com/office/drawing/2014/main" id="{7B6572C3-44A8-44FD-BA98-1C8E5D34955F}"/>
              </a:ext>
            </a:extLst>
          </p:cNvPr>
          <p:cNvCxnSpPr>
            <a:cxnSpLocks/>
            <a:stCxn id="377" idx="6"/>
            <a:endCxn id="370" idx="2"/>
          </p:cNvCxnSpPr>
          <p:nvPr/>
        </p:nvCxnSpPr>
        <p:spPr>
          <a:xfrm flipV="1">
            <a:off x="6540848" y="2265729"/>
            <a:ext cx="1991701" cy="942118"/>
          </a:xfrm>
          <a:prstGeom prst="curvedConnector3">
            <a:avLst>
              <a:gd name="adj1" fmla="val 50000"/>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9" name="Oval 388">
            <a:extLst>
              <a:ext uri="{FF2B5EF4-FFF2-40B4-BE49-F238E27FC236}">
                <a16:creationId xmlns:a16="http://schemas.microsoft.com/office/drawing/2014/main" id="{99EF9350-EC50-4CF9-83E7-4A3C27D2DD43}"/>
              </a:ext>
            </a:extLst>
          </p:cNvPr>
          <p:cNvSpPr/>
          <p:nvPr/>
        </p:nvSpPr>
        <p:spPr>
          <a:xfrm>
            <a:off x="10113505" y="2240400"/>
            <a:ext cx="285018" cy="20865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390" name="Oval 389">
            <a:extLst>
              <a:ext uri="{FF2B5EF4-FFF2-40B4-BE49-F238E27FC236}">
                <a16:creationId xmlns:a16="http://schemas.microsoft.com/office/drawing/2014/main" id="{99EF9350-EC50-4CF9-83E7-4A3C27D2DD43}"/>
              </a:ext>
            </a:extLst>
          </p:cNvPr>
          <p:cNvSpPr/>
          <p:nvPr/>
        </p:nvSpPr>
        <p:spPr>
          <a:xfrm>
            <a:off x="10720803" y="2466736"/>
            <a:ext cx="243347" cy="24774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sp>
        <p:nvSpPr>
          <p:cNvPr id="391" name="Oval 390">
            <a:extLst>
              <a:ext uri="{FF2B5EF4-FFF2-40B4-BE49-F238E27FC236}">
                <a16:creationId xmlns:a16="http://schemas.microsoft.com/office/drawing/2014/main" id="{99EF9350-EC50-4CF9-83E7-4A3C27D2DD43}"/>
              </a:ext>
            </a:extLst>
          </p:cNvPr>
          <p:cNvSpPr/>
          <p:nvPr/>
        </p:nvSpPr>
        <p:spPr>
          <a:xfrm>
            <a:off x="10385516" y="2428417"/>
            <a:ext cx="281249" cy="21501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392" name="Curved Connector 14">
            <a:extLst>
              <a:ext uri="{FF2B5EF4-FFF2-40B4-BE49-F238E27FC236}">
                <a16:creationId xmlns:a16="http://schemas.microsoft.com/office/drawing/2014/main" id="{F17A097F-6330-4DFB-A688-72F188B8868C}"/>
              </a:ext>
            </a:extLst>
          </p:cNvPr>
          <p:cNvCxnSpPr>
            <a:cxnSpLocks/>
            <a:stCxn id="370" idx="3"/>
            <a:endCxn id="390" idx="4"/>
          </p:cNvCxnSpPr>
          <p:nvPr/>
        </p:nvCxnSpPr>
        <p:spPr>
          <a:xfrm rot="16200000" flipH="1">
            <a:off x="9531961" y="1403967"/>
            <a:ext cx="349177" cy="2271855"/>
          </a:xfrm>
          <a:prstGeom prst="curvedConnector3">
            <a:avLst>
              <a:gd name="adj1" fmla="val 165468"/>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3" name="Curved Connector 14">
            <a:extLst>
              <a:ext uri="{FF2B5EF4-FFF2-40B4-BE49-F238E27FC236}">
                <a16:creationId xmlns:a16="http://schemas.microsoft.com/office/drawing/2014/main" id="{F17A097F-6330-4DFB-A688-72F188B8868C}"/>
              </a:ext>
            </a:extLst>
          </p:cNvPr>
          <p:cNvCxnSpPr>
            <a:cxnSpLocks/>
            <a:stCxn id="292" idx="5"/>
            <a:endCxn id="389" idx="4"/>
          </p:cNvCxnSpPr>
          <p:nvPr/>
        </p:nvCxnSpPr>
        <p:spPr>
          <a:xfrm rot="5400000" flipH="1" flipV="1">
            <a:off x="9760633" y="2085919"/>
            <a:ext cx="132241" cy="858519"/>
          </a:xfrm>
          <a:prstGeom prst="curvedConnector3">
            <a:avLst>
              <a:gd name="adj1" fmla="val -162209"/>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6" name="Curved Connector 14">
            <a:extLst>
              <a:ext uri="{FF2B5EF4-FFF2-40B4-BE49-F238E27FC236}">
                <a16:creationId xmlns:a16="http://schemas.microsoft.com/office/drawing/2014/main" id="{F17A097F-6330-4DFB-A688-72F188B8868C}"/>
              </a:ext>
            </a:extLst>
          </p:cNvPr>
          <p:cNvCxnSpPr>
            <a:cxnSpLocks/>
            <a:stCxn id="371" idx="5"/>
            <a:endCxn id="391" idx="4"/>
          </p:cNvCxnSpPr>
          <p:nvPr/>
        </p:nvCxnSpPr>
        <p:spPr>
          <a:xfrm rot="16200000" flipH="1">
            <a:off x="9746083" y="1863377"/>
            <a:ext cx="101074" cy="1459041"/>
          </a:xfrm>
          <a:prstGeom prst="curvedConnector3">
            <a:avLst>
              <a:gd name="adj1" fmla="val 326171"/>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21" name="Group 420">
            <a:extLst>
              <a:ext uri="{FF2B5EF4-FFF2-40B4-BE49-F238E27FC236}">
                <a16:creationId xmlns:a16="http://schemas.microsoft.com/office/drawing/2014/main" id="{EE27A87E-36AF-4C3C-AEBA-AA642440FA7B}"/>
              </a:ext>
            </a:extLst>
          </p:cNvPr>
          <p:cNvGrpSpPr/>
          <p:nvPr/>
        </p:nvGrpSpPr>
        <p:grpSpPr>
          <a:xfrm>
            <a:off x="7886821" y="3850343"/>
            <a:ext cx="603917" cy="462976"/>
            <a:chOff x="2087056" y="4770132"/>
            <a:chExt cx="695373" cy="574375"/>
          </a:xfrm>
        </p:grpSpPr>
        <p:grpSp>
          <p:nvGrpSpPr>
            <p:cNvPr id="422" name="Group 421">
              <a:extLst>
                <a:ext uri="{FF2B5EF4-FFF2-40B4-BE49-F238E27FC236}">
                  <a16:creationId xmlns:a16="http://schemas.microsoft.com/office/drawing/2014/main" id="{69043A8D-1520-4214-AEE8-BFE37687CCD0}"/>
                </a:ext>
              </a:extLst>
            </p:cNvPr>
            <p:cNvGrpSpPr/>
            <p:nvPr/>
          </p:nvGrpSpPr>
          <p:grpSpPr>
            <a:xfrm>
              <a:off x="2087056" y="4770132"/>
              <a:ext cx="695373" cy="574375"/>
              <a:chOff x="2087056" y="4770132"/>
              <a:chExt cx="695373" cy="574375"/>
            </a:xfrm>
          </p:grpSpPr>
          <p:sp>
            <p:nvSpPr>
              <p:cNvPr id="424" name="Oval 423">
                <a:extLst>
                  <a:ext uri="{FF2B5EF4-FFF2-40B4-BE49-F238E27FC236}">
                    <a16:creationId xmlns:a16="http://schemas.microsoft.com/office/drawing/2014/main" id="{43FE3E9D-2B03-42CE-BBE3-06E8EEF5F2D4}"/>
                  </a:ext>
                </a:extLst>
              </p:cNvPr>
              <p:cNvSpPr/>
              <p:nvPr/>
            </p:nvSpPr>
            <p:spPr>
              <a:xfrm>
                <a:off x="2087056" y="4804774"/>
                <a:ext cx="660356" cy="539733"/>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25" name="TextBox 424">
                <a:extLst>
                  <a:ext uri="{FF2B5EF4-FFF2-40B4-BE49-F238E27FC236}">
                    <a16:creationId xmlns:a16="http://schemas.microsoft.com/office/drawing/2014/main" id="{AEB80A5B-C3D5-45FC-8108-C5F62286228D}"/>
                  </a:ext>
                </a:extLst>
              </p:cNvPr>
              <p:cNvSpPr txBox="1"/>
              <p:nvPr/>
            </p:nvSpPr>
            <p:spPr>
              <a:xfrm>
                <a:off x="2184536" y="4770132"/>
                <a:ext cx="597893" cy="324557"/>
              </a:xfrm>
              <a:prstGeom prst="rect">
                <a:avLst/>
              </a:prstGeom>
              <a:noFill/>
            </p:spPr>
            <p:txBody>
              <a:bodyPr wrap="square" rtlCol="0">
                <a:spAutoFit/>
              </a:bodyPr>
              <a:lstStyle/>
              <a:p>
                <a:pPr algn="ctr"/>
                <a:r>
                  <a:rPr lang="en-US" sz="1100" dirty="0">
                    <a:solidFill>
                      <a:prstClr val="black"/>
                    </a:solidFill>
                  </a:rPr>
                  <a:t>Ports</a:t>
                </a:r>
              </a:p>
            </p:txBody>
          </p:sp>
        </p:grpSp>
        <p:sp>
          <p:nvSpPr>
            <p:cNvPr id="423" name="Oval 422">
              <a:extLst>
                <a:ext uri="{FF2B5EF4-FFF2-40B4-BE49-F238E27FC236}">
                  <a16:creationId xmlns:a16="http://schemas.microsoft.com/office/drawing/2014/main" id="{6747A833-BB13-4A81-8AAA-71D37EFBEFB5}"/>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grpSp>
        <p:nvGrpSpPr>
          <p:cNvPr id="435" name="Group 434">
            <a:extLst>
              <a:ext uri="{FF2B5EF4-FFF2-40B4-BE49-F238E27FC236}">
                <a16:creationId xmlns:a16="http://schemas.microsoft.com/office/drawing/2014/main" id="{EE27A87E-36AF-4C3C-AEBA-AA642440FA7B}"/>
              </a:ext>
            </a:extLst>
          </p:cNvPr>
          <p:cNvGrpSpPr/>
          <p:nvPr/>
        </p:nvGrpSpPr>
        <p:grpSpPr>
          <a:xfrm>
            <a:off x="8669403" y="3836502"/>
            <a:ext cx="595855" cy="455716"/>
            <a:chOff x="2087056" y="4770133"/>
            <a:chExt cx="686090" cy="565368"/>
          </a:xfrm>
        </p:grpSpPr>
        <p:grpSp>
          <p:nvGrpSpPr>
            <p:cNvPr id="436" name="Group 435">
              <a:extLst>
                <a:ext uri="{FF2B5EF4-FFF2-40B4-BE49-F238E27FC236}">
                  <a16:creationId xmlns:a16="http://schemas.microsoft.com/office/drawing/2014/main" id="{69043A8D-1520-4214-AEE8-BFE37687CCD0}"/>
                </a:ext>
              </a:extLst>
            </p:cNvPr>
            <p:cNvGrpSpPr/>
            <p:nvPr/>
          </p:nvGrpSpPr>
          <p:grpSpPr>
            <a:xfrm>
              <a:off x="2087056" y="4770133"/>
              <a:ext cx="686090" cy="543433"/>
              <a:chOff x="2087056" y="4770133"/>
              <a:chExt cx="686090" cy="543433"/>
            </a:xfrm>
          </p:grpSpPr>
          <p:sp>
            <p:nvSpPr>
              <p:cNvPr id="438" name="Oval 437">
                <a:extLst>
                  <a:ext uri="{FF2B5EF4-FFF2-40B4-BE49-F238E27FC236}">
                    <a16:creationId xmlns:a16="http://schemas.microsoft.com/office/drawing/2014/main" id="{43FE3E9D-2B03-42CE-BBE3-06E8EEF5F2D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39" name="TextBox 438">
                <a:extLst>
                  <a:ext uri="{FF2B5EF4-FFF2-40B4-BE49-F238E27FC236}">
                    <a16:creationId xmlns:a16="http://schemas.microsoft.com/office/drawing/2014/main" id="{AEB80A5B-C3D5-45FC-8108-C5F62286228D}"/>
                  </a:ext>
                </a:extLst>
              </p:cNvPr>
              <p:cNvSpPr txBox="1"/>
              <p:nvPr/>
            </p:nvSpPr>
            <p:spPr>
              <a:xfrm>
                <a:off x="2184536" y="4770133"/>
                <a:ext cx="588610" cy="324557"/>
              </a:xfrm>
              <a:prstGeom prst="rect">
                <a:avLst/>
              </a:prstGeom>
              <a:noFill/>
            </p:spPr>
            <p:txBody>
              <a:bodyPr wrap="square" rtlCol="0">
                <a:spAutoFit/>
              </a:bodyPr>
              <a:lstStyle/>
              <a:p>
                <a:pPr algn="ctr"/>
                <a:r>
                  <a:rPr lang="en-US" sz="1100" dirty="0">
                    <a:solidFill>
                      <a:prstClr val="black"/>
                    </a:solidFill>
                  </a:rPr>
                  <a:t>Ports</a:t>
                </a:r>
              </a:p>
            </p:txBody>
          </p:sp>
        </p:grpSp>
        <p:sp>
          <p:nvSpPr>
            <p:cNvPr id="437" name="Oval 436">
              <a:extLst>
                <a:ext uri="{FF2B5EF4-FFF2-40B4-BE49-F238E27FC236}">
                  <a16:creationId xmlns:a16="http://schemas.microsoft.com/office/drawing/2014/main" id="{6747A833-BB13-4A81-8AAA-71D37EFBEFB5}"/>
                </a:ext>
              </a:extLst>
            </p:cNvPr>
            <p:cNvSpPr/>
            <p:nvPr/>
          </p:nvSpPr>
          <p:spPr>
            <a:xfrm>
              <a:off x="2180580" y="510523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grpSp>
        <p:nvGrpSpPr>
          <p:cNvPr id="440" name="Group 439">
            <a:extLst>
              <a:ext uri="{FF2B5EF4-FFF2-40B4-BE49-F238E27FC236}">
                <a16:creationId xmlns:a16="http://schemas.microsoft.com/office/drawing/2014/main" id="{EE27A87E-36AF-4C3C-AEBA-AA642440FA7B}"/>
              </a:ext>
            </a:extLst>
          </p:cNvPr>
          <p:cNvGrpSpPr/>
          <p:nvPr/>
        </p:nvGrpSpPr>
        <p:grpSpPr>
          <a:xfrm>
            <a:off x="9386726" y="3811251"/>
            <a:ext cx="591982" cy="480657"/>
            <a:chOff x="2087056" y="4770132"/>
            <a:chExt cx="681631" cy="596310"/>
          </a:xfrm>
        </p:grpSpPr>
        <p:grpSp>
          <p:nvGrpSpPr>
            <p:cNvPr id="441" name="Group 440">
              <a:extLst>
                <a:ext uri="{FF2B5EF4-FFF2-40B4-BE49-F238E27FC236}">
                  <a16:creationId xmlns:a16="http://schemas.microsoft.com/office/drawing/2014/main" id="{69043A8D-1520-4214-AEE8-BFE37687CCD0}"/>
                </a:ext>
              </a:extLst>
            </p:cNvPr>
            <p:cNvGrpSpPr/>
            <p:nvPr/>
          </p:nvGrpSpPr>
          <p:grpSpPr>
            <a:xfrm>
              <a:off x="2087056" y="4770132"/>
              <a:ext cx="681631" cy="543434"/>
              <a:chOff x="2087056" y="4770132"/>
              <a:chExt cx="681631" cy="543434"/>
            </a:xfrm>
          </p:grpSpPr>
          <p:sp>
            <p:nvSpPr>
              <p:cNvPr id="443" name="Oval 442">
                <a:extLst>
                  <a:ext uri="{FF2B5EF4-FFF2-40B4-BE49-F238E27FC236}">
                    <a16:creationId xmlns:a16="http://schemas.microsoft.com/office/drawing/2014/main" id="{43FE3E9D-2B03-42CE-BBE3-06E8EEF5F2D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44" name="TextBox 443">
                <a:extLst>
                  <a:ext uri="{FF2B5EF4-FFF2-40B4-BE49-F238E27FC236}">
                    <a16:creationId xmlns:a16="http://schemas.microsoft.com/office/drawing/2014/main" id="{AEB80A5B-C3D5-45FC-8108-C5F62286228D}"/>
                  </a:ext>
                </a:extLst>
              </p:cNvPr>
              <p:cNvSpPr txBox="1"/>
              <p:nvPr/>
            </p:nvSpPr>
            <p:spPr>
              <a:xfrm>
                <a:off x="2184536" y="4770132"/>
                <a:ext cx="584151" cy="324557"/>
              </a:xfrm>
              <a:prstGeom prst="rect">
                <a:avLst/>
              </a:prstGeom>
              <a:noFill/>
            </p:spPr>
            <p:txBody>
              <a:bodyPr wrap="square" rtlCol="0">
                <a:spAutoFit/>
              </a:bodyPr>
              <a:lstStyle/>
              <a:p>
                <a:pPr algn="ctr"/>
                <a:r>
                  <a:rPr lang="en-US" sz="1100" dirty="0">
                    <a:solidFill>
                      <a:prstClr val="black"/>
                    </a:solidFill>
                  </a:rPr>
                  <a:t>Ports</a:t>
                </a:r>
              </a:p>
            </p:txBody>
          </p:sp>
        </p:grpSp>
        <p:sp>
          <p:nvSpPr>
            <p:cNvPr id="442" name="Oval 441">
              <a:extLst>
                <a:ext uri="{FF2B5EF4-FFF2-40B4-BE49-F238E27FC236}">
                  <a16:creationId xmlns:a16="http://schemas.microsoft.com/office/drawing/2014/main" id="{6747A833-BB13-4A81-8AAA-71D37EFBEFB5}"/>
                </a:ext>
              </a:extLst>
            </p:cNvPr>
            <p:cNvSpPr/>
            <p:nvPr/>
          </p:nvSpPr>
          <p:spPr>
            <a:xfrm>
              <a:off x="2175059" y="5136179"/>
              <a:ext cx="275435"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sp>
        <p:nvSpPr>
          <p:cNvPr id="450" name="Oval 449">
            <a:extLst>
              <a:ext uri="{FF2B5EF4-FFF2-40B4-BE49-F238E27FC236}">
                <a16:creationId xmlns:a16="http://schemas.microsoft.com/office/drawing/2014/main" id="{6747A833-BB13-4A81-8AAA-71D37EFBEFB5}"/>
              </a:ext>
            </a:extLst>
          </p:cNvPr>
          <p:cNvSpPr/>
          <p:nvPr/>
        </p:nvSpPr>
        <p:spPr>
          <a:xfrm>
            <a:off x="7856410" y="4098678"/>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451" name="Curved Connector 450"/>
          <p:cNvCxnSpPr>
            <a:cxnSpLocks/>
            <a:stCxn id="370" idx="3"/>
            <a:endCxn id="424" idx="7"/>
          </p:cNvCxnSpPr>
          <p:nvPr/>
        </p:nvCxnSpPr>
        <p:spPr>
          <a:xfrm rot="5400000">
            <a:off x="7685145" y="3056500"/>
            <a:ext cx="1576671" cy="19428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5" name="Curved Connector 454"/>
          <p:cNvCxnSpPr>
            <a:cxnSpLocks/>
            <a:stCxn id="371" idx="4"/>
            <a:endCxn id="439" idx="0"/>
          </p:cNvCxnSpPr>
          <p:nvPr/>
        </p:nvCxnSpPr>
        <p:spPr>
          <a:xfrm rot="16200000" flipH="1">
            <a:off x="8351775" y="3178616"/>
            <a:ext cx="1259481" cy="56290"/>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8" name="Curved Connector 457"/>
          <p:cNvCxnSpPr>
            <a:cxnSpLocks/>
            <a:stCxn id="292" idx="4"/>
            <a:endCxn id="444" idx="0"/>
          </p:cNvCxnSpPr>
          <p:nvPr/>
        </p:nvCxnSpPr>
        <p:spPr>
          <a:xfrm rot="16200000" flipH="1">
            <a:off x="8917399" y="3003601"/>
            <a:ext cx="1195404" cy="419892"/>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1" name="Curved Connector 14">
            <a:extLst>
              <a:ext uri="{FF2B5EF4-FFF2-40B4-BE49-F238E27FC236}">
                <a16:creationId xmlns:a16="http://schemas.microsoft.com/office/drawing/2014/main" id="{316B656C-973C-465E-AD83-E231BE78ACF7}"/>
              </a:ext>
            </a:extLst>
          </p:cNvPr>
          <p:cNvCxnSpPr>
            <a:cxnSpLocks/>
            <a:stCxn id="423" idx="4"/>
            <a:endCxn id="414" idx="6"/>
          </p:cNvCxnSpPr>
          <p:nvPr/>
        </p:nvCxnSpPr>
        <p:spPr>
          <a:xfrm rot="5400000">
            <a:off x="6826888" y="3357431"/>
            <a:ext cx="389926" cy="2301001"/>
          </a:xfrm>
          <a:prstGeom prst="curvedConnector2">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7" name="Curved Connector 14">
            <a:extLst>
              <a:ext uri="{FF2B5EF4-FFF2-40B4-BE49-F238E27FC236}">
                <a16:creationId xmlns:a16="http://schemas.microsoft.com/office/drawing/2014/main" id="{316B656C-973C-465E-AD83-E231BE78ACF7}"/>
              </a:ext>
            </a:extLst>
          </p:cNvPr>
          <p:cNvCxnSpPr>
            <a:cxnSpLocks/>
            <a:stCxn id="443" idx="3"/>
            <a:endCxn id="271" idx="6"/>
          </p:cNvCxnSpPr>
          <p:nvPr/>
        </p:nvCxnSpPr>
        <p:spPr>
          <a:xfrm rot="5400000">
            <a:off x="7157279" y="2804430"/>
            <a:ext cx="932293" cy="3694579"/>
          </a:xfrm>
          <a:prstGeom prst="curvedConnector2">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0" name="TextBox 509"/>
          <p:cNvSpPr txBox="1"/>
          <p:nvPr/>
        </p:nvSpPr>
        <p:spPr>
          <a:xfrm>
            <a:off x="3952845" y="5803814"/>
            <a:ext cx="2888932" cy="523220"/>
          </a:xfrm>
          <a:prstGeom prst="rect">
            <a:avLst/>
          </a:prstGeom>
          <a:noFill/>
        </p:spPr>
        <p:txBody>
          <a:bodyPr wrap="none" rtlCol="0">
            <a:spAutoFit/>
          </a:bodyPr>
          <a:lstStyle/>
          <a:p>
            <a:r>
              <a:rPr lang="en-US" sz="1400" dirty="0">
                <a:solidFill>
                  <a:prstClr val="black"/>
                </a:solidFill>
              </a:rPr>
              <a:t>Navigation Link representing physical</a:t>
            </a:r>
          </a:p>
          <a:p>
            <a:r>
              <a:rPr lang="en-US" sz="1400" dirty="0">
                <a:solidFill>
                  <a:prstClr val="black"/>
                </a:solidFill>
              </a:rPr>
              <a:t>Fabric links (always between ports)</a:t>
            </a:r>
          </a:p>
        </p:txBody>
      </p:sp>
      <p:cxnSp>
        <p:nvCxnSpPr>
          <p:cNvPr id="511" name="Straight Arrow Connector 510"/>
          <p:cNvCxnSpPr/>
          <p:nvPr/>
        </p:nvCxnSpPr>
        <p:spPr>
          <a:xfrm>
            <a:off x="3528577" y="6054969"/>
            <a:ext cx="436073" cy="0"/>
          </a:xfrm>
          <a:prstGeom prst="straightConnector1">
            <a:avLst/>
          </a:prstGeom>
          <a:ln>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12" name="TextBox 511"/>
          <p:cNvSpPr txBox="1"/>
          <p:nvPr/>
        </p:nvSpPr>
        <p:spPr>
          <a:xfrm>
            <a:off x="3943045" y="6399867"/>
            <a:ext cx="3207032" cy="307777"/>
          </a:xfrm>
          <a:prstGeom prst="rect">
            <a:avLst/>
          </a:prstGeom>
          <a:noFill/>
        </p:spPr>
        <p:txBody>
          <a:bodyPr wrap="none" rtlCol="0">
            <a:spAutoFit/>
          </a:bodyPr>
          <a:lstStyle/>
          <a:p>
            <a:r>
              <a:rPr lang="en-US" sz="1400" dirty="0">
                <a:solidFill>
                  <a:prstClr val="black"/>
                </a:solidFill>
              </a:rPr>
              <a:t>Navigation Links between Redfish models</a:t>
            </a:r>
          </a:p>
        </p:txBody>
      </p:sp>
      <p:cxnSp>
        <p:nvCxnSpPr>
          <p:cNvPr id="513" name="Straight Arrow Connector 512"/>
          <p:cNvCxnSpPr/>
          <p:nvPr/>
        </p:nvCxnSpPr>
        <p:spPr>
          <a:xfrm>
            <a:off x="3516772" y="6572546"/>
            <a:ext cx="436073"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1" name="Oval 280">
            <a:extLst>
              <a:ext uri="{FF2B5EF4-FFF2-40B4-BE49-F238E27FC236}">
                <a16:creationId xmlns:a16="http://schemas.microsoft.com/office/drawing/2014/main" id="{0261A0FD-7E46-45FE-A0D9-B25A2C3FA604}"/>
              </a:ext>
            </a:extLst>
          </p:cNvPr>
          <p:cNvSpPr/>
          <p:nvPr/>
        </p:nvSpPr>
        <p:spPr>
          <a:xfrm>
            <a:off x="1672470" y="2379949"/>
            <a:ext cx="422223" cy="324612"/>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cxnSp>
        <p:nvCxnSpPr>
          <p:cNvPr id="293" name="Curved Connector 7">
            <a:extLst>
              <a:ext uri="{FF2B5EF4-FFF2-40B4-BE49-F238E27FC236}">
                <a16:creationId xmlns:a16="http://schemas.microsoft.com/office/drawing/2014/main" id="{94E13FD5-DA19-4A2F-854E-9E8FF215CDC3}"/>
              </a:ext>
            </a:extLst>
          </p:cNvPr>
          <p:cNvCxnSpPr>
            <a:cxnSpLocks/>
            <a:stCxn id="281" idx="5"/>
            <a:endCxn id="302" idx="0"/>
          </p:cNvCxnSpPr>
          <p:nvPr/>
        </p:nvCxnSpPr>
        <p:spPr>
          <a:xfrm rot="16200000" flipH="1">
            <a:off x="2049317" y="2640566"/>
            <a:ext cx="307966" cy="340880"/>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2" name="Oval 301">
            <a:extLst>
              <a:ext uri="{FF2B5EF4-FFF2-40B4-BE49-F238E27FC236}">
                <a16:creationId xmlns:a16="http://schemas.microsoft.com/office/drawing/2014/main" id="{0D886695-0CF9-4D21-B60A-8DD1485CB00D}"/>
              </a:ext>
            </a:extLst>
          </p:cNvPr>
          <p:cNvSpPr/>
          <p:nvPr/>
        </p:nvSpPr>
        <p:spPr>
          <a:xfrm>
            <a:off x="2051499" y="2964989"/>
            <a:ext cx="644481" cy="607834"/>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303" name="TextBox 302">
            <a:extLst>
              <a:ext uri="{FF2B5EF4-FFF2-40B4-BE49-F238E27FC236}">
                <a16:creationId xmlns:a16="http://schemas.microsoft.com/office/drawing/2014/main" id="{6FF22F13-43A9-4F2C-8218-D84861786475}"/>
              </a:ext>
            </a:extLst>
          </p:cNvPr>
          <p:cNvSpPr txBox="1"/>
          <p:nvPr/>
        </p:nvSpPr>
        <p:spPr>
          <a:xfrm>
            <a:off x="2202705" y="2954350"/>
            <a:ext cx="576015" cy="338555"/>
          </a:xfrm>
          <a:prstGeom prst="rect">
            <a:avLst/>
          </a:prstGeom>
          <a:noFill/>
        </p:spPr>
        <p:txBody>
          <a:bodyPr wrap="square" rtlCol="0">
            <a:spAutoFit/>
          </a:bodyPr>
          <a:lstStyle/>
          <a:p>
            <a:r>
              <a:rPr lang="en-US" sz="800" dirty="0">
                <a:solidFill>
                  <a:prstClr val="black"/>
                </a:solidFill>
              </a:rPr>
              <a:t>Fabric Adapters</a:t>
            </a:r>
          </a:p>
        </p:txBody>
      </p:sp>
      <p:sp>
        <p:nvSpPr>
          <p:cNvPr id="304" name="Oval 303">
            <a:extLst>
              <a:ext uri="{FF2B5EF4-FFF2-40B4-BE49-F238E27FC236}">
                <a16:creationId xmlns:a16="http://schemas.microsoft.com/office/drawing/2014/main" id="{0304C575-460B-4949-B136-374A1A5EDCA0}"/>
              </a:ext>
            </a:extLst>
          </p:cNvPr>
          <p:cNvSpPr/>
          <p:nvPr/>
        </p:nvSpPr>
        <p:spPr>
          <a:xfrm>
            <a:off x="2436090" y="3286065"/>
            <a:ext cx="294303" cy="247062"/>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cxnSp>
        <p:nvCxnSpPr>
          <p:cNvPr id="309" name="Curved Connector 7">
            <a:extLst>
              <a:ext uri="{FF2B5EF4-FFF2-40B4-BE49-F238E27FC236}">
                <a16:creationId xmlns:a16="http://schemas.microsoft.com/office/drawing/2014/main" id="{BD9E76C7-B531-4DA7-BEAE-21A6C3999E3B}"/>
              </a:ext>
            </a:extLst>
          </p:cNvPr>
          <p:cNvCxnSpPr>
            <a:cxnSpLocks/>
            <a:stCxn id="304" idx="4"/>
            <a:endCxn id="588" idx="0"/>
          </p:cNvCxnSpPr>
          <p:nvPr/>
        </p:nvCxnSpPr>
        <p:spPr>
          <a:xfrm rot="16200000" flipH="1">
            <a:off x="2126532" y="3989837"/>
            <a:ext cx="1136148" cy="222728"/>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6" name="Oval 355">
            <a:extLst>
              <a:ext uri="{FF2B5EF4-FFF2-40B4-BE49-F238E27FC236}">
                <a16:creationId xmlns:a16="http://schemas.microsoft.com/office/drawing/2014/main" id="{0304C575-460B-4949-B136-374A1A5EDCA0}"/>
              </a:ext>
            </a:extLst>
          </p:cNvPr>
          <p:cNvSpPr/>
          <p:nvPr/>
        </p:nvSpPr>
        <p:spPr>
          <a:xfrm>
            <a:off x="6211888" y="3740891"/>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60" name="Oval 359"/>
          <p:cNvSpPr/>
          <p:nvPr/>
        </p:nvSpPr>
        <p:spPr bwMode="ltGray">
          <a:xfrm>
            <a:off x="6274103" y="3814879"/>
            <a:ext cx="215597" cy="146301"/>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4</a:t>
            </a:r>
            <a:endParaRPr lang="en-GB" sz="1400" dirty="0" err="1">
              <a:solidFill>
                <a:prstClr val="white"/>
              </a:solidFill>
            </a:endParaRPr>
          </a:p>
        </p:txBody>
      </p:sp>
      <p:grpSp>
        <p:nvGrpSpPr>
          <p:cNvPr id="366" name="Group 365">
            <a:extLst>
              <a:ext uri="{FF2B5EF4-FFF2-40B4-BE49-F238E27FC236}">
                <a16:creationId xmlns:a16="http://schemas.microsoft.com/office/drawing/2014/main" id="{EE27A87E-36AF-4C3C-AEBA-AA642440FA7B}"/>
              </a:ext>
            </a:extLst>
          </p:cNvPr>
          <p:cNvGrpSpPr/>
          <p:nvPr/>
        </p:nvGrpSpPr>
        <p:grpSpPr>
          <a:xfrm>
            <a:off x="10207450" y="3856242"/>
            <a:ext cx="611174" cy="483740"/>
            <a:chOff x="2087056" y="4770132"/>
            <a:chExt cx="723287" cy="573939"/>
          </a:xfrm>
        </p:grpSpPr>
        <p:grpSp>
          <p:nvGrpSpPr>
            <p:cNvPr id="367" name="Group 366">
              <a:extLst>
                <a:ext uri="{FF2B5EF4-FFF2-40B4-BE49-F238E27FC236}">
                  <a16:creationId xmlns:a16="http://schemas.microsoft.com/office/drawing/2014/main" id="{69043A8D-1520-4214-AEE8-BFE37687CCD0}"/>
                </a:ext>
              </a:extLst>
            </p:cNvPr>
            <p:cNvGrpSpPr/>
            <p:nvPr/>
          </p:nvGrpSpPr>
          <p:grpSpPr>
            <a:xfrm>
              <a:off x="2087056" y="4770132"/>
              <a:ext cx="723287" cy="543434"/>
              <a:chOff x="2087056" y="4770132"/>
              <a:chExt cx="723287" cy="543434"/>
            </a:xfrm>
          </p:grpSpPr>
          <p:sp>
            <p:nvSpPr>
              <p:cNvPr id="379" name="Oval 378">
                <a:extLst>
                  <a:ext uri="{FF2B5EF4-FFF2-40B4-BE49-F238E27FC236}">
                    <a16:creationId xmlns:a16="http://schemas.microsoft.com/office/drawing/2014/main" id="{43FE3E9D-2B03-42CE-BBE3-06E8EEF5F2D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380" name="TextBox 379">
                <a:extLst>
                  <a:ext uri="{FF2B5EF4-FFF2-40B4-BE49-F238E27FC236}">
                    <a16:creationId xmlns:a16="http://schemas.microsoft.com/office/drawing/2014/main" id="{AEB80A5B-C3D5-45FC-8108-C5F62286228D}"/>
                  </a:ext>
                </a:extLst>
              </p:cNvPr>
              <p:cNvSpPr txBox="1"/>
              <p:nvPr/>
            </p:nvSpPr>
            <p:spPr>
              <a:xfrm>
                <a:off x="2184536" y="4770132"/>
                <a:ext cx="625807" cy="310390"/>
              </a:xfrm>
              <a:prstGeom prst="rect">
                <a:avLst/>
              </a:prstGeom>
              <a:noFill/>
            </p:spPr>
            <p:txBody>
              <a:bodyPr wrap="square" rtlCol="0">
                <a:spAutoFit/>
              </a:bodyPr>
              <a:lstStyle/>
              <a:p>
                <a:pPr algn="ctr"/>
                <a:r>
                  <a:rPr lang="en-US" sz="1100" dirty="0">
                    <a:solidFill>
                      <a:prstClr val="black"/>
                    </a:solidFill>
                  </a:rPr>
                  <a:t>Ports</a:t>
                </a:r>
              </a:p>
            </p:txBody>
          </p:sp>
        </p:grpSp>
        <p:sp>
          <p:nvSpPr>
            <p:cNvPr id="369" name="Oval 368">
              <a:extLst>
                <a:ext uri="{FF2B5EF4-FFF2-40B4-BE49-F238E27FC236}">
                  <a16:creationId xmlns:a16="http://schemas.microsoft.com/office/drawing/2014/main" id="{6747A833-BB13-4A81-8AAA-71D37EFBEFB5}"/>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sp>
        <p:nvSpPr>
          <p:cNvPr id="388" name="Oval 387">
            <a:extLst>
              <a:ext uri="{FF2B5EF4-FFF2-40B4-BE49-F238E27FC236}">
                <a16:creationId xmlns:a16="http://schemas.microsoft.com/office/drawing/2014/main" id="{6747A833-BB13-4A81-8AAA-71D37EFBEFB5}"/>
              </a:ext>
            </a:extLst>
          </p:cNvPr>
          <p:cNvSpPr/>
          <p:nvPr/>
        </p:nvSpPr>
        <p:spPr>
          <a:xfrm>
            <a:off x="10170726" y="4076738"/>
            <a:ext cx="244987" cy="2227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396" name="Curved Connector 14">
            <a:extLst>
              <a:ext uri="{FF2B5EF4-FFF2-40B4-BE49-F238E27FC236}">
                <a16:creationId xmlns:a16="http://schemas.microsoft.com/office/drawing/2014/main" id="{7B6572C3-44A8-44FD-BA98-1C8E5D34955F}"/>
              </a:ext>
            </a:extLst>
          </p:cNvPr>
          <p:cNvCxnSpPr>
            <a:cxnSpLocks/>
            <a:stCxn id="298" idx="2"/>
            <a:endCxn id="363" idx="5"/>
          </p:cNvCxnSpPr>
          <p:nvPr/>
        </p:nvCxnSpPr>
        <p:spPr>
          <a:xfrm rot="10800000" flipV="1">
            <a:off x="875119" y="3553539"/>
            <a:ext cx="4336115" cy="210521"/>
          </a:xfrm>
          <a:prstGeom prst="curvedConnector4">
            <a:avLst>
              <a:gd name="adj1" fmla="val 49502"/>
              <a:gd name="adj2" fmla="val 224636"/>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8" name="Oval 397">
            <a:extLst>
              <a:ext uri="{FF2B5EF4-FFF2-40B4-BE49-F238E27FC236}">
                <a16:creationId xmlns:a16="http://schemas.microsoft.com/office/drawing/2014/main" id="{99EF9350-EC50-4CF9-83E7-4A3C27D2DD43}"/>
              </a:ext>
            </a:extLst>
          </p:cNvPr>
          <p:cNvSpPr/>
          <p:nvPr/>
        </p:nvSpPr>
        <p:spPr>
          <a:xfrm>
            <a:off x="10086838" y="1976855"/>
            <a:ext cx="281249" cy="21501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400" name="Oval 399">
            <a:extLst>
              <a:ext uri="{FF2B5EF4-FFF2-40B4-BE49-F238E27FC236}">
                <a16:creationId xmlns:a16="http://schemas.microsoft.com/office/drawing/2014/main" id="{99EF9350-EC50-4CF9-83E7-4A3C27D2DD43}"/>
              </a:ext>
            </a:extLst>
          </p:cNvPr>
          <p:cNvSpPr/>
          <p:nvPr/>
        </p:nvSpPr>
        <p:spPr>
          <a:xfrm>
            <a:off x="9398825" y="2220491"/>
            <a:ext cx="281249" cy="21501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cxnSp>
        <p:nvCxnSpPr>
          <p:cNvPr id="401" name="Curved Connector 14">
            <a:extLst>
              <a:ext uri="{FF2B5EF4-FFF2-40B4-BE49-F238E27FC236}">
                <a16:creationId xmlns:a16="http://schemas.microsoft.com/office/drawing/2014/main" id="{F17A097F-6330-4DFB-A688-72F188B8868C}"/>
              </a:ext>
            </a:extLst>
          </p:cNvPr>
          <p:cNvCxnSpPr>
            <a:cxnSpLocks/>
            <a:stCxn id="400" idx="6"/>
            <a:endCxn id="398" idx="2"/>
          </p:cNvCxnSpPr>
          <p:nvPr/>
        </p:nvCxnSpPr>
        <p:spPr>
          <a:xfrm flipV="1">
            <a:off x="9680074" y="2084364"/>
            <a:ext cx="406764" cy="243636"/>
          </a:xfrm>
          <a:prstGeom prst="curvedConnector3">
            <a:avLst>
              <a:gd name="adj1" fmla="val 50000"/>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4" name="Rounded Rectangle 403"/>
          <p:cNvSpPr/>
          <p:nvPr/>
        </p:nvSpPr>
        <p:spPr>
          <a:xfrm>
            <a:off x="1727426" y="2474644"/>
            <a:ext cx="257536" cy="136956"/>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3</a:t>
            </a:r>
            <a:endParaRPr lang="en-GB" sz="1400" dirty="0">
              <a:solidFill>
                <a:prstClr val="white"/>
              </a:solidFill>
            </a:endParaRPr>
          </a:p>
        </p:txBody>
      </p:sp>
      <p:cxnSp>
        <p:nvCxnSpPr>
          <p:cNvPr id="405" name="Curved Connector 404"/>
          <p:cNvCxnSpPr>
            <a:cxnSpLocks/>
            <a:stCxn id="400" idx="4"/>
            <a:endCxn id="380" idx="0"/>
          </p:cNvCxnSpPr>
          <p:nvPr/>
        </p:nvCxnSpPr>
        <p:spPr>
          <a:xfrm rot="16200000" flipH="1">
            <a:off x="9336470" y="2638489"/>
            <a:ext cx="1420733" cy="1014772"/>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9" name="Curved Connector 14">
            <a:extLst>
              <a:ext uri="{FF2B5EF4-FFF2-40B4-BE49-F238E27FC236}">
                <a16:creationId xmlns:a16="http://schemas.microsoft.com/office/drawing/2014/main" id="{7B6572C3-44A8-44FD-BA98-1C8E5D34955F}"/>
              </a:ext>
            </a:extLst>
          </p:cNvPr>
          <p:cNvCxnSpPr>
            <a:cxnSpLocks/>
            <a:stCxn id="356" idx="6"/>
            <a:endCxn id="400" idx="5"/>
          </p:cNvCxnSpPr>
          <p:nvPr/>
        </p:nvCxnSpPr>
        <p:spPr>
          <a:xfrm flipV="1">
            <a:off x="6557321" y="2404020"/>
            <a:ext cx="3081565" cy="1481978"/>
          </a:xfrm>
          <a:prstGeom prst="curvedConnector2">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7" name="Isosceles Triangle 426"/>
          <p:cNvSpPr/>
          <p:nvPr/>
        </p:nvSpPr>
        <p:spPr>
          <a:xfrm>
            <a:off x="9421640" y="2231435"/>
            <a:ext cx="233749" cy="15875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prstClr val="white"/>
                </a:solidFill>
              </a:rPr>
              <a:t>3</a:t>
            </a:r>
            <a:endParaRPr lang="en-GB" sz="1050" dirty="0">
              <a:solidFill>
                <a:prstClr val="white"/>
              </a:solidFill>
            </a:endParaRPr>
          </a:p>
        </p:txBody>
      </p:sp>
      <p:sp>
        <p:nvSpPr>
          <p:cNvPr id="428" name="Isosceles Triangle 427"/>
          <p:cNvSpPr/>
          <p:nvPr/>
        </p:nvSpPr>
        <p:spPr>
          <a:xfrm>
            <a:off x="8554272" y="2160969"/>
            <a:ext cx="264577" cy="178247"/>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white"/>
                </a:solidFill>
              </a:rPr>
              <a:t>1</a:t>
            </a:r>
            <a:endParaRPr lang="en-GB" sz="1000" dirty="0">
              <a:solidFill>
                <a:prstClr val="white"/>
              </a:solidFill>
            </a:endParaRPr>
          </a:p>
        </p:txBody>
      </p:sp>
      <p:sp>
        <p:nvSpPr>
          <p:cNvPr id="429" name="Isosceles Triangle 428"/>
          <p:cNvSpPr/>
          <p:nvPr/>
        </p:nvSpPr>
        <p:spPr>
          <a:xfrm>
            <a:off x="8863154" y="2356060"/>
            <a:ext cx="222200" cy="178941"/>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white"/>
                </a:solidFill>
              </a:rPr>
              <a:t>2</a:t>
            </a:r>
            <a:endParaRPr lang="en-GB" sz="1000" dirty="0">
              <a:solidFill>
                <a:prstClr val="white"/>
              </a:solidFill>
            </a:endParaRPr>
          </a:p>
        </p:txBody>
      </p:sp>
      <p:sp>
        <p:nvSpPr>
          <p:cNvPr id="430" name="Isosceles Triangle 429"/>
          <p:cNvSpPr/>
          <p:nvPr/>
        </p:nvSpPr>
        <p:spPr>
          <a:xfrm>
            <a:off x="9211871" y="2424114"/>
            <a:ext cx="216697" cy="152235"/>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white"/>
                </a:solidFill>
              </a:rPr>
              <a:t>4</a:t>
            </a:r>
            <a:endParaRPr lang="en-GB" sz="1000" dirty="0">
              <a:solidFill>
                <a:prstClr val="white"/>
              </a:solidFill>
            </a:endParaRPr>
          </a:p>
        </p:txBody>
      </p:sp>
      <p:cxnSp>
        <p:nvCxnSpPr>
          <p:cNvPr id="432" name="Curved Connector 7">
            <a:extLst>
              <a:ext uri="{FF2B5EF4-FFF2-40B4-BE49-F238E27FC236}">
                <a16:creationId xmlns:a16="http://schemas.microsoft.com/office/drawing/2014/main" id="{2C7F1980-F5D5-4904-B635-CEC8261410AA}"/>
              </a:ext>
            </a:extLst>
          </p:cNvPr>
          <p:cNvCxnSpPr>
            <a:cxnSpLocks/>
            <a:stCxn id="253" idx="5"/>
            <a:endCxn id="283" idx="0"/>
          </p:cNvCxnSpPr>
          <p:nvPr/>
        </p:nvCxnSpPr>
        <p:spPr>
          <a:xfrm rot="5400000" flipH="1" flipV="1">
            <a:off x="7215404" y="-63491"/>
            <a:ext cx="59888" cy="1729401"/>
          </a:xfrm>
          <a:prstGeom prst="curvedConnector5">
            <a:avLst>
              <a:gd name="adj1" fmla="val -381713"/>
              <a:gd name="adj2" fmla="val 44324"/>
              <a:gd name="adj3" fmla="val 48171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1" name="Oval 410">
            <a:extLst>
              <a:ext uri="{FF2B5EF4-FFF2-40B4-BE49-F238E27FC236}">
                <a16:creationId xmlns:a16="http://schemas.microsoft.com/office/drawing/2014/main" id="{6747A833-BB13-4A81-8AAA-71D37EFBEFB5}"/>
              </a:ext>
            </a:extLst>
          </p:cNvPr>
          <p:cNvSpPr/>
          <p:nvPr/>
        </p:nvSpPr>
        <p:spPr>
          <a:xfrm>
            <a:off x="9720841" y="4085683"/>
            <a:ext cx="244987" cy="2227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412" name="Oval 411">
            <a:extLst>
              <a:ext uri="{FF2B5EF4-FFF2-40B4-BE49-F238E27FC236}">
                <a16:creationId xmlns:a16="http://schemas.microsoft.com/office/drawing/2014/main" id="{6747A833-BB13-4A81-8AAA-71D37EFBEFB5}"/>
              </a:ext>
            </a:extLst>
          </p:cNvPr>
          <p:cNvSpPr/>
          <p:nvPr/>
        </p:nvSpPr>
        <p:spPr>
          <a:xfrm>
            <a:off x="9001010" y="4036794"/>
            <a:ext cx="244987" cy="2227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414" name="Oval 413">
            <a:extLst>
              <a:ext uri="{FF2B5EF4-FFF2-40B4-BE49-F238E27FC236}">
                <a16:creationId xmlns:a16="http://schemas.microsoft.com/office/drawing/2014/main" id="{20AE12D0-05DF-4977-8880-D49039F149BE}"/>
              </a:ext>
            </a:extLst>
          </p:cNvPr>
          <p:cNvSpPr/>
          <p:nvPr/>
        </p:nvSpPr>
        <p:spPr>
          <a:xfrm>
            <a:off x="5595916" y="4587762"/>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7</a:t>
            </a:r>
          </a:p>
        </p:txBody>
      </p:sp>
      <p:cxnSp>
        <p:nvCxnSpPr>
          <p:cNvPr id="415" name="Curved Connector 14">
            <a:extLst>
              <a:ext uri="{FF2B5EF4-FFF2-40B4-BE49-F238E27FC236}">
                <a16:creationId xmlns:a16="http://schemas.microsoft.com/office/drawing/2014/main" id="{316B656C-973C-465E-AD83-E231BE78ACF7}"/>
              </a:ext>
            </a:extLst>
          </p:cNvPr>
          <p:cNvCxnSpPr>
            <a:cxnSpLocks/>
            <a:stCxn id="437" idx="3"/>
            <a:endCxn id="272" idx="6"/>
          </p:cNvCxnSpPr>
          <p:nvPr/>
        </p:nvCxnSpPr>
        <p:spPr>
          <a:xfrm rot="5400000">
            <a:off x="6980812" y="3143143"/>
            <a:ext cx="682953" cy="2926740"/>
          </a:xfrm>
          <a:prstGeom prst="curvedConnector2">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6" name="Curved Connector 14">
            <a:extLst>
              <a:ext uri="{FF2B5EF4-FFF2-40B4-BE49-F238E27FC236}">
                <a16:creationId xmlns:a16="http://schemas.microsoft.com/office/drawing/2014/main" id="{A1394526-B220-4523-875E-4A30A5BAB48B}"/>
              </a:ext>
            </a:extLst>
          </p:cNvPr>
          <p:cNvCxnSpPr>
            <a:cxnSpLocks/>
            <a:stCxn id="590" idx="6"/>
            <a:endCxn id="275" idx="2"/>
          </p:cNvCxnSpPr>
          <p:nvPr/>
        </p:nvCxnSpPr>
        <p:spPr>
          <a:xfrm flipV="1">
            <a:off x="3131281" y="4734997"/>
            <a:ext cx="1864003" cy="329388"/>
          </a:xfrm>
          <a:prstGeom prst="curvedConnector3">
            <a:avLst>
              <a:gd name="adj1" fmla="val 50000"/>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7" name="Curved Connector 14">
            <a:extLst>
              <a:ext uri="{FF2B5EF4-FFF2-40B4-BE49-F238E27FC236}">
                <a16:creationId xmlns:a16="http://schemas.microsoft.com/office/drawing/2014/main" id="{316B656C-973C-465E-AD83-E231BE78ACF7}"/>
              </a:ext>
            </a:extLst>
          </p:cNvPr>
          <p:cNvCxnSpPr>
            <a:cxnSpLocks/>
            <a:stCxn id="388" idx="4"/>
            <a:endCxn id="274" idx="5"/>
          </p:cNvCxnSpPr>
          <p:nvPr/>
        </p:nvCxnSpPr>
        <p:spPr>
          <a:xfrm rot="5400000">
            <a:off x="7436642" y="2385593"/>
            <a:ext cx="942642" cy="4770515"/>
          </a:xfrm>
          <a:prstGeom prst="curvedConnector3">
            <a:avLst>
              <a:gd name="adj1" fmla="val 127828"/>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4" name="Oval 583">
            <a:extLst>
              <a:ext uri="{FF2B5EF4-FFF2-40B4-BE49-F238E27FC236}">
                <a16:creationId xmlns:a16="http://schemas.microsoft.com/office/drawing/2014/main" id="{20AE12D0-05DF-4977-8880-D49039F149BE}"/>
              </a:ext>
            </a:extLst>
          </p:cNvPr>
          <p:cNvSpPr/>
          <p:nvPr/>
        </p:nvSpPr>
        <p:spPr>
          <a:xfrm>
            <a:off x="5116305" y="44776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8</a:t>
            </a:r>
          </a:p>
        </p:txBody>
      </p:sp>
      <p:sp>
        <p:nvSpPr>
          <p:cNvPr id="141" name="Oval 140">
            <a:extLst>
              <a:ext uri="{FF2B5EF4-FFF2-40B4-BE49-F238E27FC236}">
                <a16:creationId xmlns:a16="http://schemas.microsoft.com/office/drawing/2014/main" id="{E577C1A9-AEC2-4CBD-9F38-EACE56294D3D}"/>
              </a:ext>
            </a:extLst>
          </p:cNvPr>
          <p:cNvSpPr/>
          <p:nvPr/>
        </p:nvSpPr>
        <p:spPr>
          <a:xfrm>
            <a:off x="1184502" y="5068055"/>
            <a:ext cx="196186" cy="1973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2</a:t>
            </a:r>
          </a:p>
        </p:txBody>
      </p:sp>
      <p:grpSp>
        <p:nvGrpSpPr>
          <p:cNvPr id="585" name="Group 584">
            <a:extLst>
              <a:ext uri="{FF2B5EF4-FFF2-40B4-BE49-F238E27FC236}">
                <a16:creationId xmlns:a16="http://schemas.microsoft.com/office/drawing/2014/main" id="{B00BAC4B-F769-498F-8BE5-716877FFB54F}"/>
              </a:ext>
            </a:extLst>
          </p:cNvPr>
          <p:cNvGrpSpPr/>
          <p:nvPr/>
        </p:nvGrpSpPr>
        <p:grpSpPr>
          <a:xfrm>
            <a:off x="2493885" y="4665871"/>
            <a:ext cx="624170" cy="527709"/>
            <a:chOff x="2087056" y="4770132"/>
            <a:chExt cx="660356" cy="573939"/>
          </a:xfrm>
        </p:grpSpPr>
        <p:grpSp>
          <p:nvGrpSpPr>
            <p:cNvPr id="586" name="Group 585">
              <a:extLst>
                <a:ext uri="{FF2B5EF4-FFF2-40B4-BE49-F238E27FC236}">
                  <a16:creationId xmlns:a16="http://schemas.microsoft.com/office/drawing/2014/main" id="{5F87B798-A063-4968-8F85-B4A5C7F19084}"/>
                </a:ext>
              </a:extLst>
            </p:cNvPr>
            <p:cNvGrpSpPr/>
            <p:nvPr/>
          </p:nvGrpSpPr>
          <p:grpSpPr>
            <a:xfrm>
              <a:off x="2087056" y="4770132"/>
              <a:ext cx="660356" cy="556861"/>
              <a:chOff x="2087056" y="4770132"/>
              <a:chExt cx="660356" cy="556861"/>
            </a:xfrm>
          </p:grpSpPr>
          <p:sp>
            <p:nvSpPr>
              <p:cNvPr id="588" name="Oval 587">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589" name="TextBox 588">
                <a:extLst>
                  <a:ext uri="{FF2B5EF4-FFF2-40B4-BE49-F238E27FC236}">
                    <a16:creationId xmlns:a16="http://schemas.microsoft.com/office/drawing/2014/main" id="{8EFD4326-2762-4E78-8D9F-20B362DA5421}"/>
                  </a:ext>
                </a:extLst>
              </p:cNvPr>
              <p:cNvSpPr txBox="1"/>
              <p:nvPr/>
            </p:nvSpPr>
            <p:spPr>
              <a:xfrm>
                <a:off x="2184535" y="4770132"/>
                <a:ext cx="487972" cy="556861"/>
              </a:xfrm>
              <a:prstGeom prst="rect">
                <a:avLst/>
              </a:prstGeom>
              <a:noFill/>
            </p:spPr>
            <p:txBody>
              <a:bodyPr wrap="square" rtlCol="0">
                <a:spAutoFit/>
              </a:bodyPr>
              <a:lstStyle/>
              <a:p>
                <a:pPr algn="ctr"/>
                <a:r>
                  <a:rPr lang="en-US" sz="800" dirty="0">
                    <a:solidFill>
                      <a:prstClr val="black"/>
                    </a:solidFill>
                  </a:rPr>
                  <a:t>Ports</a:t>
                </a:r>
              </a:p>
            </p:txBody>
          </p:sp>
        </p:grpSp>
        <p:sp>
          <p:nvSpPr>
            <p:cNvPr id="587" name="Oval 586">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sp>
        <p:nvSpPr>
          <p:cNvPr id="590" name="Oval 589">
            <a:extLst>
              <a:ext uri="{FF2B5EF4-FFF2-40B4-BE49-F238E27FC236}">
                <a16:creationId xmlns:a16="http://schemas.microsoft.com/office/drawing/2014/main" id="{E577C1A9-AEC2-4CBD-9F38-EACE56294D3D}"/>
              </a:ext>
            </a:extLst>
          </p:cNvPr>
          <p:cNvSpPr/>
          <p:nvPr/>
        </p:nvSpPr>
        <p:spPr>
          <a:xfrm>
            <a:off x="2935095" y="4965689"/>
            <a:ext cx="196186" cy="197391"/>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2</a:t>
            </a:r>
          </a:p>
        </p:txBody>
      </p:sp>
      <p:grpSp>
        <p:nvGrpSpPr>
          <p:cNvPr id="591" name="Group 590">
            <a:extLst>
              <a:ext uri="{FF2B5EF4-FFF2-40B4-BE49-F238E27FC236}">
                <a16:creationId xmlns:a16="http://schemas.microsoft.com/office/drawing/2014/main" id="{B00BAC4B-F769-498F-8BE5-716877FFB54F}"/>
              </a:ext>
            </a:extLst>
          </p:cNvPr>
          <p:cNvGrpSpPr/>
          <p:nvPr/>
        </p:nvGrpSpPr>
        <p:grpSpPr>
          <a:xfrm>
            <a:off x="1673677" y="4779418"/>
            <a:ext cx="624170" cy="527709"/>
            <a:chOff x="2087056" y="4770132"/>
            <a:chExt cx="660356" cy="573939"/>
          </a:xfrm>
        </p:grpSpPr>
        <p:grpSp>
          <p:nvGrpSpPr>
            <p:cNvPr id="592" name="Group 591">
              <a:extLst>
                <a:ext uri="{FF2B5EF4-FFF2-40B4-BE49-F238E27FC236}">
                  <a16:creationId xmlns:a16="http://schemas.microsoft.com/office/drawing/2014/main" id="{5F87B798-A063-4968-8F85-B4A5C7F19084}"/>
                </a:ext>
              </a:extLst>
            </p:cNvPr>
            <p:cNvGrpSpPr/>
            <p:nvPr/>
          </p:nvGrpSpPr>
          <p:grpSpPr>
            <a:xfrm>
              <a:off x="2087056" y="4770132"/>
              <a:ext cx="660356" cy="556861"/>
              <a:chOff x="2087056" y="4770132"/>
              <a:chExt cx="660356" cy="556861"/>
            </a:xfrm>
          </p:grpSpPr>
          <p:sp>
            <p:nvSpPr>
              <p:cNvPr id="594" name="Oval 593">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595" name="TextBox 594">
                <a:extLst>
                  <a:ext uri="{FF2B5EF4-FFF2-40B4-BE49-F238E27FC236}">
                    <a16:creationId xmlns:a16="http://schemas.microsoft.com/office/drawing/2014/main" id="{8EFD4326-2762-4E78-8D9F-20B362DA5421}"/>
                  </a:ext>
                </a:extLst>
              </p:cNvPr>
              <p:cNvSpPr txBox="1"/>
              <p:nvPr/>
            </p:nvSpPr>
            <p:spPr>
              <a:xfrm>
                <a:off x="2184535" y="4770132"/>
                <a:ext cx="487972" cy="556861"/>
              </a:xfrm>
              <a:prstGeom prst="rect">
                <a:avLst/>
              </a:prstGeom>
              <a:noFill/>
            </p:spPr>
            <p:txBody>
              <a:bodyPr wrap="square" rtlCol="0">
                <a:spAutoFit/>
              </a:bodyPr>
              <a:lstStyle/>
              <a:p>
                <a:pPr algn="ctr"/>
                <a:r>
                  <a:rPr lang="en-US" sz="800" dirty="0">
                    <a:solidFill>
                      <a:prstClr val="black"/>
                    </a:solidFill>
                  </a:rPr>
                  <a:t>Ports</a:t>
                </a:r>
              </a:p>
            </p:txBody>
          </p:sp>
        </p:grpSp>
        <p:sp>
          <p:nvSpPr>
            <p:cNvPr id="593" name="Oval 592">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sp>
        <p:nvSpPr>
          <p:cNvPr id="596" name="Oval 595">
            <a:extLst>
              <a:ext uri="{FF2B5EF4-FFF2-40B4-BE49-F238E27FC236}">
                <a16:creationId xmlns:a16="http://schemas.microsoft.com/office/drawing/2014/main" id="{E577C1A9-AEC2-4CBD-9F38-EACE56294D3D}"/>
              </a:ext>
            </a:extLst>
          </p:cNvPr>
          <p:cNvSpPr/>
          <p:nvPr/>
        </p:nvSpPr>
        <p:spPr>
          <a:xfrm>
            <a:off x="2114887" y="5079236"/>
            <a:ext cx="196186" cy="1973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2</a:t>
            </a:r>
          </a:p>
        </p:txBody>
      </p:sp>
      <p:sp>
        <p:nvSpPr>
          <p:cNvPr id="620" name="Oval 619">
            <a:extLst>
              <a:ext uri="{FF2B5EF4-FFF2-40B4-BE49-F238E27FC236}">
                <a16:creationId xmlns:a16="http://schemas.microsoft.com/office/drawing/2014/main" id="{6747A833-BB13-4A81-8AAA-71D37EFBEFB5}"/>
              </a:ext>
            </a:extLst>
          </p:cNvPr>
          <p:cNvSpPr/>
          <p:nvPr/>
        </p:nvSpPr>
        <p:spPr>
          <a:xfrm>
            <a:off x="7779206" y="3944953"/>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1" name="Oval 620">
            <a:extLst>
              <a:ext uri="{FF2B5EF4-FFF2-40B4-BE49-F238E27FC236}">
                <a16:creationId xmlns:a16="http://schemas.microsoft.com/office/drawing/2014/main" id="{6747A833-BB13-4A81-8AAA-71D37EFBEFB5}"/>
              </a:ext>
            </a:extLst>
          </p:cNvPr>
          <p:cNvSpPr/>
          <p:nvPr/>
        </p:nvSpPr>
        <p:spPr>
          <a:xfrm>
            <a:off x="7829383" y="3799309"/>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622" name="Oval 621">
            <a:extLst>
              <a:ext uri="{FF2B5EF4-FFF2-40B4-BE49-F238E27FC236}">
                <a16:creationId xmlns:a16="http://schemas.microsoft.com/office/drawing/2014/main" id="{6747A833-BB13-4A81-8AAA-71D37EFBEFB5}"/>
              </a:ext>
            </a:extLst>
          </p:cNvPr>
          <p:cNvSpPr/>
          <p:nvPr/>
        </p:nvSpPr>
        <p:spPr>
          <a:xfrm>
            <a:off x="8546188" y="3996566"/>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3" name="Oval 622">
            <a:extLst>
              <a:ext uri="{FF2B5EF4-FFF2-40B4-BE49-F238E27FC236}">
                <a16:creationId xmlns:a16="http://schemas.microsoft.com/office/drawing/2014/main" id="{6747A833-BB13-4A81-8AAA-71D37EFBEFB5}"/>
              </a:ext>
            </a:extLst>
          </p:cNvPr>
          <p:cNvSpPr/>
          <p:nvPr/>
        </p:nvSpPr>
        <p:spPr>
          <a:xfrm>
            <a:off x="8587669" y="3800636"/>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624" name="Oval 623">
            <a:extLst>
              <a:ext uri="{FF2B5EF4-FFF2-40B4-BE49-F238E27FC236}">
                <a16:creationId xmlns:a16="http://schemas.microsoft.com/office/drawing/2014/main" id="{6747A833-BB13-4A81-8AAA-71D37EFBEFB5}"/>
              </a:ext>
            </a:extLst>
          </p:cNvPr>
          <p:cNvSpPr/>
          <p:nvPr/>
        </p:nvSpPr>
        <p:spPr>
          <a:xfrm>
            <a:off x="9298604" y="3961604"/>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5" name="Oval 624">
            <a:extLst>
              <a:ext uri="{FF2B5EF4-FFF2-40B4-BE49-F238E27FC236}">
                <a16:creationId xmlns:a16="http://schemas.microsoft.com/office/drawing/2014/main" id="{6747A833-BB13-4A81-8AAA-71D37EFBEFB5}"/>
              </a:ext>
            </a:extLst>
          </p:cNvPr>
          <p:cNvSpPr/>
          <p:nvPr/>
        </p:nvSpPr>
        <p:spPr>
          <a:xfrm>
            <a:off x="9341508" y="3784628"/>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626" name="Oval 625">
            <a:extLst>
              <a:ext uri="{FF2B5EF4-FFF2-40B4-BE49-F238E27FC236}">
                <a16:creationId xmlns:a16="http://schemas.microsoft.com/office/drawing/2014/main" id="{6747A833-BB13-4A81-8AAA-71D37EFBEFB5}"/>
              </a:ext>
            </a:extLst>
          </p:cNvPr>
          <p:cNvSpPr/>
          <p:nvPr/>
        </p:nvSpPr>
        <p:spPr>
          <a:xfrm>
            <a:off x="10086235" y="3883345"/>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7" name="Oval 626">
            <a:extLst>
              <a:ext uri="{FF2B5EF4-FFF2-40B4-BE49-F238E27FC236}">
                <a16:creationId xmlns:a16="http://schemas.microsoft.com/office/drawing/2014/main" id="{6747A833-BB13-4A81-8AAA-71D37EFBEFB5}"/>
              </a:ext>
            </a:extLst>
          </p:cNvPr>
          <p:cNvSpPr/>
          <p:nvPr/>
        </p:nvSpPr>
        <p:spPr>
          <a:xfrm>
            <a:off x="10215216" y="3762064"/>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201" name="TextBox 200">
            <a:extLst>
              <a:ext uri="{FF2B5EF4-FFF2-40B4-BE49-F238E27FC236}">
                <a16:creationId xmlns:a16="http://schemas.microsoft.com/office/drawing/2014/main" id="{AB91E4C4-E23D-43A2-9F06-8644ADCAA487}"/>
              </a:ext>
            </a:extLst>
          </p:cNvPr>
          <p:cNvSpPr txBox="1"/>
          <p:nvPr/>
        </p:nvSpPr>
        <p:spPr>
          <a:xfrm>
            <a:off x="1074476" y="2170674"/>
            <a:ext cx="397866" cy="261610"/>
          </a:xfrm>
          <a:prstGeom prst="rect">
            <a:avLst/>
          </a:prstGeom>
          <a:noFill/>
        </p:spPr>
        <p:txBody>
          <a:bodyPr wrap="none" rtlCol="0">
            <a:spAutoFit/>
          </a:bodyPr>
          <a:lstStyle/>
          <a:p>
            <a:r>
              <a:rPr lang="en-US" sz="1100" dirty="0" err="1">
                <a:solidFill>
                  <a:prstClr val="black"/>
                </a:solidFill>
              </a:rPr>
              <a:t>SoC</a:t>
            </a:r>
            <a:endParaRPr lang="en-US" sz="1100" dirty="0">
              <a:solidFill>
                <a:prstClr val="black"/>
              </a:solidFill>
            </a:endParaRPr>
          </a:p>
        </p:txBody>
      </p:sp>
      <p:sp>
        <p:nvSpPr>
          <p:cNvPr id="202" name="TextBox 201">
            <a:extLst>
              <a:ext uri="{FF2B5EF4-FFF2-40B4-BE49-F238E27FC236}">
                <a16:creationId xmlns:a16="http://schemas.microsoft.com/office/drawing/2014/main" id="{AB91E4C4-E23D-43A2-9F06-8644ADCAA487}"/>
              </a:ext>
            </a:extLst>
          </p:cNvPr>
          <p:cNvSpPr txBox="1"/>
          <p:nvPr/>
        </p:nvSpPr>
        <p:spPr>
          <a:xfrm>
            <a:off x="495733" y="2110725"/>
            <a:ext cx="397866" cy="261610"/>
          </a:xfrm>
          <a:prstGeom prst="rect">
            <a:avLst/>
          </a:prstGeom>
          <a:noFill/>
        </p:spPr>
        <p:txBody>
          <a:bodyPr wrap="none" rtlCol="0">
            <a:spAutoFit/>
          </a:bodyPr>
          <a:lstStyle/>
          <a:p>
            <a:r>
              <a:rPr lang="en-US" sz="1100" dirty="0" err="1">
                <a:solidFill>
                  <a:prstClr val="black"/>
                </a:solidFill>
              </a:rPr>
              <a:t>SoC</a:t>
            </a:r>
            <a:endParaRPr lang="en-US" sz="1100" dirty="0">
              <a:solidFill>
                <a:prstClr val="black"/>
              </a:solidFill>
            </a:endParaRPr>
          </a:p>
        </p:txBody>
      </p:sp>
      <p:sp>
        <p:nvSpPr>
          <p:cNvPr id="205" name="TextBox 204">
            <a:extLst>
              <a:ext uri="{FF2B5EF4-FFF2-40B4-BE49-F238E27FC236}">
                <a16:creationId xmlns:a16="http://schemas.microsoft.com/office/drawing/2014/main" id="{AB91E4C4-E23D-43A2-9F06-8644ADCAA487}"/>
              </a:ext>
            </a:extLst>
          </p:cNvPr>
          <p:cNvSpPr txBox="1"/>
          <p:nvPr/>
        </p:nvSpPr>
        <p:spPr>
          <a:xfrm>
            <a:off x="1566571" y="2181652"/>
            <a:ext cx="369012" cy="261610"/>
          </a:xfrm>
          <a:prstGeom prst="rect">
            <a:avLst/>
          </a:prstGeom>
          <a:noFill/>
        </p:spPr>
        <p:txBody>
          <a:bodyPr wrap="none" rtlCol="0">
            <a:spAutoFit/>
          </a:bodyPr>
          <a:lstStyle/>
          <a:p>
            <a:r>
              <a:rPr lang="en-US" sz="1100" dirty="0">
                <a:solidFill>
                  <a:prstClr val="black"/>
                </a:solidFill>
              </a:rPr>
              <a:t>FM</a:t>
            </a:r>
          </a:p>
        </p:txBody>
      </p:sp>
    </p:spTree>
    <p:extLst>
      <p:ext uri="{BB962C8B-B14F-4D97-AF65-F5344CB8AC3E}">
        <p14:creationId xmlns:p14="http://schemas.microsoft.com/office/powerpoint/2010/main" val="3620289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6FBC-8D34-884A-8B6B-9CC18074BC32}"/>
              </a:ext>
            </a:extLst>
          </p:cNvPr>
          <p:cNvSpPr>
            <a:spLocks noGrp="1"/>
          </p:cNvSpPr>
          <p:nvPr>
            <p:ph type="title"/>
          </p:nvPr>
        </p:nvSpPr>
        <p:spPr/>
        <p:txBody>
          <a:bodyPr/>
          <a:lstStyle/>
          <a:p>
            <a:r>
              <a:rPr lang="en-US" dirty="0"/>
              <a:t>What Resource?</a:t>
            </a:r>
          </a:p>
        </p:txBody>
      </p:sp>
      <p:sp>
        <p:nvSpPr>
          <p:cNvPr id="3" name="Footer Placeholder 2">
            <a:extLst>
              <a:ext uri="{FF2B5EF4-FFF2-40B4-BE49-F238E27FC236}">
                <a16:creationId xmlns:a16="http://schemas.microsoft.com/office/drawing/2014/main" id="{5D3CE1A4-18C2-A248-A8D4-1FEED9565532}"/>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3401C35-F22A-E54F-85CB-F83E794E6C6B}"/>
              </a:ext>
            </a:extLst>
          </p:cNvPr>
          <p:cNvSpPr>
            <a:spLocks noGrp="1"/>
          </p:cNvSpPr>
          <p:nvPr>
            <p:ph type="sldNum" sz="quarter" idx="11"/>
          </p:nvPr>
        </p:nvSpPr>
        <p:spPr/>
        <p:txBody>
          <a:bodyPr/>
          <a:lstStyle/>
          <a:p>
            <a:fld id="{0743EA0E-C5B1-48EC-8082-F253EA88050D}" type="slidenum">
              <a:rPr lang="en-US" smtClean="0"/>
              <a:pPr/>
              <a:t>31</a:t>
            </a:fld>
            <a:endParaRPr lang="en-US" dirty="0"/>
          </a:p>
        </p:txBody>
      </p:sp>
      <p:sp>
        <p:nvSpPr>
          <p:cNvPr id="5" name="TextBox 4">
            <a:extLst>
              <a:ext uri="{FF2B5EF4-FFF2-40B4-BE49-F238E27FC236}">
                <a16:creationId xmlns:a16="http://schemas.microsoft.com/office/drawing/2014/main" id="{A2D8C9FC-D2E1-CA48-9529-F6874805EE9E}"/>
              </a:ext>
            </a:extLst>
          </p:cNvPr>
          <p:cNvSpPr txBox="1"/>
          <p:nvPr/>
        </p:nvSpPr>
        <p:spPr>
          <a:xfrm>
            <a:off x="1588168" y="1624263"/>
            <a:ext cx="9733548"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Information coming from Zephyr</a:t>
            </a:r>
          </a:p>
          <a:p>
            <a:pPr marL="742950" lvl="1" indent="-285750">
              <a:buFont typeface="Arial" panose="020B0604020202020204" pitchFamily="34" charset="0"/>
              <a:buChar char="•"/>
            </a:pPr>
            <a:r>
              <a:rPr lang="en-US" dirty="0">
                <a:solidFill>
                  <a:srgbClr val="FF0000"/>
                </a:solidFill>
              </a:rPr>
              <a:t>Rules for configuration</a:t>
            </a:r>
          </a:p>
          <a:p>
            <a:pPr marL="1200150" lvl="2" indent="-285750">
              <a:buFont typeface="Arial" panose="020B0604020202020204" pitchFamily="34" charset="0"/>
              <a:buChar char="•"/>
            </a:pPr>
            <a:r>
              <a:rPr lang="en-US" dirty="0">
                <a:solidFill>
                  <a:srgbClr val="FF0000"/>
                </a:solidFill>
              </a:rPr>
              <a:t>Target Resource these are what fabrics you have available</a:t>
            </a:r>
          </a:p>
          <a:p>
            <a:pPr marL="1200150" lvl="2" indent="-285750">
              <a:buFont typeface="Arial" panose="020B0604020202020204" pitchFamily="34" charset="0"/>
              <a:buChar char="•"/>
            </a:pPr>
            <a:r>
              <a:rPr lang="en-US" dirty="0">
                <a:solidFill>
                  <a:srgbClr val="FF0000"/>
                </a:solidFill>
              </a:rPr>
              <a:t>These are the fabrics you can use</a:t>
            </a:r>
          </a:p>
          <a:p>
            <a:pPr marL="1200150" lvl="2" indent="-285750">
              <a:buFont typeface="Arial" panose="020B0604020202020204" pitchFamily="34" charset="0"/>
              <a:buChar char="•"/>
            </a:pPr>
            <a:r>
              <a:rPr lang="en-US" dirty="0">
                <a:solidFill>
                  <a:srgbClr val="FF0000"/>
                </a:solidFill>
              </a:rPr>
              <a:t>Composition interface</a:t>
            </a:r>
          </a:p>
          <a:p>
            <a:pPr marL="1200150" lvl="2" indent="-285750">
              <a:buFont typeface="Arial" panose="020B0604020202020204" pitchFamily="34" charset="0"/>
              <a:buChar char="•"/>
            </a:pPr>
            <a:r>
              <a:rPr lang="en-US" dirty="0">
                <a:solidFill>
                  <a:srgbClr val="FF0000"/>
                </a:solidFill>
              </a:rPr>
              <a:t>Security keys</a:t>
            </a:r>
          </a:p>
          <a:p>
            <a:pPr marL="1200150" lvl="2" indent="-285750">
              <a:buFont typeface="Arial" panose="020B0604020202020204" pitchFamily="34" charset="0"/>
              <a:buChar char="•"/>
            </a:pPr>
            <a:r>
              <a:rPr lang="en-US" dirty="0">
                <a:solidFill>
                  <a:srgbClr val="FF0000"/>
                </a:solidFill>
              </a:rPr>
              <a:t>Zephyr explores the fabric and discovers resources and builds 1 complete zone</a:t>
            </a:r>
          </a:p>
          <a:p>
            <a:pPr marL="742950" lvl="1" indent="-285750">
              <a:buFont typeface="Arial" panose="020B0604020202020204" pitchFamily="34" charset="0"/>
              <a:buChar char="•"/>
            </a:pPr>
            <a:r>
              <a:rPr lang="en-US" dirty="0">
                <a:solidFill>
                  <a:srgbClr val="FF0000"/>
                </a:solidFill>
              </a:rPr>
              <a:t>Agent can come down and get the topology for report back to the OFMF using a post command</a:t>
            </a:r>
          </a:p>
          <a:p>
            <a:pPr marL="1200150" lvl="2" indent="-285750">
              <a:buFont typeface="Arial" panose="020B0604020202020204" pitchFamily="34" charset="0"/>
              <a:buChar char="•"/>
            </a:pPr>
            <a:r>
              <a:rPr lang="en-US" dirty="0">
                <a:solidFill>
                  <a:srgbClr val="FF0000"/>
                </a:solidFill>
              </a:rPr>
              <a:t>Redfish post commands </a:t>
            </a:r>
          </a:p>
          <a:p>
            <a:pPr marL="1200150" lvl="2" indent="-285750">
              <a:buFont typeface="Arial" panose="020B0604020202020204" pitchFamily="34" charset="0"/>
              <a:buChar char="•"/>
            </a:pPr>
            <a:r>
              <a:rPr lang="en-US" dirty="0">
                <a:solidFill>
                  <a:srgbClr val="FF0000"/>
                </a:solidFill>
              </a:rPr>
              <a:t>Agent would do post commands of the objects on the fabric and the connections already defined on the fabric</a:t>
            </a:r>
          </a:p>
          <a:p>
            <a:pPr marL="1200150" lvl="2" indent="-285750">
              <a:buFont typeface="Arial" panose="020B0604020202020204" pitchFamily="34" charset="0"/>
              <a:buChar char="•"/>
            </a:pPr>
            <a:r>
              <a:rPr lang="en-US" dirty="0">
                <a:solidFill>
                  <a:srgbClr val="FF0000"/>
                </a:solidFill>
              </a:rPr>
              <a:t>Implicit global zones</a:t>
            </a:r>
          </a:p>
          <a:p>
            <a:pPr marL="1200150" lvl="2" indent="-285750">
              <a:buFont typeface="Arial" panose="020B0604020202020204" pitchFamily="34" charset="0"/>
              <a:buChar char="•"/>
            </a:pPr>
            <a:r>
              <a:rPr lang="en-US" dirty="0">
                <a:solidFill>
                  <a:srgbClr val="FF0000"/>
                </a:solidFill>
              </a:rPr>
              <a:t>Interpretation of the fabric</a:t>
            </a:r>
          </a:p>
          <a:p>
            <a:pPr marL="1200150" lvl="2" indent="-285750">
              <a:buFont typeface="Arial" panose="020B0604020202020204" pitchFamily="34" charset="0"/>
              <a:buChar char="•"/>
            </a:pPr>
            <a:r>
              <a:rPr lang="en-US" dirty="0">
                <a:solidFill>
                  <a:srgbClr val="FF0000"/>
                </a:solidFill>
              </a:rPr>
              <a:t>Routes are enabled in the hardware</a:t>
            </a:r>
          </a:p>
          <a:p>
            <a:pPr marL="1200150" lvl="2" indent="-285750">
              <a:buFont typeface="Arial" panose="020B0604020202020204" pitchFamily="34" charset="0"/>
              <a:buChar char="•"/>
            </a:pPr>
            <a:r>
              <a:rPr lang="en-US" dirty="0">
                <a:solidFill>
                  <a:srgbClr val="FF0000"/>
                </a:solidFill>
              </a:rPr>
              <a:t>Routes between the consumer of resources and the resources</a:t>
            </a:r>
          </a:p>
          <a:p>
            <a:pPr marL="1200150" lvl="2" indent="-285750">
              <a:buFont typeface="Arial" panose="020B0604020202020204" pitchFamily="34" charset="0"/>
              <a:buChar char="•"/>
            </a:pPr>
            <a:r>
              <a:rPr lang="en-US" dirty="0">
                <a:solidFill>
                  <a:srgbClr val="FF0000"/>
                </a:solidFill>
              </a:rPr>
              <a:t>Implied connections</a:t>
            </a:r>
          </a:p>
          <a:p>
            <a:pPr marL="742950" lvl="1" indent="-285750">
              <a:buFont typeface="Arial" panose="020B0604020202020204" pitchFamily="34" charset="0"/>
              <a:buChar char="•"/>
            </a:pPr>
            <a:r>
              <a:rPr lang="en-US" dirty="0">
                <a:solidFill>
                  <a:srgbClr val="FF0000"/>
                </a:solidFill>
              </a:rPr>
              <a:t>Addressing and ID schemas</a:t>
            </a:r>
          </a:p>
          <a:p>
            <a:pPr marL="742950" lvl="1" indent="-285750">
              <a:buFont typeface="Arial" panose="020B0604020202020204" pitchFamily="34" charset="0"/>
              <a:buChar char="•"/>
            </a:pPr>
            <a:r>
              <a:rPr lang="en-US" dirty="0">
                <a:solidFill>
                  <a:srgbClr val="FF0000"/>
                </a:solidFill>
              </a:rPr>
              <a:t>Properties including UUIDs sent</a:t>
            </a:r>
          </a:p>
        </p:txBody>
      </p:sp>
    </p:spTree>
    <p:extLst>
      <p:ext uri="{BB962C8B-B14F-4D97-AF65-F5344CB8AC3E}">
        <p14:creationId xmlns:p14="http://schemas.microsoft.com/office/powerpoint/2010/main" val="4128048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3488-7FA4-4E43-A296-46D85D2125E8}"/>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180072BE-E45F-9646-A1B7-81771ADAD1F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E3B5D56-1FC2-5D42-A0FE-880E170F21E1}"/>
              </a:ext>
            </a:extLst>
          </p:cNvPr>
          <p:cNvSpPr>
            <a:spLocks noGrp="1"/>
          </p:cNvSpPr>
          <p:nvPr>
            <p:ph type="sldNum" sz="quarter" idx="11"/>
          </p:nvPr>
        </p:nvSpPr>
        <p:spPr/>
        <p:txBody>
          <a:bodyPr/>
          <a:lstStyle/>
          <a:p>
            <a:fld id="{0743EA0E-C5B1-48EC-8082-F253EA88050D}" type="slidenum">
              <a:rPr lang="en-US" smtClean="0"/>
              <a:pPr/>
              <a:t>32</a:t>
            </a:fld>
            <a:endParaRPr lang="en-US" dirty="0"/>
          </a:p>
        </p:txBody>
      </p:sp>
      <p:sp>
        <p:nvSpPr>
          <p:cNvPr id="7" name="TextBox 6">
            <a:extLst>
              <a:ext uri="{FF2B5EF4-FFF2-40B4-BE49-F238E27FC236}">
                <a16:creationId xmlns:a16="http://schemas.microsoft.com/office/drawing/2014/main" id="{563C894F-D6E8-8741-8551-3AD07D87D8CE}"/>
              </a:ext>
            </a:extLst>
          </p:cNvPr>
          <p:cNvSpPr txBox="1"/>
          <p:nvPr/>
        </p:nvSpPr>
        <p:spPr>
          <a:xfrm>
            <a:off x="847594" y="1502688"/>
            <a:ext cx="10496811"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First the topology is discovered </a:t>
            </a:r>
          </a:p>
          <a:p>
            <a:pPr marL="285750" indent="-285750">
              <a:buFont typeface="Arial" panose="020B0604020202020204" pitchFamily="34" charset="0"/>
              <a:buChar char="•"/>
            </a:pPr>
            <a:r>
              <a:rPr lang="en-US" dirty="0">
                <a:solidFill>
                  <a:srgbClr val="FF0000"/>
                </a:solidFill>
              </a:rPr>
              <a:t>Then, Zephyr webserver flask is on automatically</a:t>
            </a:r>
          </a:p>
          <a:p>
            <a:pPr marL="285750" indent="-285750">
              <a:buFont typeface="Arial" panose="020B0604020202020204" pitchFamily="34" charset="0"/>
              <a:buChar char="•"/>
            </a:pPr>
            <a:r>
              <a:rPr lang="en-US" dirty="0">
                <a:solidFill>
                  <a:srgbClr val="FF0000"/>
                </a:solidFill>
              </a:rPr>
              <a:t>Agent polls until it gets access to the webserver on Zephyr every 5</a:t>
            </a:r>
            <a:r>
              <a:rPr lang="en-US" u="sng" dirty="0">
                <a:solidFill>
                  <a:srgbClr val="FF0000"/>
                </a:solidFill>
              </a:rPr>
              <a:t> </a:t>
            </a:r>
            <a:r>
              <a:rPr lang="en-US" dirty="0">
                <a:solidFill>
                  <a:srgbClr val="FF0000"/>
                </a:solidFill>
              </a:rPr>
              <a:t>seconds</a:t>
            </a:r>
          </a:p>
          <a:p>
            <a:pPr marL="742950" lvl="1" indent="-285750">
              <a:buFont typeface="Arial" panose="020B0604020202020204" pitchFamily="34" charset="0"/>
              <a:buChar char="•"/>
            </a:pPr>
            <a:r>
              <a:rPr lang="en-US" dirty="0">
                <a:solidFill>
                  <a:srgbClr val="FF0000"/>
                </a:solidFill>
              </a:rPr>
              <a:t>Zephyr has a series of JSON representations</a:t>
            </a:r>
          </a:p>
          <a:p>
            <a:pPr marL="742950" lvl="1" indent="-285750">
              <a:buFont typeface="Arial" panose="020B0604020202020204" pitchFamily="34" charset="0"/>
              <a:buChar char="•"/>
            </a:pPr>
            <a:r>
              <a:rPr lang="en-US" dirty="0">
                <a:solidFill>
                  <a:srgbClr val="FF0000"/>
                </a:solidFill>
              </a:rPr>
              <a:t>Properties in the JSON file </a:t>
            </a:r>
          </a:p>
          <a:p>
            <a:pPr marL="285750" indent="-285750">
              <a:buFont typeface="Arial" panose="020B0604020202020204" pitchFamily="34" charset="0"/>
              <a:buChar char="•"/>
            </a:pPr>
            <a:r>
              <a:rPr lang="en-US" dirty="0">
                <a:solidFill>
                  <a:srgbClr val="FF0000"/>
                </a:solidFill>
              </a:rPr>
              <a:t>Agent logging (debug) attempts and successes (info)?</a:t>
            </a:r>
          </a:p>
          <a:p>
            <a:pPr marL="285750" indent="-285750">
              <a:buFont typeface="Arial" panose="020B0604020202020204" pitchFamily="34" charset="0"/>
              <a:buChar char="•"/>
            </a:pPr>
            <a:r>
              <a:rPr lang="en-US" dirty="0">
                <a:solidFill>
                  <a:srgbClr val="FF0000"/>
                </a:solidFill>
              </a:rPr>
              <a:t>Agent does a get command to Zephyr to get </a:t>
            </a:r>
            <a:r>
              <a:rPr lang="en-US" dirty="0" err="1">
                <a:solidFill>
                  <a:srgbClr val="FF0000"/>
                </a:solidFill>
              </a:rPr>
              <a:t>NetworkX</a:t>
            </a:r>
            <a:r>
              <a:rPr lang="en-US" dirty="0">
                <a:solidFill>
                  <a:srgbClr val="FF0000"/>
                </a:solidFill>
              </a:rPr>
              <a:t> and Resource information</a:t>
            </a:r>
          </a:p>
          <a:p>
            <a:pPr marL="285750" indent="-285750">
              <a:buFont typeface="Arial" panose="020B0604020202020204" pitchFamily="34" charset="0"/>
              <a:buChar char="•"/>
            </a:pPr>
            <a:r>
              <a:rPr lang="en-US" dirty="0">
                <a:solidFill>
                  <a:srgbClr val="FF0000"/>
                </a:solidFill>
              </a:rPr>
              <a:t>Compiler-like tokenizer/parser/code generator posts to the OFMF using the information through series of posts</a:t>
            </a:r>
          </a:p>
          <a:p>
            <a:pPr marL="285750" indent="-285750">
              <a:buFont typeface="Arial" panose="020B0604020202020204" pitchFamily="34" charset="0"/>
              <a:buChar char="•"/>
            </a:pPr>
            <a:r>
              <a:rPr lang="en-US" dirty="0">
                <a:solidFill>
                  <a:srgbClr val="FF0000"/>
                </a:solidFill>
              </a:rPr>
              <a:t>Agent goes into polling mode waiting for Redfish requests from clients</a:t>
            </a:r>
          </a:p>
          <a:p>
            <a:pPr marL="742950" lvl="1" indent="-285750">
              <a:buFont typeface="Arial" panose="020B0604020202020204" pitchFamily="34" charset="0"/>
              <a:buChar char="•"/>
            </a:pPr>
            <a:r>
              <a:rPr lang="en-US" dirty="0">
                <a:solidFill>
                  <a:srgbClr val="FF0000"/>
                </a:solidFill>
              </a:rPr>
              <a:t>Connection to Zephyr stays open</a:t>
            </a:r>
          </a:p>
          <a:p>
            <a:pPr marL="742950" lvl="1" indent="-285750">
              <a:buFont typeface="Arial" panose="020B0604020202020204" pitchFamily="34" charset="0"/>
              <a:buChar char="•"/>
            </a:pPr>
            <a:r>
              <a:rPr lang="en-US" dirty="0">
                <a:solidFill>
                  <a:srgbClr val="FF0000"/>
                </a:solidFill>
              </a:rPr>
              <a:t>FIFO commands </a:t>
            </a:r>
          </a:p>
          <a:p>
            <a:pPr marL="742950" lvl="1" indent="-285750">
              <a:buFont typeface="Arial" panose="020B0604020202020204" pitchFamily="34" charset="0"/>
              <a:buChar char="•"/>
            </a:pPr>
            <a:r>
              <a:rPr lang="en-US" dirty="0">
                <a:solidFill>
                  <a:srgbClr val="FF0000"/>
                </a:solidFill>
              </a:rPr>
              <a:t>Atomic operations by nature</a:t>
            </a:r>
          </a:p>
          <a:p>
            <a:pPr marL="742950" lvl="1" indent="-285750">
              <a:buFont typeface="Arial" panose="020B0604020202020204" pitchFamily="34" charset="0"/>
              <a:buChar char="•"/>
            </a:pPr>
            <a:r>
              <a:rPr lang="en-US" dirty="0">
                <a:solidFill>
                  <a:srgbClr val="FF0000"/>
                </a:solidFill>
              </a:rPr>
              <a:t>Restful command/response Not-multithreaded response for </a:t>
            </a:r>
            <a:r>
              <a:rPr lang="en-US" dirty="0" err="1">
                <a:solidFill>
                  <a:srgbClr val="FF0000"/>
                </a:solidFill>
              </a:rPr>
              <a:t>PoC</a:t>
            </a:r>
            <a:r>
              <a:rPr lang="en-US" dirty="0">
                <a:solidFill>
                  <a:srgbClr val="FF0000"/>
                </a:solidFill>
              </a:rPr>
              <a:t> </a:t>
            </a:r>
          </a:p>
          <a:p>
            <a:pPr marL="285750" indent="-285750">
              <a:buFont typeface="Arial" panose="020B0604020202020204" pitchFamily="34" charset="0"/>
              <a:buChar char="•"/>
            </a:pPr>
            <a:r>
              <a:rPr lang="en-US" dirty="0">
                <a:solidFill>
                  <a:srgbClr val="FF0000"/>
                </a:solidFill>
              </a:rPr>
              <a:t>Each atomic client request gets code-generated to a set of commands and information/resource region to Zephyr </a:t>
            </a:r>
          </a:p>
          <a:p>
            <a:pPr marL="742950" lvl="1" indent="-285750">
              <a:buFont typeface="Arial" panose="020B0604020202020204" pitchFamily="34" charset="0"/>
              <a:buChar char="•"/>
            </a:pPr>
            <a:r>
              <a:rPr lang="en-US" dirty="0">
                <a:solidFill>
                  <a:srgbClr val="FF0000"/>
                </a:solidFill>
              </a:rPr>
              <a:t>Agent needs to gather its information from OFMF Redfish before client request can be executed by Zephyr</a:t>
            </a: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609877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CF6EF-92A2-F448-BEEF-99E1ECE280F6}"/>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521486C6-076B-8245-8246-08E39949B11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F894841-E654-5042-82B8-4F42B8C0AAD0}"/>
              </a:ext>
            </a:extLst>
          </p:cNvPr>
          <p:cNvSpPr>
            <a:spLocks noGrp="1"/>
          </p:cNvSpPr>
          <p:nvPr>
            <p:ph type="sldNum" sz="quarter" idx="11"/>
          </p:nvPr>
        </p:nvSpPr>
        <p:spPr/>
        <p:txBody>
          <a:bodyPr/>
          <a:lstStyle/>
          <a:p>
            <a:fld id="{0743EA0E-C5B1-48EC-8082-F253EA88050D}" type="slidenum">
              <a:rPr lang="en-US" smtClean="0"/>
              <a:pPr/>
              <a:t>33</a:t>
            </a:fld>
            <a:endParaRPr lang="en-US" dirty="0"/>
          </a:p>
        </p:txBody>
      </p:sp>
      <p:sp>
        <p:nvSpPr>
          <p:cNvPr id="6" name="Oval 5">
            <a:extLst>
              <a:ext uri="{FF2B5EF4-FFF2-40B4-BE49-F238E27FC236}">
                <a16:creationId xmlns:a16="http://schemas.microsoft.com/office/drawing/2014/main" id="{18940356-90DD-B441-AF36-15744A0D0B2D}"/>
              </a:ext>
            </a:extLst>
          </p:cNvPr>
          <p:cNvSpPr/>
          <p:nvPr/>
        </p:nvSpPr>
        <p:spPr>
          <a:xfrm>
            <a:off x="1058923" y="1565263"/>
            <a:ext cx="505216" cy="56102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F364833-7924-0D4A-A168-F968DA6B8117}"/>
              </a:ext>
            </a:extLst>
          </p:cNvPr>
          <p:cNvSpPr/>
          <p:nvPr/>
        </p:nvSpPr>
        <p:spPr>
          <a:xfrm>
            <a:off x="554243" y="2496104"/>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Discover </a:t>
            </a:r>
          </a:p>
          <a:p>
            <a:pPr algn="ctr"/>
            <a:r>
              <a:rPr lang="en-US" dirty="0"/>
              <a:t>Topology</a:t>
            </a:r>
          </a:p>
        </p:txBody>
      </p:sp>
      <p:sp>
        <p:nvSpPr>
          <p:cNvPr id="8" name="Oval 7">
            <a:extLst>
              <a:ext uri="{FF2B5EF4-FFF2-40B4-BE49-F238E27FC236}">
                <a16:creationId xmlns:a16="http://schemas.microsoft.com/office/drawing/2014/main" id="{B5975176-7056-9746-AB72-938C49875D15}"/>
              </a:ext>
            </a:extLst>
          </p:cNvPr>
          <p:cNvSpPr/>
          <p:nvPr/>
        </p:nvSpPr>
        <p:spPr>
          <a:xfrm>
            <a:off x="554244" y="3388456"/>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Turn on HTTPS</a:t>
            </a:r>
          </a:p>
        </p:txBody>
      </p:sp>
      <p:sp>
        <p:nvSpPr>
          <p:cNvPr id="10" name="Oval 9">
            <a:extLst>
              <a:ext uri="{FF2B5EF4-FFF2-40B4-BE49-F238E27FC236}">
                <a16:creationId xmlns:a16="http://schemas.microsoft.com/office/drawing/2014/main" id="{5E906925-C858-F943-A94C-EF7E18604502}"/>
              </a:ext>
            </a:extLst>
          </p:cNvPr>
          <p:cNvSpPr/>
          <p:nvPr/>
        </p:nvSpPr>
        <p:spPr>
          <a:xfrm>
            <a:off x="1058923" y="6022892"/>
            <a:ext cx="505216" cy="561021"/>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829889C-0EAB-ED40-9724-DD930EC02D45}"/>
              </a:ext>
            </a:extLst>
          </p:cNvPr>
          <p:cNvSpPr/>
          <p:nvPr/>
        </p:nvSpPr>
        <p:spPr>
          <a:xfrm>
            <a:off x="554246" y="4996092"/>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Turn on Agent</a:t>
            </a:r>
          </a:p>
        </p:txBody>
      </p:sp>
      <p:sp>
        <p:nvSpPr>
          <p:cNvPr id="13" name="Diamond 12">
            <a:extLst>
              <a:ext uri="{FF2B5EF4-FFF2-40B4-BE49-F238E27FC236}">
                <a16:creationId xmlns:a16="http://schemas.microsoft.com/office/drawing/2014/main" id="{BFC461F4-BADB-F647-9BDE-7BDEB828FD64}"/>
              </a:ext>
            </a:extLst>
          </p:cNvPr>
          <p:cNvSpPr/>
          <p:nvPr/>
        </p:nvSpPr>
        <p:spPr>
          <a:xfrm>
            <a:off x="228033" y="4168249"/>
            <a:ext cx="2167001" cy="649224"/>
          </a:xfrm>
          <a:prstGeom prst="diamon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Access to Zephyr?</a:t>
            </a:r>
          </a:p>
        </p:txBody>
      </p:sp>
      <p:sp>
        <p:nvSpPr>
          <p:cNvPr id="14" name="Oval 13">
            <a:extLst>
              <a:ext uri="{FF2B5EF4-FFF2-40B4-BE49-F238E27FC236}">
                <a16:creationId xmlns:a16="http://schemas.microsoft.com/office/drawing/2014/main" id="{3EE16625-915B-A046-85F1-C67F3B06966B}"/>
              </a:ext>
            </a:extLst>
          </p:cNvPr>
          <p:cNvSpPr/>
          <p:nvPr/>
        </p:nvSpPr>
        <p:spPr>
          <a:xfrm>
            <a:off x="2450387" y="4996092"/>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Hold for 5s</a:t>
            </a:r>
          </a:p>
        </p:txBody>
      </p:sp>
      <p:cxnSp>
        <p:nvCxnSpPr>
          <p:cNvPr id="16" name="Straight Arrow Connector 15">
            <a:extLst>
              <a:ext uri="{FF2B5EF4-FFF2-40B4-BE49-F238E27FC236}">
                <a16:creationId xmlns:a16="http://schemas.microsoft.com/office/drawing/2014/main" id="{B634B9DC-22D6-C749-A3CD-62967FF97B7C}"/>
              </a:ext>
            </a:extLst>
          </p:cNvPr>
          <p:cNvCxnSpPr>
            <a:stCxn id="14" idx="2"/>
            <a:endCxn id="11" idx="6"/>
          </p:cNvCxnSpPr>
          <p:nvPr/>
        </p:nvCxnSpPr>
        <p:spPr>
          <a:xfrm flipH="1">
            <a:off x="2068823" y="5252876"/>
            <a:ext cx="38156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7D6BF231-F6D9-9E4D-9C42-A9B1FEE773D0}"/>
              </a:ext>
            </a:extLst>
          </p:cNvPr>
          <p:cNvCxnSpPr>
            <a:stCxn id="11" idx="0"/>
            <a:endCxn id="13" idx="2"/>
          </p:cNvCxnSpPr>
          <p:nvPr/>
        </p:nvCxnSpPr>
        <p:spPr>
          <a:xfrm flipH="1" flipV="1">
            <a:off x="1311534" y="4817473"/>
            <a:ext cx="1" cy="178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1E71900F-6FD3-F048-BC06-E57D49BAB02F}"/>
              </a:ext>
            </a:extLst>
          </p:cNvPr>
          <p:cNvCxnSpPr>
            <a:stCxn id="6" idx="4"/>
            <a:endCxn id="7" idx="0"/>
          </p:cNvCxnSpPr>
          <p:nvPr/>
        </p:nvCxnSpPr>
        <p:spPr>
          <a:xfrm>
            <a:off x="1311531" y="2126284"/>
            <a:ext cx="1" cy="3698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97224D02-2DED-F040-9D1E-F9D57F7D249F}"/>
              </a:ext>
            </a:extLst>
          </p:cNvPr>
          <p:cNvCxnSpPr>
            <a:stCxn id="7" idx="4"/>
            <a:endCxn id="8" idx="0"/>
          </p:cNvCxnSpPr>
          <p:nvPr/>
        </p:nvCxnSpPr>
        <p:spPr>
          <a:xfrm>
            <a:off x="1311532" y="3009671"/>
            <a:ext cx="1" cy="3787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0BD73D7-1DAA-A949-8383-1A20CEE05F2E}"/>
              </a:ext>
            </a:extLst>
          </p:cNvPr>
          <p:cNvCxnSpPr>
            <a:stCxn id="8" idx="4"/>
            <a:endCxn id="13" idx="0"/>
          </p:cNvCxnSpPr>
          <p:nvPr/>
        </p:nvCxnSpPr>
        <p:spPr>
          <a:xfrm>
            <a:off x="1311533" y="3902023"/>
            <a:ext cx="1" cy="2662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86597219-BB55-684B-9D6D-D94B90EB31F5}"/>
              </a:ext>
            </a:extLst>
          </p:cNvPr>
          <p:cNvCxnSpPr>
            <a:endCxn id="14" idx="1"/>
          </p:cNvCxnSpPr>
          <p:nvPr/>
        </p:nvCxnSpPr>
        <p:spPr>
          <a:xfrm>
            <a:off x="2068820" y="4597052"/>
            <a:ext cx="603372" cy="4742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5E1B68A8-0C92-0A44-8D66-30DDC7226A76}"/>
              </a:ext>
            </a:extLst>
          </p:cNvPr>
          <p:cNvSpPr txBox="1"/>
          <p:nvPr/>
        </p:nvSpPr>
        <p:spPr>
          <a:xfrm>
            <a:off x="2450387" y="4697260"/>
            <a:ext cx="543334" cy="369332"/>
          </a:xfrm>
          <a:prstGeom prst="rect">
            <a:avLst/>
          </a:prstGeom>
          <a:noFill/>
        </p:spPr>
        <p:txBody>
          <a:bodyPr wrap="square" rtlCol="0">
            <a:spAutoFit/>
          </a:bodyPr>
          <a:lstStyle/>
          <a:p>
            <a:r>
              <a:rPr lang="en-US" dirty="0"/>
              <a:t>No</a:t>
            </a:r>
          </a:p>
        </p:txBody>
      </p:sp>
      <p:sp>
        <p:nvSpPr>
          <p:cNvPr id="34" name="Oval 33">
            <a:extLst>
              <a:ext uri="{FF2B5EF4-FFF2-40B4-BE49-F238E27FC236}">
                <a16:creationId xmlns:a16="http://schemas.microsoft.com/office/drawing/2014/main" id="{2C15F763-F040-794F-8B3F-95703745ECB1}"/>
              </a:ext>
            </a:extLst>
          </p:cNvPr>
          <p:cNvSpPr/>
          <p:nvPr/>
        </p:nvSpPr>
        <p:spPr>
          <a:xfrm>
            <a:off x="3209823" y="3857996"/>
            <a:ext cx="2527089" cy="839264"/>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Get Resource and </a:t>
            </a:r>
            <a:r>
              <a:rPr lang="en-US" dirty="0" err="1"/>
              <a:t>NetworkX</a:t>
            </a:r>
            <a:r>
              <a:rPr lang="en-US" dirty="0"/>
              <a:t> info</a:t>
            </a:r>
          </a:p>
        </p:txBody>
      </p:sp>
      <p:cxnSp>
        <p:nvCxnSpPr>
          <p:cNvPr id="36" name="Straight Arrow Connector 35">
            <a:extLst>
              <a:ext uri="{FF2B5EF4-FFF2-40B4-BE49-F238E27FC236}">
                <a16:creationId xmlns:a16="http://schemas.microsoft.com/office/drawing/2014/main" id="{642B1EBD-0C21-2641-86FE-AC858AE29741}"/>
              </a:ext>
            </a:extLst>
          </p:cNvPr>
          <p:cNvCxnSpPr>
            <a:endCxn id="34" idx="2"/>
          </p:cNvCxnSpPr>
          <p:nvPr/>
        </p:nvCxnSpPr>
        <p:spPr>
          <a:xfrm flipV="1">
            <a:off x="2068820" y="4277628"/>
            <a:ext cx="1141003" cy="814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F0E488AC-D029-C441-8849-939C14E8C55D}"/>
              </a:ext>
            </a:extLst>
          </p:cNvPr>
          <p:cNvSpPr txBox="1"/>
          <p:nvPr/>
        </p:nvSpPr>
        <p:spPr>
          <a:xfrm>
            <a:off x="2395034" y="3857996"/>
            <a:ext cx="598687" cy="369332"/>
          </a:xfrm>
          <a:prstGeom prst="rect">
            <a:avLst/>
          </a:prstGeom>
          <a:noFill/>
        </p:spPr>
        <p:txBody>
          <a:bodyPr wrap="square" rtlCol="0">
            <a:spAutoFit/>
          </a:bodyPr>
          <a:lstStyle/>
          <a:p>
            <a:r>
              <a:rPr lang="en-US" dirty="0"/>
              <a:t>Yes</a:t>
            </a:r>
          </a:p>
        </p:txBody>
      </p:sp>
      <p:sp>
        <p:nvSpPr>
          <p:cNvPr id="39" name="Oval 38">
            <a:extLst>
              <a:ext uri="{FF2B5EF4-FFF2-40B4-BE49-F238E27FC236}">
                <a16:creationId xmlns:a16="http://schemas.microsoft.com/office/drawing/2014/main" id="{6395E0D4-61E7-1D45-A5AB-A24C75F8BF05}"/>
              </a:ext>
            </a:extLst>
          </p:cNvPr>
          <p:cNvSpPr/>
          <p:nvPr/>
        </p:nvSpPr>
        <p:spPr>
          <a:xfrm>
            <a:off x="3132518" y="2616855"/>
            <a:ext cx="2527089" cy="841248"/>
          </a:xfrm>
          <a:prstGeom prst="ellipse">
            <a:avLst/>
          </a:prstGeom>
          <a:solidFill>
            <a:schemeClr val="tx2">
              <a:lumMod val="40000"/>
              <a:lumOff val="6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Provide Resource and </a:t>
            </a:r>
            <a:r>
              <a:rPr lang="en-US" dirty="0" err="1"/>
              <a:t>NetworkX</a:t>
            </a:r>
            <a:r>
              <a:rPr lang="en-US" dirty="0"/>
              <a:t> info</a:t>
            </a:r>
          </a:p>
        </p:txBody>
      </p:sp>
      <p:cxnSp>
        <p:nvCxnSpPr>
          <p:cNvPr id="41" name="Straight Arrow Connector 40">
            <a:extLst>
              <a:ext uri="{FF2B5EF4-FFF2-40B4-BE49-F238E27FC236}">
                <a16:creationId xmlns:a16="http://schemas.microsoft.com/office/drawing/2014/main" id="{5A7C307F-304C-854B-9864-83CB27761834}"/>
              </a:ext>
            </a:extLst>
          </p:cNvPr>
          <p:cNvCxnSpPr>
            <a:stCxn id="8" idx="6"/>
          </p:cNvCxnSpPr>
          <p:nvPr/>
        </p:nvCxnSpPr>
        <p:spPr>
          <a:xfrm flipV="1">
            <a:off x="2068821" y="3199063"/>
            <a:ext cx="1138854" cy="44617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B2743A93-043E-D44F-9E09-2DD9AEF5D1B2}"/>
              </a:ext>
            </a:extLst>
          </p:cNvPr>
          <p:cNvCxnSpPr>
            <a:stCxn id="39" idx="4"/>
          </p:cNvCxnSpPr>
          <p:nvPr/>
        </p:nvCxnSpPr>
        <p:spPr>
          <a:xfrm flipH="1">
            <a:off x="4396062" y="3458103"/>
            <a:ext cx="1" cy="3998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4" name="Oval 43">
            <a:extLst>
              <a:ext uri="{FF2B5EF4-FFF2-40B4-BE49-F238E27FC236}">
                <a16:creationId xmlns:a16="http://schemas.microsoft.com/office/drawing/2014/main" id="{D5483A11-FC2B-D740-9AC5-218C9801C9D4}"/>
              </a:ext>
            </a:extLst>
          </p:cNvPr>
          <p:cNvSpPr/>
          <p:nvPr/>
        </p:nvSpPr>
        <p:spPr>
          <a:xfrm>
            <a:off x="5953014" y="4043897"/>
            <a:ext cx="2050568" cy="478711"/>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to Redfish</a:t>
            </a:r>
          </a:p>
        </p:txBody>
      </p:sp>
      <p:sp>
        <p:nvSpPr>
          <p:cNvPr id="46" name="Diamond 45">
            <a:extLst>
              <a:ext uri="{FF2B5EF4-FFF2-40B4-BE49-F238E27FC236}">
                <a16:creationId xmlns:a16="http://schemas.microsoft.com/office/drawing/2014/main" id="{FF1032FE-33ED-7344-8984-D6A45FEC9035}"/>
              </a:ext>
            </a:extLst>
          </p:cNvPr>
          <p:cNvSpPr/>
          <p:nvPr/>
        </p:nvSpPr>
        <p:spPr>
          <a:xfrm>
            <a:off x="8219682" y="3776768"/>
            <a:ext cx="2176915" cy="1001720"/>
          </a:xfrm>
          <a:prstGeom prst="diamon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Response from clients?</a:t>
            </a:r>
          </a:p>
        </p:txBody>
      </p:sp>
      <p:sp>
        <p:nvSpPr>
          <p:cNvPr id="47" name="Oval 46">
            <a:extLst>
              <a:ext uri="{FF2B5EF4-FFF2-40B4-BE49-F238E27FC236}">
                <a16:creationId xmlns:a16="http://schemas.microsoft.com/office/drawing/2014/main" id="{D3ED2B40-FA54-6C44-A146-6A188246FCEE}"/>
              </a:ext>
            </a:extLst>
          </p:cNvPr>
          <p:cNvSpPr/>
          <p:nvPr/>
        </p:nvSpPr>
        <p:spPr>
          <a:xfrm>
            <a:off x="10486354" y="4045652"/>
            <a:ext cx="1705645" cy="478711"/>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to JSON</a:t>
            </a:r>
          </a:p>
        </p:txBody>
      </p:sp>
      <p:sp>
        <p:nvSpPr>
          <p:cNvPr id="48" name="Oval 47">
            <a:extLst>
              <a:ext uri="{FF2B5EF4-FFF2-40B4-BE49-F238E27FC236}">
                <a16:creationId xmlns:a16="http://schemas.microsoft.com/office/drawing/2014/main" id="{04B63AD6-EEA4-554A-9145-6CB9A27AB62C}"/>
              </a:ext>
            </a:extLst>
          </p:cNvPr>
          <p:cNvSpPr/>
          <p:nvPr/>
        </p:nvSpPr>
        <p:spPr>
          <a:xfrm>
            <a:off x="10530656" y="2752887"/>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Execute changes</a:t>
            </a:r>
          </a:p>
        </p:txBody>
      </p:sp>
      <p:sp>
        <p:nvSpPr>
          <p:cNvPr id="49" name="Oval 48">
            <a:extLst>
              <a:ext uri="{FF2B5EF4-FFF2-40B4-BE49-F238E27FC236}">
                <a16:creationId xmlns:a16="http://schemas.microsoft.com/office/drawing/2014/main" id="{82A05E7D-B37A-9349-9CF2-0F99F86FED62}"/>
              </a:ext>
            </a:extLst>
          </p:cNvPr>
          <p:cNvSpPr/>
          <p:nvPr/>
        </p:nvSpPr>
        <p:spPr>
          <a:xfrm>
            <a:off x="8550852" y="5307045"/>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Hold for 5s</a:t>
            </a:r>
          </a:p>
        </p:txBody>
      </p:sp>
      <p:cxnSp>
        <p:nvCxnSpPr>
          <p:cNvPr id="51" name="Straight Arrow Connector 50">
            <a:extLst>
              <a:ext uri="{FF2B5EF4-FFF2-40B4-BE49-F238E27FC236}">
                <a16:creationId xmlns:a16="http://schemas.microsoft.com/office/drawing/2014/main" id="{07CB67CA-BE3F-B847-83DE-FED024B5C724}"/>
              </a:ext>
            </a:extLst>
          </p:cNvPr>
          <p:cNvCxnSpPr>
            <a:stCxn id="34" idx="6"/>
            <a:endCxn id="44" idx="2"/>
          </p:cNvCxnSpPr>
          <p:nvPr/>
        </p:nvCxnSpPr>
        <p:spPr>
          <a:xfrm>
            <a:off x="5736912" y="4277628"/>
            <a:ext cx="216102" cy="5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723DA01D-C3B7-364F-9092-A38C3280C6FF}"/>
              </a:ext>
            </a:extLst>
          </p:cNvPr>
          <p:cNvCxnSpPr>
            <a:cxnSpLocks/>
            <a:stCxn id="44" idx="6"/>
            <a:endCxn id="46" idx="1"/>
          </p:cNvCxnSpPr>
          <p:nvPr/>
        </p:nvCxnSpPr>
        <p:spPr>
          <a:xfrm flipV="1">
            <a:off x="8003582" y="4277628"/>
            <a:ext cx="216100" cy="5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8DDA3471-C7D1-1B44-B7C7-4529F39AF712}"/>
              </a:ext>
            </a:extLst>
          </p:cNvPr>
          <p:cNvCxnSpPr>
            <a:stCxn id="46" idx="3"/>
            <a:endCxn id="47" idx="2"/>
          </p:cNvCxnSpPr>
          <p:nvPr/>
        </p:nvCxnSpPr>
        <p:spPr>
          <a:xfrm>
            <a:off x="10396597" y="4277628"/>
            <a:ext cx="89757" cy="73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71D6E698-1FAD-054F-994F-7882B320FF89}"/>
              </a:ext>
            </a:extLst>
          </p:cNvPr>
          <p:cNvCxnSpPr>
            <a:stCxn id="47" idx="0"/>
          </p:cNvCxnSpPr>
          <p:nvPr/>
        </p:nvCxnSpPr>
        <p:spPr>
          <a:xfrm flipH="1" flipV="1">
            <a:off x="11339176" y="3199063"/>
            <a:ext cx="1" cy="846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B0CF7277-DF68-BA4F-BCF2-CF2947363527}"/>
              </a:ext>
            </a:extLst>
          </p:cNvPr>
          <p:cNvCxnSpPr>
            <a:endCxn id="48" idx="2"/>
          </p:cNvCxnSpPr>
          <p:nvPr/>
        </p:nvCxnSpPr>
        <p:spPr>
          <a:xfrm>
            <a:off x="5736912" y="3009670"/>
            <a:ext cx="4793744"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U-Turn Arrow 63">
            <a:extLst>
              <a:ext uri="{FF2B5EF4-FFF2-40B4-BE49-F238E27FC236}">
                <a16:creationId xmlns:a16="http://schemas.microsoft.com/office/drawing/2014/main" id="{F17F8FAB-4484-F44D-8E99-C683A15316D5}"/>
              </a:ext>
            </a:extLst>
          </p:cNvPr>
          <p:cNvSpPr/>
          <p:nvPr/>
        </p:nvSpPr>
        <p:spPr>
          <a:xfrm>
            <a:off x="10910170" y="2404997"/>
            <a:ext cx="576197" cy="347890"/>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66" name="Straight Arrow Connector 65">
            <a:extLst>
              <a:ext uri="{FF2B5EF4-FFF2-40B4-BE49-F238E27FC236}">
                <a16:creationId xmlns:a16="http://schemas.microsoft.com/office/drawing/2014/main" id="{3C084727-9DD3-3C48-8477-C9C992D884E5}"/>
              </a:ext>
            </a:extLst>
          </p:cNvPr>
          <p:cNvCxnSpPr>
            <a:stCxn id="47" idx="4"/>
            <a:endCxn id="49" idx="6"/>
          </p:cNvCxnSpPr>
          <p:nvPr/>
        </p:nvCxnSpPr>
        <p:spPr>
          <a:xfrm flipH="1">
            <a:off x="10065429" y="4524363"/>
            <a:ext cx="1273748" cy="10394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29EC6778-0789-994E-ACC3-8E03B147DB6E}"/>
              </a:ext>
            </a:extLst>
          </p:cNvPr>
          <p:cNvCxnSpPr>
            <a:stCxn id="49" idx="0"/>
            <a:endCxn id="46" idx="2"/>
          </p:cNvCxnSpPr>
          <p:nvPr/>
        </p:nvCxnSpPr>
        <p:spPr>
          <a:xfrm flipH="1" flipV="1">
            <a:off x="9308140" y="4778488"/>
            <a:ext cx="1" cy="5285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A15B0C59-99B1-FF44-AFC2-D90677B41071}"/>
              </a:ext>
            </a:extLst>
          </p:cNvPr>
          <p:cNvCxnSpPr>
            <a:stCxn id="10" idx="0"/>
            <a:endCxn id="11" idx="4"/>
          </p:cNvCxnSpPr>
          <p:nvPr/>
        </p:nvCxnSpPr>
        <p:spPr>
          <a:xfrm flipV="1">
            <a:off x="1311531" y="5509659"/>
            <a:ext cx="4" cy="5132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118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C47B9-7279-6545-BF8F-E8BA66A6B71F}"/>
              </a:ext>
            </a:extLst>
          </p:cNvPr>
          <p:cNvSpPr>
            <a:spLocks noGrp="1"/>
          </p:cNvSpPr>
          <p:nvPr>
            <p:ph type="title"/>
          </p:nvPr>
        </p:nvSpPr>
        <p:spPr/>
        <p:txBody>
          <a:bodyPr/>
          <a:lstStyle/>
          <a:p>
            <a:r>
              <a:rPr lang="en-US" dirty="0"/>
              <a:t>Agent</a:t>
            </a:r>
          </a:p>
        </p:txBody>
      </p:sp>
      <p:sp>
        <p:nvSpPr>
          <p:cNvPr id="3" name="Footer Placeholder 2">
            <a:extLst>
              <a:ext uri="{FF2B5EF4-FFF2-40B4-BE49-F238E27FC236}">
                <a16:creationId xmlns:a16="http://schemas.microsoft.com/office/drawing/2014/main" id="{BB621B76-E88D-4547-9DC2-96BEBF5F543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AB2C4CB-CDA4-FF43-937B-5327E4AB19B1}"/>
              </a:ext>
            </a:extLst>
          </p:cNvPr>
          <p:cNvSpPr>
            <a:spLocks noGrp="1"/>
          </p:cNvSpPr>
          <p:nvPr>
            <p:ph type="sldNum" sz="quarter" idx="11"/>
          </p:nvPr>
        </p:nvSpPr>
        <p:spPr/>
        <p:txBody>
          <a:bodyPr/>
          <a:lstStyle/>
          <a:p>
            <a:fld id="{0743EA0E-C5B1-48EC-8082-F253EA88050D}" type="slidenum">
              <a:rPr lang="en-US" smtClean="0"/>
              <a:pPr/>
              <a:t>34</a:t>
            </a:fld>
            <a:endParaRPr lang="en-US" dirty="0"/>
          </a:p>
        </p:txBody>
      </p:sp>
      <p:sp>
        <p:nvSpPr>
          <p:cNvPr id="5" name="TextBox 4">
            <a:extLst>
              <a:ext uri="{FF2B5EF4-FFF2-40B4-BE49-F238E27FC236}">
                <a16:creationId xmlns:a16="http://schemas.microsoft.com/office/drawing/2014/main" id="{5B0534B0-5F72-2E40-BC61-0E6E536A418F}"/>
              </a:ext>
            </a:extLst>
          </p:cNvPr>
          <p:cNvSpPr txBox="1"/>
          <p:nvPr/>
        </p:nvSpPr>
        <p:spPr>
          <a:xfrm>
            <a:off x="1014608" y="1503123"/>
            <a:ext cx="9958192" cy="452431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Python 3.6 and above</a:t>
            </a:r>
          </a:p>
          <a:p>
            <a:pPr marL="285750" indent="-285750">
              <a:buFont typeface="Arial" panose="020B0604020202020204" pitchFamily="34" charset="0"/>
              <a:buChar char="•"/>
            </a:pPr>
            <a:r>
              <a:rPr lang="en-US" dirty="0">
                <a:solidFill>
                  <a:srgbClr val="FF0000"/>
                </a:solidFill>
              </a:rPr>
              <a:t>Python does Flask and Rest interfaces well</a:t>
            </a:r>
          </a:p>
          <a:p>
            <a:pPr marL="285750" indent="-285750">
              <a:buFont typeface="Arial" panose="020B0604020202020204" pitchFamily="34" charset="0"/>
              <a:buChar char="•"/>
            </a:pPr>
            <a:r>
              <a:rPr lang="en-US" dirty="0">
                <a:solidFill>
                  <a:srgbClr val="FF0000"/>
                </a:solidFill>
              </a:rPr>
              <a:t>Python processes JSON well</a:t>
            </a:r>
          </a:p>
          <a:p>
            <a:pPr marL="285750" indent="-285750">
              <a:buFont typeface="Arial" panose="020B0604020202020204" pitchFamily="34" charset="0"/>
              <a:buChar char="•"/>
            </a:pPr>
            <a:r>
              <a:rPr lang="en-US" dirty="0">
                <a:solidFill>
                  <a:srgbClr val="FF0000"/>
                </a:solidFill>
              </a:rPr>
              <a:t>Gen-Z Zephyr operates with 2 node UUIDs, 1 is permanent, 1 is ephemeral</a:t>
            </a:r>
          </a:p>
          <a:p>
            <a:pPr marL="285750" indent="-285750">
              <a:buFont typeface="Arial" panose="020B0604020202020204" pitchFamily="34" charset="0"/>
              <a:buChar char="•"/>
            </a:pPr>
            <a:r>
              <a:rPr lang="en-US" dirty="0">
                <a:solidFill>
                  <a:srgbClr val="FF0000"/>
                </a:solidFill>
              </a:rPr>
              <a:t>Edge connections match to ephemeral UUIDs on </a:t>
            </a:r>
            <a:r>
              <a:rPr lang="en-US" dirty="0" err="1">
                <a:solidFill>
                  <a:srgbClr val="FF0000"/>
                </a:solidFill>
              </a:rPr>
              <a:t>NetworkX</a:t>
            </a: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Naming scheme in Redfish?</a:t>
            </a:r>
          </a:p>
          <a:p>
            <a:pPr marL="285750" indent="-285750">
              <a:buFont typeface="Arial" panose="020B0604020202020204" pitchFamily="34" charset="0"/>
              <a:buChar char="•"/>
            </a:pPr>
            <a:r>
              <a:rPr lang="en-US" dirty="0">
                <a:solidFill>
                  <a:srgbClr val="FF0000"/>
                </a:solidFill>
              </a:rPr>
              <a:t>Zephyr doesn’t want to know what is happening at the Redfish layer and above.</a:t>
            </a:r>
          </a:p>
          <a:p>
            <a:pPr marL="285750" indent="-285750">
              <a:buFont typeface="Arial" panose="020B0604020202020204" pitchFamily="34" charset="0"/>
              <a:buChar char="•"/>
            </a:pPr>
            <a:r>
              <a:rPr lang="en-US" dirty="0">
                <a:solidFill>
                  <a:srgbClr val="FF0000"/>
                </a:solidFill>
              </a:rPr>
              <a:t>Now, I need to tell Zephyr about the new object in the fabric and what to do with it with a Put.</a:t>
            </a:r>
          </a:p>
          <a:p>
            <a:pPr marL="285750" indent="-285750">
              <a:buFont typeface="Arial" panose="020B0604020202020204" pitchFamily="34" charset="0"/>
              <a:buChar char="•"/>
            </a:pPr>
            <a:r>
              <a:rPr lang="en-US" dirty="0">
                <a:solidFill>
                  <a:srgbClr val="FF0000"/>
                </a:solidFill>
              </a:rPr>
              <a:t>Zephyr does not do a periodic scan.  So, objects added must be conveyed and explained to Zephyr.</a:t>
            </a:r>
          </a:p>
          <a:p>
            <a:pPr marL="742950" lvl="1" indent="-285750">
              <a:buFont typeface="Arial" panose="020B0604020202020204" pitchFamily="34" charset="0"/>
              <a:buChar char="•"/>
            </a:pPr>
            <a:r>
              <a:rPr lang="en-US" dirty="0">
                <a:solidFill>
                  <a:srgbClr val="FF0000"/>
                </a:solidFill>
              </a:rPr>
              <a:t>Connections to the new added object</a:t>
            </a:r>
          </a:p>
          <a:p>
            <a:pPr marL="742950" lvl="1" indent="-285750">
              <a:buFont typeface="Arial" panose="020B0604020202020204" pitchFamily="34" charset="0"/>
              <a:buChar char="•"/>
            </a:pPr>
            <a:r>
              <a:rPr lang="en-US" dirty="0">
                <a:solidFill>
                  <a:srgbClr val="FF0000"/>
                </a:solidFill>
              </a:rPr>
              <a:t>Zephyr will retrieve the permanent UUID from the new added object.</a:t>
            </a:r>
          </a:p>
          <a:p>
            <a:pPr marL="742950" lvl="1" indent="-285750">
              <a:buFont typeface="Arial" panose="020B0604020202020204" pitchFamily="34" charset="0"/>
              <a:buChar char="•"/>
            </a:pPr>
            <a:r>
              <a:rPr lang="en-US" dirty="0">
                <a:solidFill>
                  <a:srgbClr val="FF0000"/>
                </a:solidFill>
              </a:rPr>
              <a:t>Zephyr will assign an ephemeral UUID to the new added object.</a:t>
            </a:r>
          </a:p>
          <a:p>
            <a:pPr marL="742950" lvl="1" indent="-285750">
              <a:buFont typeface="Arial" panose="020B0604020202020204" pitchFamily="34" charset="0"/>
              <a:buChar char="•"/>
            </a:pPr>
            <a:r>
              <a:rPr lang="en-US" dirty="0">
                <a:solidFill>
                  <a:srgbClr val="FF0000"/>
                </a:solidFill>
              </a:rPr>
              <a:t>Redfish can assign a user-friendly name to the new added object above Zephyr?</a:t>
            </a:r>
          </a:p>
          <a:p>
            <a:pPr marL="742950" lvl="1" indent="-285750">
              <a:buFont typeface="Arial" panose="020B0604020202020204" pitchFamily="34" charset="0"/>
              <a:buChar char="•"/>
            </a:pPr>
            <a:r>
              <a:rPr lang="en-US" dirty="0">
                <a:solidFill>
                  <a:srgbClr val="FF0000"/>
                </a:solidFill>
              </a:rPr>
              <a:t>Zephyr could/and can use the user-friendly names, from Redfish in it’s low-level tools.</a:t>
            </a:r>
          </a:p>
          <a:p>
            <a:pPr marL="1200150" lvl="2" indent="-285750">
              <a:buFont typeface="Arial" panose="020B0604020202020204" pitchFamily="34" charset="0"/>
              <a:buChar char="•"/>
            </a:pPr>
            <a:r>
              <a:rPr lang="en-US" dirty="0">
                <a:solidFill>
                  <a:srgbClr val="FF0000"/>
                </a:solidFill>
              </a:rPr>
              <a:t>#&gt; </a:t>
            </a:r>
            <a:r>
              <a:rPr lang="en-US" dirty="0" err="1">
                <a:solidFill>
                  <a:srgbClr val="FF0000"/>
                </a:solidFill>
              </a:rPr>
              <a:t>lsgenz</a:t>
            </a:r>
            <a:r>
              <a:rPr lang="en-US" dirty="0">
                <a:solidFill>
                  <a:srgbClr val="FF0000"/>
                </a:solidFill>
              </a:rPr>
              <a:t> could use the user-friendly names for System Admin help</a:t>
            </a:r>
          </a:p>
          <a:p>
            <a:pPr marL="1200150" lvl="2"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276965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19C8A-6646-F344-AE98-B95DCCFF17B6}"/>
              </a:ext>
            </a:extLst>
          </p:cNvPr>
          <p:cNvSpPr>
            <a:spLocks noGrp="1"/>
          </p:cNvSpPr>
          <p:nvPr>
            <p:ph type="title"/>
          </p:nvPr>
        </p:nvSpPr>
        <p:spPr/>
        <p:txBody>
          <a:bodyPr/>
          <a:lstStyle/>
          <a:p>
            <a:r>
              <a:rPr lang="en-US" dirty="0"/>
              <a:t>Fill out the Redfish tree</a:t>
            </a:r>
          </a:p>
        </p:txBody>
      </p:sp>
      <p:sp>
        <p:nvSpPr>
          <p:cNvPr id="3" name="Footer Placeholder 2">
            <a:extLst>
              <a:ext uri="{FF2B5EF4-FFF2-40B4-BE49-F238E27FC236}">
                <a16:creationId xmlns:a16="http://schemas.microsoft.com/office/drawing/2014/main" id="{0D8D507D-6BB2-E643-92FB-D1D5BFB59CC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3DF7F33-B557-8A40-9420-A85EC394BD37}"/>
              </a:ext>
            </a:extLst>
          </p:cNvPr>
          <p:cNvSpPr>
            <a:spLocks noGrp="1"/>
          </p:cNvSpPr>
          <p:nvPr>
            <p:ph type="sldNum" sz="quarter" idx="11"/>
          </p:nvPr>
        </p:nvSpPr>
        <p:spPr/>
        <p:txBody>
          <a:bodyPr/>
          <a:lstStyle/>
          <a:p>
            <a:fld id="{0743EA0E-C5B1-48EC-8082-F253EA88050D}" type="slidenum">
              <a:rPr lang="en-US" smtClean="0"/>
              <a:pPr/>
              <a:t>35</a:t>
            </a:fld>
            <a:endParaRPr lang="en-US" dirty="0"/>
          </a:p>
        </p:txBody>
      </p:sp>
      <p:sp>
        <p:nvSpPr>
          <p:cNvPr id="5" name="TextBox 4">
            <a:extLst>
              <a:ext uri="{FF2B5EF4-FFF2-40B4-BE49-F238E27FC236}">
                <a16:creationId xmlns:a16="http://schemas.microsoft.com/office/drawing/2014/main" id="{383CDA83-0F6F-BF4E-A654-88039933488C}"/>
              </a:ext>
            </a:extLst>
          </p:cNvPr>
          <p:cNvSpPr txBox="1"/>
          <p:nvPr/>
        </p:nvSpPr>
        <p:spPr>
          <a:xfrm>
            <a:off x="1188719" y="1672046"/>
            <a:ext cx="9157063" cy="646331"/>
          </a:xfrm>
          <a:prstGeom prst="rect">
            <a:avLst/>
          </a:prstGeom>
          <a:noFill/>
        </p:spPr>
        <p:txBody>
          <a:bodyPr wrap="square" rtlCol="0">
            <a:spAutoFit/>
          </a:bodyPr>
          <a:lstStyle/>
          <a:p>
            <a:pPr marL="285750" indent="-285750">
              <a:buFont typeface="Arial" panose="020B0604020202020204" pitchFamily="34" charset="0"/>
              <a:buChar char="•"/>
            </a:pPr>
            <a:r>
              <a:rPr lang="en-US" dirty="0"/>
              <a:t>Framework start-up</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36216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14D6C-3BB6-E54D-9009-7626F4F71072}"/>
              </a:ext>
            </a:extLst>
          </p:cNvPr>
          <p:cNvSpPr>
            <a:spLocks noGrp="1"/>
          </p:cNvSpPr>
          <p:nvPr>
            <p:ph type="title"/>
          </p:nvPr>
        </p:nvSpPr>
        <p:spPr/>
        <p:txBody>
          <a:bodyPr/>
          <a:lstStyle/>
          <a:p>
            <a:r>
              <a:rPr lang="en-US" dirty="0"/>
              <a:t>Link has been established Use case description</a:t>
            </a:r>
          </a:p>
        </p:txBody>
      </p:sp>
      <p:sp>
        <p:nvSpPr>
          <p:cNvPr id="3" name="Footer Placeholder 2">
            <a:extLst>
              <a:ext uri="{FF2B5EF4-FFF2-40B4-BE49-F238E27FC236}">
                <a16:creationId xmlns:a16="http://schemas.microsoft.com/office/drawing/2014/main" id="{3D2B1FB8-DD08-6A4F-AEE0-1AC7BF5A36C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1D1422B5-E13D-DC4F-B6B1-EC3B93533295}"/>
              </a:ext>
            </a:extLst>
          </p:cNvPr>
          <p:cNvSpPr>
            <a:spLocks noGrp="1"/>
          </p:cNvSpPr>
          <p:nvPr>
            <p:ph type="sldNum" sz="quarter" idx="11"/>
          </p:nvPr>
        </p:nvSpPr>
        <p:spPr/>
        <p:txBody>
          <a:bodyPr/>
          <a:lstStyle/>
          <a:p>
            <a:fld id="{0743EA0E-C5B1-48EC-8082-F253EA88050D}" type="slidenum">
              <a:rPr lang="en-US" smtClean="0"/>
              <a:pPr/>
              <a:t>36</a:t>
            </a:fld>
            <a:endParaRPr lang="en-US" dirty="0"/>
          </a:p>
        </p:txBody>
      </p:sp>
      <p:graphicFrame>
        <p:nvGraphicFramePr>
          <p:cNvPr id="5" name="Table 4">
            <a:extLst>
              <a:ext uri="{FF2B5EF4-FFF2-40B4-BE49-F238E27FC236}">
                <a16:creationId xmlns:a16="http://schemas.microsoft.com/office/drawing/2014/main" id="{1D6BBA4D-F6CB-E54A-BDC4-1AE674F52134}"/>
              </a:ext>
            </a:extLst>
          </p:cNvPr>
          <p:cNvGraphicFramePr>
            <a:graphicFrameLocks noGrp="1"/>
          </p:cNvGraphicFramePr>
          <p:nvPr>
            <p:extLst>
              <p:ext uri="{D42A27DB-BD31-4B8C-83A1-F6EECF244321}">
                <p14:modId xmlns:p14="http://schemas.microsoft.com/office/powerpoint/2010/main" val="706691121"/>
              </p:ext>
            </p:extLst>
          </p:nvPr>
        </p:nvGraphicFramePr>
        <p:xfrm>
          <a:off x="2640900" y="1535380"/>
          <a:ext cx="5588700" cy="529539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Link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Add an identified resource to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found and the resource is to be added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added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added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parses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new resource.</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Manager is polled for the new resource connections</a:t>
                      </a: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23947185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53F3-50D2-2A4B-973A-578FF33A6619}"/>
              </a:ext>
            </a:extLst>
          </p:cNvPr>
          <p:cNvSpPr>
            <a:spLocks noGrp="1"/>
          </p:cNvSpPr>
          <p:nvPr>
            <p:ph type="title"/>
          </p:nvPr>
        </p:nvSpPr>
        <p:spPr/>
        <p:txBody>
          <a:bodyPr/>
          <a:lstStyle/>
          <a:p>
            <a:r>
              <a:rPr lang="en-US" dirty="0"/>
              <a:t>Agent top-down design-Link has gone down</a:t>
            </a:r>
          </a:p>
        </p:txBody>
      </p:sp>
      <p:sp>
        <p:nvSpPr>
          <p:cNvPr id="3" name="Footer Placeholder 2">
            <a:extLst>
              <a:ext uri="{FF2B5EF4-FFF2-40B4-BE49-F238E27FC236}">
                <a16:creationId xmlns:a16="http://schemas.microsoft.com/office/drawing/2014/main" id="{2F16CCA5-B278-5540-B00E-68F1A51EFD6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BCF432-D0CF-6442-A546-B488E46FE805}"/>
              </a:ext>
            </a:extLst>
          </p:cNvPr>
          <p:cNvSpPr>
            <a:spLocks noGrp="1"/>
          </p:cNvSpPr>
          <p:nvPr>
            <p:ph type="sldNum" sz="quarter" idx="11"/>
          </p:nvPr>
        </p:nvSpPr>
        <p:spPr/>
        <p:txBody>
          <a:bodyPr/>
          <a:lstStyle/>
          <a:p>
            <a:fld id="{0743EA0E-C5B1-48EC-8082-F253EA88050D}" type="slidenum">
              <a:rPr lang="en-US" smtClean="0"/>
              <a:pPr/>
              <a:t>37</a:t>
            </a:fld>
            <a:endParaRPr lang="en-US" dirty="0"/>
          </a:p>
        </p:txBody>
      </p:sp>
      <p:sp>
        <p:nvSpPr>
          <p:cNvPr id="5" name="Rectangle 4">
            <a:extLst>
              <a:ext uri="{FF2B5EF4-FFF2-40B4-BE49-F238E27FC236}">
                <a16:creationId xmlns:a16="http://schemas.microsoft.com/office/drawing/2014/main" id="{3EABE056-C291-A04B-BFA0-595317C1B9BA}"/>
              </a:ext>
            </a:extLst>
          </p:cNvPr>
          <p:cNvSpPr/>
          <p:nvPr/>
        </p:nvSpPr>
        <p:spPr>
          <a:xfrm>
            <a:off x="5279657" y="1938713"/>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6" name="Rectangle 5">
            <a:extLst>
              <a:ext uri="{FF2B5EF4-FFF2-40B4-BE49-F238E27FC236}">
                <a16:creationId xmlns:a16="http://schemas.microsoft.com/office/drawing/2014/main" id="{7E03F3C6-AD0B-6540-983A-34ECCB65E84E}"/>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A13B34E-EEB4-0545-8200-202873640E76}"/>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78933BB3-3082-BD47-A929-58ABB0507194}"/>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9" name="Rectangle 8">
            <a:extLst>
              <a:ext uri="{FF2B5EF4-FFF2-40B4-BE49-F238E27FC236}">
                <a16:creationId xmlns:a16="http://schemas.microsoft.com/office/drawing/2014/main" id="{4D7C5040-50E3-AE4A-ACE1-56191F949F38}"/>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resources</a:t>
            </a:r>
          </a:p>
        </p:txBody>
      </p:sp>
      <p:sp>
        <p:nvSpPr>
          <p:cNvPr id="10" name="Rectangle 9">
            <a:extLst>
              <a:ext uri="{FF2B5EF4-FFF2-40B4-BE49-F238E27FC236}">
                <a16:creationId xmlns:a16="http://schemas.microsoft.com/office/drawing/2014/main" id="{80EEDAFA-771B-2248-B095-CDBC6B753871}"/>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1" name="Straight Arrow Connector 10">
            <a:extLst>
              <a:ext uri="{FF2B5EF4-FFF2-40B4-BE49-F238E27FC236}">
                <a16:creationId xmlns:a16="http://schemas.microsoft.com/office/drawing/2014/main" id="{AF328EC6-308C-DF40-801C-3D97A3CBD3C1}"/>
              </a:ext>
            </a:extLst>
          </p:cNvPr>
          <p:cNvCxnSpPr>
            <a:cxnSpLocks/>
            <a:stCxn id="5" idx="1"/>
            <a:endCxn id="6" idx="0"/>
          </p:cNvCxnSpPr>
          <p:nvPr/>
        </p:nvCxnSpPr>
        <p:spPr>
          <a:xfrm flipH="1">
            <a:off x="1586089" y="2577274"/>
            <a:ext cx="3693568" cy="14322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8F1B0FD9-BDDD-694E-A2F8-368F32D65174}"/>
              </a:ext>
            </a:extLst>
          </p:cNvPr>
          <p:cNvCxnSpPr>
            <a:cxnSpLocks/>
            <a:endCxn id="7" idx="0"/>
          </p:cNvCxnSpPr>
          <p:nvPr/>
        </p:nvCxnSpPr>
        <p:spPr>
          <a:xfrm flipH="1">
            <a:off x="3601156" y="2951544"/>
            <a:ext cx="1678502" cy="10580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6861FDFB-55CF-1942-8EC8-6B0A7876B8A4}"/>
              </a:ext>
            </a:extLst>
          </p:cNvPr>
          <p:cNvCxnSpPr>
            <a:cxnSpLocks/>
            <a:stCxn id="5" idx="2"/>
            <a:endCxn id="8" idx="0"/>
          </p:cNvCxnSpPr>
          <p:nvPr/>
        </p:nvCxnSpPr>
        <p:spPr>
          <a:xfrm flipH="1">
            <a:off x="5765800" y="3215834"/>
            <a:ext cx="190195" cy="793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AC1E7227-9744-164B-AF8E-B4FD04809568}"/>
              </a:ext>
            </a:extLst>
          </p:cNvPr>
          <p:cNvCxnSpPr>
            <a:cxnSpLocks/>
            <a:endCxn id="9" idx="0"/>
          </p:cNvCxnSpPr>
          <p:nvPr/>
        </p:nvCxnSpPr>
        <p:spPr>
          <a:xfrm>
            <a:off x="6651257" y="2894880"/>
            <a:ext cx="1263252" cy="1114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77AD5CE8-724A-BB43-B202-014B46816D07}"/>
              </a:ext>
            </a:extLst>
          </p:cNvPr>
          <p:cNvCxnSpPr>
            <a:cxnSpLocks/>
            <a:stCxn id="5" idx="3"/>
          </p:cNvCxnSpPr>
          <p:nvPr/>
        </p:nvCxnSpPr>
        <p:spPr>
          <a:xfrm>
            <a:off x="6632332" y="2577274"/>
            <a:ext cx="3355501" cy="13564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2089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6AC3-CBD0-E248-9CD9-4400C0FE2DE3}"/>
              </a:ext>
            </a:extLst>
          </p:cNvPr>
          <p:cNvSpPr>
            <a:spLocks noGrp="1"/>
          </p:cNvSpPr>
          <p:nvPr>
            <p:ph type="title"/>
          </p:nvPr>
        </p:nvSpPr>
        <p:spPr/>
        <p:txBody>
          <a:bodyPr/>
          <a:lstStyle/>
          <a:p>
            <a:r>
              <a:rPr lang="en-US" dirty="0"/>
              <a:t>Link has gone down Use case description</a:t>
            </a:r>
          </a:p>
        </p:txBody>
      </p:sp>
      <p:sp>
        <p:nvSpPr>
          <p:cNvPr id="3" name="Footer Placeholder 2">
            <a:extLst>
              <a:ext uri="{FF2B5EF4-FFF2-40B4-BE49-F238E27FC236}">
                <a16:creationId xmlns:a16="http://schemas.microsoft.com/office/drawing/2014/main" id="{4BF0C430-293D-224A-9B70-E8251857880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0FD5923-6B14-E145-91E5-D23B00D50F59}"/>
              </a:ext>
            </a:extLst>
          </p:cNvPr>
          <p:cNvSpPr>
            <a:spLocks noGrp="1"/>
          </p:cNvSpPr>
          <p:nvPr>
            <p:ph type="sldNum" sz="quarter" idx="11"/>
          </p:nvPr>
        </p:nvSpPr>
        <p:spPr/>
        <p:txBody>
          <a:bodyPr/>
          <a:lstStyle/>
          <a:p>
            <a:fld id="{0743EA0E-C5B1-48EC-8082-F253EA88050D}" type="slidenum">
              <a:rPr lang="en-US" smtClean="0"/>
              <a:pPr/>
              <a:t>38</a:t>
            </a:fld>
            <a:endParaRPr lang="en-US" dirty="0"/>
          </a:p>
        </p:txBody>
      </p:sp>
      <p:graphicFrame>
        <p:nvGraphicFramePr>
          <p:cNvPr id="6" name="Table 5">
            <a:extLst>
              <a:ext uri="{FF2B5EF4-FFF2-40B4-BE49-F238E27FC236}">
                <a16:creationId xmlns:a16="http://schemas.microsoft.com/office/drawing/2014/main" id="{32A55505-2C21-7041-ADAE-26A607C66B2B}"/>
              </a:ext>
            </a:extLst>
          </p:cNvPr>
          <p:cNvGraphicFramePr>
            <a:graphicFrameLocks noGrp="1"/>
          </p:cNvGraphicFramePr>
          <p:nvPr>
            <p:extLst>
              <p:ext uri="{D42A27DB-BD31-4B8C-83A1-F6EECF244321}">
                <p14:modId xmlns:p14="http://schemas.microsoft.com/office/powerpoint/2010/main" val="1692700314"/>
              </p:ext>
            </p:extLst>
          </p:nvPr>
        </p:nvGraphicFramePr>
        <p:xfrm>
          <a:off x="2640900" y="1535380"/>
          <a:ext cx="5588700" cy="505155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Delete an identified resource from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cancelled and the resource is to be deleted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deleted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lost/eliminated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missing resource.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finds the matching resource </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The Redfish tree is updated</a:t>
                      </a: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706656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F726-53C7-5A47-8D34-D857081DE376}"/>
              </a:ext>
            </a:extLst>
          </p:cNvPr>
          <p:cNvSpPr>
            <a:spLocks noGrp="1"/>
          </p:cNvSpPr>
          <p:nvPr>
            <p:ph type="title"/>
          </p:nvPr>
        </p:nvSpPr>
        <p:spPr/>
        <p:txBody>
          <a:bodyPr/>
          <a:lstStyle/>
          <a:p>
            <a:r>
              <a:rPr lang="en-US" dirty="0"/>
              <a:t>Create a Fabric attached memory block</a:t>
            </a:r>
          </a:p>
        </p:txBody>
      </p:sp>
      <p:sp>
        <p:nvSpPr>
          <p:cNvPr id="3" name="Footer Placeholder 2">
            <a:extLst>
              <a:ext uri="{FF2B5EF4-FFF2-40B4-BE49-F238E27FC236}">
                <a16:creationId xmlns:a16="http://schemas.microsoft.com/office/drawing/2014/main" id="{197D0C24-3BC6-994A-980C-18FF07EAFFA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4AE67BB-F386-FF40-B0ED-6AF5D321BC48}"/>
              </a:ext>
            </a:extLst>
          </p:cNvPr>
          <p:cNvSpPr>
            <a:spLocks noGrp="1"/>
          </p:cNvSpPr>
          <p:nvPr>
            <p:ph type="sldNum" sz="quarter" idx="11"/>
          </p:nvPr>
        </p:nvSpPr>
        <p:spPr/>
        <p:txBody>
          <a:bodyPr/>
          <a:lstStyle/>
          <a:p>
            <a:fld id="{0743EA0E-C5B1-48EC-8082-F253EA88050D}" type="slidenum">
              <a:rPr lang="en-US" smtClean="0"/>
              <a:pPr/>
              <a:t>39</a:t>
            </a:fld>
            <a:endParaRPr lang="en-US" dirty="0"/>
          </a:p>
        </p:txBody>
      </p:sp>
      <p:graphicFrame>
        <p:nvGraphicFramePr>
          <p:cNvPr id="5" name="Table 4">
            <a:extLst>
              <a:ext uri="{FF2B5EF4-FFF2-40B4-BE49-F238E27FC236}">
                <a16:creationId xmlns:a16="http://schemas.microsoft.com/office/drawing/2014/main" id="{3225F71A-4CCF-E543-AE30-90F9F05E9744}"/>
              </a:ext>
            </a:extLst>
          </p:cNvPr>
          <p:cNvGraphicFramePr>
            <a:graphicFrameLocks noGrp="1"/>
          </p:cNvGraphicFramePr>
          <p:nvPr>
            <p:extLst>
              <p:ext uri="{D42A27DB-BD31-4B8C-83A1-F6EECF244321}">
                <p14:modId xmlns:p14="http://schemas.microsoft.com/office/powerpoint/2010/main" val="359746236"/>
              </p:ext>
            </p:extLst>
          </p:nvPr>
        </p:nvGraphicFramePr>
        <p:xfrm>
          <a:off x="2640900" y="1535380"/>
          <a:ext cx="5588700" cy="5891708"/>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Create a Fabric Attached Memory Block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Manager, Resource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Provide attached memory block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Assume that the Resource Manager is provided with information to make a good choice</a:t>
                      </a:r>
                    </a:p>
                    <a:p>
                      <a:pPr marL="342900" marR="0" lvl="0" indent="-342900">
                        <a:spcBef>
                          <a:spcPts val="0"/>
                        </a:spcBef>
                        <a:spcAft>
                          <a:spcPts val="0"/>
                        </a:spcAft>
                        <a:buFont typeface="Symbol" pitchFamily="2" charset="2"/>
                        <a:buChar char=""/>
                      </a:pPr>
                      <a:r>
                        <a:rPr lang="en-US" sz="800">
                          <a:effectLst/>
                        </a:rPr>
                        <a:t>Amount of Resources are available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Requirements for memory from the template from the platform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dirty="0">
                          <a:effectLst/>
                        </a:rPr>
                        <a:t>Preconditions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memory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Resource Manager has already queried Redfish for resources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726953039"/>
                  </a:ext>
                </a:extLst>
              </a:tr>
              <a:tr h="324573">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Assumptions</a:t>
                      </a: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will have memory devices subdivided into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distribute the 4 components, as necessary</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aggregate portions of the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No interleave support for the SC21 demo.</a:t>
                      </a:r>
                    </a:p>
                  </a:txBody>
                  <a:tcPr marL="30083" marR="30083" marT="0" marB="0"/>
                </a:tc>
                <a:extLst>
                  <a:ext uri="{0D108BD9-81ED-4DB2-BD59-A6C34878D82A}">
                    <a16:rowId xmlns:a16="http://schemas.microsoft.com/office/drawing/2014/main" val="3794393710"/>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will return to the Composability Manager a Redfish object URI to a logical resource that it created in the Redfish tree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calls the Resource Manager and requests memory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parse the request</a:t>
                      </a:r>
                    </a:p>
                    <a:p>
                      <a:pPr marL="342900" marR="0" lvl="0" indent="-342900">
                        <a:spcBef>
                          <a:spcPts val="0"/>
                        </a:spcBef>
                        <a:spcAft>
                          <a:spcPts val="0"/>
                        </a:spcAft>
                        <a:buFont typeface="Symbol" pitchFamily="2" charset="2"/>
                        <a:buChar char=""/>
                      </a:pPr>
                      <a:r>
                        <a:rPr lang="en-US" sz="800">
                          <a:effectLst/>
                        </a:rPr>
                        <a:t>Resource Manager polls it’s inventory</a:t>
                      </a:r>
                    </a:p>
                    <a:p>
                      <a:pPr marL="342900" marR="0" lvl="0" indent="-342900">
                        <a:spcBef>
                          <a:spcPts val="0"/>
                        </a:spcBef>
                        <a:spcAft>
                          <a:spcPts val="0"/>
                        </a:spcAft>
                        <a:buFont typeface="Symbol" pitchFamily="2" charset="2"/>
                        <a:buChar char=""/>
                      </a:pPr>
                      <a:r>
                        <a:rPr lang="en-US" sz="800">
                          <a:effectLst/>
                        </a:rPr>
                        <a:t>If it has a matching resource, then it returns the Object URI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1038633">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creates a memory chunk using the URI of the appropriate unallocated memory</a:t>
                      </a:r>
                    </a:p>
                    <a:p>
                      <a:pPr marL="342900" marR="0" lvl="0" indent="-342900">
                        <a:spcBef>
                          <a:spcPts val="0"/>
                        </a:spcBef>
                        <a:spcAft>
                          <a:spcPts val="0"/>
                        </a:spcAft>
                        <a:buFont typeface="Symbol" pitchFamily="2" charset="2"/>
                        <a:buChar char=""/>
                      </a:pPr>
                      <a:r>
                        <a:rPr lang="en-US" sz="800" dirty="0">
                          <a:effectLst/>
                        </a:rPr>
                        <a:t>A Region Object contains a chunk object</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determines a needs for a region of memory chunks</a:t>
                      </a:r>
                    </a:p>
                    <a:p>
                      <a:pPr marL="342900" marR="0" lvl="0" indent="-342900">
                        <a:spcBef>
                          <a:spcPts val="0"/>
                        </a:spcBef>
                        <a:spcAft>
                          <a:spcPts val="0"/>
                        </a:spcAft>
                        <a:buFont typeface="Symbol" pitchFamily="2" charset="2"/>
                        <a:buChar char=""/>
                      </a:pPr>
                      <a:r>
                        <a:rPr lang="en-US" sz="800" dirty="0">
                          <a:effectLst/>
                        </a:rPr>
                        <a:t>RM creates memory regions using the URIs of the appropriate chunks to provide access to unallocated memory</a:t>
                      </a:r>
                    </a:p>
                    <a:p>
                      <a:pPr marL="342900" marR="0" lvl="0" indent="-342900">
                        <a:spcBef>
                          <a:spcPts val="0"/>
                        </a:spcBef>
                        <a:spcAft>
                          <a:spcPts val="0"/>
                        </a:spcAft>
                        <a:buFont typeface="Symbol" pitchFamily="2" charset="2"/>
                        <a:buChar char=""/>
                      </a:pPr>
                      <a:r>
                        <a:rPr lang="en-US" sz="800" dirty="0">
                          <a:effectLst/>
                        </a:rPr>
                        <a:t>The RM calls the OFMF and create a region of memory chunks using the underlying devices</a:t>
                      </a:r>
                    </a:p>
                    <a:p>
                      <a:pPr marL="342900" marR="0" lvl="0" indent="-342900">
                        <a:spcBef>
                          <a:spcPts val="0"/>
                        </a:spcBef>
                        <a:spcAft>
                          <a:spcPts val="0"/>
                        </a:spcAft>
                        <a:buFont typeface="Symbol" pitchFamily="2" charset="2"/>
                        <a:buChar char=""/>
                      </a:pPr>
                      <a:r>
                        <a:rPr lang="en-US" sz="800" dirty="0">
                          <a:effectLst/>
                        </a:rPr>
                        <a:t>A Region Object contains a multiple chunk objects </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62867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B6EE-53AC-994F-A343-102160A7CC85}"/>
              </a:ext>
            </a:extLst>
          </p:cNvPr>
          <p:cNvSpPr>
            <a:spLocks noGrp="1"/>
          </p:cNvSpPr>
          <p:nvPr>
            <p:ph type="title"/>
          </p:nvPr>
        </p:nvSpPr>
        <p:spPr/>
        <p:txBody>
          <a:bodyPr/>
          <a:lstStyle/>
          <a:p>
            <a:pPr algn="ctr"/>
            <a:r>
              <a:rPr lang="en-US" dirty="0"/>
              <a:t>Missing Use-Cases</a:t>
            </a:r>
          </a:p>
        </p:txBody>
      </p:sp>
      <p:sp>
        <p:nvSpPr>
          <p:cNvPr id="5" name="Content Placeholder 4">
            <a:extLst>
              <a:ext uri="{FF2B5EF4-FFF2-40B4-BE49-F238E27FC236}">
                <a16:creationId xmlns:a16="http://schemas.microsoft.com/office/drawing/2014/main" id="{B53CB5C6-3ED8-EF4D-89B4-EC2B94FBA2C6}"/>
              </a:ext>
            </a:extLst>
          </p:cNvPr>
          <p:cNvSpPr>
            <a:spLocks noGrp="1"/>
          </p:cNvSpPr>
          <p:nvPr>
            <p:ph idx="1"/>
          </p:nvPr>
        </p:nvSpPr>
        <p:spPr/>
        <p:txBody>
          <a:bodyPr/>
          <a:lstStyle/>
          <a:p>
            <a:r>
              <a:rPr lang="en-US" strike="sngStrike" dirty="0"/>
              <a:t>Agent requirements to create Use-Cases for </a:t>
            </a:r>
            <a:r>
              <a:rPr lang="en-US" strike="sngStrike" dirty="0" err="1"/>
              <a:t>PoC</a:t>
            </a:r>
            <a:r>
              <a:rPr lang="en-US" strike="sngStrike" dirty="0"/>
              <a:t>, others</a:t>
            </a:r>
          </a:p>
          <a:p>
            <a:r>
              <a:rPr lang="en-US" dirty="0"/>
              <a:t>Associating Fabric Attached Memory with allocated nodes (</a:t>
            </a:r>
            <a:r>
              <a:rPr lang="en-US" dirty="0" err="1"/>
              <a:t>ie</a:t>
            </a:r>
            <a:r>
              <a:rPr lang="en-US" dirty="0"/>
              <a:t> </a:t>
            </a:r>
            <a:r>
              <a:rPr lang="en-US" dirty="0" err="1"/>
              <a:t>Slurm</a:t>
            </a:r>
            <a:r>
              <a:rPr lang="en-US" dirty="0"/>
              <a:t> and Kubernetes)</a:t>
            </a:r>
          </a:p>
          <a:p>
            <a:r>
              <a:rPr lang="en-US" dirty="0">
                <a:solidFill>
                  <a:schemeClr val="bg2">
                    <a:lumMod val="75000"/>
                  </a:schemeClr>
                </a:solidFill>
              </a:rPr>
              <a:t>Associating security levels and restrictions with allocated nodes (</a:t>
            </a:r>
            <a:r>
              <a:rPr lang="en-US" dirty="0" err="1">
                <a:solidFill>
                  <a:schemeClr val="bg2">
                    <a:lumMod val="75000"/>
                  </a:schemeClr>
                </a:solidFill>
              </a:rPr>
              <a:t>ie</a:t>
            </a:r>
            <a:r>
              <a:rPr lang="en-US" dirty="0">
                <a:solidFill>
                  <a:schemeClr val="bg2">
                    <a:lumMod val="75000"/>
                  </a:schemeClr>
                </a:solidFill>
              </a:rPr>
              <a:t> </a:t>
            </a:r>
            <a:r>
              <a:rPr lang="en-US" dirty="0" err="1">
                <a:solidFill>
                  <a:schemeClr val="bg2">
                    <a:lumMod val="75000"/>
                  </a:schemeClr>
                </a:solidFill>
              </a:rPr>
              <a:t>Slurm</a:t>
            </a:r>
            <a:r>
              <a:rPr lang="en-US" dirty="0">
                <a:solidFill>
                  <a:schemeClr val="bg2">
                    <a:lumMod val="75000"/>
                  </a:schemeClr>
                </a:solidFill>
              </a:rPr>
              <a:t> and Kubernetes)</a:t>
            </a:r>
          </a:p>
          <a:p>
            <a:r>
              <a:rPr lang="en-US" dirty="0">
                <a:solidFill>
                  <a:schemeClr val="bg2">
                    <a:lumMod val="75000"/>
                  </a:schemeClr>
                </a:solidFill>
              </a:rPr>
              <a:t>Multiple and simultaneous container endpoints</a:t>
            </a:r>
          </a:p>
          <a:p>
            <a:r>
              <a:rPr lang="en-US" dirty="0">
                <a:solidFill>
                  <a:schemeClr val="bg2">
                    <a:lumMod val="75000"/>
                  </a:schemeClr>
                </a:solidFill>
              </a:rPr>
              <a:t>Report back available fabrics (allow </a:t>
            </a:r>
            <a:r>
              <a:rPr lang="en-US" dirty="0" err="1">
                <a:solidFill>
                  <a:schemeClr val="bg2">
                    <a:lumMod val="75000"/>
                  </a:schemeClr>
                </a:solidFill>
              </a:rPr>
              <a:t>Libfabric</a:t>
            </a:r>
            <a:r>
              <a:rPr lang="en-US" dirty="0">
                <a:solidFill>
                  <a:schemeClr val="bg2">
                    <a:lumMod val="75000"/>
                  </a:schemeClr>
                </a:solidFill>
              </a:rPr>
              <a:t>, UCX, </a:t>
            </a:r>
            <a:r>
              <a:rPr lang="en-US" dirty="0" err="1">
                <a:solidFill>
                  <a:schemeClr val="bg2">
                    <a:lumMod val="75000"/>
                  </a:schemeClr>
                </a:solidFill>
              </a:rPr>
              <a:t>OpenMPI</a:t>
            </a:r>
            <a:r>
              <a:rPr lang="en-US" dirty="0">
                <a:solidFill>
                  <a:schemeClr val="bg2">
                    <a:lumMod val="75000"/>
                  </a:schemeClr>
                </a:solidFill>
              </a:rPr>
              <a:t>, etc. to pick the optimum transport)</a:t>
            </a:r>
          </a:p>
          <a:p>
            <a:endParaRPr lang="en-US" dirty="0"/>
          </a:p>
        </p:txBody>
      </p:sp>
    </p:spTree>
    <p:extLst>
      <p:ext uri="{BB962C8B-B14F-4D97-AF65-F5344CB8AC3E}">
        <p14:creationId xmlns:p14="http://schemas.microsoft.com/office/powerpoint/2010/main" val="3720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r>
              <a:rPr lang="en-US" dirty="0"/>
              <a:t>Tentative Work</a:t>
            </a:r>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41</a:t>
            </a:fld>
            <a:endParaRPr lang="en-US" dirty="0"/>
          </a:p>
        </p:txBody>
      </p:sp>
      <p:sp>
        <p:nvSpPr>
          <p:cNvPr id="5" name="TextBox 4">
            <a:extLst>
              <a:ext uri="{FF2B5EF4-FFF2-40B4-BE49-F238E27FC236}">
                <a16:creationId xmlns:a16="http://schemas.microsoft.com/office/drawing/2014/main" id="{3EEF7138-A3A1-554B-B22A-F9DCF9B20574}"/>
              </a:ext>
            </a:extLst>
          </p:cNvPr>
          <p:cNvSpPr txBox="1"/>
          <p:nvPr/>
        </p:nvSpPr>
        <p:spPr>
          <a:xfrm>
            <a:off x="609600" y="1582340"/>
            <a:ext cx="11691342" cy="4524315"/>
          </a:xfrm>
          <a:prstGeom prst="rect">
            <a:avLst/>
          </a:prstGeom>
          <a:noFill/>
        </p:spPr>
        <p:txBody>
          <a:bodyPr wrap="none" rtlCol="0">
            <a:spAutoFit/>
          </a:bodyPr>
          <a:lstStyle/>
          <a:p>
            <a:r>
              <a:rPr lang="en-US" dirty="0"/>
              <a:t>Agent----</a:t>
            </a:r>
            <a:r>
              <a:rPr lang="en-US" dirty="0">
                <a:solidFill>
                  <a:schemeClr val="bg2">
                    <a:lumMod val="75000"/>
                  </a:schemeClr>
                </a:solidFill>
              </a:rPr>
              <a:t>Mike</a:t>
            </a:r>
            <a:r>
              <a:rPr lang="en-US" dirty="0"/>
              <a:t>, Russ, Phil, Raj---Port 5050</a:t>
            </a:r>
          </a:p>
          <a:p>
            <a:r>
              <a:rPr lang="en-US" dirty="0"/>
              <a:t>GUI----Phil says a Swordfish web interface exists</a:t>
            </a:r>
          </a:p>
          <a:p>
            <a:r>
              <a:rPr lang="en-US" dirty="0"/>
              <a:t>Redfish and Swordfish----Richelle and John Mayfield-port 5000</a:t>
            </a:r>
          </a:p>
          <a:p>
            <a:r>
              <a:rPr lang="en-US" dirty="0"/>
              <a:t>Wireless? Connection to the Open Standards booth---</a:t>
            </a:r>
            <a:r>
              <a:rPr lang="en-US" dirty="0" err="1"/>
              <a:t>IntelliProp</a:t>
            </a:r>
            <a:endParaRPr lang="en-US" dirty="0"/>
          </a:p>
          <a:p>
            <a:r>
              <a:rPr lang="en-US" dirty="0"/>
              <a:t>Storage for cases, etc.----Gen-Z booth </a:t>
            </a:r>
            <a:r>
              <a:rPr lang="en-US" dirty="0" err="1"/>
              <a:t>IntelliProp</a:t>
            </a:r>
            <a:endParaRPr lang="en-US" dirty="0"/>
          </a:p>
          <a:p>
            <a:r>
              <a:rPr lang="en-US" dirty="0"/>
              <a:t>Laptop and OS install----Gen-Z Consortium?--OFA?----Ubuntu 20.4 LTS?(</a:t>
            </a:r>
            <a:r>
              <a:rPr lang="en-US" dirty="0" err="1"/>
              <a:t>PoC</a:t>
            </a:r>
            <a:r>
              <a:rPr lang="en-US" dirty="0"/>
              <a:t> server and client)---RHEL (client)---SUSE (client)</a:t>
            </a:r>
          </a:p>
          <a:p>
            <a:r>
              <a:rPr lang="en-US" dirty="0"/>
              <a:t>Zephyr---port 2021, Llamas—port 1991</a:t>
            </a:r>
          </a:p>
          <a:p>
            <a:r>
              <a:rPr lang="en-US" dirty="0"/>
              <a:t>Clients----192.168.1.240</a:t>
            </a:r>
            <a:r>
              <a:rPr lang="en-US" dirty="0">
                <a:sym typeface="Wingdings" pitchFamily="2" charset="2"/>
              </a:rPr>
              <a:t> ?</a:t>
            </a:r>
          </a:p>
          <a:p>
            <a:r>
              <a:rPr lang="en-US" dirty="0">
                <a:sym typeface="Wingdings" pitchFamily="2" charset="2"/>
              </a:rPr>
              <a:t>Compute nodes-----192.168.1.1-&gt;?</a:t>
            </a:r>
            <a:endParaRPr lang="en-US" dirty="0"/>
          </a:p>
          <a:p>
            <a:r>
              <a:rPr lang="en-US" dirty="0"/>
              <a:t>Host IP address for POC OFMF-----192.168.1.252?</a:t>
            </a:r>
          </a:p>
          <a:p>
            <a:r>
              <a:rPr lang="en-US" dirty="0"/>
              <a:t>Host IP address for Service node containing Zephyr----192.168.</a:t>
            </a:r>
            <a:r>
              <a:rPr lang="en-US" u="sng" dirty="0"/>
              <a:t>1.2</a:t>
            </a:r>
            <a:r>
              <a:rPr lang="en-US" dirty="0"/>
              <a:t>53?</a:t>
            </a:r>
          </a:p>
          <a:p>
            <a:r>
              <a:rPr lang="en-US" dirty="0"/>
              <a:t>Host IP address for Agent node-----192.168.1.251?</a:t>
            </a:r>
          </a:p>
          <a:p>
            <a:r>
              <a:rPr lang="en-US" b="1" dirty="0"/>
              <a:t>Llamas is the local Linux Management Service for Gen-Z</a:t>
            </a:r>
          </a:p>
          <a:p>
            <a:r>
              <a:rPr lang="en-US" b="1" dirty="0"/>
              <a:t>Compute nodes are going to be SOC for Gen-Z</a:t>
            </a:r>
          </a:p>
          <a:p>
            <a:r>
              <a:rPr lang="en-US" b="1" dirty="0"/>
              <a:t>OS (Ubuntu 20.0.4-&gt;21.0.4?)</a:t>
            </a:r>
          </a:p>
          <a:p>
            <a:r>
              <a:rPr lang="en-US" b="1" dirty="0"/>
              <a:t>Gen-Z nodes are running custom kernels based upon 5.13-&gt;</a:t>
            </a:r>
            <a:r>
              <a:rPr lang="en-US" b="1" u="sng" dirty="0"/>
              <a:t>5.14?</a:t>
            </a:r>
            <a:endParaRPr lang="en-US" b="1" dirty="0"/>
          </a:p>
        </p:txBody>
      </p:sp>
    </p:spTree>
    <p:extLst>
      <p:ext uri="{BB962C8B-B14F-4D97-AF65-F5344CB8AC3E}">
        <p14:creationId xmlns:p14="http://schemas.microsoft.com/office/powerpoint/2010/main" val="595666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93E93-A242-214B-87E6-35DF9265FCFE}"/>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84062067-4565-D24F-8378-1CF13F27447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C9AA0B3-BC09-654F-A0F1-F7D2227E37AE}"/>
              </a:ext>
            </a:extLst>
          </p:cNvPr>
          <p:cNvSpPr>
            <a:spLocks noGrp="1"/>
          </p:cNvSpPr>
          <p:nvPr>
            <p:ph type="sldNum" sz="quarter" idx="11"/>
          </p:nvPr>
        </p:nvSpPr>
        <p:spPr/>
        <p:txBody>
          <a:bodyPr/>
          <a:lstStyle/>
          <a:p>
            <a:fld id="{0743EA0E-C5B1-48EC-8082-F253EA88050D}" type="slidenum">
              <a:rPr lang="en-US" smtClean="0"/>
              <a:pPr/>
              <a:t>42</a:t>
            </a:fld>
            <a:endParaRPr lang="en-US" dirty="0"/>
          </a:p>
        </p:txBody>
      </p:sp>
    </p:spTree>
    <p:extLst>
      <p:ext uri="{BB962C8B-B14F-4D97-AF65-F5344CB8AC3E}">
        <p14:creationId xmlns:p14="http://schemas.microsoft.com/office/powerpoint/2010/main" val="4246963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43</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21884</TotalTime>
  <Words>4210</Words>
  <Application>Microsoft Macintosh PowerPoint</Application>
  <PresentationFormat>Widescreen</PresentationFormat>
  <Paragraphs>877</Paragraphs>
  <Slides>43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Agent top-down design-Subnet Manager Interface</vt:lpstr>
      <vt:lpstr>Agent/OFMF initial configuration-–Part 1</vt:lpstr>
      <vt:lpstr>Agent/OFMF initial configuration-–Part 2</vt:lpstr>
      <vt:lpstr>Agent Top-Down Design-OFMF Redfish Communicator</vt:lpstr>
      <vt:lpstr>Agent Top-Down design- Event Manager </vt:lpstr>
      <vt:lpstr>Agent Top-Down design-MAP Changes to OFMF representation</vt:lpstr>
      <vt:lpstr>PowerPoint Presentation</vt:lpstr>
      <vt:lpstr>Redfish Physical Fabric Model</vt:lpstr>
      <vt:lpstr>PowerPoint Presentation</vt:lpstr>
      <vt:lpstr>PowerPoint Presentation</vt:lpstr>
      <vt:lpstr>Agent top-down design-Link has been established</vt:lpstr>
      <vt:lpstr>Simple Gen-Z Linux System Redfish Tree:  Physical Objects, Endpoints, and Port linkages</vt:lpstr>
      <vt:lpstr>What Resource?</vt:lpstr>
      <vt:lpstr>What Resources</vt:lpstr>
      <vt:lpstr>What Resources</vt:lpstr>
      <vt:lpstr>Agent</vt:lpstr>
      <vt:lpstr>Fill out the Redfish tree</vt:lpstr>
      <vt:lpstr>Link has been established Use case description</vt:lpstr>
      <vt:lpstr>Agent top-down design-Link has gone down</vt:lpstr>
      <vt:lpstr>Link has gone down Use case description</vt:lpstr>
      <vt:lpstr>Create a Fabric attached memory block</vt:lpstr>
      <vt:lpstr>Missing Use-Cases</vt:lpstr>
      <vt:lpstr>Tentative Work</vt:lpstr>
      <vt:lpstr>PowerPoint Presentation</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238</cp:revision>
  <dcterms:created xsi:type="dcterms:W3CDTF">2016-02-08T22:33:42Z</dcterms:created>
  <dcterms:modified xsi:type="dcterms:W3CDTF">2021-08-27T16:53:19Z</dcterms:modified>
</cp:coreProperties>
</file>