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8" r:id="rId4"/>
    <p:sldId id="270" r:id="rId5"/>
    <p:sldId id="269" r:id="rId6"/>
    <p:sldId id="272" r:id="rId7"/>
    <p:sldId id="261" r:id="rId8"/>
    <p:sldId id="271" r:id="rId9"/>
    <p:sldId id="262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22C5E-239A-4419-94DA-B60A4DF5C562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0144-8296-464A-AA8C-D8C733ACD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3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6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3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40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0909-4FFB-412C-AE5D-07339E4BA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EF2AB-6705-4801-8E49-D82D90640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89203-732D-4C72-9DDF-006A1711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700DE-2D8C-411F-AB63-B9755663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6107F-DFCF-47D1-B124-92BAF6F8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3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A729-1B84-4A5A-9017-5DB64CCF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8744-8C1F-4C53-BF82-DA9056CE0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B8FBD-F0A1-4AAC-BF13-1BDC8399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697E6-1184-4B67-A3F2-A6CBA578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5AEC-F054-41C5-BACD-853A6D2C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9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314D-3196-4FC3-A4B6-A8F8641E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6CD6C-C310-443A-9281-6F88ED88B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973AF-D895-474F-92DC-578A74DB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6EC72-EB64-4D6C-917F-24E86308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4DA50-8D68-4F3E-9238-CF15F894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0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D291-101E-45BD-9B80-9FD782BA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6CF8D-518B-4FDD-9002-349E04746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BD672-F304-43A0-A382-B19941954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50C2D-C378-4A91-B8D6-43345E6C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419DE-496F-4B1B-9502-6957AB43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16DDE-4AC1-4562-98DC-23FD3B5F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22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77A8-D5C6-4CA3-8F25-E1414FC1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71FFA-ABBB-40EB-81D6-256C9A0CF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CDFB4-804C-4232-95D0-FAA2CB286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B7F9C-D406-406D-94AF-158A671D4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4AD62-503C-4095-8122-E0F9052CF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F88FD-74A7-4CB9-9FFA-CCC3405B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5F31F-DB7B-4CB3-89DA-08A9BA9C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308058-3A18-446B-9BAE-D3E006BC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85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0E7C-7806-4386-B923-BE6CECF9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6F055F-DB71-4B3A-A686-5C60DE220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C8A04-019D-496A-9468-C88F6E2C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E3868-9EAA-4426-BE97-89EFA831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55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AA728-AF87-4172-80EF-812CE355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E4DBD-94F5-4ACD-A6FB-0456B687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DCC3C-018F-4844-8345-91E62575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00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8282-D3E1-4F43-935B-077F2596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7008F-37F6-4A17-A51D-67726D8C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E3994-0279-43D4-8B94-EA2C2C5C6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F233B-7124-446E-9A22-C79BDF22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DC70B-915B-42E2-9DF5-D67B27F9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4BEAB-B224-43A0-BEDC-CD1A4C7F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825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BD65-E503-4B45-A9D3-5BCD4CD1C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4E01D0-9009-4EDB-8408-0025FDA30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20FA7-6F3E-462E-B3C1-BAFF615D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369EE-7F24-4236-B3C7-BAC84CE8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ECD80-A868-4324-9988-BACFF57E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E448D-7C6F-473C-A42F-E50A27A1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2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2436C-820C-447D-84AF-772C97A2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F25A9-7256-416F-BD0D-1DE239B5D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221F5-65D9-4E11-BE2D-23BCA38F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E0C64-730A-4703-AB02-56B7090B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D48B2-50F9-4D97-9A9B-236AC47B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77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4E671B-4D8B-4836-9E9E-DD1F2BD18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DD3FE-541A-43FF-94AC-666276473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5D9EC-402B-4BF7-B1A8-FEA42580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28578-389F-4BE4-BAD8-3C28EE1C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CEB31-3871-4AA0-AB45-198F2264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6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6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2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4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9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2A7C-0DCC-4155-A470-690DB6685F2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9594C-FAF3-41B0-AC10-CD659A9D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B483A-B257-4A14-A859-97359BDE6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DD96-7971-4C11-B2F1-4691E8581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18AA6-DCE6-40C1-B4B5-A711EA601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ED762-AEF5-4A3A-AE11-6688B4AB9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5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6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Populate Initial Config in POC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9370" y="690439"/>
            <a:ext cx="5536357" cy="7632859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Start the OFMF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Initial Configuration is empty tree---</a:t>
            </a:r>
            <a:r>
              <a:rPr lang="en-US" sz="1600" b="1" i="1" dirty="0"/>
              <a:t>flush the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Connects to FM agent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PoC</a:t>
            </a:r>
            <a:r>
              <a:rPr lang="en-US" sz="1600" dirty="0"/>
              <a:t>:  Hardcode all HTTP connections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Some form of initial handshake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will locate the FM (Zephyr)---make a request call, in Python with a timeout (5s configurable default) looping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requests Zephyr fabric </a:t>
            </a:r>
            <a:r>
              <a:rPr lang="en-US" sz="1600" dirty="0" err="1"/>
              <a:t>config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Zephyr returns </a:t>
            </a:r>
            <a:r>
              <a:rPr lang="en-US" sz="1600" dirty="0" err="1"/>
              <a:t>NetworkX</a:t>
            </a:r>
            <a:r>
              <a:rPr lang="en-US" sz="1600" dirty="0"/>
              <a:t> graph in JSON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interprets the </a:t>
            </a:r>
            <a:r>
              <a:rPr lang="en-US" sz="1600" dirty="0" err="1"/>
              <a:t>NetworkX</a:t>
            </a:r>
            <a:r>
              <a:rPr lang="en-US" sz="1600" dirty="0"/>
              <a:t> graph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Agent ‘sucks in’ the </a:t>
            </a:r>
            <a:r>
              <a:rPr lang="en-US" sz="1600" i="1" dirty="0" err="1"/>
              <a:t>NetworkX</a:t>
            </a:r>
            <a:r>
              <a:rPr lang="en-US" sz="1600" i="1" dirty="0"/>
              <a:t> JSON with 1 </a:t>
            </a:r>
            <a:r>
              <a:rPr lang="en-US" sz="1600" i="1" dirty="0" err="1"/>
              <a:t>NetworkX</a:t>
            </a:r>
            <a:r>
              <a:rPr lang="en-US" sz="1600" i="1" dirty="0"/>
              <a:t> call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Then, Agent does a variable for loop on </a:t>
            </a:r>
            <a:r>
              <a:rPr lang="en-US" sz="1600" i="1" dirty="0" err="1"/>
              <a:t>nodes,edges</a:t>
            </a:r>
            <a:r>
              <a:rPr lang="en-US" sz="1600" i="1" dirty="0"/>
              <a:t>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Nodes are Switches, Fabric Adapters, or Media Controllers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creates DB of these objects, indexed by Zephyr ID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Maps Redfish schema to node descriptions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Adds implied ‘memory resources’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POSTS appropriate objects to OFMF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Nodes posted to OFMF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Media controllers are 1 Memory Domain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Memory Domains imply 1 Memory Chunk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Memory Chunk = Zephyr ‘memory resource’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Fabric links inserted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Default Zone?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Default FM Connections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updates local DB to add OFMF URI for nodes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is responsible for maintaining the mapping between OFMF and Zephyr object names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6669737" y="314052"/>
            <a:ext cx="2985247" cy="421341"/>
          </a:xfrm>
          <a:prstGeom prst="borderCallout1">
            <a:avLst>
              <a:gd name="adj1" fmla="val 100133"/>
              <a:gd name="adj2" fmla="val -4778"/>
              <a:gd name="adj3" fmla="val 483091"/>
              <a:gd name="adj4" fmla="val -9084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HTTP (GET) Zephyr:/topology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7" name="Line Callout 1 76"/>
          <p:cNvSpPr/>
          <p:nvPr/>
        </p:nvSpPr>
        <p:spPr>
          <a:xfrm>
            <a:off x="6669737" y="5541086"/>
            <a:ext cx="3380499" cy="421341"/>
          </a:xfrm>
          <a:prstGeom prst="borderCallout1">
            <a:avLst>
              <a:gd name="adj1" fmla="val 18750"/>
              <a:gd name="adj2" fmla="val -8333"/>
              <a:gd name="adj3" fmla="val 89460"/>
              <a:gd name="adj4" fmla="val -10030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OFMF:/redfish/.../connections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8" name="Line Callout 1 77"/>
          <p:cNvSpPr/>
          <p:nvPr/>
        </p:nvSpPr>
        <p:spPr>
          <a:xfrm>
            <a:off x="6669732" y="3958024"/>
            <a:ext cx="2855932" cy="421341"/>
          </a:xfrm>
          <a:prstGeom prst="borderCallout1">
            <a:avLst>
              <a:gd name="adj1" fmla="val 54527"/>
              <a:gd name="adj2" fmla="val -3879"/>
              <a:gd name="adj3" fmla="val 129085"/>
              <a:gd name="adj4" fmla="val -121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OFMF:/redfish/v1/xxx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6669735" y="1665234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281144"/>
              <a:gd name="adj4" fmla="val -8577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Parse </a:t>
            </a:r>
            <a:r>
              <a:rPr lang="en-US" sz="1600" dirty="0" err="1">
                <a:solidFill>
                  <a:schemeClr val="tx1"/>
                </a:solidFill>
              </a:rPr>
              <a:t>NetworkX</a:t>
            </a:r>
            <a:r>
              <a:rPr lang="en-US" sz="1600" dirty="0">
                <a:solidFill>
                  <a:schemeClr val="tx1"/>
                </a:solidFill>
              </a:rPr>
              <a:t> JSON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6669734" y="5041461"/>
            <a:ext cx="2985247" cy="421341"/>
          </a:xfrm>
          <a:prstGeom prst="borderCallout1">
            <a:avLst>
              <a:gd name="adj1" fmla="val 18750"/>
              <a:gd name="adj2" fmla="val -8333"/>
              <a:gd name="adj3" fmla="val 145869"/>
              <a:gd name="adj4" fmla="val -13986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Default Zone does not create switch paths in Zephyr’s fabric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1" name="Line Callout 1 90"/>
          <p:cNvSpPr/>
          <p:nvPr/>
        </p:nvSpPr>
        <p:spPr>
          <a:xfrm>
            <a:off x="10228722" y="1641079"/>
            <a:ext cx="1559863" cy="318069"/>
          </a:xfrm>
          <a:prstGeom prst="borderCallout1">
            <a:avLst>
              <a:gd name="adj1" fmla="val 18750"/>
              <a:gd name="adj2" fmla="val -8333"/>
              <a:gd name="adj3" fmla="val -283353"/>
              <a:gd name="adj4" fmla="val -9567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of Fabric links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3" name="Line Callout 1 92"/>
          <p:cNvSpPr/>
          <p:nvPr/>
        </p:nvSpPr>
        <p:spPr>
          <a:xfrm>
            <a:off x="10228722" y="804929"/>
            <a:ext cx="1559863" cy="763326"/>
          </a:xfrm>
          <a:prstGeom prst="borderCallout1">
            <a:avLst>
              <a:gd name="adj1" fmla="val 18750"/>
              <a:gd name="adj2" fmla="val -8333"/>
              <a:gd name="adj3" fmla="val -9348"/>
              <a:gd name="adj4" fmla="val -9454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of Fabric Components (Nodes)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5" name="Line Callout 1 94"/>
          <p:cNvSpPr/>
          <p:nvPr/>
        </p:nvSpPr>
        <p:spPr>
          <a:xfrm>
            <a:off x="10228720" y="3865709"/>
            <a:ext cx="1559863" cy="455726"/>
          </a:xfrm>
          <a:prstGeom prst="borderCallout1">
            <a:avLst>
              <a:gd name="adj1" fmla="val 48411"/>
              <a:gd name="adj2" fmla="val -4765"/>
              <a:gd name="adj3" fmla="val 61590"/>
              <a:gd name="adj4" fmla="val -4234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POST tree framework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Line Callout 1 102"/>
          <p:cNvSpPr/>
          <p:nvPr/>
        </p:nvSpPr>
        <p:spPr>
          <a:xfrm>
            <a:off x="10228722" y="2176465"/>
            <a:ext cx="1559863" cy="421341"/>
          </a:xfrm>
          <a:prstGeom prst="borderCallout1">
            <a:avLst>
              <a:gd name="adj1" fmla="val 18750"/>
              <a:gd name="adj2" fmla="val -8333"/>
              <a:gd name="adj3" fmla="val -21027"/>
              <a:gd name="adj4" fmla="val -909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Classify and catalogue Nodes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029337" y="5995598"/>
            <a:ext cx="6092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70C0"/>
                </a:solidFill>
              </a:rPr>
              <a:t>Zephyr initial </a:t>
            </a:r>
            <a:r>
              <a:rPr lang="en-US" sz="1400" dirty="0" err="1">
                <a:solidFill>
                  <a:srgbClr val="0070C0"/>
                </a:solidFill>
              </a:rPr>
              <a:t>config</a:t>
            </a:r>
            <a:r>
              <a:rPr lang="en-US" sz="1400" dirty="0">
                <a:solidFill>
                  <a:srgbClr val="0070C0"/>
                </a:solidFill>
              </a:rPr>
              <a:t> establishes only connections between FM and each in band managed component</a:t>
            </a:r>
            <a:endParaRPr lang="en-GB" sz="1400" dirty="0"/>
          </a:p>
        </p:txBody>
      </p:sp>
      <p:sp>
        <p:nvSpPr>
          <p:cNvPr id="17" name="Line Callout 1 16"/>
          <p:cNvSpPr/>
          <p:nvPr/>
        </p:nvSpPr>
        <p:spPr>
          <a:xfrm>
            <a:off x="10228720" y="4504367"/>
            <a:ext cx="1559863" cy="646867"/>
          </a:xfrm>
          <a:prstGeom prst="borderCallout1">
            <a:avLst>
              <a:gd name="adj1" fmla="val 53168"/>
              <a:gd name="adj2" fmla="val -10372"/>
              <a:gd name="adj3" fmla="val -33681"/>
              <a:gd name="adj4" fmla="val -4308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POST nodes &amp; required subordinates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10228720" y="5258502"/>
            <a:ext cx="1559863" cy="455726"/>
          </a:xfrm>
          <a:prstGeom prst="borderCallout1">
            <a:avLst>
              <a:gd name="adj1" fmla="val 18750"/>
              <a:gd name="adj2" fmla="val -8333"/>
              <a:gd name="adj3" fmla="val -112246"/>
              <a:gd name="adj4" fmla="val -4187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PATCH nodes with navigation to ports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6669732" y="2971879"/>
            <a:ext cx="3380503" cy="453349"/>
          </a:xfrm>
          <a:prstGeom prst="borderCallout1">
            <a:avLst>
              <a:gd name="adj1" fmla="val 54527"/>
              <a:gd name="adj2" fmla="val -3879"/>
              <a:gd name="adj3" fmla="val 111422"/>
              <a:gd name="adj4" fmla="val -3195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Append physical nodes to DB</a:t>
            </a:r>
          </a:p>
        </p:txBody>
      </p:sp>
      <p:sp>
        <p:nvSpPr>
          <p:cNvPr id="19" name="Line Callout 1 18"/>
          <p:cNvSpPr/>
          <p:nvPr/>
        </p:nvSpPr>
        <p:spPr>
          <a:xfrm>
            <a:off x="10228720" y="2850268"/>
            <a:ext cx="1559863" cy="838113"/>
          </a:xfrm>
          <a:prstGeom prst="borderCallout1">
            <a:avLst>
              <a:gd name="adj1" fmla="val 90852"/>
              <a:gd name="adj2" fmla="val -6294"/>
              <a:gd name="adj3" fmla="val 69671"/>
              <a:gd name="adj4" fmla="val -851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Create new ‘memory resources’ as appropriate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6669257" y="4433745"/>
            <a:ext cx="2855932" cy="421341"/>
          </a:xfrm>
          <a:prstGeom prst="borderCallout1">
            <a:avLst>
              <a:gd name="adj1" fmla="val 54527"/>
              <a:gd name="adj2" fmla="val -3879"/>
              <a:gd name="adj3" fmla="val 229104"/>
              <a:gd name="adj4" fmla="val -127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OFMF:/redfish/v1/xxx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7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Client </a:t>
            </a:r>
            <a:r>
              <a:rPr lang="en-US" sz="2400" dirty="0" err="1"/>
              <a:t>PATCHes</a:t>
            </a:r>
            <a:r>
              <a:rPr lang="en-US" sz="2400" dirty="0"/>
              <a:t> Memory Chunk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4093" y="731552"/>
            <a:ext cx="5331634" cy="4524315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Since initial configuration created 1 Memory Chunk for every Media Controller (</a:t>
            </a:r>
            <a:r>
              <a:rPr lang="en-US" sz="1600" dirty="0" err="1"/>
              <a:t>zMM</a:t>
            </a:r>
            <a:r>
              <a:rPr lang="en-US" sz="1600" dirty="0"/>
              <a:t>), clients must first modify or delete this original memory chunk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GETS appropriate memory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</a:t>
            </a:r>
            <a:r>
              <a:rPr lang="en-US" sz="1600" dirty="0" err="1"/>
              <a:t>PATCHes</a:t>
            </a:r>
            <a:r>
              <a:rPr lang="en-US" sz="1600" dirty="0"/>
              <a:t> initial Memory Chunk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size to smaller amount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Possibly set new starting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updates OFMF object in local tree  (pending)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relays PATCH request to Agent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with Redfish URI to locate FM’s “memory resource”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exists and is in use, Agent returns FAIL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returns NOT FOUND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updates memory resource description in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Agent does NOT update Zephyr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returns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finalizes update of OFMF object in local tree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returns Success to Client 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6669737" y="314052"/>
            <a:ext cx="2985247" cy="421341"/>
          </a:xfrm>
          <a:prstGeom prst="borderCallout1">
            <a:avLst>
              <a:gd name="adj1" fmla="val 100133"/>
              <a:gd name="adj2" fmla="val -4778"/>
              <a:gd name="adj3" fmla="val 309474"/>
              <a:gd name="adj4" fmla="val -75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GET OFMF:/.../Memory...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8" name="Line Callout 1 77"/>
          <p:cNvSpPr/>
          <p:nvPr/>
        </p:nvSpPr>
        <p:spPr>
          <a:xfrm>
            <a:off x="6669733" y="2805213"/>
            <a:ext cx="3380503" cy="421341"/>
          </a:xfrm>
          <a:prstGeom prst="borderCallout1">
            <a:avLst>
              <a:gd name="adj1" fmla="val 22445"/>
              <a:gd name="adj2" fmla="val -2938"/>
              <a:gd name="adj3" fmla="val 72471"/>
              <a:gd name="adj4" fmla="val -31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Search for key=URI in nodes/resources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6669735" y="1665234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222642"/>
              <a:gd name="adj4" fmla="val -75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PATCH OFMF:/.../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6669733" y="3324803"/>
            <a:ext cx="2985247" cy="421341"/>
          </a:xfrm>
          <a:prstGeom prst="borderCallout1">
            <a:avLst>
              <a:gd name="adj1" fmla="val 18750"/>
              <a:gd name="adj2" fmla="val -8333"/>
              <a:gd name="adj3" fmla="val 53502"/>
              <a:gd name="adj4" fmla="val -3725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Extract Status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5" name="Line Callout 1 94"/>
          <p:cNvSpPr/>
          <p:nvPr/>
        </p:nvSpPr>
        <p:spPr>
          <a:xfrm>
            <a:off x="10228721" y="4074358"/>
            <a:ext cx="1559863" cy="455726"/>
          </a:xfrm>
          <a:prstGeom prst="borderCallout1">
            <a:avLst>
              <a:gd name="adj1" fmla="val 18750"/>
              <a:gd name="adj2" fmla="val -8333"/>
              <a:gd name="adj3" fmla="val -72755"/>
              <a:gd name="adj4" fmla="val -10453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 Use = linked to “consumer”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Line Callout 1 102"/>
          <p:cNvSpPr/>
          <p:nvPr/>
        </p:nvSpPr>
        <p:spPr>
          <a:xfrm>
            <a:off x="10228722" y="2176465"/>
            <a:ext cx="1559863" cy="421341"/>
          </a:xfrm>
          <a:prstGeom prst="borderCallout1">
            <a:avLst>
              <a:gd name="adj1" fmla="val 18750"/>
              <a:gd name="adj2" fmla="val -8333"/>
              <a:gd name="adj3" fmla="val -21027"/>
              <a:gd name="adj4" fmla="val -909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Classify and catalogue Nodes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65727" y="5882825"/>
            <a:ext cx="6092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Agent does not update Zephyr about changes to un-used memory chunks since Zephyr does not track them (?)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6669734" y="21340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173576"/>
              <a:gd name="adj4" fmla="val -86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PATCH Agent:/.../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Client POSTs New Memory Chunk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4093" y="731552"/>
            <a:ext cx="5331634" cy="5509200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Since initial configuration created 1 Memory Chunk for every Media Controller (</a:t>
            </a:r>
            <a:r>
              <a:rPr lang="en-US" sz="1600" dirty="0" err="1"/>
              <a:t>zMM</a:t>
            </a:r>
            <a:r>
              <a:rPr lang="en-US" sz="1600" dirty="0"/>
              <a:t>), clients must first modify or delete the original memory chunk before a new one can be defined within the original Memory Domain/Media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GETs appropriate memory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POSTs new Memory Chunk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size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starting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POSTs OFMF object in local tree  (pending)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relays POSTs request to Agent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with Redfish URI to locate FM’s “memory resource”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exists, Agent returns FAIL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appends new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assigns memory resource description in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Resource has no consumers (it is un-used still)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verifies start address and size are valid!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returns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Agent does not update Zephyr</a:t>
            </a:r>
            <a:r>
              <a:rPr lang="en-US" sz="1600" dirty="0">
                <a:solidFill>
                  <a:srgbClr val="0070C0"/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finalizes update of OFMF object in local tree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returns Success to Client 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6669737" y="314052"/>
            <a:ext cx="2985247" cy="421341"/>
          </a:xfrm>
          <a:prstGeom prst="borderCallout1">
            <a:avLst>
              <a:gd name="adj1" fmla="val 100133"/>
              <a:gd name="adj2" fmla="val -4778"/>
              <a:gd name="adj3" fmla="val 373637"/>
              <a:gd name="adj4" fmla="val -7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GET OFMF:/.../Memory...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8" name="Line Callout 1 77"/>
          <p:cNvSpPr/>
          <p:nvPr/>
        </p:nvSpPr>
        <p:spPr>
          <a:xfrm>
            <a:off x="6669733" y="2805213"/>
            <a:ext cx="3380503" cy="421341"/>
          </a:xfrm>
          <a:prstGeom prst="borderCallout1">
            <a:avLst>
              <a:gd name="adj1" fmla="val 22445"/>
              <a:gd name="adj2" fmla="val -2938"/>
              <a:gd name="adj3" fmla="val 72471"/>
              <a:gd name="adj4" fmla="val -31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Search for key=URI in nodes/resources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6669735" y="1665234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222642"/>
              <a:gd name="adj4" fmla="val -75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6669733" y="3324803"/>
            <a:ext cx="2985247" cy="421341"/>
          </a:xfrm>
          <a:prstGeom prst="borderCallout1">
            <a:avLst>
              <a:gd name="adj1" fmla="val 18750"/>
              <a:gd name="adj2" fmla="val -8333"/>
              <a:gd name="adj3" fmla="val 45953"/>
              <a:gd name="adj4" fmla="val -6229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Extract Status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5" name="Line Callout 1 94"/>
          <p:cNvSpPr/>
          <p:nvPr/>
        </p:nvSpPr>
        <p:spPr>
          <a:xfrm>
            <a:off x="10228721" y="4074358"/>
            <a:ext cx="1559863" cy="455726"/>
          </a:xfrm>
          <a:prstGeom prst="borderCallout1">
            <a:avLst>
              <a:gd name="adj1" fmla="val 18750"/>
              <a:gd name="adj2" fmla="val -8333"/>
              <a:gd name="adj3" fmla="val -72755"/>
              <a:gd name="adj4" fmla="val -10453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 Use = linked to “consumer”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Line Callout 1 102"/>
          <p:cNvSpPr/>
          <p:nvPr/>
        </p:nvSpPr>
        <p:spPr>
          <a:xfrm>
            <a:off x="10228722" y="2176465"/>
            <a:ext cx="1559863" cy="421341"/>
          </a:xfrm>
          <a:prstGeom prst="borderCallout1">
            <a:avLst>
              <a:gd name="adj1" fmla="val 18750"/>
              <a:gd name="adj2" fmla="val -8333"/>
              <a:gd name="adj3" fmla="val -21027"/>
              <a:gd name="adj4" fmla="val -909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Classify and </a:t>
            </a:r>
            <a:r>
              <a:rPr lang="en-US" sz="1400" dirty="0" err="1">
                <a:solidFill>
                  <a:schemeClr val="tx1"/>
                </a:solidFill>
              </a:rPr>
              <a:t>cataloge</a:t>
            </a:r>
            <a:r>
              <a:rPr lang="en-US" sz="1400" dirty="0">
                <a:solidFill>
                  <a:schemeClr val="tx1"/>
                </a:solidFill>
              </a:rPr>
              <a:t> Nodes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65727" y="5882825"/>
            <a:ext cx="6092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Zephyr can only be updated about active memory resources (producers), which are those with ‘connections’ (IE, with associated consumers)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6669734" y="21340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173576"/>
              <a:gd name="adj4" fmla="val -86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Agent:/.../</a:t>
            </a:r>
            <a:r>
              <a:rPr lang="en-US" sz="1600" dirty="0" err="1">
                <a:solidFill>
                  <a:schemeClr val="tx1"/>
                </a:solidFill>
              </a:rPr>
              <a:t>MemoryChunks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6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411" y="86675"/>
            <a:ext cx="10515600" cy="567204"/>
          </a:xfrm>
        </p:spPr>
        <p:txBody>
          <a:bodyPr>
            <a:normAutofit/>
          </a:bodyPr>
          <a:lstStyle/>
          <a:p>
            <a:r>
              <a:rPr lang="en-US" sz="2400" dirty="0"/>
              <a:t>Client POSTs New Connection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4092" y="675893"/>
            <a:ext cx="5997296" cy="6001643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Once an appropriate Memory Chunk is available, a client may POST a Connection to it from an SoC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POSTs new 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initiator endpoints (Fabric Adapter)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Set target endpoint (Memory Chunk)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POSTs OFMF object in local tree  (pending)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relays POSTs request to Agent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with Redfish URI to locate FM’s “memory resource” associated with Memory Chunk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returns FAIL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indexes local DB to locate FM’s ‘consumer’ associated with initiator URI of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If resource does not exist, Agent returns FAIL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assigns memory resource the proper Consumer description in DB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sends FM (Zephyr) the proper </a:t>
            </a:r>
            <a:r>
              <a:rPr lang="en-US" sz="1600" dirty="0" err="1">
                <a:solidFill>
                  <a:srgbClr val="0070C0"/>
                </a:solidFill>
              </a:rPr>
              <a:t>add_resource</a:t>
            </a:r>
            <a:r>
              <a:rPr lang="en-US" sz="1600" dirty="0">
                <a:solidFill>
                  <a:srgbClr val="0070C0"/>
                </a:solidFill>
              </a:rPr>
              <a:t>() command with JSON resource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Zephyr parses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Zephyr routes switch paths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Zephyr configures initiator and target endpoint components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Zephyr returns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Agent updates local DB status and returns Success to OFMF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finalizes update of OFMF object in local tree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returns Success to Client </a:t>
            </a:r>
          </a:p>
        </p:txBody>
      </p:sp>
      <p:sp>
        <p:nvSpPr>
          <p:cNvPr id="78" name="Line Callout 1 77"/>
          <p:cNvSpPr/>
          <p:nvPr/>
        </p:nvSpPr>
        <p:spPr>
          <a:xfrm>
            <a:off x="8228189" y="2805213"/>
            <a:ext cx="3380503" cy="421341"/>
          </a:xfrm>
          <a:prstGeom prst="borderCallout1">
            <a:avLst>
              <a:gd name="adj1" fmla="val 22445"/>
              <a:gd name="adj2" fmla="val -2938"/>
              <a:gd name="adj3" fmla="val -21886"/>
              <a:gd name="adj4" fmla="val -58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Search for key=URI in nodes/resources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3" name="Line Callout 1 82"/>
          <p:cNvSpPr/>
          <p:nvPr/>
        </p:nvSpPr>
        <p:spPr>
          <a:xfrm>
            <a:off x="8228189" y="11605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56573"/>
              <a:gd name="adj4" fmla="val -153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OFMF:/.../Connections/ID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5" name="Line Callout 1 84"/>
          <p:cNvSpPr/>
          <p:nvPr/>
        </p:nvSpPr>
        <p:spPr>
          <a:xfrm>
            <a:off x="8228189" y="3324803"/>
            <a:ext cx="2985247" cy="421341"/>
          </a:xfrm>
          <a:prstGeom prst="borderCallout1">
            <a:avLst>
              <a:gd name="adj1" fmla="val 52718"/>
              <a:gd name="adj2" fmla="val -5936"/>
              <a:gd name="adj3" fmla="val 147859"/>
              <a:gd name="adj4" fmla="val -5936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Extract Resource IDs and status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4812" y="5343503"/>
            <a:ext cx="4967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 blue text are tasks that are fabric manager / Agent specific. 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Zephyr must enable both the switch paths and the endpoint firewalls to enable the connection.  How to establish Zones separately from Connections with Zephyr / Agent API is TBD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8228190" y="2134060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47138"/>
              <a:gd name="adj4" fmla="val -1379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 Agent:/.../Connections/ID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8228188" y="4074358"/>
            <a:ext cx="2985247" cy="421341"/>
          </a:xfrm>
          <a:prstGeom prst="borderCallout1">
            <a:avLst>
              <a:gd name="adj1" fmla="val 59441"/>
              <a:gd name="adj2" fmla="val -7786"/>
              <a:gd name="adj3" fmla="val 101865"/>
              <a:gd name="adj4" fmla="val -65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HTTP Zephyr:/resource/create {}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6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37" y="49951"/>
            <a:ext cx="10515600" cy="1325563"/>
          </a:xfrm>
        </p:spPr>
        <p:txBody>
          <a:bodyPr/>
          <a:lstStyle/>
          <a:p>
            <a:r>
              <a:rPr lang="en-US" dirty="0"/>
              <a:t>OFMF Functionality needed for POC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8828" y="1282687"/>
            <a:ext cx="4783373" cy="5054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Simple GETS on all objects, Register for those Events emitted by object which Zephyr will actually forward  (list TBD)</a:t>
            </a:r>
          </a:p>
          <a:p>
            <a:r>
              <a:rPr lang="en-US" sz="1800" dirty="0"/>
              <a:t>Memory chunks (physical chunks)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/>
              <a:t> always a subordinate of a Memory Domain</a:t>
            </a:r>
          </a:p>
          <a:p>
            <a:pPr lvl="1"/>
            <a:r>
              <a:rPr lang="en-US" sz="1600" dirty="0"/>
              <a:t>Linked to actual Media Controller endpoint through Memory Domain</a:t>
            </a:r>
          </a:p>
          <a:p>
            <a:r>
              <a:rPr lang="en-US" sz="1800" dirty="0"/>
              <a:t>Media Controller (</a:t>
            </a:r>
            <a:r>
              <a:rPr lang="en-US" sz="1800" dirty="0" err="1"/>
              <a:t>zMMs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Does NOT spawn a Memory Domain 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Client or Agent must POST the associated Memory Domain</a:t>
            </a:r>
          </a:p>
          <a:p>
            <a:r>
              <a:rPr lang="en-US" sz="1800" dirty="0"/>
              <a:t>Memory Domain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/>
              <a:t>Must be linked to Media Controller 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If Media Controller is DELETED, the Memory Domains must go away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57678" y="1375513"/>
            <a:ext cx="5693132" cy="508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Stand-Alone Switches  </a:t>
            </a:r>
          </a:p>
          <a:p>
            <a:pPr lvl="1"/>
            <a:r>
              <a:rPr lang="en-US" sz="1600" dirty="0"/>
              <a:t>GET, POST, PATCH (PUT?), DELETE(?)</a:t>
            </a:r>
          </a:p>
          <a:p>
            <a:pPr lvl="1"/>
            <a:r>
              <a:rPr lang="en-US" sz="1600" dirty="0"/>
              <a:t>Agent POSTs and DELETEs standalone switches and associated Ports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Routing tables are ‘fabric specific’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Routing tables values are not visible to clients &amp; OFMF?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App clients don’t manipulate switches?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May need to have visibility on them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Routing table values are not visible to clients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Should not need to support table data in OFMF of POC</a:t>
            </a:r>
          </a:p>
          <a:p>
            <a:r>
              <a:rPr lang="en-US" sz="1800" dirty="0"/>
              <a:t>Integrated switches are part of Media Controllers or Fabric Adapters</a:t>
            </a:r>
          </a:p>
          <a:p>
            <a:pPr lvl="1"/>
            <a:r>
              <a:rPr lang="en-US" sz="1600" dirty="0"/>
              <a:t>Manifest as resources under Ports structures</a:t>
            </a:r>
            <a:endParaRPr lang="en-US" sz="1400" dirty="0"/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Routing tables associated with ports are fabric specific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Routing table values may not be visible to clients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Should not need to support table data in OFMF of POC</a:t>
            </a:r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066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37" y="49951"/>
            <a:ext cx="10515600" cy="1325563"/>
          </a:xfrm>
        </p:spPr>
        <p:txBody>
          <a:bodyPr/>
          <a:lstStyle/>
          <a:p>
            <a:r>
              <a:rPr lang="en-US" dirty="0"/>
              <a:t>OFMF Functionality needed for POC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14322" y="1200586"/>
            <a:ext cx="507624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Zones </a:t>
            </a:r>
          </a:p>
          <a:p>
            <a:pPr lvl="1"/>
            <a:r>
              <a:rPr lang="en-US" sz="1600" dirty="0"/>
              <a:t>Default Zone includes everything on fabric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Agent populates this and adds the FM (optional?) 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Clients cannot manipulate the default zone?</a:t>
            </a:r>
          </a:p>
          <a:p>
            <a:pPr lvl="1"/>
            <a:r>
              <a:rPr lang="en-US" sz="1600" dirty="0"/>
              <a:t>GET, POST, PATCH (PUT?), DELETE </a:t>
            </a:r>
          </a:p>
          <a:p>
            <a:r>
              <a:rPr lang="en-US" sz="1800" dirty="0"/>
              <a:t>Connections</a:t>
            </a:r>
          </a:p>
          <a:p>
            <a:pPr lvl="1"/>
            <a:r>
              <a:rPr lang="en-US" sz="1600" dirty="0"/>
              <a:t>GET, POST, PATCH (PUT?), DELETE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Agent may populate FM connections (optional?)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Clients may not be allowed to see the FM’s connections or zones</a:t>
            </a:r>
          </a:p>
          <a:p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130" y="1200586"/>
            <a:ext cx="507624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Fabric Adapters (hosts, SoCs)</a:t>
            </a:r>
          </a:p>
          <a:p>
            <a:pPr lvl="1"/>
            <a:r>
              <a:rPr lang="en-US" sz="1600" dirty="0"/>
              <a:t>GET, POST, PATCH (PUT?), DELETE(?)</a:t>
            </a:r>
          </a:p>
          <a:p>
            <a:pPr lvl="1"/>
            <a:r>
              <a:rPr lang="en-US" sz="1600" dirty="0"/>
              <a:t>Must be associated with ‘systems’</a:t>
            </a:r>
          </a:p>
          <a:p>
            <a:pPr lvl="2"/>
            <a:r>
              <a:rPr lang="en-US" sz="1400" dirty="0"/>
              <a:t>If associated system is Deleted, OFMF must delete hosted fabric adapters first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For </a:t>
            </a:r>
            <a:r>
              <a:rPr lang="en-US" sz="1600" dirty="0" err="1">
                <a:solidFill>
                  <a:srgbClr val="00B050"/>
                </a:solidFill>
              </a:rPr>
              <a:t>PoC</a:t>
            </a:r>
            <a:r>
              <a:rPr lang="en-US" sz="1600" dirty="0">
                <a:solidFill>
                  <a:srgbClr val="00B050"/>
                </a:solidFill>
              </a:rPr>
              <a:t> the Agent or Client POSTs are made to a ‘system’, but such systems contain only Fabric Adapters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701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Redfish Objects needed for </a:t>
            </a:r>
            <a:r>
              <a:rPr lang="en-US" dirty="0" err="1"/>
              <a:t>PoC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914"/>
            <a:ext cx="4759518" cy="492059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Fabric Adapter and ports</a:t>
            </a:r>
          </a:p>
          <a:p>
            <a:pPr lvl="1"/>
            <a:r>
              <a:rPr lang="en-US" dirty="0"/>
              <a:t>Plus required placeholder ‘system’ path objects and collections</a:t>
            </a:r>
          </a:p>
          <a:p>
            <a:r>
              <a:rPr lang="en-US" dirty="0"/>
              <a:t>Stand Alone Switch and ports</a:t>
            </a:r>
          </a:p>
          <a:p>
            <a:r>
              <a:rPr lang="en-US" dirty="0"/>
              <a:t>Media controller and ports</a:t>
            </a:r>
          </a:p>
          <a:p>
            <a:pPr lvl="1"/>
            <a:r>
              <a:rPr lang="en-US" dirty="0"/>
              <a:t>And associated Memory Domain</a:t>
            </a:r>
          </a:p>
          <a:p>
            <a:pPr lvl="1"/>
            <a:r>
              <a:rPr lang="en-US" dirty="0"/>
              <a:t>Plus required placeholder ‘Chassis’ path objects and collections</a:t>
            </a:r>
          </a:p>
          <a:p>
            <a:r>
              <a:rPr lang="en-US" dirty="0"/>
              <a:t>Zones</a:t>
            </a:r>
          </a:p>
          <a:p>
            <a:r>
              <a:rPr lang="en-US" dirty="0"/>
              <a:t>Connections</a:t>
            </a:r>
          </a:p>
          <a:p>
            <a:pPr lvl="1"/>
            <a:r>
              <a:rPr lang="en-US" dirty="0"/>
              <a:t>Including </a:t>
            </a:r>
            <a:r>
              <a:rPr lang="en-US" dirty="0" err="1"/>
              <a:t>Rkeys</a:t>
            </a:r>
            <a:r>
              <a:rPr lang="en-US" dirty="0"/>
              <a:t> IFF </a:t>
            </a:r>
            <a:r>
              <a:rPr lang="en-US" dirty="0" err="1"/>
              <a:t>PoC</a:t>
            </a:r>
            <a:r>
              <a:rPr lang="en-US" dirty="0"/>
              <a:t> implements R-Key checking</a:t>
            </a:r>
          </a:p>
          <a:p>
            <a:r>
              <a:rPr lang="en-US" dirty="0">
                <a:solidFill>
                  <a:srgbClr val="00B050"/>
                </a:solidFill>
              </a:rPr>
              <a:t>Address pools  -NOT Required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POC:  probably not since FM supplies all fabric addresses when component is discovered</a:t>
            </a:r>
          </a:p>
          <a:p>
            <a:r>
              <a:rPr lang="en-US" dirty="0">
                <a:solidFill>
                  <a:srgbClr val="00B050"/>
                </a:solidFill>
              </a:rPr>
              <a:t>Logical Memory Regions –NOT Required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required if </a:t>
            </a:r>
            <a:r>
              <a:rPr lang="en-US" dirty="0" err="1">
                <a:solidFill>
                  <a:srgbClr val="00B050"/>
                </a:solidFill>
              </a:rPr>
              <a:t>PoC</a:t>
            </a:r>
            <a:r>
              <a:rPr lang="en-US" dirty="0">
                <a:solidFill>
                  <a:srgbClr val="00B050"/>
                </a:solidFill>
              </a:rPr>
              <a:t> implements </a:t>
            </a:r>
            <a:r>
              <a:rPr lang="en-US" dirty="0" err="1">
                <a:solidFill>
                  <a:srgbClr val="00B050"/>
                </a:solidFill>
              </a:rPr>
              <a:t>zMM</a:t>
            </a:r>
            <a:r>
              <a:rPr lang="en-US" dirty="0">
                <a:solidFill>
                  <a:srgbClr val="00B050"/>
                </a:solidFill>
              </a:rPr>
              <a:t> memory chunk interleaving or mirroring</a:t>
            </a:r>
          </a:p>
          <a:p>
            <a:r>
              <a:rPr lang="en-US" dirty="0"/>
              <a:t>Memory Chunks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07587" y="1527914"/>
            <a:ext cx="475951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B050"/>
                </a:solidFill>
              </a:rPr>
              <a:t>R-Keys  -NOT Required</a:t>
            </a:r>
          </a:p>
          <a:p>
            <a:pPr lvl="1"/>
            <a:r>
              <a:rPr lang="en-US" sz="1600" dirty="0"/>
              <a:t>See “Connections”</a:t>
            </a:r>
          </a:p>
          <a:p>
            <a:r>
              <a:rPr lang="en-US" sz="1800" dirty="0"/>
              <a:t>Link-up events (hot add)</a:t>
            </a:r>
          </a:p>
          <a:p>
            <a:pPr lvl="1"/>
            <a:r>
              <a:rPr lang="en-US" sz="1600" dirty="0"/>
              <a:t>Passed from Agent through OFMF to clients registered for them</a:t>
            </a:r>
          </a:p>
          <a:p>
            <a:r>
              <a:rPr lang="en-US" sz="1800" dirty="0"/>
              <a:t>Link-</a:t>
            </a:r>
            <a:r>
              <a:rPr lang="en-US" sz="1800" dirty="0" err="1"/>
              <a:t>dn</a:t>
            </a:r>
            <a:r>
              <a:rPr lang="en-US" sz="1800" dirty="0"/>
              <a:t> events (surprise removal)</a:t>
            </a:r>
          </a:p>
          <a:p>
            <a:pPr lvl="1"/>
            <a:r>
              <a:rPr lang="en-US" sz="1600" dirty="0"/>
              <a:t>Agent should trap planned Link-</a:t>
            </a:r>
            <a:r>
              <a:rPr lang="en-US" sz="1600" dirty="0" err="1"/>
              <a:t>dn</a:t>
            </a:r>
            <a:r>
              <a:rPr lang="en-US" sz="1600" dirty="0"/>
              <a:t> events whenever a resource is programmatically disabled or removed</a:t>
            </a:r>
          </a:p>
          <a:p>
            <a:pPr lvl="1"/>
            <a:r>
              <a:rPr lang="en-US" sz="1600" dirty="0"/>
              <a:t>POC:  Agent can be enabled to forward all Link-up and Link-</a:t>
            </a:r>
            <a:r>
              <a:rPr lang="en-US" sz="1600" dirty="0" err="1"/>
              <a:t>dn</a:t>
            </a:r>
            <a:r>
              <a:rPr lang="en-US" sz="1600" dirty="0"/>
              <a:t> events to clients so apps demonstrating Health Monitoring can show off</a:t>
            </a:r>
          </a:p>
          <a:p>
            <a:r>
              <a:rPr lang="en-US" sz="1800" dirty="0"/>
              <a:t>Protection violations events</a:t>
            </a:r>
          </a:p>
          <a:p>
            <a:pPr lvl="1"/>
            <a:r>
              <a:rPr lang="en-US" sz="1600" dirty="0"/>
              <a:t>As available from Hardware</a:t>
            </a:r>
          </a:p>
          <a:p>
            <a:pPr lvl="1"/>
            <a:r>
              <a:rPr lang="en-US" sz="1600" dirty="0"/>
              <a:t>As forwarded from Zephyr through the Agent to OFMF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2214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PoC</a:t>
            </a:r>
            <a:r>
              <a:rPr lang="en-US" sz="2800" dirty="0">
                <a:solidFill>
                  <a:schemeClr val="tx1"/>
                </a:solidFill>
              </a:rPr>
              <a:t> OFMF Redfish Tree:  Consolidated Physical Objects, Endpoints, and Port linkages</a:t>
            </a:r>
          </a:p>
        </p:txBody>
      </p:sp>
      <p:cxnSp>
        <p:nvCxnSpPr>
          <p:cNvPr id="8" name="Curved Connector 7"/>
          <p:cNvCxnSpPr>
            <a:cxnSpLocks/>
            <a:stCxn id="19" idx="5"/>
            <a:endCxn id="6" idx="0"/>
          </p:cNvCxnSpPr>
          <p:nvPr/>
        </p:nvCxnSpPr>
        <p:spPr>
          <a:xfrm rot="16200000" flipH="1">
            <a:off x="5715492" y="1819911"/>
            <a:ext cx="842198" cy="113876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E0D465B-144B-4F07-99DB-C9D6F8EEBC09}"/>
              </a:ext>
            </a:extLst>
          </p:cNvPr>
          <p:cNvGrpSpPr/>
          <p:nvPr/>
        </p:nvGrpSpPr>
        <p:grpSpPr>
          <a:xfrm>
            <a:off x="4250481" y="1096231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Gen-Z 1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</a:rPr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6087334" y="2810393"/>
            <a:ext cx="1237279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5224" y="3063077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prstClr val="black"/>
                </a:solidFill>
              </a:rPr>
              <a:t>ServiceRoot</a:t>
            </a:r>
            <a:endParaRPr lang="en-US" sz="1100">
              <a:solidFill>
                <a:prstClr val="black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186" y="908725"/>
            <a:ext cx="205804" cy="1692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173EB7FA-7F1F-43D6-97B6-6DF6077B47D5}"/>
                </a:ext>
              </a:extLst>
            </p:cNvPr>
            <p:cNvSpPr/>
            <p:nvPr/>
          </p:nvSpPr>
          <p:spPr>
            <a:xfrm>
              <a:off x="3818837" y="2079463"/>
              <a:ext cx="289284" cy="2855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5400000">
            <a:off x="471815" y="2840608"/>
            <a:ext cx="574489" cy="1251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128" idx="3"/>
            <a:endCxn id="304" idx="5"/>
          </p:cNvCxnSpPr>
          <p:nvPr/>
        </p:nvCxnSpPr>
        <p:spPr>
          <a:xfrm rot="5400000" flipH="1">
            <a:off x="4346448" y="1837791"/>
            <a:ext cx="125573" cy="3443884"/>
          </a:xfrm>
          <a:prstGeom prst="curvedConnector3">
            <a:avLst>
              <a:gd name="adj1" fmla="val -217423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6A1CF7F3-4B09-4B75-B9BE-27EE3FDFECBB}"/>
              </a:ext>
            </a:extLst>
          </p:cNvPr>
          <p:cNvSpPr/>
          <p:nvPr/>
        </p:nvSpPr>
        <p:spPr>
          <a:xfrm>
            <a:off x="6080708" y="3363596"/>
            <a:ext cx="344625" cy="3033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id="{304F243C-B60C-4141-AF31-CE2847817BF7}"/>
              </a:ext>
            </a:extLst>
          </p:cNvPr>
          <p:cNvCxnSpPr>
            <a:cxnSpLocks/>
            <a:stCxn id="19" idx="3"/>
            <a:endCxn id="86" idx="0"/>
          </p:cNvCxnSpPr>
          <p:nvPr/>
        </p:nvCxnSpPr>
        <p:spPr>
          <a:xfrm rot="16200000" flipH="1">
            <a:off x="4611302" y="2150179"/>
            <a:ext cx="415843" cy="518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1129320" y="2393265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123" name="Curved Connector 7">
            <a:extLst>
              <a:ext uri="{FF2B5EF4-FFF2-40B4-BE49-F238E27FC236}">
                <a16:creationId xmlns:a16="http://schemas.microsoft.com/office/drawing/2014/main" id="{4D7B1EC4-5870-47D1-BE38-F7AC92E38D26}"/>
              </a:ext>
            </a:extLst>
          </p:cNvPr>
          <p:cNvCxnSpPr>
            <a:cxnSpLocks/>
            <a:stCxn id="118" idx="4"/>
            <a:endCxn id="119" idx="0"/>
          </p:cNvCxnSpPr>
          <p:nvPr/>
        </p:nvCxnSpPr>
        <p:spPr>
          <a:xfrm rot="16200000" flipH="1">
            <a:off x="1126282" y="2932026"/>
            <a:ext cx="455902" cy="2760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4">
            <a:extLst>
              <a:ext uri="{FF2B5EF4-FFF2-40B4-BE49-F238E27FC236}">
                <a16:creationId xmlns:a16="http://schemas.microsoft.com/office/drawing/2014/main" id="{A1394526-B220-4523-875E-4A30A5BAB48B}"/>
              </a:ext>
            </a:extLst>
          </p:cNvPr>
          <p:cNvCxnSpPr>
            <a:cxnSpLocks/>
            <a:stCxn id="593" idx="4"/>
            <a:endCxn id="273" idx="3"/>
          </p:cNvCxnSpPr>
          <p:nvPr/>
        </p:nvCxnSpPr>
        <p:spPr>
          <a:xfrm rot="5400000" flipH="1" flipV="1">
            <a:off x="3358404" y="3641155"/>
            <a:ext cx="291998" cy="3039945"/>
          </a:xfrm>
          <a:prstGeom prst="curvedConnector3">
            <a:avLst>
              <a:gd name="adj1" fmla="val -48334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F3AC0B21-2CC3-414D-96F8-7E929DBE6ACA}"/>
              </a:ext>
            </a:extLst>
          </p:cNvPr>
          <p:cNvGrpSpPr/>
          <p:nvPr/>
        </p:nvGrpSpPr>
        <p:grpSpPr>
          <a:xfrm>
            <a:off x="6860055" y="1105981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id="{D0D94166-B9D0-48C0-A6E2-78FF704A9130}"/>
              </a:ext>
            </a:extLst>
          </p:cNvPr>
          <p:cNvSpPr/>
          <p:nvPr/>
        </p:nvSpPr>
        <p:spPr>
          <a:xfrm>
            <a:off x="7866083" y="1440445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47F9911F-A707-40C4-BF29-81F96429040C}"/>
              </a:ext>
            </a:extLst>
          </p:cNvPr>
          <p:cNvGrpSpPr/>
          <p:nvPr/>
        </p:nvGrpSpPr>
        <p:grpSpPr>
          <a:xfrm>
            <a:off x="8591192" y="1740008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Media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0A79B7A-3747-4906-9B1E-D61C2019EB03}"/>
              </a:ext>
            </a:extLst>
          </p:cNvPr>
          <p:cNvGrpSpPr/>
          <p:nvPr/>
        </p:nvGrpSpPr>
        <p:grpSpPr>
          <a:xfrm>
            <a:off x="10279832" y="1731157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Memory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174566" y="2379949"/>
            <a:ext cx="261178" cy="23589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6"/>
            <a:endCxn id="288" idx="1"/>
          </p:cNvCxnSpPr>
          <p:nvPr/>
        </p:nvCxnSpPr>
        <p:spPr>
          <a:xfrm>
            <a:off x="8464738" y="1649811"/>
            <a:ext cx="272213" cy="30597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0"/>
          </p:cNvCxnSpPr>
          <p:nvPr/>
        </p:nvCxnSpPr>
        <p:spPr>
          <a:xfrm rot="16200000" flipH="1">
            <a:off x="9473277" y="405557"/>
            <a:ext cx="229390" cy="2421811"/>
          </a:xfrm>
          <a:prstGeom prst="curvedConnector3">
            <a:avLst>
              <a:gd name="adj1" fmla="val -12638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6301616" y="3488412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5973160" y="3156692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373465" y="319040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525045" y="3180475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23293" y="3567155"/>
            <a:ext cx="295031" cy="23069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C01F198E-2398-40C9-9C81-E18956A8FD1A}"/>
              </a:ext>
            </a:extLst>
          </p:cNvPr>
          <p:cNvSpPr/>
          <p:nvPr/>
        </p:nvSpPr>
        <p:spPr>
          <a:xfrm>
            <a:off x="1044997" y="317377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D3E0104-DBAB-4145-ACC7-9AA6EEA5FDDC}"/>
              </a:ext>
            </a:extLst>
          </p:cNvPr>
          <p:cNvSpPr txBox="1"/>
          <p:nvPr/>
        </p:nvSpPr>
        <p:spPr>
          <a:xfrm>
            <a:off x="1214080" y="3195590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1402684" y="3540680"/>
            <a:ext cx="256795" cy="215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743292" y="4768237"/>
            <a:ext cx="624170" cy="527709"/>
            <a:chOff x="2087056" y="4770132"/>
            <a:chExt cx="660356" cy="573939"/>
          </a:xfrm>
        </p:grpSpPr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270" name="Curved Connector 7">
            <a:extLst>
              <a:ext uri="{FF2B5EF4-FFF2-40B4-BE49-F238E27FC236}">
                <a16:creationId xmlns:a16="http://schemas.microsoft.com/office/drawing/2014/main" id="{BD9E76C7-B531-4DA7-BEAE-21A6C3999E3B}"/>
              </a:ext>
            </a:extLst>
          </p:cNvPr>
          <p:cNvCxnSpPr>
            <a:cxnSpLocks/>
            <a:stCxn id="361" idx="4"/>
            <a:endCxn id="263" idx="0"/>
          </p:cNvCxnSpPr>
          <p:nvPr/>
        </p:nvCxnSpPr>
        <p:spPr>
          <a:xfrm rot="16200000" flipH="1">
            <a:off x="369102" y="4085365"/>
            <a:ext cx="1013677" cy="3588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urved Connector 7">
            <a:extLst>
              <a:ext uri="{FF2B5EF4-FFF2-40B4-BE49-F238E27FC236}">
                <a16:creationId xmlns:a16="http://schemas.microsoft.com/office/drawing/2014/main" id="{F5339E17-BF9E-49C7-BA11-6DD30FABE8D1}"/>
              </a:ext>
            </a:extLst>
          </p:cNvPr>
          <p:cNvCxnSpPr>
            <a:cxnSpLocks/>
            <a:stCxn id="259" idx="4"/>
            <a:endCxn id="594" idx="0"/>
          </p:cNvCxnSpPr>
          <p:nvPr/>
        </p:nvCxnSpPr>
        <p:spPr>
          <a:xfrm rot="16200000" flipH="1">
            <a:off x="1245201" y="4042261"/>
            <a:ext cx="1026442" cy="4546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262" idx="4"/>
            <a:endCxn id="151" idx="3"/>
          </p:cNvCxnSpPr>
          <p:nvPr/>
        </p:nvCxnSpPr>
        <p:spPr>
          <a:xfrm rot="5400000" flipH="1" flipV="1">
            <a:off x="3030512" y="3200962"/>
            <a:ext cx="118517" cy="4071451"/>
          </a:xfrm>
          <a:prstGeom prst="curvedConnector3">
            <a:avLst>
              <a:gd name="adj1" fmla="val -30022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6152570" y="3439473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5" name="Oval 344"/>
          <p:cNvSpPr/>
          <p:nvPr/>
        </p:nvSpPr>
        <p:spPr bwMode="ltGray">
          <a:xfrm>
            <a:off x="6384425" y="3562493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2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6" name="Oval 345"/>
          <p:cNvSpPr/>
          <p:nvPr/>
        </p:nvSpPr>
        <p:spPr bwMode="ltGray">
          <a:xfrm>
            <a:off x="6053802" y="3195146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3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7" name="Rounded Rectangle 346"/>
          <p:cNvSpPr/>
          <p:nvPr/>
        </p:nvSpPr>
        <p:spPr>
          <a:xfrm>
            <a:off x="720922" y="2383778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48" name="Rounded Rectangle 347"/>
          <p:cNvSpPr/>
          <p:nvPr/>
        </p:nvSpPr>
        <p:spPr>
          <a:xfrm>
            <a:off x="1220239" y="2466736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2</a:t>
            </a:r>
            <a:endParaRPr lang="en-GB" sz="1200" dirty="0">
              <a:solidFill>
                <a:prstClr val="white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4206401" y="2384038"/>
            <a:ext cx="1277517" cy="908243"/>
            <a:chOff x="6866802" y="4052935"/>
            <a:chExt cx="1424142" cy="908243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424142" cy="861819"/>
              <a:chOff x="6445409" y="4251530"/>
              <a:chExt cx="1424142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424142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6774752" y="4407711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248477" y="4627737"/>
              <a:ext cx="480286" cy="3334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SW1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D1AB099-DDB1-43CA-8091-F241E12D1E9E}"/>
              </a:ext>
            </a:extLst>
          </p:cNvPr>
          <p:cNvGrpSpPr/>
          <p:nvPr/>
        </p:nvGrpSpPr>
        <p:grpSpPr>
          <a:xfrm>
            <a:off x="5085161" y="4646668"/>
            <a:ext cx="663667" cy="564482"/>
            <a:chOff x="2083745" y="4770132"/>
            <a:chExt cx="663667" cy="564482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C0E4B521-6E55-449D-A951-72780D03E20A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AE09AE9-EF25-46ED-BCA3-F02432C45526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083745" y="5104351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164" name="Curved Connector 7">
            <a:extLst>
              <a:ext uri="{FF2B5EF4-FFF2-40B4-BE49-F238E27FC236}">
                <a16:creationId xmlns:a16="http://schemas.microsoft.com/office/drawing/2014/main" id="{64249A3D-B85C-47B6-82EF-209B9696C496}"/>
              </a:ext>
            </a:extLst>
          </p:cNvPr>
          <p:cNvCxnSpPr>
            <a:cxnSpLocks/>
            <a:stCxn id="85" idx="5"/>
            <a:endCxn id="153" idx="0"/>
          </p:cNvCxnSpPr>
          <p:nvPr/>
        </p:nvCxnSpPr>
        <p:spPr>
          <a:xfrm rot="16200000" flipH="1">
            <a:off x="4471621" y="3688351"/>
            <a:ext cx="1403218" cy="51341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00701" y="5002734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83484" y="483285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4984040" y="4818587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287607" y="5045629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4995284" y="461986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51" name="Diamond 350"/>
          <p:cNvSpPr/>
          <p:nvPr/>
        </p:nvSpPr>
        <p:spPr>
          <a:xfrm>
            <a:off x="4732360" y="2903762"/>
            <a:ext cx="178731" cy="226239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cxnSp>
        <p:nvCxnSpPr>
          <p:cNvPr id="352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296" idx="3"/>
            <a:endCxn id="259" idx="5"/>
          </p:cNvCxnSpPr>
          <p:nvPr/>
        </p:nvCxnSpPr>
        <p:spPr>
          <a:xfrm rot="5400000" flipH="1">
            <a:off x="3975993" y="1370670"/>
            <a:ext cx="22155" cy="4730398"/>
          </a:xfrm>
          <a:prstGeom prst="curvedConnector3">
            <a:avLst>
              <a:gd name="adj1" fmla="val -162682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532549" y="2124904"/>
            <a:ext cx="259982" cy="2816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792531" y="2340347"/>
            <a:ext cx="321678" cy="23667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107292" y="3377738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221349" y="3134670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140415" y="2879671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7189625" y="3431722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5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2" name="Oval 371"/>
          <p:cNvSpPr/>
          <p:nvPr/>
        </p:nvSpPr>
        <p:spPr bwMode="ltGray">
          <a:xfrm>
            <a:off x="7232705" y="2937697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7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 bwMode="ltGray">
          <a:xfrm>
            <a:off x="7313970" y="3185300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6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cxnSp>
        <p:nvCxnSpPr>
          <p:cNvPr id="378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7452725" y="2581299"/>
            <a:ext cx="1760090" cy="94154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6" idx="6"/>
            <a:endCxn id="371" idx="3"/>
          </p:cNvCxnSpPr>
          <p:nvPr/>
        </p:nvCxnSpPr>
        <p:spPr>
          <a:xfrm flipV="1">
            <a:off x="7566782" y="2542361"/>
            <a:ext cx="1272858" cy="73741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485848" y="2265729"/>
            <a:ext cx="1046701" cy="7590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113505" y="2240400"/>
            <a:ext cx="285018" cy="20865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720803" y="2466736"/>
            <a:ext cx="243347" cy="24774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385516" y="2428417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531961" y="1403967"/>
            <a:ext cx="349177" cy="2271855"/>
          </a:xfrm>
          <a:prstGeom prst="curvedConnector3">
            <a:avLst>
              <a:gd name="adj1" fmla="val 16546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60633" y="2085919"/>
            <a:ext cx="132241" cy="858519"/>
          </a:xfrm>
          <a:prstGeom prst="curvedConnector3">
            <a:avLst>
              <a:gd name="adj1" fmla="val -162209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16200000" flipH="1">
            <a:off x="9746083" y="1863377"/>
            <a:ext cx="101074" cy="1459041"/>
          </a:xfrm>
          <a:prstGeom prst="curvedConnector3">
            <a:avLst>
              <a:gd name="adj1" fmla="val 326171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7886821" y="3850343"/>
            <a:ext cx="603917" cy="462976"/>
            <a:chOff x="2087056" y="4770132"/>
            <a:chExt cx="695373" cy="574375"/>
          </a:xfrm>
        </p:grpSpPr>
        <p:grpSp>
          <p:nvGrpSpPr>
            <p:cNvPr id="422" name="Group 421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95373" cy="574375"/>
              <a:chOff x="2087056" y="4770132"/>
              <a:chExt cx="695373" cy="574375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804774"/>
                <a:ext cx="660356" cy="5397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97893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8669403" y="3836502"/>
            <a:ext cx="595855" cy="455716"/>
            <a:chOff x="2087056" y="4770133"/>
            <a:chExt cx="686090" cy="565368"/>
          </a:xfrm>
        </p:grpSpPr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3"/>
              <a:ext cx="686090" cy="543433"/>
              <a:chOff x="2087056" y="4770133"/>
              <a:chExt cx="686090" cy="543433"/>
            </a:xfrm>
          </p:grpSpPr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3"/>
                <a:ext cx="588610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80580" y="510523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9386726" y="3811251"/>
            <a:ext cx="591982" cy="480657"/>
            <a:chOff x="2087056" y="4770132"/>
            <a:chExt cx="681631" cy="596310"/>
          </a:xfrm>
        </p:grpSpPr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81631" cy="543434"/>
              <a:chOff x="2087056" y="4770132"/>
              <a:chExt cx="681631" cy="543434"/>
            </a:xfrm>
          </p:grpSpPr>
          <p:sp>
            <p:nvSpPr>
              <p:cNvPr id="443" name="Oval 442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44" name="TextBox 443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84151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75059" y="5136179"/>
              <a:ext cx="275435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450" name="Oval 449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56410" y="409867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451" name="Curved Connector 450"/>
          <p:cNvCxnSpPr>
            <a:cxnSpLocks/>
            <a:stCxn id="370" idx="3"/>
            <a:endCxn id="424" idx="7"/>
          </p:cNvCxnSpPr>
          <p:nvPr/>
        </p:nvCxnSpPr>
        <p:spPr>
          <a:xfrm rot="5400000">
            <a:off x="7685145" y="3056500"/>
            <a:ext cx="1576671" cy="19428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urved Connector 454"/>
          <p:cNvCxnSpPr>
            <a:cxnSpLocks/>
            <a:stCxn id="371" idx="4"/>
            <a:endCxn id="439" idx="0"/>
          </p:cNvCxnSpPr>
          <p:nvPr/>
        </p:nvCxnSpPr>
        <p:spPr>
          <a:xfrm rot="16200000" flipH="1">
            <a:off x="8351775" y="3178616"/>
            <a:ext cx="1259481" cy="5629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urved Connector 457"/>
          <p:cNvCxnSpPr>
            <a:cxnSpLocks/>
            <a:stCxn id="292" idx="4"/>
            <a:endCxn id="444" idx="0"/>
          </p:cNvCxnSpPr>
          <p:nvPr/>
        </p:nvCxnSpPr>
        <p:spPr>
          <a:xfrm rot="16200000" flipH="1">
            <a:off x="8917399" y="3003601"/>
            <a:ext cx="1195404" cy="41989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23" idx="4"/>
            <a:endCxn id="414" idx="6"/>
          </p:cNvCxnSpPr>
          <p:nvPr/>
        </p:nvCxnSpPr>
        <p:spPr>
          <a:xfrm rot="5400000">
            <a:off x="6826888" y="3357431"/>
            <a:ext cx="389926" cy="2301001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43" idx="3"/>
            <a:endCxn id="271" idx="6"/>
          </p:cNvCxnSpPr>
          <p:nvPr/>
        </p:nvCxnSpPr>
        <p:spPr>
          <a:xfrm rot="5400000">
            <a:off x="7157279" y="2804430"/>
            <a:ext cx="932293" cy="3694579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 representing physical</a:t>
            </a:r>
          </a:p>
          <a:p>
            <a:r>
              <a:rPr lang="en-US" sz="1400" dirty="0">
                <a:solidFill>
                  <a:prstClr val="black"/>
                </a:solidFill>
              </a:rPr>
              <a:t>Fabric links (always between ports)</a:t>
            </a:r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Links between Redfish models</a:t>
            </a:r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>
            <a:extLst>
              <a:ext uri="{FF2B5EF4-FFF2-40B4-BE49-F238E27FC236}">
                <a16:creationId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1672470" y="2379949"/>
            <a:ext cx="422223" cy="3246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293" name="Curved Connector 7">
            <a:extLst>
              <a:ext uri="{FF2B5EF4-FFF2-40B4-BE49-F238E27FC236}">
                <a16:creationId xmlns:a16="http://schemas.microsoft.com/office/drawing/2014/main" id="{94E13FD5-DA19-4A2F-854E-9E8FF215CDC3}"/>
              </a:ext>
            </a:extLst>
          </p:cNvPr>
          <p:cNvCxnSpPr>
            <a:cxnSpLocks/>
            <a:stCxn id="281" idx="5"/>
            <a:endCxn id="302" idx="0"/>
          </p:cNvCxnSpPr>
          <p:nvPr/>
        </p:nvCxnSpPr>
        <p:spPr>
          <a:xfrm rot="16200000" flipH="1">
            <a:off x="2049317" y="2640566"/>
            <a:ext cx="307966" cy="3408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>
            <a:extLst>
              <a:ext uri="{FF2B5EF4-FFF2-40B4-BE49-F238E27FC236}">
                <a16:creationId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2051499" y="2964989"/>
            <a:ext cx="644481" cy="607834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2202705" y="2954350"/>
            <a:ext cx="576015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2436090" y="3286065"/>
            <a:ext cx="294303" cy="2470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309" name="Curved Connector 7">
            <a:extLst>
              <a:ext uri="{FF2B5EF4-FFF2-40B4-BE49-F238E27FC236}">
                <a16:creationId xmlns:a16="http://schemas.microsoft.com/office/drawing/2014/main" id="{BD9E76C7-B531-4DA7-BEAE-21A6C3999E3B}"/>
              </a:ext>
            </a:extLst>
          </p:cNvPr>
          <p:cNvCxnSpPr>
            <a:cxnSpLocks/>
            <a:stCxn id="304" idx="4"/>
            <a:endCxn id="588" idx="0"/>
          </p:cNvCxnSpPr>
          <p:nvPr/>
        </p:nvCxnSpPr>
        <p:spPr>
          <a:xfrm rot="16200000" flipH="1">
            <a:off x="2126532" y="3989837"/>
            <a:ext cx="1136148" cy="22272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Oval 355">
            <a:extLst>
              <a:ext uri="{FF2B5EF4-FFF2-40B4-BE49-F238E27FC236}">
                <a16:creationId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859706" y="3549986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60" name="Oval 359"/>
          <p:cNvSpPr/>
          <p:nvPr/>
        </p:nvSpPr>
        <p:spPr bwMode="ltGray">
          <a:xfrm>
            <a:off x="6921921" y="3623974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4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10207450" y="3856242"/>
            <a:ext cx="611174" cy="483740"/>
            <a:chOff x="2087056" y="4770132"/>
            <a:chExt cx="723287" cy="573939"/>
          </a:xfrm>
        </p:grpSpPr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723287" cy="543434"/>
              <a:chOff x="2087056" y="4770132"/>
              <a:chExt cx="723287" cy="543434"/>
            </a:xfrm>
          </p:grpSpPr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TextBox 379">
                <a:extLst>
                  <a:ext uri="{FF2B5EF4-FFF2-40B4-BE49-F238E27FC236}">
                    <a16:creationId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625807" cy="310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388" name="Oval 387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170726" y="4076738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6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298" idx="2"/>
            <a:endCxn id="363" idx="5"/>
          </p:cNvCxnSpPr>
          <p:nvPr/>
        </p:nvCxnSpPr>
        <p:spPr>
          <a:xfrm rot="10800000" flipV="1">
            <a:off x="875118" y="3278725"/>
            <a:ext cx="5098042" cy="485335"/>
          </a:xfrm>
          <a:prstGeom prst="curvedConnector4">
            <a:avLst>
              <a:gd name="adj1" fmla="val 28989"/>
              <a:gd name="adj2" fmla="val 21468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Oval 397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086838" y="1976855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398825" y="2220491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401" name="Curved Connector 14">
            <a:extLst>
              <a:ext uri="{FF2B5EF4-FFF2-40B4-BE49-F238E27FC236}">
                <a16:creationId xmlns:a16="http://schemas.microsoft.com/office/drawing/2014/main" id="{F17A097F-6330-4DFB-A688-72F188B8868C}"/>
              </a:ext>
            </a:extLst>
          </p:cNvPr>
          <p:cNvCxnSpPr>
            <a:cxnSpLocks/>
            <a:stCxn id="400" idx="6"/>
            <a:endCxn id="398" idx="2"/>
          </p:cNvCxnSpPr>
          <p:nvPr/>
        </p:nvCxnSpPr>
        <p:spPr>
          <a:xfrm flipV="1">
            <a:off x="9680074" y="2084364"/>
            <a:ext cx="406764" cy="24363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ounded Rectangle 403"/>
          <p:cNvSpPr/>
          <p:nvPr/>
        </p:nvSpPr>
        <p:spPr>
          <a:xfrm>
            <a:off x="1727426" y="2474644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3</a:t>
            </a:r>
            <a:endParaRPr lang="en-GB" sz="1400" dirty="0">
              <a:solidFill>
                <a:prstClr val="white"/>
              </a:solidFill>
            </a:endParaRPr>
          </a:p>
        </p:txBody>
      </p:sp>
      <p:cxnSp>
        <p:nvCxnSpPr>
          <p:cNvPr id="405" name="Curved Connector 404"/>
          <p:cNvCxnSpPr>
            <a:cxnSpLocks/>
            <a:stCxn id="400" idx="4"/>
            <a:endCxn id="380" idx="0"/>
          </p:cNvCxnSpPr>
          <p:nvPr/>
        </p:nvCxnSpPr>
        <p:spPr>
          <a:xfrm rot="16200000" flipH="1">
            <a:off x="9336470" y="2638489"/>
            <a:ext cx="1420733" cy="10147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urved Connector 14">
            <a:extLst>
              <a:ext uri="{FF2B5EF4-FFF2-40B4-BE49-F238E27FC236}">
                <a16:creationId xmlns:a16="http://schemas.microsoft.com/office/drawing/2014/main" id="{7B6572C3-44A8-44FD-BA98-1C8E5D34955F}"/>
              </a:ext>
            </a:extLst>
          </p:cNvPr>
          <p:cNvCxnSpPr>
            <a:cxnSpLocks/>
            <a:stCxn id="356" idx="5"/>
            <a:endCxn id="400" idx="5"/>
          </p:cNvCxnSpPr>
          <p:nvPr/>
        </p:nvCxnSpPr>
        <p:spPr>
          <a:xfrm rot="5400000" flipH="1" flipV="1">
            <a:off x="7699879" y="1858693"/>
            <a:ext cx="1393679" cy="2484334"/>
          </a:xfrm>
          <a:prstGeom prst="curvedConnector3">
            <a:avLst>
              <a:gd name="adj1" fmla="val 1474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Isosceles Triangle 426"/>
          <p:cNvSpPr/>
          <p:nvPr/>
        </p:nvSpPr>
        <p:spPr>
          <a:xfrm>
            <a:off x="9421640" y="2231435"/>
            <a:ext cx="233749" cy="1587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prstClr val="white"/>
                </a:solidFill>
              </a:rPr>
              <a:t>3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428" name="Isosceles Triangle 427"/>
          <p:cNvSpPr/>
          <p:nvPr/>
        </p:nvSpPr>
        <p:spPr>
          <a:xfrm>
            <a:off x="8554272" y="2160969"/>
            <a:ext cx="264577" cy="17824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1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29" name="Isosceles Triangle 428"/>
          <p:cNvSpPr/>
          <p:nvPr/>
        </p:nvSpPr>
        <p:spPr>
          <a:xfrm>
            <a:off x="8863154" y="2356060"/>
            <a:ext cx="222200" cy="17894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2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30" name="Isosceles Triangle 429"/>
          <p:cNvSpPr/>
          <p:nvPr/>
        </p:nvSpPr>
        <p:spPr>
          <a:xfrm>
            <a:off x="9211871" y="2424114"/>
            <a:ext cx="216697" cy="15223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4</a:t>
            </a:r>
            <a:endParaRPr lang="en-GB" sz="1000" dirty="0">
              <a:solidFill>
                <a:prstClr val="white"/>
              </a:solidFill>
            </a:endParaRPr>
          </a:p>
        </p:txBody>
      </p:sp>
      <p:cxnSp>
        <p:nvCxnSpPr>
          <p:cNvPr id="432" name="Curved Connector 7">
            <a:extLst>
              <a:ext uri="{FF2B5EF4-FFF2-40B4-BE49-F238E27FC236}">
                <a16:creationId xmlns:a16="http://schemas.microsoft.com/office/drawing/2014/main" id="{2C7F1980-F5D5-4904-B635-CEC8261410AA}"/>
              </a:ext>
            </a:extLst>
          </p:cNvPr>
          <p:cNvCxnSpPr>
            <a:cxnSpLocks/>
            <a:stCxn id="253" idx="5"/>
            <a:endCxn id="283" idx="0"/>
          </p:cNvCxnSpPr>
          <p:nvPr/>
        </p:nvCxnSpPr>
        <p:spPr>
          <a:xfrm rot="16200000" flipH="1">
            <a:off x="6859491" y="352310"/>
            <a:ext cx="274827" cy="12325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Oval 410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720841" y="4085683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2" name="Oval 411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001010" y="4036794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95916" y="4587762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7</a:t>
            </a:r>
          </a:p>
        </p:txBody>
      </p:sp>
      <p:cxnSp>
        <p:nvCxnSpPr>
          <p:cNvPr id="415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437" idx="3"/>
            <a:endCxn id="272" idx="6"/>
          </p:cNvCxnSpPr>
          <p:nvPr/>
        </p:nvCxnSpPr>
        <p:spPr>
          <a:xfrm rot="5400000">
            <a:off x="6980812" y="3143143"/>
            <a:ext cx="682953" cy="2926740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urved Connector 14">
            <a:extLst>
              <a:ext uri="{FF2B5EF4-FFF2-40B4-BE49-F238E27FC236}">
                <a16:creationId xmlns:a16="http://schemas.microsoft.com/office/drawing/2014/main" id="{A1394526-B220-4523-875E-4A30A5BAB48B}"/>
              </a:ext>
            </a:extLst>
          </p:cNvPr>
          <p:cNvCxnSpPr>
            <a:cxnSpLocks/>
            <a:stCxn id="590" idx="6"/>
            <a:endCxn id="275" idx="2"/>
          </p:cNvCxnSpPr>
          <p:nvPr/>
        </p:nvCxnSpPr>
        <p:spPr>
          <a:xfrm flipV="1">
            <a:off x="3131281" y="4734997"/>
            <a:ext cx="1864003" cy="32938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urved Connector 14">
            <a:extLst>
              <a:ext uri="{FF2B5EF4-FFF2-40B4-BE49-F238E27FC236}">
                <a16:creationId xmlns:a16="http://schemas.microsoft.com/office/drawing/2014/main" id="{316B656C-973C-465E-AD83-E231BE78ACF7}"/>
              </a:ext>
            </a:extLst>
          </p:cNvPr>
          <p:cNvCxnSpPr>
            <a:cxnSpLocks/>
            <a:stCxn id="388" idx="4"/>
            <a:endCxn id="274" idx="5"/>
          </p:cNvCxnSpPr>
          <p:nvPr/>
        </p:nvCxnSpPr>
        <p:spPr>
          <a:xfrm rot="5400000">
            <a:off x="7436642" y="2385593"/>
            <a:ext cx="942642" cy="4770515"/>
          </a:xfrm>
          <a:prstGeom prst="curvedConnector3">
            <a:avLst>
              <a:gd name="adj1" fmla="val 12782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Oval 583">
            <a:extLst>
              <a:ext uri="{FF2B5EF4-FFF2-40B4-BE49-F238E27FC236}">
                <a16:creationId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116305" y="447760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1184502" y="5068055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2493885" y="4665871"/>
            <a:ext cx="624170" cy="527709"/>
            <a:chOff x="2087056" y="4770132"/>
            <a:chExt cx="660356" cy="573939"/>
          </a:xfrm>
        </p:grpSpPr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88" name="Oval 587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89" name="TextBox 588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0" name="Oval 589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2935095" y="4965689"/>
            <a:ext cx="196186" cy="1973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1673677" y="4779418"/>
            <a:ext cx="624170" cy="527709"/>
            <a:chOff x="2087056" y="4770132"/>
            <a:chExt cx="660356" cy="573939"/>
          </a:xfrm>
        </p:grpSpPr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94" name="Oval 593">
                <a:extLst>
                  <a:ext uri="{FF2B5EF4-FFF2-40B4-BE49-F238E27FC236}">
                    <a16:creationId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95" name="TextBox 594">
                <a:extLst>
                  <a:ext uri="{FF2B5EF4-FFF2-40B4-BE49-F238E27FC236}">
                    <a16:creationId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6" name="Oval 595">
            <a:extLst>
              <a:ext uri="{FF2B5EF4-FFF2-40B4-BE49-F238E27FC236}">
                <a16:creationId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2114887" y="5079236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2961251" y="1998682"/>
            <a:ext cx="1116905" cy="753544"/>
            <a:chOff x="7091064" y="4093693"/>
            <a:chExt cx="1151694" cy="899066"/>
          </a:xfrm>
          <a:solidFill>
            <a:srgbClr val="00B0F0"/>
          </a:solidFill>
        </p:grpSpPr>
        <p:grpSp>
          <p:nvGrpSpPr>
            <p:cNvPr id="598" name="Group 597">
              <a:extLst>
                <a:ext uri="{FF2B5EF4-FFF2-40B4-BE49-F238E27FC236}">
                  <a16:creationId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7091064" y="4093693"/>
              <a:ext cx="1151694" cy="861819"/>
              <a:chOff x="6669671" y="4292288"/>
              <a:chExt cx="1151694" cy="861819"/>
            </a:xfrm>
            <a:grpFill/>
          </p:grpSpPr>
          <p:sp>
            <p:nvSpPr>
              <p:cNvPr id="600" name="Oval 599">
                <a:extLst>
                  <a:ext uri="{FF2B5EF4-FFF2-40B4-BE49-F238E27FC236}">
                    <a16:creationId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669671" y="4292288"/>
                <a:ext cx="1151694" cy="861819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601" name="TextBox 600">
                <a:extLst>
                  <a:ext uri="{FF2B5EF4-FFF2-40B4-BE49-F238E27FC236}">
                    <a16:creationId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6774752" y="4407711"/>
                <a:ext cx="8915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Connections</a:t>
                </a:r>
              </a:p>
            </p:txBody>
          </p:sp>
        </p:grp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398111" y="4720528"/>
              <a:ext cx="396399" cy="27223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607" name="Curved Connector 7">
            <a:extLst>
              <a:ext uri="{FF2B5EF4-FFF2-40B4-BE49-F238E27FC236}">
                <a16:creationId xmlns:a16="http://schemas.microsoft.com/office/drawing/2014/main" id="{304F243C-B60C-4141-AF31-CE2847817BF7}"/>
              </a:ext>
            </a:extLst>
          </p:cNvPr>
          <p:cNvCxnSpPr>
            <a:cxnSpLocks/>
            <a:stCxn id="19" idx="2"/>
            <a:endCxn id="600" idx="0"/>
          </p:cNvCxnSpPr>
          <p:nvPr/>
        </p:nvCxnSpPr>
        <p:spPr>
          <a:xfrm rot="10800000" flipV="1">
            <a:off x="3519704" y="1820150"/>
            <a:ext cx="1113298" cy="178531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2C9A6881-8D0C-4F11-AF33-76BD20AB1264}"/>
              </a:ext>
            </a:extLst>
          </p:cNvPr>
          <p:cNvGrpSpPr/>
          <p:nvPr/>
        </p:nvGrpSpPr>
        <p:grpSpPr>
          <a:xfrm>
            <a:off x="11155261" y="3063076"/>
            <a:ext cx="732393" cy="585453"/>
            <a:chOff x="3874137" y="2619316"/>
            <a:chExt cx="1038091" cy="830666"/>
          </a:xfrm>
        </p:grpSpPr>
        <p:sp>
          <p:nvSpPr>
            <p:cNvPr id="609" name="Oval 608">
              <a:extLst>
                <a:ext uri="{FF2B5EF4-FFF2-40B4-BE49-F238E27FC236}">
                  <a16:creationId xmlns:a16="http://schemas.microsoft.com/office/drawing/2014/main" id="{1657DD89-E7AC-414E-A060-32D220ACB575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4879A9C1-79E6-48F4-B882-AF34CBD903BC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Memory</a:t>
              </a:r>
            </a:p>
            <a:p>
              <a:pPr algn="ctr"/>
              <a:r>
                <a:rPr lang="en-US" sz="1100" dirty="0"/>
                <a:t>Chunks</a:t>
              </a:r>
            </a:p>
          </p:txBody>
        </p:sp>
      </p:grpSp>
      <p:sp>
        <p:nvSpPr>
          <p:cNvPr id="611" name="Oval 610">
            <a:extLst>
              <a:ext uri="{FF2B5EF4-FFF2-40B4-BE49-F238E27FC236}">
                <a16:creationId xmlns:a16="http://schemas.microsoft.com/office/drawing/2014/main" id="{E3917257-2802-46E1-A2B5-70B51254415B}"/>
              </a:ext>
            </a:extLst>
          </p:cNvPr>
          <p:cNvSpPr/>
          <p:nvPr/>
        </p:nvSpPr>
        <p:spPr>
          <a:xfrm>
            <a:off x="11216203" y="3491776"/>
            <a:ext cx="732393" cy="34333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Chunk1</a:t>
            </a:r>
          </a:p>
        </p:txBody>
      </p:sp>
      <p:sp>
        <p:nvSpPr>
          <p:cNvPr id="612" name="Oval 611">
            <a:extLst>
              <a:ext uri="{FF2B5EF4-FFF2-40B4-BE49-F238E27FC236}">
                <a16:creationId xmlns:a16="http://schemas.microsoft.com/office/drawing/2014/main" id="{E3917257-2802-46E1-A2B5-70B51254415B}"/>
              </a:ext>
            </a:extLst>
          </p:cNvPr>
          <p:cNvSpPr/>
          <p:nvPr/>
        </p:nvSpPr>
        <p:spPr>
          <a:xfrm>
            <a:off x="11258298" y="3730948"/>
            <a:ext cx="732393" cy="34333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Chunk2</a:t>
            </a:r>
          </a:p>
        </p:txBody>
      </p:sp>
      <p:cxnSp>
        <p:nvCxnSpPr>
          <p:cNvPr id="613" name="Curved Connector 612"/>
          <p:cNvCxnSpPr>
            <a:cxnSpLocks/>
            <a:endCxn id="609" idx="0"/>
          </p:cNvCxnSpPr>
          <p:nvPr/>
        </p:nvCxnSpPr>
        <p:spPr>
          <a:xfrm>
            <a:off x="10964150" y="2574952"/>
            <a:ext cx="557308" cy="488124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Oval 619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779206" y="3944953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1" name="Oval 620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29383" y="3799309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2" name="Oval 621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46188" y="399656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3" name="Oval 622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87669" y="380063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4" name="Oval 623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298604" y="3961604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5" name="Oval 624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341508" y="378462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26" name="Oval 625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086235" y="3883345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7" name="Oval 626">
            <a:extLst>
              <a:ext uri="{FF2B5EF4-FFF2-40B4-BE49-F238E27FC236}">
                <a16:creationId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215216" y="3762064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1074476" y="2170674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495733" y="211072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1566571" y="2181652"/>
            <a:ext cx="369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FM</a:t>
            </a:r>
          </a:p>
        </p:txBody>
      </p:sp>
    </p:spTree>
    <p:extLst>
      <p:ext uri="{BB962C8B-B14F-4D97-AF65-F5344CB8AC3E}">
        <p14:creationId xmlns:p14="http://schemas.microsoft.com/office/powerpoint/2010/main" val="362028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34970</TotalTime>
  <Words>1670</Words>
  <Application>Microsoft Macintosh PowerPoint</Application>
  <PresentationFormat>Widescreen</PresentationFormat>
  <Paragraphs>297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PowerPoint Presentation</vt:lpstr>
      <vt:lpstr>Populate Initial Config in POC</vt:lpstr>
      <vt:lpstr>Client PATCHes Memory Chunk</vt:lpstr>
      <vt:lpstr>Client POSTs New Memory Chunk</vt:lpstr>
      <vt:lpstr>Client POSTs New Connection</vt:lpstr>
      <vt:lpstr>OFMF Functionality needed for POC</vt:lpstr>
      <vt:lpstr>OFMF Functionality needed for POC</vt:lpstr>
      <vt:lpstr>Redfish Objects needed for PoC</vt:lpstr>
      <vt:lpstr>PoC OFMF Redfish Tree:  Consolidated Physical Objects, Endpoints, and Port linkages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Herrell, Russ W (Senior System Architect)</dc:creator>
  <cp:lastModifiedBy>Aguilar, Michael J.</cp:lastModifiedBy>
  <cp:revision>57</cp:revision>
  <dcterms:created xsi:type="dcterms:W3CDTF">2021-04-29T20:11:56Z</dcterms:created>
  <dcterms:modified xsi:type="dcterms:W3CDTF">2021-09-08T22:56:00Z</dcterms:modified>
</cp:coreProperties>
</file>