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1" r:id="rId2"/>
    <p:sldId id="257" r:id="rId3"/>
    <p:sldId id="258" r:id="rId4"/>
    <p:sldId id="2600" r:id="rId5"/>
    <p:sldId id="261" r:id="rId6"/>
    <p:sldId id="2606" r:id="rId7"/>
    <p:sldId id="259" r:id="rId8"/>
    <p:sldId id="262" r:id="rId9"/>
    <p:sldId id="2612" r:id="rId10"/>
    <p:sldId id="2613" r:id="rId11"/>
    <p:sldId id="274" r:id="rId12"/>
    <p:sldId id="2589" r:id="rId13"/>
    <p:sldId id="2605" r:id="rId14"/>
    <p:sldId id="2610" r:id="rId15"/>
    <p:sldId id="280" r:id="rId16"/>
    <p:sldId id="26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0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61DBB-32F8-49A6-9F05-4CFC96F3BBA4}" v="896" dt="2021-09-15T15:16:07.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20" d="100"/>
          <a:sy n="120" d="100"/>
        </p:scale>
        <p:origin x="8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FE49F-9F99-7343-AFBA-530C81CF2291}" type="datetimeFigureOut">
              <a:rPr lang="en-US" smtClean="0"/>
              <a:t>9/15/21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9B60B-65B2-3D49-AC04-C3ABCC2A8369}" type="slidenum">
              <a:rPr lang="en-US" smtClean="0"/>
              <a:t>‹#›</a:t>
            </a:fld>
            <a:endParaRPr lang="en-US"/>
          </a:p>
        </p:txBody>
      </p:sp>
    </p:spTree>
    <p:extLst>
      <p:ext uri="{BB962C8B-B14F-4D97-AF65-F5344CB8AC3E}">
        <p14:creationId xmlns:p14="http://schemas.microsoft.com/office/powerpoint/2010/main" val="176539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are not intended to be a</a:t>
            </a:r>
            <a:r>
              <a:rPr lang="en-US" baseline="0" dirty="0"/>
              <a:t> tutorial on the OFMF, the Redfish fabric model, or use case analysis.  Many, many details are lacking, and we aren’t going to attempt to fill in all the details in this </a:t>
            </a:r>
            <a:r>
              <a:rPr lang="en-US" baseline="0" dirty="0" err="1"/>
              <a:t>BoF</a:t>
            </a:r>
            <a:r>
              <a:rPr lang="en-US" baseline="0" dirty="0"/>
              <a:t> session.</a:t>
            </a:r>
          </a:p>
          <a:p>
            <a:r>
              <a:rPr lang="en-US" baseline="0" dirty="0"/>
              <a:t>The following slides are simply a very quick overview of the goals of the OFMF project and its basic architectural assumptions, the working strategy of the OFMF work group, and how Redfish is a major cog of the final solution.</a:t>
            </a:r>
            <a:endParaRPr lang="en-GB" dirty="0"/>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195836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D2764-A249-4AD1-A291-EBD8D0C98BEF}" type="slidenum">
              <a:rPr lang="en-US" smtClean="0"/>
              <a:t>5</a:t>
            </a:fld>
            <a:endParaRPr lang="en-US"/>
          </a:p>
        </p:txBody>
      </p:sp>
    </p:spTree>
    <p:extLst>
      <p:ext uri="{BB962C8B-B14F-4D97-AF65-F5344CB8AC3E}">
        <p14:creationId xmlns:p14="http://schemas.microsoft.com/office/powerpoint/2010/main" val="138957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70000" lnSpcReduction="20000"/>
          </a:bodyPr>
          <a:lstStyle/>
          <a:p>
            <a:r>
              <a:rPr lang="en-US" baseline="0" dirty="0"/>
              <a:t>This slide builds the block diagram architecture of the OFMF:</a:t>
            </a:r>
          </a:p>
          <a:p>
            <a:endParaRPr lang="en-US" baseline="0" dirty="0"/>
          </a:p>
          <a:p>
            <a:r>
              <a:rPr lang="en-US" baseline="0" dirty="0"/>
              <a:t>1)Left side is the user/admin/orchestration/automation domain(s)</a:t>
            </a:r>
          </a:p>
          <a:p>
            <a:r>
              <a:rPr lang="en-US" baseline="0" dirty="0"/>
              <a:t>2)Right side is the hardware that makes up the fabric and the resources that are accessed thereon</a:t>
            </a:r>
          </a:p>
          <a:p>
            <a:r>
              <a:rPr lang="en-US" baseline="0" dirty="0"/>
              <a:t>3)The middle is a representation of the functional blocks making up the </a:t>
            </a:r>
            <a:r>
              <a:rPr lang="en-US" baseline="0" dirty="0" err="1"/>
              <a:t>OpenFabrics</a:t>
            </a:r>
            <a:r>
              <a:rPr lang="en-US" baseline="0" dirty="0"/>
              <a:t> Management Framework</a:t>
            </a:r>
          </a:p>
          <a:p>
            <a:r>
              <a:rPr lang="en-US" baseline="0" dirty="0"/>
              <a:t>4)On the left, various workload managers, app/ libraries, and resource managers are represented.  They are all clients of the Framework</a:t>
            </a:r>
          </a:p>
          <a:p>
            <a:r>
              <a:rPr lang="en-US" baseline="0" dirty="0"/>
              <a:t>5)Inside the OFMF the state of all the fabrics being represented to the clients are represented using a Redfish fabric model</a:t>
            </a:r>
          </a:p>
          <a:p>
            <a:r>
              <a:rPr lang="en-US" baseline="0" dirty="0"/>
              <a:t>6) At the right border of the OFMF there are fabric specific providers for each of the fabrics which the OFMF is supplying common services for, and each provider may have its own native model of its specific fabric </a:t>
            </a:r>
          </a:p>
          <a:p>
            <a:endParaRPr lang="en-US" baseline="0" dirty="0"/>
          </a:p>
          <a:p>
            <a:r>
              <a:rPr lang="en-US" baseline="0" dirty="0"/>
              <a:t>7)Any entity (SW tool, admin GUI, shell script via CLI) may need to create a virtual platform, pod, cluster, partition, </a:t>
            </a:r>
            <a:r>
              <a:rPr lang="en-US" baseline="0" dirty="0" err="1"/>
              <a:t>vLan</a:t>
            </a:r>
            <a:r>
              <a:rPr lang="en-US" baseline="0" dirty="0"/>
              <a:t>, job queue, subnet or other name for a set of resources that are connected together to enable some workload(s) to execute while being isolated from other jobs.</a:t>
            </a:r>
          </a:p>
          <a:p>
            <a:r>
              <a:rPr lang="en-US" baseline="0" dirty="0"/>
              <a:t>Such an entity needs a common taxonomy for describing the resources needed in the set and how the connections among them are to behave.</a:t>
            </a:r>
          </a:p>
          <a:p>
            <a:endParaRPr lang="en-US" baseline="0" dirty="0"/>
          </a:p>
          <a:p>
            <a:r>
              <a:rPr lang="en-US" baseline="0" dirty="0"/>
              <a:t>We are proposing to use the DMTF’s Redfish standards to model the fabric and its resources, and to provide the RESTful interfaces through which the entities on the left can learn of the modelled resources and create such a set of fabric resources.</a:t>
            </a:r>
          </a:p>
          <a:p>
            <a:endParaRPr lang="en-US" baseline="0" dirty="0"/>
          </a:p>
          <a:p>
            <a:r>
              <a:rPr lang="en-US" baseline="0" dirty="0"/>
              <a:t>8)Redfish currently has an object called a ‘zone’ that contains a list of the fabric endpoints which may be connected to each other.  Zones can be used to enumerate the members of a </a:t>
            </a:r>
            <a:r>
              <a:rPr lang="en-US" baseline="0" dirty="0" err="1"/>
              <a:t>vLAN</a:t>
            </a:r>
            <a:r>
              <a:rPr lang="en-US" baseline="0" dirty="0"/>
              <a:t>, or the resources of a virtual platform.  </a:t>
            </a:r>
          </a:p>
          <a:p>
            <a:endParaRPr lang="en-US" baseline="0" dirty="0"/>
          </a:p>
          <a:p>
            <a:r>
              <a:rPr lang="en-US" baseline="0" dirty="0"/>
              <a:t>9)The framework will update the Redfish model for the given fabric(s) and exchange the appropriate details with the fabric specific provider(s) </a:t>
            </a:r>
          </a:p>
          <a:p>
            <a:r>
              <a:rPr lang="en-US" baseline="0" dirty="0"/>
              <a:t>The Providers are responsible for updating any native models they maintain of their fabric and to issue the appropriate traffic to the fabric hardware</a:t>
            </a:r>
          </a:p>
          <a:p>
            <a:endParaRPr lang="en-US" baseline="0" dirty="0"/>
          </a:p>
          <a:p>
            <a:r>
              <a:rPr lang="en-US" baseline="0" dirty="0"/>
              <a:t>10) It is important to note that ‘admin tools’ are not the only clients of the OFMF services.</a:t>
            </a:r>
          </a:p>
          <a:p>
            <a:r>
              <a:rPr lang="en-US" baseline="0" dirty="0"/>
              <a:t>Applications and Resource Managers will need runtime support in the form of creating, registering, attaching, and freeing shared memory regions</a:t>
            </a:r>
          </a:p>
          <a:p>
            <a:r>
              <a:rPr lang="en-US" baseline="0" dirty="0"/>
              <a:t>OS and virtual machine managers will need an interface to request initial (boot time) resource allocations and runtime changes, as well as authentication and events and logging services.</a:t>
            </a:r>
          </a:p>
          <a:p>
            <a:endParaRPr lang="en-US" baseline="0" dirty="0"/>
          </a:p>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11</a:t>
            </a:fld>
            <a:endParaRPr lang="en-US"/>
          </a:p>
        </p:txBody>
      </p:sp>
    </p:spTree>
    <p:extLst>
      <p:ext uri="{BB962C8B-B14F-4D97-AF65-F5344CB8AC3E}">
        <p14:creationId xmlns:p14="http://schemas.microsoft.com/office/powerpoint/2010/main" val="277146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E5F078-CFD7-4E4D-B930-9DDEEF8537BE}" type="slidenum">
              <a:rPr lang="en-US" altLang="en-US" smtClean="0"/>
              <a:pPr>
                <a:defRPr/>
              </a:pPr>
              <a:t>12</a:t>
            </a:fld>
            <a:endParaRPr lang="en-US" altLang="en-US"/>
          </a:p>
        </p:txBody>
      </p:sp>
    </p:spTree>
    <p:extLst>
      <p:ext uri="{BB962C8B-B14F-4D97-AF65-F5344CB8AC3E}">
        <p14:creationId xmlns:p14="http://schemas.microsoft.com/office/powerpoint/2010/main" val="118643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A8AA-06C0-A942-BFB6-4806CD8E0B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45D34-7BEA-F748-82DB-7DF828012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4C16A5-9C57-284E-827D-6216D8A79121}"/>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5" name="Footer Placeholder 4">
            <a:extLst>
              <a:ext uri="{FF2B5EF4-FFF2-40B4-BE49-F238E27FC236}">
                <a16:creationId xmlns:a16="http://schemas.microsoft.com/office/drawing/2014/main" id="{A52C1A96-FADB-A34C-BD50-9A550380C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1E680-FC08-394E-8ECF-8A29C931B23B}"/>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27246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8DD7-E989-BF45-8178-70724CFAE8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71A45-2C96-6E4A-A4A1-7B4621880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D657-879D-9E40-ABEF-6F1092B0C16F}"/>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5" name="Footer Placeholder 4">
            <a:extLst>
              <a:ext uri="{FF2B5EF4-FFF2-40B4-BE49-F238E27FC236}">
                <a16:creationId xmlns:a16="http://schemas.microsoft.com/office/drawing/2014/main" id="{AF671DE5-FE70-AC4E-B43E-3B8E53BE7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D32A5-960D-1E4B-8E99-8ABA1786C4FB}"/>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219565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A4E8D-5122-B740-B1F3-2AAE6F6E73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D37FA-9F64-6C40-A9C1-AC8B2E67A4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11A05-ECA6-D741-98E2-FDAC2782390F}"/>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5" name="Footer Placeholder 4">
            <a:extLst>
              <a:ext uri="{FF2B5EF4-FFF2-40B4-BE49-F238E27FC236}">
                <a16:creationId xmlns:a16="http://schemas.microsoft.com/office/drawing/2014/main" id="{00DDA7D7-1863-7D4A-B6FC-DD9C38CAE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E0CA4-1967-C14D-A260-2C1171BF10DC}"/>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130604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6AEA-9DED-4CB3-88E9-3887EC6F30E3}"/>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p:cNvSpPr>
            <a:spLocks noGrp="1"/>
          </p:cNvSpPr>
          <p:nvPr>
            <p:ph type="ctrTitle" hasCustomPrompt="1"/>
          </p:nvPr>
        </p:nvSpPr>
        <p:spPr>
          <a:xfrm>
            <a:off x="0" y="3222900"/>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hasCustomPrompt="1"/>
          </p:nvPr>
        </p:nvSpPr>
        <p:spPr>
          <a:xfrm>
            <a:off x="0" y="2619940"/>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2021 OFA Virtual Workshop</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042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93341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43DB-EED3-D74D-A9E6-6398CB14B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52B51-5773-A248-A89B-FF4C9E51D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2DAB7-B5DD-5D44-969D-65E3EFCC599E}"/>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5" name="Footer Placeholder 4">
            <a:extLst>
              <a:ext uri="{FF2B5EF4-FFF2-40B4-BE49-F238E27FC236}">
                <a16:creationId xmlns:a16="http://schemas.microsoft.com/office/drawing/2014/main" id="{29267232-1AE7-9E49-B13D-8FC94621C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B760B-A4D1-E94B-B3DD-90BF138175E4}"/>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103657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BFA7-FEA7-4A44-887C-FFD969FC2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2B8AE0-3113-FC4F-8880-C4EF1A9CE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C85E9-BBED-2C4F-B5B8-656C9BBFE1FA}"/>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5" name="Footer Placeholder 4">
            <a:extLst>
              <a:ext uri="{FF2B5EF4-FFF2-40B4-BE49-F238E27FC236}">
                <a16:creationId xmlns:a16="http://schemas.microsoft.com/office/drawing/2014/main" id="{FA93123E-82C8-9744-98EE-44B15F975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F0731-CED4-F94C-A65D-4DFEC77C9111}"/>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78566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E00A-6755-E646-A8FE-17C983409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6D3E9-0BF8-874E-8D88-94CF758E9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4442A8-6401-1A4E-8E51-3231E2AA5F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547222-27DE-8B44-BB54-11EDEBE4E09F}"/>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6" name="Footer Placeholder 5">
            <a:extLst>
              <a:ext uri="{FF2B5EF4-FFF2-40B4-BE49-F238E27FC236}">
                <a16:creationId xmlns:a16="http://schemas.microsoft.com/office/drawing/2014/main" id="{756BA584-BCE9-FF4D-B486-138F8D39F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56A01-6DEB-7F44-A1CD-515FD4BC90B3}"/>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237937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DC1E-8F60-F24B-B115-5E5B3100DD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835D82-D94C-8445-B3B2-30EE93093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14F259-27B5-7041-B5D1-5BB80626C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AAB05E-323B-B742-9769-BB3E4FE51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E7B367-7EA5-0441-B30C-568F26EDD3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EA9A5B-0F51-8840-ADE0-585BCE0E2B3D}"/>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8" name="Footer Placeholder 7">
            <a:extLst>
              <a:ext uri="{FF2B5EF4-FFF2-40B4-BE49-F238E27FC236}">
                <a16:creationId xmlns:a16="http://schemas.microsoft.com/office/drawing/2014/main" id="{3A16018E-CF87-AF41-A7DF-9D1A633A8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0622EA-45E6-414E-94B4-C70E62AD72DA}"/>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148278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AFFEF-F739-3F48-A487-68AEE3EF73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5BABFB-380B-9344-80CA-677CB02762F2}"/>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4" name="Footer Placeholder 3">
            <a:extLst>
              <a:ext uri="{FF2B5EF4-FFF2-40B4-BE49-F238E27FC236}">
                <a16:creationId xmlns:a16="http://schemas.microsoft.com/office/drawing/2014/main" id="{76E78B06-8C14-FE43-8C1B-F3E96ED166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22926C-07F0-4A49-97EF-8DE97624D918}"/>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240504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F1D13-7D32-B04C-88F1-760CEB76E972}"/>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3" name="Footer Placeholder 2">
            <a:extLst>
              <a:ext uri="{FF2B5EF4-FFF2-40B4-BE49-F238E27FC236}">
                <a16:creationId xmlns:a16="http://schemas.microsoft.com/office/drawing/2014/main" id="{3E06223E-2C9B-6048-8DDD-034EC3E094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8BAE7-15CA-9046-89F0-30D8503A9F3B}"/>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324774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5BDC-D7F0-154A-88F3-E21C3E747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DDDCF4-6163-284F-A695-B56622D501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CE5819-CB11-DA49-AEFF-74D515031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361B3-F39F-F14B-A7F5-C5638F32F424}"/>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6" name="Footer Placeholder 5">
            <a:extLst>
              <a:ext uri="{FF2B5EF4-FFF2-40B4-BE49-F238E27FC236}">
                <a16:creationId xmlns:a16="http://schemas.microsoft.com/office/drawing/2014/main" id="{2F4F9909-F9FC-4B48-A248-C3DB74C4A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A64FE-4D80-C241-A164-65E09E476187}"/>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75462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89DB-7B5D-F945-A297-BEF2A1D0C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945912-BB59-044E-B9EC-EE6DDE940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8EA313-6EF9-F947-B654-E723B3BB3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23CAC4-C47D-DD4D-8D77-2C7EE0024B1F}"/>
              </a:ext>
            </a:extLst>
          </p:cNvPr>
          <p:cNvSpPr>
            <a:spLocks noGrp="1"/>
          </p:cNvSpPr>
          <p:nvPr>
            <p:ph type="dt" sz="half" idx="10"/>
          </p:nvPr>
        </p:nvSpPr>
        <p:spPr/>
        <p:txBody>
          <a:bodyPr/>
          <a:lstStyle/>
          <a:p>
            <a:fld id="{673C25EF-E8E4-4B4A-B4E0-57BA7D170C0D}" type="datetimeFigureOut">
              <a:rPr lang="en-US" smtClean="0"/>
              <a:t>9/15/21</a:t>
            </a:fld>
            <a:endParaRPr lang="en-US"/>
          </a:p>
        </p:txBody>
      </p:sp>
      <p:sp>
        <p:nvSpPr>
          <p:cNvPr id="6" name="Footer Placeholder 5">
            <a:extLst>
              <a:ext uri="{FF2B5EF4-FFF2-40B4-BE49-F238E27FC236}">
                <a16:creationId xmlns:a16="http://schemas.microsoft.com/office/drawing/2014/main" id="{921BA56A-2B0F-A04D-9E7C-770CB77B5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071C2-33BB-9546-A570-BFCF632FB515}"/>
              </a:ext>
            </a:extLst>
          </p:cNvPr>
          <p:cNvSpPr>
            <a:spLocks noGrp="1"/>
          </p:cNvSpPr>
          <p:nvPr>
            <p:ph type="sldNum" sz="quarter" idx="12"/>
          </p:nvPr>
        </p:nvSpPr>
        <p:spPr/>
        <p:txBody>
          <a:bodyPr/>
          <a:lstStyle/>
          <a:p>
            <a:fld id="{2071AF1D-107D-4E45-964C-314F679E2565}" type="slidenum">
              <a:rPr lang="en-US" smtClean="0"/>
              <a:t>‹#›</a:t>
            </a:fld>
            <a:endParaRPr lang="en-US"/>
          </a:p>
        </p:txBody>
      </p:sp>
    </p:spTree>
    <p:extLst>
      <p:ext uri="{BB962C8B-B14F-4D97-AF65-F5344CB8AC3E}">
        <p14:creationId xmlns:p14="http://schemas.microsoft.com/office/powerpoint/2010/main" val="65714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E13F94-221E-8341-9E46-0AB748551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4A0A8E-7A29-6A4B-9F20-61DB940E6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88B20-0E25-C84A-B97E-51BE6D88A0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C25EF-E8E4-4B4A-B4E0-57BA7D170C0D}" type="datetimeFigureOut">
              <a:rPr lang="en-US" smtClean="0"/>
              <a:t>9/15/21</a:t>
            </a:fld>
            <a:endParaRPr lang="en-US"/>
          </a:p>
        </p:txBody>
      </p:sp>
      <p:sp>
        <p:nvSpPr>
          <p:cNvPr id="5" name="Footer Placeholder 4">
            <a:extLst>
              <a:ext uri="{FF2B5EF4-FFF2-40B4-BE49-F238E27FC236}">
                <a16:creationId xmlns:a16="http://schemas.microsoft.com/office/drawing/2014/main" id="{DBB6B168-3F4C-DA47-B1D8-EE3A43306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854B1-63E9-804A-9DBD-0DD51193C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1AF1D-107D-4E45-964C-314F679E2565}" type="slidenum">
              <a:rPr lang="en-US" smtClean="0"/>
              <a:t>‹#›</a:t>
            </a:fld>
            <a:endParaRPr lang="en-US"/>
          </a:p>
        </p:txBody>
      </p:sp>
    </p:spTree>
    <p:extLst>
      <p:ext uri="{BB962C8B-B14F-4D97-AF65-F5344CB8AC3E}">
        <p14:creationId xmlns:p14="http://schemas.microsoft.com/office/powerpoint/2010/main" val="338256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152B-0564-49D7-9046-0C24165D7538}"/>
              </a:ext>
            </a:extLst>
          </p:cNvPr>
          <p:cNvSpPr>
            <a:spLocks noGrp="1"/>
          </p:cNvSpPr>
          <p:nvPr>
            <p:ph type="ctrTitle"/>
          </p:nvPr>
        </p:nvSpPr>
        <p:spPr/>
        <p:txBody>
          <a:bodyPr/>
          <a:lstStyle/>
          <a:p>
            <a:pPr algn="ctr"/>
            <a:r>
              <a:rPr lang="en-US" dirty="0"/>
              <a:t>Open Fabrics Management Framework</a:t>
            </a:r>
          </a:p>
        </p:txBody>
      </p:sp>
      <p:sp>
        <p:nvSpPr>
          <p:cNvPr id="4" name="Text Placeholder 3">
            <a:extLst>
              <a:ext uri="{FF2B5EF4-FFF2-40B4-BE49-F238E27FC236}">
                <a16:creationId xmlns:a16="http://schemas.microsoft.com/office/drawing/2014/main" id="{8DBBACEF-F735-47B4-9807-56B4202082BA}"/>
              </a:ext>
            </a:extLst>
          </p:cNvPr>
          <p:cNvSpPr>
            <a:spLocks noGrp="1"/>
          </p:cNvSpPr>
          <p:nvPr>
            <p:ph type="body" sz="quarter" idx="10"/>
          </p:nvPr>
        </p:nvSpPr>
        <p:spPr/>
        <p:txBody>
          <a:bodyPr/>
          <a:lstStyle/>
          <a:p>
            <a:r>
              <a:rPr lang="en-US" dirty="0"/>
              <a:t>By Michael Aguilar, </a:t>
            </a:r>
            <a:r>
              <a:rPr lang="en-US" dirty="0" err="1"/>
              <a:t>OpenFabrics</a:t>
            </a:r>
            <a:r>
              <a:rPr lang="en-US" dirty="0"/>
              <a:t> Alliance</a:t>
            </a:r>
          </a:p>
        </p:txBody>
      </p:sp>
      <p:sp>
        <p:nvSpPr>
          <p:cNvPr id="7" name="Subtitle 4">
            <a:extLst>
              <a:ext uri="{FF2B5EF4-FFF2-40B4-BE49-F238E27FC236}">
                <a16:creationId xmlns:a16="http://schemas.microsoft.com/office/drawing/2014/main" id="{6854567D-4A3D-47AA-9136-742BDCB18AC6}"/>
              </a:ext>
            </a:extLst>
          </p:cNvPr>
          <p:cNvSpPr txBox="1">
            <a:spLocks/>
          </p:cNvSpPr>
          <p:nvPr/>
        </p:nvSpPr>
        <p:spPr>
          <a:xfrm>
            <a:off x="1524000" y="2667963"/>
            <a:ext cx="9144000" cy="554937"/>
          </a:xfrm>
          <a:prstGeom prst="rect">
            <a:avLst/>
          </a:prstGeom>
        </p:spPr>
        <p:txBody>
          <a:bodyPr vert="horz" lIns="91440" tIns="45720" rIns="91440" bIns="45720" rtlCol="0">
            <a:normAutofit/>
          </a:bodyPr>
          <a:lstStyle>
            <a:lvl1pPr marL="0" indent="0" algn="ctr" defTabSz="457200" rtl="0" eaLnBrk="1" latinLnBrk="0" hangingPunct="1">
              <a:spcBef>
                <a:spcPct val="20000"/>
              </a:spcBef>
              <a:buSzPct val="110000"/>
              <a:buFont typeface="Wingdings" charset="2"/>
              <a:buNone/>
              <a:defRPr sz="2600" b="0" i="0" kern="1200">
                <a:solidFill>
                  <a:srgbClr val="FFFFFF"/>
                </a:solidFill>
                <a:latin typeface="Arial Narrow"/>
                <a:ea typeface="+mn-ea"/>
                <a:cs typeface="Arial Narrow"/>
              </a:defRPr>
            </a:lvl1pPr>
            <a:lvl2pPr marL="457200" indent="0" algn="ctr" defTabSz="457200" rtl="0" eaLnBrk="1" latinLnBrk="0" hangingPunct="1">
              <a:spcBef>
                <a:spcPct val="20000"/>
              </a:spcBef>
              <a:buClr>
                <a:srgbClr val="399ACA"/>
              </a:buClr>
              <a:buSzPct val="120000"/>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marR="0" indent="0" algn="ctr" defTabSz="457200" rtl="0" eaLnBrk="1" fontAlgn="auto" latinLnBrk="0" hangingPunct="1">
              <a:lnSpc>
                <a:spcPct val="100000"/>
              </a:lnSpc>
              <a:spcBef>
                <a:spcPct val="20000"/>
              </a:spcBef>
              <a:spcAft>
                <a:spcPts val="0"/>
              </a:spcAft>
              <a:buClr>
                <a:srgbClr val="00588D"/>
              </a:buClr>
              <a:buSzTx/>
              <a:buFont typeface="Arial"/>
              <a:buNone/>
              <a:tabLst/>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September 30, 2021 OFA/Gen-Z Webinar</a:t>
            </a:r>
          </a:p>
        </p:txBody>
      </p:sp>
    </p:spTree>
    <p:extLst>
      <p:ext uri="{BB962C8B-B14F-4D97-AF65-F5344CB8AC3E}">
        <p14:creationId xmlns:p14="http://schemas.microsoft.com/office/powerpoint/2010/main" val="354897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4">
            <a:extLst>
              <a:ext uri="{FF2B5EF4-FFF2-40B4-BE49-F238E27FC236}">
                <a16:creationId xmlns:a16="http://schemas.microsoft.com/office/drawing/2014/main" id="{C320CD0A-9081-4583-923A-4001F08D399D}"/>
              </a:ext>
            </a:extLst>
          </p:cNvPr>
          <p:cNvSpPr txBox="1">
            <a:spLocks/>
          </p:cNvSpPr>
          <p:nvPr/>
        </p:nvSpPr>
        <p:spPr>
          <a:xfrm>
            <a:off x="181318" y="143765"/>
            <a:ext cx="120815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Who is involved in the </a:t>
            </a:r>
            <a:r>
              <a:rPr lang="en-US" dirty="0" err="1"/>
              <a:t>OFMF</a:t>
            </a:r>
            <a:r>
              <a:rPr lang="en-US" dirty="0"/>
              <a:t> Project</a:t>
            </a:r>
          </a:p>
        </p:txBody>
      </p:sp>
      <p:pic>
        <p:nvPicPr>
          <p:cNvPr id="5" name="Picture 2">
            <a:extLst>
              <a:ext uri="{FF2B5EF4-FFF2-40B4-BE49-F238E27FC236}">
                <a16:creationId xmlns:a16="http://schemas.microsoft.com/office/drawing/2014/main" id="{BCBB5527-EEE2-4809-9089-19DF14372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16" y="4513633"/>
            <a:ext cx="2514903" cy="5951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B161699-4005-4F5B-AE65-EC179BF9B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21" y="1847729"/>
            <a:ext cx="1863573" cy="745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erica Makes Awards $540K Grant to LLNL &amp; GE to Develop Open-Source 3D Printing Algorithm ...">
            <a:extLst>
              <a:ext uri="{FF2B5EF4-FFF2-40B4-BE49-F238E27FC236}">
                <a16:creationId xmlns:a16="http://schemas.microsoft.com/office/drawing/2014/main" id="{E0DE1242-6928-49B1-AAC6-276A877D1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0524" y="1618834"/>
            <a:ext cx="792392" cy="14443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036769E-A07A-445A-AF64-3F615A165E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653" y="1875181"/>
            <a:ext cx="2336957" cy="5623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889E95A-9F20-45FB-A405-B48EA34EB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275" y="2749489"/>
            <a:ext cx="2180156" cy="90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0D2D4BD-D6CC-45F3-B89E-9C24E394E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428" y="3015580"/>
            <a:ext cx="3593714" cy="4595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2020–present">
            <a:extLst>
              <a:ext uri="{FF2B5EF4-FFF2-40B4-BE49-F238E27FC236}">
                <a16:creationId xmlns:a16="http://schemas.microsoft.com/office/drawing/2014/main" id="{3B8C8F63-4E7F-4194-AA82-4598E3F51F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7944" y="3380122"/>
            <a:ext cx="1590675" cy="67297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EF24CF4F-87CC-4319-A248-08AE832A419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4130" t="22359" r="42890" b="22352"/>
          <a:stretch/>
        </p:blipFill>
        <p:spPr bwMode="auto">
          <a:xfrm>
            <a:off x="3892479" y="4445369"/>
            <a:ext cx="1940874" cy="79072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EB805BA1-C71B-4219-9CAC-7BEE0735BD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8586" y="5466414"/>
            <a:ext cx="3149802" cy="64964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System Fabric Works Logo">
            <a:extLst>
              <a:ext uri="{FF2B5EF4-FFF2-40B4-BE49-F238E27FC236}">
                <a16:creationId xmlns:a16="http://schemas.microsoft.com/office/drawing/2014/main" id="{A58C538C-49EF-4DEA-B165-3C4944D4DA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4539" y="3942085"/>
            <a:ext cx="1361961" cy="136196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5535AA16-4F02-4C63-B55D-23AEEF0FCD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846" y="3850314"/>
            <a:ext cx="3123356" cy="429462"/>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4">
            <a:extLst>
              <a:ext uri="{FF2B5EF4-FFF2-40B4-BE49-F238E27FC236}">
                <a16:creationId xmlns:a16="http://schemas.microsoft.com/office/drawing/2014/main" id="{079D02BC-0B4A-40F4-A389-7AEC7F02D4FC}"/>
              </a:ext>
            </a:extLst>
          </p:cNvPr>
          <p:cNvSpPr txBox="1">
            <a:spLocks/>
          </p:cNvSpPr>
          <p:nvPr/>
        </p:nvSpPr>
        <p:spPr>
          <a:xfrm>
            <a:off x="242141" y="5854841"/>
            <a:ext cx="1768144" cy="100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8">
              <a:spcBef>
                <a:spcPts val="1000"/>
              </a:spcBef>
            </a:pPr>
            <a:r>
              <a:rPr lang="en-US" sz="2400" dirty="0" err="1"/>
              <a:t>Inria</a:t>
            </a:r>
            <a:r>
              <a:rPr lang="en-US" sz="2400" dirty="0"/>
              <a:t> </a:t>
            </a:r>
          </a:p>
          <a:p>
            <a:pPr marL="228600" lvl="8">
              <a:spcBef>
                <a:spcPts val="1000"/>
              </a:spcBef>
            </a:pPr>
            <a:r>
              <a:rPr lang="en-US" sz="2400" dirty="0"/>
              <a:t>Riken</a:t>
            </a:r>
          </a:p>
          <a:p>
            <a:endParaRPr lang="en-US" b="1" dirty="0"/>
          </a:p>
        </p:txBody>
      </p:sp>
      <p:pic>
        <p:nvPicPr>
          <p:cNvPr id="3098" name="Picture 26">
            <a:extLst>
              <a:ext uri="{FF2B5EF4-FFF2-40B4-BE49-F238E27FC236}">
                <a16:creationId xmlns:a16="http://schemas.microsoft.com/office/drawing/2014/main" id="{7632B020-94F3-4760-855D-040632F2B9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4619" y="1224330"/>
            <a:ext cx="1480913" cy="1265738"/>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ome">
            <a:extLst>
              <a:ext uri="{FF2B5EF4-FFF2-40B4-BE49-F238E27FC236}">
                <a16:creationId xmlns:a16="http://schemas.microsoft.com/office/drawing/2014/main" id="{D03BA5A5-409E-418D-944E-4C5A0D31A3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23978" y="3554043"/>
            <a:ext cx="1590675" cy="834452"/>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DMTF">
            <a:extLst>
              <a:ext uri="{FF2B5EF4-FFF2-40B4-BE49-F238E27FC236}">
                <a16:creationId xmlns:a16="http://schemas.microsoft.com/office/drawing/2014/main" id="{4420850F-AAAD-47FE-8C28-663E1EF8977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54241" y="4738268"/>
            <a:ext cx="1796064" cy="541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Gen-Z Consortium Formed: Developing a New Memory Interconnect">
            <a:extLst>
              <a:ext uri="{FF2B5EF4-FFF2-40B4-BE49-F238E27FC236}">
                <a16:creationId xmlns:a16="http://schemas.microsoft.com/office/drawing/2014/main" id="{C8A13724-2BA4-4C5A-989D-BC6597A8CE1C}"/>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0887" y="2663177"/>
            <a:ext cx="2894734" cy="106738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E04402A-F1F2-4D2E-BDD3-33435C78B52A}"/>
              </a:ext>
            </a:extLst>
          </p:cNvPr>
          <p:cNvSpPr txBox="1"/>
          <p:nvPr/>
        </p:nvSpPr>
        <p:spPr>
          <a:xfrm>
            <a:off x="1588130" y="1066762"/>
            <a:ext cx="8860601" cy="480131"/>
          </a:xfrm>
          <a:prstGeom prst="rect">
            <a:avLst/>
          </a:prstGeom>
          <a:noFill/>
        </p:spPr>
        <p:txBody>
          <a:bodyPr wrap="square" rtlCol="0">
            <a:spAutoFit/>
          </a:bodyPr>
          <a:lstStyle/>
          <a:p>
            <a:pPr>
              <a:lnSpc>
                <a:spcPct val="90000"/>
              </a:lnSpc>
              <a:spcBef>
                <a:spcPts val="1000"/>
              </a:spcBef>
            </a:pPr>
            <a:r>
              <a:rPr lang="en-US" sz="2800" u="sng" dirty="0"/>
              <a:t>Companies and entities working on the project include: </a:t>
            </a:r>
          </a:p>
        </p:txBody>
      </p:sp>
    </p:spTree>
    <p:extLst>
      <p:ext uri="{BB962C8B-B14F-4D97-AF65-F5344CB8AC3E}">
        <p14:creationId xmlns:p14="http://schemas.microsoft.com/office/powerpoint/2010/main" val="51623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2" y="391852"/>
            <a:ext cx="11645845" cy="401362"/>
          </a:xfrm>
        </p:spPr>
        <p:txBody>
          <a:bodyPr>
            <a:noAutofit/>
          </a:bodyPr>
          <a:lstStyle/>
          <a:p>
            <a:r>
              <a:rPr lang="en-US" dirty="0"/>
              <a:t>Open Fabric Management Framework Architecture</a:t>
            </a:r>
            <a:endParaRPr lang="en-GB" dirty="0"/>
          </a:p>
        </p:txBody>
      </p:sp>
      <p:sp>
        <p:nvSpPr>
          <p:cNvPr id="68" name="Rounded Rectangle 67"/>
          <p:cNvSpPr/>
          <p:nvPr/>
        </p:nvSpPr>
        <p:spPr>
          <a:xfrm>
            <a:off x="2233276" y="1671722"/>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Administration Domain</a:t>
            </a:r>
            <a:endParaRPr lang="en-GB" dirty="0"/>
          </a:p>
        </p:txBody>
      </p:sp>
      <p:sp>
        <p:nvSpPr>
          <p:cNvPr id="150" name="Rounded Rectangle 149"/>
          <p:cNvSpPr/>
          <p:nvPr/>
        </p:nvSpPr>
        <p:spPr>
          <a:xfrm>
            <a:off x="312139" y="2394353"/>
            <a:ext cx="3609579" cy="2572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abstract   manipulations</a:t>
            </a:r>
            <a:endParaRPr lang="en-GB" sz="1400" dirty="0"/>
          </a:p>
        </p:txBody>
      </p:sp>
      <p:sp>
        <p:nvSpPr>
          <p:cNvPr id="191" name="Rounded Rectangle 190"/>
          <p:cNvSpPr/>
          <p:nvPr/>
        </p:nvSpPr>
        <p:spPr>
          <a:xfrm>
            <a:off x="1912753" y="5404051"/>
            <a:ext cx="1205237"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SLURM</a:t>
            </a:r>
            <a:endParaRPr lang="en-GB" dirty="0"/>
          </a:p>
        </p:txBody>
      </p:sp>
      <p:sp>
        <p:nvSpPr>
          <p:cNvPr id="192" name="Rounded Rectangle 191"/>
          <p:cNvSpPr/>
          <p:nvPr/>
        </p:nvSpPr>
        <p:spPr>
          <a:xfrm>
            <a:off x="1775038" y="4772860"/>
            <a:ext cx="1364619"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Kubernetes</a:t>
            </a:r>
            <a:endParaRPr lang="en-GB" dirty="0"/>
          </a:p>
        </p:txBody>
      </p:sp>
      <p:sp>
        <p:nvSpPr>
          <p:cNvPr id="91" name="Rounded Rectangle 90"/>
          <p:cNvSpPr/>
          <p:nvPr/>
        </p:nvSpPr>
        <p:spPr>
          <a:xfrm flipH="1">
            <a:off x="8171550" y="2323125"/>
            <a:ext cx="1187032" cy="374848"/>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Providers</a:t>
            </a:r>
          </a:p>
        </p:txBody>
      </p:sp>
      <p:sp>
        <p:nvSpPr>
          <p:cNvPr id="27" name="Rounded Rectangle 26"/>
          <p:cNvSpPr/>
          <p:nvPr/>
        </p:nvSpPr>
        <p:spPr>
          <a:xfrm flipH="1">
            <a:off x="4282252" y="2132177"/>
            <a:ext cx="1488040" cy="2640684"/>
          </a:xfrm>
          <a:prstGeom prst="roundRect">
            <a:avLst/>
          </a:prstGeom>
          <a:gradFill>
            <a:gsLst>
              <a:gs pos="0">
                <a:srgbClr val="C0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Framework</a:t>
            </a:r>
          </a:p>
        </p:txBody>
      </p:sp>
      <p:cxnSp>
        <p:nvCxnSpPr>
          <p:cNvPr id="66" name="Straight Connector 65"/>
          <p:cNvCxnSpPr/>
          <p:nvPr/>
        </p:nvCxnSpPr>
        <p:spPr>
          <a:xfrm flipH="1">
            <a:off x="4135135" y="1778326"/>
            <a:ext cx="0" cy="417612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flipH="1">
            <a:off x="4298131" y="1683441"/>
            <a:ext cx="351926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OFMF Domain</a:t>
            </a:r>
            <a:endParaRPr lang="en-GB" dirty="0"/>
          </a:p>
        </p:txBody>
      </p:sp>
      <p:cxnSp>
        <p:nvCxnSpPr>
          <p:cNvPr id="126" name="Straight Connector 125"/>
          <p:cNvCxnSpPr/>
          <p:nvPr/>
        </p:nvCxnSpPr>
        <p:spPr>
          <a:xfrm>
            <a:off x="9407778" y="1801715"/>
            <a:ext cx="5518" cy="421586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2" name="Rounded Rectangle 131"/>
          <p:cNvSpPr/>
          <p:nvPr/>
        </p:nvSpPr>
        <p:spPr>
          <a:xfrm rot="16200000" flipH="1">
            <a:off x="8576834" y="4010832"/>
            <a:ext cx="351471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Hardware</a:t>
            </a:r>
            <a:endParaRPr lang="en-GB" dirty="0"/>
          </a:p>
        </p:txBody>
      </p:sp>
      <p:cxnSp>
        <p:nvCxnSpPr>
          <p:cNvPr id="144" name="Straight Connector 143"/>
          <p:cNvCxnSpPr>
            <a:stCxn id="132" idx="0"/>
            <a:endCxn id="196" idx="1"/>
          </p:cNvCxnSpPr>
          <p:nvPr/>
        </p:nvCxnSpPr>
        <p:spPr>
          <a:xfrm flipH="1" flipV="1">
            <a:off x="9364984" y="3672945"/>
            <a:ext cx="782939" cy="524154"/>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65" name="Text Box 8"/>
          <p:cNvSpPr txBox="1">
            <a:spLocks noChangeArrowheads="1"/>
          </p:cNvSpPr>
          <p:nvPr/>
        </p:nvSpPr>
        <p:spPr bwMode="auto">
          <a:xfrm flipH="1">
            <a:off x="4476612" y="3536991"/>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Partition Mgmt</a:t>
            </a:r>
          </a:p>
        </p:txBody>
      </p:sp>
      <p:sp>
        <p:nvSpPr>
          <p:cNvPr id="167" name="Text Box 8"/>
          <p:cNvSpPr txBox="1">
            <a:spLocks noChangeArrowheads="1"/>
          </p:cNvSpPr>
          <p:nvPr/>
        </p:nvSpPr>
        <p:spPr bwMode="auto">
          <a:xfrm flipH="1">
            <a:off x="4482645" y="4274005"/>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Events &amp; Logs</a:t>
            </a:r>
          </a:p>
        </p:txBody>
      </p:sp>
      <p:sp>
        <p:nvSpPr>
          <p:cNvPr id="168" name="Text Box 8"/>
          <p:cNvSpPr txBox="1">
            <a:spLocks noChangeArrowheads="1"/>
          </p:cNvSpPr>
          <p:nvPr/>
        </p:nvSpPr>
        <p:spPr bwMode="auto">
          <a:xfrm flipH="1">
            <a:off x="4482645" y="3904054"/>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Authentication</a:t>
            </a:r>
          </a:p>
        </p:txBody>
      </p:sp>
      <p:sp>
        <p:nvSpPr>
          <p:cNvPr id="169" name="Text Box 8"/>
          <p:cNvSpPr txBox="1">
            <a:spLocks noChangeArrowheads="1"/>
          </p:cNvSpPr>
          <p:nvPr/>
        </p:nvSpPr>
        <p:spPr bwMode="auto">
          <a:xfrm flipH="1">
            <a:off x="4482645" y="2545133"/>
            <a:ext cx="1101725" cy="367677"/>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Peer Address Lookup </a:t>
            </a:r>
          </a:p>
        </p:txBody>
      </p:sp>
      <p:sp>
        <p:nvSpPr>
          <p:cNvPr id="195" name="Rounded Rectangle 194"/>
          <p:cNvSpPr/>
          <p:nvPr/>
        </p:nvSpPr>
        <p:spPr>
          <a:xfrm flipH="1">
            <a:off x="8153347" y="2793709"/>
            <a:ext cx="1205237"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Gen-Z</a:t>
            </a:r>
            <a:endParaRPr lang="en-GB" dirty="0"/>
          </a:p>
        </p:txBody>
      </p:sp>
      <p:sp>
        <p:nvSpPr>
          <p:cNvPr id="196" name="Rounded Rectangle 195"/>
          <p:cNvSpPr/>
          <p:nvPr/>
        </p:nvSpPr>
        <p:spPr>
          <a:xfrm flipH="1">
            <a:off x="8171551" y="3423302"/>
            <a:ext cx="1193433"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Slingshot</a:t>
            </a:r>
            <a:endParaRPr lang="en-GB" dirty="0"/>
          </a:p>
        </p:txBody>
      </p:sp>
      <p:sp>
        <p:nvSpPr>
          <p:cNvPr id="199" name="Rounded Rectangle 198"/>
          <p:cNvSpPr/>
          <p:nvPr/>
        </p:nvSpPr>
        <p:spPr>
          <a:xfrm flipH="1">
            <a:off x="8176725" y="4052099"/>
            <a:ext cx="1193433"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a:t>
            </a:r>
            <a:endParaRPr lang="en-GB" dirty="0"/>
          </a:p>
        </p:txBody>
      </p:sp>
      <p:cxnSp>
        <p:nvCxnSpPr>
          <p:cNvPr id="201" name="Straight Connector 200"/>
          <p:cNvCxnSpPr>
            <a:stCxn id="165" idx="1"/>
            <a:endCxn id="195" idx="3"/>
          </p:cNvCxnSpPr>
          <p:nvPr/>
        </p:nvCxnSpPr>
        <p:spPr>
          <a:xfrm flipV="1">
            <a:off x="5578337" y="3043352"/>
            <a:ext cx="2575010" cy="610687"/>
          </a:xfrm>
          <a:prstGeom prst="line">
            <a:avLst/>
          </a:prstGeom>
        </p:spPr>
        <p:style>
          <a:lnRef idx="2">
            <a:schemeClr val="accent1"/>
          </a:lnRef>
          <a:fillRef idx="0">
            <a:schemeClr val="accent1"/>
          </a:fillRef>
          <a:effectRef idx="1">
            <a:schemeClr val="accent1"/>
          </a:effectRef>
          <a:fontRef idx="minor">
            <a:schemeClr val="tx1"/>
          </a:fontRef>
        </p:style>
      </p:cxnSp>
      <p:sp>
        <p:nvSpPr>
          <p:cNvPr id="202" name="Text Box 21"/>
          <p:cNvSpPr txBox="1">
            <a:spLocks noChangeArrowheads="1"/>
          </p:cNvSpPr>
          <p:nvPr/>
        </p:nvSpPr>
        <p:spPr bwMode="auto">
          <a:xfrm flipH="1">
            <a:off x="6754070" y="3383070"/>
            <a:ext cx="598472"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cxnSp>
        <p:nvCxnSpPr>
          <p:cNvPr id="204" name="Straight Connector 203"/>
          <p:cNvCxnSpPr>
            <a:stCxn id="165" idx="1"/>
            <a:endCxn id="196" idx="3"/>
          </p:cNvCxnSpPr>
          <p:nvPr/>
        </p:nvCxnSpPr>
        <p:spPr>
          <a:xfrm>
            <a:off x="5578337" y="3654039"/>
            <a:ext cx="2593214" cy="1890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65" idx="1"/>
            <a:endCxn id="199" idx="3"/>
          </p:cNvCxnSpPr>
          <p:nvPr/>
        </p:nvCxnSpPr>
        <p:spPr>
          <a:xfrm>
            <a:off x="5578337" y="3654039"/>
            <a:ext cx="2598388" cy="647703"/>
          </a:xfrm>
          <a:prstGeom prst="line">
            <a:avLst/>
          </a:prstGeom>
        </p:spPr>
        <p:style>
          <a:lnRef idx="2">
            <a:schemeClr val="accent1"/>
          </a:lnRef>
          <a:fillRef idx="0">
            <a:schemeClr val="accent1"/>
          </a:fillRef>
          <a:effectRef idx="1">
            <a:schemeClr val="accent1"/>
          </a:effectRef>
          <a:fontRef idx="minor">
            <a:schemeClr val="tx1"/>
          </a:fontRef>
        </p:style>
      </p:cxnSp>
      <p:sp>
        <p:nvSpPr>
          <p:cNvPr id="208" name="Text Box 21"/>
          <p:cNvSpPr txBox="1">
            <a:spLocks noChangeArrowheads="1"/>
          </p:cNvSpPr>
          <p:nvPr/>
        </p:nvSpPr>
        <p:spPr bwMode="auto">
          <a:xfrm flipH="1">
            <a:off x="6886910" y="3793929"/>
            <a:ext cx="582338"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Partition</a:t>
            </a:r>
            <a:endParaRPr lang="en-US" altLang="en-US" dirty="0">
              <a:latin typeface="Arial" panose="020B0604020202020204" pitchFamily="34" charset="0"/>
            </a:endParaRPr>
          </a:p>
        </p:txBody>
      </p:sp>
      <p:sp>
        <p:nvSpPr>
          <p:cNvPr id="41" name="Rounded Rectangle 40"/>
          <p:cNvSpPr/>
          <p:nvPr/>
        </p:nvSpPr>
        <p:spPr>
          <a:xfrm>
            <a:off x="4274016" y="4837509"/>
            <a:ext cx="1488003" cy="1129206"/>
          </a:xfrm>
          <a:prstGeom prst="roundRect">
            <a:avLst/>
          </a:prstGeom>
          <a:gradFill>
            <a:gsLst>
              <a:gs pos="0">
                <a:srgbClr val="FF0000"/>
              </a:gs>
              <a:gs pos="50000">
                <a:srgbClr val="C0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Redfish</a:t>
            </a:r>
          </a:p>
          <a:p>
            <a:pPr algn="ctr"/>
            <a:r>
              <a:rPr lang="en-US" sz="1600" dirty="0"/>
              <a:t>/</a:t>
            </a:r>
          </a:p>
          <a:p>
            <a:pPr algn="ctr"/>
            <a:r>
              <a:rPr lang="en-US" sz="1600" dirty="0"/>
              <a:t>Swordfish </a:t>
            </a:r>
          </a:p>
          <a:p>
            <a:pPr algn="ctr"/>
            <a:r>
              <a:rPr lang="en-US" sz="1600" dirty="0"/>
              <a:t>Model</a:t>
            </a:r>
            <a:endParaRPr lang="en-GB" sz="1600" dirty="0"/>
          </a:p>
        </p:txBody>
      </p:sp>
      <p:grpSp>
        <p:nvGrpSpPr>
          <p:cNvPr id="326" name="Group 325"/>
          <p:cNvGrpSpPr/>
          <p:nvPr/>
        </p:nvGrpSpPr>
        <p:grpSpPr>
          <a:xfrm>
            <a:off x="7459621" y="4695848"/>
            <a:ext cx="1065275" cy="1371274"/>
            <a:chOff x="4269265" y="2082698"/>
            <a:chExt cx="1284645" cy="1371274"/>
          </a:xfrm>
        </p:grpSpPr>
        <p:sp>
          <p:nvSpPr>
            <p:cNvPr id="327" name="Rounded Rectangle 326"/>
            <p:cNvSpPr/>
            <p:nvPr/>
          </p:nvSpPr>
          <p:spPr>
            <a:xfrm>
              <a:off x="4269265" y="2082698"/>
              <a:ext cx="1284645" cy="1371274"/>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Native </a:t>
              </a:r>
            </a:p>
            <a:p>
              <a:pPr algn="ctr"/>
              <a:r>
                <a:rPr lang="en-US" sz="1600" dirty="0"/>
                <a:t>Model</a:t>
              </a:r>
              <a:endParaRPr lang="en-GB" sz="1600" dirty="0"/>
            </a:p>
          </p:txBody>
        </p:sp>
        <p:grpSp>
          <p:nvGrpSpPr>
            <p:cNvPr id="328" name="Group 327"/>
            <p:cNvGrpSpPr/>
            <p:nvPr/>
          </p:nvGrpSpPr>
          <p:grpSpPr>
            <a:xfrm>
              <a:off x="4724909" y="2682181"/>
              <a:ext cx="546088" cy="594884"/>
              <a:chOff x="568988" y="5140088"/>
              <a:chExt cx="1147719" cy="1060355"/>
            </a:xfrm>
          </p:grpSpPr>
          <p:sp>
            <p:nvSpPr>
              <p:cNvPr id="329" name="Oval 328"/>
              <p:cNvSpPr/>
              <p:nvPr/>
            </p:nvSpPr>
            <p:spPr>
              <a:xfrm>
                <a:off x="568988"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0" name="Oval 329"/>
              <p:cNvSpPr/>
              <p:nvPr/>
            </p:nvSpPr>
            <p:spPr>
              <a:xfrm>
                <a:off x="954925"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1" name="Oval 330"/>
              <p:cNvSpPr/>
              <p:nvPr/>
            </p:nvSpPr>
            <p:spPr>
              <a:xfrm>
                <a:off x="835595" y="595445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2" name="Oval 331"/>
              <p:cNvSpPr/>
              <p:nvPr/>
            </p:nvSpPr>
            <p:spPr>
              <a:xfrm>
                <a:off x="1460481" y="5793127"/>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3" name="Oval 332"/>
              <p:cNvSpPr/>
              <p:nvPr/>
            </p:nvSpPr>
            <p:spPr>
              <a:xfrm>
                <a:off x="963708" y="5140088"/>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34" name="Straight Connector 333"/>
              <p:cNvCxnSpPr>
                <a:stCxn id="333" idx="4"/>
                <a:endCxn id="330" idx="0"/>
              </p:cNvCxnSpPr>
              <p:nvPr/>
            </p:nvCxnSpPr>
            <p:spPr>
              <a:xfrm flipH="1">
                <a:off x="1083038" y="5386079"/>
                <a:ext cx="8783" cy="17588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333" idx="3"/>
                <a:endCxn id="329" idx="7"/>
              </p:cNvCxnSpPr>
              <p:nvPr/>
            </p:nvCxnSpPr>
            <p:spPr>
              <a:xfrm flipH="1">
                <a:off x="787691" y="5350054"/>
                <a:ext cx="213540" cy="24793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a:stCxn id="333" idx="5"/>
                <a:endCxn id="332" idx="1"/>
              </p:cNvCxnSpPr>
              <p:nvPr/>
            </p:nvCxnSpPr>
            <p:spPr>
              <a:xfrm>
                <a:off x="1182411" y="5350054"/>
                <a:ext cx="315593" cy="479098"/>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29" idx="4"/>
                <a:endCxn id="331" idx="1"/>
              </p:cNvCxnSpPr>
              <p:nvPr/>
            </p:nvCxnSpPr>
            <p:spPr>
              <a:xfrm>
                <a:off x="697101" y="5807953"/>
                <a:ext cx="176017" cy="1825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a:stCxn id="330" idx="5"/>
                <a:endCxn id="332" idx="2"/>
              </p:cNvCxnSpPr>
              <p:nvPr/>
            </p:nvCxnSpPr>
            <p:spPr>
              <a:xfrm>
                <a:off x="1173628" y="5771928"/>
                <a:ext cx="286853" cy="144195"/>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330" idx="4"/>
                <a:endCxn id="331" idx="7"/>
              </p:cNvCxnSpPr>
              <p:nvPr/>
            </p:nvCxnSpPr>
            <p:spPr>
              <a:xfrm flipH="1">
                <a:off x="1054298" y="5807953"/>
                <a:ext cx="28740" cy="182524"/>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grpSp>
      <p:sp>
        <p:nvSpPr>
          <p:cNvPr id="205" name="Text Box 21"/>
          <p:cNvSpPr txBox="1">
            <a:spLocks noChangeArrowheads="1"/>
          </p:cNvSpPr>
          <p:nvPr/>
        </p:nvSpPr>
        <p:spPr bwMode="auto">
          <a:xfrm flipH="1">
            <a:off x="7116266" y="4184992"/>
            <a:ext cx="719513" cy="308094"/>
          </a:xfrm>
          <a:prstGeom prst="rect">
            <a:avLst/>
          </a:prstGeom>
          <a:solidFill>
            <a:schemeClr val="bg1"/>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Partition</a:t>
            </a:r>
            <a:endParaRPr lang="en-US" altLang="en-US" dirty="0">
              <a:latin typeface="Arial" panose="020B0604020202020204" pitchFamily="34" charset="0"/>
            </a:endParaRPr>
          </a:p>
        </p:txBody>
      </p:sp>
      <p:cxnSp>
        <p:nvCxnSpPr>
          <p:cNvPr id="213" name="Straight Connector 212"/>
          <p:cNvCxnSpPr>
            <a:stCxn id="192" idx="3"/>
            <a:endCxn id="165" idx="3"/>
          </p:cNvCxnSpPr>
          <p:nvPr/>
        </p:nvCxnSpPr>
        <p:spPr>
          <a:xfrm flipV="1">
            <a:off x="3139657" y="3654039"/>
            <a:ext cx="1336955" cy="1368464"/>
          </a:xfrm>
          <a:prstGeom prst="line">
            <a:avLst/>
          </a:prstGeom>
        </p:spPr>
        <p:style>
          <a:lnRef idx="2">
            <a:schemeClr val="accent1"/>
          </a:lnRef>
          <a:fillRef idx="0">
            <a:schemeClr val="accent1"/>
          </a:fillRef>
          <a:effectRef idx="1">
            <a:schemeClr val="accent1"/>
          </a:effectRef>
          <a:fontRef idx="minor">
            <a:schemeClr val="tx1"/>
          </a:fontRef>
        </p:style>
      </p:cxnSp>
      <p:sp>
        <p:nvSpPr>
          <p:cNvPr id="69" name="Rounded Rectangle 68"/>
          <p:cNvSpPr/>
          <p:nvPr/>
        </p:nvSpPr>
        <p:spPr>
          <a:xfrm>
            <a:off x="386791" y="2894314"/>
            <a:ext cx="1205237"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libfabric</a:t>
            </a:r>
            <a:endParaRPr lang="en-GB" dirty="0"/>
          </a:p>
        </p:txBody>
      </p:sp>
      <p:sp>
        <p:nvSpPr>
          <p:cNvPr id="70" name="Rounded Rectangle 69"/>
          <p:cNvSpPr/>
          <p:nvPr/>
        </p:nvSpPr>
        <p:spPr>
          <a:xfrm>
            <a:off x="433661" y="3466638"/>
            <a:ext cx="1205237"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openFAM</a:t>
            </a:r>
            <a:endParaRPr lang="en-GB" dirty="0"/>
          </a:p>
        </p:txBody>
      </p:sp>
      <p:sp>
        <p:nvSpPr>
          <p:cNvPr id="71" name="Rounded Rectangle 70"/>
          <p:cNvSpPr/>
          <p:nvPr/>
        </p:nvSpPr>
        <p:spPr>
          <a:xfrm>
            <a:off x="198142" y="1667153"/>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 Domain</a:t>
            </a:r>
            <a:endParaRPr lang="en-GB" dirty="0"/>
          </a:p>
        </p:txBody>
      </p:sp>
      <p:cxnSp>
        <p:nvCxnSpPr>
          <p:cNvPr id="72" name="Straight Connector 71"/>
          <p:cNvCxnSpPr>
            <a:stCxn id="191" idx="3"/>
            <a:endCxn id="165" idx="3"/>
          </p:cNvCxnSpPr>
          <p:nvPr/>
        </p:nvCxnSpPr>
        <p:spPr>
          <a:xfrm flipV="1">
            <a:off x="3117990" y="3654039"/>
            <a:ext cx="1358622" cy="1999655"/>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14" name="Text Box 21"/>
          <p:cNvSpPr txBox="1">
            <a:spLocks noChangeArrowheads="1"/>
          </p:cNvSpPr>
          <p:nvPr/>
        </p:nvSpPr>
        <p:spPr bwMode="auto">
          <a:xfrm flipH="1">
            <a:off x="3408555" y="4531709"/>
            <a:ext cx="689614" cy="49079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zone</a:t>
            </a:r>
            <a:endParaRPr lang="en-US" altLang="en-US" sz="2800" dirty="0">
              <a:latin typeface="Arial" panose="020B0604020202020204" pitchFamily="34" charset="0"/>
            </a:endParaRPr>
          </a:p>
        </p:txBody>
      </p:sp>
      <p:cxnSp>
        <p:nvCxnSpPr>
          <p:cNvPr id="74" name="Straight Connector 73"/>
          <p:cNvCxnSpPr>
            <a:stCxn id="70" idx="3"/>
            <a:endCxn id="169" idx="3"/>
          </p:cNvCxnSpPr>
          <p:nvPr/>
        </p:nvCxnSpPr>
        <p:spPr>
          <a:xfrm flipV="1">
            <a:off x="1638898" y="2728972"/>
            <a:ext cx="2843747" cy="987309"/>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69" idx="3"/>
            <a:endCxn id="169" idx="3"/>
          </p:cNvCxnSpPr>
          <p:nvPr/>
        </p:nvCxnSpPr>
        <p:spPr>
          <a:xfrm flipV="1">
            <a:off x="1592028" y="2728972"/>
            <a:ext cx="2890617" cy="414985"/>
          </a:xfrm>
          <a:prstGeom prst="line">
            <a:avLst/>
          </a:prstGeom>
        </p:spPr>
        <p:style>
          <a:lnRef idx="2">
            <a:schemeClr val="accent1"/>
          </a:lnRef>
          <a:fillRef idx="0">
            <a:schemeClr val="accent1"/>
          </a:fillRef>
          <a:effectRef idx="1">
            <a:schemeClr val="accent1"/>
          </a:effectRef>
          <a:fontRef idx="minor">
            <a:schemeClr val="tx1"/>
          </a:fontRef>
        </p:style>
      </p:cxnSp>
      <p:sp>
        <p:nvSpPr>
          <p:cNvPr id="83" name="Rounded Rectangle 82"/>
          <p:cNvSpPr/>
          <p:nvPr/>
        </p:nvSpPr>
        <p:spPr>
          <a:xfrm>
            <a:off x="1124571" y="4076557"/>
            <a:ext cx="1894661"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FAM Resource</a:t>
            </a:r>
          </a:p>
          <a:p>
            <a:pPr algn="ctr"/>
            <a:r>
              <a:rPr lang="en-US" dirty="0"/>
              <a:t>Manager</a:t>
            </a:r>
            <a:endParaRPr lang="en-GB" dirty="0"/>
          </a:p>
        </p:txBody>
      </p:sp>
      <p:cxnSp>
        <p:nvCxnSpPr>
          <p:cNvPr id="84" name="Straight Connector 83"/>
          <p:cNvCxnSpPr>
            <a:stCxn id="83" idx="3"/>
            <a:endCxn id="75" idx="3"/>
          </p:cNvCxnSpPr>
          <p:nvPr/>
        </p:nvCxnSpPr>
        <p:spPr>
          <a:xfrm flipV="1">
            <a:off x="3019232" y="3208605"/>
            <a:ext cx="1456809" cy="1117595"/>
          </a:xfrm>
          <a:prstGeom prst="line">
            <a:avLst/>
          </a:prstGeom>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flipH="1">
            <a:off x="224878" y="1213829"/>
            <a:ext cx="3771492" cy="3748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Clients</a:t>
            </a:r>
          </a:p>
        </p:txBody>
      </p:sp>
      <p:sp>
        <p:nvSpPr>
          <p:cNvPr id="90" name="Text Box 21"/>
          <p:cNvSpPr txBox="1">
            <a:spLocks noChangeArrowheads="1"/>
          </p:cNvSpPr>
          <p:nvPr/>
        </p:nvSpPr>
        <p:spPr bwMode="auto">
          <a:xfrm flipH="1">
            <a:off x="2327466" y="3150311"/>
            <a:ext cx="786632" cy="764251"/>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attach shared memory region</a:t>
            </a:r>
            <a:endParaRPr lang="en-US" altLang="en-US" sz="2800" dirty="0">
              <a:latin typeface="Arial" panose="020B0604020202020204" pitchFamily="34" charset="0"/>
            </a:endParaRPr>
          </a:p>
        </p:txBody>
      </p:sp>
      <p:sp>
        <p:nvSpPr>
          <p:cNvPr id="92" name="Text Box 21"/>
          <p:cNvSpPr txBox="1">
            <a:spLocks noChangeArrowheads="1"/>
          </p:cNvSpPr>
          <p:nvPr/>
        </p:nvSpPr>
        <p:spPr bwMode="auto">
          <a:xfrm flipH="1">
            <a:off x="3202136" y="3675107"/>
            <a:ext cx="786632" cy="758426"/>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shared memory region</a:t>
            </a:r>
            <a:endParaRPr lang="en-US" altLang="en-US" sz="2800" dirty="0">
              <a:latin typeface="Arial" panose="020B0604020202020204" pitchFamily="34" charset="0"/>
            </a:endParaRPr>
          </a:p>
        </p:txBody>
      </p:sp>
      <p:sp>
        <p:nvSpPr>
          <p:cNvPr id="75" name="Text Box 8"/>
          <p:cNvSpPr txBox="1">
            <a:spLocks noChangeArrowheads="1"/>
          </p:cNvSpPr>
          <p:nvPr/>
        </p:nvSpPr>
        <p:spPr bwMode="auto">
          <a:xfrm flipH="1">
            <a:off x="4476041" y="3028647"/>
            <a:ext cx="1101725" cy="359916"/>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Resource Inventory</a:t>
            </a:r>
          </a:p>
        </p:txBody>
      </p:sp>
      <p:sp>
        <p:nvSpPr>
          <p:cNvPr id="76" name="Rounded Rectangle 75"/>
          <p:cNvSpPr/>
          <p:nvPr/>
        </p:nvSpPr>
        <p:spPr>
          <a:xfrm flipH="1">
            <a:off x="4291547" y="1213829"/>
            <a:ext cx="4606075" cy="3748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OFMF Services</a:t>
            </a:r>
          </a:p>
        </p:txBody>
      </p:sp>
      <p:sp>
        <p:nvSpPr>
          <p:cNvPr id="73" name="Rounded Rectangle 72"/>
          <p:cNvSpPr/>
          <p:nvPr/>
        </p:nvSpPr>
        <p:spPr>
          <a:xfrm flipH="1">
            <a:off x="9514748" y="1219759"/>
            <a:ext cx="1812382" cy="3748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Actual Fabric</a:t>
            </a:r>
          </a:p>
        </p:txBody>
      </p:sp>
    </p:spTree>
    <p:extLst>
      <p:ext uri="{BB962C8B-B14F-4D97-AF65-F5344CB8AC3E}">
        <p14:creationId xmlns:p14="http://schemas.microsoft.com/office/powerpoint/2010/main" val="240492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fade">
                                      <p:cBhvr>
                                        <p:cTn id="16" dur="500"/>
                                        <p:tgtEl>
                                          <p:spTgt spid="1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500"/>
                                        <p:tgtEl>
                                          <p:spTgt spid="1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500"/>
                                        <p:tgtEl>
                                          <p:spTgt spid="192"/>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191"/>
                                        </p:tgtEl>
                                        <p:attrNameLst>
                                          <p:attrName>style.visibility</p:attrName>
                                        </p:attrNameLst>
                                      </p:cBhvr>
                                      <p:to>
                                        <p:strVal val="visible"/>
                                      </p:to>
                                    </p:set>
                                    <p:animEffect transition="in" filter="fade">
                                      <p:cBhvr>
                                        <p:cTn id="62" dur="500"/>
                                        <p:tgtEl>
                                          <p:spTgt spid="191"/>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5"/>
                                        </p:tgtEl>
                                        <p:attrNameLst>
                                          <p:attrName>style.visibility</p:attrName>
                                        </p:attrNameLst>
                                      </p:cBhvr>
                                      <p:to>
                                        <p:strVal val="visible"/>
                                      </p:to>
                                    </p:set>
                                    <p:animEffect transition="in" filter="fade">
                                      <p:cBhvr>
                                        <p:cTn id="71" dur="500"/>
                                        <p:tgtEl>
                                          <p:spTgt spid="19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96"/>
                                        </p:tgtEl>
                                        <p:attrNameLst>
                                          <p:attrName>style.visibility</p:attrName>
                                        </p:attrNameLst>
                                      </p:cBhvr>
                                      <p:to>
                                        <p:strVal val="visible"/>
                                      </p:to>
                                    </p:set>
                                    <p:animEffect transition="in" filter="fade">
                                      <p:cBhvr>
                                        <p:cTn id="75" dur="500"/>
                                        <p:tgtEl>
                                          <p:spTgt spid="196"/>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99"/>
                                        </p:tgtEl>
                                        <p:attrNameLst>
                                          <p:attrName>style.visibility</p:attrName>
                                        </p:attrNameLst>
                                      </p:cBhvr>
                                      <p:to>
                                        <p:strVal val="visible"/>
                                      </p:to>
                                    </p:set>
                                    <p:animEffect transition="in" filter="fade">
                                      <p:cBhvr>
                                        <p:cTn id="79" dur="500"/>
                                        <p:tgtEl>
                                          <p:spTgt spid="19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6"/>
                                        </p:tgtEl>
                                        <p:attrNameLst>
                                          <p:attrName>style.visibility</p:attrName>
                                        </p:attrNameLst>
                                      </p:cBhvr>
                                      <p:to>
                                        <p:strVal val="visible"/>
                                      </p:to>
                                    </p:set>
                                    <p:animEffect transition="in" filter="fade">
                                      <p:cBhvr>
                                        <p:cTn id="84" dur="500"/>
                                        <p:tgtEl>
                                          <p:spTgt spid="326"/>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65"/>
                                        </p:tgtEl>
                                        <p:attrNameLst>
                                          <p:attrName>style.visibility</p:attrName>
                                        </p:attrNameLst>
                                      </p:cBhvr>
                                      <p:to>
                                        <p:strVal val="visible"/>
                                      </p:to>
                                    </p:set>
                                    <p:animEffect transition="in" filter="fade">
                                      <p:cBhvr>
                                        <p:cTn id="88" dur="500"/>
                                        <p:tgtEl>
                                          <p:spTgt spid="16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14"/>
                                        </p:tgtEl>
                                        <p:attrNameLst>
                                          <p:attrName>style.visibility</p:attrName>
                                        </p:attrNameLst>
                                      </p:cBhvr>
                                      <p:to>
                                        <p:strVal val="visible"/>
                                      </p:to>
                                    </p:set>
                                    <p:animEffect transition="in" filter="fade">
                                      <p:cBhvr>
                                        <p:cTn id="96" dur="500"/>
                                        <p:tgtEl>
                                          <p:spTgt spid="214"/>
                                        </p:tgtEl>
                                      </p:cBhvr>
                                    </p:animEffect>
                                  </p:childTnLst>
                                </p:cTn>
                              </p:par>
                              <p:par>
                                <p:cTn id="97" presetID="10" presetClass="entr" presetSubtype="0" fill="hold" nodeType="withEffect">
                                  <p:stCondLst>
                                    <p:cond delay="0"/>
                                  </p:stCondLst>
                                  <p:childTnLst>
                                    <p:set>
                                      <p:cBhvr>
                                        <p:cTn id="98" dur="1" fill="hold">
                                          <p:stCondLst>
                                            <p:cond delay="0"/>
                                          </p:stCondLst>
                                        </p:cTn>
                                        <p:tgtEl>
                                          <p:spTgt spid="213"/>
                                        </p:tgtEl>
                                        <p:attrNameLst>
                                          <p:attrName>style.visibility</p:attrName>
                                        </p:attrNameLst>
                                      </p:cBhvr>
                                      <p:to>
                                        <p:strVal val="visible"/>
                                      </p:to>
                                    </p:set>
                                    <p:animEffect transition="in" filter="fade">
                                      <p:cBhvr>
                                        <p:cTn id="99" dur="500"/>
                                        <p:tgtEl>
                                          <p:spTgt spid="21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07"/>
                                        </p:tgtEl>
                                        <p:attrNameLst>
                                          <p:attrName>style.visibility</p:attrName>
                                        </p:attrNameLst>
                                      </p:cBhvr>
                                      <p:to>
                                        <p:strVal val="visible"/>
                                      </p:to>
                                    </p:set>
                                    <p:animEffect transition="in" filter="fade">
                                      <p:cBhvr>
                                        <p:cTn id="104" dur="500"/>
                                        <p:tgtEl>
                                          <p:spTgt spid="207"/>
                                        </p:tgtEl>
                                      </p:cBhvr>
                                    </p:animEffect>
                                  </p:childTnLst>
                                </p:cTn>
                              </p:par>
                              <p:par>
                                <p:cTn id="105" presetID="10" presetClass="entr" presetSubtype="0" fill="hold" nodeType="withEffect">
                                  <p:stCondLst>
                                    <p:cond delay="0"/>
                                  </p:stCondLst>
                                  <p:childTnLst>
                                    <p:set>
                                      <p:cBhvr>
                                        <p:cTn id="106" dur="1" fill="hold">
                                          <p:stCondLst>
                                            <p:cond delay="0"/>
                                          </p:stCondLst>
                                        </p:cTn>
                                        <p:tgtEl>
                                          <p:spTgt spid="204"/>
                                        </p:tgtEl>
                                        <p:attrNameLst>
                                          <p:attrName>style.visibility</p:attrName>
                                        </p:attrNameLst>
                                      </p:cBhvr>
                                      <p:to>
                                        <p:strVal val="visible"/>
                                      </p:to>
                                    </p:set>
                                    <p:animEffect transition="in" filter="fade">
                                      <p:cBhvr>
                                        <p:cTn id="107" dur="500"/>
                                        <p:tgtEl>
                                          <p:spTgt spid="204"/>
                                        </p:tgtEl>
                                      </p:cBhvr>
                                    </p:animEffect>
                                  </p:childTnLst>
                                </p:cTn>
                              </p:par>
                              <p:par>
                                <p:cTn id="108" presetID="10" presetClass="entr" presetSubtype="0" fill="hold" nodeType="withEffect">
                                  <p:stCondLst>
                                    <p:cond delay="0"/>
                                  </p:stCondLst>
                                  <p:childTnLst>
                                    <p:set>
                                      <p:cBhvr>
                                        <p:cTn id="109" dur="1" fill="hold">
                                          <p:stCondLst>
                                            <p:cond delay="0"/>
                                          </p:stCondLst>
                                        </p:cTn>
                                        <p:tgtEl>
                                          <p:spTgt spid="201"/>
                                        </p:tgtEl>
                                        <p:attrNameLst>
                                          <p:attrName>style.visibility</p:attrName>
                                        </p:attrNameLst>
                                      </p:cBhvr>
                                      <p:to>
                                        <p:strVal val="visible"/>
                                      </p:to>
                                    </p:set>
                                    <p:animEffect transition="in" filter="fade">
                                      <p:cBhvr>
                                        <p:cTn id="110" dur="500"/>
                                        <p:tgtEl>
                                          <p:spTgt spid="20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05"/>
                                        </p:tgtEl>
                                        <p:attrNameLst>
                                          <p:attrName>style.visibility</p:attrName>
                                        </p:attrNameLst>
                                      </p:cBhvr>
                                      <p:to>
                                        <p:strVal val="visible"/>
                                      </p:to>
                                    </p:set>
                                    <p:animEffect transition="in" filter="fade">
                                      <p:cBhvr>
                                        <p:cTn id="113" dur="500"/>
                                        <p:tgtEl>
                                          <p:spTgt spid="20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08"/>
                                        </p:tgtEl>
                                        <p:attrNameLst>
                                          <p:attrName>style.visibility</p:attrName>
                                        </p:attrNameLst>
                                      </p:cBhvr>
                                      <p:to>
                                        <p:strVal val="visible"/>
                                      </p:to>
                                    </p:set>
                                    <p:animEffect transition="in" filter="fade">
                                      <p:cBhvr>
                                        <p:cTn id="116" dur="500"/>
                                        <p:tgtEl>
                                          <p:spTgt spid="20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02"/>
                                        </p:tgtEl>
                                        <p:attrNameLst>
                                          <p:attrName>style.visibility</p:attrName>
                                        </p:attrNameLst>
                                      </p:cBhvr>
                                      <p:to>
                                        <p:strVal val="visible"/>
                                      </p:to>
                                    </p:set>
                                    <p:animEffect transition="in" filter="fade">
                                      <p:cBhvr>
                                        <p:cTn id="119" dur="500"/>
                                        <p:tgtEl>
                                          <p:spTgt spid="202"/>
                                        </p:tgtEl>
                                      </p:cBhvr>
                                    </p:animEffect>
                                  </p:childTnLst>
                                </p:cTn>
                              </p:par>
                            </p:childTnLst>
                          </p:cTn>
                        </p:par>
                        <p:par>
                          <p:cTn id="120" fill="hold">
                            <p:stCondLst>
                              <p:cond delay="500"/>
                            </p:stCondLst>
                            <p:childTnLst>
                              <p:par>
                                <p:cTn id="121" presetID="10" presetClass="entr" presetSubtype="0" fill="hold" nodeType="afterEffect">
                                  <p:stCondLst>
                                    <p:cond delay="0"/>
                                  </p:stCondLst>
                                  <p:childTnLst>
                                    <p:set>
                                      <p:cBhvr>
                                        <p:cTn id="122" dur="1" fill="hold">
                                          <p:stCondLst>
                                            <p:cond delay="0"/>
                                          </p:stCondLst>
                                        </p:cTn>
                                        <p:tgtEl>
                                          <p:spTgt spid="144"/>
                                        </p:tgtEl>
                                        <p:attrNameLst>
                                          <p:attrName>style.visibility</p:attrName>
                                        </p:attrNameLst>
                                      </p:cBhvr>
                                      <p:to>
                                        <p:strVal val="visible"/>
                                      </p:to>
                                    </p:set>
                                    <p:animEffect transition="in" filter="fade">
                                      <p:cBhvr>
                                        <p:cTn id="123" dur="500"/>
                                        <p:tgtEl>
                                          <p:spTgt spid="14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500"/>
                                        <p:tgtEl>
                                          <p:spTgt spid="84"/>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fade">
                                      <p:cBhvr>
                                        <p:cTn id="132" dur="500"/>
                                        <p:tgtEl>
                                          <p:spTgt spid="9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5"/>
                                        </p:tgtEl>
                                        <p:attrNameLst>
                                          <p:attrName>style.visibility</p:attrName>
                                        </p:attrNameLst>
                                      </p:cBhvr>
                                      <p:to>
                                        <p:strVal val="visible"/>
                                      </p:to>
                                    </p:set>
                                    <p:animEffect transition="in" filter="fade">
                                      <p:cBhvr>
                                        <p:cTn id="135" dur="500"/>
                                        <p:tgtEl>
                                          <p:spTgt spid="75"/>
                                        </p:tgtEl>
                                      </p:cBhvr>
                                    </p:animEffect>
                                  </p:childTnLst>
                                </p:cTn>
                              </p:par>
                            </p:childTnLst>
                          </p:cTn>
                        </p:par>
                        <p:par>
                          <p:cTn id="136" fill="hold">
                            <p:stCondLst>
                              <p:cond delay="1000"/>
                            </p:stCondLst>
                            <p:childTnLst>
                              <p:par>
                                <p:cTn id="137" presetID="10" presetClass="entr" presetSubtype="0" fill="hold" nodeType="afterEffect">
                                  <p:stCondLst>
                                    <p:cond delay="0"/>
                                  </p:stCondLst>
                                  <p:childTnLst>
                                    <p:set>
                                      <p:cBhvr>
                                        <p:cTn id="138" dur="1" fill="hold">
                                          <p:stCondLst>
                                            <p:cond delay="0"/>
                                          </p:stCondLst>
                                        </p:cTn>
                                        <p:tgtEl>
                                          <p:spTgt spid="74"/>
                                        </p:tgtEl>
                                        <p:attrNameLst>
                                          <p:attrName>style.visibility</p:attrName>
                                        </p:attrNameLst>
                                      </p:cBhvr>
                                      <p:to>
                                        <p:strVal val="visible"/>
                                      </p:to>
                                    </p:set>
                                    <p:animEffect transition="in" filter="fade">
                                      <p:cBhvr>
                                        <p:cTn id="139" dur="500"/>
                                        <p:tgtEl>
                                          <p:spTgt spid="74"/>
                                        </p:tgtEl>
                                      </p:cBhvr>
                                    </p:animEffect>
                                  </p:childTnLst>
                                </p:cTn>
                              </p:par>
                            </p:childTnLst>
                          </p:cTn>
                        </p:par>
                        <p:par>
                          <p:cTn id="140" fill="hold">
                            <p:stCondLst>
                              <p:cond delay="1500"/>
                            </p:stCondLst>
                            <p:childTnLst>
                              <p:par>
                                <p:cTn id="141" presetID="10" presetClass="entr" presetSubtype="0" fill="hold" nodeType="after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500"/>
                                        <p:tgtEl>
                                          <p:spTgt spid="7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0"/>
                                        </p:tgtEl>
                                        <p:attrNameLst>
                                          <p:attrName>style.visibility</p:attrName>
                                        </p:attrNameLst>
                                      </p:cBhvr>
                                      <p:to>
                                        <p:strVal val="visible"/>
                                      </p:to>
                                    </p:set>
                                    <p:animEffect transition="in" filter="fade">
                                      <p:cBhvr>
                                        <p:cTn id="146" dur="500"/>
                                        <p:tgtEl>
                                          <p:spTgt spid="90"/>
                                        </p:tgtEl>
                                      </p:cBhvr>
                                    </p:animEffect>
                                  </p:childTnLst>
                                </p:cTn>
                              </p:par>
                            </p:childTnLst>
                          </p:cTn>
                        </p:par>
                        <p:par>
                          <p:cTn id="147" fill="hold">
                            <p:stCondLst>
                              <p:cond delay="2000"/>
                            </p:stCondLst>
                            <p:childTnLst>
                              <p:par>
                                <p:cTn id="148" presetID="10" presetClass="entr" presetSubtype="0" fill="hold" grpId="0" nodeType="afterEffect">
                                  <p:stCondLst>
                                    <p:cond delay="0"/>
                                  </p:stCondLst>
                                  <p:childTnLst>
                                    <p:set>
                                      <p:cBhvr>
                                        <p:cTn id="149" dur="1" fill="hold">
                                          <p:stCondLst>
                                            <p:cond delay="0"/>
                                          </p:stCondLst>
                                        </p:cTn>
                                        <p:tgtEl>
                                          <p:spTgt spid="169"/>
                                        </p:tgtEl>
                                        <p:attrNameLst>
                                          <p:attrName>style.visibility</p:attrName>
                                        </p:attrNameLst>
                                      </p:cBhvr>
                                      <p:to>
                                        <p:strVal val="visible"/>
                                      </p:to>
                                    </p:set>
                                    <p:animEffect transition="in" filter="fade">
                                      <p:cBhvr>
                                        <p:cTn id="150" dur="500"/>
                                        <p:tgtEl>
                                          <p:spTgt spid="169"/>
                                        </p:tgtEl>
                                      </p:cBhvr>
                                    </p:animEffect>
                                  </p:childTnLst>
                                </p:cTn>
                              </p:par>
                            </p:childTnLst>
                          </p:cTn>
                        </p:par>
                        <p:par>
                          <p:cTn id="151" fill="hold">
                            <p:stCondLst>
                              <p:cond delay="2500"/>
                            </p:stCondLst>
                            <p:childTnLst>
                              <p:par>
                                <p:cTn id="152" presetID="10" presetClass="entr" presetSubtype="0" fill="hold" grpId="0" nodeType="afterEffect">
                                  <p:stCondLst>
                                    <p:cond delay="0"/>
                                  </p:stCondLst>
                                  <p:childTnLst>
                                    <p:set>
                                      <p:cBhvr>
                                        <p:cTn id="153" dur="1" fill="hold">
                                          <p:stCondLst>
                                            <p:cond delay="0"/>
                                          </p:stCondLst>
                                        </p:cTn>
                                        <p:tgtEl>
                                          <p:spTgt spid="168"/>
                                        </p:tgtEl>
                                        <p:attrNameLst>
                                          <p:attrName>style.visibility</p:attrName>
                                        </p:attrNameLst>
                                      </p:cBhvr>
                                      <p:to>
                                        <p:strVal val="visible"/>
                                      </p:to>
                                    </p:set>
                                    <p:animEffect transition="in" filter="fade">
                                      <p:cBhvr>
                                        <p:cTn id="154" dur="500"/>
                                        <p:tgtEl>
                                          <p:spTgt spid="168"/>
                                        </p:tgtEl>
                                      </p:cBhvr>
                                    </p:animEffect>
                                  </p:childTnLst>
                                </p:cTn>
                              </p:par>
                            </p:childTnLst>
                          </p:cTn>
                        </p:par>
                        <p:par>
                          <p:cTn id="155" fill="hold">
                            <p:stCondLst>
                              <p:cond delay="3000"/>
                            </p:stCondLst>
                            <p:childTnLst>
                              <p:par>
                                <p:cTn id="156" presetID="10" presetClass="entr" presetSubtype="0" fill="hold" grpId="0" nodeType="afterEffect">
                                  <p:stCondLst>
                                    <p:cond delay="0"/>
                                  </p:stCondLst>
                                  <p:childTnLst>
                                    <p:set>
                                      <p:cBhvr>
                                        <p:cTn id="157" dur="1" fill="hold">
                                          <p:stCondLst>
                                            <p:cond delay="0"/>
                                          </p:stCondLst>
                                        </p:cTn>
                                        <p:tgtEl>
                                          <p:spTgt spid="167"/>
                                        </p:tgtEl>
                                        <p:attrNameLst>
                                          <p:attrName>style.visibility</p:attrName>
                                        </p:attrNameLst>
                                      </p:cBhvr>
                                      <p:to>
                                        <p:strVal val="visible"/>
                                      </p:to>
                                    </p:set>
                                    <p:animEffect transition="in" filter="fade">
                                      <p:cBhvr>
                                        <p:cTn id="158"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50" grpId="0" animBg="1"/>
      <p:bldP spid="191" grpId="0" animBg="1"/>
      <p:bldP spid="192" grpId="0" animBg="1"/>
      <p:bldP spid="91" grpId="0" animBg="1"/>
      <p:bldP spid="27" grpId="0" animBg="1"/>
      <p:bldP spid="67" grpId="0" animBg="1"/>
      <p:bldP spid="132" grpId="0" animBg="1"/>
      <p:bldP spid="165" grpId="0" animBg="1"/>
      <p:bldP spid="167" grpId="0" animBg="1"/>
      <p:bldP spid="168" grpId="0" animBg="1"/>
      <p:bldP spid="169" grpId="0" animBg="1"/>
      <p:bldP spid="195" grpId="0" animBg="1"/>
      <p:bldP spid="196" grpId="0" animBg="1"/>
      <p:bldP spid="199" grpId="0" animBg="1"/>
      <p:bldP spid="202" grpId="0" animBg="1"/>
      <p:bldP spid="208" grpId="0" animBg="1"/>
      <p:bldP spid="41" grpId="0" animBg="1"/>
      <p:bldP spid="205" grpId="0" animBg="1"/>
      <p:bldP spid="69" grpId="0" animBg="1"/>
      <p:bldP spid="70" grpId="0" animBg="1"/>
      <p:bldP spid="71" grpId="0" animBg="1"/>
      <p:bldP spid="214" grpId="0" animBg="1"/>
      <p:bldP spid="83" grpId="0" animBg="1"/>
      <p:bldP spid="88" grpId="0" animBg="1"/>
      <p:bldP spid="90" grpId="0" animBg="1"/>
      <p:bldP spid="92" grpId="0" animBg="1"/>
      <p:bldP spid="75" grpId="0" animBg="1"/>
      <p:bldP spid="76"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a:t>Redfish/Swordfish Hierarchy: Extending Fabric Management</a:t>
            </a:r>
          </a:p>
        </p:txBody>
      </p:sp>
      <p:pic>
        <p:nvPicPr>
          <p:cNvPr id="1028" name="Picture 4">
            <a:extLst>
              <a:ext uri="{FF2B5EF4-FFF2-40B4-BE49-F238E27FC236}">
                <a16:creationId xmlns:a16="http://schemas.microsoft.com/office/drawing/2014/main" id="{504F465C-5AFD-43E8-A70F-C24AD7235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7503" y="325076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22897A8-20EF-4F58-A5F5-2DE3CBF1A7F9}"/>
              </a:ext>
            </a:extLst>
          </p:cNvPr>
          <p:cNvSpPr/>
          <p:nvPr/>
        </p:nvSpPr>
        <p:spPr>
          <a:xfrm>
            <a:off x="8718041" y="4319924"/>
            <a:ext cx="3269319" cy="1021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457AA7-4D1A-4381-BD42-6CB310C2F2D0}"/>
              </a:ext>
            </a:extLst>
          </p:cNvPr>
          <p:cNvSpPr txBox="1"/>
          <p:nvPr/>
        </p:nvSpPr>
        <p:spPr bwMode="auto">
          <a:xfrm>
            <a:off x="962501" y="1981811"/>
            <a:ext cx="994312" cy="205679"/>
          </a:xfrm>
          <a:prstGeom prst="rect">
            <a:avLst/>
          </a:prstGeom>
          <a:solidFill>
            <a:schemeClr val="tx1">
              <a:lumMod val="75000"/>
            </a:schemeClr>
          </a:solidFill>
        </p:spPr>
        <p:txBody>
          <a:bodyPr/>
          <a:lstStyle>
            <a:lvl1pPr defTabSz="573088">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defTabSz="573088">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defTabSz="573088">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defTabSz="573088">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defTabSz="573088">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spcAft>
                <a:spcPts val="539"/>
              </a:spcAft>
              <a:buNone/>
              <a:defRPr/>
            </a:pPr>
            <a:r>
              <a:rPr lang="en-US" altLang="en-US" sz="800">
                <a:solidFill>
                  <a:schemeClr val="bg1"/>
                </a:solidFill>
                <a:latin typeface="HP Simplified" panose="020B0604020204020204" pitchFamily="34" charset="0"/>
              </a:rPr>
              <a:t>/redfish/v1</a:t>
            </a:r>
          </a:p>
        </p:txBody>
      </p:sp>
      <p:sp>
        <p:nvSpPr>
          <p:cNvPr id="9" name="Rectangle 8">
            <a:extLst>
              <a:ext uri="{FF2B5EF4-FFF2-40B4-BE49-F238E27FC236}">
                <a16:creationId xmlns:a16="http://schemas.microsoft.com/office/drawing/2014/main" id="{A7872F90-06DD-481F-8C71-70F17ECC494A}"/>
              </a:ext>
            </a:extLst>
          </p:cNvPr>
          <p:cNvSpPr/>
          <p:nvPr/>
        </p:nvSpPr>
        <p:spPr bwMode="auto">
          <a:xfrm>
            <a:off x="2052142" y="1981922"/>
            <a:ext cx="1134536" cy="419032"/>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cxnSp>
        <p:nvCxnSpPr>
          <p:cNvPr id="10" name="Elbow Connector 10">
            <a:extLst>
              <a:ext uri="{FF2B5EF4-FFF2-40B4-BE49-F238E27FC236}">
                <a16:creationId xmlns:a16="http://schemas.microsoft.com/office/drawing/2014/main" id="{1D5609D5-A7A3-4931-A5A4-2DC5538786AB}"/>
              </a:ext>
            </a:extLst>
          </p:cNvPr>
          <p:cNvCxnSpPr>
            <a:cxnSpLocks/>
            <a:stCxn id="8" idx="2"/>
          </p:cNvCxnSpPr>
          <p:nvPr/>
        </p:nvCxnSpPr>
        <p:spPr>
          <a:xfrm rot="16200000" flipH="1">
            <a:off x="1670292" y="1976850"/>
            <a:ext cx="162992" cy="584264"/>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TextBox 69">
            <a:extLst>
              <a:ext uri="{FF2B5EF4-FFF2-40B4-BE49-F238E27FC236}">
                <a16:creationId xmlns:a16="http://schemas.microsoft.com/office/drawing/2014/main" id="{275CFB5F-8CBC-42A4-9B94-8331498475C1}"/>
              </a:ext>
            </a:extLst>
          </p:cNvPr>
          <p:cNvSpPr txBox="1">
            <a:spLocks noChangeArrowheads="1"/>
          </p:cNvSpPr>
          <p:nvPr/>
        </p:nvSpPr>
        <p:spPr bwMode="auto">
          <a:xfrm>
            <a:off x="2319723" y="1504477"/>
            <a:ext cx="6912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Collection</a:t>
            </a:r>
          </a:p>
          <a:p>
            <a:pPr>
              <a:spcBef>
                <a:spcPct val="0"/>
              </a:spcBef>
              <a:buFontTx/>
              <a:buNone/>
            </a:pPr>
            <a:r>
              <a:rPr lang="en-US" altLang="en-US" sz="900">
                <a:solidFill>
                  <a:srgbClr val="000000"/>
                </a:solidFill>
                <a:cs typeface="Arial" panose="020B0604020202020204" pitchFamily="34" charset="0"/>
              </a:rPr>
              <a:t>Resource</a:t>
            </a:r>
          </a:p>
        </p:txBody>
      </p:sp>
      <p:sp>
        <p:nvSpPr>
          <p:cNvPr id="12" name="TextBox 70">
            <a:extLst>
              <a:ext uri="{FF2B5EF4-FFF2-40B4-BE49-F238E27FC236}">
                <a16:creationId xmlns:a16="http://schemas.microsoft.com/office/drawing/2014/main" id="{A2F2F5AC-E59F-4F01-998F-FED68FC8E0AD}"/>
              </a:ext>
            </a:extLst>
          </p:cNvPr>
          <p:cNvSpPr txBox="1">
            <a:spLocks noChangeArrowheads="1"/>
          </p:cNvSpPr>
          <p:nvPr/>
        </p:nvSpPr>
        <p:spPr bwMode="auto">
          <a:xfrm>
            <a:off x="3660423" y="1528486"/>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sp>
        <p:nvSpPr>
          <p:cNvPr id="13" name="Rectangle 12">
            <a:extLst>
              <a:ext uri="{FF2B5EF4-FFF2-40B4-BE49-F238E27FC236}">
                <a16:creationId xmlns:a16="http://schemas.microsoft.com/office/drawing/2014/main" id="{B459A191-899A-4BC4-9B56-3821D6B0A0C7}"/>
              </a:ext>
            </a:extLst>
          </p:cNvPr>
          <p:cNvSpPr/>
          <p:nvPr/>
        </p:nvSpPr>
        <p:spPr bwMode="auto">
          <a:xfrm>
            <a:off x="4811994" y="1972221"/>
            <a:ext cx="1019807" cy="42534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4" name="TextBox 107">
            <a:extLst>
              <a:ext uri="{FF2B5EF4-FFF2-40B4-BE49-F238E27FC236}">
                <a16:creationId xmlns:a16="http://schemas.microsoft.com/office/drawing/2014/main" id="{72F1E352-AF8B-468B-9CE8-5B46FC526983}"/>
              </a:ext>
            </a:extLst>
          </p:cNvPr>
          <p:cNvSpPr txBox="1">
            <a:spLocks noChangeArrowheads="1"/>
          </p:cNvSpPr>
          <p:nvPr/>
        </p:nvSpPr>
        <p:spPr bwMode="auto">
          <a:xfrm>
            <a:off x="914402" y="1504477"/>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Service </a:t>
            </a:r>
            <a:br>
              <a:rPr lang="en-US" altLang="en-US" sz="900">
                <a:solidFill>
                  <a:srgbClr val="000000"/>
                </a:solidFill>
                <a:cs typeface="Arial" panose="020B0604020202020204" pitchFamily="34" charset="0"/>
              </a:rPr>
            </a:br>
            <a:r>
              <a:rPr lang="en-US" altLang="en-US" sz="900">
                <a:solidFill>
                  <a:srgbClr val="000000"/>
                </a:solidFill>
                <a:cs typeface="Arial" panose="020B0604020202020204" pitchFamily="34" charset="0"/>
              </a:rPr>
              <a:t>Root</a:t>
            </a:r>
          </a:p>
        </p:txBody>
      </p:sp>
      <p:sp>
        <p:nvSpPr>
          <p:cNvPr id="15" name="Rectangle 14">
            <a:extLst>
              <a:ext uri="{FF2B5EF4-FFF2-40B4-BE49-F238E27FC236}">
                <a16:creationId xmlns:a16="http://schemas.microsoft.com/office/drawing/2014/main" id="{AEA3B529-9DDA-48DF-948F-0A728E64C422}"/>
              </a:ext>
            </a:extLst>
          </p:cNvPr>
          <p:cNvSpPr/>
          <p:nvPr/>
        </p:nvSpPr>
        <p:spPr bwMode="auto">
          <a:xfrm>
            <a:off x="3384264" y="1981922"/>
            <a:ext cx="1134536" cy="415644"/>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sp>
        <p:nvSpPr>
          <p:cNvPr id="16" name="TextBox 81">
            <a:extLst>
              <a:ext uri="{FF2B5EF4-FFF2-40B4-BE49-F238E27FC236}">
                <a16:creationId xmlns:a16="http://schemas.microsoft.com/office/drawing/2014/main" id="{08AC89E8-4B5E-47A5-8518-8E573EDA59B1}"/>
              </a:ext>
            </a:extLst>
          </p:cNvPr>
          <p:cNvSpPr txBox="1">
            <a:spLocks noChangeArrowheads="1"/>
          </p:cNvSpPr>
          <p:nvPr/>
        </p:nvSpPr>
        <p:spPr bwMode="auto">
          <a:xfrm>
            <a:off x="6251031" y="1480860"/>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cxnSp>
        <p:nvCxnSpPr>
          <p:cNvPr id="17" name="Elbow Connector 41">
            <a:extLst>
              <a:ext uri="{FF2B5EF4-FFF2-40B4-BE49-F238E27FC236}">
                <a16:creationId xmlns:a16="http://schemas.microsoft.com/office/drawing/2014/main" id="{D8B659C6-D89E-44A4-A41C-C21A326BD7A2}"/>
              </a:ext>
            </a:extLst>
          </p:cNvPr>
          <p:cNvCxnSpPr>
            <a:cxnSpLocks/>
            <a:stCxn id="9" idx="3"/>
            <a:endCxn id="15" idx="1"/>
          </p:cNvCxnSpPr>
          <p:nvPr/>
        </p:nvCxnSpPr>
        <p:spPr>
          <a:xfrm flipV="1">
            <a:off x="3186678" y="2189744"/>
            <a:ext cx="197586" cy="1694"/>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C8BE55D-365E-4EB1-AEC4-53C41158496F}"/>
              </a:ext>
            </a:extLst>
          </p:cNvPr>
          <p:cNvSpPr/>
          <p:nvPr/>
        </p:nvSpPr>
        <p:spPr bwMode="auto">
          <a:xfrm>
            <a:off x="6078254" y="1976104"/>
            <a:ext cx="1326020" cy="455261"/>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00">
                <a:solidFill>
                  <a:srgbClr val="000000"/>
                </a:solidFill>
                <a:latin typeface="HP Simplified" pitchFamily="34" charset="0"/>
                <a:cs typeface="HP Simplified" pitchFamily="34" charset="0"/>
              </a:rPr>
              <a:t>Reference (link) to Volume</a:t>
            </a:r>
          </a:p>
        </p:txBody>
      </p:sp>
      <p:cxnSp>
        <p:nvCxnSpPr>
          <p:cNvPr id="19" name="Elbow Connector 43">
            <a:extLst>
              <a:ext uri="{FF2B5EF4-FFF2-40B4-BE49-F238E27FC236}">
                <a16:creationId xmlns:a16="http://schemas.microsoft.com/office/drawing/2014/main" id="{666E63E1-15E7-4B6C-BD8C-1203A373A1F4}"/>
              </a:ext>
            </a:extLst>
          </p:cNvPr>
          <p:cNvCxnSpPr>
            <a:cxnSpLocks/>
            <a:stCxn id="13" idx="3"/>
            <a:endCxn id="18" idx="1"/>
          </p:cNvCxnSpPr>
          <p:nvPr/>
        </p:nvCxnSpPr>
        <p:spPr>
          <a:xfrm>
            <a:off x="5831801" y="2184894"/>
            <a:ext cx="246453" cy="1884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D688B3B-3A5F-44EC-947D-FD1D66164477}"/>
              </a:ext>
            </a:extLst>
          </p:cNvPr>
          <p:cNvSpPr txBox="1"/>
          <p:nvPr/>
        </p:nvSpPr>
        <p:spPr bwMode="auto">
          <a:xfrm>
            <a:off x="2060643" y="1989682"/>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a:t>
            </a:r>
          </a:p>
        </p:txBody>
      </p:sp>
      <p:sp>
        <p:nvSpPr>
          <p:cNvPr id="21" name="TextBox 20">
            <a:extLst>
              <a:ext uri="{FF2B5EF4-FFF2-40B4-BE49-F238E27FC236}">
                <a16:creationId xmlns:a16="http://schemas.microsoft.com/office/drawing/2014/main" id="{285AD6BC-B47B-40C4-8BBC-9A050C7F0FFA}"/>
              </a:ext>
            </a:extLst>
          </p:cNvPr>
          <p:cNvSpPr txBox="1"/>
          <p:nvPr/>
        </p:nvSpPr>
        <p:spPr bwMode="auto">
          <a:xfrm>
            <a:off x="3363018" y="1985801"/>
            <a:ext cx="1155781" cy="215444"/>
          </a:xfrm>
          <a:prstGeom prst="rect">
            <a:avLst/>
          </a:prstGeom>
          <a:solidFill>
            <a:schemeClr val="tx1">
              <a:lumMod val="75000"/>
            </a:schemeClr>
          </a:solidFill>
        </p:spPr>
        <p:txBody>
          <a:bodyPr>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Storage/&lt;id&gt;</a:t>
            </a:r>
          </a:p>
        </p:txBody>
      </p:sp>
      <p:sp>
        <p:nvSpPr>
          <p:cNvPr id="22" name="TextBox 21">
            <a:extLst>
              <a:ext uri="{FF2B5EF4-FFF2-40B4-BE49-F238E27FC236}">
                <a16:creationId xmlns:a16="http://schemas.microsoft.com/office/drawing/2014/main" id="{5C0549E2-1114-4B35-A492-C3E786D17F66}"/>
              </a:ext>
            </a:extLst>
          </p:cNvPr>
          <p:cNvSpPr txBox="1"/>
          <p:nvPr/>
        </p:nvSpPr>
        <p:spPr bwMode="auto">
          <a:xfrm>
            <a:off x="4825166" y="1961354"/>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Volumes</a:t>
            </a:r>
          </a:p>
        </p:txBody>
      </p:sp>
      <p:sp>
        <p:nvSpPr>
          <p:cNvPr id="23" name="TextBox 22">
            <a:extLst>
              <a:ext uri="{FF2B5EF4-FFF2-40B4-BE49-F238E27FC236}">
                <a16:creationId xmlns:a16="http://schemas.microsoft.com/office/drawing/2014/main" id="{BCA12D65-377F-49DD-981A-675C34F30B4C}"/>
              </a:ext>
            </a:extLst>
          </p:cNvPr>
          <p:cNvSpPr txBox="1"/>
          <p:nvPr/>
        </p:nvSpPr>
        <p:spPr bwMode="auto">
          <a:xfrm>
            <a:off x="6078253" y="1979981"/>
            <a:ext cx="1326020"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Volumes/&lt;id&gt;</a:t>
            </a:r>
          </a:p>
        </p:txBody>
      </p:sp>
      <p:cxnSp>
        <p:nvCxnSpPr>
          <p:cNvPr id="24" name="Elbow Connector 159">
            <a:extLst>
              <a:ext uri="{FF2B5EF4-FFF2-40B4-BE49-F238E27FC236}">
                <a16:creationId xmlns:a16="http://schemas.microsoft.com/office/drawing/2014/main" id="{1B9F555D-4CAB-4AED-82FD-9ECF2CAD551D}"/>
              </a:ext>
            </a:extLst>
          </p:cNvPr>
          <p:cNvCxnSpPr>
            <a:cxnSpLocks/>
            <a:stCxn id="15" idx="2"/>
            <a:endCxn id="29" idx="0"/>
          </p:cNvCxnSpPr>
          <p:nvPr/>
        </p:nvCxnSpPr>
        <p:spPr>
          <a:xfrm>
            <a:off x="3951532" y="2397566"/>
            <a:ext cx="1331389" cy="493582"/>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Elbow Connector 140">
            <a:extLst>
              <a:ext uri="{FF2B5EF4-FFF2-40B4-BE49-F238E27FC236}">
                <a16:creationId xmlns:a16="http://schemas.microsoft.com/office/drawing/2014/main" id="{3EE78939-BEAC-4A9F-AA29-DE4AB370316A}"/>
              </a:ext>
            </a:extLst>
          </p:cNvPr>
          <p:cNvCxnSpPr>
            <a:cxnSpLocks/>
            <a:stCxn id="30" idx="0"/>
            <a:endCxn id="13" idx="2"/>
          </p:cNvCxnSpPr>
          <p:nvPr/>
        </p:nvCxnSpPr>
        <p:spPr>
          <a:xfrm flipH="1" flipV="1">
            <a:off x="5321898" y="2397566"/>
            <a:ext cx="1227179" cy="502590"/>
          </a:xfrm>
          <a:prstGeom prst="straightConnector1">
            <a:avLst/>
          </a:prstGeom>
          <a:ln w="63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a:extLst>
              <a:ext uri="{FF2B5EF4-FFF2-40B4-BE49-F238E27FC236}">
                <a16:creationId xmlns:a16="http://schemas.microsoft.com/office/drawing/2014/main" id="{222CD9C7-FE43-4980-B198-39BA45A826A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591287" y="2222914"/>
            <a:ext cx="1422400" cy="113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55A9562E-6DB5-4587-98D8-32D2409654B5}"/>
              </a:ext>
            </a:extLst>
          </p:cNvPr>
          <p:cNvSpPr/>
          <p:nvPr/>
        </p:nvSpPr>
        <p:spPr bwMode="auto">
          <a:xfrm>
            <a:off x="4752058" y="2883389"/>
            <a:ext cx="1044721" cy="446325"/>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28" name="Rectangle 27">
            <a:extLst>
              <a:ext uri="{FF2B5EF4-FFF2-40B4-BE49-F238E27FC236}">
                <a16:creationId xmlns:a16="http://schemas.microsoft.com/office/drawing/2014/main" id="{CEB00750-2112-4B38-835A-2626381255C5}"/>
              </a:ext>
            </a:extLst>
          </p:cNvPr>
          <p:cNvSpPr/>
          <p:nvPr/>
        </p:nvSpPr>
        <p:spPr bwMode="auto">
          <a:xfrm>
            <a:off x="6039782" y="2883388"/>
            <a:ext cx="1019807" cy="44632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29" name="TextBox 28">
            <a:extLst>
              <a:ext uri="{FF2B5EF4-FFF2-40B4-BE49-F238E27FC236}">
                <a16:creationId xmlns:a16="http://schemas.microsoft.com/office/drawing/2014/main" id="{E35D10AA-0A00-47E5-BB46-DA82EB21C895}"/>
              </a:ext>
            </a:extLst>
          </p:cNvPr>
          <p:cNvSpPr txBox="1"/>
          <p:nvPr/>
        </p:nvSpPr>
        <p:spPr bwMode="auto">
          <a:xfrm>
            <a:off x="4760560" y="2891148"/>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StoragePools</a:t>
            </a:r>
            <a:endParaRPr lang="en-US" sz="800">
              <a:solidFill>
                <a:schemeClr val="bg1"/>
              </a:solidFill>
              <a:latin typeface="HP Simplified" pitchFamily="34" charset="0"/>
              <a:cs typeface="HP Simplified" pitchFamily="34" charset="0"/>
            </a:endParaRPr>
          </a:p>
        </p:txBody>
      </p:sp>
      <p:sp>
        <p:nvSpPr>
          <p:cNvPr id="30" name="TextBox 29">
            <a:extLst>
              <a:ext uri="{FF2B5EF4-FFF2-40B4-BE49-F238E27FC236}">
                <a16:creationId xmlns:a16="http://schemas.microsoft.com/office/drawing/2014/main" id="{6B6D8EFF-458E-4659-914E-3BEBA6BBE9A9}"/>
              </a:ext>
            </a:extLst>
          </p:cNvPr>
          <p:cNvSpPr txBox="1"/>
          <p:nvPr/>
        </p:nvSpPr>
        <p:spPr bwMode="auto">
          <a:xfrm>
            <a:off x="6048285" y="2900156"/>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StoragePools</a:t>
            </a:r>
            <a:r>
              <a:rPr lang="en-US" sz="800">
                <a:solidFill>
                  <a:schemeClr val="bg1"/>
                </a:solidFill>
                <a:latin typeface="HP Simplified" pitchFamily="34" charset="0"/>
                <a:cs typeface="HP Simplified" pitchFamily="34" charset="0"/>
              </a:rPr>
              <a:t>/&lt;id&gt;</a:t>
            </a:r>
          </a:p>
        </p:txBody>
      </p:sp>
      <p:cxnSp>
        <p:nvCxnSpPr>
          <p:cNvPr id="31" name="Elbow Connector 41">
            <a:extLst>
              <a:ext uri="{FF2B5EF4-FFF2-40B4-BE49-F238E27FC236}">
                <a16:creationId xmlns:a16="http://schemas.microsoft.com/office/drawing/2014/main" id="{CDEC5634-1013-4012-932A-C9258F9CB984}"/>
              </a:ext>
            </a:extLst>
          </p:cNvPr>
          <p:cNvCxnSpPr>
            <a:cxnSpLocks/>
            <a:stCxn id="27" idx="3"/>
            <a:endCxn id="28" idx="1"/>
          </p:cNvCxnSpPr>
          <p:nvPr/>
        </p:nvCxnSpPr>
        <p:spPr>
          <a:xfrm flipV="1">
            <a:off x="5796779" y="3106551"/>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Elbow Connector 10">
            <a:extLst>
              <a:ext uri="{FF2B5EF4-FFF2-40B4-BE49-F238E27FC236}">
                <a16:creationId xmlns:a16="http://schemas.microsoft.com/office/drawing/2014/main" id="{9CF4A85F-ECB3-4082-9C7B-F2787D81AE20}"/>
              </a:ext>
            </a:extLst>
          </p:cNvPr>
          <p:cNvCxnSpPr>
            <a:cxnSpLocks/>
            <a:stCxn id="8" idx="2"/>
            <a:endCxn id="48" idx="1"/>
          </p:cNvCxnSpPr>
          <p:nvPr/>
        </p:nvCxnSpPr>
        <p:spPr>
          <a:xfrm rot="16200000" flipH="1">
            <a:off x="367500" y="3279646"/>
            <a:ext cx="2776799" cy="592485"/>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Elbow Connector 41">
            <a:extLst>
              <a:ext uri="{FF2B5EF4-FFF2-40B4-BE49-F238E27FC236}">
                <a16:creationId xmlns:a16="http://schemas.microsoft.com/office/drawing/2014/main" id="{8336B661-AF52-420C-8160-D25526300913}"/>
              </a:ext>
            </a:extLst>
          </p:cNvPr>
          <p:cNvCxnSpPr>
            <a:cxnSpLocks/>
            <a:stCxn id="15" idx="3"/>
            <a:endCxn id="13" idx="1"/>
          </p:cNvCxnSpPr>
          <p:nvPr/>
        </p:nvCxnSpPr>
        <p:spPr>
          <a:xfrm flipV="1">
            <a:off x="4518800" y="2184894"/>
            <a:ext cx="293194" cy="4850"/>
          </a:xfrm>
          <a:prstGeom prst="straightConnector1">
            <a:avLst/>
          </a:prstGeom>
          <a:ln w="63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89CECFF-636E-4547-ACC2-C0C6A0DC009A}"/>
              </a:ext>
            </a:extLst>
          </p:cNvPr>
          <p:cNvSpPr/>
          <p:nvPr/>
        </p:nvSpPr>
        <p:spPr bwMode="auto">
          <a:xfrm>
            <a:off x="7693551" y="2883388"/>
            <a:ext cx="1044721" cy="478253"/>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35" name="Rectangle 34">
            <a:extLst>
              <a:ext uri="{FF2B5EF4-FFF2-40B4-BE49-F238E27FC236}">
                <a16:creationId xmlns:a16="http://schemas.microsoft.com/office/drawing/2014/main" id="{D031AA9B-3C6D-44B3-9340-618A380BA637}"/>
              </a:ext>
            </a:extLst>
          </p:cNvPr>
          <p:cNvSpPr/>
          <p:nvPr/>
        </p:nvSpPr>
        <p:spPr bwMode="auto">
          <a:xfrm>
            <a:off x="8981275" y="2883388"/>
            <a:ext cx="1176878" cy="547913"/>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00">
                <a:solidFill>
                  <a:srgbClr val="000000"/>
                </a:solidFill>
                <a:latin typeface="HP Simplified" pitchFamily="34" charset="0"/>
                <a:cs typeface="HP Simplified" pitchFamily="34" charset="0"/>
              </a:rPr>
              <a:t>Volume (Namespace) Instance</a:t>
            </a:r>
          </a:p>
        </p:txBody>
      </p:sp>
      <p:sp>
        <p:nvSpPr>
          <p:cNvPr id="36" name="TextBox 35">
            <a:extLst>
              <a:ext uri="{FF2B5EF4-FFF2-40B4-BE49-F238E27FC236}">
                <a16:creationId xmlns:a16="http://schemas.microsoft.com/office/drawing/2014/main" id="{A6031944-15DD-43CB-B55E-DE7D20DB55DD}"/>
              </a:ext>
            </a:extLst>
          </p:cNvPr>
          <p:cNvSpPr txBox="1"/>
          <p:nvPr/>
        </p:nvSpPr>
        <p:spPr bwMode="auto">
          <a:xfrm>
            <a:off x="7702053" y="2891148"/>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AllocatedVolumes</a:t>
            </a:r>
            <a:endParaRPr lang="en-US" sz="800">
              <a:solidFill>
                <a:schemeClr val="bg1"/>
              </a:solidFill>
              <a:latin typeface="HP Simplified" pitchFamily="34" charset="0"/>
              <a:cs typeface="HP Simplified" pitchFamily="34" charset="0"/>
            </a:endParaRPr>
          </a:p>
        </p:txBody>
      </p:sp>
      <p:sp>
        <p:nvSpPr>
          <p:cNvPr id="37" name="TextBox 36">
            <a:extLst>
              <a:ext uri="{FF2B5EF4-FFF2-40B4-BE49-F238E27FC236}">
                <a16:creationId xmlns:a16="http://schemas.microsoft.com/office/drawing/2014/main" id="{2C45B84E-FDB7-4662-8C75-998F24B21C35}"/>
              </a:ext>
            </a:extLst>
          </p:cNvPr>
          <p:cNvSpPr txBox="1"/>
          <p:nvPr/>
        </p:nvSpPr>
        <p:spPr bwMode="auto">
          <a:xfrm>
            <a:off x="8989778" y="2900156"/>
            <a:ext cx="1168375"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AllocatedVolumes</a:t>
            </a:r>
            <a:r>
              <a:rPr lang="en-US" sz="800">
                <a:solidFill>
                  <a:schemeClr val="bg1"/>
                </a:solidFill>
                <a:latin typeface="HP Simplified" pitchFamily="34" charset="0"/>
                <a:cs typeface="HP Simplified" pitchFamily="34" charset="0"/>
              </a:rPr>
              <a:t>/&lt;id&gt;</a:t>
            </a:r>
          </a:p>
        </p:txBody>
      </p:sp>
      <p:cxnSp>
        <p:nvCxnSpPr>
          <p:cNvPr id="38" name="Elbow Connector 41">
            <a:extLst>
              <a:ext uri="{FF2B5EF4-FFF2-40B4-BE49-F238E27FC236}">
                <a16:creationId xmlns:a16="http://schemas.microsoft.com/office/drawing/2014/main" id="{FDC0FFE5-8940-4B95-BFAD-5F53388E3911}"/>
              </a:ext>
            </a:extLst>
          </p:cNvPr>
          <p:cNvCxnSpPr>
            <a:cxnSpLocks/>
            <a:stCxn id="34" idx="3"/>
            <a:endCxn id="35" idx="1"/>
          </p:cNvCxnSpPr>
          <p:nvPr/>
        </p:nvCxnSpPr>
        <p:spPr>
          <a:xfrm>
            <a:off x="8738272" y="3122515"/>
            <a:ext cx="243003" cy="3483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4A268E01-EAF4-4D3C-B1FE-66A16FC7A971}"/>
              </a:ext>
            </a:extLst>
          </p:cNvPr>
          <p:cNvCxnSpPr>
            <a:cxnSpLocks/>
            <a:stCxn id="28" idx="3"/>
            <a:endCxn id="34" idx="1"/>
          </p:cNvCxnSpPr>
          <p:nvPr/>
        </p:nvCxnSpPr>
        <p:spPr>
          <a:xfrm>
            <a:off x="7059589" y="3106551"/>
            <a:ext cx="633962" cy="15964"/>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ctor: Curved 39">
            <a:extLst>
              <a:ext uri="{FF2B5EF4-FFF2-40B4-BE49-F238E27FC236}">
                <a16:creationId xmlns:a16="http://schemas.microsoft.com/office/drawing/2014/main" id="{3EC23982-C2AE-4809-BD27-AAD3DC439E18}"/>
              </a:ext>
            </a:extLst>
          </p:cNvPr>
          <p:cNvCxnSpPr>
            <a:cxnSpLocks/>
            <a:stCxn id="18" idx="3"/>
            <a:endCxn id="37" idx="0"/>
          </p:cNvCxnSpPr>
          <p:nvPr/>
        </p:nvCxnSpPr>
        <p:spPr>
          <a:xfrm>
            <a:off x="7404274" y="2203735"/>
            <a:ext cx="2169692" cy="696421"/>
          </a:xfrm>
          <a:prstGeom prst="curvedConnector2">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3A39BA4D-E7E0-434F-8DA2-88E738A810AB}"/>
              </a:ext>
            </a:extLst>
          </p:cNvPr>
          <p:cNvSpPr txBox="1"/>
          <p:nvPr/>
        </p:nvSpPr>
        <p:spPr>
          <a:xfrm>
            <a:off x="9130895" y="4536494"/>
            <a:ext cx="279517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u="sng"/>
              <a:t>NVMe oF: </a:t>
            </a:r>
          </a:p>
          <a:p>
            <a:pPr algn="ctr"/>
            <a:endParaRPr lang="en-US" sz="1400"/>
          </a:p>
          <a:p>
            <a:pPr algn="ctr"/>
            <a:r>
              <a:rPr lang="en-US" sz="1400"/>
              <a:t>Adds Fabric and access rights</a:t>
            </a:r>
          </a:p>
        </p:txBody>
      </p:sp>
      <p:sp>
        <p:nvSpPr>
          <p:cNvPr id="42" name="Rectangle 41">
            <a:extLst>
              <a:ext uri="{FF2B5EF4-FFF2-40B4-BE49-F238E27FC236}">
                <a16:creationId xmlns:a16="http://schemas.microsoft.com/office/drawing/2014/main" id="{024AC418-3D13-426B-B9A0-9A97742BD7A8}"/>
              </a:ext>
            </a:extLst>
          </p:cNvPr>
          <p:cNvSpPr/>
          <p:nvPr/>
        </p:nvSpPr>
        <p:spPr bwMode="auto">
          <a:xfrm>
            <a:off x="4143702" y="3532353"/>
            <a:ext cx="1044721" cy="546948"/>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err="1">
                <a:solidFill>
                  <a:schemeClr val="bg1"/>
                </a:solidFill>
                <a:latin typeface="HP Simplified" pitchFamily="34" charset="0"/>
                <a:cs typeface="HP Simplified" pitchFamily="34" charset="0"/>
              </a:rPr>
              <a:t>StorageControllers</a:t>
            </a: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43" name="Rectangle 42">
            <a:extLst>
              <a:ext uri="{FF2B5EF4-FFF2-40B4-BE49-F238E27FC236}">
                <a16:creationId xmlns:a16="http://schemas.microsoft.com/office/drawing/2014/main" id="{9E23F36F-CE37-47D3-87CA-9943AE20A771}"/>
              </a:ext>
            </a:extLst>
          </p:cNvPr>
          <p:cNvSpPr/>
          <p:nvPr/>
        </p:nvSpPr>
        <p:spPr bwMode="auto">
          <a:xfrm>
            <a:off x="5431426" y="3532352"/>
            <a:ext cx="1019807" cy="5469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44" name="TextBox 43">
            <a:extLst>
              <a:ext uri="{FF2B5EF4-FFF2-40B4-BE49-F238E27FC236}">
                <a16:creationId xmlns:a16="http://schemas.microsoft.com/office/drawing/2014/main" id="{E5C1A4E1-0D74-4C32-B464-C3563A7A01EC}"/>
              </a:ext>
            </a:extLst>
          </p:cNvPr>
          <p:cNvSpPr txBox="1"/>
          <p:nvPr/>
        </p:nvSpPr>
        <p:spPr bwMode="auto">
          <a:xfrm>
            <a:off x="4152204" y="3540112"/>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./Controllers</a:t>
            </a:r>
          </a:p>
        </p:txBody>
      </p:sp>
      <p:sp>
        <p:nvSpPr>
          <p:cNvPr id="45" name="TextBox 44">
            <a:extLst>
              <a:ext uri="{FF2B5EF4-FFF2-40B4-BE49-F238E27FC236}">
                <a16:creationId xmlns:a16="http://schemas.microsoft.com/office/drawing/2014/main" id="{5DDEB7A1-68F7-44A7-BBD7-F0D075436A95}"/>
              </a:ext>
            </a:extLst>
          </p:cNvPr>
          <p:cNvSpPr txBox="1"/>
          <p:nvPr/>
        </p:nvSpPr>
        <p:spPr bwMode="auto">
          <a:xfrm>
            <a:off x="5439929" y="3549120"/>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Controllers/&lt;id&gt;</a:t>
            </a:r>
          </a:p>
        </p:txBody>
      </p:sp>
      <p:cxnSp>
        <p:nvCxnSpPr>
          <p:cNvPr id="46" name="Elbow Connector 41">
            <a:extLst>
              <a:ext uri="{FF2B5EF4-FFF2-40B4-BE49-F238E27FC236}">
                <a16:creationId xmlns:a16="http://schemas.microsoft.com/office/drawing/2014/main" id="{89C66B7A-1260-41FF-BFFC-538113EE4DFE}"/>
              </a:ext>
            </a:extLst>
          </p:cNvPr>
          <p:cNvCxnSpPr>
            <a:cxnSpLocks/>
            <a:stCxn id="42" idx="3"/>
            <a:endCxn id="43" idx="1"/>
          </p:cNvCxnSpPr>
          <p:nvPr/>
        </p:nvCxnSpPr>
        <p:spPr>
          <a:xfrm flipV="1">
            <a:off x="5188423" y="3805826"/>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Elbow Connector 159">
            <a:extLst>
              <a:ext uri="{FF2B5EF4-FFF2-40B4-BE49-F238E27FC236}">
                <a16:creationId xmlns:a16="http://schemas.microsoft.com/office/drawing/2014/main" id="{27528F63-609A-48FA-9B53-30B70B070CE6}"/>
              </a:ext>
            </a:extLst>
          </p:cNvPr>
          <p:cNvCxnSpPr>
            <a:cxnSpLocks/>
            <a:stCxn id="15" idx="2"/>
            <a:endCxn id="42" idx="0"/>
          </p:cNvCxnSpPr>
          <p:nvPr/>
        </p:nvCxnSpPr>
        <p:spPr>
          <a:xfrm>
            <a:off x="3951532" y="2397566"/>
            <a:ext cx="714531" cy="1134787"/>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AC26BF9-0B0B-49EE-A81B-C5A1FC0D74B1}"/>
              </a:ext>
            </a:extLst>
          </p:cNvPr>
          <p:cNvSpPr/>
          <p:nvPr/>
        </p:nvSpPr>
        <p:spPr bwMode="auto">
          <a:xfrm>
            <a:off x="2052142" y="4720506"/>
            <a:ext cx="957688" cy="487565"/>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49" name="Rectangle 48">
            <a:extLst>
              <a:ext uri="{FF2B5EF4-FFF2-40B4-BE49-F238E27FC236}">
                <a16:creationId xmlns:a16="http://schemas.microsoft.com/office/drawing/2014/main" id="{0DCC45B5-5688-439E-8AFB-F7B08E15445D}"/>
              </a:ext>
            </a:extLst>
          </p:cNvPr>
          <p:cNvSpPr/>
          <p:nvPr/>
        </p:nvSpPr>
        <p:spPr bwMode="auto">
          <a:xfrm>
            <a:off x="3191676" y="4704565"/>
            <a:ext cx="860309" cy="503506"/>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600">
              <a:solidFill>
                <a:srgbClr val="000000"/>
              </a:solidFill>
              <a:latin typeface="HP Simplified" pitchFamily="34" charset="0"/>
              <a:cs typeface="HP Simplified" pitchFamily="34" charset="0"/>
            </a:endParaRPr>
          </a:p>
        </p:txBody>
      </p:sp>
      <p:cxnSp>
        <p:nvCxnSpPr>
          <p:cNvPr id="50" name="Elbow Connector 41">
            <a:extLst>
              <a:ext uri="{FF2B5EF4-FFF2-40B4-BE49-F238E27FC236}">
                <a16:creationId xmlns:a16="http://schemas.microsoft.com/office/drawing/2014/main" id="{9E84CBBA-6264-462D-BCA5-FC3481E84325}"/>
              </a:ext>
            </a:extLst>
          </p:cNvPr>
          <p:cNvCxnSpPr>
            <a:cxnSpLocks/>
            <a:stCxn id="48" idx="3"/>
            <a:endCxn id="49" idx="1"/>
          </p:cNvCxnSpPr>
          <p:nvPr/>
        </p:nvCxnSpPr>
        <p:spPr>
          <a:xfrm flipV="1">
            <a:off x="3009830" y="4956318"/>
            <a:ext cx="181846" cy="797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0DA3DE8-D213-4C02-AC4F-3EDC7A6A47E9}"/>
              </a:ext>
            </a:extLst>
          </p:cNvPr>
          <p:cNvSpPr txBox="1"/>
          <p:nvPr/>
        </p:nvSpPr>
        <p:spPr bwMode="auto">
          <a:xfrm>
            <a:off x="2060643" y="4728266"/>
            <a:ext cx="949187"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./Fabrics</a:t>
            </a:r>
          </a:p>
        </p:txBody>
      </p:sp>
      <p:sp>
        <p:nvSpPr>
          <p:cNvPr id="52" name="TextBox 51">
            <a:extLst>
              <a:ext uri="{FF2B5EF4-FFF2-40B4-BE49-F238E27FC236}">
                <a16:creationId xmlns:a16="http://schemas.microsoft.com/office/drawing/2014/main" id="{DDE0A8BD-139F-4910-83C7-6163FD54C00D}"/>
              </a:ext>
            </a:extLst>
          </p:cNvPr>
          <p:cNvSpPr txBox="1"/>
          <p:nvPr/>
        </p:nvSpPr>
        <p:spPr bwMode="auto">
          <a:xfrm>
            <a:off x="3193208" y="4718253"/>
            <a:ext cx="858778"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Fabrics/&lt;id&gt;</a:t>
            </a:r>
          </a:p>
        </p:txBody>
      </p:sp>
      <p:sp>
        <p:nvSpPr>
          <p:cNvPr id="53" name="Rectangle 52">
            <a:extLst>
              <a:ext uri="{FF2B5EF4-FFF2-40B4-BE49-F238E27FC236}">
                <a16:creationId xmlns:a16="http://schemas.microsoft.com/office/drawing/2014/main" id="{ABEB9A77-7F53-409D-ADD2-6427E12542D9}"/>
              </a:ext>
            </a:extLst>
          </p:cNvPr>
          <p:cNvSpPr/>
          <p:nvPr/>
        </p:nvSpPr>
        <p:spPr bwMode="auto">
          <a:xfrm>
            <a:off x="4823522" y="4290154"/>
            <a:ext cx="1044721" cy="539960"/>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54" name="Rectangle 53">
            <a:extLst>
              <a:ext uri="{FF2B5EF4-FFF2-40B4-BE49-F238E27FC236}">
                <a16:creationId xmlns:a16="http://schemas.microsoft.com/office/drawing/2014/main" id="{7C7EB77F-ED2F-4B61-8308-7ABA55C5A2C8}"/>
              </a:ext>
            </a:extLst>
          </p:cNvPr>
          <p:cNvSpPr/>
          <p:nvPr/>
        </p:nvSpPr>
        <p:spPr bwMode="auto">
          <a:xfrm>
            <a:off x="6111246" y="4290153"/>
            <a:ext cx="1019807" cy="539959"/>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55" name="TextBox 54">
            <a:extLst>
              <a:ext uri="{FF2B5EF4-FFF2-40B4-BE49-F238E27FC236}">
                <a16:creationId xmlns:a16="http://schemas.microsoft.com/office/drawing/2014/main" id="{C582A384-1259-4794-9BF1-015EF06534CE}"/>
              </a:ext>
            </a:extLst>
          </p:cNvPr>
          <p:cNvSpPr txBox="1"/>
          <p:nvPr/>
        </p:nvSpPr>
        <p:spPr bwMode="auto">
          <a:xfrm>
            <a:off x="4832024" y="4297913"/>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./Switches</a:t>
            </a:r>
          </a:p>
        </p:txBody>
      </p:sp>
      <p:sp>
        <p:nvSpPr>
          <p:cNvPr id="56" name="TextBox 55">
            <a:extLst>
              <a:ext uri="{FF2B5EF4-FFF2-40B4-BE49-F238E27FC236}">
                <a16:creationId xmlns:a16="http://schemas.microsoft.com/office/drawing/2014/main" id="{97CE71BD-32BB-4EC8-9768-DBD229A828FE}"/>
              </a:ext>
            </a:extLst>
          </p:cNvPr>
          <p:cNvSpPr txBox="1"/>
          <p:nvPr/>
        </p:nvSpPr>
        <p:spPr bwMode="auto">
          <a:xfrm>
            <a:off x="6119749" y="4306921"/>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Connections/&lt;id&gt;</a:t>
            </a:r>
          </a:p>
        </p:txBody>
      </p:sp>
      <p:cxnSp>
        <p:nvCxnSpPr>
          <p:cNvPr id="57" name="Elbow Connector 41">
            <a:extLst>
              <a:ext uri="{FF2B5EF4-FFF2-40B4-BE49-F238E27FC236}">
                <a16:creationId xmlns:a16="http://schemas.microsoft.com/office/drawing/2014/main" id="{ED86F63B-EC02-4D12-8614-76BB3A8B4D30}"/>
              </a:ext>
            </a:extLst>
          </p:cNvPr>
          <p:cNvCxnSpPr>
            <a:cxnSpLocks/>
            <a:stCxn id="53" idx="3"/>
            <a:endCxn id="54" idx="1"/>
          </p:cNvCxnSpPr>
          <p:nvPr/>
        </p:nvCxnSpPr>
        <p:spPr>
          <a:xfrm flipV="1">
            <a:off x="5868243" y="4560133"/>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6057929-0E79-4224-99B0-2FE71C7767EB}"/>
              </a:ext>
            </a:extLst>
          </p:cNvPr>
          <p:cNvSpPr/>
          <p:nvPr/>
        </p:nvSpPr>
        <p:spPr bwMode="auto">
          <a:xfrm>
            <a:off x="4743555" y="5606382"/>
            <a:ext cx="1044721" cy="52655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59" name="Rectangle 58">
            <a:extLst>
              <a:ext uri="{FF2B5EF4-FFF2-40B4-BE49-F238E27FC236}">
                <a16:creationId xmlns:a16="http://schemas.microsoft.com/office/drawing/2014/main" id="{5C81E7A4-CBB8-454A-8C16-890A71BBE7E9}"/>
              </a:ext>
            </a:extLst>
          </p:cNvPr>
          <p:cNvSpPr/>
          <p:nvPr/>
        </p:nvSpPr>
        <p:spPr bwMode="auto">
          <a:xfrm>
            <a:off x="6031279" y="5606381"/>
            <a:ext cx="1019807" cy="52655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60" name="TextBox 59">
            <a:extLst>
              <a:ext uri="{FF2B5EF4-FFF2-40B4-BE49-F238E27FC236}">
                <a16:creationId xmlns:a16="http://schemas.microsoft.com/office/drawing/2014/main" id="{410C2C49-1501-4F7C-9370-323CFBFC7918}"/>
              </a:ext>
            </a:extLst>
          </p:cNvPr>
          <p:cNvSpPr txBox="1"/>
          <p:nvPr/>
        </p:nvSpPr>
        <p:spPr bwMode="auto">
          <a:xfrm>
            <a:off x="4752057" y="5614141"/>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./Zones</a:t>
            </a:r>
          </a:p>
        </p:txBody>
      </p:sp>
      <p:sp>
        <p:nvSpPr>
          <p:cNvPr id="61" name="TextBox 60">
            <a:extLst>
              <a:ext uri="{FF2B5EF4-FFF2-40B4-BE49-F238E27FC236}">
                <a16:creationId xmlns:a16="http://schemas.microsoft.com/office/drawing/2014/main" id="{032CA55F-6EF0-4C56-A073-6CDB566ED8AB}"/>
              </a:ext>
            </a:extLst>
          </p:cNvPr>
          <p:cNvSpPr txBox="1"/>
          <p:nvPr/>
        </p:nvSpPr>
        <p:spPr bwMode="auto">
          <a:xfrm>
            <a:off x="6039782" y="5623149"/>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Zones/&lt;id&gt;</a:t>
            </a:r>
          </a:p>
        </p:txBody>
      </p:sp>
      <p:cxnSp>
        <p:nvCxnSpPr>
          <p:cNvPr id="62" name="Elbow Connector 41">
            <a:extLst>
              <a:ext uri="{FF2B5EF4-FFF2-40B4-BE49-F238E27FC236}">
                <a16:creationId xmlns:a16="http://schemas.microsoft.com/office/drawing/2014/main" id="{BF173636-9AE2-4E36-A313-47C925E4E678}"/>
              </a:ext>
            </a:extLst>
          </p:cNvPr>
          <p:cNvCxnSpPr>
            <a:cxnSpLocks/>
            <a:stCxn id="58" idx="3"/>
            <a:endCxn id="59" idx="1"/>
          </p:cNvCxnSpPr>
          <p:nvPr/>
        </p:nvCxnSpPr>
        <p:spPr>
          <a:xfrm flipV="1">
            <a:off x="5788276" y="5869660"/>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Elbow Connector 41">
            <a:extLst>
              <a:ext uri="{FF2B5EF4-FFF2-40B4-BE49-F238E27FC236}">
                <a16:creationId xmlns:a16="http://schemas.microsoft.com/office/drawing/2014/main" id="{F18DF3AB-E45B-4EF6-B3D1-A97B4F387B37}"/>
              </a:ext>
            </a:extLst>
          </p:cNvPr>
          <p:cNvCxnSpPr>
            <a:cxnSpLocks/>
            <a:stCxn id="49" idx="3"/>
            <a:endCxn id="53" idx="1"/>
          </p:cNvCxnSpPr>
          <p:nvPr/>
        </p:nvCxnSpPr>
        <p:spPr>
          <a:xfrm flipV="1">
            <a:off x="4051985" y="4560134"/>
            <a:ext cx="771537" cy="396184"/>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C43DA0F7-EA10-450A-BC68-DED6F78AE2D0}"/>
              </a:ext>
            </a:extLst>
          </p:cNvPr>
          <p:cNvSpPr/>
          <p:nvPr/>
        </p:nvSpPr>
        <p:spPr bwMode="auto">
          <a:xfrm>
            <a:off x="5096743" y="4944793"/>
            <a:ext cx="1044721" cy="52655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65" name="Rectangle 64">
            <a:extLst>
              <a:ext uri="{FF2B5EF4-FFF2-40B4-BE49-F238E27FC236}">
                <a16:creationId xmlns:a16="http://schemas.microsoft.com/office/drawing/2014/main" id="{F4005AD2-A89A-454B-8E5B-E35FED633423}"/>
              </a:ext>
            </a:extLst>
          </p:cNvPr>
          <p:cNvSpPr/>
          <p:nvPr/>
        </p:nvSpPr>
        <p:spPr bwMode="auto">
          <a:xfrm>
            <a:off x="6467305" y="4944793"/>
            <a:ext cx="1019807" cy="52655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66" name="TextBox 65">
            <a:extLst>
              <a:ext uri="{FF2B5EF4-FFF2-40B4-BE49-F238E27FC236}">
                <a16:creationId xmlns:a16="http://schemas.microsoft.com/office/drawing/2014/main" id="{8B43E6A2-978F-43B1-9AA2-68404875AE6D}"/>
              </a:ext>
            </a:extLst>
          </p:cNvPr>
          <p:cNvSpPr txBox="1"/>
          <p:nvPr/>
        </p:nvSpPr>
        <p:spPr bwMode="auto">
          <a:xfrm>
            <a:off x="5105245" y="4952552"/>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./Endpoints</a:t>
            </a:r>
          </a:p>
        </p:txBody>
      </p:sp>
      <p:sp>
        <p:nvSpPr>
          <p:cNvPr id="67" name="TextBox 66">
            <a:extLst>
              <a:ext uri="{FF2B5EF4-FFF2-40B4-BE49-F238E27FC236}">
                <a16:creationId xmlns:a16="http://schemas.microsoft.com/office/drawing/2014/main" id="{DB853CAD-616F-4259-A695-320E2B6437CA}"/>
              </a:ext>
            </a:extLst>
          </p:cNvPr>
          <p:cNvSpPr txBox="1"/>
          <p:nvPr/>
        </p:nvSpPr>
        <p:spPr bwMode="auto">
          <a:xfrm>
            <a:off x="6475808" y="4961561"/>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Endpoints/&lt;id&gt;</a:t>
            </a:r>
          </a:p>
        </p:txBody>
      </p:sp>
      <p:cxnSp>
        <p:nvCxnSpPr>
          <p:cNvPr id="68" name="Elbow Connector 41">
            <a:extLst>
              <a:ext uri="{FF2B5EF4-FFF2-40B4-BE49-F238E27FC236}">
                <a16:creationId xmlns:a16="http://schemas.microsoft.com/office/drawing/2014/main" id="{CBD24B7C-DBD5-4D84-BAA9-3EC817B69D25}"/>
              </a:ext>
            </a:extLst>
          </p:cNvPr>
          <p:cNvCxnSpPr>
            <a:cxnSpLocks/>
            <a:stCxn id="64" idx="3"/>
            <a:endCxn id="65" idx="1"/>
          </p:cNvCxnSpPr>
          <p:nvPr/>
        </p:nvCxnSpPr>
        <p:spPr>
          <a:xfrm>
            <a:off x="6141464" y="5208072"/>
            <a:ext cx="325841"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Elbow Connector 159">
            <a:extLst>
              <a:ext uri="{FF2B5EF4-FFF2-40B4-BE49-F238E27FC236}">
                <a16:creationId xmlns:a16="http://schemas.microsoft.com/office/drawing/2014/main" id="{68C32D5F-E690-4FF6-B90E-DF68EEB8EF0D}"/>
              </a:ext>
            </a:extLst>
          </p:cNvPr>
          <p:cNvCxnSpPr>
            <a:cxnSpLocks/>
            <a:stCxn id="49" idx="3"/>
            <a:endCxn id="64" idx="1"/>
          </p:cNvCxnSpPr>
          <p:nvPr/>
        </p:nvCxnSpPr>
        <p:spPr>
          <a:xfrm>
            <a:off x="4051985" y="4956318"/>
            <a:ext cx="1044758" cy="251754"/>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Elbow Connector 159">
            <a:extLst>
              <a:ext uri="{FF2B5EF4-FFF2-40B4-BE49-F238E27FC236}">
                <a16:creationId xmlns:a16="http://schemas.microsoft.com/office/drawing/2014/main" id="{74771285-1C30-4E42-BC4F-5D75523186E9}"/>
              </a:ext>
            </a:extLst>
          </p:cNvPr>
          <p:cNvCxnSpPr>
            <a:cxnSpLocks/>
            <a:stCxn id="49" idx="3"/>
            <a:endCxn id="58" idx="1"/>
          </p:cNvCxnSpPr>
          <p:nvPr/>
        </p:nvCxnSpPr>
        <p:spPr>
          <a:xfrm>
            <a:off x="4051985" y="4956318"/>
            <a:ext cx="691570" cy="913343"/>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73BADDFA-AA96-44F4-896A-A19946556535}"/>
              </a:ext>
            </a:extLst>
          </p:cNvPr>
          <p:cNvCxnSpPr>
            <a:cxnSpLocks/>
            <a:stCxn id="35" idx="2"/>
            <a:endCxn id="54" idx="3"/>
          </p:cNvCxnSpPr>
          <p:nvPr/>
        </p:nvCxnSpPr>
        <p:spPr>
          <a:xfrm rot="5400000">
            <a:off x="7785968" y="2776387"/>
            <a:ext cx="1128832" cy="2438661"/>
          </a:xfrm>
          <a:prstGeom prst="curvedConnector2">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Elbow Connector 140">
            <a:extLst>
              <a:ext uri="{FF2B5EF4-FFF2-40B4-BE49-F238E27FC236}">
                <a16:creationId xmlns:a16="http://schemas.microsoft.com/office/drawing/2014/main" id="{9F94BAD5-D8DD-4B91-8BE1-E7F09EA5CBE3}"/>
              </a:ext>
            </a:extLst>
          </p:cNvPr>
          <p:cNvCxnSpPr>
            <a:cxnSpLocks/>
          </p:cNvCxnSpPr>
          <p:nvPr/>
        </p:nvCxnSpPr>
        <p:spPr>
          <a:xfrm>
            <a:off x="6309337" y="4830112"/>
            <a:ext cx="0" cy="776269"/>
          </a:xfrm>
          <a:prstGeom prst="straightConnector1">
            <a:avLst/>
          </a:prstGeom>
          <a:ln w="6350">
            <a:solidFill>
              <a:srgbClr val="0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Elbow Connector 140">
            <a:extLst>
              <a:ext uri="{FF2B5EF4-FFF2-40B4-BE49-F238E27FC236}">
                <a16:creationId xmlns:a16="http://schemas.microsoft.com/office/drawing/2014/main" id="{06798F5F-B69F-43C3-865B-128E295A0C74}"/>
              </a:ext>
            </a:extLst>
          </p:cNvPr>
          <p:cNvCxnSpPr>
            <a:cxnSpLocks/>
            <a:stCxn id="54" idx="3"/>
          </p:cNvCxnSpPr>
          <p:nvPr/>
        </p:nvCxnSpPr>
        <p:spPr>
          <a:xfrm>
            <a:off x="7131053" y="4560133"/>
            <a:ext cx="188370" cy="373564"/>
          </a:xfrm>
          <a:prstGeom prst="straightConnector1">
            <a:avLst/>
          </a:prstGeom>
          <a:ln w="6350">
            <a:solidFill>
              <a:srgbClr val="0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Elbow Connector 140">
            <a:extLst>
              <a:ext uri="{FF2B5EF4-FFF2-40B4-BE49-F238E27FC236}">
                <a16:creationId xmlns:a16="http://schemas.microsoft.com/office/drawing/2014/main" id="{71C50DE0-842C-489A-AB5F-92BF2A0C9B3D}"/>
              </a:ext>
            </a:extLst>
          </p:cNvPr>
          <p:cNvCxnSpPr>
            <a:cxnSpLocks/>
            <a:endCxn id="59" idx="3"/>
          </p:cNvCxnSpPr>
          <p:nvPr/>
        </p:nvCxnSpPr>
        <p:spPr>
          <a:xfrm flipH="1">
            <a:off x="7051086" y="5482447"/>
            <a:ext cx="157967" cy="387213"/>
          </a:xfrm>
          <a:prstGeom prst="straightConnector1">
            <a:avLst/>
          </a:prstGeom>
          <a:ln w="6350">
            <a:solidFill>
              <a:srgbClr val="00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Cloud 74">
            <a:extLst>
              <a:ext uri="{FF2B5EF4-FFF2-40B4-BE49-F238E27FC236}">
                <a16:creationId xmlns:a16="http://schemas.microsoft.com/office/drawing/2014/main" id="{5E2A7888-D41E-4BC3-BEEE-02F33D8C0349}"/>
              </a:ext>
            </a:extLst>
          </p:cNvPr>
          <p:cNvSpPr/>
          <p:nvPr/>
        </p:nvSpPr>
        <p:spPr>
          <a:xfrm>
            <a:off x="5843891" y="6163607"/>
            <a:ext cx="6049325" cy="5265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OpenFabrics</a:t>
            </a:r>
            <a:r>
              <a:rPr lang="en-US"/>
              <a:t> Management Framework</a:t>
            </a:r>
          </a:p>
        </p:txBody>
      </p:sp>
      <p:sp>
        <p:nvSpPr>
          <p:cNvPr id="77" name="Arrow: Curved Right 76">
            <a:extLst>
              <a:ext uri="{FF2B5EF4-FFF2-40B4-BE49-F238E27FC236}">
                <a16:creationId xmlns:a16="http://schemas.microsoft.com/office/drawing/2014/main" id="{5F67A79A-B096-4D54-B5C4-BCD766051E5D}"/>
              </a:ext>
            </a:extLst>
          </p:cNvPr>
          <p:cNvSpPr/>
          <p:nvPr/>
        </p:nvSpPr>
        <p:spPr>
          <a:xfrm rot="8758543">
            <a:off x="7819716" y="4412803"/>
            <a:ext cx="610696" cy="19091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4" name="Rectangle 1073">
            <a:extLst>
              <a:ext uri="{FF2B5EF4-FFF2-40B4-BE49-F238E27FC236}">
                <a16:creationId xmlns:a16="http://schemas.microsoft.com/office/drawing/2014/main" id="{4771FD7B-AF85-4CAB-B295-969A83DF7951}"/>
              </a:ext>
            </a:extLst>
          </p:cNvPr>
          <p:cNvSpPr/>
          <p:nvPr/>
        </p:nvSpPr>
        <p:spPr>
          <a:xfrm>
            <a:off x="8989778" y="4319924"/>
            <a:ext cx="3023909" cy="1128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descr="http://www.dmtf.org/sites/default/files/dmtf-redfish-logo.png">
            <a:extLst>
              <a:ext uri="{FF2B5EF4-FFF2-40B4-BE49-F238E27FC236}">
                <a16:creationId xmlns:a16="http://schemas.microsoft.com/office/drawing/2014/main" id="{37A0BAB5-6883-4CDA-ACB7-FEAF2A64236A}"/>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0839214" y="1170163"/>
            <a:ext cx="829078" cy="78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2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B7D3-8503-D449-83C7-A024C64B3650}"/>
              </a:ext>
            </a:extLst>
          </p:cNvPr>
          <p:cNvSpPr>
            <a:spLocks noGrp="1"/>
          </p:cNvSpPr>
          <p:nvPr>
            <p:ph type="title"/>
          </p:nvPr>
        </p:nvSpPr>
        <p:spPr/>
        <p:txBody>
          <a:bodyPr/>
          <a:lstStyle/>
          <a:p>
            <a:r>
              <a:rPr lang="en-US" dirty="0"/>
              <a:t>Agent/Subnet Manager Use-Case Diagram</a:t>
            </a:r>
          </a:p>
        </p:txBody>
      </p:sp>
      <p:sp>
        <p:nvSpPr>
          <p:cNvPr id="3" name="Oval 2">
            <a:extLst>
              <a:ext uri="{FF2B5EF4-FFF2-40B4-BE49-F238E27FC236}">
                <a16:creationId xmlns:a16="http://schemas.microsoft.com/office/drawing/2014/main" id="{E26E87BE-B095-B143-A0FC-8133F54EBBE4}"/>
              </a:ext>
            </a:extLst>
          </p:cNvPr>
          <p:cNvSpPr/>
          <p:nvPr/>
        </p:nvSpPr>
        <p:spPr>
          <a:xfrm>
            <a:off x="254977" y="2781300"/>
            <a:ext cx="1624623" cy="1295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Subnet Manager</a:t>
            </a:r>
          </a:p>
          <a:p>
            <a:pPr algn="ctr"/>
            <a:r>
              <a:rPr lang="en-US" dirty="0">
                <a:solidFill>
                  <a:schemeClr val="tx1"/>
                </a:solidFill>
              </a:rPr>
              <a:t>Sweep</a:t>
            </a:r>
          </a:p>
        </p:txBody>
      </p:sp>
      <p:sp>
        <p:nvSpPr>
          <p:cNvPr id="4" name="Oval 3">
            <a:extLst>
              <a:ext uri="{FF2B5EF4-FFF2-40B4-BE49-F238E27FC236}">
                <a16:creationId xmlns:a16="http://schemas.microsoft.com/office/drawing/2014/main" id="{2DD085E9-AAA5-0F42-BE4A-DCE65AC63B07}"/>
              </a:ext>
            </a:extLst>
          </p:cNvPr>
          <p:cNvSpPr/>
          <p:nvPr/>
        </p:nvSpPr>
        <p:spPr>
          <a:xfrm>
            <a:off x="2452077" y="2781300"/>
            <a:ext cx="1624623" cy="1295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Changes to the fabric?</a:t>
            </a:r>
          </a:p>
        </p:txBody>
      </p:sp>
      <p:sp>
        <p:nvSpPr>
          <p:cNvPr id="5" name="Oval 4">
            <a:extLst>
              <a:ext uri="{FF2B5EF4-FFF2-40B4-BE49-F238E27FC236}">
                <a16:creationId xmlns:a16="http://schemas.microsoft.com/office/drawing/2014/main" id="{A1D22791-3C5E-9241-BCB9-4DE61DC055B2}"/>
              </a:ext>
            </a:extLst>
          </p:cNvPr>
          <p:cNvSpPr/>
          <p:nvPr/>
        </p:nvSpPr>
        <p:spPr>
          <a:xfrm>
            <a:off x="4369777" y="1485900"/>
            <a:ext cx="1624623" cy="1295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SM provides a fabric-specific ID</a:t>
            </a:r>
          </a:p>
        </p:txBody>
      </p:sp>
      <p:sp>
        <p:nvSpPr>
          <p:cNvPr id="6" name="Oval 5">
            <a:extLst>
              <a:ext uri="{FF2B5EF4-FFF2-40B4-BE49-F238E27FC236}">
                <a16:creationId xmlns:a16="http://schemas.microsoft.com/office/drawing/2014/main" id="{8A72F92C-1B59-5948-BEE1-3B7BF7FECBEC}"/>
              </a:ext>
            </a:extLst>
          </p:cNvPr>
          <p:cNvSpPr/>
          <p:nvPr/>
        </p:nvSpPr>
        <p:spPr>
          <a:xfrm>
            <a:off x="4369776" y="4724400"/>
            <a:ext cx="1624623" cy="1295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SM deletes the endpoint</a:t>
            </a:r>
          </a:p>
        </p:txBody>
      </p:sp>
      <p:sp>
        <p:nvSpPr>
          <p:cNvPr id="28" name="Oval 27">
            <a:extLst>
              <a:ext uri="{FF2B5EF4-FFF2-40B4-BE49-F238E27FC236}">
                <a16:creationId xmlns:a16="http://schemas.microsoft.com/office/drawing/2014/main" id="{A9DB68B4-AF9B-6D41-B0ED-D3F5FF729B6C}"/>
              </a:ext>
            </a:extLst>
          </p:cNvPr>
          <p:cNvSpPr/>
          <p:nvPr/>
        </p:nvSpPr>
        <p:spPr>
          <a:xfrm>
            <a:off x="432288" y="4724400"/>
            <a:ext cx="1624623" cy="12954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Reset and Wait</a:t>
            </a:r>
          </a:p>
        </p:txBody>
      </p:sp>
      <p:cxnSp>
        <p:nvCxnSpPr>
          <p:cNvPr id="30" name="Straight Arrow Connector 29">
            <a:extLst>
              <a:ext uri="{FF2B5EF4-FFF2-40B4-BE49-F238E27FC236}">
                <a16:creationId xmlns:a16="http://schemas.microsoft.com/office/drawing/2014/main" id="{C0B339F5-FE5E-9C4B-8221-9BB5950E1EA6}"/>
              </a:ext>
            </a:extLst>
          </p:cNvPr>
          <p:cNvCxnSpPr>
            <a:stCxn id="4" idx="4"/>
            <a:endCxn id="28" idx="6"/>
          </p:cNvCxnSpPr>
          <p:nvPr/>
        </p:nvCxnSpPr>
        <p:spPr>
          <a:xfrm flipH="1">
            <a:off x="2056911" y="4076700"/>
            <a:ext cx="1207478"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20259BA-24E8-FF45-AF7F-C98D9CF04CE8}"/>
              </a:ext>
            </a:extLst>
          </p:cNvPr>
          <p:cNvCxnSpPr>
            <a:stCxn id="28" idx="0"/>
            <a:endCxn id="3" idx="4"/>
          </p:cNvCxnSpPr>
          <p:nvPr/>
        </p:nvCxnSpPr>
        <p:spPr>
          <a:xfrm flipH="1" flipV="1">
            <a:off x="1067289" y="4076700"/>
            <a:ext cx="177311"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30687C2-22EA-D549-AD72-93384B6A541E}"/>
              </a:ext>
            </a:extLst>
          </p:cNvPr>
          <p:cNvCxnSpPr>
            <a:stCxn id="4" idx="5"/>
            <a:endCxn id="6" idx="1"/>
          </p:cNvCxnSpPr>
          <p:nvPr/>
        </p:nvCxnSpPr>
        <p:spPr>
          <a:xfrm>
            <a:off x="3838779" y="3886993"/>
            <a:ext cx="768918" cy="1027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8C199B-F85B-AD47-98AB-4EF09A6076B7}"/>
              </a:ext>
            </a:extLst>
          </p:cNvPr>
          <p:cNvCxnSpPr>
            <a:stCxn id="4" idx="7"/>
            <a:endCxn id="5" idx="3"/>
          </p:cNvCxnSpPr>
          <p:nvPr/>
        </p:nvCxnSpPr>
        <p:spPr>
          <a:xfrm flipV="1">
            <a:off x="3838779" y="2591593"/>
            <a:ext cx="768919" cy="379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719839E-98D3-3E4B-9F8B-8FCB4EE2F91E}"/>
              </a:ext>
            </a:extLst>
          </p:cNvPr>
          <p:cNvCxnSpPr>
            <a:stCxn id="3" idx="6"/>
            <a:endCxn id="4" idx="2"/>
          </p:cNvCxnSpPr>
          <p:nvPr/>
        </p:nvCxnSpPr>
        <p:spPr>
          <a:xfrm>
            <a:off x="1879600" y="3429000"/>
            <a:ext cx="5724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6843C69-EA5B-5A43-9212-58BB29A5D818}"/>
              </a:ext>
            </a:extLst>
          </p:cNvPr>
          <p:cNvSpPr/>
          <p:nvPr/>
        </p:nvSpPr>
        <p:spPr>
          <a:xfrm>
            <a:off x="5474186" y="3105150"/>
            <a:ext cx="1624623" cy="1295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SM lets the OFMF Agent know </a:t>
            </a:r>
          </a:p>
        </p:txBody>
      </p:sp>
      <p:sp>
        <p:nvSpPr>
          <p:cNvPr id="40" name="Oval 39">
            <a:extLst>
              <a:ext uri="{FF2B5EF4-FFF2-40B4-BE49-F238E27FC236}">
                <a16:creationId xmlns:a16="http://schemas.microsoft.com/office/drawing/2014/main" id="{712BFF57-AE05-3F4D-8AED-DD8C4A60C3FB}"/>
              </a:ext>
            </a:extLst>
          </p:cNvPr>
          <p:cNvSpPr/>
          <p:nvPr/>
        </p:nvSpPr>
        <p:spPr>
          <a:xfrm>
            <a:off x="7965298" y="3105150"/>
            <a:ext cx="1624623" cy="1295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OFMF Redfish is updated</a:t>
            </a:r>
          </a:p>
        </p:txBody>
      </p:sp>
      <p:cxnSp>
        <p:nvCxnSpPr>
          <p:cNvPr id="42" name="Straight Arrow Connector 41">
            <a:extLst>
              <a:ext uri="{FF2B5EF4-FFF2-40B4-BE49-F238E27FC236}">
                <a16:creationId xmlns:a16="http://schemas.microsoft.com/office/drawing/2014/main" id="{904BA98F-CAE2-3E4C-BFE0-8249531EA32C}"/>
              </a:ext>
            </a:extLst>
          </p:cNvPr>
          <p:cNvCxnSpPr>
            <a:stCxn id="5" idx="5"/>
          </p:cNvCxnSpPr>
          <p:nvPr/>
        </p:nvCxnSpPr>
        <p:spPr>
          <a:xfrm>
            <a:off x="5756479" y="2591593"/>
            <a:ext cx="339521" cy="51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315140F-40C8-A441-9AB5-6EC6E1067A00}"/>
              </a:ext>
            </a:extLst>
          </p:cNvPr>
          <p:cNvCxnSpPr>
            <a:stCxn id="6" idx="7"/>
            <a:endCxn id="39" idx="4"/>
          </p:cNvCxnSpPr>
          <p:nvPr/>
        </p:nvCxnSpPr>
        <p:spPr>
          <a:xfrm flipV="1">
            <a:off x="5756478" y="4400550"/>
            <a:ext cx="530020" cy="51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918263B-CDB7-E94C-A96F-1E9640255771}"/>
              </a:ext>
            </a:extLst>
          </p:cNvPr>
          <p:cNvCxnSpPr>
            <a:endCxn id="40" idx="2"/>
          </p:cNvCxnSpPr>
          <p:nvPr/>
        </p:nvCxnSpPr>
        <p:spPr>
          <a:xfrm>
            <a:off x="7098809" y="3752850"/>
            <a:ext cx="866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423FCAE-F9E1-354E-B792-348A371FFF73}"/>
              </a:ext>
            </a:extLst>
          </p:cNvPr>
          <p:cNvCxnSpPr>
            <a:cxnSpLocks/>
          </p:cNvCxnSpPr>
          <p:nvPr/>
        </p:nvCxnSpPr>
        <p:spPr>
          <a:xfrm flipH="1" flipV="1">
            <a:off x="1587502" y="6019800"/>
            <a:ext cx="7190107" cy="18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01C10EB-1200-DE43-8101-B7482B07F5CA}"/>
              </a:ext>
            </a:extLst>
          </p:cNvPr>
          <p:cNvCxnSpPr>
            <a:stCxn id="40" idx="4"/>
          </p:cNvCxnSpPr>
          <p:nvPr/>
        </p:nvCxnSpPr>
        <p:spPr>
          <a:xfrm flipH="1">
            <a:off x="8777609" y="4400550"/>
            <a:ext cx="1" cy="175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A3172B7-14E2-9041-B25E-DE8D55492843}"/>
              </a:ext>
            </a:extLst>
          </p:cNvPr>
          <p:cNvSpPr txBox="1"/>
          <p:nvPr/>
        </p:nvSpPr>
        <p:spPr>
          <a:xfrm>
            <a:off x="3659507" y="2389227"/>
            <a:ext cx="1109802" cy="369332"/>
          </a:xfrm>
          <a:prstGeom prst="rect">
            <a:avLst/>
          </a:prstGeom>
          <a:noFill/>
        </p:spPr>
        <p:txBody>
          <a:bodyPr wrap="square" rtlCol="0">
            <a:spAutoFit/>
          </a:bodyPr>
          <a:lstStyle/>
          <a:p>
            <a:r>
              <a:rPr lang="en-US" dirty="0"/>
              <a:t>Add</a:t>
            </a:r>
          </a:p>
        </p:txBody>
      </p:sp>
      <p:sp>
        <p:nvSpPr>
          <p:cNvPr id="55" name="TextBox 54">
            <a:extLst>
              <a:ext uri="{FF2B5EF4-FFF2-40B4-BE49-F238E27FC236}">
                <a16:creationId xmlns:a16="http://schemas.microsoft.com/office/drawing/2014/main" id="{0DCF33CC-EFCA-C146-AED6-55F18384B369}"/>
              </a:ext>
            </a:extLst>
          </p:cNvPr>
          <p:cNvSpPr txBox="1"/>
          <p:nvPr/>
        </p:nvSpPr>
        <p:spPr>
          <a:xfrm>
            <a:off x="3580177" y="4561324"/>
            <a:ext cx="1109802" cy="369332"/>
          </a:xfrm>
          <a:prstGeom prst="rect">
            <a:avLst/>
          </a:prstGeom>
          <a:noFill/>
        </p:spPr>
        <p:txBody>
          <a:bodyPr wrap="square" rtlCol="0">
            <a:spAutoFit/>
          </a:bodyPr>
          <a:lstStyle/>
          <a:p>
            <a:r>
              <a:rPr lang="en-US" dirty="0"/>
              <a:t>Delete</a:t>
            </a:r>
          </a:p>
        </p:txBody>
      </p:sp>
    </p:spTree>
    <p:extLst>
      <p:ext uri="{BB962C8B-B14F-4D97-AF65-F5344CB8AC3E}">
        <p14:creationId xmlns:p14="http://schemas.microsoft.com/office/powerpoint/2010/main" val="156679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1103-EFBE-B24A-95C7-A32404555704}"/>
              </a:ext>
            </a:extLst>
          </p:cNvPr>
          <p:cNvSpPr>
            <a:spLocks noGrp="1"/>
          </p:cNvSpPr>
          <p:nvPr>
            <p:ph type="title"/>
          </p:nvPr>
        </p:nvSpPr>
        <p:spPr/>
        <p:txBody>
          <a:bodyPr/>
          <a:lstStyle/>
          <a:p>
            <a:pPr algn="ctr"/>
            <a:r>
              <a:rPr lang="en-US" dirty="0"/>
              <a:t>The Agent is a Translator  </a:t>
            </a:r>
          </a:p>
        </p:txBody>
      </p:sp>
      <p:sp>
        <p:nvSpPr>
          <p:cNvPr id="3" name="TextBox 2">
            <a:extLst>
              <a:ext uri="{FF2B5EF4-FFF2-40B4-BE49-F238E27FC236}">
                <a16:creationId xmlns:a16="http://schemas.microsoft.com/office/drawing/2014/main" id="{807B4DE2-837F-9F4E-B146-CE8B4FE634BC}"/>
              </a:ext>
            </a:extLst>
          </p:cNvPr>
          <p:cNvSpPr txBox="1"/>
          <p:nvPr/>
        </p:nvSpPr>
        <p:spPr>
          <a:xfrm>
            <a:off x="2520462" y="2239107"/>
            <a:ext cx="7217232"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t>Starts up at the same time as a Fabric Manager</a:t>
            </a:r>
          </a:p>
          <a:p>
            <a:pPr marL="285750" indent="-285750">
              <a:buFont typeface="Arial" panose="020B0604020202020204" pitchFamily="34" charset="0"/>
              <a:buChar char="•"/>
            </a:pPr>
            <a:r>
              <a:rPr lang="en-US" sz="2400" dirty="0"/>
              <a:t>Listens to the Subnet Manager for real-time updates</a:t>
            </a:r>
          </a:p>
          <a:p>
            <a:pPr marL="285750" indent="-285750">
              <a:buFont typeface="Arial" panose="020B0604020202020204" pitchFamily="34" charset="0"/>
              <a:buChar char="•"/>
            </a:pPr>
            <a:r>
              <a:rPr lang="en-US" sz="2400" dirty="0"/>
              <a:t>Communicates the updates to the OFMF  </a:t>
            </a:r>
          </a:p>
        </p:txBody>
      </p:sp>
      <p:pic>
        <p:nvPicPr>
          <p:cNvPr id="4" name="Picture 3">
            <a:extLst>
              <a:ext uri="{FF2B5EF4-FFF2-40B4-BE49-F238E27FC236}">
                <a16:creationId xmlns:a16="http://schemas.microsoft.com/office/drawing/2014/main" id="{3140C0E1-C748-4640-A6C0-1E4BEFDF365F}"/>
              </a:ext>
            </a:extLst>
          </p:cNvPr>
          <p:cNvPicPr>
            <a:picLocks noChangeAspect="1"/>
          </p:cNvPicPr>
          <p:nvPr/>
        </p:nvPicPr>
        <p:blipFill>
          <a:blip r:embed="rId2"/>
          <a:stretch>
            <a:fillRect/>
          </a:stretch>
        </p:blipFill>
        <p:spPr>
          <a:xfrm>
            <a:off x="1171331" y="3774831"/>
            <a:ext cx="3259992" cy="2297723"/>
          </a:xfrm>
          <a:prstGeom prst="rect">
            <a:avLst/>
          </a:prstGeom>
        </p:spPr>
      </p:pic>
      <p:pic>
        <p:nvPicPr>
          <p:cNvPr id="5" name="Picture 4">
            <a:extLst>
              <a:ext uri="{FF2B5EF4-FFF2-40B4-BE49-F238E27FC236}">
                <a16:creationId xmlns:a16="http://schemas.microsoft.com/office/drawing/2014/main" id="{0BFFB3FC-AD20-0B4D-B10F-1EDAFD880BC6}"/>
              </a:ext>
            </a:extLst>
          </p:cNvPr>
          <p:cNvPicPr>
            <a:picLocks noChangeAspect="1"/>
          </p:cNvPicPr>
          <p:nvPr/>
        </p:nvPicPr>
        <p:blipFill>
          <a:blip r:embed="rId3"/>
          <a:stretch>
            <a:fillRect/>
          </a:stretch>
        </p:blipFill>
        <p:spPr>
          <a:xfrm>
            <a:off x="7021145" y="3774831"/>
            <a:ext cx="2943469" cy="2278164"/>
          </a:xfrm>
          <a:prstGeom prst="rect">
            <a:avLst/>
          </a:prstGeom>
        </p:spPr>
      </p:pic>
      <p:sp>
        <p:nvSpPr>
          <p:cNvPr id="6" name="Right Arrow 5">
            <a:extLst>
              <a:ext uri="{FF2B5EF4-FFF2-40B4-BE49-F238E27FC236}">
                <a16:creationId xmlns:a16="http://schemas.microsoft.com/office/drawing/2014/main" id="{1F82CEC8-0A27-8940-92F3-AE6E4C72DBD1}"/>
              </a:ext>
            </a:extLst>
          </p:cNvPr>
          <p:cNvSpPr/>
          <p:nvPr/>
        </p:nvSpPr>
        <p:spPr>
          <a:xfrm>
            <a:off x="4700954" y="4384431"/>
            <a:ext cx="2063261" cy="1184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27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6BCA-6C57-5242-8C79-579F27EC7E05}"/>
              </a:ext>
            </a:extLst>
          </p:cNvPr>
          <p:cNvSpPr>
            <a:spLocks noGrp="1"/>
          </p:cNvSpPr>
          <p:nvPr>
            <p:ph type="title"/>
          </p:nvPr>
        </p:nvSpPr>
        <p:spPr/>
        <p:txBody>
          <a:bodyPr/>
          <a:lstStyle/>
          <a:p>
            <a:r>
              <a:rPr lang="en-US" dirty="0"/>
              <a:t>Tentative schedule dates and steps</a:t>
            </a:r>
          </a:p>
        </p:txBody>
      </p:sp>
      <p:sp>
        <p:nvSpPr>
          <p:cNvPr id="4" name="Slide Number Placeholder 3">
            <a:extLst>
              <a:ext uri="{FF2B5EF4-FFF2-40B4-BE49-F238E27FC236}">
                <a16:creationId xmlns:a16="http://schemas.microsoft.com/office/drawing/2014/main" id="{DB1E26A5-9EDA-1544-A5A0-FAC8A54DDD7B}"/>
              </a:ext>
            </a:extLst>
          </p:cNvPr>
          <p:cNvSpPr>
            <a:spLocks noGrp="1"/>
          </p:cNvSpPr>
          <p:nvPr>
            <p:ph type="sldNum" sz="quarter" idx="11"/>
          </p:nvPr>
        </p:nvSpPr>
        <p:spPr>
          <a:xfrm>
            <a:off x="4724400" y="6401351"/>
            <a:ext cx="27432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43EA0E-C5B1-48EC-8082-F253EA88050D}" type="slidenum">
              <a:rPr lang="en-US" smtClean="0"/>
              <a:pPr/>
              <a:t>15</a:t>
            </a:fld>
            <a:endParaRPr lang="en-US" dirty="0"/>
          </a:p>
        </p:txBody>
      </p:sp>
      <p:sp>
        <p:nvSpPr>
          <p:cNvPr id="5" name="TextBox 4">
            <a:extLst>
              <a:ext uri="{FF2B5EF4-FFF2-40B4-BE49-F238E27FC236}">
                <a16:creationId xmlns:a16="http://schemas.microsoft.com/office/drawing/2014/main" id="{5735B448-F09A-E149-A5C0-142E5F4E3EED}"/>
              </a:ext>
            </a:extLst>
          </p:cNvPr>
          <p:cNvSpPr txBox="1"/>
          <p:nvPr/>
        </p:nvSpPr>
        <p:spPr>
          <a:xfrm>
            <a:off x="3576917" y="2274838"/>
            <a:ext cx="4894353" cy="2862322"/>
          </a:xfrm>
          <a:prstGeom prst="rect">
            <a:avLst/>
          </a:prstGeom>
          <a:noFill/>
        </p:spPr>
        <p:txBody>
          <a:bodyPr wrap="none" rtlCol="0">
            <a:spAutoFit/>
          </a:bodyPr>
          <a:lstStyle/>
          <a:p>
            <a:pPr marL="342900" indent="-342900">
              <a:buAutoNum type="arabicPeriod"/>
            </a:pPr>
            <a:r>
              <a:rPr lang="en-US" dirty="0"/>
              <a:t>Requirements Analysis----July, 2021</a:t>
            </a:r>
          </a:p>
          <a:p>
            <a:r>
              <a:rPr lang="en-US" dirty="0"/>
              <a:t>--------------------------------------------------------------</a:t>
            </a:r>
          </a:p>
          <a:p>
            <a:pPr marL="342900" indent="-342900">
              <a:buFont typeface="+mj-lt"/>
              <a:buAutoNum type="arabicPeriod" startAt="2"/>
            </a:pPr>
            <a:r>
              <a:rPr lang="en-US" dirty="0"/>
              <a:t>System Design----In progress</a:t>
            </a:r>
          </a:p>
          <a:p>
            <a:pPr marL="342900" indent="-342900">
              <a:buAutoNum type="arabicPeriod" startAt="2"/>
            </a:pPr>
            <a:r>
              <a:rPr lang="en-US" dirty="0"/>
              <a:t>Program Design—In progress</a:t>
            </a:r>
          </a:p>
          <a:p>
            <a:pPr marL="342900" indent="-342900">
              <a:buAutoNum type="arabicPeriod" startAt="2"/>
            </a:pPr>
            <a:r>
              <a:rPr lang="en-US" dirty="0"/>
              <a:t>Program Implementation----September</a:t>
            </a:r>
          </a:p>
          <a:p>
            <a:pPr marL="342900" indent="-342900">
              <a:buAutoNum type="arabicPeriod" startAt="2"/>
            </a:pPr>
            <a:r>
              <a:rPr lang="en-US" dirty="0"/>
              <a:t>Testing and Training on Software----September</a:t>
            </a:r>
          </a:p>
          <a:p>
            <a:pPr marL="342900" indent="-342900">
              <a:buAutoNum type="arabicPeriod" startAt="2"/>
            </a:pPr>
            <a:r>
              <a:rPr lang="en-US" dirty="0"/>
              <a:t>Initial POC at SDC21-----September</a:t>
            </a:r>
          </a:p>
          <a:p>
            <a:pPr marL="342900" indent="-342900">
              <a:buAutoNum type="arabicPeriod" startAt="2"/>
            </a:pPr>
            <a:r>
              <a:rPr lang="en-US" dirty="0"/>
              <a:t>Final Testing---2</a:t>
            </a:r>
            <a:r>
              <a:rPr lang="en-US" baseline="30000" dirty="0"/>
              <a:t>nd</a:t>
            </a:r>
            <a:r>
              <a:rPr lang="en-US" dirty="0"/>
              <a:t> Week of October</a:t>
            </a:r>
          </a:p>
          <a:p>
            <a:pPr marL="342900" indent="-342900">
              <a:buFontTx/>
              <a:buAutoNum type="arabicPeriod" startAt="2"/>
            </a:pPr>
            <a:r>
              <a:rPr lang="en-US" dirty="0"/>
              <a:t>Training on Demo</a:t>
            </a:r>
          </a:p>
          <a:p>
            <a:pPr marL="342900" indent="-342900">
              <a:buAutoNum type="arabicPeriod" startAt="2"/>
            </a:pPr>
            <a:r>
              <a:rPr lang="en-US" dirty="0"/>
              <a:t>SC21----week before Thanksgiving</a:t>
            </a:r>
          </a:p>
        </p:txBody>
      </p:sp>
      <p:sp>
        <p:nvSpPr>
          <p:cNvPr id="9" name="TextBox 8">
            <a:extLst>
              <a:ext uri="{FF2B5EF4-FFF2-40B4-BE49-F238E27FC236}">
                <a16:creationId xmlns:a16="http://schemas.microsoft.com/office/drawing/2014/main" id="{679F8861-E716-4C1C-A26C-C2D185B784CC}"/>
              </a:ext>
            </a:extLst>
          </p:cNvPr>
          <p:cNvSpPr txBox="1"/>
          <p:nvPr/>
        </p:nvSpPr>
        <p:spPr>
          <a:xfrm>
            <a:off x="3270926" y="2300747"/>
            <a:ext cx="386674" cy="369332"/>
          </a:xfrm>
          <a:prstGeom prst="rect">
            <a:avLst/>
          </a:prstGeom>
          <a:noFill/>
        </p:spPr>
        <p:txBody>
          <a:bodyPr wrap="square">
            <a:spAutoFit/>
          </a:bodyPr>
          <a:lstStyle/>
          <a:p>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02565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6F41-8C55-9B4E-81B1-D21880C7BC03}"/>
              </a:ext>
            </a:extLst>
          </p:cNvPr>
          <p:cNvSpPr>
            <a:spLocks noGrp="1"/>
          </p:cNvSpPr>
          <p:nvPr>
            <p:ph type="title"/>
          </p:nvPr>
        </p:nvSpPr>
        <p:spPr/>
        <p:txBody>
          <a:bodyPr/>
          <a:lstStyle/>
          <a:p>
            <a:pPr algn="ctr"/>
            <a:r>
              <a:rPr lang="en-US" dirty="0"/>
              <a:t>Questions?</a:t>
            </a:r>
          </a:p>
        </p:txBody>
      </p:sp>
      <p:pic>
        <p:nvPicPr>
          <p:cNvPr id="2050" name="Picture 2">
            <a:extLst>
              <a:ext uri="{FF2B5EF4-FFF2-40B4-BE49-F238E27FC236}">
                <a16:creationId xmlns:a16="http://schemas.microsoft.com/office/drawing/2014/main" id="{D87027B2-E2CB-DE47-8A8C-5DC65264B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068" y="2520603"/>
            <a:ext cx="4611928" cy="342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1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544B-3334-5443-B2E7-5DE68BD876F3}"/>
              </a:ext>
            </a:extLst>
          </p:cNvPr>
          <p:cNvSpPr>
            <a:spLocks noGrp="1"/>
          </p:cNvSpPr>
          <p:nvPr>
            <p:ph type="title"/>
          </p:nvPr>
        </p:nvSpPr>
        <p:spPr/>
        <p:txBody>
          <a:bodyPr/>
          <a:lstStyle/>
          <a:p>
            <a:pPr algn="ctr"/>
            <a:r>
              <a:rPr lang="en-US" dirty="0"/>
              <a:t>Table of Contents</a:t>
            </a:r>
          </a:p>
        </p:txBody>
      </p:sp>
      <p:sp>
        <p:nvSpPr>
          <p:cNvPr id="3" name="Content Placeholder 2">
            <a:extLst>
              <a:ext uri="{FF2B5EF4-FFF2-40B4-BE49-F238E27FC236}">
                <a16:creationId xmlns:a16="http://schemas.microsoft.com/office/drawing/2014/main" id="{FA6ADE16-6657-2745-945D-579472A2827A}"/>
              </a:ext>
            </a:extLst>
          </p:cNvPr>
          <p:cNvSpPr>
            <a:spLocks noGrp="1"/>
          </p:cNvSpPr>
          <p:nvPr>
            <p:ph idx="1"/>
          </p:nvPr>
        </p:nvSpPr>
        <p:spPr/>
        <p:txBody>
          <a:bodyPr/>
          <a:lstStyle/>
          <a:p>
            <a:r>
              <a:rPr lang="en-US" dirty="0"/>
              <a:t>Why create a new Fabric Manager Framework?</a:t>
            </a:r>
          </a:p>
          <a:p>
            <a:r>
              <a:rPr lang="en-US" dirty="0"/>
              <a:t>Who is involved in the project?</a:t>
            </a:r>
          </a:p>
          <a:p>
            <a:r>
              <a:rPr lang="en-US" dirty="0"/>
              <a:t>How?</a:t>
            </a:r>
          </a:p>
          <a:p>
            <a:r>
              <a:rPr lang="en-US" dirty="0"/>
              <a:t>Short-term task-related time frames</a:t>
            </a:r>
          </a:p>
          <a:p>
            <a:r>
              <a:rPr lang="en-US" dirty="0"/>
              <a:t>Next steps?</a:t>
            </a:r>
          </a:p>
          <a:p>
            <a:r>
              <a:rPr lang="en-US" dirty="0"/>
              <a:t>Questions?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7744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EB17D-FB56-D54E-BE7E-98EF64698743}"/>
              </a:ext>
            </a:extLst>
          </p:cNvPr>
          <p:cNvSpPr>
            <a:spLocks noGrp="1"/>
          </p:cNvSpPr>
          <p:nvPr>
            <p:ph idx="1"/>
          </p:nvPr>
        </p:nvSpPr>
        <p:spPr>
          <a:xfrm>
            <a:off x="329514" y="2045341"/>
            <a:ext cx="7344032" cy="4343101"/>
          </a:xfrm>
        </p:spPr>
        <p:txBody>
          <a:bodyPr>
            <a:normAutofit lnSpcReduction="10000"/>
          </a:bodyPr>
          <a:lstStyle/>
          <a:p>
            <a:r>
              <a:rPr lang="en-US" dirty="0"/>
              <a:t>New HPC  and Cloud computing designs are becoming more heterogeneous to be able to handle more and different types of computing tasks</a:t>
            </a:r>
          </a:p>
          <a:p>
            <a:pPr lvl="1"/>
            <a:r>
              <a:rPr lang="en-US" dirty="0"/>
              <a:t>More granular types of HPC applications and tools</a:t>
            </a:r>
          </a:p>
          <a:p>
            <a:pPr lvl="1"/>
            <a:r>
              <a:rPr lang="en-US" dirty="0"/>
              <a:t>Machine Learning</a:t>
            </a:r>
          </a:p>
          <a:p>
            <a:pPr lvl="1"/>
            <a:r>
              <a:rPr lang="en-US" dirty="0"/>
              <a:t>Deep Learning</a:t>
            </a:r>
          </a:p>
          <a:p>
            <a:r>
              <a:rPr lang="en-US" dirty="0"/>
              <a:t>New alternative network fabrics, new ways to deploy memory, and custom accelerators are being dreamed up to maximize performance, for use-cases, for these tasks. </a:t>
            </a:r>
          </a:p>
          <a:p>
            <a:endParaRPr lang="en-US" dirty="0"/>
          </a:p>
        </p:txBody>
      </p:sp>
      <p:pic>
        <p:nvPicPr>
          <p:cNvPr id="1026" name="Picture 2">
            <a:extLst>
              <a:ext uri="{FF2B5EF4-FFF2-40B4-BE49-F238E27FC236}">
                <a16:creationId xmlns:a16="http://schemas.microsoft.com/office/drawing/2014/main" id="{E0E63DA1-E408-2E4A-8C44-56195EE5D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546" y="1690688"/>
            <a:ext cx="4188940" cy="49572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87288D-FC3D-0F45-9945-A2B8C6575871}"/>
              </a:ext>
            </a:extLst>
          </p:cNvPr>
          <p:cNvSpPr>
            <a:spLocks noGrp="1"/>
          </p:cNvSpPr>
          <p:nvPr>
            <p:ph type="title"/>
          </p:nvPr>
        </p:nvSpPr>
        <p:spPr/>
        <p:txBody>
          <a:bodyPr>
            <a:normAutofit/>
          </a:bodyPr>
          <a:lstStyle/>
          <a:p>
            <a:pPr algn="ctr"/>
            <a:r>
              <a:rPr lang="en-US" sz="4000" dirty="0"/>
              <a:t>Why create a new Fabric Manager Framework?</a:t>
            </a:r>
          </a:p>
        </p:txBody>
      </p:sp>
    </p:spTree>
    <p:extLst>
      <p:ext uri="{BB962C8B-B14F-4D97-AF65-F5344CB8AC3E}">
        <p14:creationId xmlns:p14="http://schemas.microsoft.com/office/powerpoint/2010/main" val="164414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12201-E52D-447B-9FAA-3099A5892055}"/>
              </a:ext>
            </a:extLst>
          </p:cNvPr>
          <p:cNvSpPr>
            <a:spLocks noGrp="1"/>
          </p:cNvSpPr>
          <p:nvPr>
            <p:ph type="title"/>
          </p:nvPr>
        </p:nvSpPr>
        <p:spPr>
          <a:xfrm>
            <a:off x="254977" y="324486"/>
            <a:ext cx="11779549" cy="795460"/>
          </a:xfrm>
        </p:spPr>
        <p:txBody>
          <a:bodyPr>
            <a:normAutofit/>
          </a:bodyPr>
          <a:lstStyle/>
          <a:p>
            <a:r>
              <a:rPr lang="en-US" dirty="0"/>
              <a:t>This Creates Problems in Manageability</a:t>
            </a:r>
          </a:p>
        </p:txBody>
      </p:sp>
      <p:sp>
        <p:nvSpPr>
          <p:cNvPr id="3" name="Content Placeholder 2">
            <a:extLst>
              <a:ext uri="{FF2B5EF4-FFF2-40B4-BE49-F238E27FC236}">
                <a16:creationId xmlns:a16="http://schemas.microsoft.com/office/drawing/2014/main" id="{F40AA0EE-D90A-4DF4-8340-FABDD4F4A573}"/>
              </a:ext>
            </a:extLst>
          </p:cNvPr>
          <p:cNvSpPr>
            <a:spLocks noGrp="1"/>
          </p:cNvSpPr>
          <p:nvPr>
            <p:ph idx="4294967295"/>
          </p:nvPr>
        </p:nvSpPr>
        <p:spPr>
          <a:xfrm>
            <a:off x="116737" y="1297384"/>
            <a:ext cx="4643464" cy="5008966"/>
          </a:xfrm>
        </p:spPr>
        <p:txBody>
          <a:bodyPr>
            <a:normAutofit/>
          </a:bodyPr>
          <a:lstStyle/>
          <a:p>
            <a:pPr marL="0" indent="0" algn="ctr">
              <a:buNone/>
            </a:pPr>
            <a:r>
              <a:rPr lang="en-US" b="1" dirty="0"/>
              <a:t>Administrative Management Challenges </a:t>
            </a:r>
            <a:endParaRPr lang="en-US" dirty="0"/>
          </a:p>
          <a:p>
            <a:r>
              <a:rPr lang="en-US" sz="2000" dirty="0"/>
              <a:t>No common fabric manager interface </a:t>
            </a:r>
            <a:br>
              <a:rPr lang="en-US" sz="2000" dirty="0"/>
            </a:br>
            <a:r>
              <a:rPr lang="en-US" sz="2000" dirty="0"/>
              <a:t>or fabric model available to link applications with remote resources</a:t>
            </a:r>
          </a:p>
          <a:p>
            <a:r>
              <a:rPr lang="en-US" sz="2000" dirty="0"/>
              <a:t>Workload management and optimization is different for each </a:t>
            </a:r>
            <a:br>
              <a:rPr lang="en-US" sz="2000" dirty="0"/>
            </a:br>
            <a:r>
              <a:rPr lang="en-US" sz="2000" dirty="0"/>
              <a:t>type of fabric</a:t>
            </a:r>
          </a:p>
          <a:p>
            <a:pPr>
              <a:tabLst>
                <a:tab pos="4287838" algn="l"/>
              </a:tabLst>
            </a:pPr>
            <a:r>
              <a:rPr lang="en-US" sz="2000" dirty="0"/>
              <a:t>Administrators are being asked to manage an increasing heterogenous fabrics infrastructure, each with its own management standard and model`</a:t>
            </a:r>
          </a:p>
          <a:p>
            <a:endParaRPr lang="en-US" sz="2000" dirty="0"/>
          </a:p>
        </p:txBody>
      </p:sp>
      <p:pic>
        <p:nvPicPr>
          <p:cNvPr id="55" name="Picture 54" descr="A picture containing text, basket star, echinoderm, vegetable&#10;&#10;Description automatically generated">
            <a:extLst>
              <a:ext uri="{FF2B5EF4-FFF2-40B4-BE49-F238E27FC236}">
                <a16:creationId xmlns:a16="http://schemas.microsoft.com/office/drawing/2014/main" id="{AFD4AA5C-47C8-47F1-B57D-31399E154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650" y="1805601"/>
            <a:ext cx="7430789" cy="1830194"/>
          </a:xfrm>
          <a:prstGeom prst="rect">
            <a:avLst/>
          </a:prstGeom>
        </p:spPr>
      </p:pic>
      <p:sp>
        <p:nvSpPr>
          <p:cNvPr id="56" name="Down Arrow 5">
            <a:extLst>
              <a:ext uri="{FF2B5EF4-FFF2-40B4-BE49-F238E27FC236}">
                <a16:creationId xmlns:a16="http://schemas.microsoft.com/office/drawing/2014/main" id="{573049F6-88E0-421E-9EB1-6BAA40BF7CE0}"/>
              </a:ext>
            </a:extLst>
          </p:cNvPr>
          <p:cNvSpPr/>
          <p:nvPr/>
        </p:nvSpPr>
        <p:spPr>
          <a:xfrm>
            <a:off x="5235763" y="3631929"/>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7" name="Cloud 56">
            <a:extLst>
              <a:ext uri="{FF2B5EF4-FFF2-40B4-BE49-F238E27FC236}">
                <a16:creationId xmlns:a16="http://schemas.microsoft.com/office/drawing/2014/main" id="{9B06FB96-3620-4B3B-8304-381C9DA3A815}"/>
              </a:ext>
            </a:extLst>
          </p:cNvPr>
          <p:cNvSpPr/>
          <p:nvPr/>
        </p:nvSpPr>
        <p:spPr>
          <a:xfrm>
            <a:off x="4613216" y="3151465"/>
            <a:ext cx="1259293" cy="491496"/>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grpSp>
        <p:nvGrpSpPr>
          <p:cNvPr id="58" name="Group 57">
            <a:extLst>
              <a:ext uri="{FF2B5EF4-FFF2-40B4-BE49-F238E27FC236}">
                <a16:creationId xmlns:a16="http://schemas.microsoft.com/office/drawing/2014/main" id="{2EB39045-3CEE-438B-9248-9C017FD1237A}"/>
              </a:ext>
            </a:extLst>
          </p:cNvPr>
          <p:cNvGrpSpPr/>
          <p:nvPr/>
        </p:nvGrpSpPr>
        <p:grpSpPr>
          <a:xfrm>
            <a:off x="4576719" y="1805601"/>
            <a:ext cx="7448389" cy="541746"/>
            <a:chOff x="93126" y="1525959"/>
            <a:chExt cx="7964977" cy="648722"/>
          </a:xfrm>
          <a:solidFill>
            <a:srgbClr val="C00000"/>
          </a:solidFill>
        </p:grpSpPr>
        <p:grpSp>
          <p:nvGrpSpPr>
            <p:cNvPr id="59" name="Group 58">
              <a:extLst>
                <a:ext uri="{FF2B5EF4-FFF2-40B4-BE49-F238E27FC236}">
                  <a16:creationId xmlns:a16="http://schemas.microsoft.com/office/drawing/2014/main" id="{ECF280C7-A5B5-4892-9B4C-E4FA8D917041}"/>
                </a:ext>
              </a:extLst>
            </p:cNvPr>
            <p:cNvGrpSpPr/>
            <p:nvPr/>
          </p:nvGrpSpPr>
          <p:grpSpPr>
            <a:xfrm>
              <a:off x="2981742" y="1852142"/>
              <a:ext cx="5076361" cy="322539"/>
              <a:chOff x="8802228" y="1727167"/>
              <a:chExt cx="2780171" cy="430055"/>
            </a:xfrm>
            <a:grpFill/>
          </p:grpSpPr>
          <p:sp>
            <p:nvSpPr>
              <p:cNvPr id="61" name="Rectangle 60">
                <a:extLst>
                  <a:ext uri="{FF2B5EF4-FFF2-40B4-BE49-F238E27FC236}">
                    <a16:creationId xmlns:a16="http://schemas.microsoft.com/office/drawing/2014/main" id="{41C657BE-3DAE-45CC-BFB8-E928D7AF837B}"/>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62" name="Straight Connector 61">
                <a:extLst>
                  <a:ext uri="{FF2B5EF4-FFF2-40B4-BE49-F238E27FC236}">
                    <a16:creationId xmlns:a16="http://schemas.microsoft.com/office/drawing/2014/main" id="{3D450EEF-41F1-4BA7-ACFB-AA5EEE410AA4}"/>
                  </a:ext>
                </a:extLst>
              </p:cNvPr>
              <p:cNvCxnSpPr/>
              <p:nvPr/>
            </p:nvCxnSpPr>
            <p:spPr>
              <a:xfrm>
                <a:off x="8802228" y="2156988"/>
                <a:ext cx="2780171" cy="234"/>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60" name="Rectangle 59">
              <a:extLst>
                <a:ext uri="{FF2B5EF4-FFF2-40B4-BE49-F238E27FC236}">
                  <a16:creationId xmlns:a16="http://schemas.microsoft.com/office/drawing/2014/main" id="{38341882-9B01-4D77-A712-A2CC3CED083A}"/>
                </a:ext>
              </a:extLst>
            </p:cNvPr>
            <p:cNvSpPr/>
            <p:nvPr/>
          </p:nvSpPr>
          <p:spPr bwMode="ltGray">
            <a:xfrm>
              <a:off x="93126" y="1525959"/>
              <a:ext cx="7946156" cy="291706"/>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63" name="Rectangle 62">
            <a:extLst>
              <a:ext uri="{FF2B5EF4-FFF2-40B4-BE49-F238E27FC236}">
                <a16:creationId xmlns:a16="http://schemas.microsoft.com/office/drawing/2014/main" id="{9AF1491B-A1CF-4BC0-AE36-D73E92D899CB}"/>
              </a:ext>
            </a:extLst>
          </p:cNvPr>
          <p:cNvSpPr/>
          <p:nvPr/>
        </p:nvSpPr>
        <p:spPr bwMode="ltGray">
          <a:xfrm>
            <a:off x="5491092" y="4533873"/>
            <a:ext cx="521886"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64" name="Rectangle 63">
            <a:extLst>
              <a:ext uri="{FF2B5EF4-FFF2-40B4-BE49-F238E27FC236}">
                <a16:creationId xmlns:a16="http://schemas.microsoft.com/office/drawing/2014/main" id="{21ED86E4-12CA-4E1B-84B3-7F5A89F8B92B}"/>
              </a:ext>
            </a:extLst>
          </p:cNvPr>
          <p:cNvSpPr/>
          <p:nvPr/>
        </p:nvSpPr>
        <p:spPr bwMode="ltGray">
          <a:xfrm>
            <a:off x="5481386" y="5801938"/>
            <a:ext cx="538530" cy="262854"/>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65" name="Down Arrow 10">
            <a:extLst>
              <a:ext uri="{FF2B5EF4-FFF2-40B4-BE49-F238E27FC236}">
                <a16:creationId xmlns:a16="http://schemas.microsoft.com/office/drawing/2014/main" id="{71E354BC-9D65-441D-91C2-7029659E3802}"/>
              </a:ext>
            </a:extLst>
          </p:cNvPr>
          <p:cNvSpPr/>
          <p:nvPr/>
        </p:nvSpPr>
        <p:spPr>
          <a:xfrm>
            <a:off x="5731447" y="3624445"/>
            <a:ext cx="154579" cy="536653"/>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6" name="Cloud 65">
            <a:extLst>
              <a:ext uri="{FF2B5EF4-FFF2-40B4-BE49-F238E27FC236}">
                <a16:creationId xmlns:a16="http://schemas.microsoft.com/office/drawing/2014/main" id="{354C13A7-C584-44D6-B1DF-9CDC3E68B47E}"/>
              </a:ext>
            </a:extLst>
          </p:cNvPr>
          <p:cNvSpPr/>
          <p:nvPr/>
        </p:nvSpPr>
        <p:spPr>
          <a:xfrm>
            <a:off x="5102296" y="3150150"/>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67" name="Rounded Rectangle 12">
            <a:extLst>
              <a:ext uri="{FF2B5EF4-FFF2-40B4-BE49-F238E27FC236}">
                <a16:creationId xmlns:a16="http://schemas.microsoft.com/office/drawing/2014/main" id="{EE1842BC-8B05-4D06-AC33-9EF1C5C4705C}"/>
              </a:ext>
            </a:extLst>
          </p:cNvPr>
          <p:cNvSpPr/>
          <p:nvPr/>
        </p:nvSpPr>
        <p:spPr>
          <a:xfrm>
            <a:off x="6071065" y="4199094"/>
            <a:ext cx="371271" cy="314522"/>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68" name="Rounded Rectangle 13">
            <a:extLst>
              <a:ext uri="{FF2B5EF4-FFF2-40B4-BE49-F238E27FC236}">
                <a16:creationId xmlns:a16="http://schemas.microsoft.com/office/drawing/2014/main" id="{AE711E36-642E-4BAC-ACE2-6427C684EC72}"/>
              </a:ext>
            </a:extLst>
          </p:cNvPr>
          <p:cNvSpPr/>
          <p:nvPr/>
        </p:nvSpPr>
        <p:spPr>
          <a:xfrm>
            <a:off x="7173992" y="4157312"/>
            <a:ext cx="629148" cy="337610"/>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69" name="Rounded Rectangle 14">
            <a:extLst>
              <a:ext uri="{FF2B5EF4-FFF2-40B4-BE49-F238E27FC236}">
                <a16:creationId xmlns:a16="http://schemas.microsoft.com/office/drawing/2014/main" id="{1202805C-8CD7-4FEA-8641-C8472EBC95BE}"/>
              </a:ext>
            </a:extLst>
          </p:cNvPr>
          <p:cNvSpPr/>
          <p:nvPr/>
        </p:nvSpPr>
        <p:spPr>
          <a:xfrm>
            <a:off x="6558967" y="4165557"/>
            <a:ext cx="489245" cy="337610"/>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71" name="Down Arrow 16">
            <a:extLst>
              <a:ext uri="{FF2B5EF4-FFF2-40B4-BE49-F238E27FC236}">
                <a16:creationId xmlns:a16="http://schemas.microsoft.com/office/drawing/2014/main" id="{5AD18158-9C16-4DB7-83BD-36C1E93C1460}"/>
              </a:ext>
            </a:extLst>
          </p:cNvPr>
          <p:cNvSpPr/>
          <p:nvPr/>
        </p:nvSpPr>
        <p:spPr>
          <a:xfrm>
            <a:off x="7551889" y="3581272"/>
            <a:ext cx="107740" cy="547895"/>
          </a:xfrm>
          <a:prstGeom prst="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2" name="Down Arrow 17">
            <a:extLst>
              <a:ext uri="{FF2B5EF4-FFF2-40B4-BE49-F238E27FC236}">
                <a16:creationId xmlns:a16="http://schemas.microsoft.com/office/drawing/2014/main" id="{D093B84F-27A7-4DBD-B0E9-49C27CC6F554}"/>
              </a:ext>
            </a:extLst>
          </p:cNvPr>
          <p:cNvSpPr/>
          <p:nvPr/>
        </p:nvSpPr>
        <p:spPr>
          <a:xfrm>
            <a:off x="6157401" y="362572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3" name="Down Arrow 18">
            <a:extLst>
              <a:ext uri="{FF2B5EF4-FFF2-40B4-BE49-F238E27FC236}">
                <a16:creationId xmlns:a16="http://schemas.microsoft.com/office/drawing/2014/main" id="{4978CFFE-7F5A-4AEF-9B96-DC9ADD8B7D6E}"/>
              </a:ext>
            </a:extLst>
          </p:cNvPr>
          <p:cNvSpPr/>
          <p:nvPr/>
        </p:nvSpPr>
        <p:spPr>
          <a:xfrm>
            <a:off x="6821731" y="3624445"/>
            <a:ext cx="154579" cy="536653"/>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4" name="Rectangle 73">
            <a:extLst>
              <a:ext uri="{FF2B5EF4-FFF2-40B4-BE49-F238E27FC236}">
                <a16:creationId xmlns:a16="http://schemas.microsoft.com/office/drawing/2014/main" id="{340A82E9-1491-4198-90AD-F59E1BD7AFCC}"/>
              </a:ext>
            </a:extLst>
          </p:cNvPr>
          <p:cNvSpPr/>
          <p:nvPr/>
        </p:nvSpPr>
        <p:spPr bwMode="ltGray">
          <a:xfrm>
            <a:off x="7172999" y="4523713"/>
            <a:ext cx="630141" cy="1227198"/>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75" name="Rectangle 74">
            <a:extLst>
              <a:ext uri="{FF2B5EF4-FFF2-40B4-BE49-F238E27FC236}">
                <a16:creationId xmlns:a16="http://schemas.microsoft.com/office/drawing/2014/main" id="{541AA959-E2AB-4A79-8692-B1CB03131EE8}"/>
              </a:ext>
            </a:extLst>
          </p:cNvPr>
          <p:cNvSpPr/>
          <p:nvPr/>
        </p:nvSpPr>
        <p:spPr bwMode="ltGray">
          <a:xfrm>
            <a:off x="7186313" y="5795764"/>
            <a:ext cx="616827" cy="271693"/>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76" name="Rectangle 75">
            <a:extLst>
              <a:ext uri="{FF2B5EF4-FFF2-40B4-BE49-F238E27FC236}">
                <a16:creationId xmlns:a16="http://schemas.microsoft.com/office/drawing/2014/main" id="{5E292611-96BF-44FE-BD80-29B498CCDB50}"/>
              </a:ext>
            </a:extLst>
          </p:cNvPr>
          <p:cNvSpPr/>
          <p:nvPr/>
        </p:nvSpPr>
        <p:spPr bwMode="ltGray">
          <a:xfrm>
            <a:off x="6071065" y="4533873"/>
            <a:ext cx="400514"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77" name="Rectangle 76">
            <a:extLst>
              <a:ext uri="{FF2B5EF4-FFF2-40B4-BE49-F238E27FC236}">
                <a16:creationId xmlns:a16="http://schemas.microsoft.com/office/drawing/2014/main" id="{C8580410-43ED-40C0-9318-E1ADB16BF83D}"/>
              </a:ext>
            </a:extLst>
          </p:cNvPr>
          <p:cNvSpPr/>
          <p:nvPr/>
        </p:nvSpPr>
        <p:spPr bwMode="ltGray">
          <a:xfrm>
            <a:off x="6575713" y="4533873"/>
            <a:ext cx="489246" cy="1227198"/>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78" name="Rectangle 77">
            <a:extLst>
              <a:ext uri="{FF2B5EF4-FFF2-40B4-BE49-F238E27FC236}">
                <a16:creationId xmlns:a16="http://schemas.microsoft.com/office/drawing/2014/main" id="{66EADD05-C7A9-402A-AF9A-242B688CDC13}"/>
              </a:ext>
            </a:extLst>
          </p:cNvPr>
          <p:cNvSpPr/>
          <p:nvPr/>
        </p:nvSpPr>
        <p:spPr bwMode="ltGray">
          <a:xfrm>
            <a:off x="6051102" y="5795765"/>
            <a:ext cx="422358" cy="271692"/>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79" name="Rectangle 78">
            <a:extLst>
              <a:ext uri="{FF2B5EF4-FFF2-40B4-BE49-F238E27FC236}">
                <a16:creationId xmlns:a16="http://schemas.microsoft.com/office/drawing/2014/main" id="{040D1937-2F33-4803-A35E-AB7D9D339420}"/>
              </a:ext>
            </a:extLst>
          </p:cNvPr>
          <p:cNvSpPr/>
          <p:nvPr/>
        </p:nvSpPr>
        <p:spPr bwMode="ltGray">
          <a:xfrm>
            <a:off x="6564759" y="5791777"/>
            <a:ext cx="500200" cy="275680"/>
          </a:xfrm>
          <a:prstGeom prst="rect">
            <a:avLst/>
          </a:prstGeom>
          <a:solidFill>
            <a:schemeClr val="accent5">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80" name="Cloud 79">
            <a:extLst>
              <a:ext uri="{FF2B5EF4-FFF2-40B4-BE49-F238E27FC236}">
                <a16:creationId xmlns:a16="http://schemas.microsoft.com/office/drawing/2014/main" id="{6EF5B548-C062-480A-95C9-AA9E131FE287}"/>
              </a:ext>
            </a:extLst>
          </p:cNvPr>
          <p:cNvSpPr/>
          <p:nvPr/>
        </p:nvSpPr>
        <p:spPr>
          <a:xfrm>
            <a:off x="5841286" y="3154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2" name="Rounded Rectangle 27">
            <a:extLst>
              <a:ext uri="{FF2B5EF4-FFF2-40B4-BE49-F238E27FC236}">
                <a16:creationId xmlns:a16="http://schemas.microsoft.com/office/drawing/2014/main" id="{56AE34AB-1832-48DE-B391-611E10D21D9A}"/>
              </a:ext>
            </a:extLst>
          </p:cNvPr>
          <p:cNvSpPr/>
          <p:nvPr/>
        </p:nvSpPr>
        <p:spPr>
          <a:xfrm>
            <a:off x="4893669" y="4199095"/>
            <a:ext cx="483680" cy="26770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83" name="Rectangle 82">
            <a:extLst>
              <a:ext uri="{FF2B5EF4-FFF2-40B4-BE49-F238E27FC236}">
                <a16:creationId xmlns:a16="http://schemas.microsoft.com/office/drawing/2014/main" id="{201C0109-2B18-45D6-BC92-C90407F948F6}"/>
              </a:ext>
            </a:extLst>
          </p:cNvPr>
          <p:cNvSpPr/>
          <p:nvPr/>
        </p:nvSpPr>
        <p:spPr bwMode="ltGray">
          <a:xfrm>
            <a:off x="8688775" y="2081048"/>
            <a:ext cx="1196905" cy="230862"/>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84" name="Rectangle 83">
            <a:extLst>
              <a:ext uri="{FF2B5EF4-FFF2-40B4-BE49-F238E27FC236}">
                <a16:creationId xmlns:a16="http://schemas.microsoft.com/office/drawing/2014/main" id="{3135B6A3-F3B9-47D8-9420-4E2616FCEABF}"/>
              </a:ext>
            </a:extLst>
          </p:cNvPr>
          <p:cNvSpPr/>
          <p:nvPr/>
        </p:nvSpPr>
        <p:spPr bwMode="ltGray">
          <a:xfrm>
            <a:off x="9958795" y="2073395"/>
            <a:ext cx="973592" cy="238515"/>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85" name="Rectangle 84">
            <a:extLst>
              <a:ext uri="{FF2B5EF4-FFF2-40B4-BE49-F238E27FC236}">
                <a16:creationId xmlns:a16="http://schemas.microsoft.com/office/drawing/2014/main" id="{D9CB48DB-2233-4307-ABD9-20E9086C2682}"/>
              </a:ext>
            </a:extLst>
          </p:cNvPr>
          <p:cNvSpPr/>
          <p:nvPr/>
        </p:nvSpPr>
        <p:spPr bwMode="ltGray">
          <a:xfrm>
            <a:off x="10960495" y="2073391"/>
            <a:ext cx="1034133" cy="272634"/>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86" name="Rectangle 85">
            <a:extLst>
              <a:ext uri="{FF2B5EF4-FFF2-40B4-BE49-F238E27FC236}">
                <a16:creationId xmlns:a16="http://schemas.microsoft.com/office/drawing/2014/main" id="{5C240A2A-0BCC-418A-BEF3-ED177E2B1457}"/>
              </a:ext>
            </a:extLst>
          </p:cNvPr>
          <p:cNvSpPr/>
          <p:nvPr/>
        </p:nvSpPr>
        <p:spPr bwMode="ltGray">
          <a:xfrm>
            <a:off x="4906407" y="4533873"/>
            <a:ext cx="483680" cy="1227198"/>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87" name="Rectangle 86">
            <a:extLst>
              <a:ext uri="{FF2B5EF4-FFF2-40B4-BE49-F238E27FC236}">
                <a16:creationId xmlns:a16="http://schemas.microsoft.com/office/drawing/2014/main" id="{030EB26D-CC4D-41CA-85C0-E706E9C7F9CE}"/>
              </a:ext>
            </a:extLst>
          </p:cNvPr>
          <p:cNvSpPr/>
          <p:nvPr/>
        </p:nvSpPr>
        <p:spPr bwMode="ltGray">
          <a:xfrm>
            <a:off x="4897120" y="5791777"/>
            <a:ext cx="492967" cy="271692"/>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88" name="Rectangle 87">
            <a:extLst>
              <a:ext uri="{FF2B5EF4-FFF2-40B4-BE49-F238E27FC236}">
                <a16:creationId xmlns:a16="http://schemas.microsoft.com/office/drawing/2014/main" id="{6F90A719-A1E2-42FD-B63F-D15EDE7D79C4}"/>
              </a:ext>
            </a:extLst>
          </p:cNvPr>
          <p:cNvSpPr/>
          <p:nvPr/>
        </p:nvSpPr>
        <p:spPr bwMode="ltGray">
          <a:xfrm>
            <a:off x="6364879" y="207339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89" name="Rectangle 88">
            <a:extLst>
              <a:ext uri="{FF2B5EF4-FFF2-40B4-BE49-F238E27FC236}">
                <a16:creationId xmlns:a16="http://schemas.microsoft.com/office/drawing/2014/main" id="{77EFD2B3-CB83-4F53-9DB1-F877FB9ECB6A}"/>
              </a:ext>
            </a:extLst>
          </p:cNvPr>
          <p:cNvSpPr/>
          <p:nvPr/>
        </p:nvSpPr>
        <p:spPr bwMode="ltGray">
          <a:xfrm>
            <a:off x="5460639" y="208355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0" name="Rectangle 89">
            <a:extLst>
              <a:ext uri="{FF2B5EF4-FFF2-40B4-BE49-F238E27FC236}">
                <a16:creationId xmlns:a16="http://schemas.microsoft.com/office/drawing/2014/main" id="{F2DF8E91-F137-4EEF-ABD7-301C35B61C59}"/>
              </a:ext>
            </a:extLst>
          </p:cNvPr>
          <p:cNvSpPr/>
          <p:nvPr/>
        </p:nvSpPr>
        <p:spPr bwMode="ltGray">
          <a:xfrm>
            <a:off x="4566559" y="209371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1" name="Rounded Rectangle 13">
            <a:extLst>
              <a:ext uri="{FF2B5EF4-FFF2-40B4-BE49-F238E27FC236}">
                <a16:creationId xmlns:a16="http://schemas.microsoft.com/office/drawing/2014/main" id="{EA1C099C-745E-4F59-AE6E-D3C5691D9A04}"/>
              </a:ext>
            </a:extLst>
          </p:cNvPr>
          <p:cNvSpPr/>
          <p:nvPr/>
        </p:nvSpPr>
        <p:spPr>
          <a:xfrm>
            <a:off x="11140344" y="4160366"/>
            <a:ext cx="507885" cy="156921"/>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92" name="Down Arrow 16">
            <a:extLst>
              <a:ext uri="{FF2B5EF4-FFF2-40B4-BE49-F238E27FC236}">
                <a16:creationId xmlns:a16="http://schemas.microsoft.com/office/drawing/2014/main" id="{8108E575-E659-4DE9-8AFE-DC0095ECBC70}"/>
              </a:ext>
            </a:extLst>
          </p:cNvPr>
          <p:cNvSpPr/>
          <p:nvPr/>
        </p:nvSpPr>
        <p:spPr>
          <a:xfrm>
            <a:off x="11345272" y="3635941"/>
            <a:ext cx="107740" cy="547895"/>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3" name="Rectangle 92">
            <a:extLst>
              <a:ext uri="{FF2B5EF4-FFF2-40B4-BE49-F238E27FC236}">
                <a16:creationId xmlns:a16="http://schemas.microsoft.com/office/drawing/2014/main" id="{A9001165-8A49-40CC-8DE6-A8441C1488DE}"/>
              </a:ext>
            </a:extLst>
          </p:cNvPr>
          <p:cNvSpPr/>
          <p:nvPr/>
        </p:nvSpPr>
        <p:spPr bwMode="ltGray">
          <a:xfrm>
            <a:off x="11190934" y="4346079"/>
            <a:ext cx="393292" cy="1227198"/>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TBD</a:t>
            </a:r>
          </a:p>
          <a:p>
            <a:pPr algn="ctr">
              <a:lnSpc>
                <a:spcPct val="90000"/>
              </a:lnSpc>
            </a:pPr>
            <a:r>
              <a:rPr lang="en-US" sz="1200" dirty="0">
                <a:solidFill>
                  <a:prstClr val="white"/>
                </a:solidFill>
              </a:rPr>
              <a:t>Fabric Managers</a:t>
            </a:r>
          </a:p>
        </p:txBody>
      </p:sp>
      <p:sp>
        <p:nvSpPr>
          <p:cNvPr id="94" name="Rectangle 93">
            <a:extLst>
              <a:ext uri="{FF2B5EF4-FFF2-40B4-BE49-F238E27FC236}">
                <a16:creationId xmlns:a16="http://schemas.microsoft.com/office/drawing/2014/main" id="{BF79FB87-DCC0-4F2C-9EF7-A3383494FA0C}"/>
              </a:ext>
            </a:extLst>
          </p:cNvPr>
          <p:cNvSpPr/>
          <p:nvPr/>
        </p:nvSpPr>
        <p:spPr bwMode="ltGray">
          <a:xfrm>
            <a:off x="11183106" y="5597730"/>
            <a:ext cx="422359" cy="246207"/>
          </a:xfrm>
          <a:prstGeom prst="rect">
            <a:avLst/>
          </a:prstGeom>
          <a:solidFill>
            <a:srgbClr val="FFC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TBD</a:t>
            </a:r>
          </a:p>
          <a:p>
            <a:pPr algn="ctr">
              <a:lnSpc>
                <a:spcPct val="90000"/>
              </a:lnSpc>
            </a:pPr>
            <a:r>
              <a:rPr lang="en-US" sz="1050" dirty="0">
                <a:solidFill>
                  <a:prstClr val="white"/>
                </a:solidFill>
              </a:rPr>
              <a:t> </a:t>
            </a:r>
            <a:r>
              <a:rPr lang="en-US" sz="1050" dirty="0" err="1">
                <a:solidFill>
                  <a:prstClr val="white"/>
                </a:solidFill>
              </a:rPr>
              <a:t>HW</a:t>
            </a:r>
            <a:endParaRPr lang="en-US" sz="1050" dirty="0">
              <a:solidFill>
                <a:prstClr val="white"/>
              </a:solidFill>
            </a:endParaRPr>
          </a:p>
        </p:txBody>
      </p:sp>
      <p:sp>
        <p:nvSpPr>
          <p:cNvPr id="95" name="Cloud 94">
            <a:extLst>
              <a:ext uri="{FF2B5EF4-FFF2-40B4-BE49-F238E27FC236}">
                <a16:creationId xmlns:a16="http://schemas.microsoft.com/office/drawing/2014/main" id="{FB4349B4-6C78-4583-B4BA-AC05954B0557}"/>
              </a:ext>
            </a:extLst>
          </p:cNvPr>
          <p:cNvSpPr/>
          <p:nvPr/>
        </p:nvSpPr>
        <p:spPr>
          <a:xfrm>
            <a:off x="10957325" y="3193412"/>
            <a:ext cx="1234675" cy="491496"/>
          </a:xfrm>
          <a:prstGeom prst="clou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cxnSp>
        <p:nvCxnSpPr>
          <p:cNvPr id="96" name="Straight Connector 95">
            <a:extLst>
              <a:ext uri="{FF2B5EF4-FFF2-40B4-BE49-F238E27FC236}">
                <a16:creationId xmlns:a16="http://schemas.microsoft.com/office/drawing/2014/main" id="{09A277E9-1CBF-443B-8F78-D70374863581}"/>
              </a:ext>
            </a:extLst>
          </p:cNvPr>
          <p:cNvCxnSpPr>
            <a:cxnSpLocks/>
          </p:cNvCxnSpPr>
          <p:nvPr/>
        </p:nvCxnSpPr>
        <p:spPr>
          <a:xfrm>
            <a:off x="7958707" y="35939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69FD862-57BB-4462-B446-0F7134C3BFB3}"/>
              </a:ext>
            </a:extLst>
          </p:cNvPr>
          <p:cNvCxnSpPr>
            <a:cxnSpLocks/>
            <a:endCxn id="93" idx="1"/>
          </p:cNvCxnSpPr>
          <p:nvPr/>
        </p:nvCxnSpPr>
        <p:spPr>
          <a:xfrm flipV="1">
            <a:off x="7295797" y="49596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9" name="Picture 98" descr="Icon&#10;&#10;Description automatically generated">
            <a:extLst>
              <a:ext uri="{FF2B5EF4-FFF2-40B4-BE49-F238E27FC236}">
                <a16:creationId xmlns:a16="http://schemas.microsoft.com/office/drawing/2014/main" id="{213DF774-0054-40C8-8570-E2DCFE522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389" y="3463984"/>
            <a:ext cx="903547" cy="939613"/>
          </a:xfrm>
          <a:prstGeom prst="rect">
            <a:avLst/>
          </a:prstGeom>
        </p:spPr>
      </p:pic>
      <p:sp>
        <p:nvSpPr>
          <p:cNvPr id="101" name="Rectangle: Rounded Corners 100">
            <a:extLst>
              <a:ext uri="{FF2B5EF4-FFF2-40B4-BE49-F238E27FC236}">
                <a16:creationId xmlns:a16="http://schemas.microsoft.com/office/drawing/2014/main" id="{7A4B441B-C322-43BD-B255-0F26AE7D8C2F}"/>
              </a:ext>
            </a:extLst>
          </p:cNvPr>
          <p:cNvSpPr/>
          <p:nvPr/>
        </p:nvSpPr>
        <p:spPr>
          <a:xfrm>
            <a:off x="5476678" y="4194037"/>
            <a:ext cx="518160" cy="264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rPr>
              <a:t>Gen-Z</a:t>
            </a:r>
            <a:endParaRPr lang="en-GB" sz="1000" dirty="0">
              <a:solidFill>
                <a:prstClr val="white"/>
              </a:solidFill>
            </a:endParaRPr>
          </a:p>
        </p:txBody>
      </p:sp>
      <p:sp>
        <p:nvSpPr>
          <p:cNvPr id="102" name="Cloud 101">
            <a:extLst>
              <a:ext uri="{FF2B5EF4-FFF2-40B4-BE49-F238E27FC236}">
                <a16:creationId xmlns:a16="http://schemas.microsoft.com/office/drawing/2014/main" id="{784179E7-8C33-4BE2-96C5-9DC1DF37DD16}"/>
              </a:ext>
            </a:extLst>
          </p:cNvPr>
          <p:cNvSpPr/>
          <p:nvPr/>
        </p:nvSpPr>
        <p:spPr>
          <a:xfrm>
            <a:off x="6583355" y="3132651"/>
            <a:ext cx="1259293" cy="491496"/>
          </a:xfrm>
          <a:prstGeom prst="cloud">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Cloud 80">
            <a:extLst>
              <a:ext uri="{FF2B5EF4-FFF2-40B4-BE49-F238E27FC236}">
                <a16:creationId xmlns:a16="http://schemas.microsoft.com/office/drawing/2014/main" id="{EC1E9E37-4114-482F-86F4-DEC19013B400}"/>
              </a:ext>
            </a:extLst>
          </p:cNvPr>
          <p:cNvSpPr/>
          <p:nvPr/>
        </p:nvSpPr>
        <p:spPr>
          <a:xfrm>
            <a:off x="7267399" y="3121101"/>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92416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AD75152-2DF7-4F6E-A21C-32F3607C1277}"/>
              </a:ext>
            </a:extLst>
          </p:cNvPr>
          <p:cNvSpPr txBox="1">
            <a:spLocks/>
          </p:cNvSpPr>
          <p:nvPr/>
        </p:nvSpPr>
        <p:spPr>
          <a:xfrm>
            <a:off x="107003" y="1611508"/>
            <a:ext cx="6296005" cy="464705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4">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26103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b="1" dirty="0"/>
              <a:t>Need interoperability through common interfaces to enable managers to efficiently connect workloads with resources</a:t>
            </a:r>
          </a:p>
          <a:p>
            <a:endParaRPr lang="en-US" sz="2300" b="1" dirty="0"/>
          </a:p>
          <a:p>
            <a:r>
              <a:rPr lang="en-US" sz="2300" b="1" dirty="0"/>
              <a:t>Need to Integrate an Open Fabrics Management Framework (</a:t>
            </a:r>
            <a:r>
              <a:rPr lang="en-US" sz="2300" b="1" dirty="0" err="1"/>
              <a:t>OFMF</a:t>
            </a:r>
            <a:r>
              <a:rPr lang="en-US" sz="2300" b="1" dirty="0"/>
              <a:t>) with standards-based Ecosystem management</a:t>
            </a:r>
          </a:p>
          <a:p>
            <a:endParaRPr lang="en-US" sz="2000" dirty="0"/>
          </a:p>
          <a:p>
            <a:r>
              <a:rPr lang="en-US" sz="2300" b="1" dirty="0"/>
              <a:t>Without an Open Fabric Management Framework: </a:t>
            </a:r>
          </a:p>
          <a:p>
            <a:pPr marL="685800" lvl="2"/>
            <a:r>
              <a:rPr lang="en-US" sz="2100" dirty="0">
                <a:solidFill>
                  <a:schemeClr val="tx1"/>
                </a:solidFill>
              </a:rPr>
              <a:t>Every tool and every middleware library provider needs a unique call to a specific fabric management stack for each available fabric</a:t>
            </a:r>
            <a:endParaRPr lang="en-US" sz="1800" dirty="0">
              <a:solidFill>
                <a:schemeClr val="tx1"/>
              </a:solidFill>
            </a:endParaRPr>
          </a:p>
          <a:p>
            <a:endParaRPr lang="en-US" sz="2000" dirty="0"/>
          </a:p>
          <a:p>
            <a:r>
              <a:rPr lang="en-US" sz="2300" b="1" dirty="0"/>
              <a:t>With an Open Fabric Management Framework: </a:t>
            </a:r>
          </a:p>
          <a:p>
            <a:pPr marL="685800" lvl="2"/>
            <a:r>
              <a:rPr lang="en-US" sz="2100" dirty="0">
                <a:solidFill>
                  <a:schemeClr val="tx1"/>
                </a:solidFill>
              </a:rPr>
              <a:t>Everyone calls common fabric services to manipulate the Redfish fabric model</a:t>
            </a:r>
          </a:p>
          <a:p>
            <a:pPr marL="685800" lvl="2"/>
            <a:r>
              <a:rPr lang="en-US" sz="2100" dirty="0">
                <a:solidFill>
                  <a:schemeClr val="tx1"/>
                </a:solidFill>
              </a:rPr>
              <a:t>Open Fabrics Management Framework triggers fabric specific providers to make the actual changes in the fabric</a:t>
            </a:r>
            <a:endParaRPr lang="en-US" sz="1800" dirty="0">
              <a:solidFill>
                <a:schemeClr val="tx1"/>
              </a:solidFill>
            </a:endParaRPr>
          </a:p>
          <a:p>
            <a:endParaRPr lang="en-US" sz="2000" dirty="0"/>
          </a:p>
          <a:p>
            <a:endParaRPr lang="en-US" sz="2000" dirty="0"/>
          </a:p>
        </p:txBody>
      </p:sp>
      <p:sp>
        <p:nvSpPr>
          <p:cNvPr id="10" name="Title 9">
            <a:extLst>
              <a:ext uri="{FF2B5EF4-FFF2-40B4-BE49-F238E27FC236}">
                <a16:creationId xmlns:a16="http://schemas.microsoft.com/office/drawing/2014/main" id="{B0398D71-A827-4DC5-9A75-11FD14E5417A}"/>
              </a:ext>
            </a:extLst>
          </p:cNvPr>
          <p:cNvSpPr>
            <a:spLocks noGrp="1"/>
          </p:cNvSpPr>
          <p:nvPr>
            <p:ph type="title"/>
          </p:nvPr>
        </p:nvSpPr>
        <p:spPr/>
        <p:txBody>
          <a:bodyPr/>
          <a:lstStyle/>
          <a:p>
            <a:r>
              <a:rPr lang="en-US" dirty="0"/>
              <a:t>We Can Fix These Management Problems</a:t>
            </a:r>
          </a:p>
        </p:txBody>
      </p:sp>
      <p:sp>
        <p:nvSpPr>
          <p:cNvPr id="107" name="Down Arrow 5">
            <a:extLst>
              <a:ext uri="{FF2B5EF4-FFF2-40B4-BE49-F238E27FC236}">
                <a16:creationId xmlns:a16="http://schemas.microsoft.com/office/drawing/2014/main" id="{B1F8332A-A9C6-4664-8F01-4242E1827B6E}"/>
              </a:ext>
            </a:extLst>
          </p:cNvPr>
          <p:cNvSpPr/>
          <p:nvPr/>
        </p:nvSpPr>
        <p:spPr>
          <a:xfrm>
            <a:off x="6634416" y="3347449"/>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08" name="Group 107">
            <a:extLst>
              <a:ext uri="{FF2B5EF4-FFF2-40B4-BE49-F238E27FC236}">
                <a16:creationId xmlns:a16="http://schemas.microsoft.com/office/drawing/2014/main" id="{9C9D88D2-C041-493B-8435-17B656BA2126}"/>
              </a:ext>
            </a:extLst>
          </p:cNvPr>
          <p:cNvGrpSpPr/>
          <p:nvPr/>
        </p:nvGrpSpPr>
        <p:grpSpPr>
          <a:xfrm>
            <a:off x="6256562" y="1500801"/>
            <a:ext cx="5697333" cy="562950"/>
            <a:chOff x="1971965" y="1525960"/>
            <a:chExt cx="6122475" cy="674113"/>
          </a:xfrm>
          <a:solidFill>
            <a:srgbClr val="C00000"/>
          </a:solidFill>
        </p:grpSpPr>
        <p:grpSp>
          <p:nvGrpSpPr>
            <p:cNvPr id="109" name="Group 108">
              <a:extLst>
                <a:ext uri="{FF2B5EF4-FFF2-40B4-BE49-F238E27FC236}">
                  <a16:creationId xmlns:a16="http://schemas.microsoft.com/office/drawing/2014/main" id="{3B36F005-F1D2-403E-B3A8-A47D436089C2}"/>
                </a:ext>
              </a:extLst>
            </p:cNvPr>
            <p:cNvGrpSpPr/>
            <p:nvPr/>
          </p:nvGrpSpPr>
          <p:grpSpPr>
            <a:xfrm>
              <a:off x="1971965" y="1852144"/>
              <a:ext cx="6086139" cy="347929"/>
              <a:chOff x="8249203" y="1727167"/>
              <a:chExt cx="3333196" cy="463908"/>
            </a:xfrm>
            <a:grpFill/>
          </p:grpSpPr>
          <p:sp>
            <p:nvSpPr>
              <p:cNvPr id="111" name="Rectangle 110">
                <a:extLst>
                  <a:ext uri="{FF2B5EF4-FFF2-40B4-BE49-F238E27FC236}">
                    <a16:creationId xmlns:a16="http://schemas.microsoft.com/office/drawing/2014/main" id="{D4CADA16-AD5C-471C-8364-40A7AEA93289}"/>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112" name="Straight Connector 111">
                <a:extLst>
                  <a:ext uri="{FF2B5EF4-FFF2-40B4-BE49-F238E27FC236}">
                    <a16:creationId xmlns:a16="http://schemas.microsoft.com/office/drawing/2014/main" id="{EBFC6DF6-F2DA-459A-8E60-D6B0B045338A}"/>
                  </a:ext>
                </a:extLst>
              </p:cNvPr>
              <p:cNvCxnSpPr>
                <a:cxnSpLocks/>
              </p:cNvCxnSpPr>
              <p:nvPr/>
            </p:nvCxnSpPr>
            <p:spPr>
              <a:xfrm flipV="1">
                <a:off x="8249203" y="2157222"/>
                <a:ext cx="3333196" cy="33853"/>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110" name="Rectangle 109">
              <a:extLst>
                <a:ext uri="{FF2B5EF4-FFF2-40B4-BE49-F238E27FC236}">
                  <a16:creationId xmlns:a16="http://schemas.microsoft.com/office/drawing/2014/main" id="{C9D78EB0-918E-409E-86C6-CE28F2DD7AFF}"/>
                </a:ext>
              </a:extLst>
            </p:cNvPr>
            <p:cNvSpPr/>
            <p:nvPr/>
          </p:nvSpPr>
          <p:spPr bwMode="ltGray">
            <a:xfrm>
              <a:off x="2051944" y="1525960"/>
              <a:ext cx="6042496" cy="280928"/>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113" name="Rectangle 112">
            <a:extLst>
              <a:ext uri="{FF2B5EF4-FFF2-40B4-BE49-F238E27FC236}">
                <a16:creationId xmlns:a16="http://schemas.microsoft.com/office/drawing/2014/main" id="{E436FB31-91B8-4D65-853B-1FB19D1EF90B}"/>
              </a:ext>
            </a:extLst>
          </p:cNvPr>
          <p:cNvSpPr/>
          <p:nvPr/>
        </p:nvSpPr>
        <p:spPr bwMode="ltGray">
          <a:xfrm>
            <a:off x="7473326" y="4056353"/>
            <a:ext cx="553077"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114" name="Rectangle 113">
            <a:extLst>
              <a:ext uri="{FF2B5EF4-FFF2-40B4-BE49-F238E27FC236}">
                <a16:creationId xmlns:a16="http://schemas.microsoft.com/office/drawing/2014/main" id="{AC1CC6AA-A401-4344-A86C-8B9D3F31CDF4}"/>
              </a:ext>
            </a:extLst>
          </p:cNvPr>
          <p:cNvSpPr/>
          <p:nvPr/>
        </p:nvSpPr>
        <p:spPr bwMode="ltGray">
          <a:xfrm>
            <a:off x="7463569" y="5314257"/>
            <a:ext cx="553077" cy="300558"/>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115" name="Down Arrow 10">
            <a:extLst>
              <a:ext uri="{FF2B5EF4-FFF2-40B4-BE49-F238E27FC236}">
                <a16:creationId xmlns:a16="http://schemas.microsoft.com/office/drawing/2014/main" id="{6CB53F25-B185-4E0D-BD4F-9DAEF865950A}"/>
              </a:ext>
            </a:extLst>
          </p:cNvPr>
          <p:cNvSpPr/>
          <p:nvPr/>
        </p:nvSpPr>
        <p:spPr>
          <a:xfrm>
            <a:off x="7597460" y="3339965"/>
            <a:ext cx="154579" cy="536653"/>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16" name="Cloud 115">
            <a:extLst>
              <a:ext uri="{FF2B5EF4-FFF2-40B4-BE49-F238E27FC236}">
                <a16:creationId xmlns:a16="http://schemas.microsoft.com/office/drawing/2014/main" id="{F1FC45DE-10F1-491B-9536-D27239B8CA6E}"/>
              </a:ext>
            </a:extLst>
          </p:cNvPr>
          <p:cNvSpPr/>
          <p:nvPr/>
        </p:nvSpPr>
        <p:spPr>
          <a:xfrm>
            <a:off x="6928563" y="2945066"/>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17" name="Rounded Rectangle 12">
            <a:extLst>
              <a:ext uri="{FF2B5EF4-FFF2-40B4-BE49-F238E27FC236}">
                <a16:creationId xmlns:a16="http://schemas.microsoft.com/office/drawing/2014/main" id="{57C71361-254B-47AB-983C-3E67922F3163}"/>
              </a:ext>
            </a:extLst>
          </p:cNvPr>
          <p:cNvSpPr/>
          <p:nvPr/>
        </p:nvSpPr>
        <p:spPr>
          <a:xfrm>
            <a:off x="8434918" y="3835977"/>
            <a:ext cx="505723" cy="200055"/>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118" name="Rounded Rectangle 13">
            <a:extLst>
              <a:ext uri="{FF2B5EF4-FFF2-40B4-BE49-F238E27FC236}">
                <a16:creationId xmlns:a16="http://schemas.microsoft.com/office/drawing/2014/main" id="{C1A167DD-21AD-4644-96EB-06C8AF2343BF}"/>
              </a:ext>
            </a:extLst>
          </p:cNvPr>
          <p:cNvSpPr/>
          <p:nvPr/>
        </p:nvSpPr>
        <p:spPr>
          <a:xfrm>
            <a:off x="10594485" y="3890960"/>
            <a:ext cx="747954" cy="189579"/>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119" name="Rounded Rectangle 14">
            <a:extLst>
              <a:ext uri="{FF2B5EF4-FFF2-40B4-BE49-F238E27FC236}">
                <a16:creationId xmlns:a16="http://schemas.microsoft.com/office/drawing/2014/main" id="{25511A82-801F-4979-B137-6E61A7FA5F88}"/>
              </a:ext>
            </a:extLst>
          </p:cNvPr>
          <p:cNvSpPr/>
          <p:nvPr/>
        </p:nvSpPr>
        <p:spPr>
          <a:xfrm>
            <a:off x="9528845" y="3863505"/>
            <a:ext cx="442143" cy="189575"/>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120" name="Rounded Rectangle 15">
            <a:extLst>
              <a:ext uri="{FF2B5EF4-FFF2-40B4-BE49-F238E27FC236}">
                <a16:creationId xmlns:a16="http://schemas.microsoft.com/office/drawing/2014/main" id="{B59409A9-E66F-45B4-AB5B-A262C5937227}"/>
              </a:ext>
            </a:extLst>
          </p:cNvPr>
          <p:cNvSpPr/>
          <p:nvPr/>
        </p:nvSpPr>
        <p:spPr>
          <a:xfrm>
            <a:off x="7453306" y="3850628"/>
            <a:ext cx="573097" cy="182131"/>
          </a:xfrm>
          <a:prstGeom prst="roundRect">
            <a:avLst/>
          </a:prstGeom>
          <a:solidFill>
            <a:srgbClr val="7030A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Gen-Z</a:t>
            </a:r>
            <a:endParaRPr lang="en-GB" sz="1050" dirty="0">
              <a:solidFill>
                <a:prstClr val="white"/>
              </a:solidFill>
            </a:endParaRPr>
          </a:p>
        </p:txBody>
      </p:sp>
      <p:sp>
        <p:nvSpPr>
          <p:cNvPr id="121" name="Down Arrow 16">
            <a:extLst>
              <a:ext uri="{FF2B5EF4-FFF2-40B4-BE49-F238E27FC236}">
                <a16:creationId xmlns:a16="http://schemas.microsoft.com/office/drawing/2014/main" id="{FD9B5D98-C6FF-4B48-A258-5E5F3D3243C6}"/>
              </a:ext>
            </a:extLst>
          </p:cNvPr>
          <p:cNvSpPr/>
          <p:nvPr/>
        </p:nvSpPr>
        <p:spPr>
          <a:xfrm>
            <a:off x="10799413" y="3366535"/>
            <a:ext cx="107740" cy="5478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2" name="Down Arrow 17">
            <a:extLst>
              <a:ext uri="{FF2B5EF4-FFF2-40B4-BE49-F238E27FC236}">
                <a16:creationId xmlns:a16="http://schemas.microsoft.com/office/drawing/2014/main" id="{56792D1A-5AC9-49E8-A614-ADC27B260A5F}"/>
              </a:ext>
            </a:extLst>
          </p:cNvPr>
          <p:cNvSpPr/>
          <p:nvPr/>
        </p:nvSpPr>
        <p:spPr>
          <a:xfrm>
            <a:off x="8521254" y="334124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3" name="Down Arrow 18">
            <a:extLst>
              <a:ext uri="{FF2B5EF4-FFF2-40B4-BE49-F238E27FC236}">
                <a16:creationId xmlns:a16="http://schemas.microsoft.com/office/drawing/2014/main" id="{CF72331F-0A8E-4705-8271-266ADFF3D484}"/>
              </a:ext>
            </a:extLst>
          </p:cNvPr>
          <p:cNvSpPr/>
          <p:nvPr/>
        </p:nvSpPr>
        <p:spPr>
          <a:xfrm>
            <a:off x="9602144" y="3339965"/>
            <a:ext cx="154579" cy="536653"/>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4" name="Rectangle 123">
            <a:extLst>
              <a:ext uri="{FF2B5EF4-FFF2-40B4-BE49-F238E27FC236}">
                <a16:creationId xmlns:a16="http://schemas.microsoft.com/office/drawing/2014/main" id="{D0D665C8-4926-42D7-BF4A-E063E1A1FE66}"/>
              </a:ext>
            </a:extLst>
          </p:cNvPr>
          <p:cNvSpPr/>
          <p:nvPr/>
        </p:nvSpPr>
        <p:spPr bwMode="ltGray">
          <a:xfrm>
            <a:off x="10594485" y="4076673"/>
            <a:ext cx="740875" cy="1227198"/>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125" name="Rectangle 124">
            <a:extLst>
              <a:ext uri="{FF2B5EF4-FFF2-40B4-BE49-F238E27FC236}">
                <a16:creationId xmlns:a16="http://schemas.microsoft.com/office/drawing/2014/main" id="{063CBA41-59AC-4CF0-B154-7D5D6341669B}"/>
              </a:ext>
            </a:extLst>
          </p:cNvPr>
          <p:cNvSpPr/>
          <p:nvPr/>
        </p:nvSpPr>
        <p:spPr bwMode="ltGray">
          <a:xfrm>
            <a:off x="10594484" y="5328324"/>
            <a:ext cx="740875" cy="249959"/>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126" name="Rectangle 125">
            <a:extLst>
              <a:ext uri="{FF2B5EF4-FFF2-40B4-BE49-F238E27FC236}">
                <a16:creationId xmlns:a16="http://schemas.microsoft.com/office/drawing/2014/main" id="{6AAE4ABF-0D86-45F9-B881-81A872DEC246}"/>
              </a:ext>
            </a:extLst>
          </p:cNvPr>
          <p:cNvSpPr/>
          <p:nvPr/>
        </p:nvSpPr>
        <p:spPr bwMode="ltGray">
          <a:xfrm>
            <a:off x="8434918" y="4056353"/>
            <a:ext cx="505723"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127" name="Rectangle 126">
            <a:extLst>
              <a:ext uri="{FF2B5EF4-FFF2-40B4-BE49-F238E27FC236}">
                <a16:creationId xmlns:a16="http://schemas.microsoft.com/office/drawing/2014/main" id="{69B5289A-DC40-4098-9C50-7076987E97FD}"/>
              </a:ext>
            </a:extLst>
          </p:cNvPr>
          <p:cNvSpPr/>
          <p:nvPr/>
        </p:nvSpPr>
        <p:spPr bwMode="ltGray">
          <a:xfrm>
            <a:off x="9528846" y="4056353"/>
            <a:ext cx="442143" cy="12271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128" name="Rectangle 127">
            <a:extLst>
              <a:ext uri="{FF2B5EF4-FFF2-40B4-BE49-F238E27FC236}">
                <a16:creationId xmlns:a16="http://schemas.microsoft.com/office/drawing/2014/main" id="{0E285CBF-0413-4D30-89B2-8B3C5BA65E9A}"/>
              </a:ext>
            </a:extLst>
          </p:cNvPr>
          <p:cNvSpPr/>
          <p:nvPr/>
        </p:nvSpPr>
        <p:spPr bwMode="ltGray">
          <a:xfrm>
            <a:off x="8414955" y="5318245"/>
            <a:ext cx="523138" cy="260038"/>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129" name="Rectangle 128">
            <a:extLst>
              <a:ext uri="{FF2B5EF4-FFF2-40B4-BE49-F238E27FC236}">
                <a16:creationId xmlns:a16="http://schemas.microsoft.com/office/drawing/2014/main" id="{4546D268-99CF-4DE0-BDD6-5729DDC0D579}"/>
              </a:ext>
            </a:extLst>
          </p:cNvPr>
          <p:cNvSpPr/>
          <p:nvPr/>
        </p:nvSpPr>
        <p:spPr bwMode="ltGray">
          <a:xfrm>
            <a:off x="9517892" y="5314257"/>
            <a:ext cx="453096" cy="300558"/>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130" name="Cloud 129">
            <a:extLst>
              <a:ext uri="{FF2B5EF4-FFF2-40B4-BE49-F238E27FC236}">
                <a16:creationId xmlns:a16="http://schemas.microsoft.com/office/drawing/2014/main" id="{325534F6-7A80-4D5E-A052-F3F39EFB8D0D}"/>
              </a:ext>
            </a:extLst>
          </p:cNvPr>
          <p:cNvSpPr/>
          <p:nvPr/>
        </p:nvSpPr>
        <p:spPr>
          <a:xfrm>
            <a:off x="8042579" y="2900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31" name="Cloud 130">
            <a:extLst>
              <a:ext uri="{FF2B5EF4-FFF2-40B4-BE49-F238E27FC236}">
                <a16:creationId xmlns:a16="http://schemas.microsoft.com/office/drawing/2014/main" id="{D68E39A6-A22A-4175-A043-18EABF36F5E1}"/>
              </a:ext>
            </a:extLst>
          </p:cNvPr>
          <p:cNvSpPr/>
          <p:nvPr/>
        </p:nvSpPr>
        <p:spPr>
          <a:xfrm>
            <a:off x="10411466" y="2903686"/>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32" name="Rounded Rectangle 27">
            <a:extLst>
              <a:ext uri="{FF2B5EF4-FFF2-40B4-BE49-F238E27FC236}">
                <a16:creationId xmlns:a16="http://schemas.microsoft.com/office/drawing/2014/main" id="{BDD6EE73-1E2A-441C-A0B4-6620B632BCD2}"/>
              </a:ext>
            </a:extLst>
          </p:cNvPr>
          <p:cNvSpPr/>
          <p:nvPr/>
        </p:nvSpPr>
        <p:spPr>
          <a:xfrm>
            <a:off x="6520742" y="3876619"/>
            <a:ext cx="541537" cy="20005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133" name="Rectangle 132">
            <a:extLst>
              <a:ext uri="{FF2B5EF4-FFF2-40B4-BE49-F238E27FC236}">
                <a16:creationId xmlns:a16="http://schemas.microsoft.com/office/drawing/2014/main" id="{D7DD8D84-F9B3-4AA3-B1A1-93265F984DF7}"/>
              </a:ext>
            </a:extLst>
          </p:cNvPr>
          <p:cNvSpPr/>
          <p:nvPr/>
        </p:nvSpPr>
        <p:spPr bwMode="ltGray">
          <a:xfrm>
            <a:off x="8583748" y="1776248"/>
            <a:ext cx="1332189" cy="228507"/>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134" name="Rectangle 133">
            <a:extLst>
              <a:ext uri="{FF2B5EF4-FFF2-40B4-BE49-F238E27FC236}">
                <a16:creationId xmlns:a16="http://schemas.microsoft.com/office/drawing/2014/main" id="{EF065BA2-228C-47D2-A647-7277BF9D2692}"/>
              </a:ext>
            </a:extLst>
          </p:cNvPr>
          <p:cNvSpPr/>
          <p:nvPr/>
        </p:nvSpPr>
        <p:spPr bwMode="ltGray">
          <a:xfrm>
            <a:off x="9949274" y="1768596"/>
            <a:ext cx="906194" cy="24514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135" name="Rectangle 134">
            <a:extLst>
              <a:ext uri="{FF2B5EF4-FFF2-40B4-BE49-F238E27FC236}">
                <a16:creationId xmlns:a16="http://schemas.microsoft.com/office/drawing/2014/main" id="{0F859E01-69D6-4E72-A185-33CB35812065}"/>
              </a:ext>
            </a:extLst>
          </p:cNvPr>
          <p:cNvSpPr/>
          <p:nvPr/>
        </p:nvSpPr>
        <p:spPr bwMode="ltGray">
          <a:xfrm>
            <a:off x="10885948" y="1768591"/>
            <a:ext cx="1067947" cy="24515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136" name="Rectangle 135">
            <a:extLst>
              <a:ext uri="{FF2B5EF4-FFF2-40B4-BE49-F238E27FC236}">
                <a16:creationId xmlns:a16="http://schemas.microsoft.com/office/drawing/2014/main" id="{218A57BD-522F-404B-8D11-7F2C0063B817}"/>
              </a:ext>
            </a:extLst>
          </p:cNvPr>
          <p:cNvSpPr/>
          <p:nvPr/>
        </p:nvSpPr>
        <p:spPr bwMode="ltGray">
          <a:xfrm>
            <a:off x="6509203" y="4127473"/>
            <a:ext cx="553076" cy="12271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137" name="Rectangle 136">
            <a:extLst>
              <a:ext uri="{FF2B5EF4-FFF2-40B4-BE49-F238E27FC236}">
                <a16:creationId xmlns:a16="http://schemas.microsoft.com/office/drawing/2014/main" id="{94C4DAFA-36D1-48C2-B5E5-798D50CEFF48}"/>
              </a:ext>
            </a:extLst>
          </p:cNvPr>
          <p:cNvSpPr/>
          <p:nvPr/>
        </p:nvSpPr>
        <p:spPr bwMode="ltGray">
          <a:xfrm>
            <a:off x="6497691" y="5371542"/>
            <a:ext cx="553077" cy="262678"/>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138" name="Rectangle 137">
            <a:extLst>
              <a:ext uri="{FF2B5EF4-FFF2-40B4-BE49-F238E27FC236}">
                <a16:creationId xmlns:a16="http://schemas.microsoft.com/office/drawing/2014/main" id="{02977E92-0FF2-4F40-8531-B24C4398A6E2}"/>
              </a:ext>
            </a:extLst>
          </p:cNvPr>
          <p:cNvSpPr/>
          <p:nvPr/>
        </p:nvSpPr>
        <p:spPr bwMode="ltGray">
          <a:xfrm>
            <a:off x="6322165" y="1786980"/>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TBD</a:t>
            </a:r>
          </a:p>
        </p:txBody>
      </p:sp>
      <p:cxnSp>
        <p:nvCxnSpPr>
          <p:cNvPr id="144" name="Straight Connector 143">
            <a:extLst>
              <a:ext uri="{FF2B5EF4-FFF2-40B4-BE49-F238E27FC236}">
                <a16:creationId xmlns:a16="http://schemas.microsoft.com/office/drawing/2014/main" id="{812F44C7-51B0-44D7-B7B3-4964EA8F94C7}"/>
              </a:ext>
            </a:extLst>
          </p:cNvPr>
          <p:cNvCxnSpPr>
            <a:cxnSpLocks/>
          </p:cNvCxnSpPr>
          <p:nvPr/>
        </p:nvCxnSpPr>
        <p:spPr>
          <a:xfrm>
            <a:off x="8361680" y="32891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58C7694-5ECF-4514-9578-C1A17617D1DE}"/>
              </a:ext>
            </a:extLst>
          </p:cNvPr>
          <p:cNvCxnSpPr>
            <a:cxnSpLocks/>
          </p:cNvCxnSpPr>
          <p:nvPr/>
        </p:nvCxnSpPr>
        <p:spPr>
          <a:xfrm flipV="1">
            <a:off x="6449090" y="46548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6FD1235-8392-466E-A64C-145C6DC0B536}"/>
              </a:ext>
            </a:extLst>
          </p:cNvPr>
          <p:cNvCxnSpPr>
            <a:cxnSpLocks/>
            <a:stCxn id="138" idx="2"/>
          </p:cNvCxnSpPr>
          <p:nvPr/>
        </p:nvCxnSpPr>
        <p:spPr>
          <a:xfrm>
            <a:off x="6745968" y="2015486"/>
            <a:ext cx="887134" cy="564762"/>
          </a:xfrm>
          <a:prstGeom prst="line">
            <a:avLst/>
          </a:prstGeom>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E1D84575-024E-4738-975C-22CAFD679514}"/>
              </a:ext>
            </a:extLst>
          </p:cNvPr>
          <p:cNvCxnSpPr>
            <a:endCxn id="111" idx="2"/>
          </p:cNvCxnSpPr>
          <p:nvPr/>
        </p:nvCxnSpPr>
        <p:spPr>
          <a:xfrm flipH="1" flipV="1">
            <a:off x="7864510" y="2001703"/>
            <a:ext cx="364817" cy="578545"/>
          </a:xfrm>
          <a:prstGeom prst="line">
            <a:avLst/>
          </a:prstGeom>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9828E754-04FA-4BEF-80BC-EB3A6DF93FE0}"/>
              </a:ext>
            </a:extLst>
          </p:cNvPr>
          <p:cNvCxnSpPr>
            <a:cxnSpLocks/>
            <a:stCxn id="133" idx="2"/>
            <a:endCxn id="146" idx="0"/>
          </p:cNvCxnSpPr>
          <p:nvPr/>
        </p:nvCxnSpPr>
        <p:spPr>
          <a:xfrm flipH="1">
            <a:off x="9160845" y="2004755"/>
            <a:ext cx="88998" cy="494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8623B05-04BE-49F6-A0F5-4233025A56E6}"/>
              </a:ext>
            </a:extLst>
          </p:cNvPr>
          <p:cNvCxnSpPr>
            <a:cxnSpLocks/>
            <a:stCxn id="134" idx="2"/>
          </p:cNvCxnSpPr>
          <p:nvPr/>
        </p:nvCxnSpPr>
        <p:spPr>
          <a:xfrm flipH="1">
            <a:off x="10297739" y="2013742"/>
            <a:ext cx="104632" cy="512556"/>
          </a:xfrm>
          <a:prstGeom prst="line">
            <a:avLst/>
          </a:prstGeom>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61FD2A77-CB93-41A2-8273-A77814C6A366}"/>
              </a:ext>
            </a:extLst>
          </p:cNvPr>
          <p:cNvCxnSpPr>
            <a:cxnSpLocks/>
            <a:stCxn id="135" idx="2"/>
          </p:cNvCxnSpPr>
          <p:nvPr/>
        </p:nvCxnSpPr>
        <p:spPr>
          <a:xfrm flipH="1">
            <a:off x="11085908" y="2013742"/>
            <a:ext cx="334014" cy="680764"/>
          </a:xfrm>
          <a:prstGeom prst="line">
            <a:avLst/>
          </a:prstGeom>
        </p:spPr>
        <p:style>
          <a:lnRef idx="1">
            <a:schemeClr val="dk1"/>
          </a:lnRef>
          <a:fillRef idx="0">
            <a:schemeClr val="dk1"/>
          </a:fillRef>
          <a:effectRef idx="0">
            <a:schemeClr val="dk1"/>
          </a:effectRef>
          <a:fontRef idx="minor">
            <a:schemeClr val="tx1"/>
          </a:fontRef>
        </p:style>
      </p:cxnSp>
      <p:sp>
        <p:nvSpPr>
          <p:cNvPr id="146" name="Oval 145">
            <a:extLst>
              <a:ext uri="{FF2B5EF4-FFF2-40B4-BE49-F238E27FC236}">
                <a16:creationId xmlns:a16="http://schemas.microsoft.com/office/drawing/2014/main" id="{24024FAF-A4F0-4EAA-BD01-9810AEA7682E}"/>
              </a:ext>
            </a:extLst>
          </p:cNvPr>
          <p:cNvSpPr/>
          <p:nvPr/>
        </p:nvSpPr>
        <p:spPr>
          <a:xfrm>
            <a:off x="6337842" y="2499360"/>
            <a:ext cx="5646005" cy="45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Fabric Management Interface</a:t>
            </a:r>
          </a:p>
        </p:txBody>
      </p:sp>
      <p:sp>
        <p:nvSpPr>
          <p:cNvPr id="164" name="Cloud 163">
            <a:extLst>
              <a:ext uri="{FF2B5EF4-FFF2-40B4-BE49-F238E27FC236}">
                <a16:creationId xmlns:a16="http://schemas.microsoft.com/office/drawing/2014/main" id="{113BD6BB-3F3B-4AC1-A79D-3DD0FB437D24}"/>
              </a:ext>
            </a:extLst>
          </p:cNvPr>
          <p:cNvSpPr/>
          <p:nvPr/>
        </p:nvSpPr>
        <p:spPr>
          <a:xfrm>
            <a:off x="9170339" y="2920699"/>
            <a:ext cx="1259293" cy="49149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65" name="Cloud 164">
            <a:extLst>
              <a:ext uri="{FF2B5EF4-FFF2-40B4-BE49-F238E27FC236}">
                <a16:creationId xmlns:a16="http://schemas.microsoft.com/office/drawing/2014/main" id="{38BD19C1-8FD8-41EE-BA79-6B60931B9AFF}"/>
              </a:ext>
            </a:extLst>
          </p:cNvPr>
          <p:cNvSpPr/>
          <p:nvPr/>
        </p:nvSpPr>
        <p:spPr>
          <a:xfrm>
            <a:off x="6023597" y="2934906"/>
            <a:ext cx="1259293" cy="49149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99171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74B4-C492-E344-A1C9-10F3901E0D70}"/>
              </a:ext>
            </a:extLst>
          </p:cNvPr>
          <p:cNvSpPr>
            <a:spLocks noGrp="1"/>
          </p:cNvSpPr>
          <p:nvPr>
            <p:ph type="title"/>
          </p:nvPr>
        </p:nvSpPr>
        <p:spPr/>
        <p:txBody>
          <a:bodyPr/>
          <a:lstStyle/>
          <a:p>
            <a:pPr algn="ctr"/>
            <a:r>
              <a:rPr lang="en-US" dirty="0"/>
              <a:t>The OFMF fulfills the need to:</a:t>
            </a:r>
          </a:p>
        </p:txBody>
      </p:sp>
      <p:pic>
        <p:nvPicPr>
          <p:cNvPr id="6" name="Picture 5">
            <a:extLst>
              <a:ext uri="{FF2B5EF4-FFF2-40B4-BE49-F238E27FC236}">
                <a16:creationId xmlns:a16="http://schemas.microsoft.com/office/drawing/2014/main" id="{2B64B862-B9FE-2B48-92B8-E585BAB6D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619" y="1881881"/>
            <a:ext cx="4737100" cy="3552825"/>
          </a:xfrm>
          <a:prstGeom prst="rect">
            <a:avLst/>
          </a:prstGeom>
        </p:spPr>
      </p:pic>
      <p:sp>
        <p:nvSpPr>
          <p:cNvPr id="7" name="TextBox 6">
            <a:extLst>
              <a:ext uri="{FF2B5EF4-FFF2-40B4-BE49-F238E27FC236}">
                <a16:creationId xmlns:a16="http://schemas.microsoft.com/office/drawing/2014/main" id="{24ACE8CD-29EB-4AFC-8ADE-D658F46647B7}"/>
              </a:ext>
            </a:extLst>
          </p:cNvPr>
          <p:cNvSpPr txBox="1"/>
          <p:nvPr/>
        </p:nvSpPr>
        <p:spPr>
          <a:xfrm>
            <a:off x="177529" y="1674674"/>
            <a:ext cx="6262182" cy="3579441"/>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r>
              <a:rPr lang="en-US" sz="2800" dirty="0"/>
              <a:t>The clients needs to reach resources over the fabric</a:t>
            </a:r>
          </a:p>
          <a:p>
            <a:pPr marL="228600" indent="-228600">
              <a:lnSpc>
                <a:spcPct val="90000"/>
              </a:lnSpc>
              <a:spcBef>
                <a:spcPts val="1000"/>
              </a:spcBef>
              <a:buFont typeface="Arial" panose="020B0604020202020204" pitchFamily="34" charset="0"/>
              <a:buChar char="•"/>
            </a:pPr>
            <a:r>
              <a:rPr lang="en-US" sz="2800" dirty="0"/>
              <a:t>We need to bridge the gap between the location of the resources and clients</a:t>
            </a:r>
          </a:p>
          <a:p>
            <a:pPr marL="228600" indent="-228600">
              <a:lnSpc>
                <a:spcPct val="90000"/>
              </a:lnSpc>
              <a:spcBef>
                <a:spcPts val="1000"/>
              </a:spcBef>
              <a:buFont typeface="Arial" panose="020B0604020202020204" pitchFamily="34" charset="0"/>
              <a:buChar char="•"/>
            </a:pPr>
            <a:r>
              <a:rPr lang="en-US" sz="2800" dirty="0"/>
              <a:t>Get the plumbing assembled in the correct way to connect clients with resources</a:t>
            </a:r>
          </a:p>
          <a:p>
            <a:pPr marL="228600" indent="-228600">
              <a:lnSpc>
                <a:spcPct val="90000"/>
              </a:lnSpc>
              <a:spcBef>
                <a:spcPts val="1000"/>
              </a:spcBef>
              <a:buFont typeface="Arial" panose="020B0604020202020204" pitchFamily="34" charset="0"/>
              <a:buChar char="•"/>
            </a:pPr>
            <a:r>
              <a:rPr lang="en-US" sz="2800" dirty="0"/>
              <a:t>Provide a Security Framework</a:t>
            </a:r>
          </a:p>
        </p:txBody>
      </p:sp>
    </p:spTree>
    <p:extLst>
      <p:ext uri="{BB962C8B-B14F-4D97-AF65-F5344CB8AC3E}">
        <p14:creationId xmlns:p14="http://schemas.microsoft.com/office/powerpoint/2010/main" val="85595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964B-37A3-2145-87E9-0D6DEE93C70F}"/>
              </a:ext>
            </a:extLst>
          </p:cNvPr>
          <p:cNvSpPr>
            <a:spLocks noGrp="1"/>
          </p:cNvSpPr>
          <p:nvPr>
            <p:ph type="title"/>
          </p:nvPr>
        </p:nvSpPr>
        <p:spPr/>
        <p:txBody>
          <a:bodyPr>
            <a:normAutofit/>
          </a:bodyPr>
          <a:lstStyle/>
          <a:p>
            <a:r>
              <a:rPr lang="en-US" sz="4000" dirty="0"/>
              <a:t>Why create a new Fabric Manager Framework?</a:t>
            </a:r>
          </a:p>
        </p:txBody>
      </p:sp>
      <p:sp>
        <p:nvSpPr>
          <p:cNvPr id="3" name="Content Placeholder 2">
            <a:extLst>
              <a:ext uri="{FF2B5EF4-FFF2-40B4-BE49-F238E27FC236}">
                <a16:creationId xmlns:a16="http://schemas.microsoft.com/office/drawing/2014/main" id="{8DA97130-9608-DB42-98ED-8B45200BA16A}"/>
              </a:ext>
            </a:extLst>
          </p:cNvPr>
          <p:cNvSpPr>
            <a:spLocks noGrp="1"/>
          </p:cNvSpPr>
          <p:nvPr>
            <p:ph idx="1"/>
          </p:nvPr>
        </p:nvSpPr>
        <p:spPr>
          <a:xfrm>
            <a:off x="1170800" y="1946355"/>
            <a:ext cx="10515600" cy="4351338"/>
          </a:xfrm>
        </p:spPr>
        <p:txBody>
          <a:bodyPr/>
          <a:lstStyle/>
          <a:p>
            <a:pPr marL="0" indent="0">
              <a:buNone/>
            </a:pP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8F6B21E9-058D-464B-9BE3-F977166915F9}"/>
              </a:ext>
            </a:extLst>
          </p:cNvPr>
          <p:cNvSpPr/>
          <p:nvPr/>
        </p:nvSpPr>
        <p:spPr>
          <a:xfrm>
            <a:off x="1173892" y="1415450"/>
            <a:ext cx="10033686" cy="1352464"/>
          </a:xfrm>
          <a:prstGeom prst="rect">
            <a:avLst/>
          </a:prstGeom>
          <a:solidFill>
            <a:srgbClr val="FF0308">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146B79-F77A-B541-A83A-492444F67378}"/>
              </a:ext>
            </a:extLst>
          </p:cNvPr>
          <p:cNvSpPr txBox="1"/>
          <p:nvPr/>
        </p:nvSpPr>
        <p:spPr>
          <a:xfrm>
            <a:off x="1326292" y="1558642"/>
            <a:ext cx="9881286" cy="954107"/>
          </a:xfrm>
          <a:prstGeom prst="rect">
            <a:avLst/>
          </a:prstGeom>
          <a:noFill/>
        </p:spPr>
        <p:txBody>
          <a:bodyPr wrap="square" rtlCol="0">
            <a:spAutoFit/>
          </a:bodyPr>
          <a:lstStyle/>
          <a:p>
            <a:pPr algn="ctr"/>
            <a:r>
              <a:rPr lang="en-US" sz="2800" dirty="0"/>
              <a:t>Client Workload Managers, Applications, Middleware, MPI, Security, Performance Monitoring, etc.</a:t>
            </a:r>
          </a:p>
        </p:txBody>
      </p:sp>
      <p:sp>
        <p:nvSpPr>
          <p:cNvPr id="6" name="Rectangle 5">
            <a:extLst>
              <a:ext uri="{FF2B5EF4-FFF2-40B4-BE49-F238E27FC236}">
                <a16:creationId xmlns:a16="http://schemas.microsoft.com/office/drawing/2014/main" id="{05E998FB-39D2-0442-B54B-F13CAD190A10}"/>
              </a:ext>
            </a:extLst>
          </p:cNvPr>
          <p:cNvSpPr/>
          <p:nvPr/>
        </p:nvSpPr>
        <p:spPr>
          <a:xfrm>
            <a:off x="3021226" y="3251122"/>
            <a:ext cx="6339016" cy="1087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36DF8E-E8B5-AB43-A271-279ACF266265}"/>
              </a:ext>
            </a:extLst>
          </p:cNvPr>
          <p:cNvSpPr txBox="1"/>
          <p:nvPr/>
        </p:nvSpPr>
        <p:spPr>
          <a:xfrm>
            <a:off x="3484605" y="3502433"/>
            <a:ext cx="5424617" cy="584775"/>
          </a:xfrm>
          <a:prstGeom prst="rect">
            <a:avLst/>
          </a:prstGeom>
          <a:noFill/>
        </p:spPr>
        <p:txBody>
          <a:bodyPr wrap="square" rtlCol="0">
            <a:spAutoFit/>
          </a:bodyPr>
          <a:lstStyle/>
          <a:p>
            <a:pPr algn="ctr"/>
            <a:r>
              <a:rPr lang="en-US" sz="3200" dirty="0"/>
              <a:t>Fabric Manager</a:t>
            </a:r>
          </a:p>
        </p:txBody>
      </p:sp>
      <p:sp>
        <p:nvSpPr>
          <p:cNvPr id="8" name="Rectangle 7">
            <a:extLst>
              <a:ext uri="{FF2B5EF4-FFF2-40B4-BE49-F238E27FC236}">
                <a16:creationId xmlns:a16="http://schemas.microsoft.com/office/drawing/2014/main" id="{8CAA6CBE-35D2-BC41-AEE0-DF72D61B0E1D}"/>
              </a:ext>
            </a:extLst>
          </p:cNvPr>
          <p:cNvSpPr/>
          <p:nvPr/>
        </p:nvSpPr>
        <p:spPr>
          <a:xfrm>
            <a:off x="477795" y="4699686"/>
            <a:ext cx="3039762" cy="1352464"/>
          </a:xfrm>
          <a:prstGeom prst="rect">
            <a:avLst/>
          </a:prstGeom>
          <a:solidFill>
            <a:srgbClr val="7030A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ED15AF-2154-5A40-9626-2BFF9D551B6F}"/>
              </a:ext>
            </a:extLst>
          </p:cNvPr>
          <p:cNvSpPr/>
          <p:nvPr/>
        </p:nvSpPr>
        <p:spPr>
          <a:xfrm>
            <a:off x="4592595" y="4699686"/>
            <a:ext cx="3039762" cy="1352464"/>
          </a:xfrm>
          <a:prstGeom prst="rect">
            <a:avLst/>
          </a:prstGeom>
          <a:solidFill>
            <a:srgbClr val="7030A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02CA4-89F2-C543-8996-5A1540A4B7E2}"/>
              </a:ext>
            </a:extLst>
          </p:cNvPr>
          <p:cNvSpPr/>
          <p:nvPr/>
        </p:nvSpPr>
        <p:spPr>
          <a:xfrm>
            <a:off x="8707395" y="4699686"/>
            <a:ext cx="3039762" cy="1352464"/>
          </a:xfrm>
          <a:prstGeom prst="rect">
            <a:avLst/>
          </a:prstGeom>
          <a:solidFill>
            <a:srgbClr val="7030A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8AA715-875E-954C-B7F2-D4C789398BB2}"/>
              </a:ext>
            </a:extLst>
          </p:cNvPr>
          <p:cNvSpPr/>
          <p:nvPr/>
        </p:nvSpPr>
        <p:spPr>
          <a:xfrm>
            <a:off x="486032" y="6199485"/>
            <a:ext cx="840260" cy="64128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8C19AD1-77C7-A147-B073-BA0D3E62F695}"/>
              </a:ext>
            </a:extLst>
          </p:cNvPr>
          <p:cNvSpPr/>
          <p:nvPr/>
        </p:nvSpPr>
        <p:spPr>
          <a:xfrm>
            <a:off x="1569306" y="6216715"/>
            <a:ext cx="840260" cy="64128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B322E4-875A-784B-B307-EBAC9C7158A6}"/>
              </a:ext>
            </a:extLst>
          </p:cNvPr>
          <p:cNvSpPr/>
          <p:nvPr/>
        </p:nvSpPr>
        <p:spPr>
          <a:xfrm>
            <a:off x="2669061" y="6216713"/>
            <a:ext cx="840260" cy="6412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0A79E5F-0861-6243-A913-F4189CB12BDE}"/>
              </a:ext>
            </a:extLst>
          </p:cNvPr>
          <p:cNvSpPr/>
          <p:nvPr/>
        </p:nvSpPr>
        <p:spPr>
          <a:xfrm>
            <a:off x="4472634" y="6223396"/>
            <a:ext cx="840260" cy="64128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EF22374-E741-8A49-BD7D-1962D9B9FE65}"/>
              </a:ext>
            </a:extLst>
          </p:cNvPr>
          <p:cNvSpPr/>
          <p:nvPr/>
        </p:nvSpPr>
        <p:spPr>
          <a:xfrm>
            <a:off x="7116467" y="6191862"/>
            <a:ext cx="840260" cy="64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9078BDF-ACA8-3546-8E68-334FF35E8DE6}"/>
              </a:ext>
            </a:extLst>
          </p:cNvPr>
          <p:cNvSpPr/>
          <p:nvPr/>
        </p:nvSpPr>
        <p:spPr>
          <a:xfrm>
            <a:off x="8719748" y="6198855"/>
            <a:ext cx="840260" cy="6412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8303341-5106-0F41-84AE-93FB21B15713}"/>
              </a:ext>
            </a:extLst>
          </p:cNvPr>
          <p:cNvSpPr/>
          <p:nvPr/>
        </p:nvSpPr>
        <p:spPr>
          <a:xfrm>
            <a:off x="9910114" y="6198854"/>
            <a:ext cx="840260" cy="64128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C011261-E79D-CA46-AA73-FDBC806DAC5F}"/>
              </a:ext>
            </a:extLst>
          </p:cNvPr>
          <p:cNvSpPr/>
          <p:nvPr/>
        </p:nvSpPr>
        <p:spPr>
          <a:xfrm>
            <a:off x="10974852" y="6181714"/>
            <a:ext cx="840260" cy="64128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3EC61B4-E737-0443-902B-068F463B01D3}"/>
              </a:ext>
            </a:extLst>
          </p:cNvPr>
          <p:cNvSpPr txBox="1"/>
          <p:nvPr/>
        </p:nvSpPr>
        <p:spPr>
          <a:xfrm>
            <a:off x="838200" y="4942703"/>
            <a:ext cx="2374558" cy="523220"/>
          </a:xfrm>
          <a:prstGeom prst="rect">
            <a:avLst/>
          </a:prstGeom>
          <a:noFill/>
        </p:spPr>
        <p:txBody>
          <a:bodyPr wrap="square" rtlCol="0">
            <a:spAutoFit/>
          </a:bodyPr>
          <a:lstStyle/>
          <a:p>
            <a:pPr algn="ctr"/>
            <a:r>
              <a:rPr lang="en-US" sz="2800" dirty="0"/>
              <a:t>Fabric 1</a:t>
            </a:r>
          </a:p>
        </p:txBody>
      </p:sp>
      <p:sp>
        <p:nvSpPr>
          <p:cNvPr id="21" name="TextBox 20">
            <a:extLst>
              <a:ext uri="{FF2B5EF4-FFF2-40B4-BE49-F238E27FC236}">
                <a16:creationId xmlns:a16="http://schemas.microsoft.com/office/drawing/2014/main" id="{26D73783-DC5B-874B-BFD1-E09464E1821C}"/>
              </a:ext>
            </a:extLst>
          </p:cNvPr>
          <p:cNvSpPr txBox="1"/>
          <p:nvPr/>
        </p:nvSpPr>
        <p:spPr>
          <a:xfrm>
            <a:off x="4750142" y="5031277"/>
            <a:ext cx="2374558" cy="523220"/>
          </a:xfrm>
          <a:prstGeom prst="rect">
            <a:avLst/>
          </a:prstGeom>
          <a:noFill/>
        </p:spPr>
        <p:txBody>
          <a:bodyPr wrap="square" rtlCol="0">
            <a:spAutoFit/>
          </a:bodyPr>
          <a:lstStyle/>
          <a:p>
            <a:pPr algn="ctr"/>
            <a:r>
              <a:rPr lang="en-US" sz="2800" dirty="0"/>
              <a:t>Gen-Z</a:t>
            </a:r>
          </a:p>
        </p:txBody>
      </p:sp>
      <p:sp>
        <p:nvSpPr>
          <p:cNvPr id="22" name="TextBox 21">
            <a:extLst>
              <a:ext uri="{FF2B5EF4-FFF2-40B4-BE49-F238E27FC236}">
                <a16:creationId xmlns:a16="http://schemas.microsoft.com/office/drawing/2014/main" id="{D02545A3-30BF-0049-847C-BA66C0170D13}"/>
              </a:ext>
            </a:extLst>
          </p:cNvPr>
          <p:cNvSpPr txBox="1"/>
          <p:nvPr/>
        </p:nvSpPr>
        <p:spPr>
          <a:xfrm>
            <a:off x="9045139" y="5031277"/>
            <a:ext cx="2374558" cy="523220"/>
          </a:xfrm>
          <a:prstGeom prst="rect">
            <a:avLst/>
          </a:prstGeom>
          <a:noFill/>
        </p:spPr>
        <p:txBody>
          <a:bodyPr wrap="square" rtlCol="0">
            <a:spAutoFit/>
          </a:bodyPr>
          <a:lstStyle/>
          <a:p>
            <a:pPr algn="ctr"/>
            <a:r>
              <a:rPr lang="en-US" sz="2800" dirty="0"/>
              <a:t>Fabric 2</a:t>
            </a:r>
          </a:p>
        </p:txBody>
      </p:sp>
      <p:sp>
        <p:nvSpPr>
          <p:cNvPr id="23" name="TextBox 22">
            <a:extLst>
              <a:ext uri="{FF2B5EF4-FFF2-40B4-BE49-F238E27FC236}">
                <a16:creationId xmlns:a16="http://schemas.microsoft.com/office/drawing/2014/main" id="{1F0496F5-83A7-294C-863E-57EE01FE401C}"/>
              </a:ext>
            </a:extLst>
          </p:cNvPr>
          <p:cNvSpPr txBox="1"/>
          <p:nvPr/>
        </p:nvSpPr>
        <p:spPr>
          <a:xfrm>
            <a:off x="505600" y="6249479"/>
            <a:ext cx="11370269" cy="523220"/>
          </a:xfrm>
          <a:prstGeom prst="rect">
            <a:avLst/>
          </a:prstGeom>
          <a:noFill/>
        </p:spPr>
        <p:txBody>
          <a:bodyPr wrap="square" rtlCol="0">
            <a:spAutoFit/>
          </a:bodyPr>
          <a:lstStyle/>
          <a:p>
            <a:pPr algn="ctr"/>
            <a:r>
              <a:rPr lang="en-US" sz="2800" dirty="0"/>
              <a:t>Resources</a:t>
            </a:r>
          </a:p>
        </p:txBody>
      </p:sp>
      <p:cxnSp>
        <p:nvCxnSpPr>
          <p:cNvPr id="25" name="Straight Arrow Connector 24">
            <a:extLst>
              <a:ext uri="{FF2B5EF4-FFF2-40B4-BE49-F238E27FC236}">
                <a16:creationId xmlns:a16="http://schemas.microsoft.com/office/drawing/2014/main" id="{8AEFCF62-75A0-9446-BE2C-4414E6DF00E8}"/>
              </a:ext>
            </a:extLst>
          </p:cNvPr>
          <p:cNvCxnSpPr>
            <a:cxnSpLocks/>
            <a:endCxn id="9" idx="0"/>
          </p:cNvCxnSpPr>
          <p:nvPr/>
        </p:nvCxnSpPr>
        <p:spPr>
          <a:xfrm>
            <a:off x="6096000" y="4338517"/>
            <a:ext cx="16476" cy="36116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EA79020-B68B-0741-A3E5-4B32D1A9CE84}"/>
              </a:ext>
            </a:extLst>
          </p:cNvPr>
          <p:cNvCxnSpPr>
            <a:cxnSpLocks/>
          </p:cNvCxnSpPr>
          <p:nvPr/>
        </p:nvCxnSpPr>
        <p:spPr>
          <a:xfrm>
            <a:off x="9360242" y="3892378"/>
            <a:ext cx="970002" cy="774333"/>
          </a:xfrm>
          <a:prstGeom prst="straightConnector1">
            <a:avLst/>
          </a:prstGeom>
          <a:ln w="476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2260E3E-061E-8847-96A6-9AB8437B60A8}"/>
              </a:ext>
            </a:extLst>
          </p:cNvPr>
          <p:cNvCxnSpPr>
            <a:cxnSpLocks/>
          </p:cNvCxnSpPr>
          <p:nvPr/>
        </p:nvCxnSpPr>
        <p:spPr>
          <a:xfrm flipH="1">
            <a:off x="1861756" y="3622460"/>
            <a:ext cx="1159470" cy="103528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672C0B5-A2DB-014B-B3C6-DEA8435C61E6}"/>
              </a:ext>
            </a:extLst>
          </p:cNvPr>
          <p:cNvCxnSpPr>
            <a:cxnSpLocks/>
          </p:cNvCxnSpPr>
          <p:nvPr/>
        </p:nvCxnSpPr>
        <p:spPr>
          <a:xfrm>
            <a:off x="3653481" y="2788392"/>
            <a:ext cx="2129481" cy="43869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F9C5627-4169-BE43-8CE4-1F3A42E02A5D}"/>
              </a:ext>
            </a:extLst>
          </p:cNvPr>
          <p:cNvCxnSpPr>
            <a:cxnSpLocks/>
          </p:cNvCxnSpPr>
          <p:nvPr/>
        </p:nvCxnSpPr>
        <p:spPr>
          <a:xfrm flipH="1">
            <a:off x="6068715" y="2800678"/>
            <a:ext cx="3603" cy="4934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55806E-1442-1C48-A2B8-18C18B7E8390}"/>
              </a:ext>
            </a:extLst>
          </p:cNvPr>
          <p:cNvCxnSpPr>
            <a:cxnSpLocks/>
          </p:cNvCxnSpPr>
          <p:nvPr/>
        </p:nvCxnSpPr>
        <p:spPr>
          <a:xfrm flipH="1">
            <a:off x="6413156" y="2809719"/>
            <a:ext cx="2469806" cy="44065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0E7313C-77BF-F24A-9A34-432356A8A707}"/>
              </a:ext>
            </a:extLst>
          </p:cNvPr>
          <p:cNvCxnSpPr>
            <a:cxnSpLocks/>
          </p:cNvCxnSpPr>
          <p:nvPr/>
        </p:nvCxnSpPr>
        <p:spPr>
          <a:xfrm>
            <a:off x="4913872" y="5967327"/>
            <a:ext cx="0" cy="20828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853F098-5966-BF43-B52C-658C86472C50}"/>
              </a:ext>
            </a:extLst>
          </p:cNvPr>
          <p:cNvCxnSpPr>
            <a:cxnSpLocks/>
          </p:cNvCxnSpPr>
          <p:nvPr/>
        </p:nvCxnSpPr>
        <p:spPr>
          <a:xfrm>
            <a:off x="7524242" y="5983576"/>
            <a:ext cx="0" cy="20828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CF02EA-5A12-E840-B587-F71DD59081D4}"/>
              </a:ext>
            </a:extLst>
          </p:cNvPr>
          <p:cNvCxnSpPr>
            <a:cxnSpLocks/>
          </p:cNvCxnSpPr>
          <p:nvPr/>
        </p:nvCxnSpPr>
        <p:spPr>
          <a:xfrm>
            <a:off x="9187764" y="5997231"/>
            <a:ext cx="32434" cy="24433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EE70780-24E0-5A4F-A2A2-D39E9616CD7D}"/>
              </a:ext>
            </a:extLst>
          </p:cNvPr>
          <p:cNvCxnSpPr>
            <a:cxnSpLocks/>
          </p:cNvCxnSpPr>
          <p:nvPr/>
        </p:nvCxnSpPr>
        <p:spPr>
          <a:xfrm>
            <a:off x="10341563" y="6013867"/>
            <a:ext cx="32434" cy="24433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346FF57-6B2D-2D43-8DBA-13B630778362}"/>
              </a:ext>
            </a:extLst>
          </p:cNvPr>
          <p:cNvCxnSpPr>
            <a:cxnSpLocks/>
          </p:cNvCxnSpPr>
          <p:nvPr/>
        </p:nvCxnSpPr>
        <p:spPr>
          <a:xfrm>
            <a:off x="11418925" y="5994766"/>
            <a:ext cx="0" cy="28097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F0741C7-4552-8E42-9686-32583AA96CCE}"/>
              </a:ext>
            </a:extLst>
          </p:cNvPr>
          <p:cNvCxnSpPr>
            <a:cxnSpLocks/>
          </p:cNvCxnSpPr>
          <p:nvPr/>
        </p:nvCxnSpPr>
        <p:spPr>
          <a:xfrm>
            <a:off x="3074766" y="6041990"/>
            <a:ext cx="24717" cy="18467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CC5D0F4-B7C5-DD41-AA04-F753CF4B37C1}"/>
              </a:ext>
            </a:extLst>
          </p:cNvPr>
          <p:cNvCxnSpPr>
            <a:cxnSpLocks/>
          </p:cNvCxnSpPr>
          <p:nvPr/>
        </p:nvCxnSpPr>
        <p:spPr>
          <a:xfrm flipH="1">
            <a:off x="1964737" y="6033264"/>
            <a:ext cx="14408" cy="26786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6A351E4-0C22-5E44-BEFB-1D691D27AB07}"/>
              </a:ext>
            </a:extLst>
          </p:cNvPr>
          <p:cNvCxnSpPr>
            <a:cxnSpLocks/>
          </p:cNvCxnSpPr>
          <p:nvPr/>
        </p:nvCxnSpPr>
        <p:spPr>
          <a:xfrm flipH="1">
            <a:off x="944022" y="6041879"/>
            <a:ext cx="14408" cy="2495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9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AE3425-7568-4A83-BAB7-8DF51C50FAED}"/>
              </a:ext>
            </a:extLst>
          </p:cNvPr>
          <p:cNvSpPr>
            <a:spLocks noGrp="1"/>
          </p:cNvSpPr>
          <p:nvPr>
            <p:ph type="title"/>
          </p:nvPr>
        </p:nvSpPr>
        <p:spPr>
          <a:xfrm>
            <a:off x="181318" y="143765"/>
            <a:ext cx="12081581" cy="1325563"/>
          </a:xfrm>
        </p:spPr>
        <p:txBody>
          <a:bodyPr/>
          <a:lstStyle/>
          <a:p>
            <a:r>
              <a:rPr lang="en-US" dirty="0"/>
              <a:t>Examples of Fabric Admin Services Offered by </a:t>
            </a:r>
            <a:r>
              <a:rPr lang="en-US" dirty="0" err="1"/>
              <a:t>OFMF</a:t>
            </a:r>
            <a:endParaRPr lang="en-US" dirty="0"/>
          </a:p>
        </p:txBody>
      </p:sp>
      <p:sp>
        <p:nvSpPr>
          <p:cNvPr id="3" name="Content Placeholder 2">
            <a:extLst>
              <a:ext uri="{FF2B5EF4-FFF2-40B4-BE49-F238E27FC236}">
                <a16:creationId xmlns:a16="http://schemas.microsoft.com/office/drawing/2014/main" id="{F40AA0EE-D90A-4DF4-8340-FABDD4F4A573}"/>
              </a:ext>
            </a:extLst>
          </p:cNvPr>
          <p:cNvSpPr>
            <a:spLocks noGrp="1"/>
          </p:cNvSpPr>
          <p:nvPr>
            <p:ph idx="4294967295"/>
          </p:nvPr>
        </p:nvSpPr>
        <p:spPr>
          <a:xfrm>
            <a:off x="116736" y="1465263"/>
            <a:ext cx="5989638" cy="4867275"/>
          </a:xfrm>
        </p:spPr>
        <p:txBody>
          <a:bodyPr>
            <a:normAutofit fontScale="92500" lnSpcReduction="20000"/>
          </a:bodyPr>
          <a:lstStyle/>
          <a:p>
            <a:pPr marL="0" indent="0" algn="ctr">
              <a:buNone/>
            </a:pPr>
            <a:r>
              <a:rPr lang="en-US" sz="2400" b="1" dirty="0"/>
              <a:t>The Open Fabrics Management Framework</a:t>
            </a:r>
          </a:p>
          <a:p>
            <a:r>
              <a:rPr lang="en-US" sz="2000" dirty="0"/>
              <a:t>Control Services</a:t>
            </a:r>
          </a:p>
          <a:p>
            <a:pPr lvl="1"/>
            <a:r>
              <a:rPr lang="en-US" sz="1900" dirty="0"/>
              <a:t>Discovery</a:t>
            </a:r>
          </a:p>
          <a:p>
            <a:pPr lvl="1"/>
            <a:r>
              <a:rPr lang="en-US" sz="1900" dirty="0"/>
              <a:t>Inventory</a:t>
            </a:r>
          </a:p>
          <a:p>
            <a:r>
              <a:rPr lang="en-US" sz="2000" dirty="0"/>
              <a:t>Communication Services</a:t>
            </a:r>
          </a:p>
          <a:p>
            <a:pPr lvl="1"/>
            <a:r>
              <a:rPr lang="en-US" sz="1900" dirty="0"/>
              <a:t>Connection Management</a:t>
            </a:r>
          </a:p>
          <a:p>
            <a:pPr lvl="1"/>
            <a:r>
              <a:rPr lang="en-US" sz="1900" dirty="0"/>
              <a:t>Address vectors</a:t>
            </a:r>
          </a:p>
          <a:p>
            <a:r>
              <a:rPr lang="en-US" sz="2000" dirty="0"/>
              <a:t>Partition Services</a:t>
            </a:r>
          </a:p>
          <a:p>
            <a:pPr lvl="1"/>
            <a:r>
              <a:rPr lang="en-US" sz="1900" dirty="0"/>
              <a:t>Zones</a:t>
            </a:r>
          </a:p>
          <a:p>
            <a:pPr lvl="1"/>
            <a:r>
              <a:rPr lang="en-US" sz="1900" dirty="0"/>
              <a:t>Connections</a:t>
            </a:r>
          </a:p>
          <a:p>
            <a:r>
              <a:rPr lang="en-US" sz="2000" dirty="0"/>
              <a:t>Messaging Services</a:t>
            </a:r>
          </a:p>
          <a:p>
            <a:pPr lvl="1"/>
            <a:r>
              <a:rPr lang="en-US" sz="1900" dirty="0"/>
              <a:t>Queues and Contexts</a:t>
            </a:r>
          </a:p>
          <a:p>
            <a:pPr lvl="1"/>
            <a:r>
              <a:rPr lang="en-US" sz="1900" dirty="0"/>
              <a:t>Events and Errors</a:t>
            </a:r>
          </a:p>
          <a:p>
            <a:pPr lvl="1"/>
            <a:r>
              <a:rPr lang="en-US" sz="1900" dirty="0"/>
              <a:t>Atomics and other synchronizations</a:t>
            </a:r>
          </a:p>
          <a:p>
            <a:r>
              <a:rPr lang="en-US" sz="2000" dirty="0"/>
              <a:t>Security</a:t>
            </a:r>
          </a:p>
          <a:p>
            <a:pPr lvl="1"/>
            <a:r>
              <a:rPr lang="en-US" sz="1900" dirty="0"/>
              <a:t>Sub-fabrics which provide exclusionary access security</a:t>
            </a:r>
          </a:p>
        </p:txBody>
      </p:sp>
      <p:sp>
        <p:nvSpPr>
          <p:cNvPr id="71" name="Down Arrow 5">
            <a:extLst>
              <a:ext uri="{FF2B5EF4-FFF2-40B4-BE49-F238E27FC236}">
                <a16:creationId xmlns:a16="http://schemas.microsoft.com/office/drawing/2014/main" id="{ACEEB94F-DEEE-4900-B0C8-915859B805B9}"/>
              </a:ext>
            </a:extLst>
          </p:cNvPr>
          <p:cNvSpPr/>
          <p:nvPr/>
        </p:nvSpPr>
        <p:spPr>
          <a:xfrm>
            <a:off x="6634416" y="3314791"/>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2" name="Group 71">
            <a:extLst>
              <a:ext uri="{FF2B5EF4-FFF2-40B4-BE49-F238E27FC236}">
                <a16:creationId xmlns:a16="http://schemas.microsoft.com/office/drawing/2014/main" id="{76C672FE-8BB7-40B1-8DF9-756ABA9F85B8}"/>
              </a:ext>
            </a:extLst>
          </p:cNvPr>
          <p:cNvGrpSpPr/>
          <p:nvPr/>
        </p:nvGrpSpPr>
        <p:grpSpPr>
          <a:xfrm>
            <a:off x="6256562" y="1500801"/>
            <a:ext cx="5697333" cy="562950"/>
            <a:chOff x="1971965" y="1525960"/>
            <a:chExt cx="6122475" cy="674113"/>
          </a:xfrm>
          <a:solidFill>
            <a:srgbClr val="C00000"/>
          </a:solidFill>
        </p:grpSpPr>
        <p:grpSp>
          <p:nvGrpSpPr>
            <p:cNvPr id="73" name="Group 72">
              <a:extLst>
                <a:ext uri="{FF2B5EF4-FFF2-40B4-BE49-F238E27FC236}">
                  <a16:creationId xmlns:a16="http://schemas.microsoft.com/office/drawing/2014/main" id="{62EB843B-DD6C-4E37-9056-3EFB355EC259}"/>
                </a:ext>
              </a:extLst>
            </p:cNvPr>
            <p:cNvGrpSpPr/>
            <p:nvPr/>
          </p:nvGrpSpPr>
          <p:grpSpPr>
            <a:xfrm>
              <a:off x="1971965" y="1852144"/>
              <a:ext cx="6086139" cy="347929"/>
              <a:chOff x="8249203" y="1727167"/>
              <a:chExt cx="3333196" cy="463908"/>
            </a:xfrm>
            <a:grpFill/>
          </p:grpSpPr>
          <p:sp>
            <p:nvSpPr>
              <p:cNvPr id="75" name="Rectangle 74">
                <a:extLst>
                  <a:ext uri="{FF2B5EF4-FFF2-40B4-BE49-F238E27FC236}">
                    <a16:creationId xmlns:a16="http://schemas.microsoft.com/office/drawing/2014/main" id="{61555777-81E8-45F4-B0DD-20843421F483}"/>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76" name="Straight Connector 75">
                <a:extLst>
                  <a:ext uri="{FF2B5EF4-FFF2-40B4-BE49-F238E27FC236}">
                    <a16:creationId xmlns:a16="http://schemas.microsoft.com/office/drawing/2014/main" id="{A29F1C34-6E2F-467B-B63F-6276BBAA342E}"/>
                  </a:ext>
                </a:extLst>
              </p:cNvPr>
              <p:cNvCxnSpPr>
                <a:cxnSpLocks/>
              </p:cNvCxnSpPr>
              <p:nvPr/>
            </p:nvCxnSpPr>
            <p:spPr>
              <a:xfrm flipV="1">
                <a:off x="8249203" y="2157222"/>
                <a:ext cx="3333196" cy="33853"/>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74" name="Rectangle 73">
              <a:extLst>
                <a:ext uri="{FF2B5EF4-FFF2-40B4-BE49-F238E27FC236}">
                  <a16:creationId xmlns:a16="http://schemas.microsoft.com/office/drawing/2014/main" id="{9EDC83AC-EAA9-475E-B044-CEAA99D111D9}"/>
                </a:ext>
              </a:extLst>
            </p:cNvPr>
            <p:cNvSpPr/>
            <p:nvPr/>
          </p:nvSpPr>
          <p:spPr bwMode="ltGray">
            <a:xfrm>
              <a:off x="2051944" y="1525960"/>
              <a:ext cx="6042496" cy="280928"/>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77" name="Rectangle 76">
            <a:extLst>
              <a:ext uri="{FF2B5EF4-FFF2-40B4-BE49-F238E27FC236}">
                <a16:creationId xmlns:a16="http://schemas.microsoft.com/office/drawing/2014/main" id="{A56DC20B-046D-4258-989C-F387475DD625}"/>
              </a:ext>
            </a:extLst>
          </p:cNvPr>
          <p:cNvSpPr/>
          <p:nvPr/>
        </p:nvSpPr>
        <p:spPr bwMode="ltGray">
          <a:xfrm>
            <a:off x="7473326" y="4056353"/>
            <a:ext cx="553077"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78" name="Rectangle 77">
            <a:extLst>
              <a:ext uri="{FF2B5EF4-FFF2-40B4-BE49-F238E27FC236}">
                <a16:creationId xmlns:a16="http://schemas.microsoft.com/office/drawing/2014/main" id="{C9F30792-4F12-46AE-8157-7DDA024AA782}"/>
              </a:ext>
            </a:extLst>
          </p:cNvPr>
          <p:cNvSpPr/>
          <p:nvPr/>
        </p:nvSpPr>
        <p:spPr bwMode="ltGray">
          <a:xfrm>
            <a:off x="7463569" y="5314257"/>
            <a:ext cx="553077" cy="300558"/>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79" name="Down Arrow 10">
            <a:extLst>
              <a:ext uri="{FF2B5EF4-FFF2-40B4-BE49-F238E27FC236}">
                <a16:creationId xmlns:a16="http://schemas.microsoft.com/office/drawing/2014/main" id="{DDA87BFF-8362-4302-B16D-979BE1E49902}"/>
              </a:ext>
            </a:extLst>
          </p:cNvPr>
          <p:cNvSpPr/>
          <p:nvPr/>
        </p:nvSpPr>
        <p:spPr>
          <a:xfrm>
            <a:off x="7597460" y="3339965"/>
            <a:ext cx="154579" cy="536653"/>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0" name="Cloud 79">
            <a:extLst>
              <a:ext uri="{FF2B5EF4-FFF2-40B4-BE49-F238E27FC236}">
                <a16:creationId xmlns:a16="http://schemas.microsoft.com/office/drawing/2014/main" id="{BDB6C78E-F0AB-4744-8F93-B97038884A4A}"/>
              </a:ext>
            </a:extLst>
          </p:cNvPr>
          <p:cNvSpPr/>
          <p:nvPr/>
        </p:nvSpPr>
        <p:spPr>
          <a:xfrm>
            <a:off x="6928563" y="2945066"/>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Rounded Rectangle 12">
            <a:extLst>
              <a:ext uri="{FF2B5EF4-FFF2-40B4-BE49-F238E27FC236}">
                <a16:creationId xmlns:a16="http://schemas.microsoft.com/office/drawing/2014/main" id="{27AADFAB-BA5B-475F-BFCC-D36E1446956B}"/>
              </a:ext>
            </a:extLst>
          </p:cNvPr>
          <p:cNvSpPr/>
          <p:nvPr/>
        </p:nvSpPr>
        <p:spPr>
          <a:xfrm>
            <a:off x="8434918" y="3835977"/>
            <a:ext cx="505723" cy="200055"/>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82" name="Rounded Rectangle 13">
            <a:extLst>
              <a:ext uri="{FF2B5EF4-FFF2-40B4-BE49-F238E27FC236}">
                <a16:creationId xmlns:a16="http://schemas.microsoft.com/office/drawing/2014/main" id="{690B45CD-D2A2-4A81-9D13-22B6C3B6F190}"/>
              </a:ext>
            </a:extLst>
          </p:cNvPr>
          <p:cNvSpPr/>
          <p:nvPr/>
        </p:nvSpPr>
        <p:spPr>
          <a:xfrm>
            <a:off x="10594485" y="3890960"/>
            <a:ext cx="747954" cy="189579"/>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83" name="Rounded Rectangle 14">
            <a:extLst>
              <a:ext uri="{FF2B5EF4-FFF2-40B4-BE49-F238E27FC236}">
                <a16:creationId xmlns:a16="http://schemas.microsoft.com/office/drawing/2014/main" id="{264E8F1A-BBBE-4973-B593-4FCA0F62666F}"/>
              </a:ext>
            </a:extLst>
          </p:cNvPr>
          <p:cNvSpPr/>
          <p:nvPr/>
        </p:nvSpPr>
        <p:spPr>
          <a:xfrm>
            <a:off x="9528845" y="3863505"/>
            <a:ext cx="442143" cy="189575"/>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84" name="Rounded Rectangle 15">
            <a:extLst>
              <a:ext uri="{FF2B5EF4-FFF2-40B4-BE49-F238E27FC236}">
                <a16:creationId xmlns:a16="http://schemas.microsoft.com/office/drawing/2014/main" id="{6AE612CF-C5A3-4CE6-94C6-0B155E863504}"/>
              </a:ext>
            </a:extLst>
          </p:cNvPr>
          <p:cNvSpPr/>
          <p:nvPr/>
        </p:nvSpPr>
        <p:spPr>
          <a:xfrm>
            <a:off x="7453306" y="3850628"/>
            <a:ext cx="573097" cy="182131"/>
          </a:xfrm>
          <a:prstGeom prst="roundRect">
            <a:avLst/>
          </a:prstGeom>
          <a:solidFill>
            <a:srgbClr val="7030A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Gen-Z</a:t>
            </a:r>
            <a:endParaRPr lang="en-GB" sz="1050" dirty="0">
              <a:solidFill>
                <a:prstClr val="white"/>
              </a:solidFill>
            </a:endParaRPr>
          </a:p>
        </p:txBody>
      </p:sp>
      <p:sp>
        <p:nvSpPr>
          <p:cNvPr id="85" name="Down Arrow 16">
            <a:extLst>
              <a:ext uri="{FF2B5EF4-FFF2-40B4-BE49-F238E27FC236}">
                <a16:creationId xmlns:a16="http://schemas.microsoft.com/office/drawing/2014/main" id="{FC9EF147-4854-4F81-ACFD-85CAE6A579D9}"/>
              </a:ext>
            </a:extLst>
          </p:cNvPr>
          <p:cNvSpPr/>
          <p:nvPr/>
        </p:nvSpPr>
        <p:spPr>
          <a:xfrm>
            <a:off x="10799413" y="3366535"/>
            <a:ext cx="107740" cy="5478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6" name="Down Arrow 17">
            <a:extLst>
              <a:ext uri="{FF2B5EF4-FFF2-40B4-BE49-F238E27FC236}">
                <a16:creationId xmlns:a16="http://schemas.microsoft.com/office/drawing/2014/main" id="{C28C2560-5B9A-428D-BBB1-F9659F66C3CE}"/>
              </a:ext>
            </a:extLst>
          </p:cNvPr>
          <p:cNvSpPr/>
          <p:nvPr/>
        </p:nvSpPr>
        <p:spPr>
          <a:xfrm>
            <a:off x="8521254" y="334124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7" name="Down Arrow 18">
            <a:extLst>
              <a:ext uri="{FF2B5EF4-FFF2-40B4-BE49-F238E27FC236}">
                <a16:creationId xmlns:a16="http://schemas.microsoft.com/office/drawing/2014/main" id="{7E9FCAD6-5A84-4F65-8040-936BBF91F665}"/>
              </a:ext>
            </a:extLst>
          </p:cNvPr>
          <p:cNvSpPr/>
          <p:nvPr/>
        </p:nvSpPr>
        <p:spPr>
          <a:xfrm>
            <a:off x="9602144" y="3339965"/>
            <a:ext cx="154579" cy="536653"/>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8" name="Rectangle 87">
            <a:extLst>
              <a:ext uri="{FF2B5EF4-FFF2-40B4-BE49-F238E27FC236}">
                <a16:creationId xmlns:a16="http://schemas.microsoft.com/office/drawing/2014/main" id="{59DD0E98-C274-4777-AA54-0F9502F508FE}"/>
              </a:ext>
            </a:extLst>
          </p:cNvPr>
          <p:cNvSpPr/>
          <p:nvPr/>
        </p:nvSpPr>
        <p:spPr bwMode="ltGray">
          <a:xfrm>
            <a:off x="10594485" y="4076673"/>
            <a:ext cx="740875" cy="1227198"/>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89" name="Rectangle 88">
            <a:extLst>
              <a:ext uri="{FF2B5EF4-FFF2-40B4-BE49-F238E27FC236}">
                <a16:creationId xmlns:a16="http://schemas.microsoft.com/office/drawing/2014/main" id="{293E451E-D3B0-45CD-A626-A830F46CF8CC}"/>
              </a:ext>
            </a:extLst>
          </p:cNvPr>
          <p:cNvSpPr/>
          <p:nvPr/>
        </p:nvSpPr>
        <p:spPr bwMode="ltGray">
          <a:xfrm>
            <a:off x="10594484" y="5328324"/>
            <a:ext cx="740875" cy="249959"/>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90" name="Rectangle 89">
            <a:extLst>
              <a:ext uri="{FF2B5EF4-FFF2-40B4-BE49-F238E27FC236}">
                <a16:creationId xmlns:a16="http://schemas.microsoft.com/office/drawing/2014/main" id="{8B758E9D-617D-4434-B8B4-7E4683BF34EA}"/>
              </a:ext>
            </a:extLst>
          </p:cNvPr>
          <p:cNvSpPr/>
          <p:nvPr/>
        </p:nvSpPr>
        <p:spPr bwMode="ltGray">
          <a:xfrm>
            <a:off x="8434918" y="4056353"/>
            <a:ext cx="505723"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91" name="Rectangle 90">
            <a:extLst>
              <a:ext uri="{FF2B5EF4-FFF2-40B4-BE49-F238E27FC236}">
                <a16:creationId xmlns:a16="http://schemas.microsoft.com/office/drawing/2014/main" id="{A9E16710-46C5-467C-B8B1-6319F28600AB}"/>
              </a:ext>
            </a:extLst>
          </p:cNvPr>
          <p:cNvSpPr/>
          <p:nvPr/>
        </p:nvSpPr>
        <p:spPr bwMode="ltGray">
          <a:xfrm>
            <a:off x="9528846" y="4056353"/>
            <a:ext cx="442143" cy="12271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92" name="Rectangle 91">
            <a:extLst>
              <a:ext uri="{FF2B5EF4-FFF2-40B4-BE49-F238E27FC236}">
                <a16:creationId xmlns:a16="http://schemas.microsoft.com/office/drawing/2014/main" id="{A910FCEB-9812-4C6F-BC83-E980955DDDBD}"/>
              </a:ext>
            </a:extLst>
          </p:cNvPr>
          <p:cNvSpPr/>
          <p:nvPr/>
        </p:nvSpPr>
        <p:spPr bwMode="ltGray">
          <a:xfrm>
            <a:off x="8414955" y="5318245"/>
            <a:ext cx="523138" cy="260038"/>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93" name="Rectangle 92">
            <a:extLst>
              <a:ext uri="{FF2B5EF4-FFF2-40B4-BE49-F238E27FC236}">
                <a16:creationId xmlns:a16="http://schemas.microsoft.com/office/drawing/2014/main" id="{3079CA0C-0766-450E-8F70-5D26F04E6B81}"/>
              </a:ext>
            </a:extLst>
          </p:cNvPr>
          <p:cNvSpPr/>
          <p:nvPr/>
        </p:nvSpPr>
        <p:spPr bwMode="ltGray">
          <a:xfrm>
            <a:off x="9517892" y="5314257"/>
            <a:ext cx="453096" cy="300558"/>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94" name="Cloud 93">
            <a:extLst>
              <a:ext uri="{FF2B5EF4-FFF2-40B4-BE49-F238E27FC236}">
                <a16:creationId xmlns:a16="http://schemas.microsoft.com/office/drawing/2014/main" id="{EC28344F-34FC-480B-96CC-A10C8DBFE680}"/>
              </a:ext>
            </a:extLst>
          </p:cNvPr>
          <p:cNvSpPr/>
          <p:nvPr/>
        </p:nvSpPr>
        <p:spPr>
          <a:xfrm>
            <a:off x="8042579" y="2900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95" name="Cloud 94">
            <a:extLst>
              <a:ext uri="{FF2B5EF4-FFF2-40B4-BE49-F238E27FC236}">
                <a16:creationId xmlns:a16="http://schemas.microsoft.com/office/drawing/2014/main" id="{32F12118-66DD-42D0-A90C-C8E3C3FD7473}"/>
              </a:ext>
            </a:extLst>
          </p:cNvPr>
          <p:cNvSpPr/>
          <p:nvPr/>
        </p:nvSpPr>
        <p:spPr>
          <a:xfrm>
            <a:off x="10411466" y="2903686"/>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96" name="Rounded Rectangle 27">
            <a:extLst>
              <a:ext uri="{FF2B5EF4-FFF2-40B4-BE49-F238E27FC236}">
                <a16:creationId xmlns:a16="http://schemas.microsoft.com/office/drawing/2014/main" id="{676F2B0F-720C-45FE-B37C-54FA3D8160BA}"/>
              </a:ext>
            </a:extLst>
          </p:cNvPr>
          <p:cNvSpPr/>
          <p:nvPr/>
        </p:nvSpPr>
        <p:spPr>
          <a:xfrm>
            <a:off x="6520742" y="3854847"/>
            <a:ext cx="541537" cy="20005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97" name="Rectangle 96">
            <a:extLst>
              <a:ext uri="{FF2B5EF4-FFF2-40B4-BE49-F238E27FC236}">
                <a16:creationId xmlns:a16="http://schemas.microsoft.com/office/drawing/2014/main" id="{BF8934D9-3729-4CA6-9159-CBFCCF1EEF49}"/>
              </a:ext>
            </a:extLst>
          </p:cNvPr>
          <p:cNvSpPr/>
          <p:nvPr/>
        </p:nvSpPr>
        <p:spPr bwMode="ltGray">
          <a:xfrm>
            <a:off x="8583748" y="1776248"/>
            <a:ext cx="1332189" cy="228507"/>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98" name="Rectangle 97">
            <a:extLst>
              <a:ext uri="{FF2B5EF4-FFF2-40B4-BE49-F238E27FC236}">
                <a16:creationId xmlns:a16="http://schemas.microsoft.com/office/drawing/2014/main" id="{925F7CEF-550C-4CFC-BDE9-6420C5F117D0}"/>
              </a:ext>
            </a:extLst>
          </p:cNvPr>
          <p:cNvSpPr/>
          <p:nvPr/>
        </p:nvSpPr>
        <p:spPr bwMode="ltGray">
          <a:xfrm>
            <a:off x="9949274" y="1768596"/>
            <a:ext cx="906194" cy="24514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99" name="Rectangle 98">
            <a:extLst>
              <a:ext uri="{FF2B5EF4-FFF2-40B4-BE49-F238E27FC236}">
                <a16:creationId xmlns:a16="http://schemas.microsoft.com/office/drawing/2014/main" id="{B9E2E30D-487A-49D5-967E-928B905E1FB4}"/>
              </a:ext>
            </a:extLst>
          </p:cNvPr>
          <p:cNvSpPr/>
          <p:nvPr/>
        </p:nvSpPr>
        <p:spPr bwMode="ltGray">
          <a:xfrm>
            <a:off x="10885948" y="1768591"/>
            <a:ext cx="1067947" cy="24515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100" name="Rectangle 99">
            <a:extLst>
              <a:ext uri="{FF2B5EF4-FFF2-40B4-BE49-F238E27FC236}">
                <a16:creationId xmlns:a16="http://schemas.microsoft.com/office/drawing/2014/main" id="{EB3862B3-E9C7-4977-8DCA-91CF83EE1A69}"/>
              </a:ext>
            </a:extLst>
          </p:cNvPr>
          <p:cNvSpPr/>
          <p:nvPr/>
        </p:nvSpPr>
        <p:spPr bwMode="ltGray">
          <a:xfrm>
            <a:off x="6509203" y="4094815"/>
            <a:ext cx="553076" cy="12271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101" name="Rectangle 100">
            <a:extLst>
              <a:ext uri="{FF2B5EF4-FFF2-40B4-BE49-F238E27FC236}">
                <a16:creationId xmlns:a16="http://schemas.microsoft.com/office/drawing/2014/main" id="{593C9324-0D9C-4C51-8837-ECDC9D1E692B}"/>
              </a:ext>
            </a:extLst>
          </p:cNvPr>
          <p:cNvSpPr/>
          <p:nvPr/>
        </p:nvSpPr>
        <p:spPr bwMode="ltGray">
          <a:xfrm>
            <a:off x="6508577" y="5360656"/>
            <a:ext cx="553077" cy="262678"/>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102" name="Rectangle 101">
            <a:extLst>
              <a:ext uri="{FF2B5EF4-FFF2-40B4-BE49-F238E27FC236}">
                <a16:creationId xmlns:a16="http://schemas.microsoft.com/office/drawing/2014/main" id="{A553C412-ED5D-42A9-ADE9-F00C7A29BE11}"/>
              </a:ext>
            </a:extLst>
          </p:cNvPr>
          <p:cNvSpPr/>
          <p:nvPr/>
        </p:nvSpPr>
        <p:spPr bwMode="ltGray">
          <a:xfrm>
            <a:off x="6322165" y="1786980"/>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TBD</a:t>
            </a:r>
          </a:p>
        </p:txBody>
      </p:sp>
      <p:cxnSp>
        <p:nvCxnSpPr>
          <p:cNvPr id="103" name="Straight Connector 102">
            <a:extLst>
              <a:ext uri="{FF2B5EF4-FFF2-40B4-BE49-F238E27FC236}">
                <a16:creationId xmlns:a16="http://schemas.microsoft.com/office/drawing/2014/main" id="{D7B3886F-DA2A-47E5-876A-F8D8D9573F8D}"/>
              </a:ext>
            </a:extLst>
          </p:cNvPr>
          <p:cNvCxnSpPr>
            <a:cxnSpLocks/>
          </p:cNvCxnSpPr>
          <p:nvPr/>
        </p:nvCxnSpPr>
        <p:spPr>
          <a:xfrm>
            <a:off x="8361680" y="32891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A6A59A5-7BB7-43C0-98F9-C25821D43164}"/>
              </a:ext>
            </a:extLst>
          </p:cNvPr>
          <p:cNvCxnSpPr>
            <a:cxnSpLocks/>
          </p:cNvCxnSpPr>
          <p:nvPr/>
        </p:nvCxnSpPr>
        <p:spPr>
          <a:xfrm flipV="1">
            <a:off x="6449090" y="46548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1AEA190-8A57-4E8B-80EF-1E2CFFED3B60}"/>
              </a:ext>
            </a:extLst>
          </p:cNvPr>
          <p:cNvCxnSpPr>
            <a:cxnSpLocks/>
            <a:stCxn id="102" idx="2"/>
          </p:cNvCxnSpPr>
          <p:nvPr/>
        </p:nvCxnSpPr>
        <p:spPr>
          <a:xfrm>
            <a:off x="6745968" y="2015486"/>
            <a:ext cx="887134" cy="564762"/>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3E94C3F4-03A5-4D13-B066-CBAB32646579}"/>
              </a:ext>
            </a:extLst>
          </p:cNvPr>
          <p:cNvCxnSpPr>
            <a:endCxn id="75" idx="2"/>
          </p:cNvCxnSpPr>
          <p:nvPr/>
        </p:nvCxnSpPr>
        <p:spPr>
          <a:xfrm flipH="1" flipV="1">
            <a:off x="7864510" y="2001703"/>
            <a:ext cx="364817" cy="578545"/>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47B5420C-9F00-42F1-A336-5C73943A95E2}"/>
              </a:ext>
            </a:extLst>
          </p:cNvPr>
          <p:cNvCxnSpPr>
            <a:stCxn id="97" idx="2"/>
            <a:endCxn id="110" idx="0"/>
          </p:cNvCxnSpPr>
          <p:nvPr/>
        </p:nvCxnSpPr>
        <p:spPr>
          <a:xfrm flipH="1">
            <a:off x="9160845" y="2004755"/>
            <a:ext cx="88998" cy="494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AE9FEE-65AF-4EDB-AE98-CB4E13621BC5}"/>
              </a:ext>
            </a:extLst>
          </p:cNvPr>
          <p:cNvCxnSpPr>
            <a:cxnSpLocks/>
            <a:stCxn id="98" idx="2"/>
          </p:cNvCxnSpPr>
          <p:nvPr/>
        </p:nvCxnSpPr>
        <p:spPr>
          <a:xfrm flipH="1">
            <a:off x="10297739" y="2013742"/>
            <a:ext cx="104632" cy="512556"/>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EC2ADCD4-6C35-4631-865C-2359F75AC091}"/>
              </a:ext>
            </a:extLst>
          </p:cNvPr>
          <p:cNvCxnSpPr>
            <a:cxnSpLocks/>
            <a:stCxn id="99" idx="2"/>
          </p:cNvCxnSpPr>
          <p:nvPr/>
        </p:nvCxnSpPr>
        <p:spPr>
          <a:xfrm flipH="1">
            <a:off x="11085908" y="2013742"/>
            <a:ext cx="334014" cy="680764"/>
          </a:xfrm>
          <a:prstGeom prst="line">
            <a:avLst/>
          </a:prstGeom>
        </p:spPr>
        <p:style>
          <a:lnRef idx="1">
            <a:schemeClr val="dk1"/>
          </a:lnRef>
          <a:fillRef idx="0">
            <a:schemeClr val="dk1"/>
          </a:fillRef>
          <a:effectRef idx="0">
            <a:schemeClr val="dk1"/>
          </a:effectRef>
          <a:fontRef idx="minor">
            <a:schemeClr val="tx1"/>
          </a:fontRef>
        </p:style>
      </p:cxnSp>
      <p:sp>
        <p:nvSpPr>
          <p:cNvPr id="110" name="Oval 109">
            <a:extLst>
              <a:ext uri="{FF2B5EF4-FFF2-40B4-BE49-F238E27FC236}">
                <a16:creationId xmlns:a16="http://schemas.microsoft.com/office/drawing/2014/main" id="{FAAE42FD-7351-4380-9C4B-F1C2985BA46A}"/>
              </a:ext>
            </a:extLst>
          </p:cNvPr>
          <p:cNvSpPr/>
          <p:nvPr/>
        </p:nvSpPr>
        <p:spPr>
          <a:xfrm>
            <a:off x="6337842" y="2499360"/>
            <a:ext cx="5646005" cy="45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Fabric Management Interface</a:t>
            </a:r>
          </a:p>
        </p:txBody>
      </p:sp>
      <p:sp>
        <p:nvSpPr>
          <p:cNvPr id="111" name="Cloud 110">
            <a:extLst>
              <a:ext uri="{FF2B5EF4-FFF2-40B4-BE49-F238E27FC236}">
                <a16:creationId xmlns:a16="http://schemas.microsoft.com/office/drawing/2014/main" id="{F9A21C39-89A5-4B29-8276-38474A61E24C}"/>
              </a:ext>
            </a:extLst>
          </p:cNvPr>
          <p:cNvSpPr/>
          <p:nvPr/>
        </p:nvSpPr>
        <p:spPr>
          <a:xfrm>
            <a:off x="9170339" y="2920699"/>
            <a:ext cx="1259293" cy="49149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12" name="Cloud 111">
            <a:extLst>
              <a:ext uri="{FF2B5EF4-FFF2-40B4-BE49-F238E27FC236}">
                <a16:creationId xmlns:a16="http://schemas.microsoft.com/office/drawing/2014/main" id="{AD2842F7-FE63-4F11-8FE3-1EBA6FF36581}"/>
              </a:ext>
            </a:extLst>
          </p:cNvPr>
          <p:cNvSpPr/>
          <p:nvPr/>
        </p:nvSpPr>
        <p:spPr>
          <a:xfrm>
            <a:off x="6027953" y="2934906"/>
            <a:ext cx="1259293" cy="49149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57912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3A88-FFCC-4153-BBF9-71E35153311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6FB6B14-3DF3-46C3-819A-1D9BF8735A70}"/>
              </a:ext>
            </a:extLst>
          </p:cNvPr>
          <p:cNvPicPr>
            <a:picLocks noChangeAspect="1"/>
          </p:cNvPicPr>
          <p:nvPr/>
        </p:nvPicPr>
        <p:blipFill rotWithShape="1">
          <a:blip r:embed="rId2"/>
          <a:srcRect l="58845" t="2" r="694" b="39193"/>
          <a:stretch/>
        </p:blipFill>
        <p:spPr>
          <a:xfrm>
            <a:off x="4770120" y="3247242"/>
            <a:ext cx="2651760" cy="2468880"/>
          </a:xfrm>
          <a:prstGeom prst="rect">
            <a:avLst/>
          </a:prstGeom>
        </p:spPr>
      </p:pic>
      <p:pic>
        <p:nvPicPr>
          <p:cNvPr id="5" name="Picture 4" descr="http://www.dmtf.org/sites/default/files/dmtf-redfish-logo.png">
            <a:extLst>
              <a:ext uri="{FF2B5EF4-FFF2-40B4-BE49-F238E27FC236}">
                <a16:creationId xmlns:a16="http://schemas.microsoft.com/office/drawing/2014/main" id="{6F4A765D-4B11-47E2-ACCC-E441694DF09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330996" y="4192972"/>
            <a:ext cx="829078" cy="786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8369DE8-931C-4DA1-A6D5-74F6F00105EF}"/>
              </a:ext>
            </a:extLst>
          </p:cNvPr>
          <p:cNvPicPr>
            <a:picLocks noChangeAspect="1"/>
          </p:cNvPicPr>
          <p:nvPr/>
        </p:nvPicPr>
        <p:blipFill rotWithShape="1">
          <a:blip r:embed="rId2"/>
          <a:srcRect l="58845" t="2" r="694" b="39193"/>
          <a:stretch/>
        </p:blipFill>
        <p:spPr>
          <a:xfrm>
            <a:off x="4616309" y="1599247"/>
            <a:ext cx="2651760" cy="2468880"/>
          </a:xfrm>
          <a:prstGeom prst="rect">
            <a:avLst/>
          </a:prstGeom>
        </p:spPr>
      </p:pic>
      <p:pic>
        <p:nvPicPr>
          <p:cNvPr id="7" name="Picture 4">
            <a:extLst>
              <a:ext uri="{FF2B5EF4-FFF2-40B4-BE49-F238E27FC236}">
                <a16:creationId xmlns:a16="http://schemas.microsoft.com/office/drawing/2014/main" id="{D4CFC029-BB15-41D7-984E-75CD90CD571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3376" y="1959285"/>
            <a:ext cx="1157010" cy="115701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87A911F-7844-4E79-AB26-58F4F035599B}"/>
              </a:ext>
            </a:extLst>
          </p:cNvPr>
          <p:cNvGrpSpPr/>
          <p:nvPr/>
        </p:nvGrpSpPr>
        <p:grpSpPr>
          <a:xfrm>
            <a:off x="3694827" y="3131763"/>
            <a:ext cx="2651760" cy="2468880"/>
            <a:chOff x="1267147" y="1913825"/>
            <a:chExt cx="2651760" cy="2468880"/>
          </a:xfrm>
        </p:grpSpPr>
        <p:pic>
          <p:nvPicPr>
            <p:cNvPr id="9" name="Picture 8">
              <a:extLst>
                <a:ext uri="{FF2B5EF4-FFF2-40B4-BE49-F238E27FC236}">
                  <a16:creationId xmlns:a16="http://schemas.microsoft.com/office/drawing/2014/main" id="{205DE3FA-A38D-4D50-87D5-629AB09706BC}"/>
                </a:ext>
              </a:extLst>
            </p:cNvPr>
            <p:cNvPicPr>
              <a:picLocks noChangeAspect="1"/>
            </p:cNvPicPr>
            <p:nvPr/>
          </p:nvPicPr>
          <p:blipFill rotWithShape="1">
            <a:blip r:embed="rId2"/>
            <a:srcRect l="58845" t="2" r="694" b="39193"/>
            <a:stretch/>
          </p:blipFill>
          <p:spPr>
            <a:xfrm>
              <a:off x="1267147" y="1913825"/>
              <a:ext cx="2651760" cy="2468880"/>
            </a:xfrm>
            <a:prstGeom prst="rect">
              <a:avLst/>
            </a:prstGeom>
          </p:spPr>
        </p:pic>
        <p:pic>
          <p:nvPicPr>
            <p:cNvPr id="10" name="Picture 9">
              <a:extLst>
                <a:ext uri="{FF2B5EF4-FFF2-40B4-BE49-F238E27FC236}">
                  <a16:creationId xmlns:a16="http://schemas.microsoft.com/office/drawing/2014/main" id="{481D0142-6652-412D-B32A-76413DA818B2}"/>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4801" y="2791797"/>
              <a:ext cx="1079930" cy="1040564"/>
            </a:xfrm>
            <a:prstGeom prst="rect">
              <a:avLst/>
            </a:prstGeom>
          </p:spPr>
        </p:pic>
      </p:grpSp>
      <p:pic>
        <p:nvPicPr>
          <p:cNvPr id="11" name="Picture 10">
            <a:extLst>
              <a:ext uri="{FF2B5EF4-FFF2-40B4-BE49-F238E27FC236}">
                <a16:creationId xmlns:a16="http://schemas.microsoft.com/office/drawing/2014/main" id="{01058D4C-96B0-4BCD-96D0-BCEFA7BDA108}"/>
              </a:ext>
            </a:extLst>
          </p:cNvPr>
          <p:cNvPicPr>
            <a:picLocks noChangeAspect="1"/>
          </p:cNvPicPr>
          <p:nvPr/>
        </p:nvPicPr>
        <p:blipFill rotWithShape="1">
          <a:blip r:embed="rId2"/>
          <a:srcRect l="58845" t="2" r="694" b="39193"/>
          <a:stretch/>
        </p:blipFill>
        <p:spPr>
          <a:xfrm>
            <a:off x="3489777" y="1617488"/>
            <a:ext cx="2651760" cy="2468880"/>
          </a:xfrm>
          <a:prstGeom prst="rect">
            <a:avLst/>
          </a:prstGeom>
        </p:spPr>
      </p:pic>
      <p:pic>
        <p:nvPicPr>
          <p:cNvPr id="12" name="Picture 2" descr="Gen-Z Consortium Formed: Developing a New Memory Interconnect">
            <a:extLst>
              <a:ext uri="{FF2B5EF4-FFF2-40B4-BE49-F238E27FC236}">
                <a16:creationId xmlns:a16="http://schemas.microsoft.com/office/drawing/2014/main" id="{119B7D2A-09E9-4DB0-8CE9-F2CBCB36C31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8705" y="2324907"/>
            <a:ext cx="1157010" cy="4266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A9C8481-2F55-49A9-A525-182D39F1275F}"/>
              </a:ext>
            </a:extLst>
          </p:cNvPr>
          <p:cNvSpPr txBox="1"/>
          <p:nvPr/>
        </p:nvSpPr>
        <p:spPr>
          <a:xfrm>
            <a:off x="8213475" y="2165869"/>
            <a:ext cx="1668726" cy="1015663"/>
          </a:xfrm>
          <a:prstGeom prst="rect">
            <a:avLst/>
          </a:prstGeom>
          <a:noFill/>
        </p:spPr>
        <p:txBody>
          <a:bodyPr wrap="none" rtlCol="0">
            <a:spAutoFit/>
          </a:bodyPr>
          <a:lstStyle/>
          <a:p>
            <a:pPr algn="ctr"/>
            <a:r>
              <a:rPr lang="en-US" sz="2000" b="1" dirty="0" err="1"/>
              <a:t>OpenFabric</a:t>
            </a:r>
            <a:r>
              <a:rPr lang="en-US" sz="2000" b="1" dirty="0"/>
              <a:t> </a:t>
            </a:r>
          </a:p>
          <a:p>
            <a:pPr algn="ctr"/>
            <a:r>
              <a:rPr lang="en-US" sz="2000" b="1" dirty="0"/>
              <a:t>Management </a:t>
            </a:r>
          </a:p>
          <a:p>
            <a:pPr algn="ctr"/>
            <a:r>
              <a:rPr lang="en-US" sz="2000" b="1" dirty="0"/>
              <a:t>Framework</a:t>
            </a:r>
          </a:p>
        </p:txBody>
      </p:sp>
      <p:cxnSp>
        <p:nvCxnSpPr>
          <p:cNvPr id="14" name="Connector: Elbow 13">
            <a:extLst>
              <a:ext uri="{FF2B5EF4-FFF2-40B4-BE49-F238E27FC236}">
                <a16:creationId xmlns:a16="http://schemas.microsoft.com/office/drawing/2014/main" id="{1C8823BF-4037-42C1-B95F-2CE5EF27E7C1}"/>
              </a:ext>
            </a:extLst>
          </p:cNvPr>
          <p:cNvCxnSpPr>
            <a:cxnSpLocks/>
          </p:cNvCxnSpPr>
          <p:nvPr/>
        </p:nvCxnSpPr>
        <p:spPr>
          <a:xfrm rot="5400000">
            <a:off x="7151918" y="1581343"/>
            <a:ext cx="324271" cy="3604622"/>
          </a:xfrm>
          <a:prstGeom prst="bentConnector2">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971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1490</Words>
  <Application>Microsoft Macintosh PowerPoint</Application>
  <PresentationFormat>Widescreen</PresentationFormat>
  <Paragraphs>332</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Calibri Light</vt:lpstr>
      <vt:lpstr>HP Simplified</vt:lpstr>
      <vt:lpstr>Times</vt:lpstr>
      <vt:lpstr>Wingdings</vt:lpstr>
      <vt:lpstr>Office Theme</vt:lpstr>
      <vt:lpstr>Open Fabrics Management Framework</vt:lpstr>
      <vt:lpstr>Table of Contents</vt:lpstr>
      <vt:lpstr>Why create a new Fabric Manager Framework?</vt:lpstr>
      <vt:lpstr>This Creates Problems in Manageability</vt:lpstr>
      <vt:lpstr>We Can Fix These Management Problems</vt:lpstr>
      <vt:lpstr>The OFMF fulfills the need to:</vt:lpstr>
      <vt:lpstr>Why create a new Fabric Manager Framework?</vt:lpstr>
      <vt:lpstr>Examples of Fabric Admin Services Offered by OFMF</vt:lpstr>
      <vt:lpstr>PowerPoint Presentation</vt:lpstr>
      <vt:lpstr>PowerPoint Presentation</vt:lpstr>
      <vt:lpstr>Open Fabric Management Framework Architecture</vt:lpstr>
      <vt:lpstr>Redfish/Swordfish Hierarchy: Extending Fabric Management</vt:lpstr>
      <vt:lpstr>Agent/Subnet Manager Use-Case Diagram</vt:lpstr>
      <vt:lpstr>The Agent is a Translator  </vt:lpstr>
      <vt:lpstr>Tentative schedule dates and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Aguilar, Michael J.</dc:creator>
  <cp:lastModifiedBy>Aguilar, Michael J.</cp:lastModifiedBy>
  <cp:revision>9</cp:revision>
  <dcterms:created xsi:type="dcterms:W3CDTF">2021-09-14T14:54:17Z</dcterms:created>
  <dcterms:modified xsi:type="dcterms:W3CDTF">2021-09-16T19:14:48Z</dcterms:modified>
</cp:coreProperties>
</file>