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618" r:id="rId4"/>
    <p:sldId id="2600" r:id="rId5"/>
    <p:sldId id="2612" r:id="rId6"/>
    <p:sldId id="718" r:id="rId7"/>
    <p:sldId id="709" r:id="rId8"/>
    <p:sldId id="716" r:id="rId9"/>
    <p:sldId id="2620"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snapToObjects="1">
      <p:cViewPr varScale="1">
        <p:scale>
          <a:sx n="104" d="100"/>
          <a:sy n="104" d="100"/>
        </p:scale>
        <p:origin x="232"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C93D35-F466-D04F-B60C-DECA61AF4CCB}" type="datetimeFigureOut">
              <a:rPr lang="en-US" smtClean="0"/>
              <a:t>10/27/21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A705-ACAF-034F-9A9B-089E2BABF3E9}" type="slidenum">
              <a:rPr lang="en-US" smtClean="0"/>
              <a:t>‹#›</a:t>
            </a:fld>
            <a:endParaRPr lang="en-US"/>
          </a:p>
        </p:txBody>
      </p:sp>
    </p:spTree>
    <p:extLst>
      <p:ext uri="{BB962C8B-B14F-4D97-AF65-F5344CB8AC3E}">
        <p14:creationId xmlns:p14="http://schemas.microsoft.com/office/powerpoint/2010/main" val="833933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Current intractability</a:t>
            </a:r>
            <a:r>
              <a:rPr lang="en-US" sz="1200" kern="1200" baseline="0" dirty="0">
                <a:solidFill>
                  <a:schemeClr val="tx1"/>
                </a:solidFill>
                <a:effectLst/>
                <a:latin typeface="+mn-lt"/>
                <a:ea typeface="+mn-ea"/>
                <a:cs typeface="+mn-cs"/>
              </a:rPr>
              <a:t> of handing Enterprise work versus HPC work versus Machine Learning versus Deep Learning </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Modular applications that run instances on Enterprise are generally tuned to run differently than they might be on an HPC system that is running tightly-coupled applications.</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An Enterprise system might require more modular deployment of web services, PAAS, data bases, etc.</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HPC systems might be deploying applications running MPI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Enterprise workloads, modern HPC problems </a:t>
            </a:r>
            <a:endParaRPr lang="en-US"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a:t>
            </a:r>
            <a:r>
              <a:rPr lang="en-US" sz="1200" kern="1200" baseline="0" dirty="0">
                <a:solidFill>
                  <a:schemeClr val="tx1"/>
                </a:solidFill>
                <a:effectLst/>
                <a:latin typeface="+mn-lt"/>
                <a:ea typeface="+mn-ea"/>
                <a:cs typeface="+mn-cs"/>
              </a:rPr>
              <a:t> construct that is common to both computing environments is communication and binding of resources----how can me make things simpler?</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Heterogenous deployment of memory, accelerators, such as GPUs, FPGAs, new CPUs that are designed to run specific tasks, NUMA, </a:t>
            </a:r>
            <a:r>
              <a:rPr lang="en-US" sz="1200" kern="1200" baseline="0" dirty="0" err="1">
                <a:solidFill>
                  <a:schemeClr val="tx1"/>
                </a:solidFill>
                <a:effectLst/>
                <a:latin typeface="+mn-lt"/>
                <a:ea typeface="+mn-ea"/>
                <a:cs typeface="+mn-cs"/>
              </a:rPr>
              <a:t>etc</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5EF64EA-60FF-47B8-A57A-06D6B92AF951}" type="slidenum">
              <a:rPr lang="en-US" smtClean="0"/>
              <a:t>3</a:t>
            </a:fld>
            <a:endParaRPr lang="en-US"/>
          </a:p>
        </p:txBody>
      </p:sp>
    </p:spTree>
    <p:extLst>
      <p:ext uri="{BB962C8B-B14F-4D97-AF65-F5344CB8AC3E}">
        <p14:creationId xmlns:p14="http://schemas.microsoft.com/office/powerpoint/2010/main" val="4046191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Compute platforms largely have static control</a:t>
            </a:r>
            <a:r>
              <a:rPr lang="en-US" sz="1200" kern="1200" baseline="0" dirty="0">
                <a:solidFill>
                  <a:schemeClr val="tx1"/>
                </a:solidFill>
                <a:effectLst/>
                <a:latin typeface="+mn-lt"/>
                <a:ea typeface="+mn-ea"/>
                <a:cs typeface="+mn-cs"/>
              </a:rPr>
              <a:t> and access for fabrics</a:t>
            </a:r>
            <a:r>
              <a:rPr lang="en-US" sz="1200" kern="1200" dirty="0">
                <a:solidFill>
                  <a:schemeClr val="tx1"/>
                </a:solidFill>
                <a:effectLst/>
                <a:latin typeface="+mn-lt"/>
                <a:ea typeface="+mn-ea"/>
                <a:cs typeface="+mn-cs"/>
              </a:rPr>
              <a:t> because dynamic control is too difficult to manage for 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Complex array of high-speed specialty fabrics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want to</a:t>
            </a:r>
            <a:r>
              <a:rPr lang="en-US" sz="1200" kern="1200" baseline="0" dirty="0">
                <a:solidFill>
                  <a:schemeClr val="tx1"/>
                </a:solidFill>
                <a:effectLst/>
                <a:latin typeface="+mn-lt"/>
                <a:ea typeface="+mn-ea"/>
                <a:cs typeface="+mn-cs"/>
              </a:rPr>
              <a:t> create tools that will work together</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Works with the vendor-provided fabrics </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Shortens the learning curve with a published API for clients and vendors to be able to work with</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Tools that will work together</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Control simplicity</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a:t>
            </a:r>
            <a:r>
              <a:rPr lang="en-US" sz="1200" kern="1200" dirty="0" err="1">
                <a:solidFill>
                  <a:schemeClr val="tx1"/>
                </a:solidFill>
                <a:effectLst/>
                <a:latin typeface="+mn-lt"/>
                <a:ea typeface="+mn-ea"/>
                <a:cs typeface="+mn-cs"/>
              </a:rPr>
              <a:t>BoF</a:t>
            </a:r>
            <a:r>
              <a:rPr lang="en-US" sz="1200" kern="1200" dirty="0">
                <a:solidFill>
                  <a:schemeClr val="tx1"/>
                </a:solidFill>
                <a:effectLst/>
                <a:latin typeface="+mn-lt"/>
                <a:ea typeface="+mn-ea"/>
                <a:cs typeface="+mn-cs"/>
              </a:rPr>
              <a:t> seeks Use-Cases for managing fabrics from the HPC network, storage, and security communities, as well as, open development participation in the </a:t>
            </a:r>
            <a:r>
              <a:rPr lang="en-US" sz="1200" kern="1200" dirty="0" err="1">
                <a:solidFill>
                  <a:schemeClr val="tx1"/>
                </a:solidFill>
                <a:effectLst/>
                <a:latin typeface="+mn-lt"/>
                <a:ea typeface="+mn-ea"/>
                <a:cs typeface="+mn-cs"/>
              </a:rPr>
              <a:t>OpenFabrics</a:t>
            </a:r>
            <a:r>
              <a:rPr lang="en-US" sz="1200" kern="1200" dirty="0">
                <a:solidFill>
                  <a:schemeClr val="tx1"/>
                </a:solidFill>
                <a:effectLst/>
                <a:latin typeface="+mn-lt"/>
                <a:ea typeface="+mn-ea"/>
                <a:cs typeface="+mn-cs"/>
              </a:rPr>
              <a:t> Management Framework.   -----what purpose is this for?  A new common management framework could provide----why is this true?-----is there a framework at all?  Does every vendor provide </a:t>
            </a:r>
          </a:p>
          <a:p>
            <a:r>
              <a:rPr lang="en-US" sz="1200" kern="1200" dirty="0">
                <a:solidFill>
                  <a:schemeClr val="tx1"/>
                </a:solidFill>
                <a:effectLst/>
                <a:latin typeface="+mn-lt"/>
                <a:ea typeface="+mn-ea"/>
                <a:cs typeface="+mn-cs"/>
              </a:rPr>
              <a:t>Tools will work together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Manager with a published API</a:t>
            </a:r>
          </a:p>
          <a:p>
            <a:r>
              <a:rPr lang="en-US" sz="1200" kern="1200" dirty="0">
                <a:solidFill>
                  <a:schemeClr val="tx1"/>
                </a:solidFill>
                <a:effectLst/>
                <a:latin typeface="+mn-lt"/>
                <a:ea typeface="+mn-ea"/>
                <a:cs typeface="+mn-cs"/>
              </a:rPr>
              <a:t>Heterogeneous </a:t>
            </a:r>
          </a:p>
          <a:p>
            <a:r>
              <a:rPr lang="en-US" sz="1200" kern="1200" dirty="0">
                <a:solidFill>
                  <a:schemeClr val="tx1"/>
                </a:solidFill>
                <a:effectLst/>
                <a:latin typeface="+mn-lt"/>
                <a:ea typeface="+mn-ea"/>
                <a:cs typeface="+mn-cs"/>
              </a:rPr>
              <a:t>Control simplicity </a:t>
            </a:r>
          </a:p>
          <a:p>
            <a:r>
              <a:rPr lang="en-US" sz="1200" kern="1200" dirty="0">
                <a:solidFill>
                  <a:schemeClr val="tx1"/>
                </a:solidFill>
                <a:effectLst/>
                <a:latin typeface="+mn-lt"/>
                <a:ea typeface="+mn-ea"/>
                <a:cs typeface="+mn-cs"/>
              </a:rPr>
              <a:t>More and more diversity in fabrics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common fabric manager framework could significantly improve performance and simplify control </a:t>
            </a:r>
          </a:p>
          <a:p>
            <a:endParaRPr lang="en-US" dirty="0"/>
          </a:p>
        </p:txBody>
      </p:sp>
      <p:sp>
        <p:nvSpPr>
          <p:cNvPr id="4" name="Slide Number Placeholder 3"/>
          <p:cNvSpPr>
            <a:spLocks noGrp="1"/>
          </p:cNvSpPr>
          <p:nvPr>
            <p:ph type="sldNum" sz="quarter" idx="5"/>
          </p:nvPr>
        </p:nvSpPr>
        <p:spPr/>
        <p:txBody>
          <a:bodyPr/>
          <a:lstStyle/>
          <a:p>
            <a:fld id="{3B89B60B-65B2-3D49-AC04-C3ABCC2A8369}" type="slidenum">
              <a:rPr lang="en-US" smtClean="0"/>
              <a:t>4</a:t>
            </a:fld>
            <a:endParaRPr lang="en-US"/>
          </a:p>
        </p:txBody>
      </p:sp>
    </p:spTree>
    <p:extLst>
      <p:ext uri="{BB962C8B-B14F-4D97-AF65-F5344CB8AC3E}">
        <p14:creationId xmlns:p14="http://schemas.microsoft.com/office/powerpoint/2010/main" val="1572107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89B60B-65B2-3D49-AC04-C3ABCC2A8369}" type="slidenum">
              <a:rPr lang="en-US" smtClean="0"/>
              <a:t>5</a:t>
            </a:fld>
            <a:endParaRPr lang="en-US"/>
          </a:p>
        </p:txBody>
      </p:sp>
    </p:spTree>
    <p:extLst>
      <p:ext uri="{BB962C8B-B14F-4D97-AF65-F5344CB8AC3E}">
        <p14:creationId xmlns:p14="http://schemas.microsoft.com/office/powerpoint/2010/main" val="3633820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lnSpcReduction="10000"/>
          </a:bodyPr>
          <a:lstStyle/>
          <a:p>
            <a:r>
              <a:rPr lang="en-US" baseline="0" dirty="0"/>
              <a:t>Currently the OFMF working group is grinding through use cases associated with building ‘clusters’ (Slingshot and Kubernetes, IB coming) via ‘zones’, and deploying workloads from SLURM and Kubernetes via ‘connections’</a:t>
            </a:r>
          </a:p>
          <a:p>
            <a:pPr marL="9144" indent="0">
              <a:buNone/>
            </a:pPr>
            <a:endParaRPr lang="en-US" baseline="0" dirty="0"/>
          </a:p>
          <a:p>
            <a:pPr marL="9144" indent="0">
              <a:buNone/>
            </a:pPr>
            <a:r>
              <a:rPr lang="en-US" baseline="0" dirty="0"/>
              <a:t>During the use case walk </a:t>
            </a:r>
            <a:r>
              <a:rPr lang="en-US" baseline="0" dirty="0" err="1"/>
              <a:t>throughs</a:t>
            </a:r>
            <a:r>
              <a:rPr lang="en-US" baseline="0" dirty="0"/>
              <a:t> we note where OFMF services are going to be needed, and in which format the arguments are likely to be available</a:t>
            </a:r>
          </a:p>
          <a:p>
            <a:pPr marL="9144" indent="0">
              <a:buNone/>
            </a:pPr>
            <a:r>
              <a:rPr lang="en-US" baseline="0" dirty="0"/>
              <a:t>Basically working towards a list of the API calls needed northbound of the OFMF, and how they have to look to the fabric specific providers</a:t>
            </a:r>
          </a:p>
          <a:p>
            <a:pPr marL="9144" indent="0">
              <a:buNone/>
            </a:pPr>
            <a:r>
              <a:rPr lang="en-US" baseline="0" dirty="0"/>
              <a:t>Thus, the Redfish models are being defined / refined in parallel with the required services</a:t>
            </a:r>
          </a:p>
          <a:p>
            <a:pPr marL="9144" indent="0">
              <a:buNone/>
            </a:pPr>
            <a:endParaRPr lang="en-US" baseline="0" dirty="0"/>
          </a:p>
          <a:p>
            <a:pPr marL="9144" indent="0">
              <a:buNone/>
            </a:pPr>
            <a:r>
              <a:rPr lang="en-US" baseline="0" dirty="0"/>
              <a:t>So, the three activities strive to implement this vision as so:</a:t>
            </a:r>
          </a:p>
          <a:p>
            <a:pPr marL="9144" indent="0">
              <a:buNone/>
            </a:pPr>
            <a:endParaRPr lang="en-US" baseline="0" dirty="0"/>
          </a:p>
          <a:p>
            <a:pPr marL="237744" indent="-228600">
              <a:buAutoNum type="arabicParenR"/>
            </a:pPr>
            <a:r>
              <a:rPr lang="en-US" baseline="0" dirty="0"/>
              <a:t>The CXL/Gen-Z bridge defines the fabric features we need for MDC and how the features are mapped into a fabric manager or application node’s working space  (at the bottom of the stack, the HW/FW-SW interface)</a:t>
            </a:r>
          </a:p>
          <a:p>
            <a:pPr marL="237744" indent="-228600">
              <a:buAutoNum type="arabicParenR"/>
            </a:pPr>
            <a:r>
              <a:rPr lang="en-US" baseline="0" dirty="0"/>
              <a:t>The Redfish fabric extensions allow the MDC fabric features to be modeled, and thus conveyed and controlled </a:t>
            </a:r>
          </a:p>
          <a:p>
            <a:pPr marL="237744" indent="-228600">
              <a:buAutoNum type="arabicParenR"/>
            </a:pPr>
            <a:r>
              <a:rPr lang="en-US" baseline="0" dirty="0"/>
              <a:t>The OFMF defines the generic fabric services interfaces/APIs to the upper layer tools, resource managers, and apps / libraries and the internal APIs for the fabric specific plugins</a:t>
            </a:r>
          </a:p>
          <a:p>
            <a:pPr marL="237744" indent="-228600">
              <a:buAutoNum type="arabicParenR"/>
            </a:pPr>
            <a:endParaRPr lang="en-US" baseline="0" dirty="0"/>
          </a:p>
        </p:txBody>
      </p:sp>
      <p:sp>
        <p:nvSpPr>
          <p:cNvPr id="4" name="Slide Number Placeholder 3"/>
          <p:cNvSpPr>
            <a:spLocks noGrp="1"/>
          </p:cNvSpPr>
          <p:nvPr>
            <p:ph type="sldNum" sz="quarter" idx="10"/>
          </p:nvPr>
        </p:nvSpPr>
        <p:spPr/>
        <p:txBody>
          <a:bodyPr/>
          <a:lstStyle/>
          <a:p>
            <a:fld id="{15EF64EA-60FF-47B8-A57A-06D6B92AF95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840847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fontScale="77500" lnSpcReduction="20000"/>
          </a:bodyPr>
          <a:lstStyle/>
          <a:p>
            <a:r>
              <a:rPr lang="en-US" baseline="0" dirty="0"/>
              <a:t>Left side is the user/admin/orchestration/automation domain(s)</a:t>
            </a:r>
          </a:p>
          <a:p>
            <a:r>
              <a:rPr lang="en-US" baseline="0" dirty="0"/>
              <a:t>Right side is the hardware that makes up the fabric and the resources that are accessed thereon</a:t>
            </a:r>
          </a:p>
          <a:p>
            <a:r>
              <a:rPr lang="en-US" baseline="0" dirty="0"/>
              <a:t>The middle is a representation of the functional blocks making up the </a:t>
            </a:r>
            <a:r>
              <a:rPr lang="en-US" baseline="0" dirty="0" err="1"/>
              <a:t>OpenFabrics</a:t>
            </a:r>
            <a:r>
              <a:rPr lang="en-US" baseline="0" dirty="0"/>
              <a:t> Fabric Management Framework</a:t>
            </a:r>
          </a:p>
          <a:p>
            <a:r>
              <a:rPr lang="en-US" baseline="0" dirty="0"/>
              <a:t>On the left, various workload managers and app/resource manager libraries are represented.  They are all clients</a:t>
            </a:r>
          </a:p>
          <a:p>
            <a:endParaRPr lang="en-US" baseline="0" dirty="0"/>
          </a:p>
          <a:p>
            <a:r>
              <a:rPr lang="en-US" baseline="0" dirty="0"/>
              <a:t>Any entity (SW tool, admin GUI, shell script via CLI) may need to create a virtual platform, pod, cluster, partition, </a:t>
            </a:r>
            <a:r>
              <a:rPr lang="en-US" baseline="0" dirty="0" err="1"/>
              <a:t>vLan</a:t>
            </a:r>
            <a:r>
              <a:rPr lang="en-US" baseline="0" dirty="0"/>
              <a:t>, job queue, subnet or other name for a set of resources that are connected together to enable some workload(s) to execute while being isolated from other jobs.</a:t>
            </a:r>
          </a:p>
          <a:p>
            <a:r>
              <a:rPr lang="en-US" baseline="0" dirty="0"/>
              <a:t>Such an entity needs a common taxonomy for describing the resources needed in the set and how the connections among them are to behave.</a:t>
            </a:r>
          </a:p>
          <a:p>
            <a:endParaRPr lang="en-US" baseline="0" dirty="0"/>
          </a:p>
          <a:p>
            <a:r>
              <a:rPr lang="en-US" baseline="0" dirty="0"/>
              <a:t>We are proposing to use the DMTF’s Redfish standards to model the fabric and its resources, and to provide the RESTful interfaces through which the entities on the left can learn of the modelled resources and create such a set of fabric resources.</a:t>
            </a:r>
          </a:p>
          <a:p>
            <a:endParaRPr lang="en-US" baseline="0" dirty="0"/>
          </a:p>
          <a:p>
            <a:r>
              <a:rPr lang="en-US" baseline="0" dirty="0"/>
              <a:t>Redfish currently has an object called a ‘zone’ that contains a list of the fabric endpoints which may be connected to each other.  Zones can be used to enumerate the members of a </a:t>
            </a:r>
            <a:r>
              <a:rPr lang="en-US" baseline="0" dirty="0" err="1"/>
              <a:t>vLAN</a:t>
            </a:r>
            <a:r>
              <a:rPr lang="en-US" baseline="0" dirty="0"/>
              <a:t>, or the resources of a virtual platform.  </a:t>
            </a:r>
          </a:p>
          <a:p>
            <a:endParaRPr lang="en-US" baseline="0" dirty="0"/>
          </a:p>
          <a:p>
            <a:r>
              <a:rPr lang="en-US" baseline="0" dirty="0"/>
              <a:t>Entities on the left hand side make a common call to create a Redfish ‘zone’.</a:t>
            </a:r>
          </a:p>
          <a:p>
            <a:r>
              <a:rPr lang="en-US" baseline="0" dirty="0"/>
              <a:t>The framework will update the Redfish model for the given fabric(s) and exchange the appropriate details with the fabric specific provider(s) </a:t>
            </a:r>
          </a:p>
          <a:p>
            <a:r>
              <a:rPr lang="en-US" baseline="0" dirty="0"/>
              <a:t>The Providers are responsible for updating any native models they maintain of their fabric and to issue the appropriate traffic to the fabric hardware</a:t>
            </a:r>
          </a:p>
          <a:p>
            <a:endParaRPr lang="en-US" baseline="0" dirty="0"/>
          </a:p>
          <a:p>
            <a:r>
              <a:rPr lang="en-US" baseline="0" dirty="0"/>
              <a:t>It is important to note that ‘admin tools’ are not the only clients of the OFMF services.</a:t>
            </a:r>
          </a:p>
          <a:p>
            <a:r>
              <a:rPr lang="en-US" baseline="0" dirty="0"/>
              <a:t>Applications will need runtime support in the form of creating, registering, attaching, and freeing shared memory regions.</a:t>
            </a:r>
          </a:p>
          <a:p>
            <a:r>
              <a:rPr lang="en-US" baseline="0" dirty="0"/>
              <a:t>OS and virtual machine managers will need an interface to request initial (boot time) resource allocations and runtime changes</a:t>
            </a:r>
          </a:p>
          <a:p>
            <a:endParaRPr lang="en-US" baseline="0" dirty="0"/>
          </a:p>
          <a:p>
            <a:endParaRPr lang="en-US" baseline="0" dirty="0"/>
          </a:p>
          <a:p>
            <a:endParaRPr lang="en-US" baseline="0" dirty="0"/>
          </a:p>
          <a:p>
            <a:endParaRPr lang="en-GB" dirty="0"/>
          </a:p>
        </p:txBody>
      </p:sp>
      <p:sp>
        <p:nvSpPr>
          <p:cNvPr id="4" name="Slide Number Placeholder 3"/>
          <p:cNvSpPr>
            <a:spLocks noGrp="1"/>
          </p:cNvSpPr>
          <p:nvPr>
            <p:ph type="sldNum" sz="quarter" idx="10"/>
          </p:nvPr>
        </p:nvSpPr>
        <p:spPr/>
        <p:txBody>
          <a:bodyPr/>
          <a:lstStyle/>
          <a:p>
            <a:pPr>
              <a:defRPr/>
            </a:pPr>
            <a:fld id="{BA8C316C-1847-4B6F-ABDB-A71BD91CBF9A}" type="slidenum">
              <a:rPr lang="en-US" smtClean="0"/>
              <a:pPr>
                <a:defRPr/>
              </a:pPr>
              <a:t>7</a:t>
            </a:fld>
            <a:endParaRPr lang="en-US"/>
          </a:p>
        </p:txBody>
      </p:sp>
    </p:spTree>
    <p:extLst>
      <p:ext uri="{BB962C8B-B14F-4D97-AF65-F5344CB8AC3E}">
        <p14:creationId xmlns:p14="http://schemas.microsoft.com/office/powerpoint/2010/main" val="1201173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fontScale="55000" lnSpcReduction="20000"/>
          </a:bodyPr>
          <a:lstStyle/>
          <a:p>
            <a:r>
              <a:rPr lang="en-US" baseline="0" dirty="0"/>
              <a:t>This is a scary slide … normally I need 45 minutes to walk through the animations that tell the story of how we use Redfish to create a common fabric model and manage fabrics with it.  Today, going to cover just the green objects, in five minutes</a:t>
            </a:r>
          </a:p>
          <a:p>
            <a:endParaRPr lang="en-US" baseline="0" dirty="0"/>
          </a:p>
          <a:p>
            <a:r>
              <a:rPr lang="en-US" baseline="0" dirty="0"/>
              <a:t>Well, we DO Need a common model of a memory semantic fabric with disaggregated, shared resources (memory) for all the upper level tools and libraries to work with…</a:t>
            </a:r>
          </a:p>
          <a:p>
            <a:endParaRPr lang="en-US" baseline="0" dirty="0"/>
          </a:p>
          <a:p>
            <a:r>
              <a:rPr lang="en-US" baseline="0" dirty="0"/>
              <a:t>Let’s take a quick look at how our Redfish fabric model can be useful to a Composing tool</a:t>
            </a:r>
          </a:p>
          <a:p>
            <a:endParaRPr lang="en-US" baseline="0" dirty="0"/>
          </a:p>
          <a:p>
            <a:r>
              <a:rPr lang="en-US" baseline="0" dirty="0"/>
              <a:t>First, this is the Redfish ‘logical view’ of fabric resources and their logical relationships to each other (no physical details like switches </a:t>
            </a:r>
            <a:r>
              <a:rPr lang="en-US" baseline="0" dirty="0">
                <a:sym typeface="Wingdings" panose="05000000000000000000" pitchFamily="2" charset="2"/>
              </a:rPr>
              <a:t> )</a:t>
            </a:r>
            <a:endParaRPr lang="en-US" baseline="0" dirty="0"/>
          </a:p>
          <a:p>
            <a:endParaRPr lang="en-US" baseline="0" dirty="0"/>
          </a:p>
          <a:p>
            <a:pPr marL="45720" indent="-36576"/>
            <a:r>
              <a:rPr lang="en-US" baseline="0" dirty="0"/>
              <a:t>A large memory region, say our 1 PB region, can be aggregated together out of 2x 512 TB ‘memory chunks’ </a:t>
            </a:r>
          </a:p>
          <a:p>
            <a:pPr marL="45720" indent="-36576"/>
            <a:r>
              <a:rPr lang="en-US" baseline="0" dirty="0"/>
              <a:t>Redfish has the memory chunk objects already in place because they were discovered and enumerated prior, but they are not yet composed until we create the ‘logical memory region’.  </a:t>
            </a:r>
          </a:p>
          <a:p>
            <a:pPr marL="45720" indent="-36576"/>
            <a:endParaRPr lang="en-US" baseline="0" dirty="0"/>
          </a:p>
          <a:p>
            <a:pPr marL="45720" indent="-36576"/>
            <a:r>
              <a:rPr lang="en-US" baseline="0" dirty="0"/>
              <a:t>A 500 node cluster can be created by pulling in the 500 initiator endpoints (fabric bridges on the 500 hosts) into a single ‘zone’.</a:t>
            </a:r>
          </a:p>
          <a:p>
            <a:pPr marL="45720" indent="-36576"/>
            <a:r>
              <a:rPr lang="en-US" baseline="0" dirty="0"/>
              <a:t>The memory chunks that make up the ‘logical memory region’ are also placed into the same zone.</a:t>
            </a:r>
          </a:p>
          <a:p>
            <a:pPr marL="45720" indent="-36576"/>
            <a:endParaRPr lang="en-US" baseline="0" dirty="0"/>
          </a:p>
          <a:p>
            <a:pPr marL="45720" indent="-36576"/>
            <a:r>
              <a:rPr lang="en-US" baseline="0" dirty="0"/>
              <a:t>The endpoint objects all exist because they were already discovered, but they are not collected together into a cluster or ‘zone’ so they are just disaggregated resources.  </a:t>
            </a:r>
          </a:p>
          <a:p>
            <a:pPr marL="45720" indent="-36576"/>
            <a:endParaRPr lang="en-US" baseline="0" dirty="0"/>
          </a:p>
          <a:p>
            <a:pPr marL="45720" indent="-36576"/>
            <a:r>
              <a:rPr lang="en-US" baseline="0" dirty="0"/>
              <a:t>Once the 500 initiator endpoints are in the same zone as the memory chunks, the fabric specific manager can program routes through the switches.  The fabric will now allow these endpoints to pass packets through the switches to each other.</a:t>
            </a:r>
          </a:p>
          <a:p>
            <a:pPr marL="45720" indent="-36576"/>
            <a:endParaRPr lang="en-US" baseline="0" dirty="0"/>
          </a:p>
          <a:p>
            <a:pPr marL="45720" indent="-36576"/>
            <a:r>
              <a:rPr lang="en-US" baseline="0" dirty="0"/>
              <a:t>However, endpoints are not yet enabled to send or receive packets until a connection is made.  </a:t>
            </a:r>
          </a:p>
          <a:p>
            <a:pPr marL="45720" indent="-36576"/>
            <a:endParaRPr lang="en-US" baseline="0" dirty="0"/>
          </a:p>
          <a:p>
            <a:pPr marL="45720" indent="-36576"/>
            <a:r>
              <a:rPr lang="en-US" baseline="0" dirty="0"/>
              <a:t>Connections can be made between each host (initiators) and the multiple targets (memory chunks) that make up the logical memory region.  That gives all the hosts simultaneous access to the 1 PB memory region.</a:t>
            </a:r>
          </a:p>
          <a:p>
            <a:pPr marL="45720" indent="-36576"/>
            <a:endParaRPr lang="en-US" baseline="0" dirty="0"/>
          </a:p>
          <a:p>
            <a:pPr marL="45720" indent="-36576"/>
            <a:r>
              <a:rPr lang="en-US" baseline="0" dirty="0"/>
              <a:t>However, if all host to host communication is expected to be done through shared FAM mailboxes, there should be no connections directly between hosts.</a:t>
            </a:r>
          </a:p>
          <a:p>
            <a:pPr marL="45720" indent="-36576"/>
            <a:r>
              <a:rPr lang="en-US" baseline="0" dirty="0"/>
              <a:t>Thus, Connections enable endpoints to send or receive packets independently of whether the switches will route the packets.  This is a requirement of Gen-Z’s asymmetric connection privileges.</a:t>
            </a:r>
          </a:p>
          <a:p>
            <a:pPr marL="45720" indent="-36576"/>
            <a:endParaRPr lang="en-US" baseline="0" dirty="0"/>
          </a:p>
          <a:p>
            <a:pPr marL="45720" indent="-36576"/>
            <a:endParaRPr lang="en-US" baseline="0" dirty="0"/>
          </a:p>
          <a:p>
            <a:pPr marL="45720" indent="-36576"/>
            <a:r>
              <a:rPr lang="en-US" baseline="0" dirty="0"/>
              <a:t>This is how Redfish solves our common fabric model, common fabric services interface problem.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F2388026-6EBE-46FD-AE2A-92E87D111772}" type="slidenum">
              <a:rPr lang="en-US">
                <a:solidFill>
                  <a:prstClr val="black"/>
                </a:solidFill>
                <a:latin typeface="Calibri" panose="020F0502020204030204"/>
              </a: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28208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89B60B-65B2-3D49-AC04-C3ABCC2A8369}" type="slidenum">
              <a:rPr lang="en-US" smtClean="0"/>
              <a:t>9</a:t>
            </a:fld>
            <a:endParaRPr lang="en-US"/>
          </a:p>
        </p:txBody>
      </p:sp>
    </p:spTree>
    <p:extLst>
      <p:ext uri="{BB962C8B-B14F-4D97-AF65-F5344CB8AC3E}">
        <p14:creationId xmlns:p14="http://schemas.microsoft.com/office/powerpoint/2010/main" val="1596249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B25AB-DE14-624F-94C8-F678E45B98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9ADF1C-40C9-A842-AF6E-CBD5059DA1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263E9E-950A-7945-9789-7CB5ECD81930}"/>
              </a:ext>
            </a:extLst>
          </p:cNvPr>
          <p:cNvSpPr>
            <a:spLocks noGrp="1"/>
          </p:cNvSpPr>
          <p:nvPr>
            <p:ph type="dt" sz="half" idx="10"/>
          </p:nvPr>
        </p:nvSpPr>
        <p:spPr/>
        <p:txBody>
          <a:bodyPr/>
          <a:lstStyle/>
          <a:p>
            <a:fld id="{1F2EACEC-7220-C443-97D6-298B353EE5B3}" type="datetimeFigureOut">
              <a:rPr lang="en-US" smtClean="0"/>
              <a:t>10/27/21</a:t>
            </a:fld>
            <a:endParaRPr lang="en-US"/>
          </a:p>
        </p:txBody>
      </p:sp>
      <p:sp>
        <p:nvSpPr>
          <p:cNvPr id="5" name="Footer Placeholder 4">
            <a:extLst>
              <a:ext uri="{FF2B5EF4-FFF2-40B4-BE49-F238E27FC236}">
                <a16:creationId xmlns:a16="http://schemas.microsoft.com/office/drawing/2014/main" id="{7DD5EA7D-0945-DC46-BA16-D370346B4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B76A6E-6B67-5248-B4B7-ABCA4448540E}"/>
              </a:ext>
            </a:extLst>
          </p:cNvPr>
          <p:cNvSpPr>
            <a:spLocks noGrp="1"/>
          </p:cNvSpPr>
          <p:nvPr>
            <p:ph type="sldNum" sz="quarter" idx="12"/>
          </p:nvPr>
        </p:nvSpPr>
        <p:spPr/>
        <p:txBody>
          <a:bodyPr/>
          <a:lstStyle/>
          <a:p>
            <a:fld id="{E660E627-FD68-3B4A-9095-AF97C7C57A37}" type="slidenum">
              <a:rPr lang="en-US" smtClean="0"/>
              <a:t>‹#›</a:t>
            </a:fld>
            <a:endParaRPr lang="en-US"/>
          </a:p>
        </p:txBody>
      </p:sp>
    </p:spTree>
    <p:extLst>
      <p:ext uri="{BB962C8B-B14F-4D97-AF65-F5344CB8AC3E}">
        <p14:creationId xmlns:p14="http://schemas.microsoft.com/office/powerpoint/2010/main" val="77875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4CD36-AE15-BF43-B4B1-DB1CF2BE50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0A367E-C725-914A-9E60-CA663B33AB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DBE71-5222-7841-AEAA-41D91966A7D0}"/>
              </a:ext>
            </a:extLst>
          </p:cNvPr>
          <p:cNvSpPr>
            <a:spLocks noGrp="1"/>
          </p:cNvSpPr>
          <p:nvPr>
            <p:ph type="dt" sz="half" idx="10"/>
          </p:nvPr>
        </p:nvSpPr>
        <p:spPr/>
        <p:txBody>
          <a:bodyPr/>
          <a:lstStyle/>
          <a:p>
            <a:fld id="{1F2EACEC-7220-C443-97D6-298B353EE5B3}" type="datetimeFigureOut">
              <a:rPr lang="en-US" smtClean="0"/>
              <a:t>10/27/21</a:t>
            </a:fld>
            <a:endParaRPr lang="en-US"/>
          </a:p>
        </p:txBody>
      </p:sp>
      <p:sp>
        <p:nvSpPr>
          <p:cNvPr id="5" name="Footer Placeholder 4">
            <a:extLst>
              <a:ext uri="{FF2B5EF4-FFF2-40B4-BE49-F238E27FC236}">
                <a16:creationId xmlns:a16="http://schemas.microsoft.com/office/drawing/2014/main" id="{A2E665BE-0C9A-4949-8E68-E0F047123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2EFA55-8147-974A-8260-DD988782C1A1}"/>
              </a:ext>
            </a:extLst>
          </p:cNvPr>
          <p:cNvSpPr>
            <a:spLocks noGrp="1"/>
          </p:cNvSpPr>
          <p:nvPr>
            <p:ph type="sldNum" sz="quarter" idx="12"/>
          </p:nvPr>
        </p:nvSpPr>
        <p:spPr/>
        <p:txBody>
          <a:bodyPr/>
          <a:lstStyle/>
          <a:p>
            <a:fld id="{E660E627-FD68-3B4A-9095-AF97C7C57A37}" type="slidenum">
              <a:rPr lang="en-US" smtClean="0"/>
              <a:t>‹#›</a:t>
            </a:fld>
            <a:endParaRPr lang="en-US"/>
          </a:p>
        </p:txBody>
      </p:sp>
    </p:spTree>
    <p:extLst>
      <p:ext uri="{BB962C8B-B14F-4D97-AF65-F5344CB8AC3E}">
        <p14:creationId xmlns:p14="http://schemas.microsoft.com/office/powerpoint/2010/main" val="1872585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2B33E0-84AB-944E-801F-917FD4164A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4AF615-E263-AE41-A535-EF4C9EC821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5855A5-6C9F-5043-9BCA-D3E02AE46BD3}"/>
              </a:ext>
            </a:extLst>
          </p:cNvPr>
          <p:cNvSpPr>
            <a:spLocks noGrp="1"/>
          </p:cNvSpPr>
          <p:nvPr>
            <p:ph type="dt" sz="half" idx="10"/>
          </p:nvPr>
        </p:nvSpPr>
        <p:spPr/>
        <p:txBody>
          <a:bodyPr/>
          <a:lstStyle/>
          <a:p>
            <a:fld id="{1F2EACEC-7220-C443-97D6-298B353EE5B3}" type="datetimeFigureOut">
              <a:rPr lang="en-US" smtClean="0"/>
              <a:t>10/27/21</a:t>
            </a:fld>
            <a:endParaRPr lang="en-US"/>
          </a:p>
        </p:txBody>
      </p:sp>
      <p:sp>
        <p:nvSpPr>
          <p:cNvPr id="5" name="Footer Placeholder 4">
            <a:extLst>
              <a:ext uri="{FF2B5EF4-FFF2-40B4-BE49-F238E27FC236}">
                <a16:creationId xmlns:a16="http://schemas.microsoft.com/office/drawing/2014/main" id="{DFD0BB72-B942-B34A-A5D9-0A04C9F277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E852D0-8990-404B-ADCA-5A473920B1DF}"/>
              </a:ext>
            </a:extLst>
          </p:cNvPr>
          <p:cNvSpPr>
            <a:spLocks noGrp="1"/>
          </p:cNvSpPr>
          <p:nvPr>
            <p:ph type="sldNum" sz="quarter" idx="12"/>
          </p:nvPr>
        </p:nvSpPr>
        <p:spPr/>
        <p:txBody>
          <a:bodyPr/>
          <a:lstStyle/>
          <a:p>
            <a:fld id="{E660E627-FD68-3B4A-9095-AF97C7C57A37}" type="slidenum">
              <a:rPr lang="en-US" smtClean="0"/>
              <a:t>‹#›</a:t>
            </a:fld>
            <a:endParaRPr lang="en-US"/>
          </a:p>
        </p:txBody>
      </p:sp>
    </p:spTree>
    <p:extLst>
      <p:ext uri="{BB962C8B-B14F-4D97-AF65-F5344CB8AC3E}">
        <p14:creationId xmlns:p14="http://schemas.microsoft.com/office/powerpoint/2010/main" val="2793725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with subtitle and pictur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6ED0B59-EBF5-475E-A36C-D853F8BD183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2"/>
            <a:ext cx="12191999" cy="1150939"/>
          </a:xfrm>
          <a:prstGeom prst="rect">
            <a:avLst/>
          </a:prstGeom>
        </p:spPr>
      </p:pic>
      <p:sp>
        <p:nvSpPr>
          <p:cNvPr id="14" name="Rectangle 13"/>
          <p:cNvSpPr/>
          <p:nvPr userDrawn="1"/>
        </p:nvSpPr>
        <p:spPr>
          <a:xfrm>
            <a:off x="0" y="1150941"/>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 name="Picture Placeholder 2"/>
          <p:cNvSpPr>
            <a:spLocks noGrp="1"/>
          </p:cNvSpPr>
          <p:nvPr>
            <p:ph type="pic" idx="1"/>
          </p:nvPr>
        </p:nvSpPr>
        <p:spPr>
          <a:xfrm>
            <a:off x="1209595" y="1227265"/>
            <a:ext cx="9790599" cy="4983757"/>
          </a:xfrm>
        </p:spPr>
        <p:txBody>
          <a:bodyPr>
            <a:normAutofit/>
          </a:bodyPr>
          <a:lstStyle>
            <a:lvl1pPr marL="0" indent="0" algn="ctr">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8"/>
            <a:ext cx="10972800" cy="394739"/>
          </a:xfrm>
        </p:spPr>
        <p:txBody>
          <a:bodyPr>
            <a:noAutofit/>
          </a:bodyPr>
          <a:lstStyle>
            <a:lvl1pPr marL="0" indent="0" algn="ctr" defTabSz="342900" rtl="0" eaLnBrk="1" latinLnBrk="0" hangingPunct="1">
              <a:spcBef>
                <a:spcPct val="0"/>
              </a:spcBef>
              <a:buNone/>
              <a:defRPr lang="en-US" sz="1350" b="1" i="0" kern="1200" dirty="0" smtClean="0">
                <a:solidFill>
                  <a:srgbClr val="000000"/>
                </a:solidFill>
                <a:latin typeface="Arial Narrow"/>
                <a:ea typeface="+mj-ea"/>
                <a:cs typeface="Arial Narrow"/>
              </a:defRPr>
            </a:lvl1pPr>
            <a:lvl2pPr marL="167879" indent="0" algn="ctr" defTabSz="342900" rtl="0" eaLnBrk="1" latinLnBrk="0" hangingPunct="1">
              <a:spcBef>
                <a:spcPct val="0"/>
              </a:spcBef>
              <a:buNone/>
              <a:defRPr lang="en-US" sz="2325" b="1" i="0" kern="1200" dirty="0" smtClean="0">
                <a:solidFill>
                  <a:srgbClr val="399ACA"/>
                </a:solidFill>
                <a:latin typeface="Arial Narrow"/>
                <a:ea typeface="+mj-ea"/>
                <a:cs typeface="Arial Narrow"/>
              </a:defRPr>
            </a:lvl2pPr>
            <a:lvl3pPr marL="344091" indent="0" algn="ctr" defTabSz="342900" rtl="0" eaLnBrk="1" latinLnBrk="0" hangingPunct="1">
              <a:spcBef>
                <a:spcPct val="0"/>
              </a:spcBef>
              <a:buNone/>
              <a:defRPr lang="en-US" sz="2325" b="1" i="0" kern="1200" dirty="0" smtClean="0">
                <a:solidFill>
                  <a:srgbClr val="399ACA"/>
                </a:solidFill>
                <a:latin typeface="Arial Narrow"/>
                <a:ea typeface="+mj-ea"/>
                <a:cs typeface="Arial Narrow"/>
              </a:defRPr>
            </a:lvl3pPr>
            <a:lvl4pPr marL="472678" indent="0" algn="ctr" defTabSz="342900" rtl="0" eaLnBrk="1" latinLnBrk="0" hangingPunct="1">
              <a:spcBef>
                <a:spcPct val="0"/>
              </a:spcBef>
              <a:buNone/>
              <a:defRPr lang="en-US" sz="2325" b="1" i="0" kern="1200" dirty="0" smtClean="0">
                <a:solidFill>
                  <a:srgbClr val="399ACA"/>
                </a:solidFill>
                <a:latin typeface="Arial Narrow"/>
                <a:ea typeface="+mj-ea"/>
                <a:cs typeface="Arial Narrow"/>
              </a:defRPr>
            </a:lvl4pPr>
            <a:lvl5pPr marL="640556" indent="0" algn="ctr" defTabSz="342900" rtl="0" eaLnBrk="1" latinLnBrk="0" hangingPunct="1">
              <a:spcBef>
                <a:spcPct val="0"/>
              </a:spcBef>
              <a:buNone/>
              <a:defRPr lang="en-US" sz="2325"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5" y="6445804"/>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 name="Footer Placeholder 1"/>
          <p:cNvSpPr>
            <a:spLocks noGrp="1"/>
          </p:cNvSpPr>
          <p:nvPr>
            <p:ph type="ftr" sz="quarter" idx="14"/>
          </p:nvPr>
        </p:nvSpPr>
        <p:spPr/>
        <p:txBody>
          <a:bodyPr/>
          <a:lstStyle/>
          <a:p>
            <a:r>
              <a:rPr lang="en-US" dirty="0">
                <a:solidFill>
                  <a:prstClr val="black"/>
                </a:solidFill>
              </a:rPr>
              <a:t>© OpenFabrics Alliance</a:t>
            </a:r>
          </a:p>
        </p:txBody>
      </p:sp>
      <p:sp>
        <p:nvSpPr>
          <p:cNvPr id="4" name="Slide Number Placeholder 3"/>
          <p:cNvSpPr>
            <a:spLocks noGrp="1"/>
          </p:cNvSpPr>
          <p:nvPr>
            <p:ph type="sldNum" sz="quarter" idx="15"/>
          </p:nvPr>
        </p:nvSpPr>
        <p:spPr/>
        <p:txBody>
          <a:bodyPr/>
          <a:lstStyle/>
          <a:p>
            <a:fld id="{0743EA0E-C5B1-48EC-8082-F253EA8805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71203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no sub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725EDF-F8AD-4767-A46F-715A4E91E1A1}"/>
              </a:ext>
            </a:extLst>
          </p:cNvPr>
          <p:cNvPicPr>
            <a:picLocks noChangeAspect="1"/>
          </p:cNvPicPr>
          <p:nvPr userDrawn="1"/>
        </p:nvPicPr>
        <p:blipFill rotWithShape="1">
          <a:blip r:embed="rId2"/>
          <a:srcRect t="38725" b="44493"/>
          <a:stretch/>
        </p:blipFill>
        <p:spPr>
          <a:xfrm>
            <a:off x="1" y="0"/>
            <a:ext cx="12191999" cy="1150939"/>
          </a:xfrm>
          <a:prstGeom prst="rect">
            <a:avLst/>
          </a:prstGeom>
        </p:spPr>
      </p:pic>
      <p:sp>
        <p:nvSpPr>
          <p:cNvPr id="2" name="Title 1"/>
          <p:cNvSpPr>
            <a:spLocks noGrp="1"/>
          </p:cNvSpPr>
          <p:nvPr>
            <p:ph type="title"/>
          </p:nvPr>
        </p:nvSpPr>
        <p:spPr>
          <a:xfrm>
            <a:off x="609600" y="441466"/>
            <a:ext cx="10972800" cy="41903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312639"/>
            <a:ext cx="10972800" cy="4813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Rectangle 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Slide Number Placeholder 7"/>
          <p:cNvSpPr>
            <a:spLocks noGrp="1"/>
          </p:cNvSpPr>
          <p:nvPr>
            <p:ph type="sldNum" sz="quarter" idx="11"/>
          </p:nvPr>
        </p:nvSpPr>
        <p:spPr/>
        <p:txBody>
          <a:bodyPr/>
          <a:lstStyle/>
          <a:p>
            <a:fld id="{0743EA0E-C5B1-48EC-8082-F253EA88050D}" type="slidenum">
              <a:rPr lang="en-US" smtClean="0"/>
              <a:pPr/>
              <a:t>‹#›</a:t>
            </a:fld>
            <a:endParaRPr lang="en-US" dirty="0"/>
          </a:p>
        </p:txBody>
      </p:sp>
      <p:sp>
        <p:nvSpPr>
          <p:cNvPr id="12" name="Footer Placeholder 1"/>
          <p:cNvSpPr>
            <a:spLocks noGrp="1"/>
          </p:cNvSpPr>
          <p:nvPr>
            <p:ph type="ftr" sz="quarter" idx="15"/>
          </p:nvPr>
        </p:nvSpPr>
        <p:spPr>
          <a:xfrm>
            <a:off x="7930433" y="6401351"/>
            <a:ext cx="4114800" cy="365125"/>
          </a:xfrm>
        </p:spPr>
        <p:txBody>
          <a:bodyPr/>
          <a:lstStyle/>
          <a:p>
            <a:r>
              <a:rPr lang="en-US" dirty="0"/>
              <a:t>© OpenFabrics Alliance</a:t>
            </a:r>
          </a:p>
        </p:txBody>
      </p:sp>
    </p:spTree>
    <p:extLst>
      <p:ext uri="{BB962C8B-B14F-4D97-AF65-F5344CB8AC3E}">
        <p14:creationId xmlns:p14="http://schemas.microsoft.com/office/powerpoint/2010/main" val="3723912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70448-89B5-034E-88BF-B3B7D8C28E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B86C49-9B18-224F-A7DA-19BDC4335D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5AC237-8042-3849-BBBC-31FFB8CC86D3}"/>
              </a:ext>
            </a:extLst>
          </p:cNvPr>
          <p:cNvSpPr>
            <a:spLocks noGrp="1"/>
          </p:cNvSpPr>
          <p:nvPr>
            <p:ph type="dt" sz="half" idx="10"/>
          </p:nvPr>
        </p:nvSpPr>
        <p:spPr/>
        <p:txBody>
          <a:bodyPr/>
          <a:lstStyle/>
          <a:p>
            <a:fld id="{1F2EACEC-7220-C443-97D6-298B353EE5B3}" type="datetimeFigureOut">
              <a:rPr lang="en-US" smtClean="0"/>
              <a:t>10/27/21</a:t>
            </a:fld>
            <a:endParaRPr lang="en-US"/>
          </a:p>
        </p:txBody>
      </p:sp>
      <p:sp>
        <p:nvSpPr>
          <p:cNvPr id="5" name="Footer Placeholder 4">
            <a:extLst>
              <a:ext uri="{FF2B5EF4-FFF2-40B4-BE49-F238E27FC236}">
                <a16:creationId xmlns:a16="http://schemas.microsoft.com/office/drawing/2014/main" id="{566298C5-54FE-2F4F-A0BD-242C1A9E4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67572C-8A2D-774A-8E42-C01989199AF8}"/>
              </a:ext>
            </a:extLst>
          </p:cNvPr>
          <p:cNvSpPr>
            <a:spLocks noGrp="1"/>
          </p:cNvSpPr>
          <p:nvPr>
            <p:ph type="sldNum" sz="quarter" idx="12"/>
          </p:nvPr>
        </p:nvSpPr>
        <p:spPr/>
        <p:txBody>
          <a:bodyPr/>
          <a:lstStyle/>
          <a:p>
            <a:fld id="{E660E627-FD68-3B4A-9095-AF97C7C57A37}" type="slidenum">
              <a:rPr lang="en-US" smtClean="0"/>
              <a:t>‹#›</a:t>
            </a:fld>
            <a:endParaRPr lang="en-US"/>
          </a:p>
        </p:txBody>
      </p:sp>
    </p:spTree>
    <p:extLst>
      <p:ext uri="{BB962C8B-B14F-4D97-AF65-F5344CB8AC3E}">
        <p14:creationId xmlns:p14="http://schemas.microsoft.com/office/powerpoint/2010/main" val="1519283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C0325-9907-884D-8A0E-71F76B93C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11A4A6-7BDD-C047-A721-30B5B65691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E296F5-259B-CE44-8705-0091B096FDA6}"/>
              </a:ext>
            </a:extLst>
          </p:cNvPr>
          <p:cNvSpPr>
            <a:spLocks noGrp="1"/>
          </p:cNvSpPr>
          <p:nvPr>
            <p:ph type="dt" sz="half" idx="10"/>
          </p:nvPr>
        </p:nvSpPr>
        <p:spPr/>
        <p:txBody>
          <a:bodyPr/>
          <a:lstStyle/>
          <a:p>
            <a:fld id="{1F2EACEC-7220-C443-97D6-298B353EE5B3}" type="datetimeFigureOut">
              <a:rPr lang="en-US" smtClean="0"/>
              <a:t>10/27/21</a:t>
            </a:fld>
            <a:endParaRPr lang="en-US"/>
          </a:p>
        </p:txBody>
      </p:sp>
      <p:sp>
        <p:nvSpPr>
          <p:cNvPr id="5" name="Footer Placeholder 4">
            <a:extLst>
              <a:ext uri="{FF2B5EF4-FFF2-40B4-BE49-F238E27FC236}">
                <a16:creationId xmlns:a16="http://schemas.microsoft.com/office/drawing/2014/main" id="{A3D9E9ED-6CFB-C448-91C8-268945BCD5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D3721D-A9BC-AA48-85E1-F4D58909B8AC}"/>
              </a:ext>
            </a:extLst>
          </p:cNvPr>
          <p:cNvSpPr>
            <a:spLocks noGrp="1"/>
          </p:cNvSpPr>
          <p:nvPr>
            <p:ph type="sldNum" sz="quarter" idx="12"/>
          </p:nvPr>
        </p:nvSpPr>
        <p:spPr/>
        <p:txBody>
          <a:bodyPr/>
          <a:lstStyle/>
          <a:p>
            <a:fld id="{E660E627-FD68-3B4A-9095-AF97C7C57A37}" type="slidenum">
              <a:rPr lang="en-US" smtClean="0"/>
              <a:t>‹#›</a:t>
            </a:fld>
            <a:endParaRPr lang="en-US"/>
          </a:p>
        </p:txBody>
      </p:sp>
    </p:spTree>
    <p:extLst>
      <p:ext uri="{BB962C8B-B14F-4D97-AF65-F5344CB8AC3E}">
        <p14:creationId xmlns:p14="http://schemas.microsoft.com/office/powerpoint/2010/main" val="37038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B644B-9192-6B4D-A0AE-CC228EFEC5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44E388-5AA4-8B42-B724-B896858B66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401CAB-35D8-9E43-9DDF-D1784FC03D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C69B08-24BA-FE46-928D-B11872E3A885}"/>
              </a:ext>
            </a:extLst>
          </p:cNvPr>
          <p:cNvSpPr>
            <a:spLocks noGrp="1"/>
          </p:cNvSpPr>
          <p:nvPr>
            <p:ph type="dt" sz="half" idx="10"/>
          </p:nvPr>
        </p:nvSpPr>
        <p:spPr/>
        <p:txBody>
          <a:bodyPr/>
          <a:lstStyle/>
          <a:p>
            <a:fld id="{1F2EACEC-7220-C443-97D6-298B353EE5B3}" type="datetimeFigureOut">
              <a:rPr lang="en-US" smtClean="0"/>
              <a:t>10/27/21</a:t>
            </a:fld>
            <a:endParaRPr lang="en-US"/>
          </a:p>
        </p:txBody>
      </p:sp>
      <p:sp>
        <p:nvSpPr>
          <p:cNvPr id="6" name="Footer Placeholder 5">
            <a:extLst>
              <a:ext uri="{FF2B5EF4-FFF2-40B4-BE49-F238E27FC236}">
                <a16:creationId xmlns:a16="http://schemas.microsoft.com/office/drawing/2014/main" id="{0AA751AC-7A96-DC44-906C-0EDC349543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E6749-9BED-6546-A966-895B09B1E9C5}"/>
              </a:ext>
            </a:extLst>
          </p:cNvPr>
          <p:cNvSpPr>
            <a:spLocks noGrp="1"/>
          </p:cNvSpPr>
          <p:nvPr>
            <p:ph type="sldNum" sz="quarter" idx="12"/>
          </p:nvPr>
        </p:nvSpPr>
        <p:spPr/>
        <p:txBody>
          <a:bodyPr/>
          <a:lstStyle/>
          <a:p>
            <a:fld id="{E660E627-FD68-3B4A-9095-AF97C7C57A37}" type="slidenum">
              <a:rPr lang="en-US" smtClean="0"/>
              <a:t>‹#›</a:t>
            </a:fld>
            <a:endParaRPr lang="en-US"/>
          </a:p>
        </p:txBody>
      </p:sp>
    </p:spTree>
    <p:extLst>
      <p:ext uri="{BB962C8B-B14F-4D97-AF65-F5344CB8AC3E}">
        <p14:creationId xmlns:p14="http://schemas.microsoft.com/office/powerpoint/2010/main" val="528091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C119D-A2C5-5A45-A0B6-DA8B2C3A57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7B7525-DDA3-984D-9DF9-65F7B09009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54035C-E131-0748-9684-49243203E3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295EC0-2A95-5949-A66B-8234B1C1B7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0840E7-5D0A-4349-A83C-E1AECD6294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5CCF27-E565-3B49-BBA9-A3540386B12E}"/>
              </a:ext>
            </a:extLst>
          </p:cNvPr>
          <p:cNvSpPr>
            <a:spLocks noGrp="1"/>
          </p:cNvSpPr>
          <p:nvPr>
            <p:ph type="dt" sz="half" idx="10"/>
          </p:nvPr>
        </p:nvSpPr>
        <p:spPr/>
        <p:txBody>
          <a:bodyPr/>
          <a:lstStyle/>
          <a:p>
            <a:fld id="{1F2EACEC-7220-C443-97D6-298B353EE5B3}" type="datetimeFigureOut">
              <a:rPr lang="en-US" smtClean="0"/>
              <a:t>10/27/21</a:t>
            </a:fld>
            <a:endParaRPr lang="en-US"/>
          </a:p>
        </p:txBody>
      </p:sp>
      <p:sp>
        <p:nvSpPr>
          <p:cNvPr id="8" name="Footer Placeholder 7">
            <a:extLst>
              <a:ext uri="{FF2B5EF4-FFF2-40B4-BE49-F238E27FC236}">
                <a16:creationId xmlns:a16="http://schemas.microsoft.com/office/drawing/2014/main" id="{43CD3196-FBFC-5041-B347-B1335B1F56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647310-7EC4-1C48-A7AC-C1AD1B0657AB}"/>
              </a:ext>
            </a:extLst>
          </p:cNvPr>
          <p:cNvSpPr>
            <a:spLocks noGrp="1"/>
          </p:cNvSpPr>
          <p:nvPr>
            <p:ph type="sldNum" sz="quarter" idx="12"/>
          </p:nvPr>
        </p:nvSpPr>
        <p:spPr/>
        <p:txBody>
          <a:bodyPr/>
          <a:lstStyle/>
          <a:p>
            <a:fld id="{E660E627-FD68-3B4A-9095-AF97C7C57A37}" type="slidenum">
              <a:rPr lang="en-US" smtClean="0"/>
              <a:t>‹#›</a:t>
            </a:fld>
            <a:endParaRPr lang="en-US"/>
          </a:p>
        </p:txBody>
      </p:sp>
    </p:spTree>
    <p:extLst>
      <p:ext uri="{BB962C8B-B14F-4D97-AF65-F5344CB8AC3E}">
        <p14:creationId xmlns:p14="http://schemas.microsoft.com/office/powerpoint/2010/main" val="3686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CB13-23D1-B34C-8941-E79B5354DF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0F325C-0B86-9C49-8454-D93B9ECD91D2}"/>
              </a:ext>
            </a:extLst>
          </p:cNvPr>
          <p:cNvSpPr>
            <a:spLocks noGrp="1"/>
          </p:cNvSpPr>
          <p:nvPr>
            <p:ph type="dt" sz="half" idx="10"/>
          </p:nvPr>
        </p:nvSpPr>
        <p:spPr/>
        <p:txBody>
          <a:bodyPr/>
          <a:lstStyle/>
          <a:p>
            <a:fld id="{1F2EACEC-7220-C443-97D6-298B353EE5B3}" type="datetimeFigureOut">
              <a:rPr lang="en-US" smtClean="0"/>
              <a:t>10/27/21</a:t>
            </a:fld>
            <a:endParaRPr lang="en-US"/>
          </a:p>
        </p:txBody>
      </p:sp>
      <p:sp>
        <p:nvSpPr>
          <p:cNvPr id="4" name="Footer Placeholder 3">
            <a:extLst>
              <a:ext uri="{FF2B5EF4-FFF2-40B4-BE49-F238E27FC236}">
                <a16:creationId xmlns:a16="http://schemas.microsoft.com/office/drawing/2014/main" id="{3C53125A-647E-8C41-A613-1BFC7A95C7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E85CA1-7B28-BD4A-B303-CF2991A94F33}"/>
              </a:ext>
            </a:extLst>
          </p:cNvPr>
          <p:cNvSpPr>
            <a:spLocks noGrp="1"/>
          </p:cNvSpPr>
          <p:nvPr>
            <p:ph type="sldNum" sz="quarter" idx="12"/>
          </p:nvPr>
        </p:nvSpPr>
        <p:spPr/>
        <p:txBody>
          <a:bodyPr/>
          <a:lstStyle/>
          <a:p>
            <a:fld id="{E660E627-FD68-3B4A-9095-AF97C7C57A37}" type="slidenum">
              <a:rPr lang="en-US" smtClean="0"/>
              <a:t>‹#›</a:t>
            </a:fld>
            <a:endParaRPr lang="en-US"/>
          </a:p>
        </p:txBody>
      </p:sp>
    </p:spTree>
    <p:extLst>
      <p:ext uri="{BB962C8B-B14F-4D97-AF65-F5344CB8AC3E}">
        <p14:creationId xmlns:p14="http://schemas.microsoft.com/office/powerpoint/2010/main" val="1871543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6E0738-B30E-DF48-8832-4F2C07546540}"/>
              </a:ext>
            </a:extLst>
          </p:cNvPr>
          <p:cNvSpPr>
            <a:spLocks noGrp="1"/>
          </p:cNvSpPr>
          <p:nvPr>
            <p:ph type="dt" sz="half" idx="10"/>
          </p:nvPr>
        </p:nvSpPr>
        <p:spPr/>
        <p:txBody>
          <a:bodyPr/>
          <a:lstStyle/>
          <a:p>
            <a:fld id="{1F2EACEC-7220-C443-97D6-298B353EE5B3}" type="datetimeFigureOut">
              <a:rPr lang="en-US" smtClean="0"/>
              <a:t>10/27/21</a:t>
            </a:fld>
            <a:endParaRPr lang="en-US"/>
          </a:p>
        </p:txBody>
      </p:sp>
      <p:sp>
        <p:nvSpPr>
          <p:cNvPr id="3" name="Footer Placeholder 2">
            <a:extLst>
              <a:ext uri="{FF2B5EF4-FFF2-40B4-BE49-F238E27FC236}">
                <a16:creationId xmlns:a16="http://schemas.microsoft.com/office/drawing/2014/main" id="{5D5BB5BA-3D32-1542-A929-A5784315EF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8012AD-CBA9-F643-B6FD-7B39F7E9CAC0}"/>
              </a:ext>
            </a:extLst>
          </p:cNvPr>
          <p:cNvSpPr>
            <a:spLocks noGrp="1"/>
          </p:cNvSpPr>
          <p:nvPr>
            <p:ph type="sldNum" sz="quarter" idx="12"/>
          </p:nvPr>
        </p:nvSpPr>
        <p:spPr/>
        <p:txBody>
          <a:bodyPr/>
          <a:lstStyle/>
          <a:p>
            <a:fld id="{E660E627-FD68-3B4A-9095-AF97C7C57A37}" type="slidenum">
              <a:rPr lang="en-US" smtClean="0"/>
              <a:t>‹#›</a:t>
            </a:fld>
            <a:endParaRPr lang="en-US"/>
          </a:p>
        </p:txBody>
      </p:sp>
    </p:spTree>
    <p:extLst>
      <p:ext uri="{BB962C8B-B14F-4D97-AF65-F5344CB8AC3E}">
        <p14:creationId xmlns:p14="http://schemas.microsoft.com/office/powerpoint/2010/main" val="3066730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31A0-28AA-2048-9A82-54680E0F89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C13BA4-F645-FF42-A827-5A373ACD30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195A75-82D3-4248-9062-813F109A19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322D88-AEC6-CA48-AB0C-4EC1B1248802}"/>
              </a:ext>
            </a:extLst>
          </p:cNvPr>
          <p:cNvSpPr>
            <a:spLocks noGrp="1"/>
          </p:cNvSpPr>
          <p:nvPr>
            <p:ph type="dt" sz="half" idx="10"/>
          </p:nvPr>
        </p:nvSpPr>
        <p:spPr/>
        <p:txBody>
          <a:bodyPr/>
          <a:lstStyle/>
          <a:p>
            <a:fld id="{1F2EACEC-7220-C443-97D6-298B353EE5B3}" type="datetimeFigureOut">
              <a:rPr lang="en-US" smtClean="0"/>
              <a:t>10/27/21</a:t>
            </a:fld>
            <a:endParaRPr lang="en-US"/>
          </a:p>
        </p:txBody>
      </p:sp>
      <p:sp>
        <p:nvSpPr>
          <p:cNvPr id="6" name="Footer Placeholder 5">
            <a:extLst>
              <a:ext uri="{FF2B5EF4-FFF2-40B4-BE49-F238E27FC236}">
                <a16:creationId xmlns:a16="http://schemas.microsoft.com/office/drawing/2014/main" id="{3868CC35-4C3B-C743-905F-85C73E2E23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856A9F-7BBF-7A4C-9BA1-5E1809A7FAF0}"/>
              </a:ext>
            </a:extLst>
          </p:cNvPr>
          <p:cNvSpPr>
            <a:spLocks noGrp="1"/>
          </p:cNvSpPr>
          <p:nvPr>
            <p:ph type="sldNum" sz="quarter" idx="12"/>
          </p:nvPr>
        </p:nvSpPr>
        <p:spPr/>
        <p:txBody>
          <a:bodyPr/>
          <a:lstStyle/>
          <a:p>
            <a:fld id="{E660E627-FD68-3B4A-9095-AF97C7C57A37}" type="slidenum">
              <a:rPr lang="en-US" smtClean="0"/>
              <a:t>‹#›</a:t>
            </a:fld>
            <a:endParaRPr lang="en-US"/>
          </a:p>
        </p:txBody>
      </p:sp>
    </p:spTree>
    <p:extLst>
      <p:ext uri="{BB962C8B-B14F-4D97-AF65-F5344CB8AC3E}">
        <p14:creationId xmlns:p14="http://schemas.microsoft.com/office/powerpoint/2010/main" val="341747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5D9D6-C26E-2144-B109-D2B24F617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EAE1C3-5720-824C-8BBF-2058A328A2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2B8DCA-B6D9-734A-B8DC-F672ED445A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DBD012-63B3-1740-9837-F36B26C7BFFE}"/>
              </a:ext>
            </a:extLst>
          </p:cNvPr>
          <p:cNvSpPr>
            <a:spLocks noGrp="1"/>
          </p:cNvSpPr>
          <p:nvPr>
            <p:ph type="dt" sz="half" idx="10"/>
          </p:nvPr>
        </p:nvSpPr>
        <p:spPr/>
        <p:txBody>
          <a:bodyPr/>
          <a:lstStyle/>
          <a:p>
            <a:fld id="{1F2EACEC-7220-C443-97D6-298B353EE5B3}" type="datetimeFigureOut">
              <a:rPr lang="en-US" smtClean="0"/>
              <a:t>10/27/21</a:t>
            </a:fld>
            <a:endParaRPr lang="en-US"/>
          </a:p>
        </p:txBody>
      </p:sp>
      <p:sp>
        <p:nvSpPr>
          <p:cNvPr id="6" name="Footer Placeholder 5">
            <a:extLst>
              <a:ext uri="{FF2B5EF4-FFF2-40B4-BE49-F238E27FC236}">
                <a16:creationId xmlns:a16="http://schemas.microsoft.com/office/drawing/2014/main" id="{4501125D-7603-C44E-B8AC-56C4066FCA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F32B5F-3AE6-DD4C-A770-CA44B401BDC0}"/>
              </a:ext>
            </a:extLst>
          </p:cNvPr>
          <p:cNvSpPr>
            <a:spLocks noGrp="1"/>
          </p:cNvSpPr>
          <p:nvPr>
            <p:ph type="sldNum" sz="quarter" idx="12"/>
          </p:nvPr>
        </p:nvSpPr>
        <p:spPr/>
        <p:txBody>
          <a:bodyPr/>
          <a:lstStyle/>
          <a:p>
            <a:fld id="{E660E627-FD68-3B4A-9095-AF97C7C57A37}" type="slidenum">
              <a:rPr lang="en-US" smtClean="0"/>
              <a:t>‹#›</a:t>
            </a:fld>
            <a:endParaRPr lang="en-US"/>
          </a:p>
        </p:txBody>
      </p:sp>
    </p:spTree>
    <p:extLst>
      <p:ext uri="{BB962C8B-B14F-4D97-AF65-F5344CB8AC3E}">
        <p14:creationId xmlns:p14="http://schemas.microsoft.com/office/powerpoint/2010/main" val="3242092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D58C4A-5F6B-904E-B3F0-6455FDCEDF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22C6B6-C412-D244-A1FE-83B55AD003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2AD887-C92B-2640-9CC2-D7F2ABD8B2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2EACEC-7220-C443-97D6-298B353EE5B3}" type="datetimeFigureOut">
              <a:rPr lang="en-US" smtClean="0"/>
              <a:t>10/27/21</a:t>
            </a:fld>
            <a:endParaRPr lang="en-US"/>
          </a:p>
        </p:txBody>
      </p:sp>
      <p:sp>
        <p:nvSpPr>
          <p:cNvPr id="5" name="Footer Placeholder 4">
            <a:extLst>
              <a:ext uri="{FF2B5EF4-FFF2-40B4-BE49-F238E27FC236}">
                <a16:creationId xmlns:a16="http://schemas.microsoft.com/office/drawing/2014/main" id="{28C7F506-ABAF-E04B-B7D3-F561146AFD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4FDFBD-889C-AE47-B618-6261CE0C72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0E627-FD68-3B4A-9095-AF97C7C57A37}" type="slidenum">
              <a:rPr lang="en-US" smtClean="0"/>
              <a:t>‹#›</a:t>
            </a:fld>
            <a:endParaRPr lang="en-US"/>
          </a:p>
        </p:txBody>
      </p:sp>
    </p:spTree>
    <p:extLst>
      <p:ext uri="{BB962C8B-B14F-4D97-AF65-F5344CB8AC3E}">
        <p14:creationId xmlns:p14="http://schemas.microsoft.com/office/powerpoint/2010/main" val="1337684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7.jpg"/><Relationship Id="rId2" Type="http://schemas.openxmlformats.org/officeDocument/2006/relationships/notesSlide" Target="../notesSlides/notesSlide7.xml"/><Relationship Id="rId16"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jpeg"/><Relationship Id="rId15" Type="http://schemas.openxmlformats.org/officeDocument/2006/relationships/image" Target="../media/image2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C6AE-F2B5-C54D-8675-E57ADF38729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D9F6412-1E45-674F-B3CB-F59F5FD1D22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22104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31F8-B320-F64C-A875-C1621C4E88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A5DD2B4-4DBD-8247-802C-4C5AAA6F63C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17060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1EBA3-25D9-3040-A99A-F3E752453D06}"/>
              </a:ext>
            </a:extLst>
          </p:cNvPr>
          <p:cNvSpPr>
            <a:spLocks noGrp="1"/>
          </p:cNvSpPr>
          <p:nvPr>
            <p:ph type="title"/>
          </p:nvPr>
        </p:nvSpPr>
        <p:spPr/>
        <p:txBody>
          <a:bodyPr/>
          <a:lstStyle/>
          <a:p>
            <a:pPr algn="ctr"/>
            <a:r>
              <a:rPr lang="en-US" dirty="0"/>
              <a:t>SC21 </a:t>
            </a:r>
            <a:r>
              <a:rPr lang="en-US" dirty="0" err="1"/>
              <a:t>BoF</a:t>
            </a:r>
            <a:endParaRPr lang="en-US" dirty="0"/>
          </a:p>
        </p:txBody>
      </p:sp>
      <p:sp>
        <p:nvSpPr>
          <p:cNvPr id="3" name="Content Placeholder 2">
            <a:extLst>
              <a:ext uri="{FF2B5EF4-FFF2-40B4-BE49-F238E27FC236}">
                <a16:creationId xmlns:a16="http://schemas.microsoft.com/office/drawing/2014/main" id="{2C518897-A08C-C243-9A3C-5B1BFB86F9F6}"/>
              </a:ext>
            </a:extLst>
          </p:cNvPr>
          <p:cNvSpPr>
            <a:spLocks noGrp="1"/>
          </p:cNvSpPr>
          <p:nvPr>
            <p:ph idx="1"/>
          </p:nvPr>
        </p:nvSpPr>
        <p:spPr/>
        <p:txBody>
          <a:bodyPr>
            <a:normAutofit fontScale="47500" lnSpcReduction="20000"/>
          </a:bodyPr>
          <a:lstStyle/>
          <a:p>
            <a:r>
              <a:rPr lang="en-US" dirty="0"/>
              <a:t>Modern HPC and Enterprise computing systems can benefit from a more efficient way to assemble and control network fabrics.  The </a:t>
            </a:r>
            <a:r>
              <a:rPr lang="en-US" dirty="0" err="1"/>
              <a:t>OpenFabrics</a:t>
            </a:r>
            <a:r>
              <a:rPr lang="en-US" dirty="0"/>
              <a:t> Alliance (OFA) together with its partners the DMTF, SNIA, and the Gen-Z Consortium, are developing a new open-source fabric management ‘framework’ to provide a unified set of tools to control and monitor multiple network fabric types.  This </a:t>
            </a:r>
            <a:r>
              <a:rPr lang="en-US" dirty="0" err="1"/>
              <a:t>BoF</a:t>
            </a:r>
            <a:r>
              <a:rPr lang="en-US" dirty="0"/>
              <a:t> seeks input from the HPC network, storage, and security communities to provide useful tools to meet their needs, as well as, open participation in the development of the </a:t>
            </a:r>
            <a:r>
              <a:rPr lang="en-US" dirty="0" err="1"/>
              <a:t>OpenFabrics</a:t>
            </a:r>
            <a:r>
              <a:rPr lang="en-US" dirty="0"/>
              <a:t> Management Framework. </a:t>
            </a:r>
          </a:p>
          <a:p>
            <a:r>
              <a:rPr lang="en-US" dirty="0"/>
              <a:t>High-speed network fabrics, in both HPC and Enterprise computing systems link resources, such as, memory, storage, and accelerators to processing nodes.  Each version and vendor brand of high-speed network fabric has specific tools, features, controls, and monitoring that are unique to the fabric.   There isn’t a simple and uniform way to aggregate, subdivide, and control network fabrics.  Current network fabric management and control can be difficult to implement for fabrics in a dynamic environment.  </a:t>
            </a:r>
          </a:p>
          <a:p>
            <a:r>
              <a:rPr lang="en-US" dirty="0"/>
              <a:t>In creating a common set of fabric tools, we can simplify uniform management, monitoring, and orchestration of network fabrics.   A common set of tools could improve application integration with the network and allow clients to manipulate network fabrics in new ways. </a:t>
            </a:r>
          </a:p>
          <a:p>
            <a:r>
              <a:rPr lang="en-US" dirty="0"/>
              <a:t>The </a:t>
            </a:r>
            <a:r>
              <a:rPr lang="en-US" dirty="0" err="1"/>
              <a:t>OpenFabrics</a:t>
            </a:r>
            <a:r>
              <a:rPr lang="en-US" dirty="0"/>
              <a:t> Alliance (OFA), together with its partners, the DMTF, SNIA, and the Gen-Z Consortium are launching an effort to design and develop an open fabric management framework that consists of a set of common tools designed for managing and manipulating underlying fabrics in an abstract way.  The resulting framework is intended to be used by clients to deliver security services, switch and end point inventories, provide route management, telemetry, diagnostics, and more.  </a:t>
            </a:r>
          </a:p>
          <a:p>
            <a:r>
              <a:rPr lang="en-US" dirty="0"/>
              <a:t>This </a:t>
            </a:r>
            <a:r>
              <a:rPr lang="en-US" dirty="0" err="1"/>
              <a:t>BoF</a:t>
            </a:r>
            <a:r>
              <a:rPr lang="en-US" dirty="0"/>
              <a:t> is targeting the HPC community.  We are wanting to interact with developers of fabrics, developers of fabric management solutions, and Application Developers that could benefit from developing solutions that rely on accurate, easy access to fabric information such as workload managers, task brokers, telemetry services, operations management.</a:t>
            </a:r>
          </a:p>
          <a:p>
            <a:r>
              <a:rPr lang="en-US" dirty="0"/>
              <a:t>This </a:t>
            </a:r>
            <a:r>
              <a:rPr lang="en-US" dirty="0" err="1"/>
              <a:t>BoF</a:t>
            </a:r>
            <a:r>
              <a:rPr lang="en-US" dirty="0"/>
              <a:t> is a Call to Action for those communities to discuss fabric management Use Cases and to provide input on the most urgent set of problems facing them. We are wanting to raise awareness of the </a:t>
            </a:r>
            <a:r>
              <a:rPr lang="en-US" dirty="0" err="1"/>
              <a:t>OpenFabrics</a:t>
            </a:r>
            <a:r>
              <a:rPr lang="en-US" dirty="0"/>
              <a:t> Management Framework and solicit new members for Open-Source participation. </a:t>
            </a:r>
          </a:p>
          <a:p>
            <a:endParaRPr lang="en-US" dirty="0"/>
          </a:p>
        </p:txBody>
      </p:sp>
    </p:spTree>
    <p:extLst>
      <p:ext uri="{BB962C8B-B14F-4D97-AF65-F5344CB8AC3E}">
        <p14:creationId xmlns:p14="http://schemas.microsoft.com/office/powerpoint/2010/main" val="2233799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1A6FD-37E6-475F-9F46-F7E83109D4F3}"/>
              </a:ext>
            </a:extLst>
          </p:cNvPr>
          <p:cNvSpPr>
            <a:spLocks noGrp="1"/>
          </p:cNvSpPr>
          <p:nvPr>
            <p:ph type="title"/>
          </p:nvPr>
        </p:nvSpPr>
        <p:spPr/>
        <p:txBody>
          <a:bodyPr>
            <a:normAutofit fontScale="90000"/>
          </a:bodyPr>
          <a:lstStyle/>
          <a:p>
            <a:r>
              <a:rPr lang="en-US" sz="3200" dirty="0"/>
              <a:t>Why create a new Fabric Manager Framework?</a:t>
            </a:r>
            <a:endParaRPr lang="en-US" dirty="0"/>
          </a:p>
        </p:txBody>
      </p:sp>
      <p:sp>
        <p:nvSpPr>
          <p:cNvPr id="3" name="Content Placeholder 2">
            <a:extLst>
              <a:ext uri="{FF2B5EF4-FFF2-40B4-BE49-F238E27FC236}">
                <a16:creationId xmlns:a16="http://schemas.microsoft.com/office/drawing/2014/main" id="{D4570FC7-B7DA-4312-AEBD-AED37D2D474D}"/>
              </a:ext>
            </a:extLst>
          </p:cNvPr>
          <p:cNvSpPr>
            <a:spLocks noGrp="1"/>
          </p:cNvSpPr>
          <p:nvPr>
            <p:ph idx="1"/>
          </p:nvPr>
        </p:nvSpPr>
        <p:spPr>
          <a:xfrm>
            <a:off x="609600" y="1312639"/>
            <a:ext cx="5486400" cy="4813525"/>
          </a:xfrm>
        </p:spPr>
        <p:txBody>
          <a:bodyPr>
            <a:normAutofit fontScale="92500" lnSpcReduction="10000"/>
          </a:bodyPr>
          <a:lstStyle/>
          <a:p>
            <a:r>
              <a:rPr lang="en-US" dirty="0"/>
              <a:t>New HPC  and Cloud computing designs are becoming more heterogeneous to be able to handle more and different types of computing tasks</a:t>
            </a:r>
          </a:p>
          <a:p>
            <a:pPr lvl="1"/>
            <a:r>
              <a:rPr lang="en-US" dirty="0"/>
              <a:t>More granular types of HPC applications and tools</a:t>
            </a:r>
          </a:p>
          <a:p>
            <a:pPr lvl="1"/>
            <a:r>
              <a:rPr lang="en-US" dirty="0"/>
              <a:t>Machine Learning</a:t>
            </a:r>
          </a:p>
          <a:p>
            <a:pPr lvl="1"/>
            <a:r>
              <a:rPr lang="en-US" dirty="0"/>
              <a:t>Deep Learning</a:t>
            </a:r>
          </a:p>
          <a:p>
            <a:r>
              <a:rPr lang="en-US" dirty="0"/>
              <a:t>New alternative network fabrics, new ways to deploy memory, and custom accelerators are being dreamed up to maximize performance, for use-cases, for these tasks. </a:t>
            </a:r>
          </a:p>
          <a:p>
            <a:endParaRPr lang="en-US" dirty="0"/>
          </a:p>
        </p:txBody>
      </p:sp>
      <p:sp>
        <p:nvSpPr>
          <p:cNvPr id="4" name="Slide Number Placeholder 3">
            <a:extLst>
              <a:ext uri="{FF2B5EF4-FFF2-40B4-BE49-F238E27FC236}">
                <a16:creationId xmlns:a16="http://schemas.microsoft.com/office/drawing/2014/main" id="{E43353B1-3E92-49F0-9305-715DC499F56D}"/>
              </a:ext>
            </a:extLst>
          </p:cNvPr>
          <p:cNvSpPr>
            <a:spLocks noGrp="1"/>
          </p:cNvSpPr>
          <p:nvPr>
            <p:ph type="sldNum" sz="quarter" idx="11"/>
          </p:nvPr>
        </p:nvSpPr>
        <p:spPr/>
        <p:txBody>
          <a:bodyPr/>
          <a:lstStyle/>
          <a:p>
            <a:fld id="{0743EA0E-C5B1-48EC-8082-F253EA88050D}" type="slidenum">
              <a:rPr lang="en-US" smtClean="0"/>
              <a:pPr/>
              <a:t>3</a:t>
            </a:fld>
            <a:endParaRPr lang="en-US" dirty="0"/>
          </a:p>
        </p:txBody>
      </p:sp>
      <p:sp>
        <p:nvSpPr>
          <p:cNvPr id="5" name="Footer Placeholder 4">
            <a:extLst>
              <a:ext uri="{FF2B5EF4-FFF2-40B4-BE49-F238E27FC236}">
                <a16:creationId xmlns:a16="http://schemas.microsoft.com/office/drawing/2014/main" id="{9760836B-82E0-4A0D-BB93-D57C66710ED0}"/>
              </a:ext>
            </a:extLst>
          </p:cNvPr>
          <p:cNvSpPr>
            <a:spLocks noGrp="1"/>
          </p:cNvSpPr>
          <p:nvPr>
            <p:ph type="ftr" sz="quarter" idx="15"/>
          </p:nvPr>
        </p:nvSpPr>
        <p:spPr/>
        <p:txBody>
          <a:bodyPr/>
          <a:lstStyle/>
          <a:p>
            <a:r>
              <a:rPr lang="en-US"/>
              <a:t>© OpenFabrics Alliance</a:t>
            </a:r>
            <a:endParaRPr lang="en-US" dirty="0"/>
          </a:p>
        </p:txBody>
      </p:sp>
      <p:pic>
        <p:nvPicPr>
          <p:cNvPr id="6" name="Picture 2">
            <a:extLst>
              <a:ext uri="{FF2B5EF4-FFF2-40B4-BE49-F238E27FC236}">
                <a16:creationId xmlns:a16="http://schemas.microsoft.com/office/drawing/2014/main" id="{6DB5E112-EE4C-48C6-84EF-7976D1F07F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0683" y="1312639"/>
            <a:ext cx="4188940" cy="4957247"/>
          </a:xfrm>
          <a:prstGeom prst="rect">
            <a:avLst/>
          </a:prstGeom>
          <a:ln w="3175" cap="sq" cmpd="thickThin">
            <a:solidFill>
              <a:schemeClr val="tx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899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312201-E52D-447B-9FAA-3099A5892055}"/>
              </a:ext>
            </a:extLst>
          </p:cNvPr>
          <p:cNvSpPr>
            <a:spLocks noGrp="1"/>
          </p:cNvSpPr>
          <p:nvPr>
            <p:ph type="title"/>
          </p:nvPr>
        </p:nvSpPr>
        <p:spPr>
          <a:xfrm>
            <a:off x="254977" y="324486"/>
            <a:ext cx="11779549" cy="795460"/>
          </a:xfrm>
        </p:spPr>
        <p:txBody>
          <a:bodyPr>
            <a:normAutofit/>
          </a:bodyPr>
          <a:lstStyle/>
          <a:p>
            <a:r>
              <a:rPr lang="en-US" dirty="0"/>
              <a:t>This Creates Problems in Manageability</a:t>
            </a:r>
          </a:p>
        </p:txBody>
      </p:sp>
      <p:sp>
        <p:nvSpPr>
          <p:cNvPr id="3" name="Content Placeholder 2">
            <a:extLst>
              <a:ext uri="{FF2B5EF4-FFF2-40B4-BE49-F238E27FC236}">
                <a16:creationId xmlns:a16="http://schemas.microsoft.com/office/drawing/2014/main" id="{F40AA0EE-D90A-4DF4-8340-FABDD4F4A573}"/>
              </a:ext>
            </a:extLst>
          </p:cNvPr>
          <p:cNvSpPr>
            <a:spLocks noGrp="1"/>
          </p:cNvSpPr>
          <p:nvPr>
            <p:ph idx="4294967295"/>
          </p:nvPr>
        </p:nvSpPr>
        <p:spPr>
          <a:xfrm>
            <a:off x="116737" y="1297384"/>
            <a:ext cx="4643464" cy="5008966"/>
          </a:xfrm>
        </p:spPr>
        <p:txBody>
          <a:bodyPr>
            <a:normAutofit/>
          </a:bodyPr>
          <a:lstStyle/>
          <a:p>
            <a:pPr marL="0" indent="0" algn="ctr">
              <a:buNone/>
            </a:pPr>
            <a:r>
              <a:rPr lang="en-US" b="1" dirty="0"/>
              <a:t>Administrative Management Challenges</a:t>
            </a:r>
          </a:p>
          <a:p>
            <a:pPr marL="0" indent="0" algn="ctr">
              <a:buNone/>
            </a:pPr>
            <a:r>
              <a:rPr lang="en-US" b="1" dirty="0"/>
              <a:t> </a:t>
            </a:r>
            <a:endParaRPr lang="en-US" dirty="0"/>
          </a:p>
          <a:p>
            <a:r>
              <a:rPr lang="en-US" sz="2000" b="0" dirty="0"/>
              <a:t>No common fabric manager interface </a:t>
            </a:r>
            <a:br>
              <a:rPr lang="en-US" sz="2000" b="0" dirty="0"/>
            </a:br>
            <a:r>
              <a:rPr lang="en-US" sz="2000" b="0" dirty="0"/>
              <a:t>or fabric model available to link applications with remote resources</a:t>
            </a:r>
          </a:p>
          <a:p>
            <a:r>
              <a:rPr lang="en-US" sz="2000" b="0" dirty="0"/>
              <a:t>Workload management and optimization is different for each </a:t>
            </a:r>
            <a:br>
              <a:rPr lang="en-US" sz="2000" b="0" dirty="0"/>
            </a:br>
            <a:r>
              <a:rPr lang="en-US" sz="2000" b="0" dirty="0"/>
              <a:t>type of fabric</a:t>
            </a:r>
          </a:p>
          <a:p>
            <a:pPr>
              <a:tabLst>
                <a:tab pos="4287838" algn="l"/>
              </a:tabLst>
            </a:pPr>
            <a:r>
              <a:rPr lang="en-US" sz="2000" b="0" dirty="0"/>
              <a:t>Administrators are being asked to manage an increasing heterogenous fabrics infrastructure, each with its own management standard and model</a:t>
            </a:r>
          </a:p>
          <a:p>
            <a:endParaRPr lang="en-US" sz="2000" dirty="0"/>
          </a:p>
        </p:txBody>
      </p:sp>
      <p:pic>
        <p:nvPicPr>
          <p:cNvPr id="55" name="Picture 54" descr="A picture containing text, basket star, echinoderm, vegetable&#10;&#10;Description automatically generated">
            <a:extLst>
              <a:ext uri="{FF2B5EF4-FFF2-40B4-BE49-F238E27FC236}">
                <a16:creationId xmlns:a16="http://schemas.microsoft.com/office/drawing/2014/main" id="{AFD4AA5C-47C8-47F1-B57D-31399E154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650" y="1805601"/>
            <a:ext cx="7430789" cy="1830194"/>
          </a:xfrm>
          <a:prstGeom prst="rect">
            <a:avLst/>
          </a:prstGeom>
        </p:spPr>
      </p:pic>
      <p:sp>
        <p:nvSpPr>
          <p:cNvPr id="56" name="Down Arrow 5">
            <a:extLst>
              <a:ext uri="{FF2B5EF4-FFF2-40B4-BE49-F238E27FC236}">
                <a16:creationId xmlns:a16="http://schemas.microsoft.com/office/drawing/2014/main" id="{573049F6-88E0-421E-9EB1-6BAA40BF7CE0}"/>
              </a:ext>
            </a:extLst>
          </p:cNvPr>
          <p:cNvSpPr/>
          <p:nvPr/>
        </p:nvSpPr>
        <p:spPr>
          <a:xfrm>
            <a:off x="5235763" y="3631929"/>
            <a:ext cx="154579" cy="536653"/>
          </a:xfrm>
          <a:prstGeom prst="down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7" name="Cloud 56">
            <a:extLst>
              <a:ext uri="{FF2B5EF4-FFF2-40B4-BE49-F238E27FC236}">
                <a16:creationId xmlns:a16="http://schemas.microsoft.com/office/drawing/2014/main" id="{9B06FB96-3620-4B3B-8304-381C9DA3A815}"/>
              </a:ext>
            </a:extLst>
          </p:cNvPr>
          <p:cNvSpPr/>
          <p:nvPr/>
        </p:nvSpPr>
        <p:spPr>
          <a:xfrm>
            <a:off x="4613216" y="3151465"/>
            <a:ext cx="1259293" cy="491496"/>
          </a:xfrm>
          <a:prstGeom prst="cloud">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grpSp>
        <p:nvGrpSpPr>
          <p:cNvPr id="58" name="Group 57">
            <a:extLst>
              <a:ext uri="{FF2B5EF4-FFF2-40B4-BE49-F238E27FC236}">
                <a16:creationId xmlns:a16="http://schemas.microsoft.com/office/drawing/2014/main" id="{2EB39045-3CEE-438B-9248-9C017FD1237A}"/>
              </a:ext>
            </a:extLst>
          </p:cNvPr>
          <p:cNvGrpSpPr/>
          <p:nvPr/>
        </p:nvGrpSpPr>
        <p:grpSpPr>
          <a:xfrm>
            <a:off x="4576719" y="1805601"/>
            <a:ext cx="7448389" cy="541746"/>
            <a:chOff x="93126" y="1525959"/>
            <a:chExt cx="7964977" cy="648722"/>
          </a:xfrm>
          <a:solidFill>
            <a:srgbClr val="C00000"/>
          </a:solidFill>
        </p:grpSpPr>
        <p:grpSp>
          <p:nvGrpSpPr>
            <p:cNvPr id="59" name="Group 58">
              <a:extLst>
                <a:ext uri="{FF2B5EF4-FFF2-40B4-BE49-F238E27FC236}">
                  <a16:creationId xmlns:a16="http://schemas.microsoft.com/office/drawing/2014/main" id="{ECF280C7-A5B5-4892-9B4C-E4FA8D917041}"/>
                </a:ext>
              </a:extLst>
            </p:cNvPr>
            <p:cNvGrpSpPr/>
            <p:nvPr/>
          </p:nvGrpSpPr>
          <p:grpSpPr>
            <a:xfrm>
              <a:off x="2981742" y="1852142"/>
              <a:ext cx="5076361" cy="322539"/>
              <a:chOff x="8802228" y="1727167"/>
              <a:chExt cx="2780171" cy="430055"/>
            </a:xfrm>
            <a:grpFill/>
          </p:grpSpPr>
          <p:sp>
            <p:nvSpPr>
              <p:cNvPr id="61" name="Rectangle 60">
                <a:extLst>
                  <a:ext uri="{FF2B5EF4-FFF2-40B4-BE49-F238E27FC236}">
                    <a16:creationId xmlns:a16="http://schemas.microsoft.com/office/drawing/2014/main" id="{41C657BE-3DAE-45CC-BFB8-E928D7AF837B}"/>
                  </a:ext>
                </a:extLst>
              </p:cNvPr>
              <p:cNvSpPr/>
              <p:nvPr/>
            </p:nvSpPr>
            <p:spPr bwMode="ltGray">
              <a:xfrm>
                <a:off x="8805440" y="1727167"/>
                <a:ext cx="780202" cy="364841"/>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err="1">
                    <a:solidFill>
                      <a:prstClr val="white"/>
                    </a:solidFill>
                  </a:rPr>
                  <a:t>Slurm</a:t>
                </a:r>
                <a:endParaRPr lang="en-US" sz="1200" dirty="0">
                  <a:solidFill>
                    <a:prstClr val="white"/>
                  </a:solidFill>
                </a:endParaRPr>
              </a:p>
            </p:txBody>
          </p:sp>
          <p:cxnSp>
            <p:nvCxnSpPr>
              <p:cNvPr id="62" name="Straight Connector 61">
                <a:extLst>
                  <a:ext uri="{FF2B5EF4-FFF2-40B4-BE49-F238E27FC236}">
                    <a16:creationId xmlns:a16="http://schemas.microsoft.com/office/drawing/2014/main" id="{3D450EEF-41F1-4BA7-ACFB-AA5EEE410AA4}"/>
                  </a:ext>
                </a:extLst>
              </p:cNvPr>
              <p:cNvCxnSpPr/>
              <p:nvPr/>
            </p:nvCxnSpPr>
            <p:spPr>
              <a:xfrm>
                <a:off x="8802228" y="2156988"/>
                <a:ext cx="2780171" cy="234"/>
              </a:xfrm>
              <a:prstGeom prst="line">
                <a:avLst/>
              </a:prstGeom>
              <a:grpFill/>
              <a:ln w="38100"/>
            </p:spPr>
            <p:style>
              <a:lnRef idx="2">
                <a:schemeClr val="accent1"/>
              </a:lnRef>
              <a:fillRef idx="0">
                <a:schemeClr val="accent1"/>
              </a:fillRef>
              <a:effectRef idx="1">
                <a:schemeClr val="accent1"/>
              </a:effectRef>
              <a:fontRef idx="minor">
                <a:schemeClr val="tx1"/>
              </a:fontRef>
            </p:style>
          </p:cxnSp>
        </p:grpSp>
        <p:sp>
          <p:nvSpPr>
            <p:cNvPr id="60" name="Rectangle 59">
              <a:extLst>
                <a:ext uri="{FF2B5EF4-FFF2-40B4-BE49-F238E27FC236}">
                  <a16:creationId xmlns:a16="http://schemas.microsoft.com/office/drawing/2014/main" id="{38341882-9B01-4D77-A712-A2CC3CED083A}"/>
                </a:ext>
              </a:extLst>
            </p:cNvPr>
            <p:cNvSpPr/>
            <p:nvPr/>
          </p:nvSpPr>
          <p:spPr bwMode="ltGray">
            <a:xfrm>
              <a:off x="93126" y="1525959"/>
              <a:ext cx="7946156" cy="291706"/>
            </a:xfrm>
            <a:prstGeom prst="rect">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User APPs &amp; Libraries</a:t>
              </a:r>
            </a:p>
          </p:txBody>
        </p:sp>
      </p:grpSp>
      <p:sp>
        <p:nvSpPr>
          <p:cNvPr id="63" name="Rectangle 62">
            <a:extLst>
              <a:ext uri="{FF2B5EF4-FFF2-40B4-BE49-F238E27FC236}">
                <a16:creationId xmlns:a16="http://schemas.microsoft.com/office/drawing/2014/main" id="{9AF1491B-A1CF-4BC0-AE36-D73E92D899CB}"/>
              </a:ext>
            </a:extLst>
          </p:cNvPr>
          <p:cNvSpPr/>
          <p:nvPr/>
        </p:nvSpPr>
        <p:spPr bwMode="ltGray">
          <a:xfrm>
            <a:off x="5491092" y="4533873"/>
            <a:ext cx="521886" cy="1227198"/>
          </a:xfrm>
          <a:prstGeom prst="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Gen-Z</a:t>
            </a:r>
          </a:p>
          <a:p>
            <a:pPr algn="ctr">
              <a:lnSpc>
                <a:spcPct val="90000"/>
              </a:lnSpc>
            </a:pPr>
            <a:r>
              <a:rPr lang="en-US" sz="1200" dirty="0">
                <a:solidFill>
                  <a:prstClr val="white"/>
                </a:solidFill>
              </a:rPr>
              <a:t>Fabric Manager</a:t>
            </a:r>
          </a:p>
        </p:txBody>
      </p:sp>
      <p:sp>
        <p:nvSpPr>
          <p:cNvPr id="64" name="Rectangle 63">
            <a:extLst>
              <a:ext uri="{FF2B5EF4-FFF2-40B4-BE49-F238E27FC236}">
                <a16:creationId xmlns:a16="http://schemas.microsoft.com/office/drawing/2014/main" id="{21ED86E4-12CA-4E1B-84B3-7F5A89F8B92B}"/>
              </a:ext>
            </a:extLst>
          </p:cNvPr>
          <p:cNvSpPr/>
          <p:nvPr/>
        </p:nvSpPr>
        <p:spPr bwMode="ltGray">
          <a:xfrm>
            <a:off x="5481386" y="5801938"/>
            <a:ext cx="538530" cy="262854"/>
          </a:xfrm>
          <a:prstGeom prst="rect">
            <a:avLst/>
          </a:prstGeom>
          <a:solidFill>
            <a:srgbClr val="7030A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Gen-Z</a:t>
            </a:r>
          </a:p>
          <a:p>
            <a:pPr algn="ctr">
              <a:lnSpc>
                <a:spcPct val="90000"/>
              </a:lnSpc>
            </a:pPr>
            <a:r>
              <a:rPr lang="en-US" sz="1050" dirty="0">
                <a:solidFill>
                  <a:prstClr val="white"/>
                </a:solidFill>
              </a:rPr>
              <a:t> HW</a:t>
            </a:r>
          </a:p>
        </p:txBody>
      </p:sp>
      <p:sp>
        <p:nvSpPr>
          <p:cNvPr id="65" name="Down Arrow 10">
            <a:extLst>
              <a:ext uri="{FF2B5EF4-FFF2-40B4-BE49-F238E27FC236}">
                <a16:creationId xmlns:a16="http://schemas.microsoft.com/office/drawing/2014/main" id="{71E354BC-9D65-441D-91C2-7029659E3802}"/>
              </a:ext>
            </a:extLst>
          </p:cNvPr>
          <p:cNvSpPr/>
          <p:nvPr/>
        </p:nvSpPr>
        <p:spPr>
          <a:xfrm>
            <a:off x="5731447" y="3624445"/>
            <a:ext cx="154579" cy="536653"/>
          </a:xfrm>
          <a:prstGeom prst="downArrow">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66" name="Cloud 65">
            <a:extLst>
              <a:ext uri="{FF2B5EF4-FFF2-40B4-BE49-F238E27FC236}">
                <a16:creationId xmlns:a16="http://schemas.microsoft.com/office/drawing/2014/main" id="{354C13A7-C584-44D6-B1DF-9CDC3E68B47E}"/>
              </a:ext>
            </a:extLst>
          </p:cNvPr>
          <p:cNvSpPr/>
          <p:nvPr/>
        </p:nvSpPr>
        <p:spPr>
          <a:xfrm>
            <a:off x="5102296" y="3150150"/>
            <a:ext cx="1259293" cy="491496"/>
          </a:xfrm>
          <a:prstGeom prst="cloud">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67" name="Rounded Rectangle 12">
            <a:extLst>
              <a:ext uri="{FF2B5EF4-FFF2-40B4-BE49-F238E27FC236}">
                <a16:creationId xmlns:a16="http://schemas.microsoft.com/office/drawing/2014/main" id="{EE1842BC-8B05-4D06-AC33-9EF1C5C4705C}"/>
              </a:ext>
            </a:extLst>
          </p:cNvPr>
          <p:cNvSpPr/>
          <p:nvPr/>
        </p:nvSpPr>
        <p:spPr>
          <a:xfrm>
            <a:off x="6071065" y="4199094"/>
            <a:ext cx="371271" cy="314522"/>
          </a:xfrm>
          <a:prstGeom prst="roundRect">
            <a:avLst/>
          </a:prstGeom>
          <a:solidFill>
            <a:srgbClr val="01A982"/>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prstClr val="white"/>
                </a:solidFill>
              </a:rPr>
              <a:t>IB</a:t>
            </a:r>
            <a:endParaRPr lang="en-GB" sz="1050" dirty="0">
              <a:solidFill>
                <a:prstClr val="white"/>
              </a:solidFill>
            </a:endParaRPr>
          </a:p>
        </p:txBody>
      </p:sp>
      <p:sp>
        <p:nvSpPr>
          <p:cNvPr id="68" name="Rounded Rectangle 13">
            <a:extLst>
              <a:ext uri="{FF2B5EF4-FFF2-40B4-BE49-F238E27FC236}">
                <a16:creationId xmlns:a16="http://schemas.microsoft.com/office/drawing/2014/main" id="{AE711E36-642E-4BAC-ACE2-6427C684EC72}"/>
              </a:ext>
            </a:extLst>
          </p:cNvPr>
          <p:cNvSpPr/>
          <p:nvPr/>
        </p:nvSpPr>
        <p:spPr>
          <a:xfrm>
            <a:off x="7173992" y="4157312"/>
            <a:ext cx="629148" cy="337610"/>
          </a:xfrm>
          <a:prstGeom prst="roundRect">
            <a:avLst/>
          </a:prstGeom>
          <a:solidFill>
            <a:srgbClr val="00206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Ethernet</a:t>
            </a:r>
            <a:endParaRPr lang="en-GB" sz="900" dirty="0">
              <a:solidFill>
                <a:prstClr val="white"/>
              </a:solidFill>
            </a:endParaRPr>
          </a:p>
        </p:txBody>
      </p:sp>
      <p:sp>
        <p:nvSpPr>
          <p:cNvPr id="69" name="Rounded Rectangle 14">
            <a:extLst>
              <a:ext uri="{FF2B5EF4-FFF2-40B4-BE49-F238E27FC236}">
                <a16:creationId xmlns:a16="http://schemas.microsoft.com/office/drawing/2014/main" id="{1202805C-8CD7-4FEA-8641-C8472EBC95BE}"/>
              </a:ext>
            </a:extLst>
          </p:cNvPr>
          <p:cNvSpPr/>
          <p:nvPr/>
        </p:nvSpPr>
        <p:spPr>
          <a:xfrm>
            <a:off x="6558967" y="4165557"/>
            <a:ext cx="489245" cy="337610"/>
          </a:xfrm>
          <a:prstGeom prst="roundRect">
            <a:avLst/>
          </a:prstGeom>
          <a:solidFill>
            <a:schemeClr val="accent5">
              <a:lumMod val="75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a:t>
            </a:r>
            <a:endParaRPr lang="en-GB" sz="900" dirty="0">
              <a:solidFill>
                <a:prstClr val="white"/>
              </a:solidFill>
            </a:endParaRPr>
          </a:p>
        </p:txBody>
      </p:sp>
      <p:sp>
        <p:nvSpPr>
          <p:cNvPr id="71" name="Down Arrow 16">
            <a:extLst>
              <a:ext uri="{FF2B5EF4-FFF2-40B4-BE49-F238E27FC236}">
                <a16:creationId xmlns:a16="http://schemas.microsoft.com/office/drawing/2014/main" id="{5AD18158-9C16-4DB7-83BD-36C1E93C1460}"/>
              </a:ext>
            </a:extLst>
          </p:cNvPr>
          <p:cNvSpPr/>
          <p:nvPr/>
        </p:nvSpPr>
        <p:spPr>
          <a:xfrm>
            <a:off x="7551889" y="3581272"/>
            <a:ext cx="107740" cy="547895"/>
          </a:xfrm>
          <a:prstGeom prst="downArrow">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72" name="Down Arrow 17">
            <a:extLst>
              <a:ext uri="{FF2B5EF4-FFF2-40B4-BE49-F238E27FC236}">
                <a16:creationId xmlns:a16="http://schemas.microsoft.com/office/drawing/2014/main" id="{D093B84F-27A7-4DBD-B0E9-49C27CC6F554}"/>
              </a:ext>
            </a:extLst>
          </p:cNvPr>
          <p:cNvSpPr/>
          <p:nvPr/>
        </p:nvSpPr>
        <p:spPr>
          <a:xfrm>
            <a:off x="6157401" y="3625725"/>
            <a:ext cx="154579" cy="536653"/>
          </a:xfrm>
          <a:prstGeom prst="downArrow">
            <a:avLst/>
          </a:prstGeom>
          <a:solidFill>
            <a:srgbClr val="01A9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73" name="Down Arrow 18">
            <a:extLst>
              <a:ext uri="{FF2B5EF4-FFF2-40B4-BE49-F238E27FC236}">
                <a16:creationId xmlns:a16="http://schemas.microsoft.com/office/drawing/2014/main" id="{4978CFFE-7F5A-4AEF-9B96-DC9ADD8B7D6E}"/>
              </a:ext>
            </a:extLst>
          </p:cNvPr>
          <p:cNvSpPr/>
          <p:nvPr/>
        </p:nvSpPr>
        <p:spPr>
          <a:xfrm>
            <a:off x="6821731" y="3624445"/>
            <a:ext cx="154579" cy="536653"/>
          </a:xfrm>
          <a:prstGeom prst="downArrow">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74" name="Rectangle 73">
            <a:extLst>
              <a:ext uri="{FF2B5EF4-FFF2-40B4-BE49-F238E27FC236}">
                <a16:creationId xmlns:a16="http://schemas.microsoft.com/office/drawing/2014/main" id="{340A82E9-1491-4198-90AD-F59E1BD7AFCC}"/>
              </a:ext>
            </a:extLst>
          </p:cNvPr>
          <p:cNvSpPr/>
          <p:nvPr/>
        </p:nvSpPr>
        <p:spPr bwMode="ltGray">
          <a:xfrm>
            <a:off x="7172999" y="4523713"/>
            <a:ext cx="630141" cy="1227198"/>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Ethernet</a:t>
            </a:r>
          </a:p>
          <a:p>
            <a:pPr algn="ctr">
              <a:lnSpc>
                <a:spcPct val="90000"/>
              </a:lnSpc>
            </a:pPr>
            <a:r>
              <a:rPr lang="en-US" sz="1200" dirty="0">
                <a:solidFill>
                  <a:prstClr val="white"/>
                </a:solidFill>
              </a:rPr>
              <a:t>Fabric Managers</a:t>
            </a:r>
          </a:p>
        </p:txBody>
      </p:sp>
      <p:sp>
        <p:nvSpPr>
          <p:cNvPr id="75" name="Rectangle 74">
            <a:extLst>
              <a:ext uri="{FF2B5EF4-FFF2-40B4-BE49-F238E27FC236}">
                <a16:creationId xmlns:a16="http://schemas.microsoft.com/office/drawing/2014/main" id="{541AA959-E2AB-4A79-8692-B1CB03131EE8}"/>
              </a:ext>
            </a:extLst>
          </p:cNvPr>
          <p:cNvSpPr/>
          <p:nvPr/>
        </p:nvSpPr>
        <p:spPr bwMode="ltGray">
          <a:xfrm>
            <a:off x="7186313" y="5795764"/>
            <a:ext cx="616827" cy="271693"/>
          </a:xfrm>
          <a:prstGeom prst="rect">
            <a:avLst/>
          </a:prstGeom>
          <a:solidFill>
            <a:srgbClr val="00206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Eth</a:t>
            </a:r>
          </a:p>
          <a:p>
            <a:pPr algn="ctr">
              <a:lnSpc>
                <a:spcPct val="90000"/>
              </a:lnSpc>
            </a:pPr>
            <a:r>
              <a:rPr lang="en-US" sz="1050" dirty="0">
                <a:solidFill>
                  <a:prstClr val="white"/>
                </a:solidFill>
              </a:rPr>
              <a:t> HW</a:t>
            </a:r>
          </a:p>
        </p:txBody>
      </p:sp>
      <p:sp>
        <p:nvSpPr>
          <p:cNvPr id="76" name="Rectangle 75">
            <a:extLst>
              <a:ext uri="{FF2B5EF4-FFF2-40B4-BE49-F238E27FC236}">
                <a16:creationId xmlns:a16="http://schemas.microsoft.com/office/drawing/2014/main" id="{5E292611-96BF-44FE-BD80-29B498CCDB50}"/>
              </a:ext>
            </a:extLst>
          </p:cNvPr>
          <p:cNvSpPr/>
          <p:nvPr/>
        </p:nvSpPr>
        <p:spPr bwMode="ltGray">
          <a:xfrm>
            <a:off x="6071065" y="4533873"/>
            <a:ext cx="400514" cy="1227198"/>
          </a:xfrm>
          <a:prstGeom prst="rect">
            <a:avLst/>
          </a:prstGeom>
          <a:solidFill>
            <a:srgbClr val="01A982"/>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IB</a:t>
            </a:r>
          </a:p>
          <a:p>
            <a:pPr algn="ctr">
              <a:lnSpc>
                <a:spcPct val="90000"/>
              </a:lnSpc>
            </a:pPr>
            <a:r>
              <a:rPr lang="en-US" sz="1200" dirty="0">
                <a:solidFill>
                  <a:prstClr val="white"/>
                </a:solidFill>
              </a:rPr>
              <a:t>Fabric Manager</a:t>
            </a:r>
          </a:p>
        </p:txBody>
      </p:sp>
      <p:sp>
        <p:nvSpPr>
          <p:cNvPr id="77" name="Rectangle 76">
            <a:extLst>
              <a:ext uri="{FF2B5EF4-FFF2-40B4-BE49-F238E27FC236}">
                <a16:creationId xmlns:a16="http://schemas.microsoft.com/office/drawing/2014/main" id="{C8580410-43ED-40C0-9318-E1ADB16BF83D}"/>
              </a:ext>
            </a:extLst>
          </p:cNvPr>
          <p:cNvSpPr/>
          <p:nvPr/>
        </p:nvSpPr>
        <p:spPr bwMode="ltGray">
          <a:xfrm>
            <a:off x="6575713" y="4533873"/>
            <a:ext cx="489246" cy="1227198"/>
          </a:xfrm>
          <a:prstGeom prst="rect">
            <a:avLst/>
          </a:prstGeom>
          <a:solidFill>
            <a:schemeClr val="accent5">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a:t>
            </a:r>
          </a:p>
          <a:p>
            <a:pPr algn="ctr">
              <a:lnSpc>
                <a:spcPct val="90000"/>
              </a:lnSpc>
            </a:pPr>
            <a:r>
              <a:rPr lang="en-US" sz="1200" dirty="0">
                <a:solidFill>
                  <a:prstClr val="white"/>
                </a:solidFill>
              </a:rPr>
              <a:t>Fabric Manager</a:t>
            </a:r>
          </a:p>
        </p:txBody>
      </p:sp>
      <p:sp>
        <p:nvSpPr>
          <p:cNvPr id="78" name="Rectangle 77">
            <a:extLst>
              <a:ext uri="{FF2B5EF4-FFF2-40B4-BE49-F238E27FC236}">
                <a16:creationId xmlns:a16="http://schemas.microsoft.com/office/drawing/2014/main" id="{66EADD05-C7A9-402A-AF9A-242B688CDC13}"/>
              </a:ext>
            </a:extLst>
          </p:cNvPr>
          <p:cNvSpPr/>
          <p:nvPr/>
        </p:nvSpPr>
        <p:spPr bwMode="ltGray">
          <a:xfrm>
            <a:off x="6051102" y="5795765"/>
            <a:ext cx="422358" cy="271692"/>
          </a:xfrm>
          <a:prstGeom prst="rect">
            <a:avLst/>
          </a:prstGeom>
          <a:solidFill>
            <a:srgbClr val="01A982"/>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IB</a:t>
            </a:r>
          </a:p>
          <a:p>
            <a:pPr algn="ctr">
              <a:lnSpc>
                <a:spcPct val="90000"/>
              </a:lnSpc>
            </a:pPr>
            <a:r>
              <a:rPr lang="en-US" sz="1050" dirty="0">
                <a:solidFill>
                  <a:prstClr val="white"/>
                </a:solidFill>
              </a:rPr>
              <a:t> HW</a:t>
            </a:r>
          </a:p>
        </p:txBody>
      </p:sp>
      <p:sp>
        <p:nvSpPr>
          <p:cNvPr id="79" name="Rectangle 78">
            <a:extLst>
              <a:ext uri="{FF2B5EF4-FFF2-40B4-BE49-F238E27FC236}">
                <a16:creationId xmlns:a16="http://schemas.microsoft.com/office/drawing/2014/main" id="{040D1937-2F33-4803-A35E-AB7D9D339420}"/>
              </a:ext>
            </a:extLst>
          </p:cNvPr>
          <p:cNvSpPr/>
          <p:nvPr/>
        </p:nvSpPr>
        <p:spPr bwMode="ltGray">
          <a:xfrm>
            <a:off x="6564759" y="5791777"/>
            <a:ext cx="500200" cy="275680"/>
          </a:xfrm>
          <a:prstGeom prst="rect">
            <a:avLst/>
          </a:prstGeom>
          <a:solidFill>
            <a:schemeClr val="accent5">
              <a:lumMod val="7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a:t>
            </a:r>
          </a:p>
          <a:p>
            <a:pPr algn="ctr">
              <a:lnSpc>
                <a:spcPct val="90000"/>
              </a:lnSpc>
            </a:pPr>
            <a:r>
              <a:rPr lang="en-US" sz="1050" dirty="0">
                <a:solidFill>
                  <a:prstClr val="white"/>
                </a:solidFill>
              </a:rPr>
              <a:t> HW</a:t>
            </a:r>
          </a:p>
        </p:txBody>
      </p:sp>
      <p:sp>
        <p:nvSpPr>
          <p:cNvPr id="80" name="Cloud 79">
            <a:extLst>
              <a:ext uri="{FF2B5EF4-FFF2-40B4-BE49-F238E27FC236}">
                <a16:creationId xmlns:a16="http://schemas.microsoft.com/office/drawing/2014/main" id="{6EF5B548-C062-480A-95C9-AA9E131FE287}"/>
              </a:ext>
            </a:extLst>
          </p:cNvPr>
          <p:cNvSpPr/>
          <p:nvPr/>
        </p:nvSpPr>
        <p:spPr>
          <a:xfrm>
            <a:off x="5841286" y="3154379"/>
            <a:ext cx="1259293" cy="491496"/>
          </a:xfrm>
          <a:prstGeom prst="cloud">
            <a:avLst/>
          </a:prstGeom>
          <a:solidFill>
            <a:srgbClr val="01A98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82" name="Rounded Rectangle 27">
            <a:extLst>
              <a:ext uri="{FF2B5EF4-FFF2-40B4-BE49-F238E27FC236}">
                <a16:creationId xmlns:a16="http://schemas.microsoft.com/office/drawing/2014/main" id="{56AE34AB-1832-48DE-B391-611E10D21D9A}"/>
              </a:ext>
            </a:extLst>
          </p:cNvPr>
          <p:cNvSpPr/>
          <p:nvPr/>
        </p:nvSpPr>
        <p:spPr>
          <a:xfrm>
            <a:off x="4893669" y="4199095"/>
            <a:ext cx="483680" cy="267704"/>
          </a:xfrm>
          <a:prstGeom prst="roundRect">
            <a:avLst/>
          </a:prstGeom>
          <a:solidFill>
            <a:srgbClr val="0070C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prstClr val="white"/>
                </a:solidFill>
              </a:rPr>
              <a:t>AWS</a:t>
            </a:r>
            <a:endParaRPr lang="en-GB" sz="1050" dirty="0">
              <a:solidFill>
                <a:prstClr val="white"/>
              </a:solidFill>
            </a:endParaRPr>
          </a:p>
        </p:txBody>
      </p:sp>
      <p:sp>
        <p:nvSpPr>
          <p:cNvPr id="83" name="Rectangle 82">
            <a:extLst>
              <a:ext uri="{FF2B5EF4-FFF2-40B4-BE49-F238E27FC236}">
                <a16:creationId xmlns:a16="http://schemas.microsoft.com/office/drawing/2014/main" id="{201C0109-2B18-45D6-BC92-C90407F948F6}"/>
              </a:ext>
            </a:extLst>
          </p:cNvPr>
          <p:cNvSpPr/>
          <p:nvPr/>
        </p:nvSpPr>
        <p:spPr bwMode="ltGray">
          <a:xfrm>
            <a:off x="8688775" y="2081048"/>
            <a:ext cx="1196905" cy="230862"/>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PBS</a:t>
            </a:r>
          </a:p>
        </p:txBody>
      </p:sp>
      <p:sp>
        <p:nvSpPr>
          <p:cNvPr id="84" name="Rectangle 83">
            <a:extLst>
              <a:ext uri="{FF2B5EF4-FFF2-40B4-BE49-F238E27FC236}">
                <a16:creationId xmlns:a16="http://schemas.microsoft.com/office/drawing/2014/main" id="{3135B6A3-F3B9-47D8-9420-4E2616FCEABF}"/>
              </a:ext>
            </a:extLst>
          </p:cNvPr>
          <p:cNvSpPr/>
          <p:nvPr/>
        </p:nvSpPr>
        <p:spPr bwMode="ltGray">
          <a:xfrm>
            <a:off x="9958795" y="2073395"/>
            <a:ext cx="973592" cy="238515"/>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Kubernetes</a:t>
            </a:r>
          </a:p>
        </p:txBody>
      </p:sp>
      <p:sp>
        <p:nvSpPr>
          <p:cNvPr id="85" name="Rectangle 84">
            <a:extLst>
              <a:ext uri="{FF2B5EF4-FFF2-40B4-BE49-F238E27FC236}">
                <a16:creationId xmlns:a16="http://schemas.microsoft.com/office/drawing/2014/main" id="{D9CB48DB-2233-4307-ABD9-20E9086C2682}"/>
              </a:ext>
            </a:extLst>
          </p:cNvPr>
          <p:cNvSpPr/>
          <p:nvPr/>
        </p:nvSpPr>
        <p:spPr bwMode="ltGray">
          <a:xfrm>
            <a:off x="10960495" y="2073391"/>
            <a:ext cx="1034133" cy="272634"/>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Orchestration Managers</a:t>
            </a:r>
          </a:p>
        </p:txBody>
      </p:sp>
      <p:sp>
        <p:nvSpPr>
          <p:cNvPr id="86" name="Rectangle 85">
            <a:extLst>
              <a:ext uri="{FF2B5EF4-FFF2-40B4-BE49-F238E27FC236}">
                <a16:creationId xmlns:a16="http://schemas.microsoft.com/office/drawing/2014/main" id="{5C240A2A-0BCC-418A-BEF3-ED177E2B1457}"/>
              </a:ext>
            </a:extLst>
          </p:cNvPr>
          <p:cNvSpPr/>
          <p:nvPr/>
        </p:nvSpPr>
        <p:spPr bwMode="ltGray">
          <a:xfrm>
            <a:off x="4906407" y="4533873"/>
            <a:ext cx="483680" cy="1227198"/>
          </a:xfrm>
          <a:prstGeom prst="rect">
            <a:avLst/>
          </a:prstGeom>
          <a:solidFill>
            <a:srgbClr val="0070C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Proprietary</a:t>
            </a:r>
          </a:p>
          <a:p>
            <a:pPr algn="ctr">
              <a:lnSpc>
                <a:spcPct val="90000"/>
              </a:lnSpc>
            </a:pPr>
            <a:r>
              <a:rPr lang="en-US" sz="1200" dirty="0">
                <a:solidFill>
                  <a:prstClr val="white"/>
                </a:solidFill>
              </a:rPr>
              <a:t>Fabric Manager</a:t>
            </a:r>
          </a:p>
        </p:txBody>
      </p:sp>
      <p:sp>
        <p:nvSpPr>
          <p:cNvPr id="87" name="Rectangle 86">
            <a:extLst>
              <a:ext uri="{FF2B5EF4-FFF2-40B4-BE49-F238E27FC236}">
                <a16:creationId xmlns:a16="http://schemas.microsoft.com/office/drawing/2014/main" id="{030EB26D-CC4D-41CA-85C0-E706E9C7F9CE}"/>
              </a:ext>
            </a:extLst>
          </p:cNvPr>
          <p:cNvSpPr/>
          <p:nvPr/>
        </p:nvSpPr>
        <p:spPr bwMode="ltGray">
          <a:xfrm>
            <a:off x="4897120" y="5791777"/>
            <a:ext cx="492967" cy="271692"/>
          </a:xfrm>
          <a:prstGeom prst="rect">
            <a:avLst/>
          </a:prstGeom>
          <a:solidFill>
            <a:srgbClr val="0070C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AWS</a:t>
            </a:r>
          </a:p>
          <a:p>
            <a:pPr algn="ctr">
              <a:lnSpc>
                <a:spcPct val="90000"/>
              </a:lnSpc>
            </a:pPr>
            <a:r>
              <a:rPr lang="en-US" sz="1050" dirty="0">
                <a:solidFill>
                  <a:prstClr val="white"/>
                </a:solidFill>
              </a:rPr>
              <a:t> HW</a:t>
            </a:r>
          </a:p>
        </p:txBody>
      </p:sp>
      <p:sp>
        <p:nvSpPr>
          <p:cNvPr id="88" name="Rectangle 87">
            <a:extLst>
              <a:ext uri="{FF2B5EF4-FFF2-40B4-BE49-F238E27FC236}">
                <a16:creationId xmlns:a16="http://schemas.microsoft.com/office/drawing/2014/main" id="{6F90A719-A1E2-42FD-B63F-D15EDE7D79C4}"/>
              </a:ext>
            </a:extLst>
          </p:cNvPr>
          <p:cNvSpPr/>
          <p:nvPr/>
        </p:nvSpPr>
        <p:spPr bwMode="ltGray">
          <a:xfrm>
            <a:off x="6364879" y="2073391"/>
            <a:ext cx="847606" cy="228506"/>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a:t>
            </a:r>
          </a:p>
        </p:txBody>
      </p:sp>
      <p:sp>
        <p:nvSpPr>
          <p:cNvPr id="89" name="Rectangle 88">
            <a:extLst>
              <a:ext uri="{FF2B5EF4-FFF2-40B4-BE49-F238E27FC236}">
                <a16:creationId xmlns:a16="http://schemas.microsoft.com/office/drawing/2014/main" id="{77EFD2B3-CB83-4F53-9DB1-F877FB9ECB6A}"/>
              </a:ext>
            </a:extLst>
          </p:cNvPr>
          <p:cNvSpPr/>
          <p:nvPr/>
        </p:nvSpPr>
        <p:spPr bwMode="ltGray">
          <a:xfrm>
            <a:off x="5460639" y="2083551"/>
            <a:ext cx="847606" cy="228506"/>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a:t>
            </a:r>
          </a:p>
        </p:txBody>
      </p:sp>
      <p:sp>
        <p:nvSpPr>
          <p:cNvPr id="90" name="Rectangle 89">
            <a:extLst>
              <a:ext uri="{FF2B5EF4-FFF2-40B4-BE49-F238E27FC236}">
                <a16:creationId xmlns:a16="http://schemas.microsoft.com/office/drawing/2014/main" id="{F2DF8E91-F137-4EEF-ABD7-301C35B61C59}"/>
              </a:ext>
            </a:extLst>
          </p:cNvPr>
          <p:cNvSpPr/>
          <p:nvPr/>
        </p:nvSpPr>
        <p:spPr bwMode="ltGray">
          <a:xfrm>
            <a:off x="4566559" y="2093711"/>
            <a:ext cx="847606" cy="228506"/>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a:t>
            </a:r>
          </a:p>
        </p:txBody>
      </p:sp>
      <p:sp>
        <p:nvSpPr>
          <p:cNvPr id="91" name="Rounded Rectangle 13">
            <a:extLst>
              <a:ext uri="{FF2B5EF4-FFF2-40B4-BE49-F238E27FC236}">
                <a16:creationId xmlns:a16="http://schemas.microsoft.com/office/drawing/2014/main" id="{EA1C099C-745E-4F59-AE6E-D3C5691D9A04}"/>
              </a:ext>
            </a:extLst>
          </p:cNvPr>
          <p:cNvSpPr/>
          <p:nvPr/>
        </p:nvSpPr>
        <p:spPr>
          <a:xfrm>
            <a:off x="11140344" y="4160366"/>
            <a:ext cx="507885" cy="156921"/>
          </a:xfrm>
          <a:prstGeom prst="roundRect">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Ethernet</a:t>
            </a:r>
            <a:endParaRPr lang="en-GB" sz="900" dirty="0">
              <a:solidFill>
                <a:prstClr val="white"/>
              </a:solidFill>
            </a:endParaRPr>
          </a:p>
        </p:txBody>
      </p:sp>
      <p:sp>
        <p:nvSpPr>
          <p:cNvPr id="92" name="Down Arrow 16">
            <a:extLst>
              <a:ext uri="{FF2B5EF4-FFF2-40B4-BE49-F238E27FC236}">
                <a16:creationId xmlns:a16="http://schemas.microsoft.com/office/drawing/2014/main" id="{8108E575-E659-4DE9-8AFE-DC0095ECBC70}"/>
              </a:ext>
            </a:extLst>
          </p:cNvPr>
          <p:cNvSpPr/>
          <p:nvPr/>
        </p:nvSpPr>
        <p:spPr>
          <a:xfrm>
            <a:off x="11345272" y="3635941"/>
            <a:ext cx="107740" cy="547895"/>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93" name="Rectangle 92">
            <a:extLst>
              <a:ext uri="{FF2B5EF4-FFF2-40B4-BE49-F238E27FC236}">
                <a16:creationId xmlns:a16="http://schemas.microsoft.com/office/drawing/2014/main" id="{A9001165-8A49-40CC-8DE6-A8441C1488DE}"/>
              </a:ext>
            </a:extLst>
          </p:cNvPr>
          <p:cNvSpPr/>
          <p:nvPr/>
        </p:nvSpPr>
        <p:spPr bwMode="ltGray">
          <a:xfrm>
            <a:off x="11190934" y="4346079"/>
            <a:ext cx="393292" cy="1227198"/>
          </a:xfrm>
          <a:prstGeom prst="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TBD</a:t>
            </a:r>
          </a:p>
          <a:p>
            <a:pPr algn="ctr">
              <a:lnSpc>
                <a:spcPct val="90000"/>
              </a:lnSpc>
            </a:pPr>
            <a:r>
              <a:rPr lang="en-US" sz="1200" dirty="0">
                <a:solidFill>
                  <a:prstClr val="white"/>
                </a:solidFill>
              </a:rPr>
              <a:t>Fabric Managers</a:t>
            </a:r>
          </a:p>
        </p:txBody>
      </p:sp>
      <p:sp>
        <p:nvSpPr>
          <p:cNvPr id="94" name="Rectangle 93">
            <a:extLst>
              <a:ext uri="{FF2B5EF4-FFF2-40B4-BE49-F238E27FC236}">
                <a16:creationId xmlns:a16="http://schemas.microsoft.com/office/drawing/2014/main" id="{BF79FB87-DCC0-4F2C-9EF7-A3383494FA0C}"/>
              </a:ext>
            </a:extLst>
          </p:cNvPr>
          <p:cNvSpPr/>
          <p:nvPr/>
        </p:nvSpPr>
        <p:spPr bwMode="ltGray">
          <a:xfrm>
            <a:off x="11183106" y="5597730"/>
            <a:ext cx="422359" cy="246207"/>
          </a:xfrm>
          <a:prstGeom prst="rect">
            <a:avLst/>
          </a:prstGeom>
          <a:solidFill>
            <a:srgbClr val="FFC00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TBD</a:t>
            </a:r>
          </a:p>
          <a:p>
            <a:pPr algn="ctr">
              <a:lnSpc>
                <a:spcPct val="90000"/>
              </a:lnSpc>
            </a:pPr>
            <a:r>
              <a:rPr lang="en-US" sz="1050" dirty="0">
                <a:solidFill>
                  <a:prstClr val="white"/>
                </a:solidFill>
              </a:rPr>
              <a:t> </a:t>
            </a:r>
            <a:r>
              <a:rPr lang="en-US" sz="1050" dirty="0" err="1">
                <a:solidFill>
                  <a:prstClr val="white"/>
                </a:solidFill>
              </a:rPr>
              <a:t>HW</a:t>
            </a:r>
            <a:endParaRPr lang="en-US" sz="1050" dirty="0">
              <a:solidFill>
                <a:prstClr val="white"/>
              </a:solidFill>
            </a:endParaRPr>
          </a:p>
        </p:txBody>
      </p:sp>
      <p:sp>
        <p:nvSpPr>
          <p:cNvPr id="95" name="Cloud 94">
            <a:extLst>
              <a:ext uri="{FF2B5EF4-FFF2-40B4-BE49-F238E27FC236}">
                <a16:creationId xmlns:a16="http://schemas.microsoft.com/office/drawing/2014/main" id="{FB4349B4-6C78-4583-B4BA-AC05954B0557}"/>
              </a:ext>
            </a:extLst>
          </p:cNvPr>
          <p:cNvSpPr/>
          <p:nvPr/>
        </p:nvSpPr>
        <p:spPr>
          <a:xfrm>
            <a:off x="10957325" y="3193412"/>
            <a:ext cx="1234675" cy="491496"/>
          </a:xfrm>
          <a:prstGeom prst="cloud">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cxnSp>
        <p:nvCxnSpPr>
          <p:cNvPr id="96" name="Straight Connector 95">
            <a:extLst>
              <a:ext uri="{FF2B5EF4-FFF2-40B4-BE49-F238E27FC236}">
                <a16:creationId xmlns:a16="http://schemas.microsoft.com/office/drawing/2014/main" id="{09A277E9-1CBF-443B-8F78-D70374863581}"/>
              </a:ext>
            </a:extLst>
          </p:cNvPr>
          <p:cNvCxnSpPr>
            <a:cxnSpLocks/>
          </p:cNvCxnSpPr>
          <p:nvPr/>
        </p:nvCxnSpPr>
        <p:spPr>
          <a:xfrm>
            <a:off x="7958707" y="3593965"/>
            <a:ext cx="29736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69FD862-57BB-4462-B446-0F7134C3BFB3}"/>
              </a:ext>
            </a:extLst>
          </p:cNvPr>
          <p:cNvCxnSpPr>
            <a:cxnSpLocks/>
            <a:endCxn id="93" idx="1"/>
          </p:cNvCxnSpPr>
          <p:nvPr/>
        </p:nvCxnSpPr>
        <p:spPr>
          <a:xfrm flipV="1">
            <a:off x="7295797" y="4959678"/>
            <a:ext cx="3895137" cy="1894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99" name="Picture 98" descr="Icon&#10;&#10;Description automatically generated">
            <a:extLst>
              <a:ext uri="{FF2B5EF4-FFF2-40B4-BE49-F238E27FC236}">
                <a16:creationId xmlns:a16="http://schemas.microsoft.com/office/drawing/2014/main" id="{213DF774-0054-40C8-8570-E2DCFE522D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7389" y="3463984"/>
            <a:ext cx="903547" cy="939613"/>
          </a:xfrm>
          <a:prstGeom prst="rect">
            <a:avLst/>
          </a:prstGeom>
        </p:spPr>
      </p:pic>
      <p:sp>
        <p:nvSpPr>
          <p:cNvPr id="101" name="Rectangle: Rounded Corners 100">
            <a:extLst>
              <a:ext uri="{FF2B5EF4-FFF2-40B4-BE49-F238E27FC236}">
                <a16:creationId xmlns:a16="http://schemas.microsoft.com/office/drawing/2014/main" id="{7A4B441B-C322-43BD-B255-0F26AE7D8C2F}"/>
              </a:ext>
            </a:extLst>
          </p:cNvPr>
          <p:cNvSpPr/>
          <p:nvPr/>
        </p:nvSpPr>
        <p:spPr>
          <a:xfrm>
            <a:off x="5476678" y="4194037"/>
            <a:ext cx="518160" cy="26416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prstClr val="white"/>
                </a:solidFill>
                <a:highlight>
                  <a:srgbClr val="7030A0"/>
                </a:highlight>
              </a:rPr>
              <a:t>Gen-Z</a:t>
            </a:r>
            <a:endParaRPr lang="en-GB" sz="1000" dirty="0">
              <a:solidFill>
                <a:prstClr val="white"/>
              </a:solidFill>
              <a:highlight>
                <a:srgbClr val="7030A0"/>
              </a:highlight>
            </a:endParaRPr>
          </a:p>
        </p:txBody>
      </p:sp>
      <p:sp>
        <p:nvSpPr>
          <p:cNvPr id="102" name="Cloud 101">
            <a:extLst>
              <a:ext uri="{FF2B5EF4-FFF2-40B4-BE49-F238E27FC236}">
                <a16:creationId xmlns:a16="http://schemas.microsoft.com/office/drawing/2014/main" id="{784179E7-8C33-4BE2-96C5-9DC1DF37DD16}"/>
              </a:ext>
            </a:extLst>
          </p:cNvPr>
          <p:cNvSpPr/>
          <p:nvPr/>
        </p:nvSpPr>
        <p:spPr>
          <a:xfrm>
            <a:off x="6583355" y="3132651"/>
            <a:ext cx="1259293" cy="491496"/>
          </a:xfrm>
          <a:prstGeom prst="cloud">
            <a:avLst/>
          </a:prstGeom>
          <a:solidFill>
            <a:schemeClr val="accent5">
              <a:lumMod val="75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81" name="Cloud 80">
            <a:extLst>
              <a:ext uri="{FF2B5EF4-FFF2-40B4-BE49-F238E27FC236}">
                <a16:creationId xmlns:a16="http://schemas.microsoft.com/office/drawing/2014/main" id="{EC1E9E37-4114-482F-86F4-DEC19013B400}"/>
              </a:ext>
            </a:extLst>
          </p:cNvPr>
          <p:cNvSpPr/>
          <p:nvPr/>
        </p:nvSpPr>
        <p:spPr>
          <a:xfrm>
            <a:off x="7267399" y="3121101"/>
            <a:ext cx="1234675" cy="491496"/>
          </a:xfrm>
          <a:prstGeom prst="cloud">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Tree>
    <p:extLst>
      <p:ext uri="{BB962C8B-B14F-4D97-AF65-F5344CB8AC3E}">
        <p14:creationId xmlns:p14="http://schemas.microsoft.com/office/powerpoint/2010/main" val="2924167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73A88-FFCC-4153-BBF9-71E35153311C}"/>
              </a:ext>
            </a:extLst>
          </p:cNvPr>
          <p:cNvSpPr>
            <a:spLocks noGrp="1"/>
          </p:cNvSpPr>
          <p:nvPr>
            <p:ph type="title"/>
          </p:nvPr>
        </p:nvSpPr>
        <p:spPr/>
        <p:txBody>
          <a:bodyPr/>
          <a:lstStyle/>
          <a:p>
            <a:r>
              <a:rPr lang="en-US" dirty="0"/>
              <a:t>Working towards adoption with…</a:t>
            </a:r>
          </a:p>
        </p:txBody>
      </p:sp>
      <p:pic>
        <p:nvPicPr>
          <p:cNvPr id="4" name="Picture 3">
            <a:extLst>
              <a:ext uri="{FF2B5EF4-FFF2-40B4-BE49-F238E27FC236}">
                <a16:creationId xmlns:a16="http://schemas.microsoft.com/office/drawing/2014/main" id="{86FB6B14-3DF3-46C3-819A-1D9BF8735A70}"/>
              </a:ext>
            </a:extLst>
          </p:cNvPr>
          <p:cNvPicPr>
            <a:picLocks noChangeAspect="1"/>
          </p:cNvPicPr>
          <p:nvPr/>
        </p:nvPicPr>
        <p:blipFill rotWithShape="1">
          <a:blip r:embed="rId3"/>
          <a:srcRect l="58845" t="2" r="694" b="39193"/>
          <a:stretch/>
        </p:blipFill>
        <p:spPr>
          <a:xfrm>
            <a:off x="4673965" y="3378598"/>
            <a:ext cx="2651760" cy="2468880"/>
          </a:xfrm>
          <a:prstGeom prst="rect">
            <a:avLst/>
          </a:prstGeom>
        </p:spPr>
      </p:pic>
      <p:pic>
        <p:nvPicPr>
          <p:cNvPr id="5" name="Picture 4" descr="http://www.dmtf.org/sites/default/files/dmtf-redfish-logo.png">
            <a:extLst>
              <a:ext uri="{FF2B5EF4-FFF2-40B4-BE49-F238E27FC236}">
                <a16:creationId xmlns:a16="http://schemas.microsoft.com/office/drawing/2014/main" id="{6F4A765D-4B11-47E2-ACCC-E441694DF09E}"/>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851549" y="4389067"/>
            <a:ext cx="829078" cy="7868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8369DE8-931C-4DA1-A6D5-74F6F00105EF}"/>
              </a:ext>
            </a:extLst>
          </p:cNvPr>
          <p:cNvPicPr>
            <a:picLocks noChangeAspect="1"/>
          </p:cNvPicPr>
          <p:nvPr/>
        </p:nvPicPr>
        <p:blipFill rotWithShape="1">
          <a:blip r:embed="rId3"/>
          <a:srcRect l="58845" t="2" r="694" b="39193"/>
          <a:stretch/>
        </p:blipFill>
        <p:spPr>
          <a:xfrm>
            <a:off x="4757999" y="1759362"/>
            <a:ext cx="2651760" cy="2468880"/>
          </a:xfrm>
          <a:prstGeom prst="rect">
            <a:avLst/>
          </a:prstGeom>
        </p:spPr>
      </p:pic>
      <p:pic>
        <p:nvPicPr>
          <p:cNvPr id="7" name="Picture 4">
            <a:extLst>
              <a:ext uri="{FF2B5EF4-FFF2-40B4-BE49-F238E27FC236}">
                <a16:creationId xmlns:a16="http://schemas.microsoft.com/office/drawing/2014/main" id="{D4CFC029-BB15-41D7-984E-75CD90CD571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28335" y="2143048"/>
            <a:ext cx="1157010" cy="115701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887A911F-7844-4E79-AB26-58F4F035599B}"/>
              </a:ext>
            </a:extLst>
          </p:cNvPr>
          <p:cNvGrpSpPr/>
          <p:nvPr/>
        </p:nvGrpSpPr>
        <p:grpSpPr>
          <a:xfrm>
            <a:off x="3083224" y="3181532"/>
            <a:ext cx="2651760" cy="2468880"/>
            <a:chOff x="1267147" y="1913825"/>
            <a:chExt cx="2651760" cy="2468880"/>
          </a:xfrm>
        </p:grpSpPr>
        <p:pic>
          <p:nvPicPr>
            <p:cNvPr id="9" name="Picture 8">
              <a:extLst>
                <a:ext uri="{FF2B5EF4-FFF2-40B4-BE49-F238E27FC236}">
                  <a16:creationId xmlns:a16="http://schemas.microsoft.com/office/drawing/2014/main" id="{205DE3FA-A38D-4D50-87D5-629AB09706BC}"/>
                </a:ext>
              </a:extLst>
            </p:cNvPr>
            <p:cNvPicPr>
              <a:picLocks noChangeAspect="1"/>
            </p:cNvPicPr>
            <p:nvPr/>
          </p:nvPicPr>
          <p:blipFill rotWithShape="1">
            <a:blip r:embed="rId3"/>
            <a:srcRect l="58845" t="2" r="694" b="39193"/>
            <a:stretch/>
          </p:blipFill>
          <p:spPr>
            <a:xfrm>
              <a:off x="1267147" y="1913825"/>
              <a:ext cx="2651760" cy="2468880"/>
            </a:xfrm>
            <a:prstGeom prst="rect">
              <a:avLst/>
            </a:prstGeom>
          </p:spPr>
        </p:pic>
        <p:pic>
          <p:nvPicPr>
            <p:cNvPr id="10" name="Picture 9">
              <a:extLst>
                <a:ext uri="{FF2B5EF4-FFF2-40B4-BE49-F238E27FC236}">
                  <a16:creationId xmlns:a16="http://schemas.microsoft.com/office/drawing/2014/main" id="{481D0142-6652-412D-B32A-76413DA818B2}"/>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61393" y="2825049"/>
              <a:ext cx="1079930" cy="1040564"/>
            </a:xfrm>
            <a:prstGeom prst="rect">
              <a:avLst/>
            </a:prstGeom>
          </p:spPr>
        </p:pic>
      </p:grpSp>
      <p:pic>
        <p:nvPicPr>
          <p:cNvPr id="11" name="Picture 10">
            <a:extLst>
              <a:ext uri="{FF2B5EF4-FFF2-40B4-BE49-F238E27FC236}">
                <a16:creationId xmlns:a16="http://schemas.microsoft.com/office/drawing/2014/main" id="{01058D4C-96B0-4BCD-96D0-BCEFA7BDA108}"/>
              </a:ext>
            </a:extLst>
          </p:cNvPr>
          <p:cNvPicPr>
            <a:picLocks noChangeAspect="1"/>
          </p:cNvPicPr>
          <p:nvPr/>
        </p:nvPicPr>
        <p:blipFill rotWithShape="1">
          <a:blip r:embed="rId3"/>
          <a:srcRect l="58845" t="2" r="694" b="39193"/>
          <a:stretch/>
        </p:blipFill>
        <p:spPr>
          <a:xfrm>
            <a:off x="3231520" y="1738563"/>
            <a:ext cx="2651760" cy="2468880"/>
          </a:xfrm>
          <a:prstGeom prst="rect">
            <a:avLst/>
          </a:prstGeom>
        </p:spPr>
      </p:pic>
      <p:pic>
        <p:nvPicPr>
          <p:cNvPr id="12" name="Picture 2" descr="Gen-Z Consortium Formed: Developing a New Memory Interconnect">
            <a:extLst>
              <a:ext uri="{FF2B5EF4-FFF2-40B4-BE49-F238E27FC236}">
                <a16:creationId xmlns:a16="http://schemas.microsoft.com/office/drawing/2014/main" id="{119B7D2A-09E9-4DB0-8CE9-F2CBCB36C311}"/>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95603" y="2459874"/>
            <a:ext cx="1157010" cy="4266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A9C8481-2F55-49A9-A525-182D39F1275F}"/>
              </a:ext>
            </a:extLst>
          </p:cNvPr>
          <p:cNvSpPr txBox="1"/>
          <p:nvPr/>
        </p:nvSpPr>
        <p:spPr>
          <a:xfrm>
            <a:off x="8380602" y="2921168"/>
            <a:ext cx="1761035" cy="1323439"/>
          </a:xfrm>
          <a:prstGeom prst="rect">
            <a:avLst/>
          </a:prstGeom>
          <a:noFill/>
        </p:spPr>
        <p:txBody>
          <a:bodyPr wrap="square" rtlCol="0">
            <a:spAutoFit/>
          </a:bodyPr>
          <a:lstStyle/>
          <a:p>
            <a:pPr algn="ctr"/>
            <a:r>
              <a:rPr lang="en-US" sz="2000" b="1" dirty="0" err="1"/>
              <a:t>OpenFabrics</a:t>
            </a:r>
            <a:r>
              <a:rPr lang="en-US" sz="2000" b="1" dirty="0"/>
              <a:t> </a:t>
            </a:r>
          </a:p>
          <a:p>
            <a:pPr algn="ctr"/>
            <a:r>
              <a:rPr lang="en-US" sz="2000" b="1" dirty="0"/>
              <a:t>Management </a:t>
            </a:r>
          </a:p>
          <a:p>
            <a:pPr algn="ctr"/>
            <a:r>
              <a:rPr lang="en-US" sz="2000" b="1" dirty="0"/>
              <a:t>Framework</a:t>
            </a:r>
          </a:p>
          <a:p>
            <a:pPr algn="ctr"/>
            <a:r>
              <a:rPr lang="en-US" sz="2000" b="1" dirty="0"/>
              <a:t>Today</a:t>
            </a:r>
          </a:p>
        </p:txBody>
      </p:sp>
      <p:cxnSp>
        <p:nvCxnSpPr>
          <p:cNvPr id="14" name="Connector: Elbow 13">
            <a:extLst>
              <a:ext uri="{FF2B5EF4-FFF2-40B4-BE49-F238E27FC236}">
                <a16:creationId xmlns:a16="http://schemas.microsoft.com/office/drawing/2014/main" id="{1C8823BF-4037-42C1-B95F-2CE5EF27E7C1}"/>
              </a:ext>
            </a:extLst>
          </p:cNvPr>
          <p:cNvCxnSpPr>
            <a:cxnSpLocks/>
          </p:cNvCxnSpPr>
          <p:nvPr/>
        </p:nvCxnSpPr>
        <p:spPr>
          <a:xfrm rot="10800000" flipV="1">
            <a:off x="5283034" y="3460883"/>
            <a:ext cx="3097568" cy="269598"/>
          </a:xfrm>
          <a:prstGeom prst="bentConnector3">
            <a:avLst>
              <a:gd name="adj1" fmla="val 50000"/>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164217E-B9D5-4FF1-9BB7-B18B9AFBACC0}"/>
              </a:ext>
            </a:extLst>
          </p:cNvPr>
          <p:cNvSpPr txBox="1"/>
          <p:nvPr/>
        </p:nvSpPr>
        <p:spPr>
          <a:xfrm>
            <a:off x="773795" y="2143048"/>
            <a:ext cx="1732832" cy="1200329"/>
          </a:xfrm>
          <a:prstGeom prst="rect">
            <a:avLst/>
          </a:prstGeom>
          <a:noFill/>
        </p:spPr>
        <p:txBody>
          <a:bodyPr wrap="square" rtlCol="0">
            <a:spAutoFit/>
          </a:bodyPr>
          <a:lstStyle/>
          <a:p>
            <a:pPr algn="ctr"/>
            <a:r>
              <a:rPr lang="en-US" dirty="0"/>
              <a:t>TARGET EXPANSION AREAS</a:t>
            </a:r>
          </a:p>
          <a:p>
            <a:endParaRPr lang="en-US" dirty="0"/>
          </a:p>
        </p:txBody>
      </p:sp>
      <p:pic>
        <p:nvPicPr>
          <p:cNvPr id="3" name="Picture 2">
            <a:extLst>
              <a:ext uri="{FF2B5EF4-FFF2-40B4-BE49-F238E27FC236}">
                <a16:creationId xmlns:a16="http://schemas.microsoft.com/office/drawing/2014/main" id="{3062B3B0-37F6-A64A-8B79-92C62C6EC19A}"/>
              </a:ext>
            </a:extLst>
          </p:cNvPr>
          <p:cNvPicPr>
            <a:picLocks noChangeAspect="1"/>
          </p:cNvPicPr>
          <p:nvPr/>
        </p:nvPicPr>
        <p:blipFill>
          <a:blip r:embed="rId8"/>
          <a:stretch>
            <a:fillRect/>
          </a:stretch>
        </p:blipFill>
        <p:spPr>
          <a:xfrm>
            <a:off x="458559" y="3181532"/>
            <a:ext cx="2300251" cy="738542"/>
          </a:xfrm>
          <a:prstGeom prst="rect">
            <a:avLst/>
          </a:prstGeom>
        </p:spPr>
      </p:pic>
      <p:pic>
        <p:nvPicPr>
          <p:cNvPr id="15" name="Picture 14">
            <a:extLst>
              <a:ext uri="{FF2B5EF4-FFF2-40B4-BE49-F238E27FC236}">
                <a16:creationId xmlns:a16="http://schemas.microsoft.com/office/drawing/2014/main" id="{D279104F-2DEF-164C-B860-2DFF1873F2E0}"/>
              </a:ext>
            </a:extLst>
          </p:cNvPr>
          <p:cNvPicPr>
            <a:picLocks noChangeAspect="1"/>
          </p:cNvPicPr>
          <p:nvPr/>
        </p:nvPicPr>
        <p:blipFill>
          <a:blip r:embed="rId9"/>
          <a:stretch>
            <a:fillRect/>
          </a:stretch>
        </p:blipFill>
        <p:spPr>
          <a:xfrm>
            <a:off x="1015726" y="5070475"/>
            <a:ext cx="1422400" cy="1422400"/>
          </a:xfrm>
          <a:prstGeom prst="rect">
            <a:avLst/>
          </a:prstGeom>
        </p:spPr>
      </p:pic>
      <p:pic>
        <p:nvPicPr>
          <p:cNvPr id="17" name="Picture 16">
            <a:extLst>
              <a:ext uri="{FF2B5EF4-FFF2-40B4-BE49-F238E27FC236}">
                <a16:creationId xmlns:a16="http://schemas.microsoft.com/office/drawing/2014/main" id="{D727264B-0C0E-AD4B-8D92-4A941CC5F496}"/>
              </a:ext>
            </a:extLst>
          </p:cNvPr>
          <p:cNvPicPr>
            <a:picLocks noChangeAspect="1"/>
          </p:cNvPicPr>
          <p:nvPr/>
        </p:nvPicPr>
        <p:blipFill>
          <a:blip r:embed="rId10"/>
          <a:stretch>
            <a:fillRect/>
          </a:stretch>
        </p:blipFill>
        <p:spPr>
          <a:xfrm>
            <a:off x="866510" y="3899135"/>
            <a:ext cx="1892300" cy="1066800"/>
          </a:xfrm>
          <a:prstGeom prst="rect">
            <a:avLst/>
          </a:prstGeom>
        </p:spPr>
      </p:pic>
    </p:spTree>
    <p:extLst>
      <p:ext uri="{BB962C8B-B14F-4D97-AF65-F5344CB8AC3E}">
        <p14:creationId xmlns:p14="http://schemas.microsoft.com/office/powerpoint/2010/main" val="2945971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Down Arrow 92"/>
          <p:cNvSpPr/>
          <p:nvPr/>
        </p:nvSpPr>
        <p:spPr>
          <a:xfrm>
            <a:off x="7931906" y="3676425"/>
            <a:ext cx="188498" cy="642624"/>
          </a:xfrm>
          <a:prstGeom prst="down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92" name="Cloud 91"/>
          <p:cNvSpPr/>
          <p:nvPr/>
        </p:nvSpPr>
        <p:spPr>
          <a:xfrm>
            <a:off x="7172753" y="3137585"/>
            <a:ext cx="1535621" cy="588549"/>
          </a:xfrm>
          <a:prstGeom prst="cloud">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6" name="Title 5"/>
          <p:cNvSpPr>
            <a:spLocks noGrp="1"/>
          </p:cNvSpPr>
          <p:nvPr>
            <p:ph type="title"/>
          </p:nvPr>
        </p:nvSpPr>
        <p:spPr/>
        <p:txBody>
          <a:bodyPr>
            <a:normAutofit fontScale="90000"/>
          </a:bodyPr>
          <a:lstStyle/>
          <a:p>
            <a:r>
              <a:rPr lang="en-US" dirty="0"/>
              <a:t>The Fabric Admin Services offered by the OFMF</a:t>
            </a:r>
          </a:p>
        </p:txBody>
      </p:sp>
      <p:sp>
        <p:nvSpPr>
          <p:cNvPr id="5" name="Footer Placeholder 4"/>
          <p:cNvSpPr>
            <a:spLocks noGrp="1"/>
          </p:cNvSpPr>
          <p:nvPr>
            <p:ph type="ftr" sz="quarter" idx="14"/>
          </p:nvPr>
        </p:nvSpPr>
        <p:spPr/>
        <p:txBody>
          <a:bodyPr/>
          <a:lstStyle/>
          <a:p>
            <a:r>
              <a:rPr lang="en-US" dirty="0">
                <a:solidFill>
                  <a:prstClr val="black"/>
                </a:solidFill>
              </a:rPr>
              <a:t>© OpenFabrics Alliance</a:t>
            </a:r>
          </a:p>
        </p:txBody>
      </p:sp>
      <p:sp>
        <p:nvSpPr>
          <p:cNvPr id="4" name="Slide Number Placeholder 3"/>
          <p:cNvSpPr>
            <a:spLocks noGrp="1"/>
          </p:cNvSpPr>
          <p:nvPr>
            <p:ph type="sldNum" sz="quarter" idx="15"/>
          </p:nvPr>
        </p:nvSpPr>
        <p:spPr>
          <a:xfrm>
            <a:off x="5112085" y="6453236"/>
            <a:ext cx="2057400" cy="365125"/>
          </a:xfrm>
        </p:spPr>
        <p:txBody>
          <a:bodyPr/>
          <a:lstStyle/>
          <a:p>
            <a:fld id="{0743EA0E-C5B1-48EC-8082-F253EA88050D}" type="slidenum">
              <a:rPr lang="en-US" smtClean="0">
                <a:solidFill>
                  <a:prstClr val="black"/>
                </a:solidFill>
              </a:rPr>
              <a:pPr/>
              <a:t>6</a:t>
            </a:fld>
            <a:endParaRPr lang="en-US" dirty="0">
              <a:solidFill>
                <a:prstClr val="black"/>
              </a:solidFill>
            </a:endParaRPr>
          </a:p>
        </p:txBody>
      </p:sp>
      <p:sp>
        <p:nvSpPr>
          <p:cNvPr id="30" name="Content Placeholder 4"/>
          <p:cNvSpPr txBox="1">
            <a:spLocks/>
          </p:cNvSpPr>
          <p:nvPr/>
        </p:nvSpPr>
        <p:spPr>
          <a:xfrm>
            <a:off x="137126" y="1321153"/>
            <a:ext cx="5673613" cy="5314645"/>
          </a:xfrm>
          <a:prstGeom prst="rect">
            <a:avLst/>
          </a:prstGeom>
          <a:solidFill>
            <a:schemeClr val="bg1">
              <a:lumMod val="85000"/>
              <a:alpha val="73000"/>
            </a:schemeClr>
          </a:solidFill>
        </p:spPr>
        <p:txBody>
          <a:bodyPr vert="horz" lIns="68580" tIns="34290" rIns="68580" bIns="34290" rtlCol="0">
            <a:noAutofit/>
          </a:bodyPr>
          <a:lst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solidFill>
                  <a:prstClr val="black"/>
                </a:solidFill>
              </a:rPr>
              <a:t>The Open Fabric Management Framework</a:t>
            </a:r>
          </a:p>
          <a:p>
            <a:pPr lvl="1"/>
            <a:r>
              <a:rPr lang="en-US" dirty="0">
                <a:solidFill>
                  <a:prstClr val="black"/>
                </a:solidFill>
              </a:rPr>
              <a:t>Control Services</a:t>
            </a:r>
          </a:p>
          <a:p>
            <a:pPr lvl="2"/>
            <a:r>
              <a:rPr lang="en-US" dirty="0">
                <a:solidFill>
                  <a:prstClr val="black"/>
                </a:solidFill>
              </a:rPr>
              <a:t>Discovery</a:t>
            </a:r>
          </a:p>
          <a:p>
            <a:pPr lvl="2"/>
            <a:r>
              <a:rPr lang="en-US" dirty="0">
                <a:solidFill>
                  <a:prstClr val="black"/>
                </a:solidFill>
              </a:rPr>
              <a:t>Inventory</a:t>
            </a:r>
          </a:p>
          <a:p>
            <a:pPr lvl="1"/>
            <a:r>
              <a:rPr lang="en-US" dirty="0">
                <a:solidFill>
                  <a:prstClr val="black"/>
                </a:solidFill>
              </a:rPr>
              <a:t>Communication Services</a:t>
            </a:r>
          </a:p>
          <a:p>
            <a:pPr lvl="2"/>
            <a:r>
              <a:rPr lang="en-US" dirty="0">
                <a:solidFill>
                  <a:prstClr val="black"/>
                </a:solidFill>
              </a:rPr>
              <a:t>Connection management </a:t>
            </a:r>
          </a:p>
          <a:p>
            <a:pPr lvl="3"/>
            <a:r>
              <a:rPr lang="en-US" dirty="0">
                <a:solidFill>
                  <a:prstClr val="black"/>
                </a:solidFill>
              </a:rPr>
              <a:t>App to app, manager to manager</a:t>
            </a:r>
          </a:p>
          <a:p>
            <a:pPr lvl="2"/>
            <a:r>
              <a:rPr lang="en-US" dirty="0">
                <a:solidFill>
                  <a:prstClr val="black"/>
                </a:solidFill>
              </a:rPr>
              <a:t>Address Vectors</a:t>
            </a:r>
          </a:p>
          <a:p>
            <a:pPr lvl="3"/>
            <a:r>
              <a:rPr lang="en-US" dirty="0">
                <a:solidFill>
                  <a:prstClr val="black"/>
                </a:solidFill>
              </a:rPr>
              <a:t>Managing fabric addresses</a:t>
            </a:r>
          </a:p>
          <a:p>
            <a:pPr lvl="1"/>
            <a:r>
              <a:rPr lang="en-US" dirty="0">
                <a:solidFill>
                  <a:srgbClr val="0070C0"/>
                </a:solidFill>
              </a:rPr>
              <a:t>Partitioning Services</a:t>
            </a:r>
          </a:p>
          <a:p>
            <a:pPr lvl="2"/>
            <a:r>
              <a:rPr lang="en-US" dirty="0">
                <a:solidFill>
                  <a:srgbClr val="0070C0"/>
                </a:solidFill>
              </a:rPr>
              <a:t>Zones (subnets, </a:t>
            </a:r>
            <a:r>
              <a:rPr lang="en-US" dirty="0" err="1">
                <a:solidFill>
                  <a:srgbClr val="0070C0"/>
                </a:solidFill>
              </a:rPr>
              <a:t>vLans</a:t>
            </a:r>
            <a:r>
              <a:rPr lang="en-US" dirty="0">
                <a:solidFill>
                  <a:srgbClr val="0070C0"/>
                </a:solidFill>
              </a:rPr>
              <a:t>)</a:t>
            </a:r>
          </a:p>
          <a:p>
            <a:pPr lvl="2"/>
            <a:r>
              <a:rPr lang="en-US" dirty="0">
                <a:solidFill>
                  <a:srgbClr val="0070C0"/>
                </a:solidFill>
              </a:rPr>
              <a:t>Connections (permitted paths)</a:t>
            </a:r>
          </a:p>
          <a:p>
            <a:pPr lvl="2"/>
            <a:r>
              <a:rPr lang="en-US" dirty="0">
                <a:solidFill>
                  <a:prstClr val="black"/>
                </a:solidFill>
              </a:rPr>
              <a:t>Permissions</a:t>
            </a:r>
          </a:p>
          <a:p>
            <a:pPr lvl="1"/>
            <a:r>
              <a:rPr lang="en-US" dirty="0">
                <a:solidFill>
                  <a:prstClr val="black"/>
                </a:solidFill>
              </a:rPr>
              <a:t>Messaging Services</a:t>
            </a:r>
          </a:p>
          <a:p>
            <a:pPr lvl="2"/>
            <a:r>
              <a:rPr lang="en-US" dirty="0">
                <a:solidFill>
                  <a:prstClr val="black"/>
                </a:solidFill>
              </a:rPr>
              <a:t>Queues and contexts</a:t>
            </a:r>
          </a:p>
          <a:p>
            <a:pPr lvl="2"/>
            <a:r>
              <a:rPr lang="en-US" dirty="0">
                <a:solidFill>
                  <a:prstClr val="black"/>
                </a:solidFill>
              </a:rPr>
              <a:t>Events and errors</a:t>
            </a:r>
          </a:p>
          <a:p>
            <a:pPr lvl="2"/>
            <a:r>
              <a:rPr lang="en-US" dirty="0">
                <a:solidFill>
                  <a:prstClr val="black"/>
                </a:solidFill>
              </a:rPr>
              <a:t>Atomics and other synchronizations</a:t>
            </a:r>
          </a:p>
          <a:p>
            <a:pPr lvl="1"/>
            <a:r>
              <a:rPr lang="en-US" dirty="0">
                <a:solidFill>
                  <a:prstClr val="black"/>
                </a:solidFill>
              </a:rPr>
              <a:t>Security</a:t>
            </a:r>
          </a:p>
        </p:txBody>
      </p:sp>
      <p:grpSp>
        <p:nvGrpSpPr>
          <p:cNvPr id="10" name="Group 9"/>
          <p:cNvGrpSpPr/>
          <p:nvPr/>
        </p:nvGrpSpPr>
        <p:grpSpPr>
          <a:xfrm>
            <a:off x="6048793" y="1525959"/>
            <a:ext cx="5788785" cy="648722"/>
            <a:chOff x="2981742" y="1525959"/>
            <a:chExt cx="5076361" cy="648722"/>
          </a:xfrm>
          <a:solidFill>
            <a:srgbClr val="C00000"/>
          </a:solidFill>
        </p:grpSpPr>
        <p:grpSp>
          <p:nvGrpSpPr>
            <p:cNvPr id="3" name="Group 2"/>
            <p:cNvGrpSpPr/>
            <p:nvPr/>
          </p:nvGrpSpPr>
          <p:grpSpPr>
            <a:xfrm>
              <a:off x="2981742" y="1852142"/>
              <a:ext cx="5076361" cy="322539"/>
              <a:chOff x="8802228" y="1727167"/>
              <a:chExt cx="2780171" cy="430055"/>
            </a:xfrm>
            <a:grpFill/>
          </p:grpSpPr>
          <p:sp>
            <p:nvSpPr>
              <p:cNvPr id="43" name="Rectangle 42"/>
              <p:cNvSpPr/>
              <p:nvPr/>
            </p:nvSpPr>
            <p:spPr bwMode="ltGray">
              <a:xfrm>
                <a:off x="8805440" y="1727167"/>
                <a:ext cx="780202" cy="364841"/>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err="1">
                    <a:solidFill>
                      <a:prstClr val="white"/>
                    </a:solidFill>
                  </a:rPr>
                  <a:t>Slurm</a:t>
                </a:r>
                <a:endParaRPr lang="en-US" sz="1200" dirty="0">
                  <a:solidFill>
                    <a:prstClr val="white"/>
                  </a:solidFill>
                </a:endParaRPr>
              </a:p>
            </p:txBody>
          </p:sp>
          <p:cxnSp>
            <p:nvCxnSpPr>
              <p:cNvPr id="45" name="Straight Connector 44"/>
              <p:cNvCxnSpPr/>
              <p:nvPr/>
            </p:nvCxnSpPr>
            <p:spPr>
              <a:xfrm>
                <a:off x="8802228" y="2156988"/>
                <a:ext cx="2780171" cy="234"/>
              </a:xfrm>
              <a:prstGeom prst="line">
                <a:avLst/>
              </a:prstGeom>
              <a:grpFill/>
              <a:ln w="38100"/>
            </p:spPr>
            <p:style>
              <a:lnRef idx="2">
                <a:schemeClr val="accent1"/>
              </a:lnRef>
              <a:fillRef idx="0">
                <a:schemeClr val="accent1"/>
              </a:fillRef>
              <a:effectRef idx="1">
                <a:schemeClr val="accent1"/>
              </a:effectRef>
              <a:fontRef idx="minor">
                <a:schemeClr val="tx1"/>
              </a:fontRef>
            </p:style>
          </p:cxnSp>
        </p:grpSp>
        <p:sp>
          <p:nvSpPr>
            <p:cNvPr id="47" name="Rectangle 46"/>
            <p:cNvSpPr/>
            <p:nvPr/>
          </p:nvSpPr>
          <p:spPr bwMode="ltGray">
            <a:xfrm>
              <a:off x="2981742" y="1525959"/>
              <a:ext cx="5057539" cy="273629"/>
            </a:xfrm>
            <a:prstGeom prst="rect">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User APPs &amp; Libraries</a:t>
              </a:r>
            </a:p>
          </p:txBody>
        </p:sp>
      </p:grpSp>
      <p:sp>
        <p:nvSpPr>
          <p:cNvPr id="56" name="Rectangle 55"/>
          <p:cNvSpPr/>
          <p:nvPr/>
        </p:nvSpPr>
        <p:spPr bwMode="ltGray">
          <a:xfrm>
            <a:off x="8384987" y="4525313"/>
            <a:ext cx="494679" cy="1469527"/>
          </a:xfrm>
          <a:prstGeom prst="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Gen-Z</a:t>
            </a:r>
          </a:p>
          <a:p>
            <a:pPr algn="ctr">
              <a:lnSpc>
                <a:spcPct val="90000"/>
              </a:lnSpc>
            </a:pPr>
            <a:r>
              <a:rPr lang="en-US" sz="1200" dirty="0">
                <a:solidFill>
                  <a:prstClr val="white"/>
                </a:solidFill>
              </a:rPr>
              <a:t>Fabric Manager</a:t>
            </a:r>
          </a:p>
        </p:txBody>
      </p:sp>
      <p:sp>
        <p:nvSpPr>
          <p:cNvPr id="59" name="Rectangle 58"/>
          <p:cNvSpPr/>
          <p:nvPr/>
        </p:nvSpPr>
        <p:spPr bwMode="ltGray">
          <a:xfrm>
            <a:off x="8373089" y="6031610"/>
            <a:ext cx="515038" cy="294825"/>
          </a:xfrm>
          <a:prstGeom prst="rect">
            <a:avLst/>
          </a:prstGeom>
          <a:solidFill>
            <a:srgbClr val="7030A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Gen-Z</a:t>
            </a:r>
          </a:p>
          <a:p>
            <a:pPr algn="ctr">
              <a:lnSpc>
                <a:spcPct val="90000"/>
              </a:lnSpc>
            </a:pPr>
            <a:r>
              <a:rPr lang="en-US" sz="1050" dirty="0">
                <a:solidFill>
                  <a:prstClr val="white"/>
                </a:solidFill>
              </a:rPr>
              <a:t> HW</a:t>
            </a:r>
          </a:p>
        </p:txBody>
      </p:sp>
      <p:sp>
        <p:nvSpPr>
          <p:cNvPr id="66" name="Down Arrow 65"/>
          <p:cNvSpPr/>
          <p:nvPr/>
        </p:nvSpPr>
        <p:spPr>
          <a:xfrm>
            <a:off x="8536359" y="3667463"/>
            <a:ext cx="188498" cy="642624"/>
          </a:xfrm>
          <a:prstGeom prst="downArrow">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03" name="Cloud 102"/>
          <p:cNvSpPr/>
          <p:nvPr/>
        </p:nvSpPr>
        <p:spPr>
          <a:xfrm>
            <a:off x="7769152" y="3136010"/>
            <a:ext cx="1535621" cy="588549"/>
          </a:xfrm>
          <a:prstGeom prst="cloud">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54" name="Rounded Rectangle 53"/>
          <p:cNvSpPr/>
          <p:nvPr/>
        </p:nvSpPr>
        <p:spPr>
          <a:xfrm>
            <a:off x="8950499" y="4310087"/>
            <a:ext cx="398177" cy="190970"/>
          </a:xfrm>
          <a:prstGeom prst="roundRect">
            <a:avLst/>
          </a:prstGeom>
          <a:solidFill>
            <a:srgbClr val="01A982"/>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prstClr val="white"/>
                </a:solidFill>
              </a:rPr>
              <a:t>IB</a:t>
            </a:r>
            <a:endParaRPr lang="en-GB" sz="1050" dirty="0">
              <a:solidFill>
                <a:prstClr val="white"/>
              </a:solidFill>
            </a:endParaRPr>
          </a:p>
        </p:txBody>
      </p:sp>
      <p:sp>
        <p:nvSpPr>
          <p:cNvPr id="55" name="Rounded Rectangle 54"/>
          <p:cNvSpPr/>
          <p:nvPr/>
        </p:nvSpPr>
        <p:spPr>
          <a:xfrm>
            <a:off x="9824644" y="4302928"/>
            <a:ext cx="619331" cy="187908"/>
          </a:xfrm>
          <a:prstGeom prst="roundRect">
            <a:avLst/>
          </a:prstGeom>
          <a:solidFill>
            <a:srgbClr val="00206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Ethernet</a:t>
            </a:r>
            <a:endParaRPr lang="en-GB" sz="900" dirty="0">
              <a:solidFill>
                <a:prstClr val="white"/>
              </a:solidFill>
            </a:endParaRPr>
          </a:p>
        </p:txBody>
      </p:sp>
      <p:sp>
        <p:nvSpPr>
          <p:cNvPr id="58" name="Rounded Rectangle 57"/>
          <p:cNvSpPr/>
          <p:nvPr/>
        </p:nvSpPr>
        <p:spPr>
          <a:xfrm>
            <a:off x="9395529" y="4302930"/>
            <a:ext cx="428444" cy="187907"/>
          </a:xfrm>
          <a:prstGeom prst="roundRect">
            <a:avLst/>
          </a:prstGeom>
          <a:solidFill>
            <a:schemeClr val="accent5">
              <a:lumMod val="75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a:t>
            </a:r>
            <a:endParaRPr lang="en-GB" sz="900" dirty="0">
              <a:solidFill>
                <a:prstClr val="white"/>
              </a:solidFill>
            </a:endParaRPr>
          </a:p>
        </p:txBody>
      </p:sp>
      <p:sp>
        <p:nvSpPr>
          <p:cNvPr id="60" name="Rounded Rectangle 59"/>
          <p:cNvSpPr/>
          <p:nvPr/>
        </p:nvSpPr>
        <p:spPr>
          <a:xfrm>
            <a:off x="8360573" y="4303298"/>
            <a:ext cx="558988" cy="203631"/>
          </a:xfrm>
          <a:prstGeom prst="roundRect">
            <a:avLst/>
          </a:prstGeom>
          <a:solidFill>
            <a:srgbClr val="7030A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prstClr val="white"/>
                </a:solidFill>
              </a:rPr>
              <a:t>Gen-Z</a:t>
            </a:r>
            <a:endParaRPr lang="en-GB" sz="1050" dirty="0">
              <a:solidFill>
                <a:prstClr val="white"/>
              </a:solidFill>
            </a:endParaRPr>
          </a:p>
        </p:txBody>
      </p:sp>
      <p:sp>
        <p:nvSpPr>
          <p:cNvPr id="61" name="Down Arrow 60"/>
          <p:cNvSpPr/>
          <p:nvPr/>
        </p:nvSpPr>
        <p:spPr>
          <a:xfrm>
            <a:off x="10074540" y="3674948"/>
            <a:ext cx="131381" cy="6560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69" name="Down Arrow 68"/>
          <p:cNvSpPr/>
          <p:nvPr/>
        </p:nvSpPr>
        <p:spPr>
          <a:xfrm>
            <a:off x="9055780" y="3668996"/>
            <a:ext cx="188498" cy="642624"/>
          </a:xfrm>
          <a:prstGeom prst="downArrow">
            <a:avLst/>
          </a:prstGeom>
          <a:solidFill>
            <a:srgbClr val="01A9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70" name="Down Arrow 69"/>
          <p:cNvSpPr/>
          <p:nvPr/>
        </p:nvSpPr>
        <p:spPr>
          <a:xfrm>
            <a:off x="9518981" y="3667463"/>
            <a:ext cx="188498" cy="642624"/>
          </a:xfrm>
          <a:prstGeom prst="downArrow">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71" name="Rectangle 70"/>
          <p:cNvSpPr/>
          <p:nvPr/>
        </p:nvSpPr>
        <p:spPr bwMode="ltGray">
          <a:xfrm>
            <a:off x="9886335" y="4525313"/>
            <a:ext cx="479592" cy="1469527"/>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Ethernet</a:t>
            </a:r>
          </a:p>
          <a:p>
            <a:pPr algn="ctr">
              <a:lnSpc>
                <a:spcPct val="90000"/>
              </a:lnSpc>
            </a:pPr>
            <a:r>
              <a:rPr lang="en-US" sz="1200" dirty="0">
                <a:solidFill>
                  <a:prstClr val="white"/>
                </a:solidFill>
              </a:rPr>
              <a:t>Fabric Managers</a:t>
            </a:r>
          </a:p>
        </p:txBody>
      </p:sp>
      <p:sp>
        <p:nvSpPr>
          <p:cNvPr id="72" name="Rectangle 71"/>
          <p:cNvSpPr/>
          <p:nvPr/>
        </p:nvSpPr>
        <p:spPr bwMode="ltGray">
          <a:xfrm>
            <a:off x="9876789" y="6024122"/>
            <a:ext cx="515038" cy="294825"/>
          </a:xfrm>
          <a:prstGeom prst="rect">
            <a:avLst/>
          </a:prstGeom>
          <a:solidFill>
            <a:srgbClr val="00206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Eth</a:t>
            </a:r>
          </a:p>
          <a:p>
            <a:pPr algn="ctr">
              <a:lnSpc>
                <a:spcPct val="90000"/>
              </a:lnSpc>
            </a:pPr>
            <a:r>
              <a:rPr lang="en-US" sz="1050" dirty="0">
                <a:solidFill>
                  <a:prstClr val="white"/>
                </a:solidFill>
              </a:rPr>
              <a:t> HW</a:t>
            </a:r>
          </a:p>
        </p:txBody>
      </p:sp>
      <p:sp>
        <p:nvSpPr>
          <p:cNvPr id="73" name="Rectangle 72"/>
          <p:cNvSpPr/>
          <p:nvPr/>
        </p:nvSpPr>
        <p:spPr bwMode="ltGray">
          <a:xfrm>
            <a:off x="8950499" y="4525313"/>
            <a:ext cx="398177" cy="1469527"/>
          </a:xfrm>
          <a:prstGeom prst="rect">
            <a:avLst/>
          </a:prstGeom>
          <a:solidFill>
            <a:srgbClr val="01A982"/>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IB</a:t>
            </a:r>
          </a:p>
          <a:p>
            <a:pPr algn="ctr">
              <a:lnSpc>
                <a:spcPct val="90000"/>
              </a:lnSpc>
            </a:pPr>
            <a:r>
              <a:rPr lang="en-US" sz="1200" dirty="0">
                <a:solidFill>
                  <a:prstClr val="white"/>
                </a:solidFill>
              </a:rPr>
              <a:t>Fabric Manager</a:t>
            </a:r>
          </a:p>
        </p:txBody>
      </p:sp>
      <p:sp>
        <p:nvSpPr>
          <p:cNvPr id="74" name="Rectangle 73"/>
          <p:cNvSpPr/>
          <p:nvPr/>
        </p:nvSpPr>
        <p:spPr bwMode="ltGray">
          <a:xfrm>
            <a:off x="9429599" y="4525313"/>
            <a:ext cx="398177" cy="1469527"/>
          </a:xfrm>
          <a:prstGeom prst="rect">
            <a:avLst/>
          </a:prstGeom>
          <a:solidFill>
            <a:schemeClr val="accent5">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a:t>
            </a:r>
          </a:p>
          <a:p>
            <a:pPr algn="ctr">
              <a:lnSpc>
                <a:spcPct val="90000"/>
              </a:lnSpc>
            </a:pPr>
            <a:r>
              <a:rPr lang="en-US" sz="1200" dirty="0">
                <a:solidFill>
                  <a:prstClr val="white"/>
                </a:solidFill>
              </a:rPr>
              <a:t>Fabric Manager</a:t>
            </a:r>
          </a:p>
        </p:txBody>
      </p:sp>
      <p:sp>
        <p:nvSpPr>
          <p:cNvPr id="75" name="Rectangle 74"/>
          <p:cNvSpPr/>
          <p:nvPr/>
        </p:nvSpPr>
        <p:spPr bwMode="ltGray">
          <a:xfrm>
            <a:off x="8926155" y="6036385"/>
            <a:ext cx="422520" cy="294825"/>
          </a:xfrm>
          <a:prstGeom prst="rect">
            <a:avLst/>
          </a:prstGeom>
          <a:solidFill>
            <a:srgbClr val="01A982"/>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IB</a:t>
            </a:r>
          </a:p>
          <a:p>
            <a:pPr algn="ctr">
              <a:lnSpc>
                <a:spcPct val="90000"/>
              </a:lnSpc>
            </a:pPr>
            <a:r>
              <a:rPr lang="en-US" sz="1050" dirty="0">
                <a:solidFill>
                  <a:prstClr val="white"/>
                </a:solidFill>
              </a:rPr>
              <a:t> HW</a:t>
            </a:r>
          </a:p>
        </p:txBody>
      </p:sp>
      <p:sp>
        <p:nvSpPr>
          <p:cNvPr id="76" name="Rectangle 75"/>
          <p:cNvSpPr/>
          <p:nvPr/>
        </p:nvSpPr>
        <p:spPr bwMode="ltGray">
          <a:xfrm>
            <a:off x="9416241" y="6031610"/>
            <a:ext cx="422520" cy="294825"/>
          </a:xfrm>
          <a:prstGeom prst="rect">
            <a:avLst/>
          </a:prstGeom>
          <a:solidFill>
            <a:schemeClr val="accent5">
              <a:lumMod val="7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a:t>
            </a:r>
          </a:p>
          <a:p>
            <a:pPr algn="ctr">
              <a:lnSpc>
                <a:spcPct val="90000"/>
              </a:lnSpc>
            </a:pPr>
            <a:r>
              <a:rPr lang="en-US" sz="1050" dirty="0">
                <a:solidFill>
                  <a:prstClr val="white"/>
                </a:solidFill>
              </a:rPr>
              <a:t> HW</a:t>
            </a:r>
          </a:p>
        </p:txBody>
      </p:sp>
      <p:sp>
        <p:nvSpPr>
          <p:cNvPr id="77" name="Cloud 76"/>
          <p:cNvSpPr/>
          <p:nvPr/>
        </p:nvSpPr>
        <p:spPr>
          <a:xfrm>
            <a:off x="8670300" y="3141074"/>
            <a:ext cx="1535621" cy="588549"/>
          </a:xfrm>
          <a:prstGeom prst="cloud">
            <a:avLst/>
          </a:prstGeom>
          <a:solidFill>
            <a:srgbClr val="01A98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78" name="Cloud 77"/>
          <p:cNvSpPr/>
          <p:nvPr/>
        </p:nvSpPr>
        <p:spPr>
          <a:xfrm>
            <a:off x="9601467" y="3145034"/>
            <a:ext cx="1208907" cy="588549"/>
          </a:xfrm>
          <a:prstGeom prst="cloud">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81" name="Rounded Rectangle 80"/>
          <p:cNvSpPr/>
          <p:nvPr/>
        </p:nvSpPr>
        <p:spPr>
          <a:xfrm>
            <a:off x="7756120" y="4310088"/>
            <a:ext cx="558988" cy="203631"/>
          </a:xfrm>
          <a:prstGeom prst="roundRect">
            <a:avLst/>
          </a:prstGeom>
          <a:solidFill>
            <a:srgbClr val="0070C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prstClr val="white"/>
                </a:solidFill>
              </a:rPr>
              <a:t>AWS</a:t>
            </a:r>
            <a:endParaRPr lang="en-GB" sz="1050" dirty="0">
              <a:solidFill>
                <a:prstClr val="white"/>
              </a:solidFill>
            </a:endParaRPr>
          </a:p>
        </p:txBody>
      </p:sp>
      <p:sp>
        <p:nvSpPr>
          <p:cNvPr id="82" name="Rectangle 81"/>
          <p:cNvSpPr/>
          <p:nvPr/>
        </p:nvSpPr>
        <p:spPr bwMode="ltGray">
          <a:xfrm>
            <a:off x="7769151" y="1855797"/>
            <a:ext cx="1624512" cy="273629"/>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PBS</a:t>
            </a:r>
          </a:p>
        </p:txBody>
      </p:sp>
      <p:sp>
        <p:nvSpPr>
          <p:cNvPr id="83" name="Rectangle 82"/>
          <p:cNvSpPr/>
          <p:nvPr/>
        </p:nvSpPr>
        <p:spPr bwMode="ltGray">
          <a:xfrm>
            <a:off x="9471484" y="1846633"/>
            <a:ext cx="1033597" cy="273629"/>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Kubernetes</a:t>
            </a:r>
          </a:p>
        </p:txBody>
      </p:sp>
      <p:sp>
        <p:nvSpPr>
          <p:cNvPr id="84" name="Rectangle 83"/>
          <p:cNvSpPr/>
          <p:nvPr/>
        </p:nvSpPr>
        <p:spPr bwMode="ltGray">
          <a:xfrm>
            <a:off x="10576524" y="1846628"/>
            <a:ext cx="1177327" cy="273629"/>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Orchestration Managers</a:t>
            </a:r>
          </a:p>
        </p:txBody>
      </p:sp>
      <p:cxnSp>
        <p:nvCxnSpPr>
          <p:cNvPr id="29" name="Straight Arrow Connector 28"/>
          <p:cNvCxnSpPr>
            <a:stCxn id="83" idx="2"/>
            <a:endCxn id="2" idx="0"/>
          </p:cNvCxnSpPr>
          <p:nvPr/>
        </p:nvCxnSpPr>
        <p:spPr>
          <a:xfrm flipH="1">
            <a:off x="9149587" y="2120262"/>
            <a:ext cx="838696" cy="4293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9" name="Rectangle 88"/>
          <p:cNvSpPr/>
          <p:nvPr/>
        </p:nvSpPr>
        <p:spPr bwMode="ltGray">
          <a:xfrm>
            <a:off x="7803997" y="4525313"/>
            <a:ext cx="494679" cy="1469527"/>
          </a:xfrm>
          <a:prstGeom prst="rect">
            <a:avLst/>
          </a:prstGeom>
          <a:solidFill>
            <a:srgbClr val="0070C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Proprietary</a:t>
            </a:r>
          </a:p>
          <a:p>
            <a:pPr algn="ctr">
              <a:lnSpc>
                <a:spcPct val="90000"/>
              </a:lnSpc>
            </a:pPr>
            <a:r>
              <a:rPr lang="en-US" sz="1200" dirty="0">
                <a:solidFill>
                  <a:prstClr val="white"/>
                </a:solidFill>
              </a:rPr>
              <a:t>Fabric Manager</a:t>
            </a:r>
          </a:p>
        </p:txBody>
      </p:sp>
      <p:sp>
        <p:nvSpPr>
          <p:cNvPr id="91" name="Rectangle 90"/>
          <p:cNvSpPr/>
          <p:nvPr/>
        </p:nvSpPr>
        <p:spPr bwMode="ltGray">
          <a:xfrm>
            <a:off x="7802348" y="6027209"/>
            <a:ext cx="515038" cy="294825"/>
          </a:xfrm>
          <a:prstGeom prst="rect">
            <a:avLst/>
          </a:prstGeom>
          <a:solidFill>
            <a:srgbClr val="0070C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AWS</a:t>
            </a:r>
          </a:p>
          <a:p>
            <a:pPr algn="ctr">
              <a:lnSpc>
                <a:spcPct val="90000"/>
              </a:lnSpc>
            </a:pPr>
            <a:r>
              <a:rPr lang="en-US" sz="1050" dirty="0">
                <a:solidFill>
                  <a:prstClr val="white"/>
                </a:solidFill>
              </a:rPr>
              <a:t> HW</a:t>
            </a:r>
          </a:p>
        </p:txBody>
      </p:sp>
      <p:cxnSp>
        <p:nvCxnSpPr>
          <p:cNvPr id="94" name="Straight Arrow Connector 93"/>
          <p:cNvCxnSpPr>
            <a:stCxn id="43" idx="2"/>
            <a:endCxn id="2" idx="1"/>
          </p:cNvCxnSpPr>
          <p:nvPr/>
        </p:nvCxnSpPr>
        <p:spPr>
          <a:xfrm>
            <a:off x="6867737" y="2125771"/>
            <a:ext cx="779902" cy="5300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stCxn id="82" idx="2"/>
            <a:endCxn id="2" idx="0"/>
          </p:cNvCxnSpPr>
          <p:nvPr/>
        </p:nvCxnSpPr>
        <p:spPr>
          <a:xfrm>
            <a:off x="8581407" y="2129426"/>
            <a:ext cx="568180" cy="4201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a:stCxn id="84" idx="2"/>
            <a:endCxn id="2" idx="7"/>
          </p:cNvCxnSpPr>
          <p:nvPr/>
        </p:nvCxnSpPr>
        <p:spPr>
          <a:xfrm flipH="1">
            <a:off x="10651535" y="2120257"/>
            <a:ext cx="513653" cy="5355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Oval 1"/>
          <p:cNvSpPr/>
          <p:nvPr/>
        </p:nvSpPr>
        <p:spPr bwMode="ltGray">
          <a:xfrm>
            <a:off x="7025512" y="2549598"/>
            <a:ext cx="4248150" cy="725221"/>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1400" dirty="0">
                <a:solidFill>
                  <a:schemeClr val="tx1"/>
                </a:solidFill>
              </a:rPr>
              <a:t>Open Fabric Management Framework Interface</a:t>
            </a:r>
            <a:endParaRPr lang="en-GB" sz="1400" dirty="0" err="1">
              <a:solidFill>
                <a:schemeClr val="tx1"/>
              </a:solidFill>
            </a:endParaRPr>
          </a:p>
        </p:txBody>
      </p:sp>
    </p:spTree>
    <p:extLst>
      <p:ext uri="{BB962C8B-B14F-4D97-AF65-F5344CB8AC3E}">
        <p14:creationId xmlns:p14="http://schemas.microsoft.com/office/powerpoint/2010/main" val="3631504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737" y="434859"/>
            <a:ext cx="11675862" cy="569141"/>
          </a:xfrm>
        </p:spPr>
        <p:txBody>
          <a:bodyPr>
            <a:normAutofit fontScale="90000"/>
          </a:bodyPr>
          <a:lstStyle/>
          <a:p>
            <a:pPr algn="ctr"/>
            <a:r>
              <a:rPr lang="en-US" sz="3600" b="1" dirty="0"/>
              <a:t>The Open Fabric Management Framework Architecture</a:t>
            </a:r>
            <a:endParaRPr lang="en-GB" sz="3600" b="1" dirty="0"/>
          </a:p>
        </p:txBody>
      </p:sp>
      <p:sp>
        <p:nvSpPr>
          <p:cNvPr id="4" name="Slide Number Placeholder 3"/>
          <p:cNvSpPr>
            <a:spLocks noGrp="1"/>
          </p:cNvSpPr>
          <p:nvPr>
            <p:ph type="sldNum" sz="quarter" idx="4294967295"/>
          </p:nvPr>
        </p:nvSpPr>
        <p:spPr>
          <a:xfrm>
            <a:off x="8077200" y="6416676"/>
            <a:ext cx="2133600" cy="365125"/>
          </a:xfrm>
          <a:prstGeom prst="rect">
            <a:avLst/>
          </a:prstGeom>
        </p:spPr>
        <p:txBody>
          <a:bodyPr/>
          <a:lstStyle/>
          <a:p>
            <a:pPr>
              <a:defRPr/>
            </a:pPr>
            <a:fld id="{0D13EDDD-BBBD-49BF-8DB8-2A7972CE8935}" type="slidenum">
              <a:rPr lang="en-US" smtClean="0"/>
              <a:pPr>
                <a:defRPr/>
              </a:pPr>
              <a:t>7</a:t>
            </a:fld>
            <a:endParaRPr lang="en-US"/>
          </a:p>
        </p:txBody>
      </p:sp>
      <p:sp>
        <p:nvSpPr>
          <p:cNvPr id="68" name="Rounded Rectangle 67"/>
          <p:cNvSpPr/>
          <p:nvPr/>
        </p:nvSpPr>
        <p:spPr>
          <a:xfrm>
            <a:off x="2233276" y="1671722"/>
            <a:ext cx="1783058" cy="588303"/>
          </a:xfrm>
          <a:prstGeom prst="roundRect">
            <a:avLst/>
          </a:prstGeom>
          <a:gradFill>
            <a:gsLst>
              <a:gs pos="0">
                <a:srgbClr val="7030A0"/>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Administration Domain</a:t>
            </a:r>
            <a:endParaRPr lang="en-GB" dirty="0"/>
          </a:p>
        </p:txBody>
      </p:sp>
      <p:sp>
        <p:nvSpPr>
          <p:cNvPr id="150" name="Rounded Rectangle 149"/>
          <p:cNvSpPr/>
          <p:nvPr/>
        </p:nvSpPr>
        <p:spPr>
          <a:xfrm>
            <a:off x="386791" y="2333931"/>
            <a:ext cx="3609579" cy="4992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abstract</a:t>
            </a:r>
          </a:p>
          <a:p>
            <a:pPr algn="ctr"/>
            <a:r>
              <a:rPr lang="en-US" dirty="0"/>
              <a:t>manipulations</a:t>
            </a:r>
            <a:endParaRPr lang="en-GB" dirty="0"/>
          </a:p>
        </p:txBody>
      </p:sp>
      <p:sp>
        <p:nvSpPr>
          <p:cNvPr id="191" name="Rounded Rectangle 190"/>
          <p:cNvSpPr/>
          <p:nvPr/>
        </p:nvSpPr>
        <p:spPr>
          <a:xfrm>
            <a:off x="1912753" y="5404051"/>
            <a:ext cx="1205237" cy="499285"/>
          </a:xfrm>
          <a:prstGeom prst="roundRect">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SLURM</a:t>
            </a:r>
            <a:endParaRPr lang="en-GB" dirty="0"/>
          </a:p>
        </p:txBody>
      </p:sp>
      <p:sp>
        <p:nvSpPr>
          <p:cNvPr id="192" name="Rounded Rectangle 191"/>
          <p:cNvSpPr/>
          <p:nvPr/>
        </p:nvSpPr>
        <p:spPr>
          <a:xfrm>
            <a:off x="1775038" y="4772860"/>
            <a:ext cx="1364619" cy="499285"/>
          </a:xfrm>
          <a:prstGeom prst="roundRect">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Kubernetes</a:t>
            </a:r>
            <a:endParaRPr lang="en-GB" dirty="0"/>
          </a:p>
        </p:txBody>
      </p:sp>
      <p:sp>
        <p:nvSpPr>
          <p:cNvPr id="27" name="Rounded Rectangle 26"/>
          <p:cNvSpPr/>
          <p:nvPr/>
        </p:nvSpPr>
        <p:spPr>
          <a:xfrm flipH="1">
            <a:off x="4282252" y="2833216"/>
            <a:ext cx="1488040" cy="2330609"/>
          </a:xfrm>
          <a:prstGeom prst="roundRect">
            <a:avLst/>
          </a:prstGeom>
          <a:gradFill>
            <a:gsLst>
              <a:gs pos="0">
                <a:srgbClr val="C000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t>Framework</a:t>
            </a:r>
          </a:p>
        </p:txBody>
      </p:sp>
      <p:cxnSp>
        <p:nvCxnSpPr>
          <p:cNvPr id="66" name="Straight Connector 65"/>
          <p:cNvCxnSpPr/>
          <p:nvPr/>
        </p:nvCxnSpPr>
        <p:spPr>
          <a:xfrm flipH="1">
            <a:off x="4135135" y="1778326"/>
            <a:ext cx="0" cy="4176127"/>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67" name="Rounded Rectangle 66"/>
          <p:cNvSpPr/>
          <p:nvPr/>
        </p:nvSpPr>
        <p:spPr>
          <a:xfrm flipH="1">
            <a:off x="4929296" y="1642859"/>
            <a:ext cx="3519260" cy="372533"/>
          </a:xfrm>
          <a:prstGeom prst="roundRect">
            <a:avLst/>
          </a:prstGeom>
          <a:gradFill>
            <a:gsLst>
              <a:gs pos="0">
                <a:srgbClr val="7030A0"/>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OFMF Domain</a:t>
            </a:r>
            <a:endParaRPr lang="en-GB" dirty="0"/>
          </a:p>
        </p:txBody>
      </p:sp>
      <p:cxnSp>
        <p:nvCxnSpPr>
          <p:cNvPr id="126" name="Straight Connector 125"/>
          <p:cNvCxnSpPr/>
          <p:nvPr/>
        </p:nvCxnSpPr>
        <p:spPr>
          <a:xfrm>
            <a:off x="9062261" y="1800664"/>
            <a:ext cx="5518" cy="421586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32" name="Rounded Rectangle 131"/>
          <p:cNvSpPr/>
          <p:nvPr/>
        </p:nvSpPr>
        <p:spPr>
          <a:xfrm rot="16200000" flipH="1">
            <a:off x="10035300" y="4109090"/>
            <a:ext cx="3514710" cy="372533"/>
          </a:xfrm>
          <a:prstGeom prst="roundRect">
            <a:avLst/>
          </a:prstGeom>
          <a:gradFill>
            <a:gsLst>
              <a:gs pos="0">
                <a:srgbClr val="7030A0"/>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Hardware</a:t>
            </a:r>
            <a:endParaRPr lang="en-GB" dirty="0"/>
          </a:p>
        </p:txBody>
      </p:sp>
      <p:sp>
        <p:nvSpPr>
          <p:cNvPr id="165" name="Text Box 8"/>
          <p:cNvSpPr txBox="1">
            <a:spLocks noChangeArrowheads="1"/>
          </p:cNvSpPr>
          <p:nvPr/>
        </p:nvSpPr>
        <p:spPr bwMode="auto">
          <a:xfrm flipH="1">
            <a:off x="4476612" y="3776396"/>
            <a:ext cx="1101725" cy="234095"/>
          </a:xfrm>
          <a:prstGeom prst="rect">
            <a:avLst/>
          </a:prstGeom>
          <a:solidFill>
            <a:srgbClr val="FFFFFF"/>
          </a:solidFill>
          <a:ln w="6350">
            <a:solidFill>
              <a:srgbClr val="7030A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Partition Mgmt</a:t>
            </a:r>
          </a:p>
        </p:txBody>
      </p:sp>
      <p:sp>
        <p:nvSpPr>
          <p:cNvPr id="167" name="Text Box 8"/>
          <p:cNvSpPr txBox="1">
            <a:spLocks noChangeArrowheads="1"/>
          </p:cNvSpPr>
          <p:nvPr/>
        </p:nvSpPr>
        <p:spPr bwMode="auto">
          <a:xfrm flipH="1">
            <a:off x="4482645" y="4611060"/>
            <a:ext cx="1101725" cy="234095"/>
          </a:xfrm>
          <a:prstGeom prst="rect">
            <a:avLst/>
          </a:prstGeom>
          <a:solidFill>
            <a:srgbClr val="FFFFFF"/>
          </a:solidFill>
          <a:ln w="6350">
            <a:solidFill>
              <a:srgbClr val="7030A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Events &amp; Logs</a:t>
            </a:r>
          </a:p>
        </p:txBody>
      </p:sp>
      <p:sp>
        <p:nvSpPr>
          <p:cNvPr id="168" name="Text Box 8"/>
          <p:cNvSpPr txBox="1">
            <a:spLocks noChangeArrowheads="1"/>
          </p:cNvSpPr>
          <p:nvPr/>
        </p:nvSpPr>
        <p:spPr bwMode="auto">
          <a:xfrm flipH="1">
            <a:off x="4482645" y="4187841"/>
            <a:ext cx="1101725" cy="234095"/>
          </a:xfrm>
          <a:prstGeom prst="rect">
            <a:avLst/>
          </a:prstGeom>
          <a:solidFill>
            <a:srgbClr val="FFFFFF"/>
          </a:solidFill>
          <a:ln w="6350">
            <a:solidFill>
              <a:srgbClr val="7030A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Authentication</a:t>
            </a:r>
          </a:p>
        </p:txBody>
      </p:sp>
      <p:sp>
        <p:nvSpPr>
          <p:cNvPr id="169" name="Text Box 8"/>
          <p:cNvSpPr txBox="1">
            <a:spLocks noChangeArrowheads="1"/>
          </p:cNvSpPr>
          <p:nvPr/>
        </p:nvSpPr>
        <p:spPr bwMode="auto">
          <a:xfrm flipH="1">
            <a:off x="4482645" y="3246173"/>
            <a:ext cx="1101725" cy="367677"/>
          </a:xfrm>
          <a:prstGeom prst="rect">
            <a:avLst/>
          </a:prstGeom>
          <a:solidFill>
            <a:srgbClr val="FFFFFF"/>
          </a:solidFill>
          <a:ln w="6350">
            <a:solidFill>
              <a:srgbClr val="7030A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Peer Address Lookup </a:t>
            </a:r>
          </a:p>
        </p:txBody>
      </p:sp>
      <p:sp>
        <p:nvSpPr>
          <p:cNvPr id="195" name="Rounded Rectangle 194"/>
          <p:cNvSpPr/>
          <p:nvPr/>
        </p:nvSpPr>
        <p:spPr>
          <a:xfrm flipH="1">
            <a:off x="8757116" y="3414181"/>
            <a:ext cx="1205237" cy="499285"/>
          </a:xfrm>
          <a:prstGeom prst="roundRect">
            <a:avLst/>
          </a:prstGeom>
          <a:gradFill>
            <a:gsLst>
              <a:gs pos="97000">
                <a:srgbClr val="00B050"/>
              </a:gs>
              <a:gs pos="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Gen-Z</a:t>
            </a:r>
          </a:p>
          <a:p>
            <a:pPr algn="ctr"/>
            <a:r>
              <a:rPr lang="en-US" dirty="0"/>
              <a:t>Agent</a:t>
            </a:r>
            <a:endParaRPr lang="en-GB" dirty="0"/>
          </a:p>
        </p:txBody>
      </p:sp>
      <p:sp>
        <p:nvSpPr>
          <p:cNvPr id="196" name="Rounded Rectangle 195"/>
          <p:cNvSpPr/>
          <p:nvPr/>
        </p:nvSpPr>
        <p:spPr>
          <a:xfrm flipH="1">
            <a:off x="8790648" y="4018506"/>
            <a:ext cx="1193433" cy="499285"/>
          </a:xfrm>
          <a:prstGeom prst="roundRect">
            <a:avLst/>
          </a:prstGeom>
          <a:gradFill>
            <a:gsLst>
              <a:gs pos="100000">
                <a:srgbClr val="00B050"/>
              </a:gs>
              <a:gs pos="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Slingshot</a:t>
            </a:r>
          </a:p>
          <a:p>
            <a:pPr algn="ctr"/>
            <a:r>
              <a:rPr lang="en-US" dirty="0"/>
              <a:t>Agent</a:t>
            </a:r>
            <a:endParaRPr lang="en-GB" dirty="0"/>
          </a:p>
        </p:txBody>
      </p:sp>
      <p:sp>
        <p:nvSpPr>
          <p:cNvPr id="199" name="Rounded Rectangle 198"/>
          <p:cNvSpPr/>
          <p:nvPr/>
        </p:nvSpPr>
        <p:spPr>
          <a:xfrm flipH="1">
            <a:off x="8790648" y="4709392"/>
            <a:ext cx="1193433" cy="499285"/>
          </a:xfrm>
          <a:prstGeom prst="roundRect">
            <a:avLst/>
          </a:prstGeom>
          <a:gradFill>
            <a:gsLst>
              <a:gs pos="0">
                <a:srgbClr val="FF0000"/>
              </a:gs>
              <a:gs pos="100000">
                <a:srgbClr val="00B05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IB</a:t>
            </a:r>
          </a:p>
          <a:p>
            <a:pPr algn="ctr"/>
            <a:r>
              <a:rPr lang="en-US" dirty="0"/>
              <a:t>Agent</a:t>
            </a:r>
            <a:endParaRPr lang="en-GB" dirty="0"/>
          </a:p>
        </p:txBody>
      </p:sp>
      <p:cxnSp>
        <p:nvCxnSpPr>
          <p:cNvPr id="201" name="Straight Connector 200"/>
          <p:cNvCxnSpPr>
            <a:cxnSpLocks/>
            <a:endCxn id="195" idx="3"/>
          </p:cNvCxnSpPr>
          <p:nvPr/>
        </p:nvCxnSpPr>
        <p:spPr>
          <a:xfrm flipV="1">
            <a:off x="5770292" y="3663824"/>
            <a:ext cx="2986824" cy="119795"/>
          </a:xfrm>
          <a:prstGeom prst="line">
            <a:avLst/>
          </a:prstGeom>
        </p:spPr>
        <p:style>
          <a:lnRef idx="2">
            <a:schemeClr val="accent1"/>
          </a:lnRef>
          <a:fillRef idx="0">
            <a:schemeClr val="accent1"/>
          </a:fillRef>
          <a:effectRef idx="1">
            <a:schemeClr val="accent1"/>
          </a:effectRef>
          <a:fontRef idx="minor">
            <a:schemeClr val="tx1"/>
          </a:fontRef>
        </p:style>
      </p:cxnSp>
      <p:sp>
        <p:nvSpPr>
          <p:cNvPr id="202" name="Text Box 21"/>
          <p:cNvSpPr txBox="1">
            <a:spLocks noChangeArrowheads="1"/>
          </p:cNvSpPr>
          <p:nvPr/>
        </p:nvSpPr>
        <p:spPr bwMode="auto">
          <a:xfrm flipH="1">
            <a:off x="6629349" y="3562299"/>
            <a:ext cx="598472" cy="308094"/>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800" dirty="0">
                <a:latin typeface="Calibri" panose="020F0502020204030204" pitchFamily="34" charset="0"/>
                <a:cs typeface="Times New Roman" panose="02020603050405020304" pitchFamily="18" charset="0"/>
              </a:rPr>
              <a:t>Create Zone</a:t>
            </a:r>
            <a:endParaRPr lang="en-US" altLang="en-US" dirty="0">
              <a:latin typeface="Arial" panose="020B0604020202020204" pitchFamily="34" charset="0"/>
            </a:endParaRPr>
          </a:p>
        </p:txBody>
      </p:sp>
      <p:cxnSp>
        <p:nvCxnSpPr>
          <p:cNvPr id="204" name="Straight Connector 203"/>
          <p:cNvCxnSpPr>
            <a:cxnSpLocks/>
            <a:endCxn id="196" idx="3"/>
          </p:cNvCxnSpPr>
          <p:nvPr/>
        </p:nvCxnSpPr>
        <p:spPr>
          <a:xfrm>
            <a:off x="5770292" y="4120036"/>
            <a:ext cx="3020356" cy="1481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a:cxnSpLocks/>
            <a:endCxn id="199" idx="3"/>
          </p:cNvCxnSpPr>
          <p:nvPr/>
        </p:nvCxnSpPr>
        <p:spPr>
          <a:xfrm>
            <a:off x="5770292" y="4421767"/>
            <a:ext cx="3020356" cy="537268"/>
          </a:xfrm>
          <a:prstGeom prst="line">
            <a:avLst/>
          </a:prstGeom>
        </p:spPr>
        <p:style>
          <a:lnRef idx="2">
            <a:schemeClr val="accent1"/>
          </a:lnRef>
          <a:fillRef idx="0">
            <a:schemeClr val="accent1"/>
          </a:fillRef>
          <a:effectRef idx="1">
            <a:schemeClr val="accent1"/>
          </a:effectRef>
          <a:fontRef idx="minor">
            <a:schemeClr val="tx1"/>
          </a:fontRef>
        </p:style>
      </p:cxnSp>
      <p:sp>
        <p:nvSpPr>
          <p:cNvPr id="208" name="Text Box 21"/>
          <p:cNvSpPr txBox="1">
            <a:spLocks noChangeArrowheads="1"/>
          </p:cNvSpPr>
          <p:nvPr/>
        </p:nvSpPr>
        <p:spPr bwMode="auto">
          <a:xfrm flipH="1">
            <a:off x="6629349" y="4017476"/>
            <a:ext cx="582338" cy="308094"/>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800" dirty="0">
                <a:latin typeface="Calibri" panose="020F0502020204030204" pitchFamily="34" charset="0"/>
                <a:cs typeface="Times New Roman" panose="02020603050405020304" pitchFamily="18" charset="0"/>
              </a:rPr>
              <a:t>Create Zone</a:t>
            </a:r>
            <a:endParaRPr lang="en-US" altLang="en-US" dirty="0">
              <a:latin typeface="Arial" panose="020B0604020202020204" pitchFamily="34" charset="0"/>
            </a:endParaRPr>
          </a:p>
        </p:txBody>
      </p:sp>
      <p:grpSp>
        <p:nvGrpSpPr>
          <p:cNvPr id="325" name="Group 324"/>
          <p:cNvGrpSpPr/>
          <p:nvPr/>
        </p:nvGrpSpPr>
        <p:grpSpPr>
          <a:xfrm>
            <a:off x="5721278" y="2038696"/>
            <a:ext cx="1090024" cy="1371274"/>
            <a:chOff x="4269265" y="2082698"/>
            <a:chExt cx="1284645" cy="1371274"/>
          </a:xfrm>
        </p:grpSpPr>
        <p:sp>
          <p:nvSpPr>
            <p:cNvPr id="41" name="Rounded Rectangle 40"/>
            <p:cNvSpPr/>
            <p:nvPr/>
          </p:nvSpPr>
          <p:spPr>
            <a:xfrm>
              <a:off x="4269265" y="2082698"/>
              <a:ext cx="1284645" cy="1371274"/>
            </a:xfrm>
            <a:prstGeom prst="roundRect">
              <a:avLst/>
            </a:prstGeom>
            <a:gradFill>
              <a:gsLst>
                <a:gs pos="0">
                  <a:srgbClr val="FF0000"/>
                </a:gs>
                <a:gs pos="50000">
                  <a:srgbClr val="C00000"/>
                </a:gs>
                <a:gs pos="100000">
                  <a:srgbClr val="C00000"/>
                </a:gs>
              </a:gsLst>
            </a:gra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a:t>Redfish </a:t>
              </a:r>
            </a:p>
            <a:p>
              <a:pPr algn="ctr"/>
              <a:r>
                <a:rPr lang="en-US" sz="1600" dirty="0"/>
                <a:t>Model</a:t>
              </a:r>
              <a:endParaRPr lang="en-GB" sz="1600" dirty="0"/>
            </a:p>
          </p:txBody>
        </p:sp>
        <p:grpSp>
          <p:nvGrpSpPr>
            <p:cNvPr id="324" name="Group 323"/>
            <p:cNvGrpSpPr/>
            <p:nvPr/>
          </p:nvGrpSpPr>
          <p:grpSpPr>
            <a:xfrm>
              <a:off x="4724909" y="2682181"/>
              <a:ext cx="546088" cy="594884"/>
              <a:chOff x="568988" y="5140088"/>
              <a:chExt cx="1147719" cy="1060355"/>
            </a:xfrm>
          </p:grpSpPr>
          <p:sp>
            <p:nvSpPr>
              <p:cNvPr id="300" name="Oval 299"/>
              <p:cNvSpPr/>
              <p:nvPr/>
            </p:nvSpPr>
            <p:spPr>
              <a:xfrm>
                <a:off x="568988" y="5561962"/>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01" name="Oval 300"/>
              <p:cNvSpPr/>
              <p:nvPr/>
            </p:nvSpPr>
            <p:spPr>
              <a:xfrm>
                <a:off x="954925" y="5561962"/>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02" name="Oval 301"/>
              <p:cNvSpPr/>
              <p:nvPr/>
            </p:nvSpPr>
            <p:spPr>
              <a:xfrm>
                <a:off x="835595" y="5954452"/>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03" name="Oval 302"/>
              <p:cNvSpPr/>
              <p:nvPr/>
            </p:nvSpPr>
            <p:spPr>
              <a:xfrm>
                <a:off x="1460481" y="5793127"/>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04" name="Oval 303"/>
              <p:cNvSpPr/>
              <p:nvPr/>
            </p:nvSpPr>
            <p:spPr>
              <a:xfrm>
                <a:off x="963708" y="5140088"/>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306" name="Straight Connector 305"/>
              <p:cNvCxnSpPr>
                <a:stCxn id="304" idx="4"/>
                <a:endCxn id="301" idx="0"/>
              </p:cNvCxnSpPr>
              <p:nvPr/>
            </p:nvCxnSpPr>
            <p:spPr>
              <a:xfrm flipH="1">
                <a:off x="1083038" y="5386079"/>
                <a:ext cx="8783" cy="175883"/>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08" name="Straight Connector 307"/>
              <p:cNvCxnSpPr>
                <a:stCxn id="304" idx="3"/>
                <a:endCxn id="300" idx="7"/>
              </p:cNvCxnSpPr>
              <p:nvPr/>
            </p:nvCxnSpPr>
            <p:spPr>
              <a:xfrm flipH="1">
                <a:off x="787691" y="5350054"/>
                <a:ext cx="213540" cy="247933"/>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10" name="Straight Connector 309"/>
              <p:cNvCxnSpPr>
                <a:stCxn id="304" idx="5"/>
                <a:endCxn id="303" idx="1"/>
              </p:cNvCxnSpPr>
              <p:nvPr/>
            </p:nvCxnSpPr>
            <p:spPr>
              <a:xfrm>
                <a:off x="1182411" y="5350054"/>
                <a:ext cx="315593" cy="479098"/>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12" name="Straight Connector 311"/>
              <p:cNvCxnSpPr>
                <a:stCxn id="300" idx="4"/>
                <a:endCxn id="302" idx="1"/>
              </p:cNvCxnSpPr>
              <p:nvPr/>
            </p:nvCxnSpPr>
            <p:spPr>
              <a:xfrm>
                <a:off x="697101" y="5807953"/>
                <a:ext cx="176017" cy="182524"/>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18" name="Straight Connector 317"/>
              <p:cNvCxnSpPr>
                <a:stCxn id="301" idx="5"/>
                <a:endCxn id="303" idx="2"/>
              </p:cNvCxnSpPr>
              <p:nvPr/>
            </p:nvCxnSpPr>
            <p:spPr>
              <a:xfrm>
                <a:off x="1173628" y="5771928"/>
                <a:ext cx="286853" cy="144195"/>
              </a:xfrm>
              <a:prstGeom prst="line">
                <a:avLst/>
              </a:prstGeom>
              <a:ln>
                <a:solidFill>
                  <a:schemeClr val="accent2">
                    <a:lumMod val="40000"/>
                    <a:lumOff val="6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321" name="Straight Connector 320"/>
              <p:cNvCxnSpPr>
                <a:stCxn id="301" idx="4"/>
                <a:endCxn id="302" idx="7"/>
              </p:cNvCxnSpPr>
              <p:nvPr/>
            </p:nvCxnSpPr>
            <p:spPr>
              <a:xfrm flipH="1">
                <a:off x="1054298" y="5807953"/>
                <a:ext cx="28740" cy="182524"/>
              </a:xfrm>
              <a:prstGeom prst="line">
                <a:avLst/>
              </a:prstGeom>
              <a:ln>
                <a:solidFill>
                  <a:schemeClr val="accent2">
                    <a:lumMod val="40000"/>
                    <a:lumOff val="60000"/>
                  </a:schemeClr>
                </a:solidFill>
                <a:prstDash val="sysDot"/>
              </a:ln>
            </p:spPr>
            <p:style>
              <a:lnRef idx="2">
                <a:schemeClr val="accent1"/>
              </a:lnRef>
              <a:fillRef idx="0">
                <a:schemeClr val="accent1"/>
              </a:fillRef>
              <a:effectRef idx="1">
                <a:schemeClr val="accent1"/>
              </a:effectRef>
              <a:fontRef idx="minor">
                <a:schemeClr val="tx1"/>
              </a:fontRef>
            </p:style>
          </p:cxnSp>
        </p:grpSp>
      </p:grpSp>
      <p:grpSp>
        <p:nvGrpSpPr>
          <p:cNvPr id="326" name="Group 325"/>
          <p:cNvGrpSpPr/>
          <p:nvPr/>
        </p:nvGrpSpPr>
        <p:grpSpPr>
          <a:xfrm>
            <a:off x="10210800" y="1702278"/>
            <a:ext cx="1065275" cy="1371274"/>
            <a:chOff x="4269265" y="2082698"/>
            <a:chExt cx="1284645" cy="1371274"/>
          </a:xfrm>
        </p:grpSpPr>
        <p:sp>
          <p:nvSpPr>
            <p:cNvPr id="327" name="Rounded Rectangle 326"/>
            <p:cNvSpPr/>
            <p:nvPr/>
          </p:nvSpPr>
          <p:spPr>
            <a:xfrm>
              <a:off x="4269265" y="2082698"/>
              <a:ext cx="1284645" cy="1371274"/>
            </a:xfrm>
            <a:prstGeom prst="roundRect">
              <a:avLst/>
            </a:prstGeom>
            <a:gradFill>
              <a:gsLst>
                <a:gs pos="0">
                  <a:srgbClr val="00B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a:t>Native </a:t>
              </a:r>
            </a:p>
            <a:p>
              <a:pPr algn="ctr"/>
              <a:r>
                <a:rPr lang="en-US" sz="1600" dirty="0"/>
                <a:t>Model</a:t>
              </a:r>
              <a:endParaRPr lang="en-GB" sz="1600" dirty="0"/>
            </a:p>
          </p:txBody>
        </p:sp>
        <p:grpSp>
          <p:nvGrpSpPr>
            <p:cNvPr id="328" name="Group 327"/>
            <p:cNvGrpSpPr/>
            <p:nvPr/>
          </p:nvGrpSpPr>
          <p:grpSpPr>
            <a:xfrm>
              <a:off x="4724909" y="2682181"/>
              <a:ext cx="546088" cy="594884"/>
              <a:chOff x="568988" y="5140088"/>
              <a:chExt cx="1147719" cy="1060355"/>
            </a:xfrm>
          </p:grpSpPr>
          <p:sp>
            <p:nvSpPr>
              <p:cNvPr id="329" name="Oval 328"/>
              <p:cNvSpPr/>
              <p:nvPr/>
            </p:nvSpPr>
            <p:spPr>
              <a:xfrm>
                <a:off x="568988" y="5561962"/>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30" name="Oval 329"/>
              <p:cNvSpPr/>
              <p:nvPr/>
            </p:nvSpPr>
            <p:spPr>
              <a:xfrm>
                <a:off x="954925" y="5561962"/>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31" name="Oval 330"/>
              <p:cNvSpPr/>
              <p:nvPr/>
            </p:nvSpPr>
            <p:spPr>
              <a:xfrm>
                <a:off x="835595" y="5954452"/>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32" name="Oval 331"/>
              <p:cNvSpPr/>
              <p:nvPr/>
            </p:nvSpPr>
            <p:spPr>
              <a:xfrm>
                <a:off x="1460481" y="5793127"/>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33" name="Oval 332"/>
              <p:cNvSpPr/>
              <p:nvPr/>
            </p:nvSpPr>
            <p:spPr>
              <a:xfrm>
                <a:off x="963708" y="5140088"/>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334" name="Straight Connector 333"/>
              <p:cNvCxnSpPr>
                <a:stCxn id="333" idx="4"/>
                <a:endCxn id="330" idx="0"/>
              </p:cNvCxnSpPr>
              <p:nvPr/>
            </p:nvCxnSpPr>
            <p:spPr>
              <a:xfrm flipH="1">
                <a:off x="1083038" y="5386079"/>
                <a:ext cx="8783" cy="175883"/>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35" name="Straight Connector 334"/>
              <p:cNvCxnSpPr>
                <a:stCxn id="333" idx="3"/>
                <a:endCxn id="329" idx="7"/>
              </p:cNvCxnSpPr>
              <p:nvPr/>
            </p:nvCxnSpPr>
            <p:spPr>
              <a:xfrm flipH="1">
                <a:off x="787691" y="5350054"/>
                <a:ext cx="213540" cy="247933"/>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p:cNvCxnSpPr>
                <a:stCxn id="333" idx="5"/>
                <a:endCxn id="332" idx="1"/>
              </p:cNvCxnSpPr>
              <p:nvPr/>
            </p:nvCxnSpPr>
            <p:spPr>
              <a:xfrm>
                <a:off x="1182411" y="5350054"/>
                <a:ext cx="315593" cy="479098"/>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29" idx="4"/>
                <a:endCxn id="331" idx="1"/>
              </p:cNvCxnSpPr>
              <p:nvPr/>
            </p:nvCxnSpPr>
            <p:spPr>
              <a:xfrm>
                <a:off x="697101" y="5807953"/>
                <a:ext cx="176017" cy="182524"/>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p:cNvCxnSpPr>
                <a:stCxn id="330" idx="5"/>
                <a:endCxn id="332" idx="2"/>
              </p:cNvCxnSpPr>
              <p:nvPr/>
            </p:nvCxnSpPr>
            <p:spPr>
              <a:xfrm>
                <a:off x="1173628" y="5771928"/>
                <a:ext cx="286853" cy="144195"/>
              </a:xfrm>
              <a:prstGeom prst="line">
                <a:avLst/>
              </a:prstGeom>
              <a:ln>
                <a:solidFill>
                  <a:schemeClr val="accent2">
                    <a:lumMod val="40000"/>
                    <a:lumOff val="6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339" name="Straight Connector 338"/>
              <p:cNvCxnSpPr>
                <a:stCxn id="330" idx="4"/>
                <a:endCxn id="331" idx="7"/>
              </p:cNvCxnSpPr>
              <p:nvPr/>
            </p:nvCxnSpPr>
            <p:spPr>
              <a:xfrm flipH="1">
                <a:off x="1054298" y="5807953"/>
                <a:ext cx="28740" cy="182524"/>
              </a:xfrm>
              <a:prstGeom prst="line">
                <a:avLst/>
              </a:prstGeom>
              <a:ln>
                <a:solidFill>
                  <a:schemeClr val="accent2">
                    <a:lumMod val="40000"/>
                    <a:lumOff val="60000"/>
                  </a:schemeClr>
                </a:solidFill>
                <a:prstDash val="sysDot"/>
              </a:ln>
            </p:spPr>
            <p:style>
              <a:lnRef idx="2">
                <a:schemeClr val="accent1"/>
              </a:lnRef>
              <a:fillRef idx="0">
                <a:schemeClr val="accent1"/>
              </a:fillRef>
              <a:effectRef idx="1">
                <a:schemeClr val="accent1"/>
              </a:effectRef>
              <a:fontRef idx="minor">
                <a:schemeClr val="tx1"/>
              </a:fontRef>
            </p:style>
          </p:cxnSp>
        </p:grpSp>
      </p:grpSp>
      <p:sp>
        <p:nvSpPr>
          <p:cNvPr id="205" name="Text Box 21"/>
          <p:cNvSpPr txBox="1">
            <a:spLocks noChangeArrowheads="1"/>
          </p:cNvSpPr>
          <p:nvPr/>
        </p:nvSpPr>
        <p:spPr bwMode="auto">
          <a:xfrm flipH="1">
            <a:off x="6629349" y="4461398"/>
            <a:ext cx="553874" cy="308094"/>
          </a:xfrm>
          <a:prstGeom prst="rect">
            <a:avLst/>
          </a:prstGeom>
          <a:solidFill>
            <a:schemeClr val="bg1"/>
          </a:solidFill>
          <a:ln w="63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800" dirty="0">
                <a:latin typeface="Calibri" panose="020F0502020204030204" pitchFamily="34" charset="0"/>
                <a:cs typeface="Times New Roman" panose="02020603050405020304" pitchFamily="18" charset="0"/>
              </a:rPr>
              <a:t>Create Zone</a:t>
            </a:r>
            <a:endParaRPr lang="en-US" altLang="en-US" dirty="0">
              <a:latin typeface="Arial" panose="020B0604020202020204" pitchFamily="34" charset="0"/>
            </a:endParaRPr>
          </a:p>
        </p:txBody>
      </p:sp>
      <p:cxnSp>
        <p:nvCxnSpPr>
          <p:cNvPr id="213" name="Straight Connector 212"/>
          <p:cNvCxnSpPr>
            <a:stCxn id="192" idx="3"/>
            <a:endCxn id="165" idx="3"/>
          </p:cNvCxnSpPr>
          <p:nvPr/>
        </p:nvCxnSpPr>
        <p:spPr>
          <a:xfrm flipV="1">
            <a:off x="3139657" y="3893444"/>
            <a:ext cx="1336955" cy="1129059"/>
          </a:xfrm>
          <a:prstGeom prst="line">
            <a:avLst/>
          </a:prstGeom>
        </p:spPr>
        <p:style>
          <a:lnRef idx="2">
            <a:schemeClr val="accent1"/>
          </a:lnRef>
          <a:fillRef idx="0">
            <a:schemeClr val="accent1"/>
          </a:fillRef>
          <a:effectRef idx="1">
            <a:schemeClr val="accent1"/>
          </a:effectRef>
          <a:fontRef idx="minor">
            <a:schemeClr val="tx1"/>
          </a:fontRef>
        </p:style>
      </p:cxnSp>
      <p:sp>
        <p:nvSpPr>
          <p:cNvPr id="65" name="Footer Placeholder 2"/>
          <p:cNvSpPr>
            <a:spLocks noGrp="1"/>
          </p:cNvSpPr>
          <p:nvPr>
            <p:ph type="ftr" sz="quarter" idx="11"/>
          </p:nvPr>
        </p:nvSpPr>
        <p:spPr>
          <a:xfrm>
            <a:off x="1981200" y="5811003"/>
            <a:ext cx="2895600" cy="365125"/>
          </a:xfrm>
        </p:spPr>
        <p:txBody>
          <a:bodyPr/>
          <a:lstStyle/>
          <a:p>
            <a:pPr>
              <a:defRPr/>
            </a:pPr>
            <a:r>
              <a:rPr lang="en-US" dirty="0"/>
              <a:t>www.openfabrics.org</a:t>
            </a:r>
          </a:p>
        </p:txBody>
      </p:sp>
      <p:sp>
        <p:nvSpPr>
          <p:cNvPr id="69" name="Rounded Rectangle 68"/>
          <p:cNvSpPr/>
          <p:nvPr/>
        </p:nvSpPr>
        <p:spPr>
          <a:xfrm>
            <a:off x="386791" y="2894314"/>
            <a:ext cx="1205237" cy="499285"/>
          </a:xfrm>
          <a:prstGeom prst="roundRect">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a:t>libfabric</a:t>
            </a:r>
            <a:endParaRPr lang="en-GB" dirty="0"/>
          </a:p>
        </p:txBody>
      </p:sp>
      <p:sp>
        <p:nvSpPr>
          <p:cNvPr id="70" name="Rounded Rectangle 69"/>
          <p:cNvSpPr/>
          <p:nvPr/>
        </p:nvSpPr>
        <p:spPr>
          <a:xfrm>
            <a:off x="433661" y="3466638"/>
            <a:ext cx="1205237" cy="499285"/>
          </a:xfrm>
          <a:prstGeom prst="roundRect">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a:t>openFAM</a:t>
            </a:r>
            <a:endParaRPr lang="en-GB" dirty="0"/>
          </a:p>
        </p:txBody>
      </p:sp>
      <p:sp>
        <p:nvSpPr>
          <p:cNvPr id="71" name="Rounded Rectangle 70"/>
          <p:cNvSpPr/>
          <p:nvPr/>
        </p:nvSpPr>
        <p:spPr>
          <a:xfrm>
            <a:off x="198142" y="1667153"/>
            <a:ext cx="1783058" cy="588303"/>
          </a:xfrm>
          <a:prstGeom prst="roundRect">
            <a:avLst/>
          </a:prstGeom>
          <a:gradFill>
            <a:gsLst>
              <a:gs pos="0">
                <a:srgbClr val="7030A0"/>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Application Domain</a:t>
            </a:r>
            <a:endParaRPr lang="en-GB" dirty="0"/>
          </a:p>
        </p:txBody>
      </p:sp>
      <p:cxnSp>
        <p:nvCxnSpPr>
          <p:cNvPr id="72" name="Straight Connector 71"/>
          <p:cNvCxnSpPr>
            <a:stCxn id="191" idx="3"/>
            <a:endCxn id="165" idx="3"/>
          </p:cNvCxnSpPr>
          <p:nvPr/>
        </p:nvCxnSpPr>
        <p:spPr>
          <a:xfrm flipV="1">
            <a:off x="3117990" y="3893444"/>
            <a:ext cx="1358622" cy="176025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14" name="Text Box 21"/>
          <p:cNvSpPr txBox="1">
            <a:spLocks noChangeArrowheads="1"/>
          </p:cNvSpPr>
          <p:nvPr/>
        </p:nvSpPr>
        <p:spPr bwMode="auto">
          <a:xfrm flipH="1">
            <a:off x="3408555" y="4531709"/>
            <a:ext cx="689614" cy="490793"/>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Create zone</a:t>
            </a:r>
            <a:endParaRPr lang="en-US" altLang="en-US" sz="2800" dirty="0">
              <a:latin typeface="Arial" panose="020B0604020202020204" pitchFamily="34" charset="0"/>
            </a:endParaRPr>
          </a:p>
        </p:txBody>
      </p:sp>
      <p:cxnSp>
        <p:nvCxnSpPr>
          <p:cNvPr id="74" name="Straight Connector 73"/>
          <p:cNvCxnSpPr>
            <a:stCxn id="70" idx="3"/>
            <a:endCxn id="169" idx="3"/>
          </p:cNvCxnSpPr>
          <p:nvPr/>
        </p:nvCxnSpPr>
        <p:spPr>
          <a:xfrm flipV="1">
            <a:off x="1638898" y="3430012"/>
            <a:ext cx="2843747" cy="286269"/>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69" idx="3"/>
            <a:endCxn id="169" idx="3"/>
          </p:cNvCxnSpPr>
          <p:nvPr/>
        </p:nvCxnSpPr>
        <p:spPr>
          <a:xfrm>
            <a:off x="1592028" y="3143957"/>
            <a:ext cx="2890617" cy="286055"/>
          </a:xfrm>
          <a:prstGeom prst="line">
            <a:avLst/>
          </a:prstGeom>
        </p:spPr>
        <p:style>
          <a:lnRef idx="2">
            <a:schemeClr val="accent1"/>
          </a:lnRef>
          <a:fillRef idx="0">
            <a:schemeClr val="accent1"/>
          </a:fillRef>
          <a:effectRef idx="1">
            <a:schemeClr val="accent1"/>
          </a:effectRef>
          <a:fontRef idx="minor">
            <a:schemeClr val="tx1"/>
          </a:fontRef>
        </p:style>
      </p:cxnSp>
      <p:sp>
        <p:nvSpPr>
          <p:cNvPr id="83" name="Rounded Rectangle 82"/>
          <p:cNvSpPr/>
          <p:nvPr/>
        </p:nvSpPr>
        <p:spPr>
          <a:xfrm>
            <a:off x="1353445" y="4094069"/>
            <a:ext cx="1894661" cy="499285"/>
          </a:xfrm>
          <a:prstGeom prst="roundRect">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FAM Resource</a:t>
            </a:r>
          </a:p>
          <a:p>
            <a:pPr algn="ctr"/>
            <a:r>
              <a:rPr lang="en-US" dirty="0"/>
              <a:t>Manager</a:t>
            </a:r>
            <a:endParaRPr lang="en-GB" dirty="0"/>
          </a:p>
        </p:txBody>
      </p:sp>
      <p:cxnSp>
        <p:nvCxnSpPr>
          <p:cNvPr id="84" name="Straight Connector 83"/>
          <p:cNvCxnSpPr>
            <a:stCxn id="83" idx="3"/>
            <a:endCxn id="169" idx="3"/>
          </p:cNvCxnSpPr>
          <p:nvPr/>
        </p:nvCxnSpPr>
        <p:spPr>
          <a:xfrm flipV="1">
            <a:off x="3248106" y="3430012"/>
            <a:ext cx="1234539" cy="913700"/>
          </a:xfrm>
          <a:prstGeom prst="line">
            <a:avLst/>
          </a:prstGeom>
        </p:spPr>
        <p:style>
          <a:lnRef idx="2">
            <a:schemeClr val="accent1"/>
          </a:lnRef>
          <a:fillRef idx="0">
            <a:schemeClr val="accent1"/>
          </a:fillRef>
          <a:effectRef idx="1">
            <a:schemeClr val="accent1"/>
          </a:effectRef>
          <a:fontRef idx="minor">
            <a:schemeClr val="tx1"/>
          </a:fontRef>
        </p:style>
      </p:cxnSp>
      <p:sp>
        <p:nvSpPr>
          <p:cNvPr id="88" name="Rounded Rectangle 87"/>
          <p:cNvSpPr/>
          <p:nvPr/>
        </p:nvSpPr>
        <p:spPr>
          <a:xfrm flipH="1">
            <a:off x="224878" y="1213829"/>
            <a:ext cx="3771492" cy="374848"/>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rPr>
              <a:t>Clients</a:t>
            </a:r>
          </a:p>
        </p:txBody>
      </p:sp>
      <p:sp>
        <p:nvSpPr>
          <p:cNvPr id="90" name="Text Box 21"/>
          <p:cNvSpPr txBox="1">
            <a:spLocks noChangeArrowheads="1"/>
          </p:cNvSpPr>
          <p:nvPr/>
        </p:nvSpPr>
        <p:spPr bwMode="auto">
          <a:xfrm flipH="1">
            <a:off x="2327466" y="3150311"/>
            <a:ext cx="786632" cy="764251"/>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attach shared memory region</a:t>
            </a:r>
            <a:endParaRPr lang="en-US" altLang="en-US" sz="2800" dirty="0">
              <a:latin typeface="Arial" panose="020B0604020202020204" pitchFamily="34" charset="0"/>
            </a:endParaRPr>
          </a:p>
        </p:txBody>
      </p:sp>
      <p:sp>
        <p:nvSpPr>
          <p:cNvPr id="92" name="Text Box 21"/>
          <p:cNvSpPr txBox="1">
            <a:spLocks noChangeArrowheads="1"/>
          </p:cNvSpPr>
          <p:nvPr/>
        </p:nvSpPr>
        <p:spPr bwMode="auto">
          <a:xfrm flipH="1">
            <a:off x="3327483" y="3631961"/>
            <a:ext cx="786632" cy="596026"/>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create </a:t>
            </a:r>
            <a:r>
              <a:rPr lang="en-US" altLang="en-US" sz="1050" dirty="0" err="1">
                <a:latin typeface="Calibri" panose="020F0502020204030204" pitchFamily="34" charset="0"/>
                <a:cs typeface="Times New Roman" panose="02020603050405020304" pitchFamily="18" charset="0"/>
              </a:rPr>
              <a:t>shmem</a:t>
            </a:r>
            <a:r>
              <a:rPr lang="en-US" altLang="en-US" sz="1050" dirty="0">
                <a:latin typeface="Calibri" panose="020F0502020204030204" pitchFamily="34" charset="0"/>
                <a:cs typeface="Times New Roman" panose="02020603050405020304" pitchFamily="18" charset="0"/>
              </a:rPr>
              <a:t> region</a:t>
            </a:r>
            <a:endParaRPr lang="en-US" altLang="en-US" sz="2800" dirty="0">
              <a:latin typeface="Arial" panose="020B0604020202020204" pitchFamily="34" charset="0"/>
            </a:endParaRPr>
          </a:p>
        </p:txBody>
      </p:sp>
      <p:sp>
        <p:nvSpPr>
          <p:cNvPr id="77" name="Rounded Rectangle 76">
            <a:extLst>
              <a:ext uri="{FF2B5EF4-FFF2-40B4-BE49-F238E27FC236}">
                <a16:creationId xmlns:a16="http://schemas.microsoft.com/office/drawing/2014/main" id="{76EA7EB3-6E53-4044-826A-840F38224291}"/>
              </a:ext>
            </a:extLst>
          </p:cNvPr>
          <p:cNvSpPr/>
          <p:nvPr/>
        </p:nvSpPr>
        <p:spPr>
          <a:xfrm flipH="1">
            <a:off x="10233966" y="3394158"/>
            <a:ext cx="987855" cy="499285"/>
          </a:xfrm>
          <a:prstGeom prst="roundRect">
            <a:avLst/>
          </a:prstGeom>
          <a:gradFill>
            <a:gsLst>
              <a:gs pos="0">
                <a:srgbClr val="00B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Gen-Z</a:t>
            </a:r>
          </a:p>
          <a:p>
            <a:pPr algn="ctr"/>
            <a:r>
              <a:rPr lang="en-US" dirty="0"/>
              <a:t>FM</a:t>
            </a:r>
            <a:endParaRPr lang="en-GB" dirty="0"/>
          </a:p>
        </p:txBody>
      </p:sp>
      <p:sp>
        <p:nvSpPr>
          <p:cNvPr id="79" name="Rounded Rectangle 78">
            <a:extLst>
              <a:ext uri="{FF2B5EF4-FFF2-40B4-BE49-F238E27FC236}">
                <a16:creationId xmlns:a16="http://schemas.microsoft.com/office/drawing/2014/main" id="{7A5AD594-33CC-A747-813A-A01A4B5D1B44}"/>
              </a:ext>
            </a:extLst>
          </p:cNvPr>
          <p:cNvSpPr/>
          <p:nvPr/>
        </p:nvSpPr>
        <p:spPr>
          <a:xfrm flipH="1">
            <a:off x="10156809" y="4020466"/>
            <a:ext cx="1193431" cy="499285"/>
          </a:xfrm>
          <a:prstGeom prst="roundRect">
            <a:avLst/>
          </a:prstGeom>
          <a:gradFill>
            <a:gsLst>
              <a:gs pos="0">
                <a:srgbClr val="00B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Slingshot</a:t>
            </a:r>
          </a:p>
          <a:p>
            <a:pPr algn="ctr"/>
            <a:r>
              <a:rPr lang="en-US" dirty="0"/>
              <a:t>FM</a:t>
            </a:r>
            <a:endParaRPr lang="en-GB" dirty="0"/>
          </a:p>
        </p:txBody>
      </p:sp>
      <p:sp>
        <p:nvSpPr>
          <p:cNvPr id="80" name="Rounded Rectangle 79">
            <a:extLst>
              <a:ext uri="{FF2B5EF4-FFF2-40B4-BE49-F238E27FC236}">
                <a16:creationId xmlns:a16="http://schemas.microsoft.com/office/drawing/2014/main" id="{0E80EF92-E1C4-B745-99F8-93450838C44C}"/>
              </a:ext>
            </a:extLst>
          </p:cNvPr>
          <p:cNvSpPr/>
          <p:nvPr/>
        </p:nvSpPr>
        <p:spPr>
          <a:xfrm flipH="1">
            <a:off x="10255694" y="4708504"/>
            <a:ext cx="987855" cy="499285"/>
          </a:xfrm>
          <a:prstGeom prst="roundRect">
            <a:avLst/>
          </a:prstGeom>
          <a:gradFill>
            <a:gsLst>
              <a:gs pos="0">
                <a:srgbClr val="00B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IB</a:t>
            </a:r>
          </a:p>
          <a:p>
            <a:pPr algn="ctr"/>
            <a:r>
              <a:rPr lang="en-US" dirty="0"/>
              <a:t>SM</a:t>
            </a:r>
            <a:endParaRPr lang="en-GB" dirty="0"/>
          </a:p>
        </p:txBody>
      </p:sp>
      <p:cxnSp>
        <p:nvCxnSpPr>
          <p:cNvPr id="81" name="Straight Connector 80">
            <a:extLst>
              <a:ext uri="{FF2B5EF4-FFF2-40B4-BE49-F238E27FC236}">
                <a16:creationId xmlns:a16="http://schemas.microsoft.com/office/drawing/2014/main" id="{5001B059-A992-B34B-8167-EE086A74DEC4}"/>
              </a:ext>
            </a:extLst>
          </p:cNvPr>
          <p:cNvCxnSpPr>
            <a:cxnSpLocks/>
            <a:stCxn id="199" idx="1"/>
            <a:endCxn id="80" idx="3"/>
          </p:cNvCxnSpPr>
          <p:nvPr/>
        </p:nvCxnSpPr>
        <p:spPr>
          <a:xfrm flipV="1">
            <a:off x="9984081" y="4958147"/>
            <a:ext cx="271613" cy="8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C03E701F-18B5-E941-BA80-F173E62BB106}"/>
              </a:ext>
            </a:extLst>
          </p:cNvPr>
          <p:cNvCxnSpPr>
            <a:cxnSpLocks/>
            <a:stCxn id="196" idx="1"/>
            <a:endCxn id="79" idx="3"/>
          </p:cNvCxnSpPr>
          <p:nvPr/>
        </p:nvCxnSpPr>
        <p:spPr>
          <a:xfrm>
            <a:off x="9984081" y="4268149"/>
            <a:ext cx="172728" cy="1960"/>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AAA8153C-FDC5-6240-9264-4EF38FEF9F6E}"/>
              </a:ext>
            </a:extLst>
          </p:cNvPr>
          <p:cNvCxnSpPr>
            <a:cxnSpLocks/>
          </p:cNvCxnSpPr>
          <p:nvPr/>
        </p:nvCxnSpPr>
        <p:spPr>
          <a:xfrm flipV="1">
            <a:off x="9978937" y="3674043"/>
            <a:ext cx="271613" cy="8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855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 name="Group 175">
            <a:extLst>
              <a:ext uri="{FF2B5EF4-FFF2-40B4-BE49-F238E27FC236}">
                <a16:creationId xmlns:a16="http://schemas.microsoft.com/office/drawing/2014/main" id="{D299530B-F7C1-4767-B3C6-05DE20850008}"/>
              </a:ext>
            </a:extLst>
          </p:cNvPr>
          <p:cNvGrpSpPr/>
          <p:nvPr/>
        </p:nvGrpSpPr>
        <p:grpSpPr>
          <a:xfrm>
            <a:off x="11033846" y="2694225"/>
            <a:ext cx="1038091" cy="970081"/>
            <a:chOff x="10139998" y="3116997"/>
            <a:chExt cx="1038091" cy="970081"/>
          </a:xfrm>
          <a:solidFill>
            <a:srgbClr val="00B050"/>
          </a:solidFill>
        </p:grpSpPr>
        <p:sp>
          <p:nvSpPr>
            <p:cNvPr id="11" name="Oval 10"/>
            <p:cNvSpPr/>
            <p:nvPr/>
          </p:nvSpPr>
          <p:spPr>
            <a:xfrm>
              <a:off x="10139998" y="3116997"/>
              <a:ext cx="1038091" cy="86181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12" name="Oval 11"/>
            <p:cNvSpPr/>
            <p:nvPr/>
          </p:nvSpPr>
          <p:spPr>
            <a:xfrm>
              <a:off x="10324222" y="3792952"/>
              <a:ext cx="475674" cy="294126"/>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100">
                  <a:solidFill>
                    <a:prstClr val="black"/>
                  </a:solidFill>
                </a:rPr>
                <a:t>1</a:t>
              </a:r>
            </a:p>
          </p:txBody>
        </p:sp>
        <p:sp>
          <p:nvSpPr>
            <p:cNvPr id="17" name="TextBox 16"/>
            <p:cNvSpPr txBox="1"/>
            <p:nvPr/>
          </p:nvSpPr>
          <p:spPr>
            <a:xfrm>
              <a:off x="10382846" y="3133810"/>
              <a:ext cx="617428" cy="261610"/>
            </a:xfrm>
            <a:prstGeom prst="rect">
              <a:avLst/>
            </a:prstGeom>
            <a:noFill/>
          </p:spPr>
          <p:txBody>
            <a:bodyPr wrap="square" rtlCol="0">
              <a:spAutoFit/>
            </a:bodyPr>
            <a:lstStyle/>
            <a:p>
              <a:r>
                <a:rPr lang="en-US" sz="1100">
                  <a:solidFill>
                    <a:prstClr val="black"/>
                  </a:solidFill>
                </a:rPr>
                <a:t>Zones</a:t>
              </a:r>
            </a:p>
          </p:txBody>
        </p:sp>
      </p:grpSp>
      <p:sp>
        <p:nvSpPr>
          <p:cNvPr id="2" name="Title 1"/>
          <p:cNvSpPr>
            <a:spLocks noGrp="1"/>
          </p:cNvSpPr>
          <p:nvPr>
            <p:ph type="title"/>
          </p:nvPr>
        </p:nvSpPr>
        <p:spPr>
          <a:xfrm>
            <a:off x="203200" y="131260"/>
            <a:ext cx="11379200" cy="685800"/>
          </a:xfrm>
        </p:spPr>
        <p:txBody>
          <a:bodyPr>
            <a:normAutofit fontScale="90000"/>
          </a:bodyPr>
          <a:lstStyle/>
          <a:p>
            <a:r>
              <a:rPr lang="en-US" dirty="0">
                <a:solidFill>
                  <a:schemeClr val="tx1"/>
                </a:solidFill>
              </a:rPr>
              <a:t>Redfish / OFMF Fabric Model Example</a:t>
            </a:r>
          </a:p>
        </p:txBody>
      </p:sp>
      <p:cxnSp>
        <p:nvCxnSpPr>
          <p:cNvPr id="8" name="Curved Connector 7"/>
          <p:cNvCxnSpPr>
            <a:cxnSpLocks/>
            <a:stCxn id="19" idx="4"/>
            <a:endCxn id="6" idx="0"/>
          </p:cNvCxnSpPr>
          <p:nvPr/>
        </p:nvCxnSpPr>
        <p:spPr>
          <a:xfrm rot="16200000" flipH="1">
            <a:off x="9817928" y="2992230"/>
            <a:ext cx="1469090" cy="432584"/>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19" idx="4"/>
            <a:endCxn id="11" idx="0"/>
          </p:cNvCxnSpPr>
          <p:nvPr/>
        </p:nvCxnSpPr>
        <p:spPr>
          <a:xfrm rot="16200000" flipH="1">
            <a:off x="10834412" y="1975745"/>
            <a:ext cx="220248" cy="1216711"/>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Curved Connector 13"/>
          <p:cNvCxnSpPr>
            <a:cxnSpLocks/>
            <a:stCxn id="7" idx="7"/>
            <a:endCxn id="12" idx="5"/>
          </p:cNvCxnSpPr>
          <p:nvPr/>
        </p:nvCxnSpPr>
        <p:spPr>
          <a:xfrm rot="5400000" flipH="1" flipV="1">
            <a:off x="11139909" y="3841066"/>
            <a:ext cx="704008" cy="264340"/>
          </a:xfrm>
          <a:prstGeom prst="curvedConnector3">
            <a:avLst>
              <a:gd name="adj1" fmla="val 50000"/>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Curved Connector 14"/>
          <p:cNvCxnSpPr>
            <a:cxnSpLocks/>
            <a:stCxn id="128" idx="1"/>
            <a:endCxn id="12" idx="2"/>
          </p:cNvCxnSpPr>
          <p:nvPr/>
        </p:nvCxnSpPr>
        <p:spPr>
          <a:xfrm rot="5400000" flipH="1" flipV="1">
            <a:off x="10069847" y="3429801"/>
            <a:ext cx="1060780" cy="1235665"/>
          </a:xfrm>
          <a:prstGeom prst="curvedConnector2">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74" name="Group 173">
            <a:extLst>
              <a:ext uri="{FF2B5EF4-FFF2-40B4-BE49-F238E27FC236}">
                <a16:creationId xmlns:a16="http://schemas.microsoft.com/office/drawing/2014/main" id="{EE0D465B-144B-4F07-99DB-C9D6F8EEBC09}"/>
              </a:ext>
            </a:extLst>
          </p:cNvPr>
          <p:cNvGrpSpPr/>
          <p:nvPr/>
        </p:nvGrpSpPr>
        <p:grpSpPr>
          <a:xfrm>
            <a:off x="9792114" y="1548354"/>
            <a:ext cx="1015859" cy="925623"/>
            <a:chOff x="8399629" y="2286000"/>
            <a:chExt cx="1015859" cy="925623"/>
          </a:xfrm>
        </p:grpSpPr>
        <p:sp>
          <p:nvSpPr>
            <p:cNvPr id="5" name="Oval 4"/>
            <p:cNvSpPr/>
            <p:nvPr/>
          </p:nvSpPr>
          <p:spPr>
            <a:xfrm>
              <a:off x="8399629" y="2286000"/>
              <a:ext cx="1015859" cy="861819"/>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16" name="TextBox 15"/>
            <p:cNvSpPr txBox="1"/>
            <p:nvPr/>
          </p:nvSpPr>
          <p:spPr>
            <a:xfrm>
              <a:off x="8627106" y="2294993"/>
              <a:ext cx="647934" cy="261610"/>
            </a:xfrm>
            <a:prstGeom prst="rect">
              <a:avLst/>
            </a:prstGeom>
            <a:noFill/>
          </p:spPr>
          <p:txBody>
            <a:bodyPr wrap="none" rtlCol="0">
              <a:spAutoFit/>
            </a:bodyPr>
            <a:lstStyle/>
            <a:p>
              <a:r>
                <a:rPr lang="en-US" sz="1100">
                  <a:solidFill>
                    <a:prstClr val="black"/>
                  </a:solidFill>
                </a:rPr>
                <a:t>Fabrics</a:t>
              </a:r>
            </a:p>
          </p:txBody>
        </p:sp>
        <p:sp>
          <p:nvSpPr>
            <p:cNvPr id="19" name="Oval 18"/>
            <p:cNvSpPr/>
            <p:nvPr/>
          </p:nvSpPr>
          <p:spPr>
            <a:xfrm>
              <a:off x="8475823" y="2792891"/>
              <a:ext cx="935746" cy="41873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Gen-Z</a:t>
              </a:r>
            </a:p>
          </p:txBody>
        </p:sp>
      </p:grpSp>
      <p:grpSp>
        <p:nvGrpSpPr>
          <p:cNvPr id="204" name="Group 203">
            <a:extLst>
              <a:ext uri="{FF2B5EF4-FFF2-40B4-BE49-F238E27FC236}">
                <a16:creationId xmlns:a16="http://schemas.microsoft.com/office/drawing/2014/main" id="{E31AFBA6-78FF-4585-A662-5E1027C530AC}"/>
              </a:ext>
            </a:extLst>
          </p:cNvPr>
          <p:cNvGrpSpPr/>
          <p:nvPr/>
        </p:nvGrpSpPr>
        <p:grpSpPr>
          <a:xfrm>
            <a:off x="2077294" y="5676471"/>
            <a:ext cx="2513532" cy="1173413"/>
            <a:chOff x="8950337" y="5532187"/>
            <a:chExt cx="2513532" cy="1173413"/>
          </a:xfrm>
        </p:grpSpPr>
        <p:sp>
          <p:nvSpPr>
            <p:cNvPr id="21" name="TextBox 20"/>
            <p:cNvSpPr txBox="1"/>
            <p:nvPr/>
          </p:nvSpPr>
          <p:spPr>
            <a:xfrm>
              <a:off x="9415488" y="6397823"/>
              <a:ext cx="2048381" cy="307777"/>
            </a:xfrm>
            <a:prstGeom prst="rect">
              <a:avLst/>
            </a:prstGeom>
            <a:noFill/>
          </p:spPr>
          <p:txBody>
            <a:bodyPr wrap="none" rtlCol="0">
              <a:spAutoFit/>
            </a:bodyPr>
            <a:lstStyle/>
            <a:p>
              <a:r>
                <a:rPr lang="en-US" sz="1400">
                  <a:solidFill>
                    <a:prstClr val="black"/>
                  </a:solidFill>
                </a:rPr>
                <a:t>Navigation Link (odata.id)</a:t>
              </a:r>
            </a:p>
          </p:txBody>
        </p:sp>
        <p:grpSp>
          <p:nvGrpSpPr>
            <p:cNvPr id="203" name="Group 202">
              <a:extLst>
                <a:ext uri="{FF2B5EF4-FFF2-40B4-BE49-F238E27FC236}">
                  <a16:creationId xmlns:a16="http://schemas.microsoft.com/office/drawing/2014/main" id="{FBB20C20-5A27-42EC-B66C-AF605B040990}"/>
                </a:ext>
              </a:extLst>
            </p:cNvPr>
            <p:cNvGrpSpPr/>
            <p:nvPr/>
          </p:nvGrpSpPr>
          <p:grpSpPr>
            <a:xfrm>
              <a:off x="8950337" y="5532187"/>
              <a:ext cx="2085446" cy="1019524"/>
              <a:chOff x="8893403" y="5562965"/>
              <a:chExt cx="2085446" cy="1019524"/>
            </a:xfrm>
          </p:grpSpPr>
          <p:cxnSp>
            <p:nvCxnSpPr>
              <p:cNvPr id="20" name="Straight Arrow Connector 19"/>
              <p:cNvCxnSpPr/>
              <p:nvPr/>
            </p:nvCxnSpPr>
            <p:spPr>
              <a:xfrm>
                <a:off x="8924462" y="6582489"/>
                <a:ext cx="436073"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8893403" y="5926653"/>
                <a:ext cx="478410" cy="264744"/>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prstClr val="black"/>
                  </a:solidFill>
                </a:endParaRPr>
              </a:p>
            </p:txBody>
          </p:sp>
          <p:sp>
            <p:nvSpPr>
              <p:cNvPr id="23" name="TextBox 22"/>
              <p:cNvSpPr txBox="1"/>
              <p:nvPr/>
            </p:nvSpPr>
            <p:spPr>
              <a:xfrm>
                <a:off x="9405598" y="5859963"/>
                <a:ext cx="1529906" cy="307777"/>
              </a:xfrm>
              <a:prstGeom prst="rect">
                <a:avLst/>
              </a:prstGeom>
              <a:noFill/>
            </p:spPr>
            <p:txBody>
              <a:bodyPr wrap="none" rtlCol="0">
                <a:spAutoFit/>
              </a:bodyPr>
              <a:lstStyle/>
              <a:p>
                <a:r>
                  <a:rPr lang="en-US" sz="1400">
                    <a:solidFill>
                      <a:prstClr val="black"/>
                    </a:solidFill>
                  </a:rPr>
                  <a:t>singleton resource</a:t>
                </a:r>
              </a:p>
            </p:txBody>
          </p:sp>
          <p:cxnSp>
            <p:nvCxnSpPr>
              <p:cNvPr id="24" name="Straight Arrow Connector 23"/>
              <p:cNvCxnSpPr/>
              <p:nvPr/>
            </p:nvCxnSpPr>
            <p:spPr>
              <a:xfrm>
                <a:off x="8914572" y="6344515"/>
                <a:ext cx="436073" cy="0"/>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405598" y="6159849"/>
                <a:ext cx="1573251" cy="307777"/>
              </a:xfrm>
              <a:prstGeom prst="rect">
                <a:avLst/>
              </a:prstGeom>
              <a:noFill/>
            </p:spPr>
            <p:txBody>
              <a:bodyPr wrap="none" rtlCol="0">
                <a:spAutoFit/>
              </a:bodyPr>
              <a:lstStyle/>
              <a:p>
                <a:r>
                  <a:rPr lang="en-US" sz="1400">
                    <a:solidFill>
                      <a:prstClr val="black"/>
                    </a:solidFill>
                  </a:rPr>
                  <a:t>Subordinate object</a:t>
                </a:r>
              </a:p>
            </p:txBody>
          </p:sp>
          <p:sp>
            <p:nvSpPr>
              <p:cNvPr id="26" name="Oval 25"/>
              <p:cNvSpPr/>
              <p:nvPr/>
            </p:nvSpPr>
            <p:spPr>
              <a:xfrm>
                <a:off x="8893403" y="5605404"/>
                <a:ext cx="478410" cy="264744"/>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prstClr val="black"/>
                  </a:solidFill>
                </a:endParaRPr>
              </a:p>
            </p:txBody>
          </p:sp>
          <p:sp>
            <p:nvSpPr>
              <p:cNvPr id="27" name="TextBox 26"/>
              <p:cNvSpPr txBox="1"/>
              <p:nvPr/>
            </p:nvSpPr>
            <p:spPr>
              <a:xfrm>
                <a:off x="9405598" y="5562965"/>
                <a:ext cx="1567993" cy="307777"/>
              </a:xfrm>
              <a:prstGeom prst="rect">
                <a:avLst/>
              </a:prstGeom>
              <a:noFill/>
            </p:spPr>
            <p:txBody>
              <a:bodyPr wrap="none" rtlCol="0">
                <a:spAutoFit/>
              </a:bodyPr>
              <a:lstStyle/>
              <a:p>
                <a:r>
                  <a:rPr lang="en-US" sz="1400">
                    <a:solidFill>
                      <a:prstClr val="black"/>
                    </a:solidFill>
                  </a:rPr>
                  <a:t>collection resource</a:t>
                </a:r>
              </a:p>
            </p:txBody>
          </p:sp>
        </p:grpSp>
      </p:grpSp>
      <p:grpSp>
        <p:nvGrpSpPr>
          <p:cNvPr id="179" name="Group 178">
            <a:extLst>
              <a:ext uri="{FF2B5EF4-FFF2-40B4-BE49-F238E27FC236}">
                <a16:creationId xmlns:a16="http://schemas.microsoft.com/office/drawing/2014/main" id="{E4B4A1CF-56C8-4C5C-B99B-34E6E1C2BB95}"/>
              </a:ext>
            </a:extLst>
          </p:cNvPr>
          <p:cNvGrpSpPr/>
          <p:nvPr/>
        </p:nvGrpSpPr>
        <p:grpSpPr>
          <a:xfrm>
            <a:off x="8393652" y="2195693"/>
            <a:ext cx="1038091" cy="1071185"/>
            <a:chOff x="6866802" y="4052935"/>
            <a:chExt cx="1038091" cy="1071185"/>
          </a:xfrm>
        </p:grpSpPr>
        <p:grpSp>
          <p:nvGrpSpPr>
            <p:cNvPr id="47" name="Group 46">
              <a:extLst>
                <a:ext uri="{FF2B5EF4-FFF2-40B4-BE49-F238E27FC236}">
                  <a16:creationId xmlns:a16="http://schemas.microsoft.com/office/drawing/2014/main" id="{1513EE33-0335-416F-8E14-E88877B673E5}"/>
                </a:ext>
              </a:extLst>
            </p:cNvPr>
            <p:cNvGrpSpPr/>
            <p:nvPr/>
          </p:nvGrpSpPr>
          <p:grpSpPr>
            <a:xfrm>
              <a:off x="6866802" y="4052935"/>
              <a:ext cx="1038091" cy="861819"/>
              <a:chOff x="6445409" y="4251530"/>
              <a:chExt cx="1038091" cy="861819"/>
            </a:xfrm>
          </p:grpSpPr>
          <p:sp>
            <p:nvSpPr>
              <p:cNvPr id="28" name="Oval 27">
                <a:extLst>
                  <a:ext uri="{FF2B5EF4-FFF2-40B4-BE49-F238E27FC236}">
                    <a16:creationId xmlns:a16="http://schemas.microsoft.com/office/drawing/2014/main" id="{93129048-E294-46DD-9291-00C93F30F82E}"/>
                  </a:ext>
                </a:extLst>
              </p:cNvPr>
              <p:cNvSpPr/>
              <p:nvPr/>
            </p:nvSpPr>
            <p:spPr>
              <a:xfrm>
                <a:off x="6445409" y="4251530"/>
                <a:ext cx="1038091" cy="861819"/>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29" name="TextBox 28">
                <a:extLst>
                  <a:ext uri="{FF2B5EF4-FFF2-40B4-BE49-F238E27FC236}">
                    <a16:creationId xmlns:a16="http://schemas.microsoft.com/office/drawing/2014/main" id="{94E90E13-3AF7-4908-9812-67D49D30B4C9}"/>
                  </a:ext>
                </a:extLst>
              </p:cNvPr>
              <p:cNvSpPr txBox="1"/>
              <p:nvPr/>
            </p:nvSpPr>
            <p:spPr>
              <a:xfrm>
                <a:off x="6471678" y="4379161"/>
                <a:ext cx="949299" cy="261610"/>
              </a:xfrm>
              <a:prstGeom prst="rect">
                <a:avLst/>
              </a:prstGeom>
              <a:noFill/>
            </p:spPr>
            <p:txBody>
              <a:bodyPr wrap="none" rtlCol="0">
                <a:spAutoFit/>
              </a:bodyPr>
              <a:lstStyle/>
              <a:p>
                <a:r>
                  <a:rPr lang="en-US" sz="1100" err="1">
                    <a:solidFill>
                      <a:prstClr val="black"/>
                    </a:solidFill>
                  </a:rPr>
                  <a:t>AddressPools</a:t>
                </a:r>
                <a:endParaRPr lang="en-US" sz="1100">
                  <a:solidFill>
                    <a:prstClr val="black"/>
                  </a:solidFill>
                </a:endParaRPr>
              </a:p>
            </p:txBody>
          </p:sp>
        </p:grpSp>
        <p:sp>
          <p:nvSpPr>
            <p:cNvPr id="33" name="Oval 32">
              <a:extLst>
                <a:ext uri="{FF2B5EF4-FFF2-40B4-BE49-F238E27FC236}">
                  <a16:creationId xmlns:a16="http://schemas.microsoft.com/office/drawing/2014/main" id="{A08B80EF-F25B-488C-BB6B-07FCB9F28047}"/>
                </a:ext>
              </a:extLst>
            </p:cNvPr>
            <p:cNvSpPr/>
            <p:nvPr/>
          </p:nvSpPr>
          <p:spPr>
            <a:xfrm>
              <a:off x="6866802" y="4705388"/>
              <a:ext cx="1038090" cy="41873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AP1</a:t>
              </a:r>
            </a:p>
          </p:txBody>
        </p:sp>
      </p:grpSp>
      <p:sp>
        <p:nvSpPr>
          <p:cNvPr id="6" name="Oval 5"/>
          <p:cNvSpPr/>
          <p:nvPr/>
        </p:nvSpPr>
        <p:spPr>
          <a:xfrm>
            <a:off x="10260835" y="3943067"/>
            <a:ext cx="1015859" cy="861819"/>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7" name="Oval 6"/>
          <p:cNvSpPr/>
          <p:nvPr/>
        </p:nvSpPr>
        <p:spPr>
          <a:xfrm>
            <a:off x="10665767" y="4240066"/>
            <a:ext cx="813043" cy="58160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Target</a:t>
            </a:r>
          </a:p>
          <a:p>
            <a:pPr algn="ctr"/>
            <a:r>
              <a:rPr lang="en-US" sz="1100">
                <a:solidFill>
                  <a:prstClr val="black"/>
                </a:solidFill>
              </a:rPr>
              <a:t>Endpoint</a:t>
            </a:r>
          </a:p>
        </p:txBody>
      </p:sp>
      <p:sp>
        <p:nvSpPr>
          <p:cNvPr id="10" name="TextBox 9"/>
          <p:cNvSpPr txBox="1"/>
          <p:nvPr/>
        </p:nvSpPr>
        <p:spPr>
          <a:xfrm>
            <a:off x="10367174" y="4018973"/>
            <a:ext cx="813043" cy="261610"/>
          </a:xfrm>
          <a:prstGeom prst="rect">
            <a:avLst/>
          </a:prstGeom>
          <a:noFill/>
        </p:spPr>
        <p:txBody>
          <a:bodyPr wrap="none" rtlCol="0">
            <a:spAutoFit/>
          </a:bodyPr>
          <a:lstStyle/>
          <a:p>
            <a:r>
              <a:rPr lang="en-US" sz="1100">
                <a:solidFill>
                  <a:prstClr val="black"/>
                </a:solidFill>
              </a:rPr>
              <a:t>Endpoints</a:t>
            </a:r>
          </a:p>
        </p:txBody>
      </p:sp>
      <p:cxnSp>
        <p:nvCxnSpPr>
          <p:cNvPr id="44" name="Curved Connector 7">
            <a:extLst>
              <a:ext uri="{FF2B5EF4-FFF2-40B4-BE49-F238E27FC236}">
                <a16:creationId xmlns:a16="http://schemas.microsoft.com/office/drawing/2014/main" id="{D5B3E897-459B-41C1-80D0-15156186A6AD}"/>
              </a:ext>
            </a:extLst>
          </p:cNvPr>
          <p:cNvCxnSpPr>
            <a:cxnSpLocks/>
            <a:stCxn id="19" idx="4"/>
            <a:endCxn id="28" idx="0"/>
          </p:cNvCxnSpPr>
          <p:nvPr/>
        </p:nvCxnSpPr>
        <p:spPr>
          <a:xfrm rot="5400000" flipH="1">
            <a:off x="9485298" y="1623094"/>
            <a:ext cx="278284" cy="1423483"/>
          </a:xfrm>
          <a:prstGeom prst="curvedConnector5">
            <a:avLst>
              <a:gd name="adj1" fmla="val -82146"/>
              <a:gd name="adj2" fmla="val 48203"/>
              <a:gd name="adj3" fmla="val 182146"/>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F3AC0B21-2CC3-414D-96F8-7E929DBE6ACA}"/>
              </a:ext>
            </a:extLst>
          </p:cNvPr>
          <p:cNvGrpSpPr/>
          <p:nvPr/>
        </p:nvGrpSpPr>
        <p:grpSpPr>
          <a:xfrm>
            <a:off x="4829082" y="1587325"/>
            <a:ext cx="1038091" cy="861819"/>
            <a:chOff x="4917318" y="2308352"/>
            <a:chExt cx="1038091" cy="861819"/>
          </a:xfrm>
        </p:grpSpPr>
        <p:sp>
          <p:nvSpPr>
            <p:cNvPr id="51" name="Oval 50">
              <a:extLst>
                <a:ext uri="{FF2B5EF4-FFF2-40B4-BE49-F238E27FC236}">
                  <a16:creationId xmlns:a16="http://schemas.microsoft.com/office/drawing/2014/main" id="{B9C4220E-3DBA-4BBE-B52E-F8A02F2B73F2}"/>
                </a:ext>
              </a:extLst>
            </p:cNvPr>
            <p:cNvSpPr/>
            <p:nvPr/>
          </p:nvSpPr>
          <p:spPr>
            <a:xfrm>
              <a:off x="4917318" y="2308352"/>
              <a:ext cx="1038091" cy="861819"/>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52" name="TextBox 51">
              <a:extLst>
                <a:ext uri="{FF2B5EF4-FFF2-40B4-BE49-F238E27FC236}">
                  <a16:creationId xmlns:a16="http://schemas.microsoft.com/office/drawing/2014/main" id="{1A017117-F993-4672-8E83-609976EF8E44}"/>
                </a:ext>
              </a:extLst>
            </p:cNvPr>
            <p:cNvSpPr txBox="1"/>
            <p:nvPr/>
          </p:nvSpPr>
          <p:spPr>
            <a:xfrm>
              <a:off x="5122333" y="2350886"/>
              <a:ext cx="688009" cy="261610"/>
            </a:xfrm>
            <a:prstGeom prst="rect">
              <a:avLst/>
            </a:prstGeom>
            <a:noFill/>
          </p:spPr>
          <p:txBody>
            <a:bodyPr wrap="none" rtlCol="0">
              <a:spAutoFit/>
            </a:bodyPr>
            <a:lstStyle/>
            <a:p>
              <a:r>
                <a:rPr lang="en-US" sz="1100">
                  <a:solidFill>
                    <a:prstClr val="black"/>
                  </a:solidFill>
                </a:rPr>
                <a:t>Chassis</a:t>
              </a:r>
            </a:p>
          </p:txBody>
        </p:sp>
      </p:grpSp>
      <p:sp>
        <p:nvSpPr>
          <p:cNvPr id="54" name="Oval 53">
            <a:extLst>
              <a:ext uri="{FF2B5EF4-FFF2-40B4-BE49-F238E27FC236}">
                <a16:creationId xmlns:a16="http://schemas.microsoft.com/office/drawing/2014/main" id="{D0D94166-B9D0-48C0-A6E2-78FF704A9130}"/>
              </a:ext>
            </a:extLst>
          </p:cNvPr>
          <p:cNvSpPr/>
          <p:nvPr/>
        </p:nvSpPr>
        <p:spPr>
          <a:xfrm>
            <a:off x="4858052" y="2137614"/>
            <a:ext cx="935746" cy="41873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1</a:t>
            </a:r>
          </a:p>
        </p:txBody>
      </p:sp>
      <p:sp>
        <p:nvSpPr>
          <p:cNvPr id="59" name="Oval 58">
            <a:extLst>
              <a:ext uri="{FF2B5EF4-FFF2-40B4-BE49-F238E27FC236}">
                <a16:creationId xmlns:a16="http://schemas.microsoft.com/office/drawing/2014/main" id="{D3DA3244-8070-4BA3-89DC-2BD616BA6C38}"/>
              </a:ext>
            </a:extLst>
          </p:cNvPr>
          <p:cNvSpPr/>
          <p:nvPr/>
        </p:nvSpPr>
        <p:spPr>
          <a:xfrm>
            <a:off x="5092742" y="2641146"/>
            <a:ext cx="1038091" cy="830666"/>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60" name="TextBox 59">
            <a:extLst>
              <a:ext uri="{FF2B5EF4-FFF2-40B4-BE49-F238E27FC236}">
                <a16:creationId xmlns:a16="http://schemas.microsoft.com/office/drawing/2014/main" id="{473A3E9E-797A-4718-AA44-26B312CE7C3B}"/>
              </a:ext>
            </a:extLst>
          </p:cNvPr>
          <p:cNvSpPr txBox="1"/>
          <p:nvPr/>
        </p:nvSpPr>
        <p:spPr>
          <a:xfrm>
            <a:off x="5307453" y="2634907"/>
            <a:ext cx="675185" cy="261610"/>
          </a:xfrm>
          <a:prstGeom prst="rect">
            <a:avLst/>
          </a:prstGeom>
          <a:noFill/>
        </p:spPr>
        <p:txBody>
          <a:bodyPr wrap="none" rtlCol="0">
            <a:spAutoFit/>
          </a:bodyPr>
          <a:lstStyle/>
          <a:p>
            <a:r>
              <a:rPr lang="en-US" sz="1100">
                <a:solidFill>
                  <a:prstClr val="black"/>
                </a:solidFill>
              </a:rPr>
              <a:t>Memory</a:t>
            </a:r>
          </a:p>
        </p:txBody>
      </p:sp>
      <p:cxnSp>
        <p:nvCxnSpPr>
          <p:cNvPr id="93" name="Curved Connector 7">
            <a:extLst>
              <a:ext uri="{FF2B5EF4-FFF2-40B4-BE49-F238E27FC236}">
                <a16:creationId xmlns:a16="http://schemas.microsoft.com/office/drawing/2014/main" id="{CD3E169F-54E3-491C-B0C3-CD52727848B2}"/>
              </a:ext>
            </a:extLst>
          </p:cNvPr>
          <p:cNvCxnSpPr>
            <a:cxnSpLocks/>
            <a:stCxn id="54" idx="5"/>
            <a:endCxn id="60" idx="0"/>
          </p:cNvCxnSpPr>
          <p:nvPr/>
        </p:nvCxnSpPr>
        <p:spPr>
          <a:xfrm rot="5400000">
            <a:off x="5580963" y="2559108"/>
            <a:ext cx="139883" cy="11715"/>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3" name="Oval 252">
            <a:extLst>
              <a:ext uri="{FF2B5EF4-FFF2-40B4-BE49-F238E27FC236}">
                <a16:creationId xmlns:a16="http://schemas.microsoft.com/office/drawing/2014/main" id="{E87D59CC-02D7-4957-A619-75F0D7A256F2}"/>
              </a:ext>
            </a:extLst>
          </p:cNvPr>
          <p:cNvSpPr/>
          <p:nvPr/>
        </p:nvSpPr>
        <p:spPr>
          <a:xfrm>
            <a:off x="3334060" y="780251"/>
            <a:ext cx="3801868" cy="40473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err="1">
                <a:solidFill>
                  <a:prstClr val="black"/>
                </a:solidFill>
              </a:rPr>
              <a:t>ServiceRoot</a:t>
            </a:r>
            <a:endParaRPr lang="en-US" sz="1100">
              <a:solidFill>
                <a:prstClr val="black"/>
              </a:solidFill>
            </a:endParaRPr>
          </a:p>
        </p:txBody>
      </p:sp>
      <p:cxnSp>
        <p:nvCxnSpPr>
          <p:cNvPr id="254" name="Curved Connector 7">
            <a:extLst>
              <a:ext uri="{FF2B5EF4-FFF2-40B4-BE49-F238E27FC236}">
                <a16:creationId xmlns:a16="http://schemas.microsoft.com/office/drawing/2014/main" id="{2C7F1980-F5D5-4904-B635-CEC8261410AA}"/>
              </a:ext>
            </a:extLst>
          </p:cNvPr>
          <p:cNvCxnSpPr>
            <a:cxnSpLocks/>
            <a:stCxn id="253" idx="6"/>
            <a:endCxn id="16" idx="0"/>
          </p:cNvCxnSpPr>
          <p:nvPr/>
        </p:nvCxnSpPr>
        <p:spPr>
          <a:xfrm>
            <a:off x="7135928" y="982620"/>
            <a:ext cx="3207630" cy="574727"/>
          </a:xfrm>
          <a:prstGeom prst="curved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3" name="Curved Connector 7">
            <a:extLst>
              <a:ext uri="{FF2B5EF4-FFF2-40B4-BE49-F238E27FC236}">
                <a16:creationId xmlns:a16="http://schemas.microsoft.com/office/drawing/2014/main" id="{F68056EA-F893-45F7-B32E-0BFF4D81F116}"/>
              </a:ext>
            </a:extLst>
          </p:cNvPr>
          <p:cNvCxnSpPr>
            <a:cxnSpLocks/>
            <a:stCxn id="253" idx="4"/>
            <a:endCxn id="51" idx="0"/>
          </p:cNvCxnSpPr>
          <p:nvPr/>
        </p:nvCxnSpPr>
        <p:spPr>
          <a:xfrm rot="16200000" flipH="1">
            <a:off x="5090393" y="1329590"/>
            <a:ext cx="402336" cy="113134"/>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7" name="Oval 266">
            <a:extLst>
              <a:ext uri="{FF2B5EF4-FFF2-40B4-BE49-F238E27FC236}">
                <a16:creationId xmlns:a16="http://schemas.microsoft.com/office/drawing/2014/main" id="{24B47F61-5153-47C4-901E-52A02A7D0873}"/>
              </a:ext>
            </a:extLst>
          </p:cNvPr>
          <p:cNvSpPr/>
          <p:nvPr/>
        </p:nvSpPr>
        <p:spPr>
          <a:xfrm>
            <a:off x="416543" y="1452676"/>
            <a:ext cx="1038091" cy="861819"/>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269" name="TextBox 268">
            <a:extLst>
              <a:ext uri="{FF2B5EF4-FFF2-40B4-BE49-F238E27FC236}">
                <a16:creationId xmlns:a16="http://schemas.microsoft.com/office/drawing/2014/main" id="{97778CAC-71FD-4E40-9E06-886603C4895C}"/>
              </a:ext>
            </a:extLst>
          </p:cNvPr>
          <p:cNvSpPr txBox="1"/>
          <p:nvPr/>
        </p:nvSpPr>
        <p:spPr>
          <a:xfrm>
            <a:off x="416543" y="1564434"/>
            <a:ext cx="694421" cy="430887"/>
          </a:xfrm>
          <a:prstGeom prst="rect">
            <a:avLst/>
          </a:prstGeom>
          <a:noFill/>
        </p:spPr>
        <p:txBody>
          <a:bodyPr wrap="none" rtlCol="0">
            <a:spAutoFit/>
          </a:bodyPr>
          <a:lstStyle/>
          <a:p>
            <a:r>
              <a:rPr lang="en-US" sz="1100">
                <a:solidFill>
                  <a:prstClr val="black"/>
                </a:solidFill>
              </a:rPr>
              <a:t>Account</a:t>
            </a:r>
          </a:p>
          <a:p>
            <a:r>
              <a:rPr lang="en-US" sz="1100">
                <a:solidFill>
                  <a:prstClr val="black"/>
                </a:solidFill>
              </a:rPr>
              <a:t>Service</a:t>
            </a:r>
          </a:p>
        </p:txBody>
      </p:sp>
      <p:grpSp>
        <p:nvGrpSpPr>
          <p:cNvPr id="330" name="Group 329">
            <a:extLst>
              <a:ext uri="{FF2B5EF4-FFF2-40B4-BE49-F238E27FC236}">
                <a16:creationId xmlns:a16="http://schemas.microsoft.com/office/drawing/2014/main" id="{7CF34952-B7F9-4945-8D38-7F7A7C29C957}"/>
              </a:ext>
            </a:extLst>
          </p:cNvPr>
          <p:cNvGrpSpPr/>
          <p:nvPr/>
        </p:nvGrpSpPr>
        <p:grpSpPr>
          <a:xfrm>
            <a:off x="449796" y="1979263"/>
            <a:ext cx="1038091" cy="861819"/>
            <a:chOff x="538696" y="1979263"/>
            <a:chExt cx="1038091" cy="861819"/>
          </a:xfrm>
        </p:grpSpPr>
        <p:sp>
          <p:nvSpPr>
            <p:cNvPr id="273" name="Oval 272">
              <a:extLst>
                <a:ext uri="{FF2B5EF4-FFF2-40B4-BE49-F238E27FC236}">
                  <a16:creationId xmlns:a16="http://schemas.microsoft.com/office/drawing/2014/main" id="{A2CBCC9F-7907-4B3F-8553-77FFF571938A}"/>
                </a:ext>
              </a:extLst>
            </p:cNvPr>
            <p:cNvSpPr/>
            <p:nvPr/>
          </p:nvSpPr>
          <p:spPr>
            <a:xfrm>
              <a:off x="538696" y="1979263"/>
              <a:ext cx="1038091" cy="861819"/>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274" name="TextBox 273">
              <a:extLst>
                <a:ext uri="{FF2B5EF4-FFF2-40B4-BE49-F238E27FC236}">
                  <a16:creationId xmlns:a16="http://schemas.microsoft.com/office/drawing/2014/main" id="{D58B222C-D7E8-4A0A-ABCA-7AF71EC82BAC}"/>
                </a:ext>
              </a:extLst>
            </p:cNvPr>
            <p:cNvSpPr txBox="1"/>
            <p:nvPr/>
          </p:nvSpPr>
          <p:spPr>
            <a:xfrm>
              <a:off x="538696" y="2091021"/>
              <a:ext cx="688009" cy="430887"/>
            </a:xfrm>
            <a:prstGeom prst="rect">
              <a:avLst/>
            </a:prstGeom>
            <a:noFill/>
          </p:spPr>
          <p:txBody>
            <a:bodyPr wrap="none" rtlCol="0">
              <a:spAutoFit/>
            </a:bodyPr>
            <a:lstStyle/>
            <a:p>
              <a:r>
                <a:rPr lang="en-US" sz="1100">
                  <a:solidFill>
                    <a:prstClr val="black"/>
                  </a:solidFill>
                </a:rPr>
                <a:t>Session</a:t>
              </a:r>
            </a:p>
            <a:p>
              <a:r>
                <a:rPr lang="en-US" sz="1100">
                  <a:solidFill>
                    <a:prstClr val="black"/>
                  </a:solidFill>
                </a:rPr>
                <a:t>Service</a:t>
              </a:r>
            </a:p>
          </p:txBody>
        </p:sp>
      </p:grpSp>
      <p:grpSp>
        <p:nvGrpSpPr>
          <p:cNvPr id="329" name="Group 328">
            <a:extLst>
              <a:ext uri="{FF2B5EF4-FFF2-40B4-BE49-F238E27FC236}">
                <a16:creationId xmlns:a16="http://schemas.microsoft.com/office/drawing/2014/main" id="{484208D3-4270-4969-8E3C-C03EEF545456}"/>
              </a:ext>
            </a:extLst>
          </p:cNvPr>
          <p:cNvGrpSpPr/>
          <p:nvPr/>
        </p:nvGrpSpPr>
        <p:grpSpPr>
          <a:xfrm>
            <a:off x="465019" y="2492938"/>
            <a:ext cx="1038091" cy="861819"/>
            <a:chOff x="660849" y="2512116"/>
            <a:chExt cx="1038091" cy="861819"/>
          </a:xfrm>
        </p:grpSpPr>
        <p:sp>
          <p:nvSpPr>
            <p:cNvPr id="276" name="Oval 275">
              <a:extLst>
                <a:ext uri="{FF2B5EF4-FFF2-40B4-BE49-F238E27FC236}">
                  <a16:creationId xmlns:a16="http://schemas.microsoft.com/office/drawing/2014/main" id="{5BDE92A5-CA18-4F0E-A99B-B68FB4D7EC1A}"/>
                </a:ext>
              </a:extLst>
            </p:cNvPr>
            <p:cNvSpPr/>
            <p:nvPr/>
          </p:nvSpPr>
          <p:spPr>
            <a:xfrm>
              <a:off x="660849" y="2512116"/>
              <a:ext cx="1038091" cy="861819"/>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277" name="TextBox 276">
              <a:extLst>
                <a:ext uri="{FF2B5EF4-FFF2-40B4-BE49-F238E27FC236}">
                  <a16:creationId xmlns:a16="http://schemas.microsoft.com/office/drawing/2014/main" id="{A5D47E8E-428B-4765-B6C7-03870C6B1ECF}"/>
                </a:ext>
              </a:extLst>
            </p:cNvPr>
            <p:cNvSpPr txBox="1"/>
            <p:nvPr/>
          </p:nvSpPr>
          <p:spPr>
            <a:xfrm>
              <a:off x="660849" y="2623874"/>
              <a:ext cx="655949" cy="430887"/>
            </a:xfrm>
            <a:prstGeom prst="rect">
              <a:avLst/>
            </a:prstGeom>
            <a:noFill/>
          </p:spPr>
          <p:txBody>
            <a:bodyPr wrap="none" rtlCol="0">
              <a:spAutoFit/>
            </a:bodyPr>
            <a:lstStyle/>
            <a:p>
              <a:r>
                <a:rPr lang="en-US" sz="1100">
                  <a:solidFill>
                    <a:prstClr val="black"/>
                  </a:solidFill>
                </a:rPr>
                <a:t>Event</a:t>
              </a:r>
            </a:p>
            <a:p>
              <a:r>
                <a:rPr lang="en-US" sz="1100">
                  <a:solidFill>
                    <a:prstClr val="black"/>
                  </a:solidFill>
                </a:rPr>
                <a:t>Service</a:t>
              </a:r>
            </a:p>
          </p:txBody>
        </p:sp>
      </p:grpSp>
      <p:grpSp>
        <p:nvGrpSpPr>
          <p:cNvPr id="328" name="Group 327">
            <a:extLst>
              <a:ext uri="{FF2B5EF4-FFF2-40B4-BE49-F238E27FC236}">
                <a16:creationId xmlns:a16="http://schemas.microsoft.com/office/drawing/2014/main" id="{9D5D4F05-E023-4226-ADDF-797558AF0619}"/>
              </a:ext>
            </a:extLst>
          </p:cNvPr>
          <p:cNvGrpSpPr/>
          <p:nvPr/>
        </p:nvGrpSpPr>
        <p:grpSpPr>
          <a:xfrm>
            <a:off x="446649" y="2994630"/>
            <a:ext cx="1038091" cy="861819"/>
            <a:chOff x="757981" y="2978220"/>
            <a:chExt cx="1038091" cy="861819"/>
          </a:xfrm>
        </p:grpSpPr>
        <p:sp>
          <p:nvSpPr>
            <p:cNvPr id="279" name="Oval 278">
              <a:extLst>
                <a:ext uri="{FF2B5EF4-FFF2-40B4-BE49-F238E27FC236}">
                  <a16:creationId xmlns:a16="http://schemas.microsoft.com/office/drawing/2014/main" id="{B2A57259-1FD7-4B50-9342-9F7D16493DDD}"/>
                </a:ext>
              </a:extLst>
            </p:cNvPr>
            <p:cNvSpPr/>
            <p:nvPr/>
          </p:nvSpPr>
          <p:spPr>
            <a:xfrm>
              <a:off x="757981" y="2978220"/>
              <a:ext cx="1038091" cy="861819"/>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280" name="TextBox 279">
              <a:extLst>
                <a:ext uri="{FF2B5EF4-FFF2-40B4-BE49-F238E27FC236}">
                  <a16:creationId xmlns:a16="http://schemas.microsoft.com/office/drawing/2014/main" id="{401DC973-4D9B-4F81-9339-963AF0B3F9CE}"/>
                </a:ext>
              </a:extLst>
            </p:cNvPr>
            <p:cNvSpPr txBox="1"/>
            <p:nvPr/>
          </p:nvSpPr>
          <p:spPr>
            <a:xfrm>
              <a:off x="757981" y="3089978"/>
              <a:ext cx="655949" cy="430887"/>
            </a:xfrm>
            <a:prstGeom prst="rect">
              <a:avLst/>
            </a:prstGeom>
            <a:noFill/>
          </p:spPr>
          <p:txBody>
            <a:bodyPr wrap="none" rtlCol="0">
              <a:spAutoFit/>
            </a:bodyPr>
            <a:lstStyle/>
            <a:p>
              <a:r>
                <a:rPr lang="en-US" sz="1100">
                  <a:solidFill>
                    <a:prstClr val="black"/>
                  </a:solidFill>
                </a:rPr>
                <a:t>Update</a:t>
              </a:r>
            </a:p>
            <a:p>
              <a:r>
                <a:rPr lang="en-US" sz="1100">
                  <a:solidFill>
                    <a:prstClr val="black"/>
                  </a:solidFill>
                </a:rPr>
                <a:t>Service</a:t>
              </a:r>
            </a:p>
          </p:txBody>
        </p:sp>
      </p:grpSp>
      <p:grpSp>
        <p:nvGrpSpPr>
          <p:cNvPr id="327" name="Group 326">
            <a:extLst>
              <a:ext uri="{FF2B5EF4-FFF2-40B4-BE49-F238E27FC236}">
                <a16:creationId xmlns:a16="http://schemas.microsoft.com/office/drawing/2014/main" id="{DD73AD2B-58FA-4711-8A9B-89F67D405900}"/>
              </a:ext>
            </a:extLst>
          </p:cNvPr>
          <p:cNvGrpSpPr/>
          <p:nvPr/>
        </p:nvGrpSpPr>
        <p:grpSpPr>
          <a:xfrm>
            <a:off x="451734" y="3498751"/>
            <a:ext cx="1038091" cy="861819"/>
            <a:chOff x="847068" y="3506413"/>
            <a:chExt cx="1038091" cy="861819"/>
          </a:xfrm>
        </p:grpSpPr>
        <p:sp>
          <p:nvSpPr>
            <p:cNvPr id="282" name="Oval 281">
              <a:extLst>
                <a:ext uri="{FF2B5EF4-FFF2-40B4-BE49-F238E27FC236}">
                  <a16:creationId xmlns:a16="http://schemas.microsoft.com/office/drawing/2014/main" id="{462EA021-D2E2-49F3-952F-6DED656C60F2}"/>
                </a:ext>
              </a:extLst>
            </p:cNvPr>
            <p:cNvSpPr/>
            <p:nvPr/>
          </p:nvSpPr>
          <p:spPr>
            <a:xfrm>
              <a:off x="847068" y="3506413"/>
              <a:ext cx="1038091" cy="861819"/>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283" name="TextBox 282">
              <a:extLst>
                <a:ext uri="{FF2B5EF4-FFF2-40B4-BE49-F238E27FC236}">
                  <a16:creationId xmlns:a16="http://schemas.microsoft.com/office/drawing/2014/main" id="{D053B913-0268-4DBD-B173-79EB6D3B3059}"/>
                </a:ext>
              </a:extLst>
            </p:cNvPr>
            <p:cNvSpPr txBox="1"/>
            <p:nvPr/>
          </p:nvSpPr>
          <p:spPr>
            <a:xfrm>
              <a:off x="847068" y="3618171"/>
              <a:ext cx="811441" cy="430887"/>
            </a:xfrm>
            <a:prstGeom prst="rect">
              <a:avLst/>
            </a:prstGeom>
            <a:noFill/>
          </p:spPr>
          <p:txBody>
            <a:bodyPr wrap="none" rtlCol="0">
              <a:spAutoFit/>
            </a:bodyPr>
            <a:lstStyle/>
            <a:p>
              <a:r>
                <a:rPr lang="en-US" sz="1100">
                  <a:solidFill>
                    <a:prstClr val="black"/>
                  </a:solidFill>
                </a:rPr>
                <a:t>Telemetry</a:t>
              </a:r>
            </a:p>
            <a:p>
              <a:r>
                <a:rPr lang="en-US" sz="1100">
                  <a:solidFill>
                    <a:prstClr val="black"/>
                  </a:solidFill>
                </a:rPr>
                <a:t>Service</a:t>
              </a:r>
            </a:p>
          </p:txBody>
        </p:sp>
      </p:grpSp>
      <p:grpSp>
        <p:nvGrpSpPr>
          <p:cNvPr id="326" name="Group 325">
            <a:extLst>
              <a:ext uri="{FF2B5EF4-FFF2-40B4-BE49-F238E27FC236}">
                <a16:creationId xmlns:a16="http://schemas.microsoft.com/office/drawing/2014/main" id="{E33FA088-B276-4885-8BC0-E69C073514F4}"/>
              </a:ext>
            </a:extLst>
          </p:cNvPr>
          <p:cNvGrpSpPr/>
          <p:nvPr/>
        </p:nvGrpSpPr>
        <p:grpSpPr>
          <a:xfrm>
            <a:off x="453555" y="4083571"/>
            <a:ext cx="1038091" cy="861819"/>
            <a:chOff x="936155" y="4083571"/>
            <a:chExt cx="1038091" cy="861819"/>
          </a:xfrm>
        </p:grpSpPr>
        <p:sp>
          <p:nvSpPr>
            <p:cNvPr id="285" name="Oval 284">
              <a:extLst>
                <a:ext uri="{FF2B5EF4-FFF2-40B4-BE49-F238E27FC236}">
                  <a16:creationId xmlns:a16="http://schemas.microsoft.com/office/drawing/2014/main" id="{2B6FB28A-36E0-4C69-8463-FE8ABF3A0ACF}"/>
                </a:ext>
              </a:extLst>
            </p:cNvPr>
            <p:cNvSpPr/>
            <p:nvPr/>
          </p:nvSpPr>
          <p:spPr>
            <a:xfrm>
              <a:off x="936155" y="4083571"/>
              <a:ext cx="1038091" cy="861819"/>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286" name="TextBox 285">
              <a:extLst>
                <a:ext uri="{FF2B5EF4-FFF2-40B4-BE49-F238E27FC236}">
                  <a16:creationId xmlns:a16="http://schemas.microsoft.com/office/drawing/2014/main" id="{4E17F805-96C4-41F1-BFDF-D1DDFF3C83CD}"/>
                </a:ext>
              </a:extLst>
            </p:cNvPr>
            <p:cNvSpPr txBox="1"/>
            <p:nvPr/>
          </p:nvSpPr>
          <p:spPr>
            <a:xfrm>
              <a:off x="1143553" y="4172277"/>
              <a:ext cx="699230" cy="261610"/>
            </a:xfrm>
            <a:prstGeom prst="rect">
              <a:avLst/>
            </a:prstGeom>
            <a:noFill/>
          </p:spPr>
          <p:txBody>
            <a:bodyPr wrap="none" rtlCol="0">
              <a:spAutoFit/>
            </a:bodyPr>
            <a:lstStyle/>
            <a:p>
              <a:r>
                <a:rPr lang="en-US" sz="1100">
                  <a:solidFill>
                    <a:prstClr val="black"/>
                  </a:solidFill>
                </a:rPr>
                <a:t>Manager</a:t>
              </a:r>
            </a:p>
          </p:txBody>
        </p:sp>
      </p:grpSp>
      <p:cxnSp>
        <p:nvCxnSpPr>
          <p:cNvPr id="287" name="Curved Connector 7">
            <a:extLst>
              <a:ext uri="{FF2B5EF4-FFF2-40B4-BE49-F238E27FC236}">
                <a16:creationId xmlns:a16="http://schemas.microsoft.com/office/drawing/2014/main" id="{8B57691E-9BE7-4B2C-B978-5B579357266F}"/>
              </a:ext>
            </a:extLst>
          </p:cNvPr>
          <p:cNvCxnSpPr>
            <a:cxnSpLocks/>
            <a:stCxn id="253" idx="2"/>
            <a:endCxn id="267" idx="7"/>
          </p:cNvCxnSpPr>
          <p:nvPr/>
        </p:nvCxnSpPr>
        <p:spPr>
          <a:xfrm rot="10800000" flipV="1">
            <a:off x="1302610" y="982620"/>
            <a:ext cx="2031451" cy="596266"/>
          </a:xfrm>
          <a:prstGeom prst="curved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0" name="Curved Connector 7">
            <a:extLst>
              <a:ext uri="{FF2B5EF4-FFF2-40B4-BE49-F238E27FC236}">
                <a16:creationId xmlns:a16="http://schemas.microsoft.com/office/drawing/2014/main" id="{4DD2C70E-FB31-41E0-B940-DB3E655CFC80}"/>
              </a:ext>
            </a:extLst>
          </p:cNvPr>
          <p:cNvCxnSpPr>
            <a:cxnSpLocks/>
            <a:stCxn id="253" idx="2"/>
            <a:endCxn id="273" idx="6"/>
          </p:cNvCxnSpPr>
          <p:nvPr/>
        </p:nvCxnSpPr>
        <p:spPr>
          <a:xfrm rot="10800000" flipV="1">
            <a:off x="1487888" y="982619"/>
            <a:ext cx="1846173" cy="1427553"/>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9" name="Curved Connector 7">
            <a:extLst>
              <a:ext uri="{FF2B5EF4-FFF2-40B4-BE49-F238E27FC236}">
                <a16:creationId xmlns:a16="http://schemas.microsoft.com/office/drawing/2014/main" id="{76305F98-DB4A-474D-B2C6-C3DA811DD359}"/>
              </a:ext>
            </a:extLst>
          </p:cNvPr>
          <p:cNvCxnSpPr>
            <a:cxnSpLocks/>
            <a:stCxn id="253" idx="2"/>
            <a:endCxn id="276" idx="6"/>
          </p:cNvCxnSpPr>
          <p:nvPr/>
        </p:nvCxnSpPr>
        <p:spPr>
          <a:xfrm rot="10800000" flipV="1">
            <a:off x="1503110" y="982620"/>
            <a:ext cx="1830950" cy="1941228"/>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3" name="Curved Connector 7">
            <a:extLst>
              <a:ext uri="{FF2B5EF4-FFF2-40B4-BE49-F238E27FC236}">
                <a16:creationId xmlns:a16="http://schemas.microsoft.com/office/drawing/2014/main" id="{750E347C-609D-4FA5-8732-34874A89FD26}"/>
              </a:ext>
            </a:extLst>
          </p:cNvPr>
          <p:cNvCxnSpPr>
            <a:cxnSpLocks/>
            <a:stCxn id="253" idx="2"/>
            <a:endCxn id="279" idx="6"/>
          </p:cNvCxnSpPr>
          <p:nvPr/>
        </p:nvCxnSpPr>
        <p:spPr>
          <a:xfrm rot="10800000" flipV="1">
            <a:off x="1484740" y="982620"/>
            <a:ext cx="1849320" cy="2442920"/>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6" name="Curved Connector 7">
            <a:extLst>
              <a:ext uri="{FF2B5EF4-FFF2-40B4-BE49-F238E27FC236}">
                <a16:creationId xmlns:a16="http://schemas.microsoft.com/office/drawing/2014/main" id="{66C12DF2-8BFA-45F0-8506-5A16A75769F5}"/>
              </a:ext>
            </a:extLst>
          </p:cNvPr>
          <p:cNvCxnSpPr>
            <a:cxnSpLocks/>
            <a:stCxn id="253" idx="2"/>
            <a:endCxn id="282" idx="6"/>
          </p:cNvCxnSpPr>
          <p:nvPr/>
        </p:nvCxnSpPr>
        <p:spPr>
          <a:xfrm rot="10800000" flipV="1">
            <a:off x="1489826" y="982619"/>
            <a:ext cx="1844235" cy="2947041"/>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9" name="Curved Connector 7">
            <a:extLst>
              <a:ext uri="{FF2B5EF4-FFF2-40B4-BE49-F238E27FC236}">
                <a16:creationId xmlns:a16="http://schemas.microsoft.com/office/drawing/2014/main" id="{194B425F-995C-491E-B155-2166F5703418}"/>
              </a:ext>
            </a:extLst>
          </p:cNvPr>
          <p:cNvCxnSpPr>
            <a:cxnSpLocks/>
            <a:stCxn id="253" idx="2"/>
            <a:endCxn id="285" idx="6"/>
          </p:cNvCxnSpPr>
          <p:nvPr/>
        </p:nvCxnSpPr>
        <p:spPr>
          <a:xfrm rot="10800000" flipV="1">
            <a:off x="1491646" y="982619"/>
            <a:ext cx="1842414" cy="3531861"/>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56" name="Group 355">
            <a:extLst>
              <a:ext uri="{FF2B5EF4-FFF2-40B4-BE49-F238E27FC236}">
                <a16:creationId xmlns:a16="http://schemas.microsoft.com/office/drawing/2014/main" id="{47F9911F-A707-40C4-BF29-81F96429040C}"/>
              </a:ext>
            </a:extLst>
          </p:cNvPr>
          <p:cNvGrpSpPr/>
          <p:nvPr/>
        </p:nvGrpSpPr>
        <p:grpSpPr>
          <a:xfrm>
            <a:off x="3817079" y="2531696"/>
            <a:ext cx="1038091" cy="830666"/>
            <a:chOff x="3874137" y="2619316"/>
            <a:chExt cx="1038091" cy="830666"/>
          </a:xfrm>
        </p:grpSpPr>
        <p:sp>
          <p:nvSpPr>
            <p:cNvPr id="318" name="Oval 317">
              <a:extLst>
                <a:ext uri="{FF2B5EF4-FFF2-40B4-BE49-F238E27FC236}">
                  <a16:creationId xmlns:a16="http://schemas.microsoft.com/office/drawing/2014/main" id="{CAD26DD1-E1D1-47A2-BC5F-11FBDB25E9F3}"/>
                </a:ext>
              </a:extLst>
            </p:cNvPr>
            <p:cNvSpPr/>
            <p:nvPr/>
          </p:nvSpPr>
          <p:spPr>
            <a:xfrm>
              <a:off x="3874137" y="2619316"/>
              <a:ext cx="1038091" cy="830666"/>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319" name="TextBox 318">
              <a:extLst>
                <a:ext uri="{FF2B5EF4-FFF2-40B4-BE49-F238E27FC236}">
                  <a16:creationId xmlns:a16="http://schemas.microsoft.com/office/drawing/2014/main" id="{D0C990AF-AE9A-4877-A11D-C011913F8977}"/>
                </a:ext>
              </a:extLst>
            </p:cNvPr>
            <p:cNvSpPr txBox="1"/>
            <p:nvPr/>
          </p:nvSpPr>
          <p:spPr>
            <a:xfrm>
              <a:off x="4019896" y="2619652"/>
              <a:ext cx="761748" cy="430887"/>
            </a:xfrm>
            <a:prstGeom prst="rect">
              <a:avLst/>
            </a:prstGeom>
            <a:noFill/>
          </p:spPr>
          <p:txBody>
            <a:bodyPr wrap="none" rtlCol="0">
              <a:spAutoFit/>
            </a:bodyPr>
            <a:lstStyle/>
            <a:p>
              <a:pPr algn="ctr"/>
              <a:r>
                <a:rPr lang="en-US" sz="1100">
                  <a:solidFill>
                    <a:prstClr val="black"/>
                  </a:solidFill>
                </a:rPr>
                <a:t>Media</a:t>
              </a:r>
            </a:p>
            <a:p>
              <a:pPr algn="ctr"/>
              <a:r>
                <a:rPr lang="en-US" sz="1100">
                  <a:solidFill>
                    <a:prstClr val="black"/>
                  </a:solidFill>
                </a:rPr>
                <a:t>Controller</a:t>
              </a:r>
            </a:p>
          </p:txBody>
        </p:sp>
      </p:grpSp>
      <p:cxnSp>
        <p:nvCxnSpPr>
          <p:cNvPr id="321" name="Curved Connector 7">
            <a:extLst>
              <a:ext uri="{FF2B5EF4-FFF2-40B4-BE49-F238E27FC236}">
                <a16:creationId xmlns:a16="http://schemas.microsoft.com/office/drawing/2014/main" id="{C3E2369E-A187-44EB-98A8-AEC10D035DBE}"/>
              </a:ext>
            </a:extLst>
          </p:cNvPr>
          <p:cNvCxnSpPr>
            <a:cxnSpLocks/>
            <a:stCxn id="54" idx="2"/>
            <a:endCxn id="319" idx="0"/>
          </p:cNvCxnSpPr>
          <p:nvPr/>
        </p:nvCxnSpPr>
        <p:spPr>
          <a:xfrm rot="10800000" flipV="1">
            <a:off x="4343712" y="2346980"/>
            <a:ext cx="514340" cy="185052"/>
          </a:xfrm>
          <a:prstGeom prst="curved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40" name="Group 339">
            <a:extLst>
              <a:ext uri="{FF2B5EF4-FFF2-40B4-BE49-F238E27FC236}">
                <a16:creationId xmlns:a16="http://schemas.microsoft.com/office/drawing/2014/main" id="{9543AD47-B023-4597-B183-BEDD1D875624}"/>
              </a:ext>
            </a:extLst>
          </p:cNvPr>
          <p:cNvGrpSpPr/>
          <p:nvPr/>
        </p:nvGrpSpPr>
        <p:grpSpPr>
          <a:xfrm>
            <a:off x="2861543" y="1560624"/>
            <a:ext cx="1038091" cy="861819"/>
            <a:chOff x="3740394" y="1529589"/>
            <a:chExt cx="1038091" cy="861819"/>
          </a:xfrm>
        </p:grpSpPr>
        <p:grpSp>
          <p:nvGrpSpPr>
            <p:cNvPr id="341" name="Group 340">
              <a:extLst>
                <a:ext uri="{FF2B5EF4-FFF2-40B4-BE49-F238E27FC236}">
                  <a16:creationId xmlns:a16="http://schemas.microsoft.com/office/drawing/2014/main" id="{16B20BA2-403A-4F9B-BECD-C54A2AB038D8}"/>
                </a:ext>
              </a:extLst>
            </p:cNvPr>
            <p:cNvGrpSpPr/>
            <p:nvPr/>
          </p:nvGrpSpPr>
          <p:grpSpPr>
            <a:xfrm>
              <a:off x="3740394" y="1529589"/>
              <a:ext cx="1038091" cy="861819"/>
              <a:chOff x="4917318" y="2308352"/>
              <a:chExt cx="1038091" cy="861819"/>
            </a:xfrm>
          </p:grpSpPr>
          <p:sp>
            <p:nvSpPr>
              <p:cNvPr id="343" name="Oval 342">
                <a:extLst>
                  <a:ext uri="{FF2B5EF4-FFF2-40B4-BE49-F238E27FC236}">
                    <a16:creationId xmlns:a16="http://schemas.microsoft.com/office/drawing/2014/main" id="{9172DE6A-EE1E-4E71-A4B0-4BC0BCAE47BD}"/>
                  </a:ext>
                </a:extLst>
              </p:cNvPr>
              <p:cNvSpPr/>
              <p:nvPr/>
            </p:nvSpPr>
            <p:spPr>
              <a:xfrm>
                <a:off x="4917318" y="2308352"/>
                <a:ext cx="1038091" cy="861819"/>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344" name="TextBox 343">
                <a:extLst>
                  <a:ext uri="{FF2B5EF4-FFF2-40B4-BE49-F238E27FC236}">
                    <a16:creationId xmlns:a16="http://schemas.microsoft.com/office/drawing/2014/main" id="{A6B2C954-60A5-413E-BB35-13CAF8434BCC}"/>
                  </a:ext>
                </a:extLst>
              </p:cNvPr>
              <p:cNvSpPr txBox="1"/>
              <p:nvPr/>
            </p:nvSpPr>
            <p:spPr>
              <a:xfrm>
                <a:off x="5122333" y="2350886"/>
                <a:ext cx="651140" cy="261610"/>
              </a:xfrm>
              <a:prstGeom prst="rect">
                <a:avLst/>
              </a:prstGeom>
              <a:noFill/>
            </p:spPr>
            <p:txBody>
              <a:bodyPr wrap="none" rtlCol="0">
                <a:spAutoFit/>
              </a:bodyPr>
              <a:lstStyle/>
              <a:p>
                <a:r>
                  <a:rPr lang="en-US" sz="1100">
                    <a:solidFill>
                      <a:prstClr val="black"/>
                    </a:solidFill>
                  </a:rPr>
                  <a:t>Systems</a:t>
                </a:r>
              </a:p>
            </p:txBody>
          </p:sp>
        </p:grpSp>
        <p:sp>
          <p:nvSpPr>
            <p:cNvPr id="342" name="Oval 341">
              <a:extLst>
                <a:ext uri="{FF2B5EF4-FFF2-40B4-BE49-F238E27FC236}">
                  <a16:creationId xmlns:a16="http://schemas.microsoft.com/office/drawing/2014/main" id="{173EB7FA-7F1F-43D6-97B6-6DF6077B47D5}"/>
                </a:ext>
              </a:extLst>
            </p:cNvPr>
            <p:cNvSpPr/>
            <p:nvPr/>
          </p:nvSpPr>
          <p:spPr>
            <a:xfrm>
              <a:off x="3781983" y="1888335"/>
              <a:ext cx="935746" cy="41873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1</a:t>
              </a:r>
            </a:p>
          </p:txBody>
        </p:sp>
      </p:grpSp>
      <p:cxnSp>
        <p:nvCxnSpPr>
          <p:cNvPr id="349" name="Curved Connector 7">
            <a:extLst>
              <a:ext uri="{FF2B5EF4-FFF2-40B4-BE49-F238E27FC236}">
                <a16:creationId xmlns:a16="http://schemas.microsoft.com/office/drawing/2014/main" id="{70A0E195-1666-4103-B596-A05B5F9CDA9B}"/>
              </a:ext>
            </a:extLst>
          </p:cNvPr>
          <p:cNvCxnSpPr>
            <a:cxnSpLocks/>
            <a:stCxn id="253" idx="3"/>
            <a:endCxn id="343" idx="0"/>
          </p:cNvCxnSpPr>
          <p:nvPr/>
        </p:nvCxnSpPr>
        <p:spPr>
          <a:xfrm rot="5400000">
            <a:off x="3418256" y="1088049"/>
            <a:ext cx="434908" cy="510242"/>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1" name="Oval 360">
            <a:extLst>
              <a:ext uri="{FF2B5EF4-FFF2-40B4-BE49-F238E27FC236}">
                <a16:creationId xmlns:a16="http://schemas.microsoft.com/office/drawing/2014/main" id="{0D886695-0CF9-4D21-B60A-8DD1485CB00D}"/>
              </a:ext>
            </a:extLst>
          </p:cNvPr>
          <p:cNvSpPr/>
          <p:nvPr/>
        </p:nvSpPr>
        <p:spPr>
          <a:xfrm>
            <a:off x="2552303" y="2730781"/>
            <a:ext cx="1050174" cy="933525"/>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362" name="TextBox 361">
            <a:extLst>
              <a:ext uri="{FF2B5EF4-FFF2-40B4-BE49-F238E27FC236}">
                <a16:creationId xmlns:a16="http://schemas.microsoft.com/office/drawing/2014/main" id="{6FF22F13-43A9-4F2C-8218-D84861786475}"/>
              </a:ext>
            </a:extLst>
          </p:cNvPr>
          <p:cNvSpPr txBox="1"/>
          <p:nvPr/>
        </p:nvSpPr>
        <p:spPr>
          <a:xfrm>
            <a:off x="2798692" y="2714441"/>
            <a:ext cx="938608" cy="430887"/>
          </a:xfrm>
          <a:prstGeom prst="rect">
            <a:avLst/>
          </a:prstGeom>
          <a:noFill/>
        </p:spPr>
        <p:txBody>
          <a:bodyPr wrap="square" rtlCol="0">
            <a:spAutoFit/>
          </a:bodyPr>
          <a:lstStyle/>
          <a:p>
            <a:r>
              <a:rPr lang="en-US" sz="1100" dirty="0">
                <a:solidFill>
                  <a:prstClr val="black"/>
                </a:solidFill>
              </a:rPr>
              <a:t>Fabric Adapter</a:t>
            </a:r>
          </a:p>
        </p:txBody>
      </p:sp>
      <p:sp>
        <p:nvSpPr>
          <p:cNvPr id="363" name="Oval 362">
            <a:extLst>
              <a:ext uri="{FF2B5EF4-FFF2-40B4-BE49-F238E27FC236}">
                <a16:creationId xmlns:a16="http://schemas.microsoft.com/office/drawing/2014/main" id="{0304C575-460B-4949-B136-374A1A5EDCA0}"/>
              </a:ext>
            </a:extLst>
          </p:cNvPr>
          <p:cNvSpPr/>
          <p:nvPr/>
        </p:nvSpPr>
        <p:spPr>
          <a:xfrm>
            <a:off x="2826274" y="3333482"/>
            <a:ext cx="769731" cy="43654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1</a:t>
            </a:r>
          </a:p>
        </p:txBody>
      </p:sp>
      <p:cxnSp>
        <p:nvCxnSpPr>
          <p:cNvPr id="365" name="Curved Connector 7">
            <a:extLst>
              <a:ext uri="{FF2B5EF4-FFF2-40B4-BE49-F238E27FC236}">
                <a16:creationId xmlns:a16="http://schemas.microsoft.com/office/drawing/2014/main" id="{94E13FD5-DA19-4A2F-854E-9E8FF215CDC3}"/>
              </a:ext>
            </a:extLst>
          </p:cNvPr>
          <p:cNvCxnSpPr>
            <a:cxnSpLocks/>
            <a:stCxn id="342" idx="4"/>
            <a:endCxn id="361" idx="0"/>
          </p:cNvCxnSpPr>
          <p:nvPr/>
        </p:nvCxnSpPr>
        <p:spPr>
          <a:xfrm rot="5400000">
            <a:off x="3027859" y="2387634"/>
            <a:ext cx="392679" cy="293615"/>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8" name="Curved Connector 14">
            <a:extLst>
              <a:ext uri="{FF2B5EF4-FFF2-40B4-BE49-F238E27FC236}">
                <a16:creationId xmlns:a16="http://schemas.microsoft.com/office/drawing/2014/main" id="{7B6572C3-44A8-44FD-BA98-1C8E5D34955F}"/>
              </a:ext>
            </a:extLst>
          </p:cNvPr>
          <p:cNvCxnSpPr>
            <a:cxnSpLocks/>
            <a:stCxn id="7" idx="4"/>
            <a:endCxn id="121" idx="4"/>
          </p:cNvCxnSpPr>
          <p:nvPr/>
        </p:nvCxnSpPr>
        <p:spPr>
          <a:xfrm rot="5400000" flipH="1">
            <a:off x="7034195" y="783579"/>
            <a:ext cx="1431367" cy="6644820"/>
          </a:xfrm>
          <a:prstGeom prst="curvedConnector3">
            <a:avLst>
              <a:gd name="adj1" fmla="val -95298"/>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D657F97A-6DDD-4816-922E-8550E40335E7}"/>
              </a:ext>
            </a:extLst>
          </p:cNvPr>
          <p:cNvSpPr/>
          <p:nvPr/>
        </p:nvSpPr>
        <p:spPr>
          <a:xfrm>
            <a:off x="5101882" y="3222585"/>
            <a:ext cx="1026146" cy="34333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1</a:t>
            </a:r>
          </a:p>
        </p:txBody>
      </p:sp>
      <p:sp>
        <p:nvSpPr>
          <p:cNvPr id="128" name="Oval 127">
            <a:extLst>
              <a:ext uri="{FF2B5EF4-FFF2-40B4-BE49-F238E27FC236}">
                <a16:creationId xmlns:a16="http://schemas.microsoft.com/office/drawing/2014/main" id="{6A1CF7F3-4B09-4B75-B9BE-27EE3FDFECBB}"/>
              </a:ext>
            </a:extLst>
          </p:cNvPr>
          <p:cNvSpPr/>
          <p:nvPr/>
        </p:nvSpPr>
        <p:spPr>
          <a:xfrm>
            <a:off x="9848766" y="4479128"/>
            <a:ext cx="912545" cy="675294"/>
          </a:xfrm>
          <a:prstGeom prst="ellipse">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a:solidFill>
                  <a:prstClr val="black"/>
                </a:solidFill>
              </a:rPr>
              <a:t>Initiator</a:t>
            </a:r>
          </a:p>
          <a:p>
            <a:pPr algn="ctr"/>
            <a:r>
              <a:rPr lang="en-US" sz="1000">
                <a:solidFill>
                  <a:prstClr val="black"/>
                </a:solidFill>
              </a:rPr>
              <a:t>Endpoint</a:t>
            </a:r>
          </a:p>
        </p:txBody>
      </p:sp>
      <p:sp>
        <p:nvSpPr>
          <p:cNvPr id="121" name="Oval 120">
            <a:extLst>
              <a:ext uri="{FF2B5EF4-FFF2-40B4-BE49-F238E27FC236}">
                <a16:creationId xmlns:a16="http://schemas.microsoft.com/office/drawing/2014/main" id="{99EF9350-EC50-4CF9-83E7-4A3C27D2DD43}"/>
              </a:ext>
            </a:extLst>
          </p:cNvPr>
          <p:cNvSpPr/>
          <p:nvPr/>
        </p:nvSpPr>
        <p:spPr>
          <a:xfrm>
            <a:off x="3914396" y="3046972"/>
            <a:ext cx="1026146" cy="34333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1</a:t>
            </a:r>
          </a:p>
        </p:txBody>
      </p:sp>
      <p:grpSp>
        <p:nvGrpSpPr>
          <p:cNvPr id="129" name="Group 128">
            <a:extLst>
              <a:ext uri="{FF2B5EF4-FFF2-40B4-BE49-F238E27FC236}">
                <a16:creationId xmlns:a16="http://schemas.microsoft.com/office/drawing/2014/main" id="{60A79B7A-3747-4906-9B1E-D61C2019EB03}"/>
              </a:ext>
            </a:extLst>
          </p:cNvPr>
          <p:cNvGrpSpPr/>
          <p:nvPr/>
        </p:nvGrpSpPr>
        <p:grpSpPr>
          <a:xfrm>
            <a:off x="6527621" y="2521675"/>
            <a:ext cx="1038091" cy="830666"/>
            <a:chOff x="3874137" y="2619316"/>
            <a:chExt cx="1038091" cy="830666"/>
          </a:xfrm>
        </p:grpSpPr>
        <p:sp>
          <p:nvSpPr>
            <p:cNvPr id="130" name="Oval 129">
              <a:extLst>
                <a:ext uri="{FF2B5EF4-FFF2-40B4-BE49-F238E27FC236}">
                  <a16:creationId xmlns:a16="http://schemas.microsoft.com/office/drawing/2014/main" id="{C878485D-C2BE-40E2-BB2A-BD14DF2938A2}"/>
                </a:ext>
              </a:extLst>
            </p:cNvPr>
            <p:cNvSpPr/>
            <p:nvPr/>
          </p:nvSpPr>
          <p:spPr>
            <a:xfrm>
              <a:off x="3874137" y="2619316"/>
              <a:ext cx="1038091" cy="830666"/>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131" name="TextBox 130">
              <a:extLst>
                <a:ext uri="{FF2B5EF4-FFF2-40B4-BE49-F238E27FC236}">
                  <a16:creationId xmlns:a16="http://schemas.microsoft.com/office/drawing/2014/main" id="{6308EC35-0DB6-4111-A6A2-1B00369B112E}"/>
                </a:ext>
              </a:extLst>
            </p:cNvPr>
            <p:cNvSpPr txBox="1"/>
            <p:nvPr/>
          </p:nvSpPr>
          <p:spPr>
            <a:xfrm>
              <a:off x="4063174" y="2619652"/>
              <a:ext cx="675185" cy="430887"/>
            </a:xfrm>
            <a:prstGeom prst="rect">
              <a:avLst/>
            </a:prstGeom>
            <a:noFill/>
          </p:spPr>
          <p:txBody>
            <a:bodyPr wrap="none" rtlCol="0">
              <a:spAutoFit/>
            </a:bodyPr>
            <a:lstStyle/>
            <a:p>
              <a:pPr algn="ctr"/>
              <a:r>
                <a:rPr lang="en-US" sz="1100">
                  <a:solidFill>
                    <a:prstClr val="black"/>
                  </a:solidFill>
                </a:rPr>
                <a:t>Memory</a:t>
              </a:r>
            </a:p>
            <a:p>
              <a:pPr algn="ctr"/>
              <a:r>
                <a:rPr lang="en-US" sz="1100">
                  <a:solidFill>
                    <a:prstClr val="black"/>
                  </a:solidFill>
                </a:rPr>
                <a:t>Domain</a:t>
              </a:r>
            </a:p>
          </p:txBody>
        </p:sp>
      </p:grpSp>
      <p:sp>
        <p:nvSpPr>
          <p:cNvPr id="132" name="Oval 131">
            <a:extLst>
              <a:ext uri="{FF2B5EF4-FFF2-40B4-BE49-F238E27FC236}">
                <a16:creationId xmlns:a16="http://schemas.microsoft.com/office/drawing/2014/main" id="{A41449E2-6C7D-4DD2-BE86-622D19EAEC12}"/>
              </a:ext>
            </a:extLst>
          </p:cNvPr>
          <p:cNvSpPr/>
          <p:nvPr/>
        </p:nvSpPr>
        <p:spPr>
          <a:xfrm>
            <a:off x="6459764" y="3192991"/>
            <a:ext cx="1026146" cy="34333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1</a:t>
            </a:r>
          </a:p>
        </p:txBody>
      </p:sp>
      <p:grpSp>
        <p:nvGrpSpPr>
          <p:cNvPr id="134" name="Group 133">
            <a:extLst>
              <a:ext uri="{FF2B5EF4-FFF2-40B4-BE49-F238E27FC236}">
                <a16:creationId xmlns:a16="http://schemas.microsoft.com/office/drawing/2014/main" id="{72003AE5-75A2-4D5A-B098-449A658C03C0}"/>
              </a:ext>
            </a:extLst>
          </p:cNvPr>
          <p:cNvGrpSpPr/>
          <p:nvPr/>
        </p:nvGrpSpPr>
        <p:grpSpPr>
          <a:xfrm>
            <a:off x="8445729" y="3805570"/>
            <a:ext cx="1038091" cy="1071185"/>
            <a:chOff x="6866802" y="4052935"/>
            <a:chExt cx="1038091" cy="1071185"/>
          </a:xfrm>
          <a:solidFill>
            <a:srgbClr val="00B050"/>
          </a:solidFill>
        </p:grpSpPr>
        <p:grpSp>
          <p:nvGrpSpPr>
            <p:cNvPr id="135" name="Group 134">
              <a:extLst>
                <a:ext uri="{FF2B5EF4-FFF2-40B4-BE49-F238E27FC236}">
                  <a16:creationId xmlns:a16="http://schemas.microsoft.com/office/drawing/2014/main" id="{0F1967D0-5AA4-49E0-BCEE-3A0EDCCF9EE7}"/>
                </a:ext>
              </a:extLst>
            </p:cNvPr>
            <p:cNvGrpSpPr/>
            <p:nvPr/>
          </p:nvGrpSpPr>
          <p:grpSpPr>
            <a:xfrm>
              <a:off x="6866802" y="4052935"/>
              <a:ext cx="1038091" cy="861819"/>
              <a:chOff x="6445409" y="4251530"/>
              <a:chExt cx="1038091" cy="861819"/>
            </a:xfrm>
            <a:grpFill/>
          </p:grpSpPr>
          <p:sp>
            <p:nvSpPr>
              <p:cNvPr id="138" name="Oval 137">
                <a:extLst>
                  <a:ext uri="{FF2B5EF4-FFF2-40B4-BE49-F238E27FC236}">
                    <a16:creationId xmlns:a16="http://schemas.microsoft.com/office/drawing/2014/main" id="{12F67ABA-A8B3-4E2A-BE17-67AD10FB17BF}"/>
                  </a:ext>
                </a:extLst>
              </p:cNvPr>
              <p:cNvSpPr/>
              <p:nvPr/>
            </p:nvSpPr>
            <p:spPr>
              <a:xfrm>
                <a:off x="6445409" y="4251530"/>
                <a:ext cx="1038091" cy="86181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black"/>
                  </a:solidFill>
                </a:endParaRPr>
              </a:p>
            </p:txBody>
          </p:sp>
          <p:sp>
            <p:nvSpPr>
              <p:cNvPr id="140" name="TextBox 139">
                <a:extLst>
                  <a:ext uri="{FF2B5EF4-FFF2-40B4-BE49-F238E27FC236}">
                    <a16:creationId xmlns:a16="http://schemas.microsoft.com/office/drawing/2014/main" id="{96FE13C7-4188-421A-B8E0-D9FCA4489052}"/>
                  </a:ext>
                </a:extLst>
              </p:cNvPr>
              <p:cNvSpPr txBox="1"/>
              <p:nvPr/>
            </p:nvSpPr>
            <p:spPr>
              <a:xfrm>
                <a:off x="6471678" y="4379161"/>
                <a:ext cx="891591" cy="261610"/>
              </a:xfrm>
              <a:prstGeom prst="rect">
                <a:avLst/>
              </a:prstGeom>
              <a:noFill/>
            </p:spPr>
            <p:txBody>
              <a:bodyPr wrap="none" rtlCol="0">
                <a:spAutoFit/>
              </a:bodyPr>
              <a:lstStyle/>
              <a:p>
                <a:r>
                  <a:rPr lang="en-US" sz="1100" dirty="0">
                    <a:solidFill>
                      <a:prstClr val="black"/>
                    </a:solidFill>
                  </a:rPr>
                  <a:t>Connections</a:t>
                </a:r>
              </a:p>
            </p:txBody>
          </p:sp>
        </p:grpSp>
        <p:sp>
          <p:nvSpPr>
            <p:cNvPr id="137" name="Oval 136">
              <a:extLst>
                <a:ext uri="{FF2B5EF4-FFF2-40B4-BE49-F238E27FC236}">
                  <a16:creationId xmlns:a16="http://schemas.microsoft.com/office/drawing/2014/main" id="{F160ECC0-09E5-41CC-9C1B-668004F4849C}"/>
                </a:ext>
              </a:extLst>
            </p:cNvPr>
            <p:cNvSpPr/>
            <p:nvPr/>
          </p:nvSpPr>
          <p:spPr>
            <a:xfrm>
              <a:off x="6866802" y="4705388"/>
              <a:ext cx="1038090" cy="41873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Conn1</a:t>
              </a:r>
            </a:p>
          </p:txBody>
        </p:sp>
      </p:grpSp>
      <p:cxnSp>
        <p:nvCxnSpPr>
          <p:cNvPr id="143" name="Curved Connector 14">
            <a:extLst>
              <a:ext uri="{FF2B5EF4-FFF2-40B4-BE49-F238E27FC236}">
                <a16:creationId xmlns:a16="http://schemas.microsoft.com/office/drawing/2014/main" id="{2FD18E0E-7318-4963-BBDC-42821D638947}"/>
              </a:ext>
            </a:extLst>
          </p:cNvPr>
          <p:cNvCxnSpPr>
            <a:cxnSpLocks/>
            <a:stCxn id="128" idx="0"/>
            <a:endCxn id="33" idx="4"/>
          </p:cNvCxnSpPr>
          <p:nvPr/>
        </p:nvCxnSpPr>
        <p:spPr>
          <a:xfrm rot="16200000" flipV="1">
            <a:off x="9002743" y="3176832"/>
            <a:ext cx="1212250" cy="1392342"/>
          </a:xfrm>
          <a:prstGeom prst="curvedConnector3">
            <a:avLst>
              <a:gd name="adj1" fmla="val 50000"/>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4" name="Curved Connector 14">
            <a:extLst>
              <a:ext uri="{FF2B5EF4-FFF2-40B4-BE49-F238E27FC236}">
                <a16:creationId xmlns:a16="http://schemas.microsoft.com/office/drawing/2014/main" id="{BD5E3E04-55B6-48EA-AC4C-CF6A962AFB52}"/>
              </a:ext>
            </a:extLst>
          </p:cNvPr>
          <p:cNvCxnSpPr>
            <a:cxnSpLocks/>
            <a:stCxn id="7" idx="1"/>
            <a:endCxn id="33" idx="4"/>
          </p:cNvCxnSpPr>
          <p:nvPr/>
        </p:nvCxnSpPr>
        <p:spPr>
          <a:xfrm rot="16200000" flipV="1">
            <a:off x="9319585" y="2859990"/>
            <a:ext cx="1058362" cy="1872137"/>
          </a:xfrm>
          <a:prstGeom prst="curvedConnector3">
            <a:avLst>
              <a:gd name="adj1" fmla="val 50000"/>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6" name="Curved Connector 14">
            <a:extLst>
              <a:ext uri="{FF2B5EF4-FFF2-40B4-BE49-F238E27FC236}">
                <a16:creationId xmlns:a16="http://schemas.microsoft.com/office/drawing/2014/main" id="{F17A097F-6330-4DFB-A688-72F188B8868C}"/>
              </a:ext>
            </a:extLst>
          </p:cNvPr>
          <p:cNvCxnSpPr>
            <a:cxnSpLocks/>
            <a:stCxn id="61" idx="6"/>
            <a:endCxn id="132" idx="4"/>
          </p:cNvCxnSpPr>
          <p:nvPr/>
        </p:nvCxnSpPr>
        <p:spPr>
          <a:xfrm>
            <a:off x="6128028" y="3394252"/>
            <a:ext cx="844809" cy="142072"/>
          </a:xfrm>
          <a:prstGeom prst="curvedConnector4">
            <a:avLst>
              <a:gd name="adj1" fmla="val 19634"/>
              <a:gd name="adj2" fmla="val 260904"/>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9" name="Curved Connector 14">
            <a:extLst>
              <a:ext uri="{FF2B5EF4-FFF2-40B4-BE49-F238E27FC236}">
                <a16:creationId xmlns:a16="http://schemas.microsoft.com/office/drawing/2014/main" id="{DAE99443-64B3-404F-9C0C-84D8E217B2D2}"/>
              </a:ext>
            </a:extLst>
          </p:cNvPr>
          <p:cNvCxnSpPr>
            <a:cxnSpLocks/>
            <a:stCxn id="121" idx="6"/>
            <a:endCxn id="132" idx="3"/>
          </p:cNvCxnSpPr>
          <p:nvPr/>
        </p:nvCxnSpPr>
        <p:spPr>
          <a:xfrm>
            <a:off x="4940542" y="3218639"/>
            <a:ext cx="1669498" cy="267405"/>
          </a:xfrm>
          <a:prstGeom prst="curvedConnector4">
            <a:avLst>
              <a:gd name="adj1" fmla="val 3315"/>
              <a:gd name="adj2" fmla="val 185488"/>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5" name="Curved Connector 7">
            <a:extLst>
              <a:ext uri="{FF2B5EF4-FFF2-40B4-BE49-F238E27FC236}">
                <a16:creationId xmlns:a16="http://schemas.microsoft.com/office/drawing/2014/main" id="{6CB2C6A0-E536-4CE6-A8E2-88BCD46C9427}"/>
              </a:ext>
            </a:extLst>
          </p:cNvPr>
          <p:cNvCxnSpPr>
            <a:cxnSpLocks/>
            <a:stCxn id="54" idx="6"/>
            <a:endCxn id="131" idx="0"/>
          </p:cNvCxnSpPr>
          <p:nvPr/>
        </p:nvCxnSpPr>
        <p:spPr>
          <a:xfrm>
            <a:off x="5793798" y="2346980"/>
            <a:ext cx="1260453" cy="175031"/>
          </a:xfrm>
          <a:prstGeom prst="curved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69" name="Group 168">
            <a:extLst>
              <a:ext uri="{FF2B5EF4-FFF2-40B4-BE49-F238E27FC236}">
                <a16:creationId xmlns:a16="http://schemas.microsoft.com/office/drawing/2014/main" id="{2C9A6881-8D0C-4F11-AF33-76BD20AB1264}"/>
              </a:ext>
            </a:extLst>
          </p:cNvPr>
          <p:cNvGrpSpPr/>
          <p:nvPr/>
        </p:nvGrpSpPr>
        <p:grpSpPr>
          <a:xfrm>
            <a:off x="6375333" y="3852790"/>
            <a:ext cx="1038091" cy="830666"/>
            <a:chOff x="3874137" y="2619316"/>
            <a:chExt cx="1038091" cy="830666"/>
          </a:xfrm>
          <a:solidFill>
            <a:srgbClr val="00B050"/>
          </a:solidFill>
        </p:grpSpPr>
        <p:sp>
          <p:nvSpPr>
            <p:cNvPr id="170" name="Oval 169">
              <a:extLst>
                <a:ext uri="{FF2B5EF4-FFF2-40B4-BE49-F238E27FC236}">
                  <a16:creationId xmlns:a16="http://schemas.microsoft.com/office/drawing/2014/main" id="{1657DD89-E7AC-414E-A060-32D220ACB575}"/>
                </a:ext>
              </a:extLst>
            </p:cNvPr>
            <p:cNvSpPr/>
            <p:nvPr/>
          </p:nvSpPr>
          <p:spPr>
            <a:xfrm>
              <a:off x="3874137" y="2619316"/>
              <a:ext cx="1038091" cy="830666"/>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171" name="TextBox 170">
              <a:extLst>
                <a:ext uri="{FF2B5EF4-FFF2-40B4-BE49-F238E27FC236}">
                  <a16:creationId xmlns:a16="http://schemas.microsoft.com/office/drawing/2014/main" id="{4879A9C1-79E6-48F4-B882-AF34CBD903BC}"/>
                </a:ext>
              </a:extLst>
            </p:cNvPr>
            <p:cNvSpPr txBox="1"/>
            <p:nvPr/>
          </p:nvSpPr>
          <p:spPr>
            <a:xfrm>
              <a:off x="4063174" y="2619652"/>
              <a:ext cx="675185" cy="430887"/>
            </a:xfrm>
            <a:prstGeom prst="rect">
              <a:avLst/>
            </a:prstGeom>
            <a:noFill/>
          </p:spPr>
          <p:txBody>
            <a:bodyPr wrap="none" rtlCol="0">
              <a:spAutoFit/>
            </a:bodyPr>
            <a:lstStyle/>
            <a:p>
              <a:pPr algn="ctr"/>
              <a:r>
                <a:rPr lang="en-US" sz="1100" dirty="0">
                  <a:solidFill>
                    <a:prstClr val="black"/>
                  </a:solidFill>
                </a:rPr>
                <a:t>Memory</a:t>
              </a:r>
            </a:p>
            <a:p>
              <a:pPr algn="ctr"/>
              <a:r>
                <a:rPr lang="en-US" sz="1100" dirty="0">
                  <a:solidFill>
                    <a:prstClr val="black"/>
                  </a:solidFill>
                </a:rPr>
                <a:t>Chunks</a:t>
              </a:r>
            </a:p>
          </p:txBody>
        </p:sp>
      </p:grpSp>
      <p:sp>
        <p:nvSpPr>
          <p:cNvPr id="172" name="Oval 171">
            <a:extLst>
              <a:ext uri="{FF2B5EF4-FFF2-40B4-BE49-F238E27FC236}">
                <a16:creationId xmlns:a16="http://schemas.microsoft.com/office/drawing/2014/main" id="{F7FAEEBF-1D57-4B58-A98C-BC2FA0BBDFF0}"/>
              </a:ext>
            </a:extLst>
          </p:cNvPr>
          <p:cNvSpPr/>
          <p:nvPr/>
        </p:nvSpPr>
        <p:spPr>
          <a:xfrm>
            <a:off x="6335178" y="4448452"/>
            <a:ext cx="1026146" cy="34333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Chunk1</a:t>
            </a:r>
          </a:p>
        </p:txBody>
      </p:sp>
      <p:sp>
        <p:nvSpPr>
          <p:cNvPr id="173" name="Oval 172">
            <a:extLst>
              <a:ext uri="{FF2B5EF4-FFF2-40B4-BE49-F238E27FC236}">
                <a16:creationId xmlns:a16="http://schemas.microsoft.com/office/drawing/2014/main" id="{E3917257-2802-46E1-A2B5-70B51254415B}"/>
              </a:ext>
            </a:extLst>
          </p:cNvPr>
          <p:cNvSpPr/>
          <p:nvPr/>
        </p:nvSpPr>
        <p:spPr>
          <a:xfrm>
            <a:off x="6487578" y="4600852"/>
            <a:ext cx="1026146" cy="34333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Chunk2</a:t>
            </a:r>
          </a:p>
        </p:txBody>
      </p:sp>
      <p:sp>
        <p:nvSpPr>
          <p:cNvPr id="175" name="Oval 174">
            <a:extLst>
              <a:ext uri="{FF2B5EF4-FFF2-40B4-BE49-F238E27FC236}">
                <a16:creationId xmlns:a16="http://schemas.microsoft.com/office/drawing/2014/main" id="{FDEFEB9E-D1E5-4788-AB0E-C67EFDFDF196}"/>
              </a:ext>
            </a:extLst>
          </p:cNvPr>
          <p:cNvSpPr/>
          <p:nvPr/>
        </p:nvSpPr>
        <p:spPr>
          <a:xfrm>
            <a:off x="6605794" y="4747883"/>
            <a:ext cx="1026146" cy="34333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Chunk3</a:t>
            </a:r>
          </a:p>
        </p:txBody>
      </p:sp>
      <p:sp>
        <p:nvSpPr>
          <p:cNvPr id="177" name="Oval 176">
            <a:extLst>
              <a:ext uri="{FF2B5EF4-FFF2-40B4-BE49-F238E27FC236}">
                <a16:creationId xmlns:a16="http://schemas.microsoft.com/office/drawing/2014/main" id="{EA31911F-2BA7-41AD-92B0-646F95E27EE9}"/>
              </a:ext>
            </a:extLst>
          </p:cNvPr>
          <p:cNvSpPr/>
          <p:nvPr/>
        </p:nvSpPr>
        <p:spPr>
          <a:xfrm>
            <a:off x="6792378" y="4905652"/>
            <a:ext cx="1026146" cy="34333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Chunk4</a:t>
            </a:r>
          </a:p>
        </p:txBody>
      </p:sp>
      <p:cxnSp>
        <p:nvCxnSpPr>
          <p:cNvPr id="178" name="Curved Connector 14">
            <a:extLst>
              <a:ext uri="{FF2B5EF4-FFF2-40B4-BE49-F238E27FC236}">
                <a16:creationId xmlns:a16="http://schemas.microsoft.com/office/drawing/2014/main" id="{5C2963CF-03D3-4F63-B30A-536081D9B808}"/>
              </a:ext>
            </a:extLst>
          </p:cNvPr>
          <p:cNvCxnSpPr>
            <a:cxnSpLocks/>
            <a:stCxn id="177" idx="6"/>
            <a:endCxn id="137" idx="4"/>
          </p:cNvCxnSpPr>
          <p:nvPr/>
        </p:nvCxnSpPr>
        <p:spPr>
          <a:xfrm flipV="1">
            <a:off x="7818524" y="4876755"/>
            <a:ext cx="1146250" cy="200564"/>
          </a:xfrm>
          <a:prstGeom prst="curvedConnector2">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0" name="Curved Connector 14">
            <a:extLst>
              <a:ext uri="{FF2B5EF4-FFF2-40B4-BE49-F238E27FC236}">
                <a16:creationId xmlns:a16="http://schemas.microsoft.com/office/drawing/2014/main" id="{82F576D1-B40E-4450-81A6-9969DA136BA6}"/>
              </a:ext>
            </a:extLst>
          </p:cNvPr>
          <p:cNvCxnSpPr>
            <a:cxnSpLocks/>
            <a:stCxn id="128" idx="3"/>
            <a:endCxn id="137" idx="4"/>
          </p:cNvCxnSpPr>
          <p:nvPr/>
        </p:nvCxnSpPr>
        <p:spPr>
          <a:xfrm rot="5400000" flipH="1">
            <a:off x="9384204" y="4457326"/>
            <a:ext cx="178772" cy="1017631"/>
          </a:xfrm>
          <a:prstGeom prst="curvedConnector3">
            <a:avLst>
              <a:gd name="adj1" fmla="val -18319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1" name="Curved Connector 7">
            <a:extLst>
              <a:ext uri="{FF2B5EF4-FFF2-40B4-BE49-F238E27FC236}">
                <a16:creationId xmlns:a16="http://schemas.microsoft.com/office/drawing/2014/main" id="{FF221E58-1E20-4D91-817A-87153E795077}"/>
              </a:ext>
            </a:extLst>
          </p:cNvPr>
          <p:cNvCxnSpPr>
            <a:cxnSpLocks/>
            <a:stCxn id="132" idx="4"/>
            <a:endCxn id="171" idx="0"/>
          </p:cNvCxnSpPr>
          <p:nvPr/>
        </p:nvCxnSpPr>
        <p:spPr>
          <a:xfrm rot="5400000">
            <a:off x="6778999" y="3659288"/>
            <a:ext cx="316802" cy="70874"/>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5" name="Curved Connector 7">
            <a:extLst>
              <a:ext uri="{FF2B5EF4-FFF2-40B4-BE49-F238E27FC236}">
                <a16:creationId xmlns:a16="http://schemas.microsoft.com/office/drawing/2014/main" id="{4D917922-937B-40D4-A960-D30E6BD469DE}"/>
              </a:ext>
            </a:extLst>
          </p:cNvPr>
          <p:cNvCxnSpPr>
            <a:cxnSpLocks/>
            <a:stCxn id="19" idx="4"/>
            <a:endCxn id="138" idx="0"/>
          </p:cNvCxnSpPr>
          <p:nvPr/>
        </p:nvCxnSpPr>
        <p:spPr>
          <a:xfrm rot="5400000">
            <a:off x="8984682" y="2454070"/>
            <a:ext cx="1331593" cy="1371406"/>
          </a:xfrm>
          <a:prstGeom prst="curvedConnector3">
            <a:avLst>
              <a:gd name="adj1" fmla="val 7923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1" name="Curved Connector 14">
            <a:extLst>
              <a:ext uri="{FF2B5EF4-FFF2-40B4-BE49-F238E27FC236}">
                <a16:creationId xmlns:a16="http://schemas.microsoft.com/office/drawing/2014/main" id="{88A1DB53-1940-4ADC-B75A-459DC518EF4E}"/>
              </a:ext>
            </a:extLst>
          </p:cNvPr>
          <p:cNvCxnSpPr>
            <a:cxnSpLocks/>
            <a:stCxn id="137" idx="6"/>
            <a:endCxn id="12" idx="2"/>
          </p:cNvCxnSpPr>
          <p:nvPr/>
        </p:nvCxnSpPr>
        <p:spPr>
          <a:xfrm flipV="1">
            <a:off x="9483819" y="3517243"/>
            <a:ext cx="1734251" cy="1150146"/>
          </a:xfrm>
          <a:prstGeom prst="curvedConnector3">
            <a:avLst>
              <a:gd name="adj1" fmla="val 29693"/>
            </a:avLst>
          </a:prstGeom>
          <a:ln>
            <a:solidFill>
              <a:srgbClr val="C0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1" name="Curved Connector 14">
            <a:extLst>
              <a:ext uri="{FF2B5EF4-FFF2-40B4-BE49-F238E27FC236}">
                <a16:creationId xmlns:a16="http://schemas.microsoft.com/office/drawing/2014/main" id="{EF3AE215-A89E-4952-AB70-6E5A17D41917}"/>
              </a:ext>
            </a:extLst>
          </p:cNvPr>
          <p:cNvCxnSpPr>
            <a:cxnSpLocks/>
            <a:stCxn id="175" idx="6"/>
            <a:endCxn id="137" idx="4"/>
          </p:cNvCxnSpPr>
          <p:nvPr/>
        </p:nvCxnSpPr>
        <p:spPr>
          <a:xfrm flipV="1">
            <a:off x="7631940" y="4876755"/>
            <a:ext cx="1332834" cy="42795"/>
          </a:xfrm>
          <a:prstGeom prst="curvedConnector2">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Curved Connector 14">
            <a:extLst>
              <a:ext uri="{FF2B5EF4-FFF2-40B4-BE49-F238E27FC236}">
                <a16:creationId xmlns:a16="http://schemas.microsoft.com/office/drawing/2014/main" id="{0BFD454E-2EBC-4B0D-872D-EDED885A5ECA}"/>
              </a:ext>
            </a:extLst>
          </p:cNvPr>
          <p:cNvCxnSpPr>
            <a:cxnSpLocks/>
            <a:stCxn id="7" idx="4"/>
            <a:endCxn id="137" idx="4"/>
          </p:cNvCxnSpPr>
          <p:nvPr/>
        </p:nvCxnSpPr>
        <p:spPr>
          <a:xfrm rot="5400000">
            <a:off x="9990991" y="3795456"/>
            <a:ext cx="55083" cy="2107515"/>
          </a:xfrm>
          <a:prstGeom prst="curvedConnector3">
            <a:avLst>
              <a:gd name="adj1" fmla="val 1093840"/>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 name="Curved Connector 113"/>
          <p:cNvCxnSpPr>
            <a:stCxn id="253" idx="7"/>
          </p:cNvCxnSpPr>
          <p:nvPr/>
        </p:nvCxnSpPr>
        <p:spPr>
          <a:xfrm rot="5400000" flipH="1" flipV="1">
            <a:off x="7285843" y="-334038"/>
            <a:ext cx="466876" cy="1880249"/>
          </a:xfrm>
          <a:prstGeom prst="curvedConnector2">
            <a:avLst/>
          </a:prstGeom>
          <a:ln>
            <a:solidFill>
              <a:srgbClr val="0070C0"/>
            </a:solidFill>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8446262" y="54157"/>
            <a:ext cx="1037557" cy="630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prstClr val="black"/>
                </a:solidFill>
              </a:rPr>
              <a:t>Composer</a:t>
            </a:r>
          </a:p>
        </p:txBody>
      </p:sp>
      <p:cxnSp>
        <p:nvCxnSpPr>
          <p:cNvPr id="116" name="Curved Connector 115"/>
          <p:cNvCxnSpPr>
            <a:stCxn id="253" idx="7"/>
            <a:endCxn id="115" idx="3"/>
          </p:cNvCxnSpPr>
          <p:nvPr/>
        </p:nvCxnSpPr>
        <p:spPr>
          <a:xfrm rot="5400000" flipH="1" flipV="1">
            <a:off x="7465111" y="-293574"/>
            <a:ext cx="247144" cy="2019052"/>
          </a:xfrm>
          <a:prstGeom prst="curvedConnector3">
            <a:avLst>
              <a:gd name="adj1" fmla="val 50000"/>
            </a:avLst>
          </a:prstGeom>
          <a:ln>
            <a:solidFill>
              <a:srgbClr val="C00000"/>
            </a:solidFill>
            <a:prstDash val="lg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Curved Connector 14">
            <a:extLst>
              <a:ext uri="{FF2B5EF4-FFF2-40B4-BE49-F238E27FC236}">
                <a16:creationId xmlns:a16="http://schemas.microsoft.com/office/drawing/2014/main" id="{7B6572C3-44A8-44FD-BA98-1C8E5D34955F}"/>
              </a:ext>
            </a:extLst>
          </p:cNvPr>
          <p:cNvCxnSpPr>
            <a:cxnSpLocks/>
            <a:stCxn id="7" idx="5"/>
            <a:endCxn id="363" idx="4"/>
          </p:cNvCxnSpPr>
          <p:nvPr/>
        </p:nvCxnSpPr>
        <p:spPr>
          <a:xfrm rot="5400000" flipH="1">
            <a:off x="6802205" y="178960"/>
            <a:ext cx="966474" cy="8148603"/>
          </a:xfrm>
          <a:prstGeom prst="curvedConnector3">
            <a:avLst>
              <a:gd name="adj1" fmla="val -179062"/>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Curved Connector 14">
            <a:extLst>
              <a:ext uri="{FF2B5EF4-FFF2-40B4-BE49-F238E27FC236}">
                <a16:creationId xmlns:a16="http://schemas.microsoft.com/office/drawing/2014/main" id="{0BFD454E-2EBC-4B0D-872D-EDED885A5ECA}"/>
              </a:ext>
            </a:extLst>
          </p:cNvPr>
          <p:cNvCxnSpPr>
            <a:cxnSpLocks/>
            <a:stCxn id="7" idx="4"/>
            <a:endCxn id="177" idx="4"/>
          </p:cNvCxnSpPr>
          <p:nvPr/>
        </p:nvCxnSpPr>
        <p:spPr>
          <a:xfrm rot="5400000">
            <a:off x="8975214" y="3151909"/>
            <a:ext cx="427313" cy="3766838"/>
          </a:xfrm>
          <a:prstGeom prst="curvedConnector3">
            <a:avLst>
              <a:gd name="adj1" fmla="val 214962"/>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29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4">
            <a:extLst>
              <a:ext uri="{FF2B5EF4-FFF2-40B4-BE49-F238E27FC236}">
                <a16:creationId xmlns:a16="http://schemas.microsoft.com/office/drawing/2014/main" id="{C320CD0A-9081-4583-923A-4001F08D399D}"/>
              </a:ext>
            </a:extLst>
          </p:cNvPr>
          <p:cNvSpPr txBox="1">
            <a:spLocks/>
          </p:cNvSpPr>
          <p:nvPr/>
        </p:nvSpPr>
        <p:spPr>
          <a:xfrm>
            <a:off x="181318" y="143765"/>
            <a:ext cx="12081581" cy="1325563"/>
          </a:xfrm>
          <a:prstGeom prst="rect">
            <a:avLst/>
          </a:prstGeom>
        </p:spPr>
        <p:txBody>
          <a:bodyPr vert="horz" lIns="91440" tIns="45720" rIns="91440" bIns="45720" rtlCol="0" anchor="ctr">
            <a:noAutofit/>
          </a:bodyPr>
          <a:lstStyle>
            <a:lvl1pPr algn="ctr">
              <a:spcBef>
                <a:spcPct val="0"/>
              </a:spcBef>
              <a:buNone/>
              <a:defRPr sz="3100" b="1" i="0" cap="all">
                <a:solidFill>
                  <a:srgbClr val="FFFFFF"/>
                </a:solidFill>
                <a:latin typeface="Arial Narrow"/>
                <a:ea typeface="+mj-ea"/>
                <a:cs typeface="Arial Narrow"/>
              </a:defRPr>
            </a:lvl1pPr>
          </a:lstStyle>
          <a:p>
            <a:r>
              <a:rPr lang="en-US" dirty="0"/>
              <a:t>Companies &amp; entities involved in the OFMF Project</a:t>
            </a:r>
          </a:p>
        </p:txBody>
      </p:sp>
      <p:pic>
        <p:nvPicPr>
          <p:cNvPr id="5" name="Picture 2">
            <a:extLst>
              <a:ext uri="{FF2B5EF4-FFF2-40B4-BE49-F238E27FC236}">
                <a16:creationId xmlns:a16="http://schemas.microsoft.com/office/drawing/2014/main" id="{BCBB5527-EEE2-4809-9089-19DF14372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189" y="5242051"/>
            <a:ext cx="2514903" cy="59511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3B161699-4005-4F5B-AE65-EC179BF9B5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901" y="2919967"/>
            <a:ext cx="1863573" cy="7454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merica Makes Awards $540K Grant to LLNL &amp; GE to Develop Open-Source 3D Printing Algorithm ...">
            <a:extLst>
              <a:ext uri="{FF2B5EF4-FFF2-40B4-BE49-F238E27FC236}">
                <a16:creationId xmlns:a16="http://schemas.microsoft.com/office/drawing/2014/main" id="{E0DE1242-6928-49B1-AAC6-276A877D1A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8069" y="2882328"/>
            <a:ext cx="792392" cy="14443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6036769E-A07A-445A-AF64-3F615A165E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3153" y="4192490"/>
            <a:ext cx="2336957" cy="56233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6889E95A-9F20-45FB-A405-B48EA34EB0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2825" y="2889054"/>
            <a:ext cx="2180156" cy="9098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80D2D4BD-D6CC-45F3-B89E-9C24E394EC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831" y="3936176"/>
            <a:ext cx="3593714" cy="45950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2020–present">
            <a:extLst>
              <a:ext uri="{FF2B5EF4-FFF2-40B4-BE49-F238E27FC236}">
                <a16:creationId xmlns:a16="http://schemas.microsoft.com/office/drawing/2014/main" id="{3B8C8F63-4E7F-4194-AA82-4598E3F51F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5187" y="3082766"/>
            <a:ext cx="1590675" cy="672978"/>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a:extLst>
              <a:ext uri="{FF2B5EF4-FFF2-40B4-BE49-F238E27FC236}">
                <a16:creationId xmlns:a16="http://schemas.microsoft.com/office/drawing/2014/main" id="{EF24CF4F-87CC-4319-A248-08AE832A419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4130" t="22359" r="42890" b="22352"/>
          <a:stretch/>
        </p:blipFill>
        <p:spPr bwMode="auto">
          <a:xfrm>
            <a:off x="4949559" y="5417950"/>
            <a:ext cx="1940874" cy="790726"/>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a:extLst>
              <a:ext uri="{FF2B5EF4-FFF2-40B4-BE49-F238E27FC236}">
                <a16:creationId xmlns:a16="http://schemas.microsoft.com/office/drawing/2014/main" id="{EB805BA1-C71B-4219-9CAC-7BEE0735BDA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901" y="5943715"/>
            <a:ext cx="3149802" cy="649647"/>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System Fabric Works Logo">
            <a:extLst>
              <a:ext uri="{FF2B5EF4-FFF2-40B4-BE49-F238E27FC236}">
                <a16:creationId xmlns:a16="http://schemas.microsoft.com/office/drawing/2014/main" id="{A58C538C-49EF-4DEA-B165-3C4944D4DA6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04408" y="5132333"/>
            <a:ext cx="1361961" cy="1361961"/>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a:extLst>
              <a:ext uri="{FF2B5EF4-FFF2-40B4-BE49-F238E27FC236}">
                <a16:creationId xmlns:a16="http://schemas.microsoft.com/office/drawing/2014/main" id="{5535AA16-4F02-4C63-B55D-23AEEF0FCDF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5931" y="4659439"/>
            <a:ext cx="3123356" cy="429462"/>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Home">
            <a:extLst>
              <a:ext uri="{FF2B5EF4-FFF2-40B4-BE49-F238E27FC236}">
                <a16:creationId xmlns:a16="http://schemas.microsoft.com/office/drawing/2014/main" id="{D03BA5A5-409E-418D-944E-4C5A0D31A33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38928" y="4595437"/>
            <a:ext cx="1590675" cy="834452"/>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DMTF">
            <a:extLst>
              <a:ext uri="{FF2B5EF4-FFF2-40B4-BE49-F238E27FC236}">
                <a16:creationId xmlns:a16="http://schemas.microsoft.com/office/drawing/2014/main" id="{4420850F-AAAD-47FE-8C28-663E1EF8977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279737" y="5727446"/>
            <a:ext cx="1796064" cy="54109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Gen-Z Consortium Formed: Developing a New Memory Interconnect">
            <a:extLst>
              <a:ext uri="{FF2B5EF4-FFF2-40B4-BE49-F238E27FC236}">
                <a16:creationId xmlns:a16="http://schemas.microsoft.com/office/drawing/2014/main" id="{C8A13724-2BA4-4C5A-989D-BC6597A8CE1C}"/>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3135" y="1429831"/>
            <a:ext cx="4046279" cy="14919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B7161120-EC43-4877-9594-606145F50AD4}"/>
              </a:ext>
            </a:extLst>
          </p:cNvPr>
          <p:cNvPicPr>
            <a:picLocks noChangeAspect="1"/>
          </p:cNvPicPr>
          <p:nvPr/>
        </p:nvPicPr>
        <p:blipFill>
          <a:blip r:embed="rId17"/>
          <a:stretch>
            <a:fillRect/>
          </a:stretch>
        </p:blipFill>
        <p:spPr>
          <a:xfrm>
            <a:off x="6710399" y="1323285"/>
            <a:ext cx="1720814" cy="1588294"/>
          </a:xfrm>
          <a:prstGeom prst="rect">
            <a:avLst/>
          </a:prstGeom>
        </p:spPr>
      </p:pic>
    </p:spTree>
    <p:extLst>
      <p:ext uri="{BB962C8B-B14F-4D97-AF65-F5344CB8AC3E}">
        <p14:creationId xmlns:p14="http://schemas.microsoft.com/office/powerpoint/2010/main" val="2959778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2223</Words>
  <Application>Microsoft Macintosh PowerPoint</Application>
  <PresentationFormat>Widescreen</PresentationFormat>
  <Paragraphs>313</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Narrow</vt:lpstr>
      <vt:lpstr>Calibri</vt:lpstr>
      <vt:lpstr>Calibri Light</vt:lpstr>
      <vt:lpstr>Wingdings</vt:lpstr>
      <vt:lpstr>Office Theme</vt:lpstr>
      <vt:lpstr>PowerPoint Presentation</vt:lpstr>
      <vt:lpstr>SC21 BoF</vt:lpstr>
      <vt:lpstr>Why create a new Fabric Manager Framework?</vt:lpstr>
      <vt:lpstr>This Creates Problems in Manageability</vt:lpstr>
      <vt:lpstr>Working towards adoption with…</vt:lpstr>
      <vt:lpstr>The Fabric Admin Services offered by the OFMF</vt:lpstr>
      <vt:lpstr>The Open Fabric Management Framework Architecture</vt:lpstr>
      <vt:lpstr>Redfish / OFMF Fabric Model Example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Aguilar, Michael J.</dc:creator>
  <cp:lastModifiedBy>Aguilar, Michael J.</cp:lastModifiedBy>
  <cp:revision>10</cp:revision>
  <dcterms:created xsi:type="dcterms:W3CDTF">2021-10-27T18:46:17Z</dcterms:created>
  <dcterms:modified xsi:type="dcterms:W3CDTF">2021-10-27T22:57:27Z</dcterms:modified>
</cp:coreProperties>
</file>