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2"/>
    <p:restoredTop sz="96327"/>
  </p:normalViewPr>
  <p:slideViewPr>
    <p:cSldViewPr snapToGrid="0" snapToObjects="1">
      <p:cViewPr>
        <p:scale>
          <a:sx n="155" d="100"/>
          <a:sy n="155" d="100"/>
        </p:scale>
        <p:origin x="-112" y="-9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746E0-97C7-184E-925A-20E4258BBE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83B8E-AEF3-764C-A4CE-68127F4D15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613235-5039-F842-85FD-11AB1B103F91}"/>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5" name="Footer Placeholder 4">
            <a:extLst>
              <a:ext uri="{FF2B5EF4-FFF2-40B4-BE49-F238E27FC236}">
                <a16:creationId xmlns:a16="http://schemas.microsoft.com/office/drawing/2014/main" id="{9B8D5AE2-AE0A-CA40-B42A-EBF15F3A31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EB4DA-4CD9-3045-A1CF-D9A5E56848F9}"/>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110470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B5AE-246C-784C-9DCC-5F5EBA03B8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452F0B-3D14-E047-8B2F-508F755355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72B45-1B21-CD48-8877-6C7FD5F34413}"/>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5" name="Footer Placeholder 4">
            <a:extLst>
              <a:ext uri="{FF2B5EF4-FFF2-40B4-BE49-F238E27FC236}">
                <a16:creationId xmlns:a16="http://schemas.microsoft.com/office/drawing/2014/main" id="{0E1EEA05-3550-E84C-AF48-735E9055FF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3BDCE-E704-FA40-A727-CBC656094D26}"/>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3046188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3C3BC-11E0-0244-B7EC-E52CF2242B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761AFE-71E8-B843-94B3-FB4A28D527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501ABC-4D4F-7C45-856F-C02DABACE891}"/>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5" name="Footer Placeholder 4">
            <a:extLst>
              <a:ext uri="{FF2B5EF4-FFF2-40B4-BE49-F238E27FC236}">
                <a16:creationId xmlns:a16="http://schemas.microsoft.com/office/drawing/2014/main" id="{76D8DB11-6C16-C549-8E66-157B60435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5BC999-49FC-354E-A6E6-F24EE98F0FBA}"/>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1276170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D7C3-DC6D-7A48-AB81-34150575A1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17D160-73BF-4942-9A85-07F591D93F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092C7-BADD-A149-AE03-3327B5D77A29}"/>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5" name="Footer Placeholder 4">
            <a:extLst>
              <a:ext uri="{FF2B5EF4-FFF2-40B4-BE49-F238E27FC236}">
                <a16:creationId xmlns:a16="http://schemas.microsoft.com/office/drawing/2014/main" id="{33001039-1754-C049-B29F-FC5712148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518F6-63D0-8248-9CE0-B6FFF6B8C7D9}"/>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45229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04FD-EDD1-4A49-821E-50795C4E70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777AE3-196E-9F41-B441-B6150EBB78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D65827-BE8D-B143-8217-FF719F91D885}"/>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5" name="Footer Placeholder 4">
            <a:extLst>
              <a:ext uri="{FF2B5EF4-FFF2-40B4-BE49-F238E27FC236}">
                <a16:creationId xmlns:a16="http://schemas.microsoft.com/office/drawing/2014/main" id="{EB54F6F6-E744-6C4F-833E-E21F55F27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2766B9-CCB4-2147-B07E-461F04F561DC}"/>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207215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279F-4278-B54F-9724-E46E43E0EB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0B8A07-9F6B-CC4B-88A0-FE845035D5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3617AE-F791-D64F-BDE9-CE2789135F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949D5E-2651-6641-A83A-098F0F43D239}"/>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6" name="Footer Placeholder 5">
            <a:extLst>
              <a:ext uri="{FF2B5EF4-FFF2-40B4-BE49-F238E27FC236}">
                <a16:creationId xmlns:a16="http://schemas.microsoft.com/office/drawing/2014/main" id="{9AC49A26-DD97-194C-A5E4-C781DA91C1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7A47D-719C-424E-9558-11516EC9C573}"/>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242477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CBAF2-1BCD-D044-9AA6-89FE1A75B9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B939F6-F27F-2845-A57E-8BEBE7FDE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35104-5EA7-7043-A651-338492F74F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114134-005D-4F4A-A070-6136723FEE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6EE28-B393-FF46-9705-263BEFF73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630E7E-22DD-2E43-949C-CC2B785BBB63}"/>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8" name="Footer Placeholder 7">
            <a:extLst>
              <a:ext uri="{FF2B5EF4-FFF2-40B4-BE49-F238E27FC236}">
                <a16:creationId xmlns:a16="http://schemas.microsoft.com/office/drawing/2014/main" id="{80B6AB83-825F-5441-96EB-85AB71CD8C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658B80-9C4D-304C-A357-04DF2D57A11D}"/>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21864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C0F50-39CE-F540-993E-93DFA98A7E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28E270-4BCF-C343-8554-3F8F0561BE38}"/>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4" name="Footer Placeholder 3">
            <a:extLst>
              <a:ext uri="{FF2B5EF4-FFF2-40B4-BE49-F238E27FC236}">
                <a16:creationId xmlns:a16="http://schemas.microsoft.com/office/drawing/2014/main" id="{FA6C3DF3-BAD4-754B-9101-9E558CD55D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113F05-2580-A84B-BCF9-A64FC6BB9D67}"/>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306336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FA47B-DBE5-F849-AD4C-69AA78E828EC}"/>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3" name="Footer Placeholder 2">
            <a:extLst>
              <a:ext uri="{FF2B5EF4-FFF2-40B4-BE49-F238E27FC236}">
                <a16:creationId xmlns:a16="http://schemas.microsoft.com/office/drawing/2014/main" id="{27953D01-D25C-B64F-B09E-BB9497AC8E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FA9F00-A905-D540-8B23-D1669D1B2FBB}"/>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418644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4E53-42AC-254B-8098-6BFC60E024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12AA8D-E992-8C49-960B-2FE4057E3C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421D85-82F3-2F4F-BF94-A2E298DC2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3BE65-9316-9046-BC7E-2EB283D28D08}"/>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6" name="Footer Placeholder 5">
            <a:extLst>
              <a:ext uri="{FF2B5EF4-FFF2-40B4-BE49-F238E27FC236}">
                <a16:creationId xmlns:a16="http://schemas.microsoft.com/office/drawing/2014/main" id="{7F725D99-88B8-0C49-B3DB-71173BD4F8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5F6707-6130-F045-B274-05FE89496397}"/>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373888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EBA4A-F552-F34F-BBBB-BB95714194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286606-2AC7-564F-858B-45EC3AF9F2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3A41A4-2953-134B-A8CF-BF93218F7D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D7209A-9023-7C49-9FD7-72E875784333}"/>
              </a:ext>
            </a:extLst>
          </p:cNvPr>
          <p:cNvSpPr>
            <a:spLocks noGrp="1"/>
          </p:cNvSpPr>
          <p:nvPr>
            <p:ph type="dt" sz="half" idx="10"/>
          </p:nvPr>
        </p:nvSpPr>
        <p:spPr/>
        <p:txBody>
          <a:bodyPr/>
          <a:lstStyle/>
          <a:p>
            <a:fld id="{A5AA6F5D-D427-D541-A097-D9381D4F0E8D}" type="datetimeFigureOut">
              <a:rPr lang="en-US" smtClean="0"/>
              <a:t>2/16/22</a:t>
            </a:fld>
            <a:endParaRPr lang="en-US"/>
          </a:p>
        </p:txBody>
      </p:sp>
      <p:sp>
        <p:nvSpPr>
          <p:cNvPr id="6" name="Footer Placeholder 5">
            <a:extLst>
              <a:ext uri="{FF2B5EF4-FFF2-40B4-BE49-F238E27FC236}">
                <a16:creationId xmlns:a16="http://schemas.microsoft.com/office/drawing/2014/main" id="{2ADDA4C0-16B5-184B-BAA6-5B869E5DE8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FF057-ABB4-5941-9D73-AFA7E54AC64F}"/>
              </a:ext>
            </a:extLst>
          </p:cNvPr>
          <p:cNvSpPr>
            <a:spLocks noGrp="1"/>
          </p:cNvSpPr>
          <p:nvPr>
            <p:ph type="sldNum" sz="quarter" idx="12"/>
          </p:nvPr>
        </p:nvSpPr>
        <p:spPr/>
        <p:txBody>
          <a:bodyPr/>
          <a:lstStyle/>
          <a:p>
            <a:fld id="{56649042-6170-5840-9978-D06F4F610741}" type="slidenum">
              <a:rPr lang="en-US" smtClean="0"/>
              <a:t>‹#›</a:t>
            </a:fld>
            <a:endParaRPr lang="en-US"/>
          </a:p>
        </p:txBody>
      </p:sp>
    </p:spTree>
    <p:extLst>
      <p:ext uri="{BB962C8B-B14F-4D97-AF65-F5344CB8AC3E}">
        <p14:creationId xmlns:p14="http://schemas.microsoft.com/office/powerpoint/2010/main" val="304605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12E07-486A-6247-8697-E4CF515572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010989-5404-E24B-89FB-2841C7AB12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496A2-A035-274C-9225-70D54A1FDE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A6F5D-D427-D541-A097-D9381D4F0E8D}" type="datetimeFigureOut">
              <a:rPr lang="en-US" smtClean="0"/>
              <a:t>2/16/22</a:t>
            </a:fld>
            <a:endParaRPr lang="en-US"/>
          </a:p>
        </p:txBody>
      </p:sp>
      <p:sp>
        <p:nvSpPr>
          <p:cNvPr id="5" name="Footer Placeholder 4">
            <a:extLst>
              <a:ext uri="{FF2B5EF4-FFF2-40B4-BE49-F238E27FC236}">
                <a16:creationId xmlns:a16="http://schemas.microsoft.com/office/drawing/2014/main" id="{39C6EA8E-0BE2-B141-83AC-70463FCA03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F7B1A0-B051-DD42-9CA0-13F4A2563A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49042-6170-5840-9978-D06F4F610741}" type="slidenum">
              <a:rPr lang="en-US" smtClean="0"/>
              <a:t>‹#›</a:t>
            </a:fld>
            <a:endParaRPr lang="en-US"/>
          </a:p>
        </p:txBody>
      </p:sp>
    </p:spTree>
    <p:extLst>
      <p:ext uri="{BB962C8B-B14F-4D97-AF65-F5344CB8AC3E}">
        <p14:creationId xmlns:p14="http://schemas.microsoft.com/office/powerpoint/2010/main" val="17054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1CAF0-FB72-1240-8F7F-BAB7F7C6B79C}"/>
              </a:ext>
            </a:extLst>
          </p:cNvPr>
          <p:cNvSpPr>
            <a:spLocks noGrp="1"/>
          </p:cNvSpPr>
          <p:nvPr>
            <p:ph type="title"/>
          </p:nvPr>
        </p:nvSpPr>
        <p:spPr/>
        <p:txBody>
          <a:bodyPr/>
          <a:lstStyle/>
          <a:p>
            <a:pPr algn="ctr"/>
            <a:r>
              <a:rPr lang="en-US" dirty="0"/>
              <a:t>OFA Workshop 2022 Abstract</a:t>
            </a:r>
          </a:p>
        </p:txBody>
      </p:sp>
      <p:sp>
        <p:nvSpPr>
          <p:cNvPr id="3" name="Content Placeholder 2">
            <a:extLst>
              <a:ext uri="{FF2B5EF4-FFF2-40B4-BE49-F238E27FC236}">
                <a16:creationId xmlns:a16="http://schemas.microsoft.com/office/drawing/2014/main" id="{298B7EEF-D4ED-754A-A3C9-E32A0EC2ED2F}"/>
              </a:ext>
            </a:extLst>
          </p:cNvPr>
          <p:cNvSpPr>
            <a:spLocks noGrp="1"/>
          </p:cNvSpPr>
          <p:nvPr>
            <p:ph idx="1"/>
          </p:nvPr>
        </p:nvSpPr>
        <p:spPr>
          <a:xfrm>
            <a:off x="838200" y="1449859"/>
            <a:ext cx="10515600" cy="5043016"/>
          </a:xfrm>
        </p:spPr>
        <p:txBody>
          <a:bodyPr>
            <a:noAutofit/>
          </a:bodyPr>
          <a:lstStyle/>
          <a:p>
            <a:pPr marL="0" indent="0">
              <a:buNone/>
            </a:pPr>
            <a:r>
              <a:rPr lang="en-US" sz="1050" dirty="0"/>
              <a:t>The </a:t>
            </a:r>
            <a:r>
              <a:rPr lang="en-US" sz="1050" dirty="0" err="1"/>
              <a:t>OpenFabrics</a:t>
            </a:r>
            <a:r>
              <a:rPr lang="en-US" sz="1050" dirty="0"/>
              <a:t> Alliance (OFA), together with its partners, the DMTF, SNIA, and the Gen-Z Consortium are in the process of designing and developing the </a:t>
            </a:r>
            <a:r>
              <a:rPr lang="en-US" sz="1050" dirty="0" err="1"/>
              <a:t>OpenFabrics</a:t>
            </a:r>
            <a:r>
              <a:rPr lang="en-US" sz="1050" dirty="0"/>
              <a:t> Management Framework (OFMF) to be used by clients to deliver security services, switch and end point inventories, route management, telemetry, performance and diagnostics, and more. Currently, targeted clients include Workload Managers, MPI and SHMEM, distributed deployment services, and others.  The OFMF </a:t>
            </a:r>
            <a:r>
              <a:rPr lang="en-US" sz="1050" i="1" dirty="0"/>
              <a:t>consists of a set of common tools designed for managing and assembling, and aggregating underlying fabrics with simple abstractions. Through the use of universal set of tools, client APIs and methods can create resource/client associations, sub-fabrics construct super-fabrics, get performance information, and manipulate underlying fabrics. </a:t>
            </a:r>
          </a:p>
          <a:p>
            <a:pPr marL="0" indent="0">
              <a:buNone/>
            </a:pPr>
            <a:r>
              <a:rPr lang="en-US" sz="1050" i="1" dirty="0"/>
              <a:t>Improvements in processing data are creating more architecturally complex computing systems.  The OFMF provides a set of tools and methods that is targeted  to boost computational performance.  </a:t>
            </a:r>
            <a:r>
              <a:rPr lang="en-GB" sz="1050" i="1" dirty="0"/>
              <a:t>Each resource component</a:t>
            </a:r>
            <a:r>
              <a:rPr lang="en-US" sz="1050" i="1" dirty="0"/>
              <a:t>, such as memory, storage, compute, and accelerators, are interconnected by high speed fabrics. With no common way of querying or manipulating high-speed fabrics and resources there is a current design limit to how resources can be applied to computations. Through the use of dynamic construction and aggregation of components within new large-scale distributed architectures, new optimized methods can be instantiated when requested by clients for optimized computing solutions for High-Performance Computing, Machine Learning, Cloud-based systems, and Enterprise environments. </a:t>
            </a:r>
            <a:r>
              <a:rPr lang="en-GB" sz="1050" i="1" dirty="0"/>
              <a:t>The OFMF provides a logical representation of the fabric for easy client control and dynamic client manipulation.</a:t>
            </a:r>
          </a:p>
          <a:p>
            <a:pPr marL="0" indent="0">
              <a:buNone/>
            </a:pPr>
            <a:r>
              <a:rPr lang="en-GB" sz="1050" i="1" dirty="0"/>
              <a:t>The OFMF services are presented to all clients via Redfish API calls.  The OFMF maintains the aggregate Redfish model of all fabrics it controls and all resources on those fabrics.  When clients request data or request changes to model objects, the OFMF determines which Redfish objects in the model are impacted, makes the required changes to those Redfish objects in the model. Any relevant actions or requests that affect state or configuration of the fabric manager or actual fabric hardware are relayed by the OFMF to the fabric-specific provider.  </a:t>
            </a:r>
            <a:r>
              <a:rPr lang="en-US" sz="1050" dirty="0"/>
              <a:t> </a:t>
            </a:r>
            <a:r>
              <a:rPr lang="en-US" sz="1050" i="1" dirty="0"/>
              <a:t>System Administrators, Application Designers, and System Architects can design, deploy, maintain, and use any sort of fabric-based computing system.  </a:t>
            </a:r>
            <a:r>
              <a:rPr lang="en-GB" sz="1050" i="1" dirty="0"/>
              <a:t>Some simple client requests (for example, to DELETE an object) may translate to multiple </a:t>
            </a:r>
            <a:r>
              <a:rPr lang="en-GB" sz="1050" dirty="0"/>
              <a:t>changes to multiple model objects and potentially require multiple exchanges with the fabric provider.  Maintaining the integrity and consistency of the aggregate Redfish model of all fabric resources is one of the primary duties and major values of the OFMF. </a:t>
            </a:r>
            <a:r>
              <a:rPr lang="en-US" sz="1050" i="1" dirty="0"/>
              <a:t> </a:t>
            </a:r>
            <a:r>
              <a:rPr lang="en-US" sz="1050" dirty="0"/>
              <a:t>InfiniBand, Gen-Z, Slingshot, and others types of fabrics can be managed by the OFMF.  I</a:t>
            </a:r>
            <a:r>
              <a:rPr lang="en-GB" sz="1050" i="1" dirty="0"/>
              <a:t>n the near future there will be memory semantic fabrics that enable disaggregated compute and memory resources to be shared across the fabric</a:t>
            </a:r>
            <a:r>
              <a:rPr lang="en-GB" sz="1050" i="1"/>
              <a:t>. </a:t>
            </a:r>
            <a:endParaRPr lang="en-US" sz="1050" i="1" dirty="0"/>
          </a:p>
          <a:p>
            <a:pPr marL="0" indent="0">
              <a:buNone/>
            </a:pPr>
            <a:r>
              <a:rPr lang="en-US" sz="1050" i="1" dirty="0"/>
              <a:t>Reference Demo-----separate from the talk online, live demo on line……. People can look, afterwards. Richelle (1</a:t>
            </a:r>
            <a:r>
              <a:rPr lang="en-US" sz="1050" i="1" baseline="30000" dirty="0"/>
              <a:t>st</a:t>
            </a:r>
            <a:r>
              <a:rPr lang="en-US" sz="1050" i="1" dirty="0"/>
              <a:t>), Michael A. (2</a:t>
            </a:r>
            <a:r>
              <a:rPr lang="en-US" sz="1050" i="1" baseline="30000" dirty="0"/>
              <a:t>nd</a:t>
            </a:r>
            <a:r>
              <a:rPr lang="en-US" sz="1050" i="1" dirty="0"/>
              <a:t>), Phil (3</a:t>
            </a:r>
            <a:r>
              <a:rPr lang="en-US" sz="1050" i="1" baseline="30000" dirty="0"/>
              <a:t>rd</a:t>
            </a:r>
            <a:r>
              <a:rPr lang="en-US" sz="1050" i="1" dirty="0"/>
              <a:t>), Russ (4th )</a:t>
            </a:r>
            <a:r>
              <a:rPr lang="en-US" sz="1050" i="1" baseline="30000" dirty="0"/>
              <a:t>   </a:t>
            </a:r>
            <a:endParaRPr lang="en-US" sz="1050" i="1" dirty="0"/>
          </a:p>
          <a:p>
            <a:pPr marL="0" indent="0">
              <a:buNone/>
            </a:pPr>
            <a:br>
              <a:rPr lang="en-US" sz="1050" i="1" dirty="0"/>
            </a:br>
            <a:br>
              <a:rPr lang="en-US" sz="1050" dirty="0"/>
            </a:br>
            <a:br>
              <a:rPr lang="en-US" sz="1050" dirty="0"/>
            </a:br>
            <a:endParaRPr lang="en-US" sz="1050" dirty="0"/>
          </a:p>
        </p:txBody>
      </p:sp>
    </p:spTree>
    <p:extLst>
      <p:ext uri="{BB962C8B-B14F-4D97-AF65-F5344CB8AC3E}">
        <p14:creationId xmlns:p14="http://schemas.microsoft.com/office/powerpoint/2010/main" val="378937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7498</TotalTime>
  <Words>545</Words>
  <Application>Microsoft Macintosh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OFA Workshop 2022 Abstract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Michael J.</dc:creator>
  <cp:lastModifiedBy>Aguilar, Michael J.</cp:lastModifiedBy>
  <cp:revision>10</cp:revision>
  <dcterms:created xsi:type="dcterms:W3CDTF">2022-02-16T16:44:59Z</dcterms:created>
  <dcterms:modified xsi:type="dcterms:W3CDTF">2022-02-22T03:46:18Z</dcterms:modified>
</cp:coreProperties>
</file>