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4" r:id="rId10"/>
    <p:sldId id="2142534047" r:id="rId11"/>
    <p:sldId id="263" r:id="rId12"/>
    <p:sldId id="262" r:id="rId13"/>
  </p:sldIdLst>
  <p:sldSz cx="182880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4F259-01A9-42C8-A155-0CD2ED28B43B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23888" y="1143000"/>
            <a:ext cx="5610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9B2AD-DDE6-44D8-9AEA-DC6DC64CD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90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47999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1pPr>
    <a:lvl2pPr marL="724000" algn="l" defTabSz="1447999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2pPr>
    <a:lvl3pPr marL="1447999" algn="l" defTabSz="1447999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3pPr>
    <a:lvl4pPr marL="2171998" algn="l" defTabSz="1447999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4pPr>
    <a:lvl5pPr marL="2895997" algn="l" defTabSz="1447999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5pPr>
    <a:lvl6pPr marL="3619997" algn="l" defTabSz="1447999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6pPr>
    <a:lvl7pPr marL="4343997" algn="l" defTabSz="1447999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7pPr>
    <a:lvl8pPr marL="5067996" algn="l" defTabSz="1447999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8pPr>
    <a:lvl9pPr marL="5791996" algn="l" defTabSz="1447999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23888" y="1143000"/>
            <a:ext cx="5610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SLD: can have multiple PCIe functions. Can have CXL and Non-CXL functions.</a:t>
            </a:r>
          </a:p>
          <a:p>
            <a:r>
              <a:rPr lang="en-US" dirty="0"/>
              <a:t>MLD: </a:t>
            </a:r>
            <a:r>
              <a:rPr lang="en-US" dirty="0" err="1"/>
              <a:t>upto</a:t>
            </a:r>
            <a:r>
              <a:rPr lang="en-US" dirty="0"/>
              <a:t> 16 hosts.</a:t>
            </a:r>
          </a:p>
          <a:p>
            <a:r>
              <a:rPr lang="en-US" dirty="0"/>
              <a:t>FM: initial config to determine devices out there, produce bindings so when host boots, can find the devices, also does allocation/re-allocation of memory dynamically. Also unbinding/re-binding within MLD.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9677D7-4026-4E50-AD10-7367BDAD30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05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46133"/>
            <a:ext cx="1371600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82989"/>
            <a:ext cx="137160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4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5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35517"/>
            <a:ext cx="394335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35517"/>
            <a:ext cx="11601450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8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07617"/>
            <a:ext cx="1577340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731213"/>
            <a:ext cx="1577340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3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677584"/>
            <a:ext cx="777240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677584"/>
            <a:ext cx="777240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7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35517"/>
            <a:ext cx="1577340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465706"/>
            <a:ext cx="7736681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674110"/>
            <a:ext cx="7736681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465706"/>
            <a:ext cx="7774782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674110"/>
            <a:ext cx="77747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0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0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8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70560"/>
            <a:ext cx="5898356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48224"/>
            <a:ext cx="9258300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17520"/>
            <a:ext cx="5898356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3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70560"/>
            <a:ext cx="5898356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48224"/>
            <a:ext cx="9258300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17520"/>
            <a:ext cx="5898356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5C3-E076-445F-801F-42F66886CDE8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CA0-F1C4-4115-95FF-7313684B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5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35517"/>
            <a:ext cx="1577340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677584"/>
            <a:ext cx="1577340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322647"/>
            <a:ext cx="411480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C65C3-E076-445F-801F-42F66886CDE8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322647"/>
            <a:ext cx="617220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322647"/>
            <a:ext cx="411480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AACA0-F1C4-4115-95FF-7313684B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8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F7D11-9D0E-96BB-171E-36A73B839E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Redfish modeling of CXL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59845-0A6D-5266-FF84-6CDBF346A5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 Christian, Michele, Atul</a:t>
            </a:r>
          </a:p>
        </p:txBody>
      </p:sp>
    </p:spTree>
    <p:extLst>
      <p:ext uri="{BB962C8B-B14F-4D97-AF65-F5344CB8AC3E}">
        <p14:creationId xmlns:p14="http://schemas.microsoft.com/office/powerpoint/2010/main" val="1786903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0AB20-D3EE-4BDC-A8A6-7F7A0D65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64" y="-87883"/>
            <a:ext cx="17562472" cy="1341402"/>
          </a:xfrm>
        </p:spPr>
        <p:txBody>
          <a:bodyPr/>
          <a:lstStyle/>
          <a:p>
            <a:r>
              <a:rPr lang="en-US" dirty="0"/>
              <a:t>CXL 2.0 memory pooling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9774AF-9D28-4EB6-88D8-B14F03089353}"/>
              </a:ext>
            </a:extLst>
          </p:cNvPr>
          <p:cNvSpPr/>
          <p:nvPr/>
        </p:nvSpPr>
        <p:spPr>
          <a:xfrm>
            <a:off x="2133192" y="2702742"/>
            <a:ext cx="1739815" cy="966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6" dirty="0"/>
              <a:t>Host1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37747D-C039-419F-BBAB-87259CAEAC32}"/>
              </a:ext>
            </a:extLst>
          </p:cNvPr>
          <p:cNvSpPr/>
          <p:nvPr/>
        </p:nvSpPr>
        <p:spPr>
          <a:xfrm>
            <a:off x="5074769" y="2702742"/>
            <a:ext cx="1739815" cy="9665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6" dirty="0"/>
              <a:t>Host2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60DFC2-458F-454D-BE01-31FA87DC9FA0}"/>
              </a:ext>
            </a:extLst>
          </p:cNvPr>
          <p:cNvSpPr/>
          <p:nvPr/>
        </p:nvSpPr>
        <p:spPr>
          <a:xfrm>
            <a:off x="203284" y="4204660"/>
            <a:ext cx="8657195" cy="164908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6" dirty="0"/>
              <a:t>CXL Switch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13A030-B508-4FBE-B2F1-97A63C68A4DA}"/>
              </a:ext>
            </a:extLst>
          </p:cNvPr>
          <p:cNvSpPr/>
          <p:nvPr/>
        </p:nvSpPr>
        <p:spPr>
          <a:xfrm>
            <a:off x="918543" y="6239747"/>
            <a:ext cx="1659267" cy="25651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6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BF5F22-FE14-4E1C-9494-6BD52F21AF34}"/>
              </a:ext>
            </a:extLst>
          </p:cNvPr>
          <p:cNvSpPr/>
          <p:nvPr/>
        </p:nvSpPr>
        <p:spPr>
          <a:xfrm>
            <a:off x="6218538" y="6239745"/>
            <a:ext cx="1659267" cy="2565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6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F8E1CB-D15B-4022-9EB6-F253DFBFDE50}"/>
              </a:ext>
            </a:extLst>
          </p:cNvPr>
          <p:cNvSpPr/>
          <p:nvPr/>
        </p:nvSpPr>
        <p:spPr>
          <a:xfrm>
            <a:off x="11976040" y="2702741"/>
            <a:ext cx="1739815" cy="966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6" dirty="0"/>
              <a:t>Host1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9C87C8-F8A2-4D04-BF15-264C959B0F82}"/>
              </a:ext>
            </a:extLst>
          </p:cNvPr>
          <p:cNvSpPr/>
          <p:nvPr/>
        </p:nvSpPr>
        <p:spPr>
          <a:xfrm>
            <a:off x="14917617" y="2702741"/>
            <a:ext cx="1739815" cy="9665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6" dirty="0"/>
              <a:t>Host2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F1B905-B2DD-4483-BCBB-55515FC4190B}"/>
              </a:ext>
            </a:extLst>
          </p:cNvPr>
          <p:cNvSpPr/>
          <p:nvPr/>
        </p:nvSpPr>
        <p:spPr>
          <a:xfrm>
            <a:off x="10046132" y="4204657"/>
            <a:ext cx="8657195" cy="164908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6" dirty="0"/>
              <a:t>CXL Switch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841089-E7B2-47B2-90C2-88A6EC54D79A}"/>
              </a:ext>
            </a:extLst>
          </p:cNvPr>
          <p:cNvSpPr/>
          <p:nvPr/>
        </p:nvSpPr>
        <p:spPr>
          <a:xfrm>
            <a:off x="10761391" y="6239746"/>
            <a:ext cx="1659267" cy="94972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6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62A124-E094-43EE-AB11-68EE2653BA0B}"/>
              </a:ext>
            </a:extLst>
          </p:cNvPr>
          <p:cNvSpPr/>
          <p:nvPr/>
        </p:nvSpPr>
        <p:spPr>
          <a:xfrm>
            <a:off x="16061386" y="6239744"/>
            <a:ext cx="1659267" cy="2565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C9DF76-38D5-4986-85C6-110803027A4E}"/>
              </a:ext>
            </a:extLst>
          </p:cNvPr>
          <p:cNvSpPr txBox="1"/>
          <p:nvPr/>
        </p:nvSpPr>
        <p:spPr>
          <a:xfrm>
            <a:off x="1034533" y="9101505"/>
            <a:ext cx="1620604" cy="568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6" dirty="0"/>
              <a:t>FAM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2E0174-4A63-4505-ABC8-5A75CCF88339}"/>
              </a:ext>
            </a:extLst>
          </p:cNvPr>
          <p:cNvSpPr txBox="1"/>
          <p:nvPr/>
        </p:nvSpPr>
        <p:spPr>
          <a:xfrm>
            <a:off x="6257202" y="9103270"/>
            <a:ext cx="1620604" cy="568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6" dirty="0"/>
              <a:t>FAM 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39B425-29AC-4E15-85A0-645BE312702D}"/>
              </a:ext>
            </a:extLst>
          </p:cNvPr>
          <p:cNvSpPr/>
          <p:nvPr/>
        </p:nvSpPr>
        <p:spPr>
          <a:xfrm>
            <a:off x="10761391" y="7344123"/>
            <a:ext cx="1659267" cy="146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6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7FC39A-155A-4C71-8471-97D8A982A582}"/>
              </a:ext>
            </a:extLst>
          </p:cNvPr>
          <p:cNvSpPr txBox="1"/>
          <p:nvPr/>
        </p:nvSpPr>
        <p:spPr>
          <a:xfrm>
            <a:off x="10996586" y="9104726"/>
            <a:ext cx="1620604" cy="568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6" dirty="0"/>
              <a:t>FAM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9300BB-10D2-4C32-8D9D-60C8798F6997}"/>
              </a:ext>
            </a:extLst>
          </p:cNvPr>
          <p:cNvSpPr txBox="1"/>
          <p:nvPr/>
        </p:nvSpPr>
        <p:spPr>
          <a:xfrm>
            <a:off x="16219254" y="9101505"/>
            <a:ext cx="1620604" cy="568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6" dirty="0"/>
              <a:t>FAM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231E39-96A1-4734-823C-2F3E82A9BAAF}"/>
              </a:ext>
            </a:extLst>
          </p:cNvPr>
          <p:cNvSpPr txBox="1"/>
          <p:nvPr/>
        </p:nvSpPr>
        <p:spPr>
          <a:xfrm>
            <a:off x="1040833" y="1119286"/>
            <a:ext cx="6689491" cy="1253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75" b="1" u="sng" dirty="0"/>
              <a:t>Single logical device case </a:t>
            </a:r>
          </a:p>
          <a:p>
            <a:pPr algn="ctr"/>
            <a:r>
              <a:rPr lang="en-US" sz="3675" b="1" u="sng" dirty="0"/>
              <a:t>(color coding denotes binding)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0CF25C-D681-4AF1-A97E-54BCF8EC9E3E}"/>
              </a:ext>
            </a:extLst>
          </p:cNvPr>
          <p:cNvSpPr txBox="1"/>
          <p:nvPr/>
        </p:nvSpPr>
        <p:spPr>
          <a:xfrm>
            <a:off x="11976039" y="1561199"/>
            <a:ext cx="5180784" cy="67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75" b="1" u="sng" dirty="0"/>
              <a:t>Multi logical device case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7C5EAE0-A9DD-43FE-8F4E-A34C02363515}"/>
              </a:ext>
            </a:extLst>
          </p:cNvPr>
          <p:cNvCxnSpPr/>
          <p:nvPr/>
        </p:nvCxnSpPr>
        <p:spPr>
          <a:xfrm>
            <a:off x="9402328" y="1764017"/>
            <a:ext cx="0" cy="8570394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6F63453-215C-43BB-954F-FAEF986B461E}"/>
              </a:ext>
            </a:extLst>
          </p:cNvPr>
          <p:cNvSpPr/>
          <p:nvPr/>
        </p:nvSpPr>
        <p:spPr>
          <a:xfrm>
            <a:off x="2158389" y="2702742"/>
            <a:ext cx="1739815" cy="966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6" dirty="0"/>
              <a:t>Host1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D864E3-75D2-4618-9D9D-019DC3A2A33A}"/>
              </a:ext>
            </a:extLst>
          </p:cNvPr>
          <p:cNvSpPr/>
          <p:nvPr/>
        </p:nvSpPr>
        <p:spPr>
          <a:xfrm>
            <a:off x="228480" y="4204660"/>
            <a:ext cx="8657195" cy="164908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6" dirty="0"/>
              <a:t>CXL Switch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AC098A-C522-464E-99BB-52E42B49EBD0}"/>
              </a:ext>
            </a:extLst>
          </p:cNvPr>
          <p:cNvSpPr/>
          <p:nvPr/>
        </p:nvSpPr>
        <p:spPr>
          <a:xfrm>
            <a:off x="6218538" y="6239744"/>
            <a:ext cx="1659267" cy="2565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6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859425E-4673-475E-8D21-852F26025B6A}"/>
              </a:ext>
            </a:extLst>
          </p:cNvPr>
          <p:cNvSpPr/>
          <p:nvPr/>
        </p:nvSpPr>
        <p:spPr>
          <a:xfrm>
            <a:off x="2158389" y="2702741"/>
            <a:ext cx="1739815" cy="966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6" dirty="0"/>
              <a:t>Host1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3DAD064-A7B2-4AB3-8E44-DDEF7331D948}"/>
              </a:ext>
            </a:extLst>
          </p:cNvPr>
          <p:cNvSpPr/>
          <p:nvPr/>
        </p:nvSpPr>
        <p:spPr>
          <a:xfrm>
            <a:off x="228480" y="4204657"/>
            <a:ext cx="8657195" cy="164908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6" dirty="0"/>
              <a:t>CXL Switch</a:t>
            </a:r>
          </a:p>
        </p:txBody>
      </p:sp>
    </p:spTree>
    <p:extLst>
      <p:ext uri="{BB962C8B-B14F-4D97-AF65-F5344CB8AC3E}">
        <p14:creationId xmlns:p14="http://schemas.microsoft.com/office/powerpoint/2010/main" val="2823116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7D59-3D22-DC47-18ED-30E613DF0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7375" y="2140832"/>
            <a:ext cx="9913257" cy="437297"/>
          </a:xfrm>
        </p:spPr>
        <p:txBody>
          <a:bodyPr>
            <a:normAutofit fontScale="90000"/>
          </a:bodyPr>
          <a:lstStyle/>
          <a:p>
            <a:r>
              <a:rPr lang="en-US" sz="3771" dirty="0">
                <a:latin typeface="Arial"/>
                <a:cs typeface="Arial"/>
              </a:rPr>
              <a:t>Type 3 SLD Memory Composable Module 2</a:t>
            </a:r>
            <a:endParaRPr lang="en-US" sz="3771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C6B57FF-EE25-8982-E7C8-C59A552480BE}"/>
              </a:ext>
            </a:extLst>
          </p:cNvPr>
          <p:cNvSpPr/>
          <p:nvPr/>
        </p:nvSpPr>
        <p:spPr>
          <a:xfrm>
            <a:off x="7014647" y="3340943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Chassis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5B765CC-9984-25BB-4ED0-EAF5A0FB8B36}"/>
              </a:ext>
            </a:extLst>
          </p:cNvPr>
          <p:cNvSpPr/>
          <p:nvPr/>
        </p:nvSpPr>
        <p:spPr>
          <a:xfrm>
            <a:off x="7254332" y="3943681"/>
            <a:ext cx="1397151" cy="53984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Chassis2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69FBB4F-C0D7-DDA3-76B7-62D43B80023C}"/>
              </a:ext>
            </a:extLst>
          </p:cNvPr>
          <p:cNvSpPr/>
          <p:nvPr/>
        </p:nvSpPr>
        <p:spPr>
          <a:xfrm>
            <a:off x="10708174" y="6092804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04FCB6E-F689-F11C-6E25-662BC9D0432D}"/>
              </a:ext>
            </a:extLst>
          </p:cNvPr>
          <p:cNvSpPr/>
          <p:nvPr/>
        </p:nvSpPr>
        <p:spPr>
          <a:xfrm>
            <a:off x="11042227" y="6762801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DIMM1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8FDDB73-7A92-62A6-9F76-2572D33280EF}"/>
              </a:ext>
            </a:extLst>
          </p:cNvPr>
          <p:cNvSpPr/>
          <p:nvPr/>
        </p:nvSpPr>
        <p:spPr>
          <a:xfrm>
            <a:off x="5290983" y="5097760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Fabric Adapters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CB0E277-99E2-D8BF-525F-2662CBB820A1}"/>
              </a:ext>
            </a:extLst>
          </p:cNvPr>
          <p:cNvSpPr/>
          <p:nvPr/>
        </p:nvSpPr>
        <p:spPr>
          <a:xfrm>
            <a:off x="5641101" y="5799398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595F400-763E-2E92-C820-B4F2CE7E2F82}"/>
              </a:ext>
            </a:extLst>
          </p:cNvPr>
          <p:cNvSpPr/>
          <p:nvPr/>
        </p:nvSpPr>
        <p:spPr>
          <a:xfrm>
            <a:off x="4473090" y="6762804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Ports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8C6E8A-6F10-E7EC-A3AF-26F6A59B1174}"/>
              </a:ext>
            </a:extLst>
          </p:cNvPr>
          <p:cNvSpPr/>
          <p:nvPr/>
        </p:nvSpPr>
        <p:spPr>
          <a:xfrm>
            <a:off x="4815662" y="7393454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>
                <a:solidFill>
                  <a:schemeClr val="tx1"/>
                </a:solidFill>
              </a:rPr>
              <a:t>1</a:t>
            </a:r>
            <a:endParaRPr lang="en-GB" sz="1783" dirty="0">
              <a:solidFill>
                <a:schemeClr val="tx1"/>
              </a:solidFill>
            </a:endParaRPr>
          </a:p>
        </p:txBody>
      </p: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9BCCB509-553A-0306-525A-644F56A0234E}"/>
              </a:ext>
            </a:extLst>
          </p:cNvPr>
          <p:cNvCxnSpPr>
            <a:cxnSpLocks/>
            <a:stCxn id="54" idx="3"/>
            <a:endCxn id="55" idx="0"/>
          </p:cNvCxnSpPr>
          <p:nvPr/>
        </p:nvCxnSpPr>
        <p:spPr>
          <a:xfrm rot="5400000">
            <a:off x="5254727" y="6241931"/>
            <a:ext cx="601057" cy="440676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298A800E-0C9C-5B90-EE5F-16362D7B210B}"/>
              </a:ext>
            </a:extLst>
          </p:cNvPr>
          <p:cNvCxnSpPr>
            <a:cxnSpLocks/>
            <a:stCxn id="47" idx="3"/>
            <a:endCxn id="53" idx="0"/>
          </p:cNvCxnSpPr>
          <p:nvPr/>
        </p:nvCxnSpPr>
        <p:spPr>
          <a:xfrm rot="5400000">
            <a:off x="6459232" y="4098048"/>
            <a:ext cx="693288" cy="1306128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99348480-39F2-203C-AF22-14335F4A7389}"/>
              </a:ext>
            </a:extLst>
          </p:cNvPr>
          <p:cNvSpPr/>
          <p:nvPr/>
        </p:nvSpPr>
        <p:spPr>
          <a:xfrm>
            <a:off x="7833921" y="4854602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Memory Domains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E45B52F-0678-A789-0A66-D3B5FB0C868A}"/>
              </a:ext>
            </a:extLst>
          </p:cNvPr>
          <p:cNvSpPr/>
          <p:nvPr/>
        </p:nvSpPr>
        <p:spPr>
          <a:xfrm>
            <a:off x="8341711" y="5544569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AF1328D-DC2C-E568-05FA-01A9775D4504}"/>
              </a:ext>
            </a:extLst>
          </p:cNvPr>
          <p:cNvSpPr/>
          <p:nvPr/>
        </p:nvSpPr>
        <p:spPr>
          <a:xfrm>
            <a:off x="8240153" y="6490249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 Chunks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C266FBE-B596-AE52-7630-0A478A5A0052}"/>
              </a:ext>
            </a:extLst>
          </p:cNvPr>
          <p:cNvSpPr/>
          <p:nvPr/>
        </p:nvSpPr>
        <p:spPr>
          <a:xfrm>
            <a:off x="8842314" y="7193434"/>
            <a:ext cx="583289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>
                <a:solidFill>
                  <a:schemeClr val="tx1"/>
                </a:solidFill>
              </a:rPr>
              <a:t>1</a:t>
            </a:r>
            <a:endParaRPr lang="en-GB" sz="1783" dirty="0">
              <a:solidFill>
                <a:schemeClr val="tx1"/>
              </a:solidFill>
            </a:endParaRPr>
          </a:p>
        </p:txBody>
      </p: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3232A4BB-839F-35B2-3DC7-A7EC69DFDADB}"/>
              </a:ext>
            </a:extLst>
          </p:cNvPr>
          <p:cNvCxnSpPr>
            <a:cxnSpLocks/>
            <a:stCxn id="60" idx="4"/>
            <a:endCxn id="61" idx="0"/>
          </p:cNvCxnSpPr>
          <p:nvPr/>
        </p:nvCxnSpPr>
        <p:spPr>
          <a:xfrm rot="16200000" flipH="1">
            <a:off x="8690869" y="6079127"/>
            <a:ext cx="521159" cy="301075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CC88B2F3-3529-CCED-3409-27558A6BFB9E}"/>
              </a:ext>
            </a:extLst>
          </p:cNvPr>
          <p:cNvCxnSpPr>
            <a:stCxn id="60" idx="3"/>
            <a:endCxn id="54" idx="5"/>
          </p:cNvCxnSpPr>
          <p:nvPr/>
        </p:nvCxnSpPr>
        <p:spPr>
          <a:xfrm rot="5400000">
            <a:off x="7323193" y="5008730"/>
            <a:ext cx="254827" cy="2051209"/>
          </a:xfrm>
          <a:prstGeom prst="curvedConnector3">
            <a:avLst>
              <a:gd name="adj1" fmla="val 208966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EDE5057D-9135-579C-EA88-2F369BBF6A2E}"/>
              </a:ext>
            </a:extLst>
          </p:cNvPr>
          <p:cNvSpPr/>
          <p:nvPr/>
        </p:nvSpPr>
        <p:spPr>
          <a:xfrm>
            <a:off x="11376180" y="3488128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PCIe Devices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327B49B-6614-9FE4-1747-D82F072A16FA}"/>
              </a:ext>
            </a:extLst>
          </p:cNvPr>
          <p:cNvSpPr/>
          <p:nvPr/>
        </p:nvSpPr>
        <p:spPr>
          <a:xfrm>
            <a:off x="11726299" y="4189765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9FE2045-FC10-9D61-F984-DE13F2AC0C6F}"/>
              </a:ext>
            </a:extLst>
          </p:cNvPr>
          <p:cNvSpPr/>
          <p:nvPr/>
        </p:nvSpPr>
        <p:spPr>
          <a:xfrm>
            <a:off x="9999100" y="4496314"/>
            <a:ext cx="1225316" cy="746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86" dirty="0"/>
              <a:t>PCIe Functions</a:t>
            </a:r>
          </a:p>
        </p:txBody>
      </p:sp>
      <p:cxnSp>
        <p:nvCxnSpPr>
          <p:cNvPr id="69" name="Connector: Curved 68">
            <a:extLst>
              <a:ext uri="{FF2B5EF4-FFF2-40B4-BE49-F238E27FC236}">
                <a16:creationId xmlns:a16="http://schemas.microsoft.com/office/drawing/2014/main" id="{BBB0B420-F688-59D0-B4FF-761FCAB75D0C}"/>
              </a:ext>
            </a:extLst>
          </p:cNvPr>
          <p:cNvCxnSpPr>
            <a:cxnSpLocks/>
            <a:stCxn id="66" idx="3"/>
            <a:endCxn id="67" idx="0"/>
          </p:cNvCxnSpPr>
          <p:nvPr/>
        </p:nvCxnSpPr>
        <p:spPr>
          <a:xfrm rot="5400000" flipH="1">
            <a:off x="11208375" y="3899690"/>
            <a:ext cx="55798" cy="1249039"/>
          </a:xfrm>
          <a:prstGeom prst="curvedConnector5">
            <a:avLst>
              <a:gd name="adj1" fmla="val -386227"/>
              <a:gd name="adj2" fmla="val 30859"/>
              <a:gd name="adj3" fmla="val 486227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65A5BBDE-FEB8-A0A3-3C52-3C9DAA4981D5}"/>
              </a:ext>
            </a:extLst>
          </p:cNvPr>
          <p:cNvSpPr/>
          <p:nvPr/>
        </p:nvSpPr>
        <p:spPr>
          <a:xfrm>
            <a:off x="12356397" y="4812610"/>
            <a:ext cx="1619979" cy="8233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584" dirty="0"/>
              <a:t>CXL Logical Devices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E63F71DD-AD03-2631-2F36-D7D9208621EF}"/>
              </a:ext>
            </a:extLst>
          </p:cNvPr>
          <p:cNvSpPr/>
          <p:nvPr/>
        </p:nvSpPr>
        <p:spPr>
          <a:xfrm>
            <a:off x="12954981" y="5469177"/>
            <a:ext cx="449997" cy="3335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2" name="Connector: Curved 71">
            <a:extLst>
              <a:ext uri="{FF2B5EF4-FFF2-40B4-BE49-F238E27FC236}">
                <a16:creationId xmlns:a16="http://schemas.microsoft.com/office/drawing/2014/main" id="{ED5CF823-DE36-8DBE-2C0C-5A1E3D1040DD}"/>
              </a:ext>
            </a:extLst>
          </p:cNvPr>
          <p:cNvCxnSpPr>
            <a:cxnSpLocks/>
            <a:stCxn id="66" idx="5"/>
            <a:endCxn id="70" idx="0"/>
          </p:cNvCxnSpPr>
          <p:nvPr/>
        </p:nvCxnSpPr>
        <p:spPr>
          <a:xfrm rot="16200000" flipH="1">
            <a:off x="12708038" y="4354268"/>
            <a:ext cx="260498" cy="656192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nector: Curved 72">
            <a:extLst>
              <a:ext uri="{FF2B5EF4-FFF2-40B4-BE49-F238E27FC236}">
                <a16:creationId xmlns:a16="http://schemas.microsoft.com/office/drawing/2014/main" id="{A366BDCD-5614-0E8A-44BE-40B52A444E9B}"/>
              </a:ext>
            </a:extLst>
          </p:cNvPr>
          <p:cNvCxnSpPr>
            <a:cxnSpLocks/>
            <a:stCxn id="47" idx="6"/>
            <a:endCxn id="101" idx="2"/>
          </p:cNvCxnSpPr>
          <p:nvPr/>
        </p:nvCxnSpPr>
        <p:spPr>
          <a:xfrm flipV="1">
            <a:off x="8651489" y="3943676"/>
            <a:ext cx="2724693" cy="269925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ctor: Curved 73">
            <a:extLst>
              <a:ext uri="{FF2B5EF4-FFF2-40B4-BE49-F238E27FC236}">
                <a16:creationId xmlns:a16="http://schemas.microsoft.com/office/drawing/2014/main" id="{38F5BC02-8F0A-18EB-026D-6A2729684C42}"/>
              </a:ext>
            </a:extLst>
          </p:cNvPr>
          <p:cNvCxnSpPr>
            <a:cxnSpLocks/>
            <a:stCxn id="47" idx="4"/>
            <a:endCxn id="59" idx="1"/>
          </p:cNvCxnSpPr>
          <p:nvPr/>
        </p:nvCxnSpPr>
        <p:spPr>
          <a:xfrm rot="16200000" flipH="1">
            <a:off x="7768028" y="4668406"/>
            <a:ext cx="503200" cy="133435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ctor: Curved 74">
            <a:extLst>
              <a:ext uri="{FF2B5EF4-FFF2-40B4-BE49-F238E27FC236}">
                <a16:creationId xmlns:a16="http://schemas.microsoft.com/office/drawing/2014/main" id="{5AFCEAB5-439B-843D-3818-95D051C9898A}"/>
              </a:ext>
            </a:extLst>
          </p:cNvPr>
          <p:cNvCxnSpPr>
            <a:cxnSpLocks/>
            <a:stCxn id="60" idx="6"/>
            <a:endCxn id="71" idx="3"/>
          </p:cNvCxnSpPr>
          <p:nvPr/>
        </p:nvCxnSpPr>
        <p:spPr>
          <a:xfrm flipV="1">
            <a:off x="9260103" y="5753899"/>
            <a:ext cx="3760778" cy="2926"/>
          </a:xfrm>
          <a:prstGeom prst="curvedConnector4">
            <a:avLst>
              <a:gd name="adj1" fmla="val 49124"/>
              <a:gd name="adj2" fmla="val -7264691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ctor: Curved 75">
            <a:extLst>
              <a:ext uri="{FF2B5EF4-FFF2-40B4-BE49-F238E27FC236}">
                <a16:creationId xmlns:a16="http://schemas.microsoft.com/office/drawing/2014/main" id="{0E8BBB06-1D88-D514-7ADB-F13FED2C8EAB}"/>
              </a:ext>
            </a:extLst>
          </p:cNvPr>
          <p:cNvCxnSpPr>
            <a:cxnSpLocks/>
            <a:stCxn id="60" idx="6"/>
            <a:endCxn id="68" idx="4"/>
          </p:cNvCxnSpPr>
          <p:nvPr/>
        </p:nvCxnSpPr>
        <p:spPr>
          <a:xfrm flipV="1">
            <a:off x="9260102" y="5427240"/>
            <a:ext cx="1358832" cy="329585"/>
          </a:xfrm>
          <a:prstGeom prst="curvedConnector2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nector: Curved 76">
            <a:extLst>
              <a:ext uri="{FF2B5EF4-FFF2-40B4-BE49-F238E27FC236}">
                <a16:creationId xmlns:a16="http://schemas.microsoft.com/office/drawing/2014/main" id="{C4B7AE86-8264-8305-6501-CA4ADA1CD3AC}"/>
              </a:ext>
            </a:extLst>
          </p:cNvPr>
          <p:cNvCxnSpPr>
            <a:cxnSpLocks/>
            <a:stCxn id="62" idx="5"/>
            <a:endCxn id="71" idx="4"/>
          </p:cNvCxnSpPr>
          <p:nvPr/>
        </p:nvCxnSpPr>
        <p:spPr>
          <a:xfrm rot="5400000" flipH="1" flipV="1">
            <a:off x="10383565" y="4759371"/>
            <a:ext cx="1753028" cy="3839798"/>
          </a:xfrm>
          <a:prstGeom prst="curvedConnector3">
            <a:avLst>
              <a:gd name="adj1" fmla="val -15840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or: Curved 77">
            <a:extLst>
              <a:ext uri="{FF2B5EF4-FFF2-40B4-BE49-F238E27FC236}">
                <a16:creationId xmlns:a16="http://schemas.microsoft.com/office/drawing/2014/main" id="{3712BDCF-BBF9-444E-19B6-99C73A8A7AE5}"/>
              </a:ext>
            </a:extLst>
          </p:cNvPr>
          <p:cNvCxnSpPr>
            <a:cxnSpLocks/>
            <a:stCxn id="60" idx="6"/>
            <a:endCxn id="51" idx="2"/>
          </p:cNvCxnSpPr>
          <p:nvPr/>
        </p:nvCxnSpPr>
        <p:spPr>
          <a:xfrm>
            <a:off x="9260104" y="5756831"/>
            <a:ext cx="1782127" cy="1218232"/>
          </a:xfrm>
          <a:prstGeom prst="curvedConnector3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nector: Curved 67">
            <a:extLst>
              <a:ext uri="{FF2B5EF4-FFF2-40B4-BE49-F238E27FC236}">
                <a16:creationId xmlns:a16="http://schemas.microsoft.com/office/drawing/2014/main" id="{13114C10-3AAC-5531-3486-EFE4E2F6ECA3}"/>
              </a:ext>
            </a:extLst>
          </p:cNvPr>
          <p:cNvCxnSpPr>
            <a:cxnSpLocks/>
            <a:stCxn id="62" idx="5"/>
            <a:endCxn id="51" idx="4"/>
          </p:cNvCxnSpPr>
          <p:nvPr/>
        </p:nvCxnSpPr>
        <p:spPr>
          <a:xfrm rot="5400000" flipH="1" flipV="1">
            <a:off x="10261962" y="6265536"/>
            <a:ext cx="368463" cy="2212024"/>
          </a:xfrm>
          <a:prstGeom prst="curvedConnector3">
            <a:avLst>
              <a:gd name="adj1" fmla="val -18233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Oval 96">
            <a:extLst>
              <a:ext uri="{FF2B5EF4-FFF2-40B4-BE49-F238E27FC236}">
                <a16:creationId xmlns:a16="http://schemas.microsoft.com/office/drawing/2014/main" id="{728A15C1-4203-F429-23F5-7B3446AFBCF2}"/>
              </a:ext>
            </a:extLst>
          </p:cNvPr>
          <p:cNvSpPr/>
          <p:nvPr/>
        </p:nvSpPr>
        <p:spPr>
          <a:xfrm>
            <a:off x="11376180" y="3492572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PCIe Devices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2409E1CE-5B04-58EC-19B0-2D564A49CD34}"/>
              </a:ext>
            </a:extLst>
          </p:cNvPr>
          <p:cNvSpPr/>
          <p:nvPr/>
        </p:nvSpPr>
        <p:spPr>
          <a:xfrm>
            <a:off x="11726299" y="4194210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18428A2D-D331-90AF-BF71-21115827C39D}"/>
              </a:ext>
            </a:extLst>
          </p:cNvPr>
          <p:cNvSpPr/>
          <p:nvPr/>
        </p:nvSpPr>
        <p:spPr>
          <a:xfrm>
            <a:off x="9999100" y="4496309"/>
            <a:ext cx="1225316" cy="746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86" dirty="0"/>
              <a:t>PCIe Functions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44E06ED3-2074-D516-F475-A606E603F296}"/>
              </a:ext>
            </a:extLst>
          </p:cNvPr>
          <p:cNvSpPr/>
          <p:nvPr/>
        </p:nvSpPr>
        <p:spPr>
          <a:xfrm>
            <a:off x="11376180" y="3492567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PCIe Devices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F20A3439-20AF-ADE9-274C-77330FA287F1}"/>
              </a:ext>
            </a:extLst>
          </p:cNvPr>
          <p:cNvSpPr/>
          <p:nvPr/>
        </p:nvSpPr>
        <p:spPr>
          <a:xfrm>
            <a:off x="11726299" y="4194205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2D2A4312-3D4D-4667-2476-6291ED5A1D7D}"/>
              </a:ext>
            </a:extLst>
          </p:cNvPr>
          <p:cNvSpPr/>
          <p:nvPr/>
        </p:nvSpPr>
        <p:spPr>
          <a:xfrm>
            <a:off x="10393936" y="5093666"/>
            <a:ext cx="449997" cy="3335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62" name="Connector: Curved 161">
            <a:extLst>
              <a:ext uri="{FF2B5EF4-FFF2-40B4-BE49-F238E27FC236}">
                <a16:creationId xmlns:a16="http://schemas.microsoft.com/office/drawing/2014/main" id="{E7C3B1D9-96D6-BEF1-421B-53C633240F29}"/>
              </a:ext>
            </a:extLst>
          </p:cNvPr>
          <p:cNvCxnSpPr>
            <a:cxnSpLocks/>
            <a:stCxn id="68" idx="5"/>
            <a:endCxn id="71" idx="3"/>
          </p:cNvCxnSpPr>
          <p:nvPr/>
        </p:nvCxnSpPr>
        <p:spPr>
          <a:xfrm rot="16200000" flipH="1">
            <a:off x="11711703" y="4444718"/>
            <a:ext cx="375511" cy="2242849"/>
          </a:xfrm>
          <a:prstGeom prst="curvedConnector3">
            <a:avLst>
              <a:gd name="adj1" fmla="val 170399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105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7D59-3D22-DC47-18ED-30E613DF0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7375" y="2140832"/>
            <a:ext cx="9913257" cy="437297"/>
          </a:xfrm>
        </p:spPr>
        <p:txBody>
          <a:bodyPr>
            <a:normAutofit fontScale="90000"/>
          </a:bodyPr>
          <a:lstStyle/>
          <a:p>
            <a:r>
              <a:rPr lang="en-US" sz="3771" dirty="0">
                <a:latin typeface="Arial"/>
                <a:cs typeface="Arial"/>
              </a:rPr>
              <a:t>Type 3 MLD Memory</a:t>
            </a:r>
            <a:endParaRPr lang="en-US" sz="3771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C6B57FF-EE25-8982-E7C8-C59A552480BE}"/>
              </a:ext>
            </a:extLst>
          </p:cNvPr>
          <p:cNvSpPr/>
          <p:nvPr/>
        </p:nvSpPr>
        <p:spPr>
          <a:xfrm>
            <a:off x="7573839" y="2722232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Chassis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5B765CC-9984-25BB-4ED0-EAF5A0FB8B36}"/>
              </a:ext>
            </a:extLst>
          </p:cNvPr>
          <p:cNvSpPr/>
          <p:nvPr/>
        </p:nvSpPr>
        <p:spPr>
          <a:xfrm>
            <a:off x="7813523" y="3324970"/>
            <a:ext cx="1397151" cy="53984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Chassis2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69FBB4F-C0D7-DDA3-76B7-62D43B80023C}"/>
              </a:ext>
            </a:extLst>
          </p:cNvPr>
          <p:cNvSpPr/>
          <p:nvPr/>
        </p:nvSpPr>
        <p:spPr>
          <a:xfrm>
            <a:off x="6580324" y="6567946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04FCB6E-F689-F11C-6E25-662BC9D0432D}"/>
              </a:ext>
            </a:extLst>
          </p:cNvPr>
          <p:cNvSpPr/>
          <p:nvPr/>
        </p:nvSpPr>
        <p:spPr>
          <a:xfrm>
            <a:off x="6914377" y="7237944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DIMM1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8FDDB73-7A92-62A6-9F76-2572D33280EF}"/>
              </a:ext>
            </a:extLst>
          </p:cNvPr>
          <p:cNvSpPr/>
          <p:nvPr/>
        </p:nvSpPr>
        <p:spPr>
          <a:xfrm>
            <a:off x="5347202" y="4611884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Fabric Adapters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CB0E277-99E2-D8BF-525F-2662CBB820A1}"/>
              </a:ext>
            </a:extLst>
          </p:cNvPr>
          <p:cNvSpPr/>
          <p:nvPr/>
        </p:nvSpPr>
        <p:spPr>
          <a:xfrm>
            <a:off x="5697319" y="5313522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595F400-763E-2E92-C820-B4F2CE7E2F82}"/>
              </a:ext>
            </a:extLst>
          </p:cNvPr>
          <p:cNvSpPr/>
          <p:nvPr/>
        </p:nvSpPr>
        <p:spPr>
          <a:xfrm>
            <a:off x="4424926" y="6411775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Ports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8C6E8A-6F10-E7EC-A3AF-26F6A59B1174}"/>
              </a:ext>
            </a:extLst>
          </p:cNvPr>
          <p:cNvSpPr/>
          <p:nvPr/>
        </p:nvSpPr>
        <p:spPr>
          <a:xfrm>
            <a:off x="4767500" y="7042424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>
                <a:solidFill>
                  <a:schemeClr val="tx1"/>
                </a:solidFill>
              </a:rPr>
              <a:t>1</a:t>
            </a:r>
            <a:endParaRPr lang="en-GB" sz="1783" dirty="0">
              <a:solidFill>
                <a:schemeClr val="tx1"/>
              </a:solidFill>
            </a:endParaRPr>
          </a:p>
        </p:txBody>
      </p: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9BCCB509-553A-0306-525A-644F56A0234E}"/>
              </a:ext>
            </a:extLst>
          </p:cNvPr>
          <p:cNvCxnSpPr>
            <a:cxnSpLocks/>
            <a:stCxn id="54" idx="3"/>
            <a:endCxn id="55" idx="0"/>
          </p:cNvCxnSpPr>
          <p:nvPr/>
        </p:nvCxnSpPr>
        <p:spPr>
          <a:xfrm rot="5400000">
            <a:off x="5191337" y="5771294"/>
            <a:ext cx="735902" cy="545057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298A800E-0C9C-5B90-EE5F-16362D7B210B}"/>
              </a:ext>
            </a:extLst>
          </p:cNvPr>
          <p:cNvCxnSpPr>
            <a:cxnSpLocks/>
            <a:stCxn id="47" idx="3"/>
            <a:endCxn id="53" idx="0"/>
          </p:cNvCxnSpPr>
          <p:nvPr/>
        </p:nvCxnSpPr>
        <p:spPr>
          <a:xfrm rot="5400000">
            <a:off x="6700522" y="3294264"/>
            <a:ext cx="826125" cy="1809102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99348480-39F2-203C-AF22-14335F4A7389}"/>
              </a:ext>
            </a:extLst>
          </p:cNvPr>
          <p:cNvSpPr/>
          <p:nvPr/>
        </p:nvSpPr>
        <p:spPr>
          <a:xfrm>
            <a:off x="7890139" y="4368728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Memory Domains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E45B52F-0678-A789-0A66-D3B5FB0C868A}"/>
              </a:ext>
            </a:extLst>
          </p:cNvPr>
          <p:cNvSpPr/>
          <p:nvPr/>
        </p:nvSpPr>
        <p:spPr>
          <a:xfrm>
            <a:off x="8397928" y="5058694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AF1328D-DC2C-E568-05FA-01A9775D4504}"/>
              </a:ext>
            </a:extLst>
          </p:cNvPr>
          <p:cNvSpPr/>
          <p:nvPr/>
        </p:nvSpPr>
        <p:spPr>
          <a:xfrm>
            <a:off x="8695753" y="6446721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 Chunks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C266FBE-B596-AE52-7630-0A478A5A0052}"/>
              </a:ext>
            </a:extLst>
          </p:cNvPr>
          <p:cNvSpPr/>
          <p:nvPr/>
        </p:nvSpPr>
        <p:spPr>
          <a:xfrm>
            <a:off x="9297914" y="7149906"/>
            <a:ext cx="583289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3232A4BB-839F-35B2-3DC7-A7EC69DFDADB}"/>
              </a:ext>
            </a:extLst>
          </p:cNvPr>
          <p:cNvCxnSpPr>
            <a:cxnSpLocks/>
            <a:stCxn id="60" idx="4"/>
            <a:endCxn id="61" idx="0"/>
          </p:cNvCxnSpPr>
          <p:nvPr/>
        </p:nvCxnSpPr>
        <p:spPr>
          <a:xfrm rot="16200000" flipH="1">
            <a:off x="8725601" y="5614732"/>
            <a:ext cx="963507" cy="700459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CC88B2F3-3529-CCED-3409-27558A6BFB9E}"/>
              </a:ext>
            </a:extLst>
          </p:cNvPr>
          <p:cNvCxnSpPr>
            <a:stCxn id="60" idx="3"/>
            <a:endCxn id="54" idx="5"/>
          </p:cNvCxnSpPr>
          <p:nvPr/>
        </p:nvCxnSpPr>
        <p:spPr>
          <a:xfrm rot="5400000">
            <a:off x="7379410" y="4522854"/>
            <a:ext cx="254827" cy="2051209"/>
          </a:xfrm>
          <a:prstGeom prst="curvedConnector3">
            <a:avLst>
              <a:gd name="adj1" fmla="val 208966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EDE5057D-9135-579C-EA88-2F369BBF6A2E}"/>
              </a:ext>
            </a:extLst>
          </p:cNvPr>
          <p:cNvSpPr/>
          <p:nvPr/>
        </p:nvSpPr>
        <p:spPr>
          <a:xfrm>
            <a:off x="10629712" y="3588572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PCIe Devices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9FE2045-FC10-9D61-F984-DE13F2AC0C6F}"/>
              </a:ext>
            </a:extLst>
          </p:cNvPr>
          <p:cNvSpPr/>
          <p:nvPr/>
        </p:nvSpPr>
        <p:spPr>
          <a:xfrm>
            <a:off x="10613696" y="5043685"/>
            <a:ext cx="1225316" cy="746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86" dirty="0"/>
              <a:t>PCIe Functions</a:t>
            </a:r>
          </a:p>
        </p:txBody>
      </p:sp>
      <p:cxnSp>
        <p:nvCxnSpPr>
          <p:cNvPr id="69" name="Connector: Curved 68">
            <a:extLst>
              <a:ext uri="{FF2B5EF4-FFF2-40B4-BE49-F238E27FC236}">
                <a16:creationId xmlns:a16="http://schemas.microsoft.com/office/drawing/2014/main" id="{BBB0B420-F688-59D0-B4FF-761FCAB75D0C}"/>
              </a:ext>
            </a:extLst>
          </p:cNvPr>
          <p:cNvCxnSpPr>
            <a:cxnSpLocks/>
            <a:stCxn id="102" idx="4"/>
            <a:endCxn id="67" idx="0"/>
          </p:cNvCxnSpPr>
          <p:nvPr/>
        </p:nvCxnSpPr>
        <p:spPr>
          <a:xfrm rot="5400000">
            <a:off x="11170430" y="4775087"/>
            <a:ext cx="324519" cy="212675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65A5BBDE-FEB8-A0A3-3C52-3C9DAA4981D5}"/>
              </a:ext>
            </a:extLst>
          </p:cNvPr>
          <p:cNvSpPr/>
          <p:nvPr/>
        </p:nvSpPr>
        <p:spPr>
          <a:xfrm>
            <a:off x="12371878" y="5610667"/>
            <a:ext cx="1619979" cy="8233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584" dirty="0"/>
              <a:t>CXL Logical Devices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E63F71DD-AD03-2631-2F36-D7D9208621EF}"/>
              </a:ext>
            </a:extLst>
          </p:cNvPr>
          <p:cNvSpPr/>
          <p:nvPr/>
        </p:nvSpPr>
        <p:spPr>
          <a:xfrm>
            <a:off x="13289956" y="6260322"/>
            <a:ext cx="449997" cy="3335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2" name="Connector: Curved 71">
            <a:extLst>
              <a:ext uri="{FF2B5EF4-FFF2-40B4-BE49-F238E27FC236}">
                <a16:creationId xmlns:a16="http://schemas.microsoft.com/office/drawing/2014/main" id="{ED5CF823-DE36-8DBE-2C0C-5A1E3D1040DD}"/>
              </a:ext>
            </a:extLst>
          </p:cNvPr>
          <p:cNvCxnSpPr>
            <a:cxnSpLocks/>
            <a:stCxn id="102" idx="4"/>
            <a:endCxn id="70" idx="0"/>
          </p:cNvCxnSpPr>
          <p:nvPr/>
        </p:nvCxnSpPr>
        <p:spPr>
          <a:xfrm rot="16200000" flipH="1">
            <a:off x="11864694" y="4293495"/>
            <a:ext cx="891501" cy="1742843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nector: Curved 72">
            <a:extLst>
              <a:ext uri="{FF2B5EF4-FFF2-40B4-BE49-F238E27FC236}">
                <a16:creationId xmlns:a16="http://schemas.microsoft.com/office/drawing/2014/main" id="{A366BDCD-5614-0E8A-44BE-40B52A444E9B}"/>
              </a:ext>
            </a:extLst>
          </p:cNvPr>
          <p:cNvCxnSpPr>
            <a:cxnSpLocks/>
            <a:stCxn id="47" idx="6"/>
            <a:endCxn id="101" idx="2"/>
          </p:cNvCxnSpPr>
          <p:nvPr/>
        </p:nvCxnSpPr>
        <p:spPr>
          <a:xfrm>
            <a:off x="9210677" y="3594896"/>
            <a:ext cx="1419033" cy="449232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ctor: Curved 73">
            <a:extLst>
              <a:ext uri="{FF2B5EF4-FFF2-40B4-BE49-F238E27FC236}">
                <a16:creationId xmlns:a16="http://schemas.microsoft.com/office/drawing/2014/main" id="{38F5BC02-8F0A-18EB-026D-6A2729684C42}"/>
              </a:ext>
            </a:extLst>
          </p:cNvPr>
          <p:cNvCxnSpPr>
            <a:cxnSpLocks/>
            <a:stCxn id="47" idx="4"/>
            <a:endCxn id="59" idx="1"/>
          </p:cNvCxnSpPr>
          <p:nvPr/>
        </p:nvCxnSpPr>
        <p:spPr>
          <a:xfrm rot="5400000">
            <a:off x="8009311" y="3998061"/>
            <a:ext cx="636036" cy="369541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ctor: Curved 74">
            <a:extLst>
              <a:ext uri="{FF2B5EF4-FFF2-40B4-BE49-F238E27FC236}">
                <a16:creationId xmlns:a16="http://schemas.microsoft.com/office/drawing/2014/main" id="{5AFCEAB5-439B-843D-3818-95D051C9898A}"/>
              </a:ext>
            </a:extLst>
          </p:cNvPr>
          <p:cNvCxnSpPr>
            <a:cxnSpLocks/>
            <a:stCxn id="60" idx="5"/>
            <a:endCxn id="71" idx="4"/>
          </p:cNvCxnSpPr>
          <p:nvPr/>
        </p:nvCxnSpPr>
        <p:spPr>
          <a:xfrm rot="16200000" flipH="1">
            <a:off x="10761958" y="3840901"/>
            <a:ext cx="1172858" cy="4333129"/>
          </a:xfrm>
          <a:prstGeom prst="curvedConnector3">
            <a:avLst>
              <a:gd name="adj1" fmla="val 118374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ctor: Curved 75">
            <a:extLst>
              <a:ext uri="{FF2B5EF4-FFF2-40B4-BE49-F238E27FC236}">
                <a16:creationId xmlns:a16="http://schemas.microsoft.com/office/drawing/2014/main" id="{0E8BBB06-1D88-D514-7ADB-F13FED2C8EAB}"/>
              </a:ext>
            </a:extLst>
          </p:cNvPr>
          <p:cNvCxnSpPr>
            <a:cxnSpLocks/>
            <a:stCxn id="60" idx="6"/>
            <a:endCxn id="68" idx="4"/>
          </p:cNvCxnSpPr>
          <p:nvPr/>
        </p:nvCxnSpPr>
        <p:spPr>
          <a:xfrm>
            <a:off x="9316318" y="5270953"/>
            <a:ext cx="1917209" cy="703660"/>
          </a:xfrm>
          <a:prstGeom prst="curvedConnector4">
            <a:avLst>
              <a:gd name="adj1" fmla="val 44132"/>
              <a:gd name="adj2" fmla="val 130626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nector: Curved 76">
            <a:extLst>
              <a:ext uri="{FF2B5EF4-FFF2-40B4-BE49-F238E27FC236}">
                <a16:creationId xmlns:a16="http://schemas.microsoft.com/office/drawing/2014/main" id="{C4B7AE86-8264-8305-6501-CA4ADA1CD3AC}"/>
              </a:ext>
            </a:extLst>
          </p:cNvPr>
          <p:cNvCxnSpPr>
            <a:cxnSpLocks/>
            <a:stCxn id="62" idx="5"/>
            <a:endCxn id="71" idx="4"/>
          </p:cNvCxnSpPr>
          <p:nvPr/>
        </p:nvCxnSpPr>
        <p:spPr>
          <a:xfrm rot="5400000" flipH="1" flipV="1">
            <a:off x="11196194" y="5193491"/>
            <a:ext cx="918355" cy="3719172"/>
          </a:xfrm>
          <a:prstGeom prst="curvedConnector3">
            <a:avLst>
              <a:gd name="adj1" fmla="val -30236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or: Curved 77">
            <a:extLst>
              <a:ext uri="{FF2B5EF4-FFF2-40B4-BE49-F238E27FC236}">
                <a16:creationId xmlns:a16="http://schemas.microsoft.com/office/drawing/2014/main" id="{3712BDCF-BBF9-444E-19B6-99C73A8A7AE5}"/>
              </a:ext>
            </a:extLst>
          </p:cNvPr>
          <p:cNvCxnSpPr>
            <a:cxnSpLocks/>
            <a:stCxn id="60" idx="4"/>
            <a:endCxn id="51" idx="6"/>
          </p:cNvCxnSpPr>
          <p:nvPr/>
        </p:nvCxnSpPr>
        <p:spPr>
          <a:xfrm rot="5400000">
            <a:off x="7412236" y="6005306"/>
            <a:ext cx="1966993" cy="922793"/>
          </a:xfrm>
          <a:prstGeom prst="curvedConnector2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nector: Curved 67">
            <a:extLst>
              <a:ext uri="{FF2B5EF4-FFF2-40B4-BE49-F238E27FC236}">
                <a16:creationId xmlns:a16="http://schemas.microsoft.com/office/drawing/2014/main" id="{13114C10-3AAC-5531-3486-EFE4E2F6ECA3}"/>
              </a:ext>
            </a:extLst>
          </p:cNvPr>
          <p:cNvCxnSpPr>
            <a:cxnSpLocks/>
            <a:endCxn id="51" idx="4"/>
          </p:cNvCxnSpPr>
          <p:nvPr/>
        </p:nvCxnSpPr>
        <p:spPr>
          <a:xfrm rot="5400000">
            <a:off x="8316457" y="9193329"/>
            <a:ext cx="143316" cy="1927515"/>
          </a:xfrm>
          <a:prstGeom prst="curvedConnector3">
            <a:avLst>
              <a:gd name="adj1" fmla="val 250372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Oval 96">
            <a:extLst>
              <a:ext uri="{FF2B5EF4-FFF2-40B4-BE49-F238E27FC236}">
                <a16:creationId xmlns:a16="http://schemas.microsoft.com/office/drawing/2014/main" id="{728A15C1-4203-F429-23F5-7B3446AFBCF2}"/>
              </a:ext>
            </a:extLst>
          </p:cNvPr>
          <p:cNvSpPr/>
          <p:nvPr/>
        </p:nvSpPr>
        <p:spPr>
          <a:xfrm>
            <a:off x="10629712" y="3593017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PCIe Devices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44E06ED3-2074-D516-F475-A606E603F296}"/>
              </a:ext>
            </a:extLst>
          </p:cNvPr>
          <p:cNvSpPr/>
          <p:nvPr/>
        </p:nvSpPr>
        <p:spPr>
          <a:xfrm>
            <a:off x="10629712" y="3593012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PCIe Devices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F20A3439-20AF-ADE9-274C-77330FA287F1}"/>
              </a:ext>
            </a:extLst>
          </p:cNvPr>
          <p:cNvSpPr/>
          <p:nvPr/>
        </p:nvSpPr>
        <p:spPr>
          <a:xfrm>
            <a:off x="10979828" y="4294649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2D2A4312-3D4D-4667-2476-6291ED5A1D7D}"/>
              </a:ext>
            </a:extLst>
          </p:cNvPr>
          <p:cNvSpPr/>
          <p:nvPr/>
        </p:nvSpPr>
        <p:spPr>
          <a:xfrm>
            <a:off x="11008532" y="5641036"/>
            <a:ext cx="449997" cy="3335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62" name="Connector: Curved 161">
            <a:extLst>
              <a:ext uri="{FF2B5EF4-FFF2-40B4-BE49-F238E27FC236}">
                <a16:creationId xmlns:a16="http://schemas.microsoft.com/office/drawing/2014/main" id="{E7C3B1D9-96D6-BEF1-421B-53C633240F29}"/>
              </a:ext>
            </a:extLst>
          </p:cNvPr>
          <p:cNvCxnSpPr>
            <a:cxnSpLocks/>
            <a:stCxn id="68" idx="4"/>
            <a:endCxn id="71" idx="4"/>
          </p:cNvCxnSpPr>
          <p:nvPr/>
        </p:nvCxnSpPr>
        <p:spPr>
          <a:xfrm rot="16200000" flipH="1">
            <a:off x="12064603" y="5143543"/>
            <a:ext cx="619286" cy="2281423"/>
          </a:xfrm>
          <a:prstGeom prst="curvedConnector3">
            <a:avLst>
              <a:gd name="adj1" fmla="val 134799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169211C5-E2AF-6880-2649-E30518A4AABA}"/>
              </a:ext>
            </a:extLst>
          </p:cNvPr>
          <p:cNvSpPr/>
          <p:nvPr/>
        </p:nvSpPr>
        <p:spPr>
          <a:xfrm>
            <a:off x="11579251" y="5455796"/>
            <a:ext cx="449997" cy="3335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1C5094E-78C0-A64A-19BB-2752E0E70158}"/>
              </a:ext>
            </a:extLst>
          </p:cNvPr>
          <p:cNvSpPr/>
          <p:nvPr/>
        </p:nvSpPr>
        <p:spPr>
          <a:xfrm>
            <a:off x="12755659" y="6204611"/>
            <a:ext cx="449997" cy="3335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81" name="Connector: Curved 80">
            <a:extLst>
              <a:ext uri="{FF2B5EF4-FFF2-40B4-BE49-F238E27FC236}">
                <a16:creationId xmlns:a16="http://schemas.microsoft.com/office/drawing/2014/main" id="{A31C5CD6-39A7-25FE-42B6-FA5C0D28185A}"/>
              </a:ext>
            </a:extLst>
          </p:cNvPr>
          <p:cNvCxnSpPr>
            <a:cxnSpLocks/>
            <a:stCxn id="42" idx="4"/>
            <a:endCxn id="43" idx="3"/>
          </p:cNvCxnSpPr>
          <p:nvPr/>
        </p:nvCxnSpPr>
        <p:spPr>
          <a:xfrm rot="16200000" flipH="1">
            <a:off x="11962922" y="5630703"/>
            <a:ext cx="699966" cy="1017309"/>
          </a:xfrm>
          <a:prstGeom prst="curvedConnector3">
            <a:avLst>
              <a:gd name="adj1" fmla="val 137767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nector: Curved 85">
            <a:extLst>
              <a:ext uri="{FF2B5EF4-FFF2-40B4-BE49-F238E27FC236}">
                <a16:creationId xmlns:a16="http://schemas.microsoft.com/office/drawing/2014/main" id="{C67235EB-1EF4-C027-8642-3BEE3B834B76}"/>
              </a:ext>
            </a:extLst>
          </p:cNvPr>
          <p:cNvCxnSpPr>
            <a:cxnSpLocks/>
            <a:stCxn id="60" idx="6"/>
            <a:endCxn id="42" idx="4"/>
          </p:cNvCxnSpPr>
          <p:nvPr/>
        </p:nvCxnSpPr>
        <p:spPr>
          <a:xfrm>
            <a:off x="9316320" y="5270954"/>
            <a:ext cx="2487929" cy="518419"/>
          </a:xfrm>
          <a:prstGeom prst="curvedConnector4">
            <a:avLst>
              <a:gd name="adj1" fmla="val 45478"/>
              <a:gd name="adj2" fmla="val 141570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nector: Curved 88">
            <a:extLst>
              <a:ext uri="{FF2B5EF4-FFF2-40B4-BE49-F238E27FC236}">
                <a16:creationId xmlns:a16="http://schemas.microsoft.com/office/drawing/2014/main" id="{EB371FBC-48E3-F274-060D-AB25CCAF679F}"/>
              </a:ext>
            </a:extLst>
          </p:cNvPr>
          <p:cNvCxnSpPr>
            <a:cxnSpLocks/>
            <a:stCxn id="60" idx="5"/>
            <a:endCxn id="43" idx="3"/>
          </p:cNvCxnSpPr>
          <p:nvPr/>
        </p:nvCxnSpPr>
        <p:spPr>
          <a:xfrm rot="16200000" flipH="1">
            <a:off x="10467543" y="4135320"/>
            <a:ext cx="1068297" cy="3639735"/>
          </a:xfrm>
          <a:prstGeom prst="curvedConnector3">
            <a:avLst>
              <a:gd name="adj1" fmla="val 124746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id="{4B15FBFD-8B9A-2449-5BC0-720B099BBD13}"/>
              </a:ext>
            </a:extLst>
          </p:cNvPr>
          <p:cNvSpPr/>
          <p:nvPr/>
        </p:nvSpPr>
        <p:spPr>
          <a:xfrm>
            <a:off x="9933234" y="6924432"/>
            <a:ext cx="583289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19" name="Connector: Curved 118">
            <a:extLst>
              <a:ext uri="{FF2B5EF4-FFF2-40B4-BE49-F238E27FC236}">
                <a16:creationId xmlns:a16="http://schemas.microsoft.com/office/drawing/2014/main" id="{0E383497-205F-A79D-4731-8E2592870475}"/>
              </a:ext>
            </a:extLst>
          </p:cNvPr>
          <p:cNvCxnSpPr>
            <a:cxnSpLocks/>
            <a:stCxn id="118" idx="5"/>
            <a:endCxn id="43" idx="3"/>
          </p:cNvCxnSpPr>
          <p:nvPr/>
        </p:nvCxnSpPr>
        <p:spPr>
          <a:xfrm rot="5400000" flipH="1" flipV="1">
            <a:off x="11227609" y="5692833"/>
            <a:ext cx="797440" cy="2390457"/>
          </a:xfrm>
          <a:prstGeom prst="curvedConnector3">
            <a:avLst>
              <a:gd name="adj1" fmla="val -34821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Connector: Curved 67">
            <a:extLst>
              <a:ext uri="{FF2B5EF4-FFF2-40B4-BE49-F238E27FC236}">
                <a16:creationId xmlns:a16="http://schemas.microsoft.com/office/drawing/2014/main" id="{C483F532-E6AE-97CA-1C9B-0FBAC482E385}"/>
              </a:ext>
            </a:extLst>
          </p:cNvPr>
          <p:cNvCxnSpPr>
            <a:cxnSpLocks/>
            <a:stCxn id="118" idx="5"/>
            <a:endCxn id="51" idx="4"/>
          </p:cNvCxnSpPr>
          <p:nvPr/>
        </p:nvCxnSpPr>
        <p:spPr>
          <a:xfrm rot="5400000">
            <a:off x="8739893" y="5971250"/>
            <a:ext cx="375682" cy="3006745"/>
          </a:xfrm>
          <a:prstGeom prst="curvedConnector3">
            <a:avLst>
              <a:gd name="adj1" fmla="val 208927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5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BCAB5-4C7C-9C3C-0870-83B694309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35518"/>
            <a:ext cx="15773400" cy="1244490"/>
          </a:xfrm>
        </p:spPr>
        <p:txBody>
          <a:bodyPr>
            <a:normAutofit fontScale="90000"/>
          </a:bodyPr>
          <a:lstStyle/>
          <a:p>
            <a:r>
              <a:rPr lang="en-US" dirty="0"/>
              <a:t>Composable system example: physical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3F878-D79D-F520-F545-A8B04DBC1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613" y="2018396"/>
            <a:ext cx="5626349" cy="69490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dirty="0"/>
              <a:t>Composable module 1</a:t>
            </a:r>
          </a:p>
          <a:p>
            <a:pPr marL="430993" indent="-430993"/>
            <a:r>
              <a:rPr lang="en-IE" dirty="0"/>
              <a:t>1 CPU Unit</a:t>
            </a:r>
          </a:p>
          <a:p>
            <a:pPr marL="430993" indent="-430993"/>
            <a:r>
              <a:rPr lang="en-IE" dirty="0"/>
              <a:t>1 DRAM Unit</a:t>
            </a:r>
          </a:p>
          <a:p>
            <a:pPr marL="430993" indent="-430993"/>
            <a:endParaRPr lang="en-IE" dirty="0"/>
          </a:p>
          <a:p>
            <a:pPr marL="0" indent="0">
              <a:buNone/>
            </a:pPr>
            <a:r>
              <a:rPr lang="en-IE" dirty="0"/>
              <a:t>Composable module 2</a:t>
            </a:r>
          </a:p>
          <a:p>
            <a:pPr marL="430993" indent="-430993"/>
            <a:r>
              <a:rPr lang="en-IE" dirty="0"/>
              <a:t>1 DRAM Unit</a:t>
            </a:r>
          </a:p>
          <a:p>
            <a:pPr marL="430993" indent="-430993"/>
            <a:r>
              <a:rPr lang="en-IE" dirty="0"/>
              <a:t>1 CXL Port</a:t>
            </a:r>
          </a:p>
          <a:p>
            <a:pPr marL="430993" indent="-430993"/>
            <a:r>
              <a:rPr lang="en-IE" dirty="0"/>
              <a:t>Models CXL Type-3 SLD</a:t>
            </a:r>
          </a:p>
          <a:p>
            <a:pPr marL="430993" indent="-430993"/>
            <a:endParaRPr lang="en-IE" dirty="0"/>
          </a:p>
          <a:p>
            <a:pPr marL="0" indent="0">
              <a:buNone/>
            </a:pPr>
            <a:r>
              <a:rPr lang="en-IE" dirty="0"/>
              <a:t>CXL Switch</a:t>
            </a:r>
          </a:p>
          <a:p>
            <a:pPr marL="430993" indent="-430993"/>
            <a:r>
              <a:rPr lang="en-IE" dirty="0"/>
              <a:t>2 Ports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F1AED0-9369-4F96-E36C-A8EA1EEF70DB}"/>
              </a:ext>
            </a:extLst>
          </p:cNvPr>
          <p:cNvSpPr/>
          <p:nvPr/>
        </p:nvSpPr>
        <p:spPr>
          <a:xfrm>
            <a:off x="8409790" y="2661324"/>
            <a:ext cx="2926604" cy="1670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IE" sz="2262" dirty="0"/>
              <a:t>Composable Module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C6FF7A-3905-B88A-79FB-8ACE096F1897}"/>
              </a:ext>
            </a:extLst>
          </p:cNvPr>
          <p:cNvSpPr/>
          <p:nvPr/>
        </p:nvSpPr>
        <p:spPr>
          <a:xfrm>
            <a:off x="8972992" y="5070584"/>
            <a:ext cx="5254074" cy="746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262" dirty="0"/>
              <a:t>CXL Switch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787F8C-A8D7-AC9A-418A-22969DC56CB6}"/>
              </a:ext>
            </a:extLst>
          </p:cNvPr>
          <p:cNvSpPr/>
          <p:nvPr/>
        </p:nvSpPr>
        <p:spPr>
          <a:xfrm>
            <a:off x="11561658" y="2661324"/>
            <a:ext cx="2926603" cy="1670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IE" sz="2262" dirty="0"/>
              <a:t>Composable Module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6E8AAC-AB96-D319-C3E5-2F3175048729}"/>
              </a:ext>
            </a:extLst>
          </p:cNvPr>
          <p:cNvSpPr/>
          <p:nvPr/>
        </p:nvSpPr>
        <p:spPr>
          <a:xfrm>
            <a:off x="8972988" y="3197207"/>
            <a:ext cx="945357" cy="6700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97" dirty="0"/>
              <a:t>CPU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ECDC21-1220-E877-12C6-61CF36D38A41}"/>
              </a:ext>
            </a:extLst>
          </p:cNvPr>
          <p:cNvSpPr/>
          <p:nvPr/>
        </p:nvSpPr>
        <p:spPr>
          <a:xfrm>
            <a:off x="10198881" y="3197204"/>
            <a:ext cx="945357" cy="675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97" dirty="0"/>
              <a:t>DRAM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1EE928-987F-1D3D-8A83-061AF1B80BE3}"/>
              </a:ext>
            </a:extLst>
          </p:cNvPr>
          <p:cNvSpPr/>
          <p:nvPr/>
        </p:nvSpPr>
        <p:spPr>
          <a:xfrm>
            <a:off x="12625070" y="3262295"/>
            <a:ext cx="954452" cy="6700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97" dirty="0"/>
              <a:t>DRAM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AC2F48A-B356-A7E6-E3DD-D48CB99B953B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9873092" y="4331582"/>
            <a:ext cx="45256" cy="746781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3844CB-C949-C5FB-EA40-A8A0AE3542D0}"/>
              </a:ext>
            </a:extLst>
          </p:cNvPr>
          <p:cNvCxnSpPr>
            <a:cxnSpLocks/>
          </p:cNvCxnSpPr>
          <p:nvPr/>
        </p:nvCxnSpPr>
        <p:spPr>
          <a:xfrm flipH="1">
            <a:off x="13102299" y="4360821"/>
            <a:ext cx="1" cy="752643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72C6D74-2709-13F1-2E76-AC95A8536D6F}"/>
              </a:ext>
            </a:extLst>
          </p:cNvPr>
          <p:cNvSpPr txBox="1"/>
          <p:nvPr/>
        </p:nvSpPr>
        <p:spPr>
          <a:xfrm>
            <a:off x="8911798" y="4470023"/>
            <a:ext cx="1662293" cy="36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97" dirty="0"/>
              <a:t>CXL link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8AD3A9-C3C7-17E8-B84D-7E99A31CFEDF}"/>
              </a:ext>
            </a:extLst>
          </p:cNvPr>
          <p:cNvSpPr txBox="1"/>
          <p:nvPr/>
        </p:nvSpPr>
        <p:spPr>
          <a:xfrm>
            <a:off x="11756968" y="4423522"/>
            <a:ext cx="1662293" cy="36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97" dirty="0"/>
              <a:t>CXL link</a:t>
            </a:r>
          </a:p>
        </p:txBody>
      </p:sp>
    </p:spTree>
    <p:extLst>
      <p:ext uri="{BB962C8B-B14F-4D97-AF65-F5344CB8AC3E}">
        <p14:creationId xmlns:p14="http://schemas.microsoft.com/office/powerpoint/2010/main" val="340947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047D167-266F-F3EF-04EE-F248F3878DAE}"/>
              </a:ext>
            </a:extLst>
          </p:cNvPr>
          <p:cNvSpPr/>
          <p:nvPr/>
        </p:nvSpPr>
        <p:spPr>
          <a:xfrm>
            <a:off x="8094723" y="3278524"/>
            <a:ext cx="6421583" cy="2343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D2DC1B-9466-9849-F670-D31D4AAFC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35517"/>
            <a:ext cx="15773400" cy="2039746"/>
          </a:xfrm>
        </p:spPr>
        <p:txBody>
          <a:bodyPr/>
          <a:lstStyle/>
          <a:p>
            <a:r>
              <a:rPr lang="en-US" dirty="0"/>
              <a:t>Composable system example: composed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9EB50-EF88-7A30-2100-C989E30FF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/>
              <a:t>Composable module 1</a:t>
            </a:r>
          </a:p>
          <a:p>
            <a:pPr marL="430993" indent="-430993"/>
            <a:r>
              <a:rPr lang="en-IE" dirty="0"/>
              <a:t>1 CPU Unit</a:t>
            </a:r>
          </a:p>
          <a:p>
            <a:pPr marL="430993" indent="-430993"/>
            <a:r>
              <a:rPr lang="en-IE" dirty="0"/>
              <a:t>1 DRAM Unit</a:t>
            </a:r>
          </a:p>
          <a:p>
            <a:pPr marL="0" indent="0">
              <a:buNone/>
            </a:pPr>
            <a:r>
              <a:rPr lang="en-IE" dirty="0"/>
              <a:t>Composable module 2</a:t>
            </a:r>
          </a:p>
          <a:p>
            <a:pPr marL="430993" indent="-430993"/>
            <a:r>
              <a:rPr lang="en-IE" dirty="0"/>
              <a:t>1 DRAM Unit</a:t>
            </a:r>
          </a:p>
          <a:p>
            <a:pPr marL="430993" indent="-430993"/>
            <a:r>
              <a:rPr lang="en-IE" dirty="0"/>
              <a:t>1 CXL Port</a:t>
            </a:r>
          </a:p>
          <a:p>
            <a:pPr marL="430993" indent="-430993"/>
            <a:r>
              <a:rPr lang="en-IE" dirty="0"/>
              <a:t>Models CXL Type-3 SLD</a:t>
            </a:r>
          </a:p>
          <a:p>
            <a:pPr marL="0" indent="0">
              <a:buNone/>
            </a:pPr>
            <a:r>
              <a:rPr lang="en-IE" dirty="0"/>
              <a:t>CXL Switch</a:t>
            </a:r>
          </a:p>
          <a:p>
            <a:pPr marL="430993" indent="-430993"/>
            <a:r>
              <a:rPr lang="en-IE" dirty="0"/>
              <a:t>2 Ports</a:t>
            </a:r>
          </a:p>
          <a:p>
            <a:pPr marL="0" indent="0">
              <a:buNone/>
            </a:pPr>
            <a:r>
              <a:rPr lang="en-IE" dirty="0"/>
              <a:t>Composed System S1</a:t>
            </a:r>
          </a:p>
          <a:p>
            <a:pPr marL="430993" indent="-430993"/>
            <a:r>
              <a:rPr lang="en-IE" dirty="0"/>
              <a:t>1 CPU</a:t>
            </a:r>
          </a:p>
          <a:p>
            <a:pPr marL="430993" indent="-430993"/>
            <a:r>
              <a:rPr lang="en-IE" dirty="0"/>
              <a:t>1 Local DRAM</a:t>
            </a:r>
          </a:p>
          <a:p>
            <a:pPr marL="430993" indent="-430993"/>
            <a:r>
              <a:rPr lang="en-IE" dirty="0"/>
              <a:t>1 Remote DRAM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035EEA-7CA7-A24A-4596-9BF71E98F6F5}"/>
              </a:ext>
            </a:extLst>
          </p:cNvPr>
          <p:cNvSpPr/>
          <p:nvPr/>
        </p:nvSpPr>
        <p:spPr>
          <a:xfrm>
            <a:off x="8282321" y="3720893"/>
            <a:ext cx="2892440" cy="1670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IE" sz="2262" dirty="0"/>
              <a:t>Composable Module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A29F26-2957-46EC-8E27-11816A4378FB}"/>
              </a:ext>
            </a:extLst>
          </p:cNvPr>
          <p:cNvSpPr/>
          <p:nvPr/>
        </p:nvSpPr>
        <p:spPr>
          <a:xfrm>
            <a:off x="8637121" y="6130153"/>
            <a:ext cx="5428315" cy="746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262" dirty="0"/>
              <a:t>CXL Switch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408B1A-9E82-D055-4C23-20A18FA019A0}"/>
              </a:ext>
            </a:extLst>
          </p:cNvPr>
          <p:cNvSpPr/>
          <p:nvPr/>
        </p:nvSpPr>
        <p:spPr>
          <a:xfrm>
            <a:off x="11400029" y="3720893"/>
            <a:ext cx="2926603" cy="1670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IE" sz="2262" dirty="0"/>
              <a:t>Composable Module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83B1E9-6987-F401-BF06-E8DC3640F00D}"/>
              </a:ext>
            </a:extLst>
          </p:cNvPr>
          <p:cNvSpPr/>
          <p:nvPr/>
        </p:nvSpPr>
        <p:spPr>
          <a:xfrm>
            <a:off x="8783180" y="4256775"/>
            <a:ext cx="945357" cy="6700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97" dirty="0"/>
              <a:t>CPU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CF8651-9AFB-B32F-280F-94D3861A53ED}"/>
              </a:ext>
            </a:extLst>
          </p:cNvPr>
          <p:cNvSpPr/>
          <p:nvPr/>
        </p:nvSpPr>
        <p:spPr>
          <a:xfrm>
            <a:off x="10037251" y="4256774"/>
            <a:ext cx="945357" cy="675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97" dirty="0"/>
              <a:t>DRAM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FBFE47-E1C0-C348-8585-4AC30FBC20E5}"/>
              </a:ext>
            </a:extLst>
          </p:cNvPr>
          <p:cNvSpPr/>
          <p:nvPr/>
        </p:nvSpPr>
        <p:spPr>
          <a:xfrm>
            <a:off x="12463441" y="4321866"/>
            <a:ext cx="954452" cy="6700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97" dirty="0"/>
              <a:t>DRAM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33A1431-7B48-6555-6A41-06C0A9F079E3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9728538" y="5391153"/>
            <a:ext cx="0" cy="917065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E508D0F-352D-13E8-FC77-46A85C4206AD}"/>
              </a:ext>
            </a:extLst>
          </p:cNvPr>
          <p:cNvCxnSpPr>
            <a:cxnSpLocks/>
          </p:cNvCxnSpPr>
          <p:nvPr/>
        </p:nvCxnSpPr>
        <p:spPr>
          <a:xfrm>
            <a:off x="12940664" y="5420387"/>
            <a:ext cx="17144" cy="917066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3A2740F-38BB-B60F-74EE-932CF704FC3A}"/>
              </a:ext>
            </a:extLst>
          </p:cNvPr>
          <p:cNvSpPr txBox="1"/>
          <p:nvPr/>
        </p:nvSpPr>
        <p:spPr>
          <a:xfrm>
            <a:off x="8930768" y="5724771"/>
            <a:ext cx="1662293" cy="36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97" dirty="0"/>
              <a:t>CXL link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94C174-F45E-653F-69C3-BC8D6EB68EA7}"/>
              </a:ext>
            </a:extLst>
          </p:cNvPr>
          <p:cNvSpPr txBox="1"/>
          <p:nvPr/>
        </p:nvSpPr>
        <p:spPr>
          <a:xfrm>
            <a:off x="12032180" y="5658939"/>
            <a:ext cx="1662293" cy="36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97" dirty="0"/>
              <a:t>CXL link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CB71AE-B827-7727-53B2-E38A5CA5136F}"/>
              </a:ext>
            </a:extLst>
          </p:cNvPr>
          <p:cNvSpPr txBox="1"/>
          <p:nvPr/>
        </p:nvSpPr>
        <p:spPr>
          <a:xfrm>
            <a:off x="9425138" y="3314754"/>
            <a:ext cx="3532671" cy="421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75" dirty="0"/>
              <a:t>Composed System S1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1E030A6-E54E-910A-B264-40F36803B540}"/>
              </a:ext>
            </a:extLst>
          </p:cNvPr>
          <p:cNvCxnSpPr>
            <a:cxnSpLocks/>
          </p:cNvCxnSpPr>
          <p:nvPr/>
        </p:nvCxnSpPr>
        <p:spPr>
          <a:xfrm>
            <a:off x="9728544" y="6308218"/>
            <a:ext cx="3229271" cy="23973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993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05F78-7F6C-CE6E-D93F-712C4A20E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399" dirty="0"/>
              <a:t>Composable module 1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CF80B6C-7CF8-916F-8464-CB859A09E115}"/>
              </a:ext>
            </a:extLst>
          </p:cNvPr>
          <p:cNvSpPr/>
          <p:nvPr/>
        </p:nvSpPr>
        <p:spPr>
          <a:xfrm>
            <a:off x="11383084" y="3343793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Chassis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6B23C1A-4BD7-C290-E188-2E4112328616}"/>
              </a:ext>
            </a:extLst>
          </p:cNvPr>
          <p:cNvSpPr/>
          <p:nvPr/>
        </p:nvSpPr>
        <p:spPr>
          <a:xfrm>
            <a:off x="11471568" y="3955984"/>
            <a:ext cx="1617569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Chassis1</a:t>
            </a:r>
          </a:p>
        </p:txBody>
      </p:sp>
      <p:cxnSp>
        <p:nvCxnSpPr>
          <p:cNvPr id="43" name="Connector: Curved 42">
            <a:extLst>
              <a:ext uri="{FF2B5EF4-FFF2-40B4-BE49-F238E27FC236}">
                <a16:creationId xmlns:a16="http://schemas.microsoft.com/office/drawing/2014/main" id="{B0769E2A-E50E-15C0-441C-9B3944CAD1CB}"/>
              </a:ext>
            </a:extLst>
          </p:cNvPr>
          <p:cNvCxnSpPr>
            <a:cxnSpLocks/>
            <a:stCxn id="42" idx="2"/>
            <a:endCxn id="56" idx="6"/>
          </p:cNvCxnSpPr>
          <p:nvPr/>
        </p:nvCxnSpPr>
        <p:spPr>
          <a:xfrm rot="10800000" flipV="1">
            <a:off x="8321566" y="4168241"/>
            <a:ext cx="3150004" cy="175694"/>
          </a:xfrm>
          <a:prstGeom prst="curvedConnector3">
            <a:avLst>
              <a:gd name="adj1" fmla="val 50000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F6B550B1-6730-246E-042E-0116ED9C4C5A}"/>
              </a:ext>
            </a:extLst>
          </p:cNvPr>
          <p:cNvSpPr/>
          <p:nvPr/>
        </p:nvSpPr>
        <p:spPr>
          <a:xfrm>
            <a:off x="4555004" y="4837532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Processors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1BAF7FD-9CBA-5C06-C835-7515B9CECDB6}"/>
              </a:ext>
            </a:extLst>
          </p:cNvPr>
          <p:cNvSpPr/>
          <p:nvPr/>
        </p:nvSpPr>
        <p:spPr>
          <a:xfrm>
            <a:off x="10588999" y="4974379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436E649-3573-C5E7-58A7-D9F998DC7802}"/>
              </a:ext>
            </a:extLst>
          </p:cNvPr>
          <p:cNvSpPr/>
          <p:nvPr/>
        </p:nvSpPr>
        <p:spPr>
          <a:xfrm>
            <a:off x="4943276" y="5498775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CPU1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AFC1FBF-4B68-BC60-879D-281D59EE25FE}"/>
              </a:ext>
            </a:extLst>
          </p:cNvPr>
          <p:cNvSpPr/>
          <p:nvPr/>
        </p:nvSpPr>
        <p:spPr>
          <a:xfrm>
            <a:off x="10895573" y="5635622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DIMM1</a:t>
            </a:r>
          </a:p>
        </p:txBody>
      </p:sp>
      <p:cxnSp>
        <p:nvCxnSpPr>
          <p:cNvPr id="48" name="Connector: Curved 47">
            <a:extLst>
              <a:ext uri="{FF2B5EF4-FFF2-40B4-BE49-F238E27FC236}">
                <a16:creationId xmlns:a16="http://schemas.microsoft.com/office/drawing/2014/main" id="{F652C081-8D0C-60F7-DDA6-107DFD30EFF2}"/>
              </a:ext>
            </a:extLst>
          </p:cNvPr>
          <p:cNvCxnSpPr>
            <a:cxnSpLocks/>
            <a:stCxn id="56" idx="4"/>
            <a:endCxn id="45" idx="0"/>
          </p:cNvCxnSpPr>
          <p:nvPr/>
        </p:nvCxnSpPr>
        <p:spPr>
          <a:xfrm rot="16200000" flipH="1">
            <a:off x="9399703" y="2923249"/>
            <a:ext cx="418181" cy="3684073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id="{12EF6885-598A-5107-6AAE-1F400A9F8993}"/>
              </a:ext>
            </a:extLst>
          </p:cNvPr>
          <p:cNvCxnSpPr>
            <a:cxnSpLocks/>
            <a:stCxn id="56" idx="3"/>
            <a:endCxn id="44" idx="0"/>
          </p:cNvCxnSpPr>
          <p:nvPr/>
        </p:nvCxnSpPr>
        <p:spPr>
          <a:xfrm rot="5400000">
            <a:off x="6223895" y="3686970"/>
            <a:ext cx="343503" cy="1957616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7401B3FC-0FCA-4D98-9265-A26EA930B6B3}"/>
              </a:ext>
            </a:extLst>
          </p:cNvPr>
          <p:cNvSpPr/>
          <p:nvPr/>
        </p:nvSpPr>
        <p:spPr>
          <a:xfrm>
            <a:off x="6644928" y="6899760"/>
            <a:ext cx="1582456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Ports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B9B0741-0A48-FFBF-1599-B6685F035587}"/>
              </a:ext>
            </a:extLst>
          </p:cNvPr>
          <p:cNvSpPr/>
          <p:nvPr/>
        </p:nvSpPr>
        <p:spPr>
          <a:xfrm>
            <a:off x="6951507" y="7561000"/>
            <a:ext cx="936395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2" name="Connector: Curved 51">
            <a:extLst>
              <a:ext uri="{FF2B5EF4-FFF2-40B4-BE49-F238E27FC236}">
                <a16:creationId xmlns:a16="http://schemas.microsoft.com/office/drawing/2014/main" id="{8C085F84-D888-F12F-94DF-5444BC8113EB}"/>
              </a:ext>
            </a:extLst>
          </p:cNvPr>
          <p:cNvCxnSpPr>
            <a:cxnSpLocks/>
            <a:stCxn id="59" idx="4"/>
            <a:endCxn id="50" idx="0"/>
          </p:cNvCxnSpPr>
          <p:nvPr/>
        </p:nvCxnSpPr>
        <p:spPr>
          <a:xfrm rot="16200000" flipH="1">
            <a:off x="7170539" y="6634144"/>
            <a:ext cx="507377" cy="23856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270EC6AE-839C-73BC-A8D9-C1276C7FB50E}"/>
              </a:ext>
            </a:extLst>
          </p:cNvPr>
          <p:cNvSpPr/>
          <p:nvPr/>
        </p:nvSpPr>
        <p:spPr>
          <a:xfrm>
            <a:off x="8906987" y="1903417"/>
            <a:ext cx="1144885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Root</a:t>
            </a:r>
          </a:p>
        </p:txBody>
      </p: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EAB39A29-4393-72B1-9024-B2596BE7C8DF}"/>
              </a:ext>
            </a:extLst>
          </p:cNvPr>
          <p:cNvCxnSpPr>
            <a:cxnSpLocks/>
            <a:stCxn id="53" idx="4"/>
            <a:endCxn id="41" idx="0"/>
          </p:cNvCxnSpPr>
          <p:nvPr/>
        </p:nvCxnSpPr>
        <p:spPr>
          <a:xfrm rot="16200000" flipH="1">
            <a:off x="10354247" y="1453117"/>
            <a:ext cx="1015856" cy="2765488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52BD32CB-3993-3A92-2DF1-CA4E77AF646E}"/>
              </a:ext>
            </a:extLst>
          </p:cNvPr>
          <p:cNvSpPr/>
          <p:nvPr/>
        </p:nvSpPr>
        <p:spPr>
          <a:xfrm>
            <a:off x="6904925" y="3529746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Systems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D2D7052-1B0F-84DE-6F36-9F45677117A0}"/>
              </a:ext>
            </a:extLst>
          </p:cNvPr>
          <p:cNvSpPr/>
          <p:nvPr/>
        </p:nvSpPr>
        <p:spPr>
          <a:xfrm>
            <a:off x="7211958" y="4131679"/>
            <a:ext cx="1109607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CM1</a:t>
            </a:r>
          </a:p>
        </p:txBody>
      </p: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CDFB23AD-F414-CD6A-1028-DCB7C22E7BD0}"/>
              </a:ext>
            </a:extLst>
          </p:cNvPr>
          <p:cNvCxnSpPr>
            <a:cxnSpLocks/>
            <a:stCxn id="53" idx="4"/>
            <a:endCxn id="55" idx="0"/>
          </p:cNvCxnSpPr>
          <p:nvPr/>
        </p:nvCxnSpPr>
        <p:spPr>
          <a:xfrm rot="5400000">
            <a:off x="8022190" y="2072502"/>
            <a:ext cx="1201808" cy="1712671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9612C813-5FBF-1125-5C50-F5E6273CD5F6}"/>
              </a:ext>
            </a:extLst>
          </p:cNvPr>
          <p:cNvSpPr/>
          <p:nvPr/>
        </p:nvSpPr>
        <p:spPr>
          <a:xfrm>
            <a:off x="6579715" y="5314477"/>
            <a:ext cx="1608306" cy="8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Fabric adapter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10A393-1F93-3F38-A491-9B269D6D1D81}"/>
              </a:ext>
            </a:extLst>
          </p:cNvPr>
          <p:cNvSpPr/>
          <p:nvPr/>
        </p:nvSpPr>
        <p:spPr>
          <a:xfrm>
            <a:off x="6879438" y="6003263"/>
            <a:ext cx="1065725" cy="3891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Adapter1</a:t>
            </a:r>
          </a:p>
        </p:txBody>
      </p: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C4B72959-068D-B225-4AB1-D3C27757A278}"/>
              </a:ext>
            </a:extLst>
          </p:cNvPr>
          <p:cNvCxnSpPr>
            <a:cxnSpLocks/>
            <a:stCxn id="56" idx="4"/>
            <a:endCxn id="58" idx="0"/>
          </p:cNvCxnSpPr>
          <p:nvPr/>
        </p:nvCxnSpPr>
        <p:spPr>
          <a:xfrm rot="5400000">
            <a:off x="7196175" y="4743892"/>
            <a:ext cx="758281" cy="382887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6111D41D-52C9-4734-B00E-C8F4FA1C9EC8}"/>
              </a:ext>
            </a:extLst>
          </p:cNvPr>
          <p:cNvSpPr/>
          <p:nvPr/>
        </p:nvSpPr>
        <p:spPr>
          <a:xfrm>
            <a:off x="8360253" y="5183057"/>
            <a:ext cx="1411558" cy="8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MemoryDomains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43FB3A3-3BE0-D44E-619A-3E09E80CBABF}"/>
              </a:ext>
            </a:extLst>
          </p:cNvPr>
          <p:cNvSpPr/>
          <p:nvPr/>
        </p:nvSpPr>
        <p:spPr>
          <a:xfrm>
            <a:off x="8388249" y="5899084"/>
            <a:ext cx="1252518" cy="3891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Domain1</a:t>
            </a:r>
          </a:p>
        </p:txBody>
      </p: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01DC5868-646C-8308-BA0B-FEA8F66D82DC}"/>
              </a:ext>
            </a:extLst>
          </p:cNvPr>
          <p:cNvCxnSpPr>
            <a:cxnSpLocks/>
            <a:stCxn id="56" idx="4"/>
            <a:endCxn id="61" idx="0"/>
          </p:cNvCxnSpPr>
          <p:nvPr/>
        </p:nvCxnSpPr>
        <p:spPr>
          <a:xfrm rot="16200000" flipH="1">
            <a:off x="8102962" y="4219990"/>
            <a:ext cx="626861" cy="1299271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CD99289E-1BE8-0E79-CA62-4E236C919526}"/>
              </a:ext>
            </a:extLst>
          </p:cNvPr>
          <p:cNvSpPr/>
          <p:nvPr/>
        </p:nvSpPr>
        <p:spPr>
          <a:xfrm>
            <a:off x="9238568" y="6812458"/>
            <a:ext cx="1411558" cy="8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</a:t>
            </a:r>
          </a:p>
          <a:p>
            <a:pPr algn="ctr"/>
            <a:r>
              <a:rPr lang="en-GB" sz="1584" dirty="0"/>
              <a:t>Chunk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79D345C-4E11-5457-68BE-B506BF8A0538}"/>
              </a:ext>
            </a:extLst>
          </p:cNvPr>
          <p:cNvSpPr/>
          <p:nvPr/>
        </p:nvSpPr>
        <p:spPr>
          <a:xfrm>
            <a:off x="9336481" y="7524934"/>
            <a:ext cx="1252518" cy="3891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Chunk1</a:t>
            </a:r>
          </a:p>
        </p:txBody>
      </p: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DFBCDE17-3557-07DF-302B-2C70E12647F2}"/>
              </a:ext>
            </a:extLst>
          </p:cNvPr>
          <p:cNvCxnSpPr>
            <a:cxnSpLocks/>
            <a:stCxn id="62" idx="4"/>
            <a:endCxn id="64" idx="0"/>
          </p:cNvCxnSpPr>
          <p:nvPr/>
        </p:nvCxnSpPr>
        <p:spPr>
          <a:xfrm rot="16200000" flipH="1">
            <a:off x="9217301" y="6085410"/>
            <a:ext cx="524256" cy="929836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nector: Curved 66">
            <a:extLst>
              <a:ext uri="{FF2B5EF4-FFF2-40B4-BE49-F238E27FC236}">
                <a16:creationId xmlns:a16="http://schemas.microsoft.com/office/drawing/2014/main" id="{9BCDAF66-E2DD-8811-95D5-6FD2CE27045D}"/>
              </a:ext>
            </a:extLst>
          </p:cNvPr>
          <p:cNvCxnSpPr>
            <a:cxnSpLocks/>
            <a:stCxn id="47" idx="4"/>
            <a:endCxn id="65" idx="6"/>
          </p:cNvCxnSpPr>
          <p:nvPr/>
        </p:nvCxnSpPr>
        <p:spPr>
          <a:xfrm rot="5400000">
            <a:off x="10167597" y="6481541"/>
            <a:ext cx="1659353" cy="816554"/>
          </a:xfrm>
          <a:prstGeom prst="curvedConnector2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B4672313-899B-9E66-8E10-047B09982E8A}"/>
              </a:ext>
            </a:extLst>
          </p:cNvPr>
          <p:cNvCxnSpPr>
            <a:cxnSpLocks/>
            <a:stCxn id="47" idx="2"/>
            <a:endCxn id="62" idx="6"/>
          </p:cNvCxnSpPr>
          <p:nvPr/>
        </p:nvCxnSpPr>
        <p:spPr>
          <a:xfrm rot="10800000" flipV="1">
            <a:off x="9640763" y="5847879"/>
            <a:ext cx="1254809" cy="245761"/>
          </a:xfrm>
          <a:prstGeom prst="curvedConnector3">
            <a:avLst>
              <a:gd name="adj1" fmla="val 50000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54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7D59-3D22-DC47-18ED-30E613DF0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043" y="608027"/>
            <a:ext cx="12980577" cy="1091662"/>
          </a:xfrm>
        </p:spPr>
        <p:txBody>
          <a:bodyPr>
            <a:noAutofit/>
          </a:bodyPr>
          <a:lstStyle/>
          <a:p>
            <a:r>
              <a:rPr lang="en-US" sz="5399" dirty="0">
                <a:latin typeface="Calibri Light (Headings)"/>
                <a:cs typeface="Arial"/>
              </a:rPr>
              <a:t>Type 3 SLD Memory Composable Module 2</a:t>
            </a:r>
            <a:endParaRPr lang="en-US" sz="5399" dirty="0">
              <a:latin typeface="Calibri Light (Headings)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C6B57FF-EE25-8982-E7C8-C59A552480BE}"/>
              </a:ext>
            </a:extLst>
          </p:cNvPr>
          <p:cNvSpPr/>
          <p:nvPr/>
        </p:nvSpPr>
        <p:spPr>
          <a:xfrm>
            <a:off x="7014647" y="3340943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Chassis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5B765CC-9984-25BB-4ED0-EAF5A0FB8B36}"/>
              </a:ext>
            </a:extLst>
          </p:cNvPr>
          <p:cNvSpPr/>
          <p:nvPr/>
        </p:nvSpPr>
        <p:spPr>
          <a:xfrm>
            <a:off x="7254332" y="3943681"/>
            <a:ext cx="1397151" cy="53984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Chassis2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69FBB4F-C0D7-DDA3-76B7-62D43B80023C}"/>
              </a:ext>
            </a:extLst>
          </p:cNvPr>
          <p:cNvSpPr/>
          <p:nvPr/>
        </p:nvSpPr>
        <p:spPr>
          <a:xfrm>
            <a:off x="9797378" y="6353086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04FCB6E-F689-F11C-6E25-662BC9D0432D}"/>
              </a:ext>
            </a:extLst>
          </p:cNvPr>
          <p:cNvSpPr/>
          <p:nvPr/>
        </p:nvSpPr>
        <p:spPr>
          <a:xfrm>
            <a:off x="10131430" y="7023082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DIMM1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8FDDB73-7A92-62A6-9F76-2572D33280EF}"/>
              </a:ext>
            </a:extLst>
          </p:cNvPr>
          <p:cNvSpPr/>
          <p:nvPr/>
        </p:nvSpPr>
        <p:spPr>
          <a:xfrm>
            <a:off x="5290983" y="5097760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Fabric Adapters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CB0E277-99E2-D8BF-525F-2662CBB820A1}"/>
              </a:ext>
            </a:extLst>
          </p:cNvPr>
          <p:cNvSpPr/>
          <p:nvPr/>
        </p:nvSpPr>
        <p:spPr>
          <a:xfrm>
            <a:off x="5641101" y="5799398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595F400-763E-2E92-C820-B4F2CE7E2F82}"/>
              </a:ext>
            </a:extLst>
          </p:cNvPr>
          <p:cNvSpPr/>
          <p:nvPr/>
        </p:nvSpPr>
        <p:spPr>
          <a:xfrm>
            <a:off x="4473090" y="6762804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Ports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8C6E8A-6F10-E7EC-A3AF-26F6A59B1174}"/>
              </a:ext>
            </a:extLst>
          </p:cNvPr>
          <p:cNvSpPr/>
          <p:nvPr/>
        </p:nvSpPr>
        <p:spPr>
          <a:xfrm>
            <a:off x="4815662" y="7393454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>
                <a:solidFill>
                  <a:schemeClr val="tx1"/>
                </a:solidFill>
              </a:rPr>
              <a:t>1</a:t>
            </a:r>
            <a:endParaRPr lang="en-GB" sz="1783" dirty="0">
              <a:solidFill>
                <a:schemeClr val="tx1"/>
              </a:solidFill>
            </a:endParaRPr>
          </a:p>
        </p:txBody>
      </p: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9BCCB509-553A-0306-525A-644F56A0234E}"/>
              </a:ext>
            </a:extLst>
          </p:cNvPr>
          <p:cNvCxnSpPr>
            <a:cxnSpLocks/>
            <a:stCxn id="54" idx="3"/>
            <a:endCxn id="55" idx="0"/>
          </p:cNvCxnSpPr>
          <p:nvPr/>
        </p:nvCxnSpPr>
        <p:spPr>
          <a:xfrm rot="5400000">
            <a:off x="5254727" y="6241931"/>
            <a:ext cx="601057" cy="440676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298A800E-0C9C-5B90-EE5F-16362D7B210B}"/>
              </a:ext>
            </a:extLst>
          </p:cNvPr>
          <p:cNvCxnSpPr>
            <a:cxnSpLocks/>
            <a:stCxn id="47" idx="3"/>
            <a:endCxn id="53" idx="0"/>
          </p:cNvCxnSpPr>
          <p:nvPr/>
        </p:nvCxnSpPr>
        <p:spPr>
          <a:xfrm rot="5400000">
            <a:off x="6459232" y="4098048"/>
            <a:ext cx="693288" cy="1306128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99348480-39F2-203C-AF22-14335F4A7389}"/>
              </a:ext>
            </a:extLst>
          </p:cNvPr>
          <p:cNvSpPr/>
          <p:nvPr/>
        </p:nvSpPr>
        <p:spPr>
          <a:xfrm>
            <a:off x="7099880" y="5288458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Memory Domains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E45B52F-0678-A789-0A66-D3B5FB0C868A}"/>
              </a:ext>
            </a:extLst>
          </p:cNvPr>
          <p:cNvSpPr/>
          <p:nvPr/>
        </p:nvSpPr>
        <p:spPr>
          <a:xfrm>
            <a:off x="7607669" y="5978425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AF1328D-DC2C-E568-05FA-01A9775D4504}"/>
              </a:ext>
            </a:extLst>
          </p:cNvPr>
          <p:cNvSpPr/>
          <p:nvPr/>
        </p:nvSpPr>
        <p:spPr>
          <a:xfrm>
            <a:off x="7506113" y="6924104"/>
            <a:ext cx="1317168" cy="542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 Chunks</a:t>
            </a:r>
          </a:p>
        </p:txBody>
      </p: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3232A4BB-839F-35B2-3DC7-A7EC69DFDADB}"/>
              </a:ext>
            </a:extLst>
          </p:cNvPr>
          <p:cNvCxnSpPr>
            <a:cxnSpLocks/>
            <a:stCxn id="60" idx="4"/>
            <a:endCxn id="61" idx="0"/>
          </p:cNvCxnSpPr>
          <p:nvPr/>
        </p:nvCxnSpPr>
        <p:spPr>
          <a:xfrm rot="16200000" flipH="1">
            <a:off x="7855204" y="6614609"/>
            <a:ext cx="521159" cy="97828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CC88B2F3-3529-CCED-3409-27558A6BFB9E}"/>
              </a:ext>
            </a:extLst>
          </p:cNvPr>
          <p:cNvCxnSpPr>
            <a:stCxn id="60" idx="3"/>
            <a:endCxn id="54" idx="5"/>
          </p:cNvCxnSpPr>
          <p:nvPr/>
        </p:nvCxnSpPr>
        <p:spPr>
          <a:xfrm rot="5400000" flipH="1">
            <a:off x="6994067" y="5592672"/>
            <a:ext cx="179027" cy="1317167"/>
          </a:xfrm>
          <a:prstGeom prst="curvedConnector3">
            <a:avLst>
              <a:gd name="adj1" fmla="val -155101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EDE5057D-9135-579C-EA88-2F369BBF6A2E}"/>
              </a:ext>
            </a:extLst>
          </p:cNvPr>
          <p:cNvSpPr/>
          <p:nvPr/>
        </p:nvSpPr>
        <p:spPr>
          <a:xfrm>
            <a:off x="11376180" y="3488128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PCIe Devices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327B49B-6614-9FE4-1747-D82F072A16FA}"/>
              </a:ext>
            </a:extLst>
          </p:cNvPr>
          <p:cNvSpPr/>
          <p:nvPr/>
        </p:nvSpPr>
        <p:spPr>
          <a:xfrm>
            <a:off x="11726299" y="4189765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9FE2045-FC10-9D61-F984-DE13F2AC0C6F}"/>
              </a:ext>
            </a:extLst>
          </p:cNvPr>
          <p:cNvSpPr/>
          <p:nvPr/>
        </p:nvSpPr>
        <p:spPr>
          <a:xfrm>
            <a:off x="9999100" y="4496314"/>
            <a:ext cx="1225316" cy="746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86" dirty="0"/>
              <a:t>PCIe Functions</a:t>
            </a:r>
          </a:p>
        </p:txBody>
      </p:sp>
      <p:cxnSp>
        <p:nvCxnSpPr>
          <p:cNvPr id="69" name="Connector: Curved 68">
            <a:extLst>
              <a:ext uri="{FF2B5EF4-FFF2-40B4-BE49-F238E27FC236}">
                <a16:creationId xmlns:a16="http://schemas.microsoft.com/office/drawing/2014/main" id="{BBB0B420-F688-59D0-B4FF-761FCAB75D0C}"/>
              </a:ext>
            </a:extLst>
          </p:cNvPr>
          <p:cNvCxnSpPr>
            <a:cxnSpLocks/>
            <a:stCxn id="66" idx="3"/>
            <a:endCxn id="67" idx="0"/>
          </p:cNvCxnSpPr>
          <p:nvPr/>
        </p:nvCxnSpPr>
        <p:spPr>
          <a:xfrm rot="5400000" flipH="1">
            <a:off x="11208375" y="3899690"/>
            <a:ext cx="55798" cy="1249039"/>
          </a:xfrm>
          <a:prstGeom prst="curvedConnector5">
            <a:avLst>
              <a:gd name="adj1" fmla="val -386227"/>
              <a:gd name="adj2" fmla="val 30859"/>
              <a:gd name="adj3" fmla="val 486227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65A5BBDE-FEB8-A0A3-3C52-3C9DAA4981D5}"/>
              </a:ext>
            </a:extLst>
          </p:cNvPr>
          <p:cNvSpPr/>
          <p:nvPr/>
        </p:nvSpPr>
        <p:spPr>
          <a:xfrm>
            <a:off x="12356397" y="4812610"/>
            <a:ext cx="1619979" cy="8233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584" dirty="0"/>
              <a:t>CXL Logical Devices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E63F71DD-AD03-2631-2F36-D7D9208621EF}"/>
              </a:ext>
            </a:extLst>
          </p:cNvPr>
          <p:cNvSpPr/>
          <p:nvPr/>
        </p:nvSpPr>
        <p:spPr>
          <a:xfrm>
            <a:off x="12954981" y="5469177"/>
            <a:ext cx="449997" cy="3335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2" name="Connector: Curved 71">
            <a:extLst>
              <a:ext uri="{FF2B5EF4-FFF2-40B4-BE49-F238E27FC236}">
                <a16:creationId xmlns:a16="http://schemas.microsoft.com/office/drawing/2014/main" id="{ED5CF823-DE36-8DBE-2C0C-5A1E3D1040DD}"/>
              </a:ext>
            </a:extLst>
          </p:cNvPr>
          <p:cNvCxnSpPr>
            <a:cxnSpLocks/>
            <a:stCxn id="66" idx="5"/>
            <a:endCxn id="70" idx="0"/>
          </p:cNvCxnSpPr>
          <p:nvPr/>
        </p:nvCxnSpPr>
        <p:spPr>
          <a:xfrm rot="16200000" flipH="1">
            <a:off x="12708038" y="4354268"/>
            <a:ext cx="260498" cy="656192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nector: Curved 72">
            <a:extLst>
              <a:ext uri="{FF2B5EF4-FFF2-40B4-BE49-F238E27FC236}">
                <a16:creationId xmlns:a16="http://schemas.microsoft.com/office/drawing/2014/main" id="{A366BDCD-5614-0E8A-44BE-40B52A444E9B}"/>
              </a:ext>
            </a:extLst>
          </p:cNvPr>
          <p:cNvCxnSpPr>
            <a:cxnSpLocks/>
            <a:stCxn id="47" idx="6"/>
            <a:endCxn id="101" idx="2"/>
          </p:cNvCxnSpPr>
          <p:nvPr/>
        </p:nvCxnSpPr>
        <p:spPr>
          <a:xfrm flipV="1">
            <a:off x="8651489" y="3943676"/>
            <a:ext cx="2724693" cy="269925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ctor: Curved 73">
            <a:extLst>
              <a:ext uri="{FF2B5EF4-FFF2-40B4-BE49-F238E27FC236}">
                <a16:creationId xmlns:a16="http://schemas.microsoft.com/office/drawing/2014/main" id="{38F5BC02-8F0A-18EB-026D-6A2729684C42}"/>
              </a:ext>
            </a:extLst>
          </p:cNvPr>
          <p:cNvCxnSpPr>
            <a:cxnSpLocks/>
            <a:stCxn id="47" idx="4"/>
            <a:endCxn id="59" idx="0"/>
          </p:cNvCxnSpPr>
          <p:nvPr/>
        </p:nvCxnSpPr>
        <p:spPr>
          <a:xfrm rot="16200000" flipH="1">
            <a:off x="7554848" y="4881594"/>
            <a:ext cx="804927" cy="8800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ctor: Curved 74">
            <a:extLst>
              <a:ext uri="{FF2B5EF4-FFF2-40B4-BE49-F238E27FC236}">
                <a16:creationId xmlns:a16="http://schemas.microsoft.com/office/drawing/2014/main" id="{5AFCEAB5-439B-843D-3818-95D051C9898A}"/>
              </a:ext>
            </a:extLst>
          </p:cNvPr>
          <p:cNvCxnSpPr>
            <a:cxnSpLocks/>
            <a:stCxn id="60" idx="6"/>
            <a:endCxn id="71" idx="3"/>
          </p:cNvCxnSpPr>
          <p:nvPr/>
        </p:nvCxnSpPr>
        <p:spPr>
          <a:xfrm flipV="1">
            <a:off x="8526063" y="5753903"/>
            <a:ext cx="4494819" cy="436782"/>
          </a:xfrm>
          <a:prstGeom prst="curvedConnector2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ctor: Curved 75">
            <a:extLst>
              <a:ext uri="{FF2B5EF4-FFF2-40B4-BE49-F238E27FC236}">
                <a16:creationId xmlns:a16="http://schemas.microsoft.com/office/drawing/2014/main" id="{0E8BBB06-1D88-D514-7ADB-F13FED2C8EAB}"/>
              </a:ext>
            </a:extLst>
          </p:cNvPr>
          <p:cNvCxnSpPr>
            <a:cxnSpLocks/>
            <a:stCxn id="60" idx="6"/>
            <a:endCxn id="68" idx="4"/>
          </p:cNvCxnSpPr>
          <p:nvPr/>
        </p:nvCxnSpPr>
        <p:spPr>
          <a:xfrm flipV="1">
            <a:off x="8526062" y="5427243"/>
            <a:ext cx="2092874" cy="763441"/>
          </a:xfrm>
          <a:prstGeom prst="curvedConnector2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or: Curved 77">
            <a:extLst>
              <a:ext uri="{FF2B5EF4-FFF2-40B4-BE49-F238E27FC236}">
                <a16:creationId xmlns:a16="http://schemas.microsoft.com/office/drawing/2014/main" id="{3712BDCF-BBF9-444E-19B6-99C73A8A7AE5}"/>
              </a:ext>
            </a:extLst>
          </p:cNvPr>
          <p:cNvCxnSpPr>
            <a:cxnSpLocks/>
            <a:stCxn id="60" idx="6"/>
            <a:endCxn id="51" idx="2"/>
          </p:cNvCxnSpPr>
          <p:nvPr/>
        </p:nvCxnSpPr>
        <p:spPr>
          <a:xfrm>
            <a:off x="8526063" y="6190682"/>
            <a:ext cx="1605373" cy="1044657"/>
          </a:xfrm>
          <a:prstGeom prst="curvedConnector3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Oval 96">
            <a:extLst>
              <a:ext uri="{FF2B5EF4-FFF2-40B4-BE49-F238E27FC236}">
                <a16:creationId xmlns:a16="http://schemas.microsoft.com/office/drawing/2014/main" id="{728A15C1-4203-F429-23F5-7B3446AFBCF2}"/>
              </a:ext>
            </a:extLst>
          </p:cNvPr>
          <p:cNvSpPr/>
          <p:nvPr/>
        </p:nvSpPr>
        <p:spPr>
          <a:xfrm>
            <a:off x="11376180" y="3492572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PCIe Devices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2409E1CE-5B04-58EC-19B0-2D564A49CD34}"/>
              </a:ext>
            </a:extLst>
          </p:cNvPr>
          <p:cNvSpPr/>
          <p:nvPr/>
        </p:nvSpPr>
        <p:spPr>
          <a:xfrm>
            <a:off x="11726299" y="4194210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18428A2D-D331-90AF-BF71-21115827C39D}"/>
              </a:ext>
            </a:extLst>
          </p:cNvPr>
          <p:cNvSpPr/>
          <p:nvPr/>
        </p:nvSpPr>
        <p:spPr>
          <a:xfrm>
            <a:off x="9999100" y="4496309"/>
            <a:ext cx="1225316" cy="746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86" dirty="0"/>
              <a:t>PCIe Functions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44E06ED3-2074-D516-F475-A606E603F296}"/>
              </a:ext>
            </a:extLst>
          </p:cNvPr>
          <p:cNvSpPr/>
          <p:nvPr/>
        </p:nvSpPr>
        <p:spPr>
          <a:xfrm>
            <a:off x="11376180" y="3492567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PCIe Devices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F20A3439-20AF-ADE9-274C-77330FA287F1}"/>
              </a:ext>
            </a:extLst>
          </p:cNvPr>
          <p:cNvSpPr/>
          <p:nvPr/>
        </p:nvSpPr>
        <p:spPr>
          <a:xfrm>
            <a:off x="11726299" y="4194205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2D2A4312-3D4D-4667-2476-6291ED5A1D7D}"/>
              </a:ext>
            </a:extLst>
          </p:cNvPr>
          <p:cNvSpPr/>
          <p:nvPr/>
        </p:nvSpPr>
        <p:spPr>
          <a:xfrm>
            <a:off x="10393936" y="5093666"/>
            <a:ext cx="449997" cy="3335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62" name="Connector: Curved 161">
            <a:extLst>
              <a:ext uri="{FF2B5EF4-FFF2-40B4-BE49-F238E27FC236}">
                <a16:creationId xmlns:a16="http://schemas.microsoft.com/office/drawing/2014/main" id="{E7C3B1D9-96D6-BEF1-421B-53C633240F29}"/>
              </a:ext>
            </a:extLst>
          </p:cNvPr>
          <p:cNvCxnSpPr>
            <a:cxnSpLocks/>
            <a:stCxn id="68" idx="5"/>
            <a:endCxn id="71" idx="3"/>
          </p:cNvCxnSpPr>
          <p:nvPr/>
        </p:nvCxnSpPr>
        <p:spPr>
          <a:xfrm rot="16200000" flipH="1">
            <a:off x="11711703" y="4444718"/>
            <a:ext cx="375511" cy="2242849"/>
          </a:xfrm>
          <a:prstGeom prst="curvedConnector3">
            <a:avLst>
              <a:gd name="adj1" fmla="val 170399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or: Curved 175">
            <a:extLst>
              <a:ext uri="{FF2B5EF4-FFF2-40B4-BE49-F238E27FC236}">
                <a16:creationId xmlns:a16="http://schemas.microsoft.com/office/drawing/2014/main" id="{B27E9EE5-3D2E-EC4B-356D-0A5F0DC42218}"/>
              </a:ext>
            </a:extLst>
          </p:cNvPr>
          <p:cNvCxnSpPr>
            <a:cxnSpLocks/>
            <a:stCxn id="47" idx="4"/>
            <a:endCxn id="50" idx="0"/>
          </p:cNvCxnSpPr>
          <p:nvPr/>
        </p:nvCxnSpPr>
        <p:spPr>
          <a:xfrm rot="16200000" flipH="1">
            <a:off x="8371280" y="4065157"/>
            <a:ext cx="1869553" cy="2706298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2" name="Oval 201">
            <a:extLst>
              <a:ext uri="{FF2B5EF4-FFF2-40B4-BE49-F238E27FC236}">
                <a16:creationId xmlns:a16="http://schemas.microsoft.com/office/drawing/2014/main" id="{2791DBC0-2F3F-961B-2288-E9A6E3AD8D01}"/>
              </a:ext>
            </a:extLst>
          </p:cNvPr>
          <p:cNvSpPr/>
          <p:nvPr/>
        </p:nvSpPr>
        <p:spPr>
          <a:xfrm>
            <a:off x="7631531" y="7381841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96" dirty="0">
                <a:solidFill>
                  <a:schemeClr val="tx1"/>
                </a:solidFill>
              </a:rPr>
              <a:t>Chunk1</a:t>
            </a:r>
          </a:p>
        </p:txBody>
      </p:sp>
      <p:cxnSp>
        <p:nvCxnSpPr>
          <p:cNvPr id="203" name="Connector: Curved 202">
            <a:extLst>
              <a:ext uri="{FF2B5EF4-FFF2-40B4-BE49-F238E27FC236}">
                <a16:creationId xmlns:a16="http://schemas.microsoft.com/office/drawing/2014/main" id="{51D99C81-909A-9ACB-B804-3535C993959D}"/>
              </a:ext>
            </a:extLst>
          </p:cNvPr>
          <p:cNvCxnSpPr>
            <a:cxnSpLocks/>
            <a:stCxn id="202" idx="6"/>
            <a:endCxn id="51" idx="2"/>
          </p:cNvCxnSpPr>
          <p:nvPr/>
        </p:nvCxnSpPr>
        <p:spPr>
          <a:xfrm flipV="1">
            <a:off x="8651486" y="7235341"/>
            <a:ext cx="1479947" cy="358759"/>
          </a:xfrm>
          <a:prstGeom prst="curvedConnector3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Connector: Curved 205">
            <a:extLst>
              <a:ext uri="{FF2B5EF4-FFF2-40B4-BE49-F238E27FC236}">
                <a16:creationId xmlns:a16="http://schemas.microsoft.com/office/drawing/2014/main" id="{13346A37-B47C-4DA7-5D35-D28CFA754CE5}"/>
              </a:ext>
            </a:extLst>
          </p:cNvPr>
          <p:cNvCxnSpPr>
            <a:cxnSpLocks/>
            <a:stCxn id="202" idx="5"/>
            <a:endCxn id="71" idx="4"/>
          </p:cNvCxnSpPr>
          <p:nvPr/>
        </p:nvCxnSpPr>
        <p:spPr>
          <a:xfrm rot="5400000" flipH="1" flipV="1">
            <a:off x="9870331" y="4434542"/>
            <a:ext cx="1941437" cy="4677864"/>
          </a:xfrm>
          <a:prstGeom prst="curvedConnector3">
            <a:avLst>
              <a:gd name="adj1" fmla="val 8331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1" name="TextBox 210">
            <a:extLst>
              <a:ext uri="{FF2B5EF4-FFF2-40B4-BE49-F238E27FC236}">
                <a16:creationId xmlns:a16="http://schemas.microsoft.com/office/drawing/2014/main" id="{BE0D1A44-F696-C1CE-7CD1-63B4EE9B7FDC}"/>
              </a:ext>
            </a:extLst>
          </p:cNvPr>
          <p:cNvSpPr txBox="1"/>
          <p:nvPr/>
        </p:nvSpPr>
        <p:spPr>
          <a:xfrm>
            <a:off x="12510192" y="8008492"/>
            <a:ext cx="3916376" cy="70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43" dirty="0"/>
              <a:t>Should Chunk1 object exist before binding to host is done? </a:t>
            </a:r>
          </a:p>
        </p:txBody>
      </p:sp>
    </p:spTree>
    <p:extLst>
      <p:ext uri="{BB962C8B-B14F-4D97-AF65-F5344CB8AC3E}">
        <p14:creationId xmlns:p14="http://schemas.microsoft.com/office/powerpoint/2010/main" val="2447100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>
            <a:extLst>
              <a:ext uri="{FF2B5EF4-FFF2-40B4-BE49-F238E27FC236}">
                <a16:creationId xmlns:a16="http://schemas.microsoft.com/office/drawing/2014/main" id="{2C6B57FF-EE25-8982-E7C8-C59A552480BE}"/>
              </a:ext>
            </a:extLst>
          </p:cNvPr>
          <p:cNvSpPr/>
          <p:nvPr/>
        </p:nvSpPr>
        <p:spPr>
          <a:xfrm>
            <a:off x="7573839" y="2722232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Chassis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5B765CC-9984-25BB-4ED0-EAF5A0FB8B36}"/>
              </a:ext>
            </a:extLst>
          </p:cNvPr>
          <p:cNvSpPr/>
          <p:nvPr/>
        </p:nvSpPr>
        <p:spPr>
          <a:xfrm>
            <a:off x="7813523" y="3324970"/>
            <a:ext cx="1397151" cy="53984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Chassis2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69FBB4F-C0D7-DDA3-76B7-62D43B80023C}"/>
              </a:ext>
            </a:extLst>
          </p:cNvPr>
          <p:cNvSpPr/>
          <p:nvPr/>
        </p:nvSpPr>
        <p:spPr>
          <a:xfrm>
            <a:off x="9901135" y="7391693"/>
            <a:ext cx="1384931" cy="656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04FCB6E-F689-F11C-6E25-662BC9D0432D}"/>
              </a:ext>
            </a:extLst>
          </p:cNvPr>
          <p:cNvSpPr/>
          <p:nvPr/>
        </p:nvSpPr>
        <p:spPr>
          <a:xfrm>
            <a:off x="10230908" y="7972814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DIMM1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8FDDB73-7A92-62A6-9F76-2572D33280EF}"/>
              </a:ext>
            </a:extLst>
          </p:cNvPr>
          <p:cNvSpPr/>
          <p:nvPr/>
        </p:nvSpPr>
        <p:spPr>
          <a:xfrm>
            <a:off x="5347202" y="4611884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Fabric Adapters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CB0E277-99E2-D8BF-525F-2662CBB820A1}"/>
              </a:ext>
            </a:extLst>
          </p:cNvPr>
          <p:cNvSpPr/>
          <p:nvPr/>
        </p:nvSpPr>
        <p:spPr>
          <a:xfrm>
            <a:off x="5697319" y="5313522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595F400-763E-2E92-C820-B4F2CE7E2F82}"/>
              </a:ext>
            </a:extLst>
          </p:cNvPr>
          <p:cNvSpPr/>
          <p:nvPr/>
        </p:nvSpPr>
        <p:spPr>
          <a:xfrm>
            <a:off x="4424926" y="6411775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Ports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8C6E8A-6F10-E7EC-A3AF-26F6A59B1174}"/>
              </a:ext>
            </a:extLst>
          </p:cNvPr>
          <p:cNvSpPr/>
          <p:nvPr/>
        </p:nvSpPr>
        <p:spPr>
          <a:xfrm>
            <a:off x="4767500" y="7042424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>
                <a:solidFill>
                  <a:schemeClr val="tx1"/>
                </a:solidFill>
              </a:rPr>
              <a:t>1</a:t>
            </a:r>
            <a:endParaRPr lang="en-GB" sz="1783" dirty="0">
              <a:solidFill>
                <a:schemeClr val="tx1"/>
              </a:solidFill>
            </a:endParaRPr>
          </a:p>
        </p:txBody>
      </p: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9BCCB509-553A-0306-525A-644F56A0234E}"/>
              </a:ext>
            </a:extLst>
          </p:cNvPr>
          <p:cNvCxnSpPr>
            <a:cxnSpLocks/>
            <a:stCxn id="54" idx="3"/>
            <a:endCxn id="55" idx="0"/>
          </p:cNvCxnSpPr>
          <p:nvPr/>
        </p:nvCxnSpPr>
        <p:spPr>
          <a:xfrm rot="5400000">
            <a:off x="5191337" y="5771294"/>
            <a:ext cx="735902" cy="545057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298A800E-0C9C-5B90-EE5F-16362D7B210B}"/>
              </a:ext>
            </a:extLst>
          </p:cNvPr>
          <p:cNvCxnSpPr>
            <a:cxnSpLocks/>
            <a:stCxn id="47" idx="3"/>
            <a:endCxn id="53" idx="0"/>
          </p:cNvCxnSpPr>
          <p:nvPr/>
        </p:nvCxnSpPr>
        <p:spPr>
          <a:xfrm rot="5400000">
            <a:off x="6700522" y="3294264"/>
            <a:ext cx="826125" cy="1809102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99348480-39F2-203C-AF22-14335F4A7389}"/>
              </a:ext>
            </a:extLst>
          </p:cNvPr>
          <p:cNvSpPr/>
          <p:nvPr/>
        </p:nvSpPr>
        <p:spPr>
          <a:xfrm>
            <a:off x="7890139" y="4368728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Memory Domains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E45B52F-0678-A789-0A66-D3B5FB0C868A}"/>
              </a:ext>
            </a:extLst>
          </p:cNvPr>
          <p:cNvSpPr/>
          <p:nvPr/>
        </p:nvSpPr>
        <p:spPr>
          <a:xfrm>
            <a:off x="8397928" y="5058694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3232A4BB-839F-35B2-3DC7-A7EC69DFDADB}"/>
              </a:ext>
            </a:extLst>
          </p:cNvPr>
          <p:cNvCxnSpPr>
            <a:cxnSpLocks/>
            <a:stCxn id="60" idx="4"/>
            <a:endCxn id="83" idx="0"/>
          </p:cNvCxnSpPr>
          <p:nvPr/>
        </p:nvCxnSpPr>
        <p:spPr>
          <a:xfrm rot="5400000">
            <a:off x="7218420" y="6523226"/>
            <a:ext cx="2678720" cy="598691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CC88B2F3-3529-CCED-3409-27558A6BFB9E}"/>
              </a:ext>
            </a:extLst>
          </p:cNvPr>
          <p:cNvCxnSpPr>
            <a:stCxn id="60" idx="3"/>
            <a:endCxn id="54" idx="5"/>
          </p:cNvCxnSpPr>
          <p:nvPr/>
        </p:nvCxnSpPr>
        <p:spPr>
          <a:xfrm rot="5400000">
            <a:off x="7379410" y="4522854"/>
            <a:ext cx="254827" cy="2051209"/>
          </a:xfrm>
          <a:prstGeom prst="curvedConnector3">
            <a:avLst>
              <a:gd name="adj1" fmla="val 208966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EDE5057D-9135-579C-EA88-2F369BBF6A2E}"/>
              </a:ext>
            </a:extLst>
          </p:cNvPr>
          <p:cNvSpPr/>
          <p:nvPr/>
        </p:nvSpPr>
        <p:spPr>
          <a:xfrm>
            <a:off x="12375104" y="3566295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PCIe Devices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9FE2045-FC10-9D61-F984-DE13F2AC0C6F}"/>
              </a:ext>
            </a:extLst>
          </p:cNvPr>
          <p:cNvSpPr/>
          <p:nvPr/>
        </p:nvSpPr>
        <p:spPr>
          <a:xfrm>
            <a:off x="12359089" y="5021408"/>
            <a:ext cx="1225316" cy="746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86" dirty="0"/>
              <a:t>PCIe Functions</a:t>
            </a:r>
          </a:p>
        </p:txBody>
      </p:sp>
      <p:cxnSp>
        <p:nvCxnSpPr>
          <p:cNvPr id="69" name="Connector: Curved 68">
            <a:extLst>
              <a:ext uri="{FF2B5EF4-FFF2-40B4-BE49-F238E27FC236}">
                <a16:creationId xmlns:a16="http://schemas.microsoft.com/office/drawing/2014/main" id="{BBB0B420-F688-59D0-B4FF-761FCAB75D0C}"/>
              </a:ext>
            </a:extLst>
          </p:cNvPr>
          <p:cNvCxnSpPr>
            <a:cxnSpLocks/>
            <a:stCxn id="102" idx="4"/>
            <a:endCxn id="67" idx="0"/>
          </p:cNvCxnSpPr>
          <p:nvPr/>
        </p:nvCxnSpPr>
        <p:spPr>
          <a:xfrm rot="5400000">
            <a:off x="12915824" y="4752809"/>
            <a:ext cx="324519" cy="212675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65A5BBDE-FEB8-A0A3-3C52-3C9DAA4981D5}"/>
              </a:ext>
            </a:extLst>
          </p:cNvPr>
          <p:cNvSpPr/>
          <p:nvPr/>
        </p:nvSpPr>
        <p:spPr>
          <a:xfrm>
            <a:off x="13756963" y="5977818"/>
            <a:ext cx="1619979" cy="8233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584" dirty="0"/>
              <a:t>CXL Logical Devices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E63F71DD-AD03-2631-2F36-D7D9208621EF}"/>
              </a:ext>
            </a:extLst>
          </p:cNvPr>
          <p:cNvSpPr/>
          <p:nvPr/>
        </p:nvSpPr>
        <p:spPr>
          <a:xfrm>
            <a:off x="14675043" y="6627472"/>
            <a:ext cx="661867" cy="3335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2" name="Connector: Curved 71">
            <a:extLst>
              <a:ext uri="{FF2B5EF4-FFF2-40B4-BE49-F238E27FC236}">
                <a16:creationId xmlns:a16="http://schemas.microsoft.com/office/drawing/2014/main" id="{ED5CF823-DE36-8DBE-2C0C-5A1E3D1040DD}"/>
              </a:ext>
            </a:extLst>
          </p:cNvPr>
          <p:cNvCxnSpPr>
            <a:cxnSpLocks/>
            <a:stCxn id="102" idx="5"/>
            <a:endCxn id="70" idx="0"/>
          </p:cNvCxnSpPr>
          <p:nvPr/>
        </p:nvCxnSpPr>
        <p:spPr>
          <a:xfrm rot="16200000" flipH="1">
            <a:off x="13366483" y="4777351"/>
            <a:ext cx="1343099" cy="1057835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nector: Curved 72">
            <a:extLst>
              <a:ext uri="{FF2B5EF4-FFF2-40B4-BE49-F238E27FC236}">
                <a16:creationId xmlns:a16="http://schemas.microsoft.com/office/drawing/2014/main" id="{A366BDCD-5614-0E8A-44BE-40B52A444E9B}"/>
              </a:ext>
            </a:extLst>
          </p:cNvPr>
          <p:cNvCxnSpPr>
            <a:cxnSpLocks/>
            <a:stCxn id="47" idx="6"/>
            <a:endCxn id="101" idx="2"/>
          </p:cNvCxnSpPr>
          <p:nvPr/>
        </p:nvCxnSpPr>
        <p:spPr>
          <a:xfrm>
            <a:off x="9210675" y="3594891"/>
            <a:ext cx="3164429" cy="426955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ctor: Curved 73">
            <a:extLst>
              <a:ext uri="{FF2B5EF4-FFF2-40B4-BE49-F238E27FC236}">
                <a16:creationId xmlns:a16="http://schemas.microsoft.com/office/drawing/2014/main" id="{38F5BC02-8F0A-18EB-026D-6A2729684C42}"/>
              </a:ext>
            </a:extLst>
          </p:cNvPr>
          <p:cNvCxnSpPr>
            <a:cxnSpLocks/>
            <a:stCxn id="47" idx="5"/>
            <a:endCxn id="50" idx="0"/>
          </p:cNvCxnSpPr>
          <p:nvPr/>
        </p:nvCxnSpPr>
        <p:spPr>
          <a:xfrm rot="16200000" flipH="1">
            <a:off x="7996868" y="4794959"/>
            <a:ext cx="3605934" cy="1587533"/>
          </a:xfrm>
          <a:prstGeom prst="curvedConnector3">
            <a:avLst>
              <a:gd name="adj1" fmla="val 15912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ctor: Curved 75">
            <a:extLst>
              <a:ext uri="{FF2B5EF4-FFF2-40B4-BE49-F238E27FC236}">
                <a16:creationId xmlns:a16="http://schemas.microsoft.com/office/drawing/2014/main" id="{0E8BBB06-1D88-D514-7ADB-F13FED2C8EAB}"/>
              </a:ext>
            </a:extLst>
          </p:cNvPr>
          <p:cNvCxnSpPr>
            <a:cxnSpLocks/>
            <a:stCxn id="60" idx="6"/>
            <a:endCxn id="68" idx="4"/>
          </p:cNvCxnSpPr>
          <p:nvPr/>
        </p:nvCxnSpPr>
        <p:spPr>
          <a:xfrm>
            <a:off x="9316321" y="5270953"/>
            <a:ext cx="3662602" cy="681382"/>
          </a:xfrm>
          <a:prstGeom prst="curvedConnector4">
            <a:avLst>
              <a:gd name="adj1" fmla="val 46928"/>
              <a:gd name="adj2" fmla="val 136229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or: Curved 77">
            <a:extLst>
              <a:ext uri="{FF2B5EF4-FFF2-40B4-BE49-F238E27FC236}">
                <a16:creationId xmlns:a16="http://schemas.microsoft.com/office/drawing/2014/main" id="{3712BDCF-BBF9-444E-19B6-99C73A8A7AE5}"/>
              </a:ext>
            </a:extLst>
          </p:cNvPr>
          <p:cNvCxnSpPr>
            <a:cxnSpLocks/>
            <a:stCxn id="60" idx="4"/>
            <a:endCxn id="51" idx="2"/>
          </p:cNvCxnSpPr>
          <p:nvPr/>
        </p:nvCxnSpPr>
        <p:spPr>
          <a:xfrm rot="16200000" flipH="1">
            <a:off x="8193086" y="6147251"/>
            <a:ext cx="2701861" cy="1373783"/>
          </a:xfrm>
          <a:prstGeom prst="curvedConnector2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Oval 96">
            <a:extLst>
              <a:ext uri="{FF2B5EF4-FFF2-40B4-BE49-F238E27FC236}">
                <a16:creationId xmlns:a16="http://schemas.microsoft.com/office/drawing/2014/main" id="{728A15C1-4203-F429-23F5-7B3446AFBCF2}"/>
              </a:ext>
            </a:extLst>
          </p:cNvPr>
          <p:cNvSpPr/>
          <p:nvPr/>
        </p:nvSpPr>
        <p:spPr>
          <a:xfrm>
            <a:off x="12375104" y="3570739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PCIe Devices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44E06ED3-2074-D516-F475-A606E603F296}"/>
              </a:ext>
            </a:extLst>
          </p:cNvPr>
          <p:cNvSpPr/>
          <p:nvPr/>
        </p:nvSpPr>
        <p:spPr>
          <a:xfrm>
            <a:off x="12375104" y="3570734"/>
            <a:ext cx="1723663" cy="902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PCIe Devices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F20A3439-20AF-ADE9-274C-77330FA287F1}"/>
              </a:ext>
            </a:extLst>
          </p:cNvPr>
          <p:cNvSpPr/>
          <p:nvPr/>
        </p:nvSpPr>
        <p:spPr>
          <a:xfrm>
            <a:off x="12725222" y="4272373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2D2A4312-3D4D-4667-2476-6291ED5A1D7D}"/>
              </a:ext>
            </a:extLst>
          </p:cNvPr>
          <p:cNvSpPr/>
          <p:nvPr/>
        </p:nvSpPr>
        <p:spPr>
          <a:xfrm>
            <a:off x="12753925" y="5618758"/>
            <a:ext cx="449997" cy="3335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62" name="Connector: Curved 161">
            <a:extLst>
              <a:ext uri="{FF2B5EF4-FFF2-40B4-BE49-F238E27FC236}">
                <a16:creationId xmlns:a16="http://schemas.microsoft.com/office/drawing/2014/main" id="{E7C3B1D9-96D6-BEF1-421B-53C633240F29}"/>
              </a:ext>
            </a:extLst>
          </p:cNvPr>
          <p:cNvCxnSpPr>
            <a:cxnSpLocks/>
            <a:stCxn id="68" idx="4"/>
            <a:endCxn id="71" idx="4"/>
          </p:cNvCxnSpPr>
          <p:nvPr/>
        </p:nvCxnSpPr>
        <p:spPr>
          <a:xfrm rot="16200000" flipH="1">
            <a:off x="13488091" y="5443168"/>
            <a:ext cx="1008713" cy="2027051"/>
          </a:xfrm>
          <a:prstGeom prst="curvedConnector3">
            <a:avLst>
              <a:gd name="adj1" fmla="val 124472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169211C5-E2AF-6880-2649-E30518A4AABA}"/>
              </a:ext>
            </a:extLst>
          </p:cNvPr>
          <p:cNvSpPr/>
          <p:nvPr/>
        </p:nvSpPr>
        <p:spPr>
          <a:xfrm>
            <a:off x="12269772" y="5520776"/>
            <a:ext cx="449997" cy="3335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1C5094E-78C0-A64A-19BB-2752E0E70158}"/>
              </a:ext>
            </a:extLst>
          </p:cNvPr>
          <p:cNvSpPr/>
          <p:nvPr/>
        </p:nvSpPr>
        <p:spPr>
          <a:xfrm>
            <a:off x="13992440" y="6571763"/>
            <a:ext cx="598301" cy="414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81" name="Connector: Curved 80">
            <a:extLst>
              <a:ext uri="{FF2B5EF4-FFF2-40B4-BE49-F238E27FC236}">
                <a16:creationId xmlns:a16="http://schemas.microsoft.com/office/drawing/2014/main" id="{A31C5CD6-39A7-25FE-42B6-FA5C0D28185A}"/>
              </a:ext>
            </a:extLst>
          </p:cNvPr>
          <p:cNvCxnSpPr>
            <a:cxnSpLocks/>
            <a:stCxn id="42" idx="4"/>
            <a:endCxn id="43" idx="2"/>
          </p:cNvCxnSpPr>
          <p:nvPr/>
        </p:nvCxnSpPr>
        <p:spPr>
          <a:xfrm rot="16200000" flipH="1">
            <a:off x="12781207" y="5567915"/>
            <a:ext cx="924795" cy="1497669"/>
          </a:xfrm>
          <a:prstGeom prst="curvedConnector2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nector: Curved 85">
            <a:extLst>
              <a:ext uri="{FF2B5EF4-FFF2-40B4-BE49-F238E27FC236}">
                <a16:creationId xmlns:a16="http://schemas.microsoft.com/office/drawing/2014/main" id="{C67235EB-1EF4-C027-8642-3BEE3B834B76}"/>
              </a:ext>
            </a:extLst>
          </p:cNvPr>
          <p:cNvCxnSpPr>
            <a:cxnSpLocks/>
            <a:stCxn id="60" idx="6"/>
            <a:endCxn id="42" idx="4"/>
          </p:cNvCxnSpPr>
          <p:nvPr/>
        </p:nvCxnSpPr>
        <p:spPr>
          <a:xfrm>
            <a:off x="9316322" y="5270953"/>
            <a:ext cx="3178448" cy="583399"/>
          </a:xfrm>
          <a:prstGeom prst="curvedConnector4">
            <a:avLst>
              <a:gd name="adj1" fmla="val 46461"/>
              <a:gd name="adj2" fmla="val 142314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FCEAC9EA-2CA1-F02C-5E99-F076D3AA9AEB}"/>
              </a:ext>
            </a:extLst>
          </p:cNvPr>
          <p:cNvCxnSpPr>
            <a:cxnSpLocks/>
            <a:stCxn id="60" idx="5"/>
            <a:endCxn id="43" idx="3"/>
          </p:cNvCxnSpPr>
          <p:nvPr/>
        </p:nvCxnSpPr>
        <p:spPr>
          <a:xfrm rot="16200000" flipH="1">
            <a:off x="10878573" y="3724301"/>
            <a:ext cx="1504745" cy="4898232"/>
          </a:xfrm>
          <a:prstGeom prst="curvedConnector3">
            <a:avLst>
              <a:gd name="adj1" fmla="val 120442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nector: Curved 78">
            <a:extLst>
              <a:ext uri="{FF2B5EF4-FFF2-40B4-BE49-F238E27FC236}">
                <a16:creationId xmlns:a16="http://schemas.microsoft.com/office/drawing/2014/main" id="{ADE454B9-D9F9-0781-9D3A-AC46619EB5BC}"/>
              </a:ext>
            </a:extLst>
          </p:cNvPr>
          <p:cNvCxnSpPr>
            <a:cxnSpLocks/>
            <a:stCxn id="60" idx="5"/>
            <a:endCxn id="71" idx="4"/>
          </p:cNvCxnSpPr>
          <p:nvPr/>
        </p:nvCxnSpPr>
        <p:spPr>
          <a:xfrm rot="16200000" flipH="1">
            <a:off x="11323901" y="3278972"/>
            <a:ext cx="1540005" cy="5824147"/>
          </a:xfrm>
          <a:prstGeom prst="curvedConnector3">
            <a:avLst>
              <a:gd name="adj1" fmla="val 116030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or: Curved 79">
            <a:extLst>
              <a:ext uri="{FF2B5EF4-FFF2-40B4-BE49-F238E27FC236}">
                <a16:creationId xmlns:a16="http://schemas.microsoft.com/office/drawing/2014/main" id="{7019C39D-9D36-BA9F-45E1-FD25FB411D40}"/>
              </a:ext>
            </a:extLst>
          </p:cNvPr>
          <p:cNvCxnSpPr>
            <a:cxnSpLocks/>
            <a:stCxn id="47" idx="4"/>
            <a:endCxn id="59" idx="0"/>
          </p:cNvCxnSpPr>
          <p:nvPr/>
        </p:nvCxnSpPr>
        <p:spPr>
          <a:xfrm rot="16200000" flipH="1">
            <a:off x="8380086" y="3996835"/>
            <a:ext cx="503907" cy="239867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itle 1">
            <a:extLst>
              <a:ext uri="{FF2B5EF4-FFF2-40B4-BE49-F238E27FC236}">
                <a16:creationId xmlns:a16="http://schemas.microsoft.com/office/drawing/2014/main" id="{76A1BAC3-62F5-A604-C86D-5667E8EA1524}"/>
              </a:ext>
            </a:extLst>
          </p:cNvPr>
          <p:cNvSpPr txBox="1">
            <a:spLocks/>
          </p:cNvSpPr>
          <p:nvPr/>
        </p:nvSpPr>
        <p:spPr>
          <a:xfrm>
            <a:off x="821302" y="581786"/>
            <a:ext cx="16282475" cy="1091662"/>
          </a:xfrm>
          <a:prstGeom prst="rect">
            <a:avLst/>
          </a:prstGeom>
        </p:spPr>
        <p:txBody>
          <a:bodyPr vert="horz" lIns="98743" tIns="49372" rIns="98743" bIns="49372" rtlCol="0" anchor="ctr">
            <a:noAutofit/>
          </a:bodyPr>
          <a:lstStyle>
            <a:lvl1pPr algn="l" defTabSz="168002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8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99" dirty="0">
                <a:latin typeface="Calibri Light (Headings)"/>
                <a:cs typeface="Arial"/>
              </a:rPr>
              <a:t>Potential extension of Type 3 SLD to Type 3 MLD memory</a:t>
            </a:r>
            <a:endParaRPr lang="en-US" sz="5399" dirty="0">
              <a:latin typeface="Calibri Light (Headings)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2E39E03-D990-84ED-45D3-8BBF45C37976}"/>
              </a:ext>
            </a:extLst>
          </p:cNvPr>
          <p:cNvSpPr/>
          <p:nvPr/>
        </p:nvSpPr>
        <p:spPr>
          <a:xfrm>
            <a:off x="7468094" y="8161933"/>
            <a:ext cx="1580683" cy="6419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 Chunks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9AC1FB41-07DB-83F2-00A6-D1B6184C25BF}"/>
              </a:ext>
            </a:extLst>
          </p:cNvPr>
          <p:cNvSpPr/>
          <p:nvPr/>
        </p:nvSpPr>
        <p:spPr>
          <a:xfrm>
            <a:off x="7311591" y="8690357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96" dirty="0">
                <a:solidFill>
                  <a:schemeClr val="tx1"/>
                </a:solidFill>
              </a:rPr>
              <a:t>Chunk1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80325F5-32B3-2F65-651E-3CA668CF35E8}"/>
              </a:ext>
            </a:extLst>
          </p:cNvPr>
          <p:cNvSpPr/>
          <p:nvPr/>
        </p:nvSpPr>
        <p:spPr>
          <a:xfrm>
            <a:off x="8512099" y="8629411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96" dirty="0">
                <a:solidFill>
                  <a:schemeClr val="tx1"/>
                </a:solidFill>
              </a:rPr>
              <a:t>Chunk2</a:t>
            </a:r>
          </a:p>
        </p:txBody>
      </p:sp>
      <p:cxnSp>
        <p:nvCxnSpPr>
          <p:cNvPr id="88" name="Connector: Curved 87">
            <a:extLst>
              <a:ext uri="{FF2B5EF4-FFF2-40B4-BE49-F238E27FC236}">
                <a16:creationId xmlns:a16="http://schemas.microsoft.com/office/drawing/2014/main" id="{6391B410-D4C1-55FA-B135-02C47E9ECBE3}"/>
              </a:ext>
            </a:extLst>
          </p:cNvPr>
          <p:cNvCxnSpPr>
            <a:cxnSpLocks/>
            <a:stCxn id="84" idx="4"/>
            <a:endCxn id="51" idx="4"/>
          </p:cNvCxnSpPr>
          <p:nvPr/>
        </p:nvCxnSpPr>
        <p:spPr>
          <a:xfrm rot="5400000" flipH="1" flipV="1">
            <a:off x="8922455" y="7296447"/>
            <a:ext cx="717543" cy="2919317"/>
          </a:xfrm>
          <a:prstGeom prst="curvedConnector3">
            <a:avLst>
              <a:gd name="adj1" fmla="val -34403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nector: Curved 89">
            <a:extLst>
              <a:ext uri="{FF2B5EF4-FFF2-40B4-BE49-F238E27FC236}">
                <a16:creationId xmlns:a16="http://schemas.microsoft.com/office/drawing/2014/main" id="{E3F9E214-2278-723E-C49A-2CC5DC33221F}"/>
              </a:ext>
            </a:extLst>
          </p:cNvPr>
          <p:cNvCxnSpPr>
            <a:cxnSpLocks/>
            <a:stCxn id="87" idx="4"/>
            <a:endCxn id="51" idx="4"/>
          </p:cNvCxnSpPr>
          <p:nvPr/>
        </p:nvCxnSpPr>
        <p:spPr>
          <a:xfrm rot="5400000" flipH="1" flipV="1">
            <a:off x="9553183" y="7866228"/>
            <a:ext cx="656598" cy="1718809"/>
          </a:xfrm>
          <a:prstGeom prst="curvedConnector3">
            <a:avLst>
              <a:gd name="adj1" fmla="val -37596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Connector: Curved 123">
            <a:extLst>
              <a:ext uri="{FF2B5EF4-FFF2-40B4-BE49-F238E27FC236}">
                <a16:creationId xmlns:a16="http://schemas.microsoft.com/office/drawing/2014/main" id="{379A0ADE-4B1C-9CF4-C8BA-58B597F86C28}"/>
              </a:ext>
            </a:extLst>
          </p:cNvPr>
          <p:cNvCxnSpPr>
            <a:cxnSpLocks/>
            <a:stCxn id="87" idx="6"/>
            <a:endCxn id="43" idx="3"/>
          </p:cNvCxnSpPr>
          <p:nvPr/>
        </p:nvCxnSpPr>
        <p:spPr>
          <a:xfrm flipV="1">
            <a:off x="9532053" y="6925791"/>
            <a:ext cx="4548008" cy="1915882"/>
          </a:xfrm>
          <a:prstGeom prst="curvedConnector2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Connector: Curved 128">
            <a:extLst>
              <a:ext uri="{FF2B5EF4-FFF2-40B4-BE49-F238E27FC236}">
                <a16:creationId xmlns:a16="http://schemas.microsoft.com/office/drawing/2014/main" id="{18F6CAEC-B3BF-BAF0-FFB6-53097F7CD90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0283893" y="4498725"/>
            <a:ext cx="2153824" cy="7078472"/>
          </a:xfrm>
          <a:prstGeom prst="curvedConnector3">
            <a:avLst>
              <a:gd name="adj1" fmla="val -29053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134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05D3F-A733-2018-80AF-CFD777B22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417" y="669297"/>
            <a:ext cx="16527232" cy="730896"/>
          </a:xfrm>
        </p:spPr>
        <p:txBody>
          <a:bodyPr>
            <a:noAutofit/>
          </a:bodyPr>
          <a:lstStyle/>
          <a:p>
            <a:r>
              <a:rPr lang="en-US" sz="5399" dirty="0"/>
              <a:t>Time T0 : no binding yet, between Composable Module 1 and Composable Module 2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C1784BE-A0B9-30BA-9C32-10D7378CCCB8}"/>
              </a:ext>
            </a:extLst>
          </p:cNvPr>
          <p:cNvSpPr/>
          <p:nvPr/>
        </p:nvSpPr>
        <p:spPr>
          <a:xfrm>
            <a:off x="9680667" y="3646565"/>
            <a:ext cx="1462345" cy="563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Chassis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1D37227-35A8-91E6-2574-9162CC4F31FA}"/>
              </a:ext>
            </a:extLst>
          </p:cNvPr>
          <p:cNvSpPr/>
          <p:nvPr/>
        </p:nvSpPr>
        <p:spPr>
          <a:xfrm>
            <a:off x="9520437" y="4108424"/>
            <a:ext cx="1533531" cy="4638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Chassis1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F377A58A-B504-0453-BBD3-F7B3D0C15CA6}"/>
              </a:ext>
            </a:extLst>
          </p:cNvPr>
          <p:cNvCxnSpPr>
            <a:cxnSpLocks/>
            <a:stCxn id="5" idx="2"/>
            <a:endCxn id="19" idx="6"/>
          </p:cNvCxnSpPr>
          <p:nvPr/>
        </p:nvCxnSpPr>
        <p:spPr>
          <a:xfrm rot="10800000">
            <a:off x="5077467" y="4320686"/>
            <a:ext cx="4442972" cy="19651"/>
          </a:xfrm>
          <a:prstGeom prst="curvedConnector3">
            <a:avLst>
              <a:gd name="adj1" fmla="val 50000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3EEFFF30-63FA-A55E-A3A6-975E5690C2E5}"/>
              </a:ext>
            </a:extLst>
          </p:cNvPr>
          <p:cNvSpPr/>
          <p:nvPr/>
        </p:nvSpPr>
        <p:spPr>
          <a:xfrm>
            <a:off x="1449308" y="4827036"/>
            <a:ext cx="1549798" cy="6157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Processors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988DEC0-4BD9-0445-3A1A-0194C86C8A80}"/>
              </a:ext>
            </a:extLst>
          </p:cNvPr>
          <p:cNvSpPr/>
          <p:nvPr/>
        </p:nvSpPr>
        <p:spPr>
          <a:xfrm>
            <a:off x="4769535" y="5471416"/>
            <a:ext cx="1326529" cy="498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9C489F-470A-B9BD-F70A-40480B42C1BE}"/>
              </a:ext>
            </a:extLst>
          </p:cNvPr>
          <p:cNvSpPr/>
          <p:nvPr/>
        </p:nvSpPr>
        <p:spPr>
          <a:xfrm>
            <a:off x="1797024" y="5363361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CPU1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44CC5B9-947F-4642-728C-2FAB4FF73A0C}"/>
              </a:ext>
            </a:extLst>
          </p:cNvPr>
          <p:cNvSpPr/>
          <p:nvPr/>
        </p:nvSpPr>
        <p:spPr>
          <a:xfrm>
            <a:off x="4953925" y="5857475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DIMM1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E8E539DE-5522-F4B0-E6DF-E7642C2AE0A2}"/>
              </a:ext>
            </a:extLst>
          </p:cNvPr>
          <p:cNvCxnSpPr>
            <a:cxnSpLocks/>
            <a:stCxn id="19" idx="4"/>
            <a:endCxn id="8" idx="0"/>
          </p:cNvCxnSpPr>
          <p:nvPr/>
        </p:nvCxnSpPr>
        <p:spPr>
          <a:xfrm rot="16200000" flipH="1">
            <a:off x="4508488" y="4547104"/>
            <a:ext cx="938478" cy="910145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ABEC16E7-4855-5913-4B62-4E2683805BF8}"/>
              </a:ext>
            </a:extLst>
          </p:cNvPr>
          <p:cNvCxnSpPr>
            <a:cxnSpLocks/>
            <a:stCxn id="19" idx="3"/>
            <a:endCxn id="7" idx="0"/>
          </p:cNvCxnSpPr>
          <p:nvPr/>
        </p:nvCxnSpPr>
        <p:spPr>
          <a:xfrm rot="5400000">
            <a:off x="2999151" y="3695832"/>
            <a:ext cx="356263" cy="1906148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075DDC69-17D4-D1A5-367D-44EC2850889A}"/>
              </a:ext>
            </a:extLst>
          </p:cNvPr>
          <p:cNvSpPr/>
          <p:nvPr/>
        </p:nvSpPr>
        <p:spPr>
          <a:xfrm>
            <a:off x="6246356" y="6964292"/>
            <a:ext cx="1065725" cy="539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Ports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9008756-AEA7-0EAA-AF39-4671BD6524AB}"/>
              </a:ext>
            </a:extLst>
          </p:cNvPr>
          <p:cNvSpPr/>
          <p:nvPr/>
        </p:nvSpPr>
        <p:spPr>
          <a:xfrm>
            <a:off x="6342472" y="7353298"/>
            <a:ext cx="936395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12247581-E0BF-63D9-4339-795149E65193}"/>
              </a:ext>
            </a:extLst>
          </p:cNvPr>
          <p:cNvCxnSpPr>
            <a:cxnSpLocks/>
            <a:stCxn id="22" idx="4"/>
            <a:endCxn id="13" idx="0"/>
          </p:cNvCxnSpPr>
          <p:nvPr/>
        </p:nvCxnSpPr>
        <p:spPr>
          <a:xfrm rot="5400000">
            <a:off x="6401440" y="6562464"/>
            <a:ext cx="779618" cy="24045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8D531B46-E554-DFBD-B57F-F0B9F9DD12FB}"/>
              </a:ext>
            </a:extLst>
          </p:cNvPr>
          <p:cNvSpPr/>
          <p:nvPr/>
        </p:nvSpPr>
        <p:spPr>
          <a:xfrm>
            <a:off x="7637715" y="1874925"/>
            <a:ext cx="1144885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Root</a:t>
            </a:r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C8C6530C-37E7-7BD2-B691-3AAF25649097}"/>
              </a:ext>
            </a:extLst>
          </p:cNvPr>
          <p:cNvCxnSpPr>
            <a:cxnSpLocks/>
            <a:stCxn id="16" idx="4"/>
            <a:endCxn id="4" idx="0"/>
          </p:cNvCxnSpPr>
          <p:nvPr/>
        </p:nvCxnSpPr>
        <p:spPr>
          <a:xfrm rot="16200000" flipH="1">
            <a:off x="8637434" y="1872165"/>
            <a:ext cx="1347123" cy="2201682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62357FFE-E682-9C65-5452-ACDBB7190FBA}"/>
              </a:ext>
            </a:extLst>
          </p:cNvPr>
          <p:cNvSpPr/>
          <p:nvPr/>
        </p:nvSpPr>
        <p:spPr>
          <a:xfrm>
            <a:off x="3922874" y="3752028"/>
            <a:ext cx="1350833" cy="483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Systems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B04B3D8-D5D4-30AB-E6C6-800FBC1685BA}"/>
              </a:ext>
            </a:extLst>
          </p:cNvPr>
          <p:cNvSpPr/>
          <p:nvPr/>
        </p:nvSpPr>
        <p:spPr>
          <a:xfrm>
            <a:off x="3967859" y="4108424"/>
            <a:ext cx="1109607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CM1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84FBC11F-7A60-50FC-80DA-664A7AFC27E0}"/>
              </a:ext>
            </a:extLst>
          </p:cNvPr>
          <p:cNvCxnSpPr>
            <a:cxnSpLocks/>
            <a:stCxn id="16" idx="4"/>
            <a:endCxn id="18" idx="0"/>
          </p:cNvCxnSpPr>
          <p:nvPr/>
        </p:nvCxnSpPr>
        <p:spPr>
          <a:xfrm rot="5400000">
            <a:off x="5677932" y="1219801"/>
            <a:ext cx="1452586" cy="3611867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2D3072AC-59A2-EF26-4A7A-1693B9A1F88D}"/>
              </a:ext>
            </a:extLst>
          </p:cNvPr>
          <p:cNvSpPr/>
          <p:nvPr/>
        </p:nvSpPr>
        <p:spPr>
          <a:xfrm>
            <a:off x="6167444" y="5303938"/>
            <a:ext cx="1308187" cy="58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Fabric adapter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9711EA7-61E3-D9D6-F4DD-409CF7032FA3}"/>
              </a:ext>
            </a:extLst>
          </p:cNvPr>
          <p:cNvSpPr/>
          <p:nvPr/>
        </p:nvSpPr>
        <p:spPr>
          <a:xfrm>
            <a:off x="6270402" y="5795561"/>
            <a:ext cx="1065725" cy="3891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Adapter1</a:t>
            </a:r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ABC03CF8-4735-15A7-E5EA-B81E9456C3C5}"/>
              </a:ext>
            </a:extLst>
          </p:cNvPr>
          <p:cNvCxnSpPr>
            <a:cxnSpLocks/>
            <a:stCxn id="19" idx="5"/>
            <a:endCxn id="21" idx="0"/>
          </p:cNvCxnSpPr>
          <p:nvPr/>
        </p:nvCxnSpPr>
        <p:spPr>
          <a:xfrm rot="16200000" flipH="1">
            <a:off x="5451673" y="3934064"/>
            <a:ext cx="833166" cy="1906578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00F41C80-59B7-65B0-6A0C-CD91D698328C}"/>
              </a:ext>
            </a:extLst>
          </p:cNvPr>
          <p:cNvSpPr/>
          <p:nvPr/>
        </p:nvSpPr>
        <p:spPr>
          <a:xfrm>
            <a:off x="3012937" y="5363364"/>
            <a:ext cx="1433363" cy="6064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MemoryDomains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133E52-3C5C-0805-03A5-07918FC694CA}"/>
              </a:ext>
            </a:extLst>
          </p:cNvPr>
          <p:cNvSpPr/>
          <p:nvPr/>
        </p:nvSpPr>
        <p:spPr>
          <a:xfrm>
            <a:off x="3097235" y="5898158"/>
            <a:ext cx="1252518" cy="3891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Domain1</a:t>
            </a:r>
          </a:p>
        </p:txBody>
      </p: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18D9FF53-00A9-78F8-5E42-426C900191C3}"/>
              </a:ext>
            </a:extLst>
          </p:cNvPr>
          <p:cNvCxnSpPr>
            <a:cxnSpLocks/>
            <a:stCxn id="19" idx="4"/>
            <a:endCxn id="24" idx="0"/>
          </p:cNvCxnSpPr>
          <p:nvPr/>
        </p:nvCxnSpPr>
        <p:spPr>
          <a:xfrm rot="5400000">
            <a:off x="3710929" y="4551634"/>
            <a:ext cx="830420" cy="793041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8E733B2C-3DF1-D961-6278-06F15373EABA}"/>
              </a:ext>
            </a:extLst>
          </p:cNvPr>
          <p:cNvSpPr/>
          <p:nvPr/>
        </p:nvSpPr>
        <p:spPr>
          <a:xfrm>
            <a:off x="3947549" y="7112412"/>
            <a:ext cx="1350434" cy="526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</a:t>
            </a:r>
          </a:p>
          <a:p>
            <a:pPr algn="ctr"/>
            <a:r>
              <a:rPr lang="en-GB" sz="1584" dirty="0"/>
              <a:t>Chunk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F1CA479-A2CA-5304-469A-9D43E9C698E1}"/>
              </a:ext>
            </a:extLst>
          </p:cNvPr>
          <p:cNvSpPr/>
          <p:nvPr/>
        </p:nvSpPr>
        <p:spPr>
          <a:xfrm>
            <a:off x="4051189" y="7595474"/>
            <a:ext cx="1252518" cy="3891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Chunk1</a:t>
            </a:r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9DE42341-029A-A17C-726B-DBC5250482B3}"/>
              </a:ext>
            </a:extLst>
          </p:cNvPr>
          <p:cNvCxnSpPr>
            <a:cxnSpLocks/>
            <a:stCxn id="25" idx="4"/>
            <a:endCxn id="27" idx="0"/>
          </p:cNvCxnSpPr>
          <p:nvPr/>
        </p:nvCxnSpPr>
        <p:spPr>
          <a:xfrm rot="16200000" flipH="1">
            <a:off x="3760566" y="6250201"/>
            <a:ext cx="825137" cy="899275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F3617BD3-B451-2919-220D-99A4E2A8A9FF}"/>
              </a:ext>
            </a:extLst>
          </p:cNvPr>
          <p:cNvCxnSpPr>
            <a:cxnSpLocks/>
            <a:stCxn id="10" idx="4"/>
            <a:endCxn id="28" idx="6"/>
          </p:cNvCxnSpPr>
          <p:nvPr/>
        </p:nvCxnSpPr>
        <p:spPr>
          <a:xfrm rot="5400000">
            <a:off x="4629786" y="6955910"/>
            <a:ext cx="1508041" cy="160196"/>
          </a:xfrm>
          <a:prstGeom prst="curvedConnector2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6D758FE1-2DFB-4D6A-C48E-83DEC455A99E}"/>
              </a:ext>
            </a:extLst>
          </p:cNvPr>
          <p:cNvCxnSpPr>
            <a:cxnSpLocks/>
            <a:stCxn id="10" idx="2"/>
            <a:endCxn id="25" idx="6"/>
          </p:cNvCxnSpPr>
          <p:nvPr/>
        </p:nvCxnSpPr>
        <p:spPr>
          <a:xfrm rot="10800000" flipV="1">
            <a:off x="4349750" y="6069734"/>
            <a:ext cx="604176" cy="22983"/>
          </a:xfrm>
          <a:prstGeom prst="curvedConnector3">
            <a:avLst>
              <a:gd name="adj1" fmla="val 50000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id="{8C2DE170-7730-AE5A-FC27-09035A560E44}"/>
              </a:ext>
            </a:extLst>
          </p:cNvPr>
          <p:cNvSpPr/>
          <p:nvPr/>
        </p:nvSpPr>
        <p:spPr>
          <a:xfrm>
            <a:off x="7909085" y="4598616"/>
            <a:ext cx="1350833" cy="563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Fabrics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9423B4D-0BC7-62CF-7FCB-46B5C7AC06E1}"/>
              </a:ext>
            </a:extLst>
          </p:cNvPr>
          <p:cNvSpPr/>
          <p:nvPr/>
        </p:nvSpPr>
        <p:spPr>
          <a:xfrm>
            <a:off x="7931555" y="5060477"/>
            <a:ext cx="1350833" cy="3491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CXL</a:t>
            </a:r>
          </a:p>
        </p:txBody>
      </p:sp>
      <p:cxnSp>
        <p:nvCxnSpPr>
          <p:cNvPr id="83" name="Connector: Curved 82">
            <a:extLst>
              <a:ext uri="{FF2B5EF4-FFF2-40B4-BE49-F238E27FC236}">
                <a16:creationId xmlns:a16="http://schemas.microsoft.com/office/drawing/2014/main" id="{07CFBCC9-C1D3-6C8D-F6AE-FD3A9A352987}"/>
              </a:ext>
            </a:extLst>
          </p:cNvPr>
          <p:cNvCxnSpPr>
            <a:cxnSpLocks/>
            <a:stCxn id="16" idx="4"/>
            <a:endCxn id="81" idx="0"/>
          </p:cNvCxnSpPr>
          <p:nvPr/>
        </p:nvCxnSpPr>
        <p:spPr>
          <a:xfrm rot="16200000" flipH="1">
            <a:off x="7247742" y="3261859"/>
            <a:ext cx="2299174" cy="374343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4DEFD698-E12C-AA8C-CE4E-23A07DC9FA0F}"/>
              </a:ext>
            </a:extLst>
          </p:cNvPr>
          <p:cNvSpPr/>
          <p:nvPr/>
        </p:nvSpPr>
        <p:spPr>
          <a:xfrm>
            <a:off x="8044760" y="6001193"/>
            <a:ext cx="1475675" cy="563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Switches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1F3E7F8-77A1-26ED-2423-850F8D5221FD}"/>
              </a:ext>
            </a:extLst>
          </p:cNvPr>
          <p:cNvSpPr/>
          <p:nvPr/>
        </p:nvSpPr>
        <p:spPr>
          <a:xfrm>
            <a:off x="8067237" y="6463053"/>
            <a:ext cx="1350833" cy="3491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CXL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99153525-D553-D763-6CA6-E247D5611DA5}"/>
              </a:ext>
            </a:extLst>
          </p:cNvPr>
          <p:cNvSpPr/>
          <p:nvPr/>
        </p:nvSpPr>
        <p:spPr>
          <a:xfrm>
            <a:off x="7951990" y="7266349"/>
            <a:ext cx="1475675" cy="563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Ports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9DA66BE0-7D08-1079-0D26-BC920DA645BA}"/>
              </a:ext>
            </a:extLst>
          </p:cNvPr>
          <p:cNvSpPr/>
          <p:nvPr/>
        </p:nvSpPr>
        <p:spPr>
          <a:xfrm>
            <a:off x="7980536" y="7665393"/>
            <a:ext cx="7517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U1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323F15AC-FFBF-0CFB-626F-C517C5147173}"/>
              </a:ext>
            </a:extLst>
          </p:cNvPr>
          <p:cNvSpPr/>
          <p:nvPr/>
        </p:nvSpPr>
        <p:spPr>
          <a:xfrm>
            <a:off x="8884041" y="7513985"/>
            <a:ext cx="7517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D1</a:t>
            </a:r>
          </a:p>
        </p:txBody>
      </p:sp>
      <p:cxnSp>
        <p:nvCxnSpPr>
          <p:cNvPr id="103" name="Connector: Curved 102">
            <a:extLst>
              <a:ext uri="{FF2B5EF4-FFF2-40B4-BE49-F238E27FC236}">
                <a16:creationId xmlns:a16="http://schemas.microsoft.com/office/drawing/2014/main" id="{5DA50646-255B-95C6-0C43-EA64C9648B8F}"/>
              </a:ext>
            </a:extLst>
          </p:cNvPr>
          <p:cNvCxnSpPr>
            <a:cxnSpLocks/>
            <a:stCxn id="82" idx="4"/>
            <a:endCxn id="86" idx="0"/>
          </p:cNvCxnSpPr>
          <p:nvPr/>
        </p:nvCxnSpPr>
        <p:spPr>
          <a:xfrm rot="16200000" flipH="1">
            <a:off x="8398982" y="5617572"/>
            <a:ext cx="591612" cy="175633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nector: Curved 105">
            <a:extLst>
              <a:ext uri="{FF2B5EF4-FFF2-40B4-BE49-F238E27FC236}">
                <a16:creationId xmlns:a16="http://schemas.microsoft.com/office/drawing/2014/main" id="{71BC57F4-E50D-6880-E3E3-029FF7530FCE}"/>
              </a:ext>
            </a:extLst>
          </p:cNvPr>
          <p:cNvCxnSpPr>
            <a:cxnSpLocks/>
            <a:stCxn id="87" idx="4"/>
            <a:endCxn id="100" idx="0"/>
          </p:cNvCxnSpPr>
          <p:nvPr/>
        </p:nvCxnSpPr>
        <p:spPr>
          <a:xfrm rot="5400000">
            <a:off x="8489146" y="7012844"/>
            <a:ext cx="454192" cy="52818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Oval 114">
            <a:extLst>
              <a:ext uri="{FF2B5EF4-FFF2-40B4-BE49-F238E27FC236}">
                <a16:creationId xmlns:a16="http://schemas.microsoft.com/office/drawing/2014/main" id="{F144C45D-242F-C224-70E6-17DE05F8BBE1}"/>
              </a:ext>
            </a:extLst>
          </p:cNvPr>
          <p:cNvSpPr/>
          <p:nvPr/>
        </p:nvSpPr>
        <p:spPr>
          <a:xfrm>
            <a:off x="13362106" y="7100259"/>
            <a:ext cx="1271318" cy="496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3B928A83-967E-C770-270E-9A068ECCF48F}"/>
              </a:ext>
            </a:extLst>
          </p:cNvPr>
          <p:cNvSpPr/>
          <p:nvPr/>
        </p:nvSpPr>
        <p:spPr>
          <a:xfrm>
            <a:off x="13578569" y="7463967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DIMM1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90AB3B51-5E84-EF2A-4A38-A9249FCFD2D0}"/>
              </a:ext>
            </a:extLst>
          </p:cNvPr>
          <p:cNvSpPr/>
          <p:nvPr/>
        </p:nvSpPr>
        <p:spPr>
          <a:xfrm>
            <a:off x="9667833" y="5440817"/>
            <a:ext cx="1475179" cy="628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Fabric Adapters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70E36EA4-8343-4962-90A4-5428DEDB9036}"/>
              </a:ext>
            </a:extLst>
          </p:cNvPr>
          <p:cNvSpPr/>
          <p:nvPr/>
        </p:nvSpPr>
        <p:spPr>
          <a:xfrm>
            <a:off x="10034287" y="5985549"/>
            <a:ext cx="695252" cy="3048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8BCD356F-632F-178B-0D8F-B84F9A41528D}"/>
              </a:ext>
            </a:extLst>
          </p:cNvPr>
          <p:cNvSpPr/>
          <p:nvPr/>
        </p:nvSpPr>
        <p:spPr>
          <a:xfrm>
            <a:off x="10172109" y="7220357"/>
            <a:ext cx="917437" cy="563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Ports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4B312ECF-ACAF-858E-3671-76E97D2476C1}"/>
              </a:ext>
            </a:extLst>
          </p:cNvPr>
          <p:cNvSpPr/>
          <p:nvPr/>
        </p:nvSpPr>
        <p:spPr>
          <a:xfrm>
            <a:off x="10457788" y="7657881"/>
            <a:ext cx="543502" cy="31877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>
                <a:solidFill>
                  <a:schemeClr val="tx1"/>
                </a:solidFill>
              </a:rPr>
              <a:t>1</a:t>
            </a:r>
            <a:endParaRPr lang="en-GB" sz="1783" dirty="0">
              <a:solidFill>
                <a:schemeClr val="tx1"/>
              </a:solidFill>
            </a:endParaRPr>
          </a:p>
        </p:txBody>
      </p:sp>
      <p:cxnSp>
        <p:nvCxnSpPr>
          <p:cNvPr id="121" name="Connector: Curved 120">
            <a:extLst>
              <a:ext uri="{FF2B5EF4-FFF2-40B4-BE49-F238E27FC236}">
                <a16:creationId xmlns:a16="http://schemas.microsoft.com/office/drawing/2014/main" id="{2EF72F34-6B2B-E920-0A5A-CE1DDCE9AB95}"/>
              </a:ext>
            </a:extLst>
          </p:cNvPr>
          <p:cNvCxnSpPr>
            <a:cxnSpLocks/>
            <a:stCxn id="118" idx="3"/>
            <a:endCxn id="119" idx="0"/>
          </p:cNvCxnSpPr>
          <p:nvPr/>
        </p:nvCxnSpPr>
        <p:spPr>
          <a:xfrm rot="16200000" flipH="1">
            <a:off x="9896146" y="6485678"/>
            <a:ext cx="974641" cy="494720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Connector: Curved 121">
            <a:extLst>
              <a:ext uri="{FF2B5EF4-FFF2-40B4-BE49-F238E27FC236}">
                <a16:creationId xmlns:a16="http://schemas.microsoft.com/office/drawing/2014/main" id="{3C571721-7A66-DCED-2727-5F1672EF94BD}"/>
              </a:ext>
            </a:extLst>
          </p:cNvPr>
          <p:cNvCxnSpPr>
            <a:cxnSpLocks/>
            <a:stCxn id="5" idx="4"/>
            <a:endCxn id="117" idx="0"/>
          </p:cNvCxnSpPr>
          <p:nvPr/>
        </p:nvCxnSpPr>
        <p:spPr>
          <a:xfrm rot="16200000" flipH="1">
            <a:off x="9912025" y="4947421"/>
            <a:ext cx="868576" cy="118220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Oval 122">
            <a:extLst>
              <a:ext uri="{FF2B5EF4-FFF2-40B4-BE49-F238E27FC236}">
                <a16:creationId xmlns:a16="http://schemas.microsoft.com/office/drawing/2014/main" id="{B0F89822-53A2-54E1-8238-E89792E38A11}"/>
              </a:ext>
            </a:extLst>
          </p:cNvPr>
          <p:cNvSpPr/>
          <p:nvPr/>
        </p:nvSpPr>
        <p:spPr>
          <a:xfrm>
            <a:off x="11147598" y="5196267"/>
            <a:ext cx="1462087" cy="628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Memory Domains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C4FC49B5-CDF0-7B74-C866-64D35CE11340}"/>
              </a:ext>
            </a:extLst>
          </p:cNvPr>
          <p:cNvSpPr/>
          <p:nvPr/>
        </p:nvSpPr>
        <p:spPr>
          <a:xfrm>
            <a:off x="11519611" y="5780557"/>
            <a:ext cx="800287" cy="38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26" name="Connector: Curved 125">
            <a:extLst>
              <a:ext uri="{FF2B5EF4-FFF2-40B4-BE49-F238E27FC236}">
                <a16:creationId xmlns:a16="http://schemas.microsoft.com/office/drawing/2014/main" id="{A7607B80-78FA-6DF0-386E-3105879C611B}"/>
              </a:ext>
            </a:extLst>
          </p:cNvPr>
          <p:cNvCxnSpPr>
            <a:cxnSpLocks/>
            <a:stCxn id="124" idx="4"/>
          </p:cNvCxnSpPr>
          <p:nvPr/>
        </p:nvCxnSpPr>
        <p:spPr>
          <a:xfrm rot="16200000" flipH="1">
            <a:off x="11442463" y="6640796"/>
            <a:ext cx="1115225" cy="160647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Connector: Curved 126">
            <a:extLst>
              <a:ext uri="{FF2B5EF4-FFF2-40B4-BE49-F238E27FC236}">
                <a16:creationId xmlns:a16="http://schemas.microsoft.com/office/drawing/2014/main" id="{B5C3F7E6-38FB-F8EB-8180-A9E7D1A4090A}"/>
              </a:ext>
            </a:extLst>
          </p:cNvPr>
          <p:cNvCxnSpPr>
            <a:cxnSpLocks/>
            <a:stCxn id="124" idx="3"/>
            <a:endCxn id="118" idx="5"/>
          </p:cNvCxnSpPr>
          <p:nvPr/>
        </p:nvCxnSpPr>
        <p:spPr>
          <a:xfrm rot="5400000">
            <a:off x="11063120" y="5672030"/>
            <a:ext cx="138291" cy="1009084"/>
          </a:xfrm>
          <a:prstGeom prst="curvedConnector3">
            <a:avLst>
              <a:gd name="adj1" fmla="val 288113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Oval 127">
            <a:extLst>
              <a:ext uri="{FF2B5EF4-FFF2-40B4-BE49-F238E27FC236}">
                <a16:creationId xmlns:a16="http://schemas.microsoft.com/office/drawing/2014/main" id="{3BD99EC8-0E48-8B63-9C37-99DEFBB7CC89}"/>
              </a:ext>
            </a:extLst>
          </p:cNvPr>
          <p:cNvSpPr/>
          <p:nvPr/>
        </p:nvSpPr>
        <p:spPr>
          <a:xfrm>
            <a:off x="13909934" y="4149442"/>
            <a:ext cx="1350833" cy="563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PCIe Devices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2DB8511F-EC58-56F9-AD29-DD71E65FECE1}"/>
              </a:ext>
            </a:extLst>
          </p:cNvPr>
          <p:cNvSpPr/>
          <p:nvPr/>
        </p:nvSpPr>
        <p:spPr>
          <a:xfrm>
            <a:off x="13744852" y="5172340"/>
            <a:ext cx="1152287" cy="645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86" dirty="0"/>
              <a:t>PCIe Functions</a:t>
            </a:r>
          </a:p>
        </p:txBody>
      </p:sp>
      <p:cxnSp>
        <p:nvCxnSpPr>
          <p:cNvPr id="131" name="Connector: Curved 130">
            <a:extLst>
              <a:ext uri="{FF2B5EF4-FFF2-40B4-BE49-F238E27FC236}">
                <a16:creationId xmlns:a16="http://schemas.microsoft.com/office/drawing/2014/main" id="{E57BC59F-1F94-E88A-2D48-50DB967B0B15}"/>
              </a:ext>
            </a:extLst>
          </p:cNvPr>
          <p:cNvCxnSpPr>
            <a:cxnSpLocks/>
            <a:stCxn id="144" idx="3"/>
            <a:endCxn id="130" idx="0"/>
          </p:cNvCxnSpPr>
          <p:nvPr/>
        </p:nvCxnSpPr>
        <p:spPr>
          <a:xfrm rot="5400000">
            <a:off x="14219911" y="5022782"/>
            <a:ext cx="250645" cy="48472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Oval 131">
            <a:extLst>
              <a:ext uri="{FF2B5EF4-FFF2-40B4-BE49-F238E27FC236}">
                <a16:creationId xmlns:a16="http://schemas.microsoft.com/office/drawing/2014/main" id="{B590F3F2-621E-F4C8-87A4-DC8253063888}"/>
              </a:ext>
            </a:extLst>
          </p:cNvPr>
          <p:cNvSpPr/>
          <p:nvPr/>
        </p:nvSpPr>
        <p:spPr>
          <a:xfrm>
            <a:off x="15005905" y="5582512"/>
            <a:ext cx="1497868" cy="584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584" dirty="0"/>
              <a:t>CXL Logical Devices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67D30AEA-EB63-E724-4E70-78AEE9905426}"/>
              </a:ext>
            </a:extLst>
          </p:cNvPr>
          <p:cNvSpPr/>
          <p:nvPr/>
        </p:nvSpPr>
        <p:spPr>
          <a:xfrm>
            <a:off x="15688936" y="6107427"/>
            <a:ext cx="449997" cy="3335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34" name="Connector: Curved 133">
            <a:extLst>
              <a:ext uri="{FF2B5EF4-FFF2-40B4-BE49-F238E27FC236}">
                <a16:creationId xmlns:a16="http://schemas.microsoft.com/office/drawing/2014/main" id="{B484CD53-2E8B-78EF-137C-03C462E36551}"/>
              </a:ext>
            </a:extLst>
          </p:cNvPr>
          <p:cNvCxnSpPr>
            <a:cxnSpLocks/>
            <a:stCxn id="144" idx="5"/>
            <a:endCxn id="132" idx="0"/>
          </p:cNvCxnSpPr>
          <p:nvPr/>
        </p:nvCxnSpPr>
        <p:spPr>
          <a:xfrm rot="16200000" flipH="1">
            <a:off x="14995900" y="4823576"/>
            <a:ext cx="660819" cy="857054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Connector: Curved 134">
            <a:extLst>
              <a:ext uri="{FF2B5EF4-FFF2-40B4-BE49-F238E27FC236}">
                <a16:creationId xmlns:a16="http://schemas.microsoft.com/office/drawing/2014/main" id="{B47ED835-20B4-E4ED-F537-398267F0588A}"/>
              </a:ext>
            </a:extLst>
          </p:cNvPr>
          <p:cNvCxnSpPr>
            <a:cxnSpLocks/>
            <a:stCxn id="5" idx="6"/>
            <a:endCxn id="128" idx="2"/>
          </p:cNvCxnSpPr>
          <p:nvPr/>
        </p:nvCxnSpPr>
        <p:spPr>
          <a:xfrm>
            <a:off x="11053965" y="4340332"/>
            <a:ext cx="2855966" cy="90774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Connector: Curved 135">
            <a:extLst>
              <a:ext uri="{FF2B5EF4-FFF2-40B4-BE49-F238E27FC236}">
                <a16:creationId xmlns:a16="http://schemas.microsoft.com/office/drawing/2014/main" id="{2FDBAB2D-7A59-F1F6-3573-31FF74B91491}"/>
              </a:ext>
            </a:extLst>
          </p:cNvPr>
          <p:cNvCxnSpPr>
            <a:cxnSpLocks/>
            <a:stCxn id="5" idx="5"/>
            <a:endCxn id="123" idx="0"/>
          </p:cNvCxnSpPr>
          <p:nvPr/>
        </p:nvCxnSpPr>
        <p:spPr>
          <a:xfrm rot="16200000" flipH="1">
            <a:off x="11008041" y="4325663"/>
            <a:ext cx="691951" cy="1049257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Connector: Curved 136">
            <a:extLst>
              <a:ext uri="{FF2B5EF4-FFF2-40B4-BE49-F238E27FC236}">
                <a16:creationId xmlns:a16="http://schemas.microsoft.com/office/drawing/2014/main" id="{FCBE1F75-E04A-4761-F257-3D640644B49F}"/>
              </a:ext>
            </a:extLst>
          </p:cNvPr>
          <p:cNvCxnSpPr>
            <a:cxnSpLocks/>
            <a:stCxn id="124" idx="5"/>
            <a:endCxn id="133" idx="3"/>
          </p:cNvCxnSpPr>
          <p:nvPr/>
        </p:nvCxnSpPr>
        <p:spPr>
          <a:xfrm rot="16200000" flipH="1">
            <a:off x="13836401" y="4473720"/>
            <a:ext cx="284726" cy="3552140"/>
          </a:xfrm>
          <a:prstGeom prst="curvedConnector3">
            <a:avLst>
              <a:gd name="adj1" fmla="val 192846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Connector: Curved 137">
            <a:extLst>
              <a:ext uri="{FF2B5EF4-FFF2-40B4-BE49-F238E27FC236}">
                <a16:creationId xmlns:a16="http://schemas.microsoft.com/office/drawing/2014/main" id="{6556FBA9-59C7-2393-4AAF-D79A0A38C0E9}"/>
              </a:ext>
            </a:extLst>
          </p:cNvPr>
          <p:cNvCxnSpPr>
            <a:cxnSpLocks/>
            <a:stCxn id="124" idx="6"/>
            <a:endCxn id="145" idx="4"/>
          </p:cNvCxnSpPr>
          <p:nvPr/>
        </p:nvCxnSpPr>
        <p:spPr>
          <a:xfrm>
            <a:off x="12319898" y="5972033"/>
            <a:ext cx="2044795" cy="30220"/>
          </a:xfrm>
          <a:prstGeom prst="curvedConnector4">
            <a:avLst>
              <a:gd name="adj1" fmla="val 44498"/>
              <a:gd name="adj2" fmla="val 813127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Connector: Curved 138">
            <a:extLst>
              <a:ext uri="{FF2B5EF4-FFF2-40B4-BE49-F238E27FC236}">
                <a16:creationId xmlns:a16="http://schemas.microsoft.com/office/drawing/2014/main" id="{C9A796C9-79C2-C4EB-1F18-61650A367AF3}"/>
              </a:ext>
            </a:extLst>
          </p:cNvPr>
          <p:cNvCxnSpPr>
            <a:cxnSpLocks/>
            <a:stCxn id="124" idx="5"/>
            <a:endCxn id="116" idx="2"/>
          </p:cNvCxnSpPr>
          <p:nvPr/>
        </p:nvCxnSpPr>
        <p:spPr>
          <a:xfrm rot="16200000" flipH="1">
            <a:off x="12106237" y="6203890"/>
            <a:ext cx="1568799" cy="1375875"/>
          </a:xfrm>
          <a:prstGeom prst="curvedConnector2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Oval 143">
            <a:extLst>
              <a:ext uri="{FF2B5EF4-FFF2-40B4-BE49-F238E27FC236}">
                <a16:creationId xmlns:a16="http://schemas.microsoft.com/office/drawing/2014/main" id="{8419F912-F998-086E-6B4B-54FD39958939}"/>
              </a:ext>
            </a:extLst>
          </p:cNvPr>
          <p:cNvSpPr/>
          <p:nvPr/>
        </p:nvSpPr>
        <p:spPr>
          <a:xfrm>
            <a:off x="14260051" y="4616203"/>
            <a:ext cx="747149" cy="35790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4E77B561-CE3B-91BB-26BF-2907F8211D3F}"/>
              </a:ext>
            </a:extLst>
          </p:cNvPr>
          <p:cNvSpPr/>
          <p:nvPr/>
        </p:nvSpPr>
        <p:spPr>
          <a:xfrm>
            <a:off x="14139691" y="5668675"/>
            <a:ext cx="449997" cy="3335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46" name="Connector: Curved 145">
            <a:extLst>
              <a:ext uri="{FF2B5EF4-FFF2-40B4-BE49-F238E27FC236}">
                <a16:creationId xmlns:a16="http://schemas.microsoft.com/office/drawing/2014/main" id="{C91F184F-8C0A-37BD-8273-EA5828D928F7}"/>
              </a:ext>
            </a:extLst>
          </p:cNvPr>
          <p:cNvCxnSpPr>
            <a:cxnSpLocks/>
            <a:stCxn id="145" idx="4"/>
            <a:endCxn id="133" idx="3"/>
          </p:cNvCxnSpPr>
          <p:nvPr/>
        </p:nvCxnSpPr>
        <p:spPr>
          <a:xfrm rot="16200000" flipH="1">
            <a:off x="14864813" y="5502128"/>
            <a:ext cx="389901" cy="1390147"/>
          </a:xfrm>
          <a:prstGeom prst="curvedConnector3">
            <a:avLst>
              <a:gd name="adj1" fmla="val 167801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Connector: Curved 146">
            <a:extLst>
              <a:ext uri="{FF2B5EF4-FFF2-40B4-BE49-F238E27FC236}">
                <a16:creationId xmlns:a16="http://schemas.microsoft.com/office/drawing/2014/main" id="{929E655E-B0CE-4884-1863-95400ECA2162}"/>
              </a:ext>
            </a:extLst>
          </p:cNvPr>
          <p:cNvCxnSpPr>
            <a:cxnSpLocks/>
            <a:stCxn id="5" idx="6"/>
            <a:endCxn id="115" idx="0"/>
          </p:cNvCxnSpPr>
          <p:nvPr/>
        </p:nvCxnSpPr>
        <p:spPr>
          <a:xfrm>
            <a:off x="11053968" y="4340336"/>
            <a:ext cx="2943797" cy="2759926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5" name="Connector: Curved 274">
            <a:extLst>
              <a:ext uri="{FF2B5EF4-FFF2-40B4-BE49-F238E27FC236}">
                <a16:creationId xmlns:a16="http://schemas.microsoft.com/office/drawing/2014/main" id="{6C0887E9-CCF7-AB0F-3D10-89BAD3E17CFC}"/>
              </a:ext>
            </a:extLst>
          </p:cNvPr>
          <p:cNvCxnSpPr>
            <a:cxnSpLocks/>
            <a:stCxn id="101" idx="2"/>
            <a:endCxn id="14" idx="4"/>
          </p:cNvCxnSpPr>
          <p:nvPr/>
        </p:nvCxnSpPr>
        <p:spPr>
          <a:xfrm rot="10800000">
            <a:off x="6810671" y="7777814"/>
            <a:ext cx="1169864" cy="99836"/>
          </a:xfrm>
          <a:prstGeom prst="curvedConnector2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8" name="Connector: Curved 277">
            <a:extLst>
              <a:ext uri="{FF2B5EF4-FFF2-40B4-BE49-F238E27FC236}">
                <a16:creationId xmlns:a16="http://schemas.microsoft.com/office/drawing/2014/main" id="{8623603A-DC0D-D15E-DE3A-AE9AE7B66AC0}"/>
              </a:ext>
            </a:extLst>
          </p:cNvPr>
          <p:cNvCxnSpPr>
            <a:cxnSpLocks/>
            <a:stCxn id="120" idx="3"/>
            <a:endCxn id="102" idx="5"/>
          </p:cNvCxnSpPr>
          <p:nvPr/>
        </p:nvCxnSpPr>
        <p:spPr>
          <a:xfrm rot="5400000" flipH="1">
            <a:off x="10004722" y="7397313"/>
            <a:ext cx="53635" cy="1011683"/>
          </a:xfrm>
          <a:prstGeom prst="curvedConnector3">
            <a:avLst>
              <a:gd name="adj1" fmla="val -488837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3" name="Oval 292">
            <a:extLst>
              <a:ext uri="{FF2B5EF4-FFF2-40B4-BE49-F238E27FC236}">
                <a16:creationId xmlns:a16="http://schemas.microsoft.com/office/drawing/2014/main" id="{D76A5C88-FD84-1213-3492-28AE43048ECF}"/>
              </a:ext>
            </a:extLst>
          </p:cNvPr>
          <p:cNvSpPr/>
          <p:nvPr/>
        </p:nvSpPr>
        <p:spPr>
          <a:xfrm>
            <a:off x="11413248" y="7278735"/>
            <a:ext cx="1317168" cy="542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 Chunks</a:t>
            </a:r>
          </a:p>
        </p:txBody>
      </p:sp>
      <p:sp>
        <p:nvSpPr>
          <p:cNvPr id="294" name="Oval 293">
            <a:extLst>
              <a:ext uri="{FF2B5EF4-FFF2-40B4-BE49-F238E27FC236}">
                <a16:creationId xmlns:a16="http://schemas.microsoft.com/office/drawing/2014/main" id="{BE79D7CA-C683-99EF-DEDA-3A34A8FAD3C1}"/>
              </a:ext>
            </a:extLst>
          </p:cNvPr>
          <p:cNvSpPr/>
          <p:nvPr/>
        </p:nvSpPr>
        <p:spPr>
          <a:xfrm>
            <a:off x="11538666" y="7736474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96" dirty="0">
                <a:solidFill>
                  <a:schemeClr val="tx1"/>
                </a:solidFill>
              </a:rPr>
              <a:t>Chunk1</a:t>
            </a:r>
          </a:p>
        </p:txBody>
      </p:sp>
      <p:cxnSp>
        <p:nvCxnSpPr>
          <p:cNvPr id="295" name="Connector: Curved 294">
            <a:extLst>
              <a:ext uri="{FF2B5EF4-FFF2-40B4-BE49-F238E27FC236}">
                <a16:creationId xmlns:a16="http://schemas.microsoft.com/office/drawing/2014/main" id="{96A8E4FD-FFFE-C7D4-9333-CDA0CB58EA20}"/>
              </a:ext>
            </a:extLst>
          </p:cNvPr>
          <p:cNvCxnSpPr>
            <a:cxnSpLocks/>
            <a:endCxn id="116" idx="3"/>
          </p:cNvCxnSpPr>
          <p:nvPr/>
        </p:nvCxnSpPr>
        <p:spPr>
          <a:xfrm flipV="1">
            <a:off x="12409253" y="7826318"/>
            <a:ext cx="1318687" cy="272505"/>
          </a:xfrm>
          <a:prstGeom prst="curvedConnector2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Connector: Curved 297">
            <a:extLst>
              <a:ext uri="{FF2B5EF4-FFF2-40B4-BE49-F238E27FC236}">
                <a16:creationId xmlns:a16="http://schemas.microsoft.com/office/drawing/2014/main" id="{4429A74B-18D9-9A64-A2F3-8C8A92634D13}"/>
              </a:ext>
            </a:extLst>
          </p:cNvPr>
          <p:cNvCxnSpPr>
            <a:cxnSpLocks/>
            <a:stCxn id="294" idx="5"/>
            <a:endCxn id="133" idx="4"/>
          </p:cNvCxnSpPr>
          <p:nvPr/>
        </p:nvCxnSpPr>
        <p:spPr>
          <a:xfrm rot="5400000" flipH="1" flipV="1">
            <a:off x="13332683" y="5517573"/>
            <a:ext cx="1657818" cy="3504683"/>
          </a:xfrm>
          <a:prstGeom prst="curvedConnector3">
            <a:avLst>
              <a:gd name="adj1" fmla="val -8945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534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05D3F-A733-2018-80AF-CFD777B22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626" y="555076"/>
            <a:ext cx="16613436" cy="730896"/>
          </a:xfrm>
        </p:spPr>
        <p:txBody>
          <a:bodyPr>
            <a:noAutofit/>
          </a:bodyPr>
          <a:lstStyle/>
          <a:p>
            <a:r>
              <a:rPr lang="en-US" sz="5200" dirty="0"/>
              <a:t>Time T1 : post-binding between Composable Module 1 and 2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C1784BE-A0B9-30BA-9C32-10D7378CCCB8}"/>
              </a:ext>
            </a:extLst>
          </p:cNvPr>
          <p:cNvSpPr/>
          <p:nvPr/>
        </p:nvSpPr>
        <p:spPr>
          <a:xfrm>
            <a:off x="11464895" y="2815087"/>
            <a:ext cx="1350833" cy="563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Chassis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1D37227-35A8-91E6-2574-9162CC4F31FA}"/>
              </a:ext>
            </a:extLst>
          </p:cNvPr>
          <p:cNvSpPr/>
          <p:nvPr/>
        </p:nvSpPr>
        <p:spPr>
          <a:xfrm>
            <a:off x="11487362" y="3276945"/>
            <a:ext cx="1475179" cy="402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Chassis1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F377A58A-B504-0453-BBD3-F7B3D0C15CA6}"/>
              </a:ext>
            </a:extLst>
          </p:cNvPr>
          <p:cNvCxnSpPr>
            <a:cxnSpLocks/>
            <a:stCxn id="5" idx="2"/>
            <a:endCxn id="19" idx="6"/>
          </p:cNvCxnSpPr>
          <p:nvPr/>
        </p:nvCxnSpPr>
        <p:spPr>
          <a:xfrm rot="10800000">
            <a:off x="4338827" y="3222816"/>
            <a:ext cx="7148534" cy="255325"/>
          </a:xfrm>
          <a:prstGeom prst="curvedConnector3">
            <a:avLst>
              <a:gd name="adj1" fmla="val 50000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3EEFFF30-63FA-A55E-A3A6-975E5690C2E5}"/>
              </a:ext>
            </a:extLst>
          </p:cNvPr>
          <p:cNvSpPr/>
          <p:nvPr/>
        </p:nvSpPr>
        <p:spPr>
          <a:xfrm>
            <a:off x="101067" y="4231852"/>
            <a:ext cx="1519837" cy="6157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Processors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988DEC0-4BD9-0445-3A1A-0194C86C8A80}"/>
              </a:ext>
            </a:extLst>
          </p:cNvPr>
          <p:cNvSpPr/>
          <p:nvPr/>
        </p:nvSpPr>
        <p:spPr>
          <a:xfrm>
            <a:off x="3581015" y="5047617"/>
            <a:ext cx="1326529" cy="498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9C489F-470A-B9BD-F70A-40480B42C1BE}"/>
              </a:ext>
            </a:extLst>
          </p:cNvPr>
          <p:cNvSpPr/>
          <p:nvPr/>
        </p:nvSpPr>
        <p:spPr>
          <a:xfrm>
            <a:off x="268560" y="4681638"/>
            <a:ext cx="918393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CPU1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44CC5B9-947F-4642-728C-2FAB4FF73A0C}"/>
              </a:ext>
            </a:extLst>
          </p:cNvPr>
          <p:cNvSpPr/>
          <p:nvPr/>
        </p:nvSpPr>
        <p:spPr>
          <a:xfrm>
            <a:off x="3505495" y="5402064"/>
            <a:ext cx="857762" cy="3849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DIMM1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E8E539DE-5522-F4B0-E6DF-E7642C2AE0A2}"/>
              </a:ext>
            </a:extLst>
          </p:cNvPr>
          <p:cNvCxnSpPr>
            <a:cxnSpLocks/>
            <a:stCxn id="19" idx="4"/>
            <a:endCxn id="8" idx="0"/>
          </p:cNvCxnSpPr>
          <p:nvPr/>
        </p:nvCxnSpPr>
        <p:spPr>
          <a:xfrm rot="16200000" flipH="1">
            <a:off x="3207881" y="4011220"/>
            <a:ext cx="1612543" cy="460257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ABEC16E7-4855-5913-4B62-4E2683805BF8}"/>
              </a:ext>
            </a:extLst>
          </p:cNvPr>
          <p:cNvCxnSpPr>
            <a:cxnSpLocks/>
            <a:stCxn id="19" idx="3"/>
            <a:endCxn id="7" idx="0"/>
          </p:cNvCxnSpPr>
          <p:nvPr/>
        </p:nvCxnSpPr>
        <p:spPr>
          <a:xfrm rot="5400000">
            <a:off x="1696883" y="2537015"/>
            <a:ext cx="858945" cy="2530732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075DDC69-17D4-D1A5-367D-44EC2850889A}"/>
              </a:ext>
            </a:extLst>
          </p:cNvPr>
          <p:cNvSpPr/>
          <p:nvPr/>
        </p:nvSpPr>
        <p:spPr>
          <a:xfrm>
            <a:off x="5101893" y="5866423"/>
            <a:ext cx="1065725" cy="539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Ports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9008756-AEA7-0EAA-AF39-4671BD6524AB}"/>
              </a:ext>
            </a:extLst>
          </p:cNvPr>
          <p:cNvSpPr/>
          <p:nvPr/>
        </p:nvSpPr>
        <p:spPr>
          <a:xfrm>
            <a:off x="5198009" y="6255428"/>
            <a:ext cx="936395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12247581-E0BF-63D9-4339-795149E65193}"/>
              </a:ext>
            </a:extLst>
          </p:cNvPr>
          <p:cNvCxnSpPr>
            <a:cxnSpLocks/>
            <a:stCxn id="22" idx="4"/>
            <a:endCxn id="13" idx="0"/>
          </p:cNvCxnSpPr>
          <p:nvPr/>
        </p:nvCxnSpPr>
        <p:spPr>
          <a:xfrm rot="5400000">
            <a:off x="5256977" y="5464594"/>
            <a:ext cx="779618" cy="24045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8D531B46-E554-DFBD-B57F-F0B9F9DD12FB}"/>
              </a:ext>
            </a:extLst>
          </p:cNvPr>
          <p:cNvSpPr/>
          <p:nvPr/>
        </p:nvSpPr>
        <p:spPr>
          <a:xfrm>
            <a:off x="6531236" y="1285972"/>
            <a:ext cx="1144885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Root</a:t>
            </a:r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C8C6530C-37E7-7BD2-B691-3AAF25649097}"/>
              </a:ext>
            </a:extLst>
          </p:cNvPr>
          <p:cNvCxnSpPr>
            <a:cxnSpLocks/>
            <a:stCxn id="16" idx="4"/>
            <a:endCxn id="4" idx="0"/>
          </p:cNvCxnSpPr>
          <p:nvPr/>
        </p:nvCxnSpPr>
        <p:spPr>
          <a:xfrm rot="16200000" flipH="1">
            <a:off x="9069692" y="-255526"/>
            <a:ext cx="1104598" cy="5036632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62357FFE-E682-9C65-5452-ACDBB7190FBA}"/>
              </a:ext>
            </a:extLst>
          </p:cNvPr>
          <p:cNvSpPr/>
          <p:nvPr/>
        </p:nvSpPr>
        <p:spPr>
          <a:xfrm>
            <a:off x="3184238" y="2654162"/>
            <a:ext cx="1350833" cy="483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Systems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B04B3D8-D5D4-30AB-E6C6-800FBC1685BA}"/>
              </a:ext>
            </a:extLst>
          </p:cNvPr>
          <p:cNvSpPr/>
          <p:nvPr/>
        </p:nvSpPr>
        <p:spPr>
          <a:xfrm>
            <a:off x="3229223" y="3010558"/>
            <a:ext cx="1109607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CM1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84FBC11F-7A60-50FC-80DA-664A7AFC27E0}"/>
              </a:ext>
            </a:extLst>
          </p:cNvPr>
          <p:cNvCxnSpPr>
            <a:cxnSpLocks/>
            <a:stCxn id="16" idx="4"/>
            <a:endCxn id="18" idx="0"/>
          </p:cNvCxnSpPr>
          <p:nvPr/>
        </p:nvCxnSpPr>
        <p:spPr>
          <a:xfrm rot="5400000">
            <a:off x="5009831" y="560313"/>
            <a:ext cx="943674" cy="3244024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2D3072AC-59A2-EF26-4A7A-1693B9A1F88D}"/>
              </a:ext>
            </a:extLst>
          </p:cNvPr>
          <p:cNvSpPr/>
          <p:nvPr/>
        </p:nvSpPr>
        <p:spPr>
          <a:xfrm>
            <a:off x="5022981" y="4206068"/>
            <a:ext cx="1308187" cy="58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Fabric adapter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9711EA7-61E3-D9D6-F4DD-409CF7032FA3}"/>
              </a:ext>
            </a:extLst>
          </p:cNvPr>
          <p:cNvSpPr/>
          <p:nvPr/>
        </p:nvSpPr>
        <p:spPr>
          <a:xfrm>
            <a:off x="5125939" y="4697691"/>
            <a:ext cx="1065725" cy="3891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Adapter1</a:t>
            </a:r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ABC03CF8-4735-15A7-E5EA-B81E9456C3C5}"/>
              </a:ext>
            </a:extLst>
          </p:cNvPr>
          <p:cNvCxnSpPr>
            <a:cxnSpLocks/>
            <a:stCxn id="19" idx="5"/>
            <a:endCxn id="21" idx="0"/>
          </p:cNvCxnSpPr>
          <p:nvPr/>
        </p:nvCxnSpPr>
        <p:spPr>
          <a:xfrm rot="16200000" flipH="1">
            <a:off x="4510121" y="3039115"/>
            <a:ext cx="833163" cy="1500747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00F41C80-59B7-65B0-6A0C-CD91D698328C}"/>
              </a:ext>
            </a:extLst>
          </p:cNvPr>
          <p:cNvSpPr/>
          <p:nvPr/>
        </p:nvSpPr>
        <p:spPr>
          <a:xfrm>
            <a:off x="1664399" y="4290498"/>
            <a:ext cx="1519837" cy="557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</a:t>
            </a:r>
          </a:p>
          <a:p>
            <a:pPr algn="ctr"/>
            <a:r>
              <a:rPr lang="en-GB" sz="1584" dirty="0"/>
              <a:t>Domains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0133E52-3C5C-0805-03A5-07918FC694CA}"/>
              </a:ext>
            </a:extLst>
          </p:cNvPr>
          <p:cNvSpPr/>
          <p:nvPr/>
        </p:nvSpPr>
        <p:spPr>
          <a:xfrm>
            <a:off x="1746214" y="4776600"/>
            <a:ext cx="1252518" cy="3891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Domain1</a:t>
            </a:r>
          </a:p>
        </p:txBody>
      </p: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18D9FF53-00A9-78F8-5E42-426C900191C3}"/>
              </a:ext>
            </a:extLst>
          </p:cNvPr>
          <p:cNvCxnSpPr>
            <a:cxnSpLocks/>
            <a:stCxn id="19" idx="4"/>
            <a:endCxn id="24" idx="0"/>
          </p:cNvCxnSpPr>
          <p:nvPr/>
        </p:nvCxnSpPr>
        <p:spPr>
          <a:xfrm rot="5400000">
            <a:off x="2676463" y="3182935"/>
            <a:ext cx="855420" cy="1359706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8E733B2C-3DF1-D961-6278-06F15373EABA}"/>
              </a:ext>
            </a:extLst>
          </p:cNvPr>
          <p:cNvSpPr/>
          <p:nvPr/>
        </p:nvSpPr>
        <p:spPr>
          <a:xfrm>
            <a:off x="1493099" y="5677054"/>
            <a:ext cx="1350434" cy="526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</a:t>
            </a:r>
          </a:p>
          <a:p>
            <a:pPr algn="ctr"/>
            <a:r>
              <a:rPr lang="en-GB" sz="1584" dirty="0"/>
              <a:t>Chunk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F1CA479-A2CA-5304-469A-9D43E9C698E1}"/>
              </a:ext>
            </a:extLst>
          </p:cNvPr>
          <p:cNvSpPr/>
          <p:nvPr/>
        </p:nvSpPr>
        <p:spPr>
          <a:xfrm>
            <a:off x="2393254" y="5977165"/>
            <a:ext cx="843573" cy="4074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Chunk1</a:t>
            </a:r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9DE42341-029A-A17C-726B-DBC5250482B3}"/>
              </a:ext>
            </a:extLst>
          </p:cNvPr>
          <p:cNvCxnSpPr>
            <a:cxnSpLocks/>
            <a:stCxn id="25" idx="4"/>
            <a:endCxn id="27" idx="0"/>
          </p:cNvCxnSpPr>
          <p:nvPr/>
        </p:nvCxnSpPr>
        <p:spPr>
          <a:xfrm rot="5400000">
            <a:off x="2014727" y="5319304"/>
            <a:ext cx="511338" cy="204157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F3617BD3-B451-2919-220D-99A4E2A8A9FF}"/>
              </a:ext>
            </a:extLst>
          </p:cNvPr>
          <p:cNvCxnSpPr>
            <a:cxnSpLocks/>
            <a:stCxn id="10" idx="3"/>
            <a:endCxn id="28" idx="6"/>
          </p:cNvCxnSpPr>
          <p:nvPr/>
        </p:nvCxnSpPr>
        <p:spPr>
          <a:xfrm rot="5400000">
            <a:off x="3208848" y="5758608"/>
            <a:ext cx="450244" cy="394285"/>
          </a:xfrm>
          <a:prstGeom prst="curvedConnector2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6D758FE1-2DFB-4D6A-C48E-83DEC455A99E}"/>
              </a:ext>
            </a:extLst>
          </p:cNvPr>
          <p:cNvCxnSpPr>
            <a:cxnSpLocks/>
            <a:stCxn id="10" idx="2"/>
            <a:endCxn id="25" idx="6"/>
          </p:cNvCxnSpPr>
          <p:nvPr/>
        </p:nvCxnSpPr>
        <p:spPr>
          <a:xfrm rot="10800000">
            <a:off x="2998735" y="4971159"/>
            <a:ext cx="506760" cy="623373"/>
          </a:xfrm>
          <a:prstGeom prst="curvedConnector3">
            <a:avLst>
              <a:gd name="adj1" fmla="val 50000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id="{8C2DE170-7730-AE5A-FC27-09035A560E44}"/>
              </a:ext>
            </a:extLst>
          </p:cNvPr>
          <p:cNvSpPr/>
          <p:nvPr/>
        </p:nvSpPr>
        <p:spPr>
          <a:xfrm>
            <a:off x="7170449" y="3500750"/>
            <a:ext cx="1350833" cy="563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Fabrics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9423B4D-0BC7-62CF-7FCB-46B5C7AC06E1}"/>
              </a:ext>
            </a:extLst>
          </p:cNvPr>
          <p:cNvSpPr/>
          <p:nvPr/>
        </p:nvSpPr>
        <p:spPr>
          <a:xfrm>
            <a:off x="7192919" y="3962612"/>
            <a:ext cx="1350833" cy="3491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CXL</a:t>
            </a:r>
          </a:p>
        </p:txBody>
      </p:sp>
      <p:cxnSp>
        <p:nvCxnSpPr>
          <p:cNvPr id="83" name="Connector: Curved 82">
            <a:extLst>
              <a:ext uri="{FF2B5EF4-FFF2-40B4-BE49-F238E27FC236}">
                <a16:creationId xmlns:a16="http://schemas.microsoft.com/office/drawing/2014/main" id="{07CFBCC9-C1D3-6C8D-F6AE-FD3A9A352987}"/>
              </a:ext>
            </a:extLst>
          </p:cNvPr>
          <p:cNvCxnSpPr>
            <a:cxnSpLocks/>
            <a:stCxn id="16" idx="4"/>
            <a:endCxn id="81" idx="0"/>
          </p:cNvCxnSpPr>
          <p:nvPr/>
        </p:nvCxnSpPr>
        <p:spPr>
          <a:xfrm rot="16200000" flipH="1">
            <a:off x="6579641" y="2234527"/>
            <a:ext cx="1790262" cy="742186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4DEFD698-E12C-AA8C-CE4E-23A07DC9FA0F}"/>
              </a:ext>
            </a:extLst>
          </p:cNvPr>
          <p:cNvSpPr/>
          <p:nvPr/>
        </p:nvSpPr>
        <p:spPr>
          <a:xfrm>
            <a:off x="5912071" y="7185762"/>
            <a:ext cx="1475675" cy="563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Switches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1F3E7F8-77A1-26ED-2423-850F8D5221FD}"/>
              </a:ext>
            </a:extLst>
          </p:cNvPr>
          <p:cNvSpPr/>
          <p:nvPr/>
        </p:nvSpPr>
        <p:spPr>
          <a:xfrm>
            <a:off x="5934549" y="7647622"/>
            <a:ext cx="1350833" cy="3491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CXL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99153525-D553-D763-6CA6-E247D5611DA5}"/>
              </a:ext>
            </a:extLst>
          </p:cNvPr>
          <p:cNvSpPr/>
          <p:nvPr/>
        </p:nvSpPr>
        <p:spPr>
          <a:xfrm>
            <a:off x="5819302" y="8450917"/>
            <a:ext cx="1475675" cy="563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Ports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9DA66BE0-7D08-1079-0D26-BC920DA645BA}"/>
              </a:ext>
            </a:extLst>
          </p:cNvPr>
          <p:cNvSpPr/>
          <p:nvPr/>
        </p:nvSpPr>
        <p:spPr>
          <a:xfrm>
            <a:off x="5847847" y="8849961"/>
            <a:ext cx="7517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U1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323F15AC-FFBF-0CFB-626F-C517C5147173}"/>
              </a:ext>
            </a:extLst>
          </p:cNvPr>
          <p:cNvSpPr/>
          <p:nvPr/>
        </p:nvSpPr>
        <p:spPr>
          <a:xfrm>
            <a:off x="6751353" y="8698555"/>
            <a:ext cx="7517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D1</a:t>
            </a:r>
          </a:p>
        </p:txBody>
      </p:sp>
      <p:cxnSp>
        <p:nvCxnSpPr>
          <p:cNvPr id="103" name="Connector: Curved 102">
            <a:extLst>
              <a:ext uri="{FF2B5EF4-FFF2-40B4-BE49-F238E27FC236}">
                <a16:creationId xmlns:a16="http://schemas.microsoft.com/office/drawing/2014/main" id="{5DA50646-255B-95C6-0C43-EA64C9648B8F}"/>
              </a:ext>
            </a:extLst>
          </p:cNvPr>
          <p:cNvCxnSpPr>
            <a:cxnSpLocks/>
            <a:stCxn id="82" idx="4"/>
            <a:endCxn id="86" idx="0"/>
          </p:cNvCxnSpPr>
          <p:nvPr/>
        </p:nvCxnSpPr>
        <p:spPr>
          <a:xfrm rot="5400000">
            <a:off x="5822103" y="5139527"/>
            <a:ext cx="2874044" cy="1218424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nector: Curved 105">
            <a:extLst>
              <a:ext uri="{FF2B5EF4-FFF2-40B4-BE49-F238E27FC236}">
                <a16:creationId xmlns:a16="http://schemas.microsoft.com/office/drawing/2014/main" id="{71BC57F4-E50D-6880-E3E3-029FF7530FCE}"/>
              </a:ext>
            </a:extLst>
          </p:cNvPr>
          <p:cNvCxnSpPr>
            <a:cxnSpLocks/>
            <a:stCxn id="87" idx="4"/>
            <a:endCxn id="100" idx="0"/>
          </p:cNvCxnSpPr>
          <p:nvPr/>
        </p:nvCxnSpPr>
        <p:spPr>
          <a:xfrm rot="5400000">
            <a:off x="6356456" y="8197413"/>
            <a:ext cx="454192" cy="52818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Oval 114">
            <a:extLst>
              <a:ext uri="{FF2B5EF4-FFF2-40B4-BE49-F238E27FC236}">
                <a16:creationId xmlns:a16="http://schemas.microsoft.com/office/drawing/2014/main" id="{F144C45D-242F-C224-70E6-17DE05F8BBE1}"/>
              </a:ext>
            </a:extLst>
          </p:cNvPr>
          <p:cNvSpPr/>
          <p:nvPr/>
        </p:nvSpPr>
        <p:spPr>
          <a:xfrm>
            <a:off x="15146334" y="6268782"/>
            <a:ext cx="1271318" cy="496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3B928A83-967E-C770-270E-9A068ECCF48F}"/>
              </a:ext>
            </a:extLst>
          </p:cNvPr>
          <p:cNvSpPr/>
          <p:nvPr/>
        </p:nvSpPr>
        <p:spPr>
          <a:xfrm>
            <a:off x="15362797" y="6632489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DIMM1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90AB3B51-5E84-EF2A-4A38-A9249FCFD2D0}"/>
              </a:ext>
            </a:extLst>
          </p:cNvPr>
          <p:cNvSpPr/>
          <p:nvPr/>
        </p:nvSpPr>
        <p:spPr>
          <a:xfrm>
            <a:off x="11398595" y="4617778"/>
            <a:ext cx="1475179" cy="628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Fabric Adapters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70E36EA4-8343-4962-90A4-5428DEDB9036}"/>
              </a:ext>
            </a:extLst>
          </p:cNvPr>
          <p:cNvSpPr/>
          <p:nvPr/>
        </p:nvSpPr>
        <p:spPr>
          <a:xfrm>
            <a:off x="11818515" y="5154071"/>
            <a:ext cx="695252" cy="3048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8BCD356F-632F-178B-0D8F-B84F9A41528D}"/>
              </a:ext>
            </a:extLst>
          </p:cNvPr>
          <p:cNvSpPr/>
          <p:nvPr/>
        </p:nvSpPr>
        <p:spPr>
          <a:xfrm>
            <a:off x="11956337" y="6388878"/>
            <a:ext cx="917437" cy="563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Ports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4B312ECF-ACAF-858E-3671-76E97D2476C1}"/>
              </a:ext>
            </a:extLst>
          </p:cNvPr>
          <p:cNvSpPr/>
          <p:nvPr/>
        </p:nvSpPr>
        <p:spPr>
          <a:xfrm>
            <a:off x="12242017" y="6826403"/>
            <a:ext cx="543502" cy="31877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>
                <a:solidFill>
                  <a:schemeClr val="tx1"/>
                </a:solidFill>
              </a:rPr>
              <a:t>1</a:t>
            </a:r>
            <a:endParaRPr lang="en-GB" sz="1783" dirty="0">
              <a:solidFill>
                <a:schemeClr val="tx1"/>
              </a:solidFill>
            </a:endParaRPr>
          </a:p>
        </p:txBody>
      </p:sp>
      <p:cxnSp>
        <p:nvCxnSpPr>
          <p:cNvPr id="121" name="Connector: Curved 120">
            <a:extLst>
              <a:ext uri="{FF2B5EF4-FFF2-40B4-BE49-F238E27FC236}">
                <a16:creationId xmlns:a16="http://schemas.microsoft.com/office/drawing/2014/main" id="{2EF72F34-6B2B-E920-0A5A-CE1DDCE9AB95}"/>
              </a:ext>
            </a:extLst>
          </p:cNvPr>
          <p:cNvCxnSpPr>
            <a:cxnSpLocks/>
            <a:stCxn id="118" idx="3"/>
            <a:endCxn id="119" idx="0"/>
          </p:cNvCxnSpPr>
          <p:nvPr/>
        </p:nvCxnSpPr>
        <p:spPr>
          <a:xfrm rot="16200000" flipH="1">
            <a:off x="11680375" y="5654200"/>
            <a:ext cx="974641" cy="494720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Connector: Curved 121">
            <a:extLst>
              <a:ext uri="{FF2B5EF4-FFF2-40B4-BE49-F238E27FC236}">
                <a16:creationId xmlns:a16="http://schemas.microsoft.com/office/drawing/2014/main" id="{3C571721-7A66-DCED-2727-5F1672EF94BD}"/>
              </a:ext>
            </a:extLst>
          </p:cNvPr>
          <p:cNvCxnSpPr>
            <a:cxnSpLocks/>
            <a:stCxn id="5" idx="4"/>
          </p:cNvCxnSpPr>
          <p:nvPr/>
        </p:nvCxnSpPr>
        <p:spPr>
          <a:xfrm rot="5400000">
            <a:off x="11742303" y="4126689"/>
            <a:ext cx="930000" cy="35302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Oval 122">
            <a:extLst>
              <a:ext uri="{FF2B5EF4-FFF2-40B4-BE49-F238E27FC236}">
                <a16:creationId xmlns:a16="http://schemas.microsoft.com/office/drawing/2014/main" id="{B0F89822-53A2-54E1-8238-E89792E38A11}"/>
              </a:ext>
            </a:extLst>
          </p:cNvPr>
          <p:cNvSpPr/>
          <p:nvPr/>
        </p:nvSpPr>
        <p:spPr>
          <a:xfrm>
            <a:off x="12931826" y="4364789"/>
            <a:ext cx="1462087" cy="628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Memory Domains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C4FC49B5-CDF0-7B74-C866-64D35CE11340}"/>
              </a:ext>
            </a:extLst>
          </p:cNvPr>
          <p:cNvSpPr/>
          <p:nvPr/>
        </p:nvSpPr>
        <p:spPr>
          <a:xfrm>
            <a:off x="13303839" y="4949079"/>
            <a:ext cx="800287" cy="38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26" name="Connector: Curved 125">
            <a:extLst>
              <a:ext uri="{FF2B5EF4-FFF2-40B4-BE49-F238E27FC236}">
                <a16:creationId xmlns:a16="http://schemas.microsoft.com/office/drawing/2014/main" id="{A7607B80-78FA-6DF0-386E-3105879C611B}"/>
              </a:ext>
            </a:extLst>
          </p:cNvPr>
          <p:cNvCxnSpPr>
            <a:cxnSpLocks/>
            <a:stCxn id="124" idx="4"/>
          </p:cNvCxnSpPr>
          <p:nvPr/>
        </p:nvCxnSpPr>
        <p:spPr>
          <a:xfrm rot="16200000" flipH="1">
            <a:off x="13251439" y="5784571"/>
            <a:ext cx="1115226" cy="210144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Connector: Curved 126">
            <a:extLst>
              <a:ext uri="{FF2B5EF4-FFF2-40B4-BE49-F238E27FC236}">
                <a16:creationId xmlns:a16="http://schemas.microsoft.com/office/drawing/2014/main" id="{B5C3F7E6-38FB-F8EB-8180-A9E7D1A4090A}"/>
              </a:ext>
            </a:extLst>
          </p:cNvPr>
          <p:cNvCxnSpPr>
            <a:cxnSpLocks/>
            <a:stCxn id="124" idx="3"/>
            <a:endCxn id="118" idx="5"/>
          </p:cNvCxnSpPr>
          <p:nvPr/>
        </p:nvCxnSpPr>
        <p:spPr>
          <a:xfrm rot="5400000">
            <a:off x="12847348" y="4840551"/>
            <a:ext cx="138291" cy="1009084"/>
          </a:xfrm>
          <a:prstGeom prst="curvedConnector3">
            <a:avLst>
              <a:gd name="adj1" fmla="val 288113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Oval 127">
            <a:extLst>
              <a:ext uri="{FF2B5EF4-FFF2-40B4-BE49-F238E27FC236}">
                <a16:creationId xmlns:a16="http://schemas.microsoft.com/office/drawing/2014/main" id="{3BD99EC8-0E48-8B63-9C37-99DEFBB7CC89}"/>
              </a:ext>
            </a:extLst>
          </p:cNvPr>
          <p:cNvSpPr/>
          <p:nvPr/>
        </p:nvSpPr>
        <p:spPr>
          <a:xfrm>
            <a:off x="15694162" y="3317964"/>
            <a:ext cx="1350833" cy="563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PCIe Devices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2DB8511F-EC58-56F9-AD29-DD71E65FECE1}"/>
              </a:ext>
            </a:extLst>
          </p:cNvPr>
          <p:cNvSpPr/>
          <p:nvPr/>
        </p:nvSpPr>
        <p:spPr>
          <a:xfrm>
            <a:off x="15529079" y="4340862"/>
            <a:ext cx="1152287" cy="645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86" dirty="0"/>
              <a:t>PCIe Functions</a:t>
            </a:r>
          </a:p>
        </p:txBody>
      </p:sp>
      <p:cxnSp>
        <p:nvCxnSpPr>
          <p:cNvPr id="131" name="Connector: Curved 130">
            <a:extLst>
              <a:ext uri="{FF2B5EF4-FFF2-40B4-BE49-F238E27FC236}">
                <a16:creationId xmlns:a16="http://schemas.microsoft.com/office/drawing/2014/main" id="{E57BC59F-1F94-E88A-2D48-50DB967B0B15}"/>
              </a:ext>
            </a:extLst>
          </p:cNvPr>
          <p:cNvCxnSpPr>
            <a:cxnSpLocks/>
            <a:stCxn id="144" idx="3"/>
            <a:endCxn id="130" idx="0"/>
          </p:cNvCxnSpPr>
          <p:nvPr/>
        </p:nvCxnSpPr>
        <p:spPr>
          <a:xfrm rot="5400000">
            <a:off x="16004139" y="4191304"/>
            <a:ext cx="250645" cy="48472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Oval 131">
            <a:extLst>
              <a:ext uri="{FF2B5EF4-FFF2-40B4-BE49-F238E27FC236}">
                <a16:creationId xmlns:a16="http://schemas.microsoft.com/office/drawing/2014/main" id="{B590F3F2-621E-F4C8-87A4-DC8253063888}"/>
              </a:ext>
            </a:extLst>
          </p:cNvPr>
          <p:cNvSpPr/>
          <p:nvPr/>
        </p:nvSpPr>
        <p:spPr>
          <a:xfrm>
            <a:off x="16790132" y="4751034"/>
            <a:ext cx="1497868" cy="584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584" dirty="0"/>
              <a:t>CXL Logical Devices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67D30AEA-EB63-E724-4E70-78AEE9905426}"/>
              </a:ext>
            </a:extLst>
          </p:cNvPr>
          <p:cNvSpPr/>
          <p:nvPr/>
        </p:nvSpPr>
        <p:spPr>
          <a:xfrm>
            <a:off x="17473163" y="5275949"/>
            <a:ext cx="449997" cy="3335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34" name="Connector: Curved 133">
            <a:extLst>
              <a:ext uri="{FF2B5EF4-FFF2-40B4-BE49-F238E27FC236}">
                <a16:creationId xmlns:a16="http://schemas.microsoft.com/office/drawing/2014/main" id="{B484CD53-2E8B-78EF-137C-03C462E36551}"/>
              </a:ext>
            </a:extLst>
          </p:cNvPr>
          <p:cNvCxnSpPr>
            <a:cxnSpLocks/>
            <a:stCxn id="144" idx="5"/>
            <a:endCxn id="132" idx="0"/>
          </p:cNvCxnSpPr>
          <p:nvPr/>
        </p:nvCxnSpPr>
        <p:spPr>
          <a:xfrm rot="16200000" flipH="1">
            <a:off x="16780128" y="3992099"/>
            <a:ext cx="660819" cy="857054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Connector: Curved 134">
            <a:extLst>
              <a:ext uri="{FF2B5EF4-FFF2-40B4-BE49-F238E27FC236}">
                <a16:creationId xmlns:a16="http://schemas.microsoft.com/office/drawing/2014/main" id="{B47ED835-20B4-E4ED-F537-398267F0588A}"/>
              </a:ext>
            </a:extLst>
          </p:cNvPr>
          <p:cNvCxnSpPr>
            <a:cxnSpLocks/>
            <a:stCxn id="5" idx="6"/>
            <a:endCxn id="128" idx="2"/>
          </p:cNvCxnSpPr>
          <p:nvPr/>
        </p:nvCxnSpPr>
        <p:spPr>
          <a:xfrm>
            <a:off x="12962540" y="3478145"/>
            <a:ext cx="2731620" cy="121486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Connector: Curved 135">
            <a:extLst>
              <a:ext uri="{FF2B5EF4-FFF2-40B4-BE49-F238E27FC236}">
                <a16:creationId xmlns:a16="http://schemas.microsoft.com/office/drawing/2014/main" id="{2FDBAB2D-7A59-F1F6-3573-31FF74B91491}"/>
              </a:ext>
            </a:extLst>
          </p:cNvPr>
          <p:cNvCxnSpPr>
            <a:cxnSpLocks/>
            <a:stCxn id="5" idx="5"/>
            <a:endCxn id="123" idx="0"/>
          </p:cNvCxnSpPr>
          <p:nvPr/>
        </p:nvCxnSpPr>
        <p:spPr>
          <a:xfrm rot="16200000" flipH="1">
            <a:off x="12832500" y="3534415"/>
            <a:ext cx="744380" cy="916365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Connector: Curved 136">
            <a:extLst>
              <a:ext uri="{FF2B5EF4-FFF2-40B4-BE49-F238E27FC236}">
                <a16:creationId xmlns:a16="http://schemas.microsoft.com/office/drawing/2014/main" id="{FCBE1F75-E04A-4761-F257-3D640644B49F}"/>
              </a:ext>
            </a:extLst>
          </p:cNvPr>
          <p:cNvCxnSpPr>
            <a:cxnSpLocks/>
            <a:stCxn id="124" idx="5"/>
            <a:endCxn id="133" idx="3"/>
          </p:cNvCxnSpPr>
          <p:nvPr/>
        </p:nvCxnSpPr>
        <p:spPr>
          <a:xfrm rot="16200000" flipH="1">
            <a:off x="15620629" y="3642242"/>
            <a:ext cx="284726" cy="3552140"/>
          </a:xfrm>
          <a:prstGeom prst="curvedConnector3">
            <a:avLst>
              <a:gd name="adj1" fmla="val 192846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Connector: Curved 137">
            <a:extLst>
              <a:ext uri="{FF2B5EF4-FFF2-40B4-BE49-F238E27FC236}">
                <a16:creationId xmlns:a16="http://schemas.microsoft.com/office/drawing/2014/main" id="{6556FBA9-59C7-2393-4AAF-D79A0A38C0E9}"/>
              </a:ext>
            </a:extLst>
          </p:cNvPr>
          <p:cNvCxnSpPr>
            <a:cxnSpLocks/>
            <a:stCxn id="124" idx="6"/>
            <a:endCxn id="145" idx="4"/>
          </p:cNvCxnSpPr>
          <p:nvPr/>
        </p:nvCxnSpPr>
        <p:spPr>
          <a:xfrm>
            <a:off x="14104125" y="5140555"/>
            <a:ext cx="2044795" cy="30220"/>
          </a:xfrm>
          <a:prstGeom prst="curvedConnector4">
            <a:avLst>
              <a:gd name="adj1" fmla="val 44498"/>
              <a:gd name="adj2" fmla="val 813127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Connector: Curved 138">
            <a:extLst>
              <a:ext uri="{FF2B5EF4-FFF2-40B4-BE49-F238E27FC236}">
                <a16:creationId xmlns:a16="http://schemas.microsoft.com/office/drawing/2014/main" id="{C9A796C9-79C2-C4EB-1F18-61650A367AF3}"/>
              </a:ext>
            </a:extLst>
          </p:cNvPr>
          <p:cNvCxnSpPr>
            <a:cxnSpLocks/>
            <a:stCxn id="124" idx="5"/>
            <a:endCxn id="116" idx="2"/>
          </p:cNvCxnSpPr>
          <p:nvPr/>
        </p:nvCxnSpPr>
        <p:spPr>
          <a:xfrm rot="16200000" flipH="1">
            <a:off x="13890464" y="5372411"/>
            <a:ext cx="1568799" cy="1375875"/>
          </a:xfrm>
          <a:prstGeom prst="curvedConnector2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Oval 143">
            <a:extLst>
              <a:ext uri="{FF2B5EF4-FFF2-40B4-BE49-F238E27FC236}">
                <a16:creationId xmlns:a16="http://schemas.microsoft.com/office/drawing/2014/main" id="{8419F912-F998-086E-6B4B-54FD39958939}"/>
              </a:ext>
            </a:extLst>
          </p:cNvPr>
          <p:cNvSpPr/>
          <p:nvPr/>
        </p:nvSpPr>
        <p:spPr>
          <a:xfrm>
            <a:off x="16044278" y="3784725"/>
            <a:ext cx="747149" cy="35790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4E77B561-CE3B-91BB-26BF-2907F8211D3F}"/>
              </a:ext>
            </a:extLst>
          </p:cNvPr>
          <p:cNvSpPr/>
          <p:nvPr/>
        </p:nvSpPr>
        <p:spPr>
          <a:xfrm>
            <a:off x="15923919" y="4837197"/>
            <a:ext cx="449997" cy="3335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46" name="Connector: Curved 145">
            <a:extLst>
              <a:ext uri="{FF2B5EF4-FFF2-40B4-BE49-F238E27FC236}">
                <a16:creationId xmlns:a16="http://schemas.microsoft.com/office/drawing/2014/main" id="{C91F184F-8C0A-37BD-8273-EA5828D928F7}"/>
              </a:ext>
            </a:extLst>
          </p:cNvPr>
          <p:cNvCxnSpPr>
            <a:cxnSpLocks/>
            <a:stCxn id="145" idx="4"/>
            <a:endCxn id="133" idx="3"/>
          </p:cNvCxnSpPr>
          <p:nvPr/>
        </p:nvCxnSpPr>
        <p:spPr>
          <a:xfrm rot="16200000" flipH="1">
            <a:off x="16649041" y="4670649"/>
            <a:ext cx="389901" cy="1390147"/>
          </a:xfrm>
          <a:prstGeom prst="curvedConnector3">
            <a:avLst>
              <a:gd name="adj1" fmla="val 167801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Connector: Curved 146">
            <a:extLst>
              <a:ext uri="{FF2B5EF4-FFF2-40B4-BE49-F238E27FC236}">
                <a16:creationId xmlns:a16="http://schemas.microsoft.com/office/drawing/2014/main" id="{929E655E-B0CE-4884-1863-95400ECA2162}"/>
              </a:ext>
            </a:extLst>
          </p:cNvPr>
          <p:cNvCxnSpPr>
            <a:cxnSpLocks/>
            <a:stCxn id="5" idx="6"/>
            <a:endCxn id="115" idx="0"/>
          </p:cNvCxnSpPr>
          <p:nvPr/>
        </p:nvCxnSpPr>
        <p:spPr>
          <a:xfrm>
            <a:off x="12962542" y="3478141"/>
            <a:ext cx="2819451" cy="2790639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5" name="Connector: Curved 274">
            <a:extLst>
              <a:ext uri="{FF2B5EF4-FFF2-40B4-BE49-F238E27FC236}">
                <a16:creationId xmlns:a16="http://schemas.microsoft.com/office/drawing/2014/main" id="{6C0887E9-CCF7-AB0F-3D10-89BAD3E17CFC}"/>
              </a:ext>
            </a:extLst>
          </p:cNvPr>
          <p:cNvCxnSpPr>
            <a:cxnSpLocks/>
            <a:stCxn id="101" idx="2"/>
            <a:endCxn id="14" idx="4"/>
          </p:cNvCxnSpPr>
          <p:nvPr/>
        </p:nvCxnSpPr>
        <p:spPr>
          <a:xfrm rot="10800000">
            <a:off x="5666208" y="6679944"/>
            <a:ext cx="181641" cy="2382275"/>
          </a:xfrm>
          <a:prstGeom prst="curvedConnector2">
            <a:avLst/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8" name="Connector: Curved 277">
            <a:extLst>
              <a:ext uri="{FF2B5EF4-FFF2-40B4-BE49-F238E27FC236}">
                <a16:creationId xmlns:a16="http://schemas.microsoft.com/office/drawing/2014/main" id="{8623603A-DC0D-D15E-DE3A-AE9AE7B66AC0}"/>
              </a:ext>
            </a:extLst>
          </p:cNvPr>
          <p:cNvCxnSpPr>
            <a:cxnSpLocks/>
            <a:stCxn id="120" idx="3"/>
            <a:endCxn id="102" idx="5"/>
          </p:cNvCxnSpPr>
          <p:nvPr/>
        </p:nvCxnSpPr>
        <p:spPr>
          <a:xfrm rot="5400000">
            <a:off x="8876105" y="5615395"/>
            <a:ext cx="1962414" cy="4928599"/>
          </a:xfrm>
          <a:prstGeom prst="curvedConnector3">
            <a:avLst>
              <a:gd name="adj1" fmla="val 115747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33435476-6A6D-AEAC-47BC-8B872CD5A24E}"/>
              </a:ext>
            </a:extLst>
          </p:cNvPr>
          <p:cNvSpPr/>
          <p:nvPr/>
        </p:nvSpPr>
        <p:spPr>
          <a:xfrm>
            <a:off x="4338829" y="5365186"/>
            <a:ext cx="857762" cy="38493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CXL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4FC12376-7023-BDE6-6954-A005FBA2CFEA}"/>
              </a:ext>
            </a:extLst>
          </p:cNvPr>
          <p:cNvSpPr/>
          <p:nvPr/>
        </p:nvSpPr>
        <p:spPr>
          <a:xfrm>
            <a:off x="1284979" y="6109555"/>
            <a:ext cx="1006878" cy="40741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87" dirty="0">
                <a:solidFill>
                  <a:schemeClr val="tx1"/>
                </a:solidFill>
              </a:rPr>
              <a:t>Remote</a:t>
            </a:r>
          </a:p>
        </p:txBody>
      </p:sp>
      <p:cxnSp>
        <p:nvCxnSpPr>
          <p:cNvPr id="91" name="Connector: Curved 90">
            <a:extLst>
              <a:ext uri="{FF2B5EF4-FFF2-40B4-BE49-F238E27FC236}">
                <a16:creationId xmlns:a16="http://schemas.microsoft.com/office/drawing/2014/main" id="{AA42211A-98E0-6B1A-952D-389ED938071C}"/>
              </a:ext>
            </a:extLst>
          </p:cNvPr>
          <p:cNvCxnSpPr>
            <a:cxnSpLocks/>
            <a:stCxn id="76" idx="4"/>
            <a:endCxn id="90" idx="4"/>
          </p:cNvCxnSpPr>
          <p:nvPr/>
        </p:nvCxnSpPr>
        <p:spPr>
          <a:xfrm rot="5400000">
            <a:off x="2894640" y="4643899"/>
            <a:ext cx="766845" cy="2979293"/>
          </a:xfrm>
          <a:prstGeom prst="curvedConnector3">
            <a:avLst>
              <a:gd name="adj1" fmla="val 128103"/>
            </a:avLst>
          </a:prstGeom>
          <a:ln w="19050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nector: Curved 94">
            <a:extLst>
              <a:ext uri="{FF2B5EF4-FFF2-40B4-BE49-F238E27FC236}">
                <a16:creationId xmlns:a16="http://schemas.microsoft.com/office/drawing/2014/main" id="{C2BBB276-4630-E5FD-612C-1B5888BB3A2A}"/>
              </a:ext>
            </a:extLst>
          </p:cNvPr>
          <p:cNvCxnSpPr>
            <a:cxnSpLocks/>
            <a:stCxn id="76" idx="4"/>
            <a:endCxn id="25" idx="5"/>
          </p:cNvCxnSpPr>
          <p:nvPr/>
        </p:nvCxnSpPr>
        <p:spPr>
          <a:xfrm rot="5400000" flipH="1">
            <a:off x="3470809" y="4453226"/>
            <a:ext cx="641391" cy="1952401"/>
          </a:xfrm>
          <a:prstGeom prst="curvedConnector3">
            <a:avLst>
              <a:gd name="adj1" fmla="val -33600"/>
            </a:avLst>
          </a:prstGeom>
          <a:ln w="19050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Oval 128">
            <a:extLst>
              <a:ext uri="{FF2B5EF4-FFF2-40B4-BE49-F238E27FC236}">
                <a16:creationId xmlns:a16="http://schemas.microsoft.com/office/drawing/2014/main" id="{ABE8B6F9-BF75-1907-483C-915A81F59B0D}"/>
              </a:ext>
            </a:extLst>
          </p:cNvPr>
          <p:cNvSpPr/>
          <p:nvPr/>
        </p:nvSpPr>
        <p:spPr>
          <a:xfrm>
            <a:off x="7539436" y="5929275"/>
            <a:ext cx="1632534" cy="648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Endpoints</a:t>
            </a: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E32D4078-4296-CC70-E69D-0F20E02DE24C}"/>
              </a:ext>
            </a:extLst>
          </p:cNvPr>
          <p:cNvSpPr/>
          <p:nvPr/>
        </p:nvSpPr>
        <p:spPr>
          <a:xfrm>
            <a:off x="7467241" y="6371018"/>
            <a:ext cx="825700" cy="47570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I1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6EA3F39D-310F-E0E1-F935-6CC0F354AFF9}"/>
              </a:ext>
            </a:extLst>
          </p:cNvPr>
          <p:cNvSpPr/>
          <p:nvPr/>
        </p:nvSpPr>
        <p:spPr>
          <a:xfrm>
            <a:off x="9495776" y="7749090"/>
            <a:ext cx="1902819" cy="609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/>
              <a:t>Connections</a:t>
            </a: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F071EA97-43B5-977F-E0C6-5DA1A9F0E057}"/>
              </a:ext>
            </a:extLst>
          </p:cNvPr>
          <p:cNvSpPr/>
          <p:nvPr/>
        </p:nvSpPr>
        <p:spPr>
          <a:xfrm>
            <a:off x="9663372" y="8244943"/>
            <a:ext cx="1350833" cy="34910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2075E3D7-0B6E-7995-0A25-1E27EA94557E}"/>
              </a:ext>
            </a:extLst>
          </p:cNvPr>
          <p:cNvSpPr/>
          <p:nvPr/>
        </p:nvSpPr>
        <p:spPr>
          <a:xfrm>
            <a:off x="8423606" y="6398542"/>
            <a:ext cx="825700" cy="47570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83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0A1AF9E0-FB06-467E-0187-9BCB654C6C52}"/>
              </a:ext>
            </a:extLst>
          </p:cNvPr>
          <p:cNvSpPr/>
          <p:nvPr/>
        </p:nvSpPr>
        <p:spPr>
          <a:xfrm>
            <a:off x="13240090" y="6447259"/>
            <a:ext cx="1317168" cy="542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84" dirty="0"/>
              <a:t>Memory Chunks</a:t>
            </a: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CE45D0B8-442F-1584-1383-47DA679EA619}"/>
              </a:ext>
            </a:extLst>
          </p:cNvPr>
          <p:cNvSpPr/>
          <p:nvPr/>
        </p:nvSpPr>
        <p:spPr>
          <a:xfrm>
            <a:off x="13365508" y="6904996"/>
            <a:ext cx="1019952" cy="4245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96" dirty="0">
                <a:solidFill>
                  <a:schemeClr val="tx1"/>
                </a:solidFill>
              </a:rPr>
              <a:t>Chunk1</a:t>
            </a:r>
          </a:p>
        </p:txBody>
      </p:sp>
      <p:cxnSp>
        <p:nvCxnSpPr>
          <p:cNvPr id="154" name="Connector: Curved 153">
            <a:extLst>
              <a:ext uri="{FF2B5EF4-FFF2-40B4-BE49-F238E27FC236}">
                <a16:creationId xmlns:a16="http://schemas.microsoft.com/office/drawing/2014/main" id="{9803BD9A-4172-E871-A8F4-FBA06E49157F}"/>
              </a:ext>
            </a:extLst>
          </p:cNvPr>
          <p:cNvCxnSpPr>
            <a:cxnSpLocks/>
            <a:stCxn id="153" idx="6"/>
            <a:endCxn id="116" idx="2"/>
          </p:cNvCxnSpPr>
          <p:nvPr/>
        </p:nvCxnSpPr>
        <p:spPr>
          <a:xfrm flipV="1">
            <a:off x="14385462" y="6844750"/>
            <a:ext cx="977337" cy="272507"/>
          </a:xfrm>
          <a:prstGeom prst="curvedConnector3">
            <a:avLst>
              <a:gd name="adj1" fmla="val 50000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Connector: Curved 154">
            <a:extLst>
              <a:ext uri="{FF2B5EF4-FFF2-40B4-BE49-F238E27FC236}">
                <a16:creationId xmlns:a16="http://schemas.microsoft.com/office/drawing/2014/main" id="{0C7B868A-CB78-86FE-3110-66C839D3D461}"/>
              </a:ext>
            </a:extLst>
          </p:cNvPr>
          <p:cNvCxnSpPr>
            <a:cxnSpLocks/>
            <a:stCxn id="153" idx="5"/>
            <a:endCxn id="133" idx="4"/>
          </p:cNvCxnSpPr>
          <p:nvPr/>
        </p:nvCxnSpPr>
        <p:spPr>
          <a:xfrm rot="5400000" flipH="1" flipV="1">
            <a:off x="15138219" y="4707403"/>
            <a:ext cx="1657819" cy="3462069"/>
          </a:xfrm>
          <a:prstGeom prst="curvedConnector3">
            <a:avLst>
              <a:gd name="adj1" fmla="val -18641"/>
            </a:avLst>
          </a:prstGeom>
          <a:ln w="1905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Connector: Curved 155">
            <a:extLst>
              <a:ext uri="{FF2B5EF4-FFF2-40B4-BE49-F238E27FC236}">
                <a16:creationId xmlns:a16="http://schemas.microsoft.com/office/drawing/2014/main" id="{2DB9E7F2-3C75-6092-5C8B-9899D1D6B691}"/>
              </a:ext>
            </a:extLst>
          </p:cNvPr>
          <p:cNvCxnSpPr>
            <a:cxnSpLocks/>
            <a:stCxn id="82" idx="4"/>
            <a:endCxn id="129" idx="0"/>
          </p:cNvCxnSpPr>
          <p:nvPr/>
        </p:nvCxnSpPr>
        <p:spPr>
          <a:xfrm rot="16200000" flipH="1">
            <a:off x="7303240" y="4876811"/>
            <a:ext cx="1617556" cy="487371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Connector: Curved 156">
            <a:extLst>
              <a:ext uri="{FF2B5EF4-FFF2-40B4-BE49-F238E27FC236}">
                <a16:creationId xmlns:a16="http://schemas.microsoft.com/office/drawing/2014/main" id="{4C149102-D3BC-AF52-0283-8A6114E22CF9}"/>
              </a:ext>
            </a:extLst>
          </p:cNvPr>
          <p:cNvCxnSpPr>
            <a:cxnSpLocks/>
            <a:stCxn id="82" idx="4"/>
            <a:endCxn id="141" idx="0"/>
          </p:cNvCxnSpPr>
          <p:nvPr/>
        </p:nvCxnSpPr>
        <p:spPr>
          <a:xfrm rot="16200000" flipH="1">
            <a:off x="7439076" y="4740980"/>
            <a:ext cx="3437370" cy="2578850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Connector: Curved 157">
            <a:extLst>
              <a:ext uri="{FF2B5EF4-FFF2-40B4-BE49-F238E27FC236}">
                <a16:creationId xmlns:a16="http://schemas.microsoft.com/office/drawing/2014/main" id="{A15898FD-6796-88BF-93FC-053992C16618}"/>
              </a:ext>
            </a:extLst>
          </p:cNvPr>
          <p:cNvCxnSpPr>
            <a:cxnSpLocks/>
            <a:stCxn id="140" idx="4"/>
            <a:endCxn id="142" idx="4"/>
          </p:cNvCxnSpPr>
          <p:nvPr/>
        </p:nvCxnSpPr>
        <p:spPr>
          <a:xfrm rot="16200000" flipH="1">
            <a:off x="8235777" y="6491039"/>
            <a:ext cx="1747326" cy="2458698"/>
          </a:xfrm>
          <a:prstGeom prst="curvedConnector3">
            <a:avLst>
              <a:gd name="adj1" fmla="val 113083"/>
            </a:avLst>
          </a:prstGeom>
          <a:ln w="19050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Connector: Curved 158">
            <a:extLst>
              <a:ext uri="{FF2B5EF4-FFF2-40B4-BE49-F238E27FC236}">
                <a16:creationId xmlns:a16="http://schemas.microsoft.com/office/drawing/2014/main" id="{C4931CE9-0AD2-51B7-CC3F-FA19CB2E6158}"/>
              </a:ext>
            </a:extLst>
          </p:cNvPr>
          <p:cNvCxnSpPr>
            <a:cxnSpLocks/>
            <a:stCxn id="143" idx="4"/>
            <a:endCxn id="142" idx="4"/>
          </p:cNvCxnSpPr>
          <p:nvPr/>
        </p:nvCxnSpPr>
        <p:spPr>
          <a:xfrm rot="16200000" flipH="1">
            <a:off x="8727721" y="6982983"/>
            <a:ext cx="1719802" cy="1502333"/>
          </a:xfrm>
          <a:prstGeom prst="curvedConnector3">
            <a:avLst>
              <a:gd name="adj1" fmla="val 113292"/>
            </a:avLst>
          </a:prstGeom>
          <a:ln w="19050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Connector: Curved 159">
            <a:extLst>
              <a:ext uri="{FF2B5EF4-FFF2-40B4-BE49-F238E27FC236}">
                <a16:creationId xmlns:a16="http://schemas.microsoft.com/office/drawing/2014/main" id="{A82BEE40-9C01-8096-303B-642353574789}"/>
              </a:ext>
            </a:extLst>
          </p:cNvPr>
          <p:cNvCxnSpPr>
            <a:cxnSpLocks/>
            <a:stCxn id="143" idx="6"/>
            <a:endCxn id="118" idx="2"/>
          </p:cNvCxnSpPr>
          <p:nvPr/>
        </p:nvCxnSpPr>
        <p:spPr>
          <a:xfrm flipV="1">
            <a:off x="9249305" y="5306478"/>
            <a:ext cx="2569212" cy="1329920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Connector: Curved 176">
            <a:extLst>
              <a:ext uri="{FF2B5EF4-FFF2-40B4-BE49-F238E27FC236}">
                <a16:creationId xmlns:a16="http://schemas.microsoft.com/office/drawing/2014/main" id="{4E7AA332-AD6D-A017-E279-7DD5A48DBBFA}"/>
              </a:ext>
            </a:extLst>
          </p:cNvPr>
          <p:cNvCxnSpPr>
            <a:cxnSpLocks/>
            <a:stCxn id="22" idx="6"/>
            <a:endCxn id="140" idx="2"/>
          </p:cNvCxnSpPr>
          <p:nvPr/>
        </p:nvCxnSpPr>
        <p:spPr>
          <a:xfrm>
            <a:off x="6191667" y="4892250"/>
            <a:ext cx="1275575" cy="1716620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Connector: Curved 179">
            <a:extLst>
              <a:ext uri="{FF2B5EF4-FFF2-40B4-BE49-F238E27FC236}">
                <a16:creationId xmlns:a16="http://schemas.microsoft.com/office/drawing/2014/main" id="{3A280990-F2FE-D959-00A2-98ECEE744B03}"/>
              </a:ext>
            </a:extLst>
          </p:cNvPr>
          <p:cNvCxnSpPr>
            <a:cxnSpLocks/>
            <a:stCxn id="76" idx="6"/>
            <a:endCxn id="140" idx="2"/>
          </p:cNvCxnSpPr>
          <p:nvPr/>
        </p:nvCxnSpPr>
        <p:spPr>
          <a:xfrm>
            <a:off x="5196588" y="5557654"/>
            <a:ext cx="2270652" cy="1051217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Connector: Curved 195">
            <a:extLst>
              <a:ext uri="{FF2B5EF4-FFF2-40B4-BE49-F238E27FC236}">
                <a16:creationId xmlns:a16="http://schemas.microsoft.com/office/drawing/2014/main" id="{A2D322DA-95A6-2DEA-C6F3-017A5A21A6E7}"/>
              </a:ext>
            </a:extLst>
          </p:cNvPr>
          <p:cNvCxnSpPr>
            <a:cxnSpLocks/>
            <a:stCxn id="143" idx="6"/>
            <a:endCxn id="153" idx="3"/>
          </p:cNvCxnSpPr>
          <p:nvPr/>
        </p:nvCxnSpPr>
        <p:spPr>
          <a:xfrm>
            <a:off x="9249306" y="6636396"/>
            <a:ext cx="4265571" cy="630948"/>
          </a:xfrm>
          <a:prstGeom prst="curvedConnector4">
            <a:avLst>
              <a:gd name="adj1" fmla="val 48249"/>
              <a:gd name="adj2" fmla="val 136231"/>
            </a:avLst>
          </a:prstGeom>
          <a:ln w="19050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Connector: Curved 91">
            <a:extLst>
              <a:ext uri="{FF2B5EF4-FFF2-40B4-BE49-F238E27FC236}">
                <a16:creationId xmlns:a16="http://schemas.microsoft.com/office/drawing/2014/main" id="{21F8A4AB-A828-8D3B-93AC-8E80C3DCE037}"/>
              </a:ext>
            </a:extLst>
          </p:cNvPr>
          <p:cNvCxnSpPr>
            <a:cxnSpLocks/>
          </p:cNvCxnSpPr>
          <p:nvPr/>
        </p:nvCxnSpPr>
        <p:spPr>
          <a:xfrm rot="10800000">
            <a:off x="538692" y="8820897"/>
            <a:ext cx="1082212" cy="12700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5E54F18-8C64-8ECE-6C1D-0D02E971476B}"/>
              </a:ext>
            </a:extLst>
          </p:cNvPr>
          <p:cNvSpPr txBox="1"/>
          <p:nvPr/>
        </p:nvSpPr>
        <p:spPr>
          <a:xfrm>
            <a:off x="1852182" y="8665295"/>
            <a:ext cx="2343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New objects/links</a:t>
            </a:r>
          </a:p>
        </p:txBody>
      </p:sp>
    </p:spTree>
    <p:extLst>
      <p:ext uri="{BB962C8B-B14F-4D97-AF65-F5344CB8AC3E}">
        <p14:creationId xmlns:p14="http://schemas.microsoft.com/office/powerpoint/2010/main" val="3502589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3114FD-E849-44B2-13AC-C0EC4D46E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DD41AC-F9C0-D3C0-0692-C9D8EA2B8C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71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</TotalTime>
  <Words>547</Words>
  <Application>Microsoft Office PowerPoint</Application>
  <PresentationFormat>Custom</PresentationFormat>
  <Paragraphs>277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Calibri Light (Headings)</vt:lpstr>
      <vt:lpstr>Office Theme</vt:lpstr>
      <vt:lpstr>Redfish modeling of CXL resources</vt:lpstr>
      <vt:lpstr>Composable system example: physical resources</vt:lpstr>
      <vt:lpstr>Composable system example: composed system</vt:lpstr>
      <vt:lpstr>Composable module 1</vt:lpstr>
      <vt:lpstr>Type 3 SLD Memory Composable Module 2</vt:lpstr>
      <vt:lpstr>PowerPoint Presentation</vt:lpstr>
      <vt:lpstr>Time T0 : no binding yet, between Composable Module 1 and Composable Module 2</vt:lpstr>
      <vt:lpstr>Time T1 : post-binding between Composable Module 1 and 2</vt:lpstr>
      <vt:lpstr>Backup</vt:lpstr>
      <vt:lpstr>CXL 2.0 memory pooling</vt:lpstr>
      <vt:lpstr>Type 3 SLD Memory Composable Module 2</vt:lpstr>
      <vt:lpstr>Type 3 MLD Memory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Sandur, Atul</dc:creator>
  <cp:lastModifiedBy>Sandur, Atul</cp:lastModifiedBy>
  <cp:revision>312</cp:revision>
  <dcterms:created xsi:type="dcterms:W3CDTF">2022-07-29T05:36:41Z</dcterms:created>
  <dcterms:modified xsi:type="dcterms:W3CDTF">2022-07-29T15:54:51Z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4e4cbe8-b4f6-45dc-bcba-6123dfd2d8bf_Enabled">
    <vt:lpwstr>true</vt:lpwstr>
  </property>
  <property fmtid="{D5CDD505-2E9C-101B-9397-08002B2CF9AE}" pid="3" name="MSIP_Label_64e4cbe8-b4f6-45dc-bcba-6123dfd2d8bf_SetDate">
    <vt:lpwstr>2022-07-29T15:54:48Z</vt:lpwstr>
  </property>
  <property fmtid="{D5CDD505-2E9C-101B-9397-08002B2CF9AE}" pid="4" name="MSIP_Label_64e4cbe8-b4f6-45dc-bcba-6123dfd2d8bf_Method">
    <vt:lpwstr>Privileged</vt:lpwstr>
  </property>
  <property fmtid="{D5CDD505-2E9C-101B-9397-08002B2CF9AE}" pid="5" name="MSIP_Label_64e4cbe8-b4f6-45dc-bcba-6123dfd2d8bf_Name">
    <vt:lpwstr>Non-Business-AIP 2.0</vt:lpwstr>
  </property>
  <property fmtid="{D5CDD505-2E9C-101B-9397-08002B2CF9AE}" pid="6" name="MSIP_Label_64e4cbe8-b4f6-45dc-bcba-6123dfd2d8bf_SiteId">
    <vt:lpwstr>3dd8961f-e488-4e60-8e11-a82d994e183d</vt:lpwstr>
  </property>
  <property fmtid="{D5CDD505-2E9C-101B-9397-08002B2CF9AE}" pid="7" name="MSIP_Label_64e4cbe8-b4f6-45dc-bcba-6123dfd2d8bf_ActionId">
    <vt:lpwstr>f0c2201f-3d77-42e1-b72a-6439ae548fad</vt:lpwstr>
  </property>
  <property fmtid="{D5CDD505-2E9C-101B-9397-08002B2CF9AE}" pid="8" name="MSIP_Label_64e4cbe8-b4f6-45dc-bcba-6123dfd2d8bf_ContentBits">
    <vt:lpwstr>0</vt:lpwstr>
  </property>
</Properties>
</file>