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626" r:id="rId2"/>
    <p:sldId id="2628" r:id="rId3"/>
    <p:sldId id="26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C65B11-EC47-4A84-9130-D3C6EFCD5ED9}">
          <p14:sldIdLst>
            <p14:sldId id="2626"/>
            <p14:sldId id="2628"/>
            <p14:sldId id="26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8" autoAdjust="0"/>
    <p:restoredTop sz="96357" autoAdjust="0"/>
  </p:normalViewPr>
  <p:slideViewPr>
    <p:cSldViewPr snapToGrid="0">
      <p:cViewPr varScale="1">
        <p:scale>
          <a:sx n="113" d="100"/>
          <a:sy n="113" d="100"/>
        </p:scale>
        <p:origin x="1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57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7DC668-9E33-4568-8506-6A3C5E6CE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9EFDB-9248-49B3-AD1F-17C1C53907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C9978-CE30-4A06-B39A-95CDD10D4AB4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173C-EBAF-4CCD-8BD5-6D275056DE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5243-16D1-49BD-9040-63E59E3AB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80D5B-55FF-402B-92D4-3CA438AFD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A3BF-B6A3-4714-8ACC-807BC571DCF0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2764-A249-4AD1-A291-EBD8D0C98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3741D4-4F3B-49BE-A4A4-2FC024D2D24D}"/>
              </a:ext>
            </a:extLst>
          </p:cNvPr>
          <p:cNvSpPr/>
          <p:nvPr/>
        </p:nvSpPr>
        <p:spPr>
          <a:xfrm>
            <a:off x="0" y="0"/>
            <a:ext cx="2949388" cy="6854116"/>
          </a:xfrm>
          <a:prstGeom prst="rect">
            <a:avLst/>
          </a:prstGeom>
          <a:solidFill>
            <a:srgbClr val="080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42141" y="-1"/>
            <a:ext cx="9449859" cy="685411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169756" y="1677978"/>
            <a:ext cx="7292282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1">
            <a:extLst>
              <a:ext uri="{FF2B5EF4-FFF2-40B4-BE49-F238E27FC236}">
                <a16:creationId xmlns:a16="http://schemas.microsoft.com/office/drawing/2014/main" id="{D4464299-E078-427C-AD80-DD89B445A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736" y="155448"/>
            <a:ext cx="4486934" cy="9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0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05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38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45121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709881" y="6299962"/>
            <a:ext cx="189000" cy="201600"/>
          </a:xfrm>
          <a:prstGeom prst="rect">
            <a:avLst/>
          </a:prstGeom>
        </p:spPr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3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90000"/>
                  </a:schemeClr>
                </a:solidFill>
              </a:defRPr>
            </a:lvl3pPr>
            <a:lvl4pPr>
              <a:defRPr>
                <a:solidFill>
                  <a:srgbClr val="D6BBEB"/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103">
            <a:extLst>
              <a:ext uri="{FF2B5EF4-FFF2-40B4-BE49-F238E27FC236}">
                <a16:creationId xmlns:a16="http://schemas.microsoft.com/office/drawing/2014/main" id="{1423CF05-E431-420B-B1F1-E741BCA8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8" name="Graphic 9">
            <a:extLst>
              <a:ext uri="{FF2B5EF4-FFF2-40B4-BE49-F238E27FC236}">
                <a16:creationId xmlns:a16="http://schemas.microsoft.com/office/drawing/2014/main" id="{2E96E750-4B23-435D-8709-FE215A8E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886" y="1709738"/>
            <a:ext cx="82296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8229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A47127-9716-46BB-A9A5-05A1402CDC78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03">
            <a:extLst>
              <a:ext uri="{FF2B5EF4-FFF2-40B4-BE49-F238E27FC236}">
                <a16:creationId xmlns:a16="http://schemas.microsoft.com/office/drawing/2014/main" id="{698C27B1-8544-40F7-85B2-142CC4AD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DC9EEA-9E57-42E3-98D5-87BE28883399}" type="slidenum">
              <a:rPr lang="en-US" sz="1000" kern="120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©2021 Storage Networking</a:t>
            </a:r>
            <a:r>
              <a:rPr lang="en-US" sz="1000" kern="1200" dirty="0">
                <a:solidFill>
                  <a:srgbClr val="552D8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10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Industry Association. All Rights Reserved.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5FDC5FA-A1CB-4212-94C6-E90EDCA1C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8059" y="6400800"/>
            <a:ext cx="1786467" cy="39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4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3512" y="365125"/>
            <a:ext cx="11907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HelvNeue for IBM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4A088-073F-4091-8A23-99FF99D8B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55528"/>
          <a:stretch/>
        </p:blipFill>
        <p:spPr>
          <a:xfrm>
            <a:off x="-17435" y="0"/>
            <a:ext cx="12209435" cy="2286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52D80"/>
                </a:solidFill>
                <a:latin typeface="HelvNeue for IBM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1B7492E-018A-4D48-9874-5BED8CF24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886" y="4589463"/>
            <a:ext cx="1187385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HelvNeue for IBM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403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BE12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58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6917" y="451905"/>
            <a:ext cx="596636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E1EAE4-237E-4D95-AB07-20D1B16547C9}"/>
              </a:ext>
            </a:extLst>
          </p:cNvPr>
          <p:cNvCxnSpPr>
            <a:cxnSpLocks/>
          </p:cNvCxnSpPr>
          <p:nvPr/>
        </p:nvCxnSpPr>
        <p:spPr>
          <a:xfrm>
            <a:off x="154355" y="6358023"/>
            <a:ext cx="11880171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BE1281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10A052-5B0A-4DED-8AB4-73CE100DBD3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8" b="78761"/>
          <a:stretch/>
        </p:blipFill>
        <p:spPr>
          <a:xfrm>
            <a:off x="-17435" y="0"/>
            <a:ext cx="1220943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7" r:id="rId14"/>
    <p:sldLayoutId id="214748369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562F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4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2000" b="0" i="0" kern="1200">
          <a:solidFill>
            <a:schemeClr val="accent4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rgbClr val="7030A0"/>
        </a:buClr>
        <a:buFont typeface="Wingdings" panose="05000000000000000000" pitchFamily="2" charset="2"/>
        <a:buChar char="§"/>
        <a:defRPr sz="1800" b="0" i="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C6195E9-78E4-473F-862D-16AB8F28813C}"/>
              </a:ext>
            </a:extLst>
          </p:cNvPr>
          <p:cNvCxnSpPr>
            <a:cxnSpLocks/>
          </p:cNvCxnSpPr>
          <p:nvPr/>
        </p:nvCxnSpPr>
        <p:spPr>
          <a:xfrm flipH="1">
            <a:off x="4822283" y="2976436"/>
            <a:ext cx="383093" cy="47946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C5546CA-AC04-4B36-83B2-687F89D6D294}"/>
              </a:ext>
            </a:extLst>
          </p:cNvPr>
          <p:cNvCxnSpPr>
            <a:cxnSpLocks/>
          </p:cNvCxnSpPr>
          <p:nvPr/>
        </p:nvCxnSpPr>
        <p:spPr>
          <a:xfrm flipH="1" flipV="1">
            <a:off x="4748165" y="4578140"/>
            <a:ext cx="629372" cy="23519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0EEB161-7D61-4848-A3C8-72DEEC7A5896}"/>
              </a:ext>
            </a:extLst>
          </p:cNvPr>
          <p:cNvCxnSpPr>
            <a:cxnSpLocks/>
          </p:cNvCxnSpPr>
          <p:nvPr/>
        </p:nvCxnSpPr>
        <p:spPr>
          <a:xfrm flipH="1">
            <a:off x="4280135" y="4348663"/>
            <a:ext cx="383093" cy="47946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510FA29-D348-4470-A680-98A3C9E1EAFD}"/>
              </a:ext>
            </a:extLst>
          </p:cNvPr>
          <p:cNvCxnSpPr>
            <a:cxnSpLocks/>
          </p:cNvCxnSpPr>
          <p:nvPr/>
        </p:nvCxnSpPr>
        <p:spPr>
          <a:xfrm>
            <a:off x="3075806" y="4505421"/>
            <a:ext cx="1051929" cy="17030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DF36B97-7654-4C8E-BABA-BDF8BE792A6D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z="1000" smtClean="0"/>
              <a:pPr>
                <a:defRPr/>
              </a:pPr>
              <a:t>1</a:t>
            </a:fld>
            <a:endParaRPr lang="en-US" sz="1000"/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8C6AB31B-2B93-46A1-A883-88CDE094C111}"/>
              </a:ext>
            </a:extLst>
          </p:cNvPr>
          <p:cNvSpPr/>
          <p:nvPr/>
        </p:nvSpPr>
        <p:spPr>
          <a:xfrm rot="16200000">
            <a:off x="806683" y="4939718"/>
            <a:ext cx="1456033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Administration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ounded Rectangle 190">
            <a:extLst>
              <a:ext uri="{FF2B5EF4-FFF2-40B4-BE49-F238E27FC236}">
                <a16:creationId xmlns:a16="http://schemas.microsoft.com/office/drawing/2014/main" id="{82F83B76-B895-4F68-A63A-6CC5A13862D8}"/>
              </a:ext>
            </a:extLst>
          </p:cNvPr>
          <p:cNvSpPr/>
          <p:nvPr/>
        </p:nvSpPr>
        <p:spPr>
          <a:xfrm>
            <a:off x="1745319" y="5371735"/>
            <a:ext cx="1410952" cy="238901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SLURM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ounded Rectangle 191">
            <a:extLst>
              <a:ext uri="{FF2B5EF4-FFF2-40B4-BE49-F238E27FC236}">
                <a16:creationId xmlns:a16="http://schemas.microsoft.com/office/drawing/2014/main" id="{E5A7057B-7CE1-4C2A-9EF4-0E9D16626D4F}"/>
              </a:ext>
            </a:extLst>
          </p:cNvPr>
          <p:cNvSpPr/>
          <p:nvPr/>
        </p:nvSpPr>
        <p:spPr>
          <a:xfrm>
            <a:off x="1754733" y="4362211"/>
            <a:ext cx="1410955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Kubernetes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ounded Rectangle 26">
            <a:extLst>
              <a:ext uri="{FF2B5EF4-FFF2-40B4-BE49-F238E27FC236}">
                <a16:creationId xmlns:a16="http://schemas.microsoft.com/office/drawing/2014/main" id="{2ABCDF84-84E0-4C4D-9284-B573C9C3A0D5}"/>
              </a:ext>
            </a:extLst>
          </p:cNvPr>
          <p:cNvSpPr/>
          <p:nvPr/>
        </p:nvSpPr>
        <p:spPr>
          <a:xfrm flipH="1">
            <a:off x="4984086" y="1963115"/>
            <a:ext cx="2075195" cy="1873188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Open Fabrics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D12513-E181-4BD1-9A5A-0E6D8B46C542}"/>
              </a:ext>
            </a:extLst>
          </p:cNvPr>
          <p:cNvCxnSpPr/>
          <p:nvPr/>
        </p:nvCxnSpPr>
        <p:spPr>
          <a:xfrm>
            <a:off x="9604141" y="1580478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31">
            <a:extLst>
              <a:ext uri="{FF2B5EF4-FFF2-40B4-BE49-F238E27FC236}">
                <a16:creationId xmlns:a16="http://schemas.microsoft.com/office/drawing/2014/main" id="{CE2F4BB3-EEE8-4DC1-9F5B-F11855ED0C42}"/>
              </a:ext>
            </a:extLst>
          </p:cNvPr>
          <p:cNvSpPr/>
          <p:nvPr/>
        </p:nvSpPr>
        <p:spPr>
          <a:xfrm rot="16200000" flipH="1">
            <a:off x="9167325" y="3687953"/>
            <a:ext cx="3524259" cy="48467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Fabric Manager</a:t>
            </a:r>
            <a:endParaRPr lang="en-GB" sz="1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8E03F7-A58B-4749-806F-54693FC9C469}"/>
              </a:ext>
            </a:extLst>
          </p:cNvPr>
          <p:cNvCxnSpPr>
            <a:cxnSpLocks/>
            <a:endCxn id="19" idx="1"/>
          </p:cNvCxnSpPr>
          <p:nvPr/>
        </p:nvCxnSpPr>
        <p:spPr>
          <a:xfrm flipH="1" flipV="1">
            <a:off x="10120453" y="3429000"/>
            <a:ext cx="625962" cy="40461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8">
            <a:extLst>
              <a:ext uri="{FF2B5EF4-FFF2-40B4-BE49-F238E27FC236}">
                <a16:creationId xmlns:a16="http://schemas.microsoft.com/office/drawing/2014/main" id="{59C172EF-C039-4E8D-ADC7-31F3B754EA5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8946" y="2895413"/>
            <a:ext cx="1405862" cy="25455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46E223B-E91E-4A02-85FD-6643B69D6A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75521" y="3490023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B2CDA655-68AE-42B5-91AB-97A47CF896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4810" y="3197811"/>
            <a:ext cx="141172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09F69AA1-B646-4063-BD0A-C8D1D5534FC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8946" y="2304411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18" name="Rounded Rectangle 194">
            <a:extLst>
              <a:ext uri="{FF2B5EF4-FFF2-40B4-BE49-F238E27FC236}">
                <a16:creationId xmlns:a16="http://schemas.microsoft.com/office/drawing/2014/main" id="{6196B09C-640A-4218-8825-98E0A4E940B3}"/>
              </a:ext>
            </a:extLst>
          </p:cNvPr>
          <p:cNvSpPr/>
          <p:nvPr/>
        </p:nvSpPr>
        <p:spPr>
          <a:xfrm flipH="1">
            <a:off x="9248289" y="4455764"/>
            <a:ext cx="882127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Gen-Z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19" name="Rounded Rectangle 195">
            <a:extLst>
              <a:ext uri="{FF2B5EF4-FFF2-40B4-BE49-F238E27FC236}">
                <a16:creationId xmlns:a16="http://schemas.microsoft.com/office/drawing/2014/main" id="{1F7913B4-F4D3-493F-B2AC-1773E46281AF}"/>
              </a:ext>
            </a:extLst>
          </p:cNvPr>
          <p:cNvSpPr/>
          <p:nvPr/>
        </p:nvSpPr>
        <p:spPr>
          <a:xfrm flipH="1">
            <a:off x="9238324" y="3179357"/>
            <a:ext cx="882129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Slingshot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sp>
        <p:nvSpPr>
          <p:cNvPr id="20" name="Rounded Rectangle 198">
            <a:extLst>
              <a:ext uri="{FF2B5EF4-FFF2-40B4-BE49-F238E27FC236}">
                <a16:creationId xmlns:a16="http://schemas.microsoft.com/office/drawing/2014/main" id="{C51F9000-01AF-4302-908C-878DC122E38D}"/>
              </a:ext>
            </a:extLst>
          </p:cNvPr>
          <p:cNvSpPr/>
          <p:nvPr/>
        </p:nvSpPr>
        <p:spPr>
          <a:xfrm flipH="1">
            <a:off x="9228807" y="3810758"/>
            <a:ext cx="87661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IB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2FF59BC-FA9C-4640-A667-9979909EA16B}"/>
              </a:ext>
            </a:extLst>
          </p:cNvPr>
          <p:cNvCxnSpPr>
            <a:cxnSpLocks/>
            <a:stCxn id="8" idx="1"/>
            <a:endCxn id="18" idx="3"/>
          </p:cNvCxnSpPr>
          <p:nvPr/>
        </p:nvCxnSpPr>
        <p:spPr>
          <a:xfrm>
            <a:off x="7059281" y="2899709"/>
            <a:ext cx="2189008" cy="1805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CECB03-CB2C-4CD6-AED6-51F1C5D48CC9}"/>
              </a:ext>
            </a:extLst>
          </p:cNvPr>
          <p:cNvCxnSpPr>
            <a:cxnSpLocks/>
            <a:endCxn id="19" idx="3"/>
          </p:cNvCxnSpPr>
          <p:nvPr/>
        </p:nvCxnSpPr>
        <p:spPr>
          <a:xfrm>
            <a:off x="7131509" y="2827368"/>
            <a:ext cx="2106815" cy="6016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D485FB-3BC1-4F38-B225-750F21BDFC41}"/>
              </a:ext>
            </a:extLst>
          </p:cNvPr>
          <p:cNvCxnSpPr>
            <a:cxnSpLocks/>
            <a:stCxn id="8" idx="1"/>
            <a:endCxn id="20" idx="3"/>
          </p:cNvCxnSpPr>
          <p:nvPr/>
        </p:nvCxnSpPr>
        <p:spPr>
          <a:xfrm>
            <a:off x="7059281" y="2899709"/>
            <a:ext cx="2169526" cy="1160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D340E6A0-9B24-4DC6-966C-92E46D5C0370}"/>
              </a:ext>
            </a:extLst>
          </p:cNvPr>
          <p:cNvSpPr/>
          <p:nvPr/>
        </p:nvSpPr>
        <p:spPr>
          <a:xfrm rot="16200000">
            <a:off x="2859935" y="3722978"/>
            <a:ext cx="3722669" cy="258383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rgbClr val="C0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RESTful API</a:t>
            </a:r>
          </a:p>
          <a:p>
            <a:pPr algn="ctr"/>
            <a:endParaRPr lang="en-GB" sz="1000" dirty="0"/>
          </a:p>
        </p:txBody>
      </p:sp>
      <p:sp>
        <p:nvSpPr>
          <p:cNvPr id="25" name="Rounded Rectangle 68">
            <a:extLst>
              <a:ext uri="{FF2B5EF4-FFF2-40B4-BE49-F238E27FC236}">
                <a16:creationId xmlns:a16="http://schemas.microsoft.com/office/drawing/2014/main" id="{D2D64381-3B22-4433-97F8-3081987F4064}"/>
              </a:ext>
            </a:extLst>
          </p:cNvPr>
          <p:cNvSpPr/>
          <p:nvPr/>
        </p:nvSpPr>
        <p:spPr>
          <a:xfrm>
            <a:off x="1847109" y="1993266"/>
            <a:ext cx="1205237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rgbClr val="FF0000"/>
                </a:solidFill>
              </a:rPr>
              <a:t>libfabric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6" name="Rounded Rectangle 69">
            <a:extLst>
              <a:ext uri="{FF2B5EF4-FFF2-40B4-BE49-F238E27FC236}">
                <a16:creationId xmlns:a16="http://schemas.microsoft.com/office/drawing/2014/main" id="{7A521004-46C8-46FC-8609-71D42A9CD10B}"/>
              </a:ext>
            </a:extLst>
          </p:cNvPr>
          <p:cNvSpPr/>
          <p:nvPr/>
        </p:nvSpPr>
        <p:spPr>
          <a:xfrm>
            <a:off x="1824753" y="2463966"/>
            <a:ext cx="1242739" cy="387231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openFAM</a:t>
            </a:r>
            <a:endParaRPr lang="en-GB" sz="1000" dirty="0"/>
          </a:p>
        </p:txBody>
      </p:sp>
      <p:sp>
        <p:nvSpPr>
          <p:cNvPr id="27" name="Rounded Rectangle 70">
            <a:extLst>
              <a:ext uri="{FF2B5EF4-FFF2-40B4-BE49-F238E27FC236}">
                <a16:creationId xmlns:a16="http://schemas.microsoft.com/office/drawing/2014/main" id="{0FA31F32-AC60-4246-9682-7B1E148BF8DF}"/>
              </a:ext>
            </a:extLst>
          </p:cNvPr>
          <p:cNvSpPr/>
          <p:nvPr/>
        </p:nvSpPr>
        <p:spPr>
          <a:xfrm rot="16200000">
            <a:off x="497668" y="2901489"/>
            <a:ext cx="2066444" cy="257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Application Domain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82">
            <a:extLst>
              <a:ext uri="{FF2B5EF4-FFF2-40B4-BE49-F238E27FC236}">
                <a16:creationId xmlns:a16="http://schemas.microsoft.com/office/drawing/2014/main" id="{204E4609-3367-4690-9164-A3A3F9341D85}"/>
              </a:ext>
            </a:extLst>
          </p:cNvPr>
          <p:cNvSpPr/>
          <p:nvPr/>
        </p:nvSpPr>
        <p:spPr>
          <a:xfrm>
            <a:off x="1824753" y="2958873"/>
            <a:ext cx="1227591" cy="35373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FAM Resource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Manager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29" name="Rounded Rectangle 87">
            <a:extLst>
              <a:ext uri="{FF2B5EF4-FFF2-40B4-BE49-F238E27FC236}">
                <a16:creationId xmlns:a16="http://schemas.microsoft.com/office/drawing/2014/main" id="{D3C638D5-EBF3-4660-A739-C0B6356C0481}"/>
              </a:ext>
            </a:extLst>
          </p:cNvPr>
          <p:cNvSpPr/>
          <p:nvPr/>
        </p:nvSpPr>
        <p:spPr>
          <a:xfrm flipH="1">
            <a:off x="1329167" y="1187882"/>
            <a:ext cx="3015579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id="{ADF46D23-E414-449A-9008-4EFBD3E355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160464" y="2609450"/>
            <a:ext cx="1405862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31" name="Rounded Rectangle 75">
            <a:extLst>
              <a:ext uri="{FF2B5EF4-FFF2-40B4-BE49-F238E27FC236}">
                <a16:creationId xmlns:a16="http://schemas.microsoft.com/office/drawing/2014/main" id="{B9AF18A4-9449-4BEC-92B1-6539B21B43E5}"/>
              </a:ext>
            </a:extLst>
          </p:cNvPr>
          <p:cNvSpPr/>
          <p:nvPr/>
        </p:nvSpPr>
        <p:spPr>
          <a:xfrm flipH="1">
            <a:off x="4896181" y="1191808"/>
            <a:ext cx="4540861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Management Layer</a:t>
            </a:r>
          </a:p>
        </p:txBody>
      </p:sp>
      <p:sp>
        <p:nvSpPr>
          <p:cNvPr id="32" name="Rounded Rectangle 72">
            <a:extLst>
              <a:ext uri="{FF2B5EF4-FFF2-40B4-BE49-F238E27FC236}">
                <a16:creationId xmlns:a16="http://schemas.microsoft.com/office/drawing/2014/main" id="{D685B825-6AA4-4BDC-A524-0638BE6B1377}"/>
              </a:ext>
            </a:extLst>
          </p:cNvPr>
          <p:cNvSpPr/>
          <p:nvPr/>
        </p:nvSpPr>
        <p:spPr>
          <a:xfrm flipH="1">
            <a:off x="9982187" y="1187882"/>
            <a:ext cx="902494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Hardware Fabric Layer</a:t>
            </a:r>
          </a:p>
        </p:txBody>
      </p:sp>
      <p:sp>
        <p:nvSpPr>
          <p:cNvPr id="33" name="Rounded Rectangle 86">
            <a:extLst>
              <a:ext uri="{FF2B5EF4-FFF2-40B4-BE49-F238E27FC236}">
                <a16:creationId xmlns:a16="http://schemas.microsoft.com/office/drawing/2014/main" id="{6789023C-CCF8-4BBE-9907-E45FE2EB88E5}"/>
              </a:ext>
            </a:extLst>
          </p:cNvPr>
          <p:cNvSpPr/>
          <p:nvPr/>
        </p:nvSpPr>
        <p:spPr>
          <a:xfrm>
            <a:off x="10396267" y="352286"/>
            <a:ext cx="1227250" cy="479661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Redfish/Native</a:t>
            </a:r>
          </a:p>
          <a:p>
            <a:pPr algn="ctr"/>
            <a:r>
              <a:rPr lang="en-US" sz="1100" dirty="0"/>
              <a:t>Translation</a:t>
            </a:r>
          </a:p>
        </p:txBody>
      </p:sp>
      <p:sp>
        <p:nvSpPr>
          <p:cNvPr id="34" name="Rounded Rectangle 94">
            <a:extLst>
              <a:ext uri="{FF2B5EF4-FFF2-40B4-BE49-F238E27FC236}">
                <a16:creationId xmlns:a16="http://schemas.microsoft.com/office/drawing/2014/main" id="{1511FEDD-030F-4CB5-B950-F71CAF05E8D7}"/>
              </a:ext>
            </a:extLst>
          </p:cNvPr>
          <p:cNvSpPr/>
          <p:nvPr/>
        </p:nvSpPr>
        <p:spPr>
          <a:xfrm flipH="1">
            <a:off x="9256184" y="2518555"/>
            <a:ext cx="882131" cy="499285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B050"/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CXL</a:t>
            </a:r>
          </a:p>
          <a:p>
            <a:pPr algn="ctr"/>
            <a:r>
              <a:rPr lang="en-US" sz="1000" dirty="0"/>
              <a:t>Agent</a:t>
            </a:r>
            <a:endParaRPr lang="en-GB" sz="10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C1F5039-B2AD-4980-A183-BCBA0A41765E}"/>
              </a:ext>
            </a:extLst>
          </p:cNvPr>
          <p:cNvCxnSpPr>
            <a:cxnSpLocks/>
            <a:endCxn id="34" idx="1"/>
          </p:cNvCxnSpPr>
          <p:nvPr/>
        </p:nvCxnSpPr>
        <p:spPr>
          <a:xfrm flipH="1">
            <a:off x="10138315" y="2463966"/>
            <a:ext cx="540903" cy="3042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027914F-2342-4802-870C-918CFA744E1F}"/>
              </a:ext>
            </a:extLst>
          </p:cNvPr>
          <p:cNvCxnSpPr>
            <a:cxnSpLocks/>
          </p:cNvCxnSpPr>
          <p:nvPr/>
        </p:nvCxnSpPr>
        <p:spPr>
          <a:xfrm flipV="1">
            <a:off x="286486" y="4187903"/>
            <a:ext cx="3683610" cy="646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51">
            <a:extLst>
              <a:ext uri="{FF2B5EF4-FFF2-40B4-BE49-F238E27FC236}">
                <a16:creationId xmlns:a16="http://schemas.microsoft.com/office/drawing/2014/main" id="{25E2FA39-408F-4546-BDA2-319FDF63362D}"/>
              </a:ext>
            </a:extLst>
          </p:cNvPr>
          <p:cNvSpPr/>
          <p:nvPr/>
        </p:nvSpPr>
        <p:spPr>
          <a:xfrm>
            <a:off x="1824753" y="3405652"/>
            <a:ext cx="1227592" cy="30088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Container Manager</a:t>
            </a:r>
            <a:endParaRPr lang="en-GB" sz="1000" dirty="0"/>
          </a:p>
        </p:txBody>
      </p:sp>
      <p:sp>
        <p:nvSpPr>
          <p:cNvPr id="40" name="Rounded Rectangle 152">
            <a:extLst>
              <a:ext uri="{FF2B5EF4-FFF2-40B4-BE49-F238E27FC236}">
                <a16:creationId xmlns:a16="http://schemas.microsoft.com/office/drawing/2014/main" id="{89CFCBC7-AF4E-4FC6-B4D5-71A0608F27DB}"/>
              </a:ext>
            </a:extLst>
          </p:cNvPr>
          <p:cNvSpPr/>
          <p:nvPr/>
        </p:nvSpPr>
        <p:spPr>
          <a:xfrm>
            <a:off x="1824753" y="3799582"/>
            <a:ext cx="1227592" cy="30088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Node Admin</a:t>
            </a:r>
            <a:endParaRPr lang="en-GB" sz="1000" dirty="0"/>
          </a:p>
        </p:txBody>
      </p:sp>
      <p:sp>
        <p:nvSpPr>
          <p:cNvPr id="41" name="Rounded Rectangle 154">
            <a:extLst>
              <a:ext uri="{FF2B5EF4-FFF2-40B4-BE49-F238E27FC236}">
                <a16:creationId xmlns:a16="http://schemas.microsoft.com/office/drawing/2014/main" id="{B87C2C16-3548-4597-BBF5-6F08DCAED411}"/>
              </a:ext>
            </a:extLst>
          </p:cNvPr>
          <p:cNvSpPr/>
          <p:nvPr/>
        </p:nvSpPr>
        <p:spPr>
          <a:xfrm rot="16200000">
            <a:off x="2335533" y="3704292"/>
            <a:ext cx="3722668" cy="295757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Composability Layer</a:t>
            </a:r>
          </a:p>
          <a:p>
            <a:pPr algn="ctr"/>
            <a:endParaRPr lang="en-GB" sz="1000" dirty="0"/>
          </a:p>
        </p:txBody>
      </p:sp>
      <p:sp>
        <p:nvSpPr>
          <p:cNvPr id="66" name="Rounded Rectangle 26">
            <a:extLst>
              <a:ext uri="{FF2B5EF4-FFF2-40B4-BE49-F238E27FC236}">
                <a16:creationId xmlns:a16="http://schemas.microsoft.com/office/drawing/2014/main" id="{6DA300B1-24C4-45BF-9EF1-32FF1B610C96}"/>
              </a:ext>
            </a:extLst>
          </p:cNvPr>
          <p:cNvSpPr/>
          <p:nvPr/>
        </p:nvSpPr>
        <p:spPr>
          <a:xfrm flipH="1">
            <a:off x="4996377" y="4083029"/>
            <a:ext cx="2062905" cy="16096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dirty="0"/>
              <a:t>Redfish / Swordfish (RF/SF)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0AC78204-B2B9-40A5-9ECF-E49B7F3F23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42311" y="4988493"/>
            <a:ext cx="1353271" cy="346068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Exported NVM Resources</a:t>
            </a:r>
          </a:p>
        </p:txBody>
      </p:sp>
      <p:sp>
        <p:nvSpPr>
          <p:cNvPr id="72" name="Text Box 8">
            <a:extLst>
              <a:ext uri="{FF2B5EF4-FFF2-40B4-BE49-F238E27FC236}">
                <a16:creationId xmlns:a16="http://schemas.microsoft.com/office/drawing/2014/main" id="{A4A6E029-637C-4987-8AD4-71F5B18952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58240" y="4398732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CPUs / GPUs</a:t>
            </a:r>
          </a:p>
        </p:txBody>
      </p:sp>
      <p:sp>
        <p:nvSpPr>
          <p:cNvPr id="73" name="Text Box 8">
            <a:extLst>
              <a:ext uri="{FF2B5EF4-FFF2-40B4-BE49-F238E27FC236}">
                <a16:creationId xmlns:a16="http://schemas.microsoft.com/office/drawing/2014/main" id="{086F8925-0A0A-48AE-AD69-49A488689E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49758" y="4703771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Memory resources</a:t>
            </a:r>
          </a:p>
        </p:txBody>
      </p:sp>
      <p:sp>
        <p:nvSpPr>
          <p:cNvPr id="74" name="Text Box 8">
            <a:extLst>
              <a:ext uri="{FF2B5EF4-FFF2-40B4-BE49-F238E27FC236}">
                <a16:creationId xmlns:a16="http://schemas.microsoft.com/office/drawing/2014/main" id="{01BCC64C-C65A-4A47-A142-2BFAC90A114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58240" y="5394061"/>
            <a:ext cx="1353271" cy="239104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Accelerator Resources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55F692A-A8DA-494D-9CD6-983A929FF055}"/>
              </a:ext>
            </a:extLst>
          </p:cNvPr>
          <p:cNvGrpSpPr/>
          <p:nvPr/>
        </p:nvGrpSpPr>
        <p:grpSpPr>
          <a:xfrm>
            <a:off x="6815898" y="2340441"/>
            <a:ext cx="585910" cy="370835"/>
            <a:chOff x="8883680" y="5778050"/>
            <a:chExt cx="1003433" cy="478289"/>
          </a:xfrm>
        </p:grpSpPr>
        <p:sp>
          <p:nvSpPr>
            <p:cNvPr id="82" name="Magnetic Disk 80">
              <a:extLst>
                <a:ext uri="{FF2B5EF4-FFF2-40B4-BE49-F238E27FC236}">
                  <a16:creationId xmlns:a16="http://schemas.microsoft.com/office/drawing/2014/main" id="{167EE1C4-BD0C-47E1-8257-5EA098F6D0A1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2CE4FFE-6D4F-4DE1-BAFF-B1D015EB39FC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OFM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</a:rPr>
                <a:t>Database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98A651-6723-4497-AE18-1B904BB81FDF}"/>
              </a:ext>
            </a:extLst>
          </p:cNvPr>
          <p:cNvGrpSpPr/>
          <p:nvPr/>
        </p:nvGrpSpPr>
        <p:grpSpPr>
          <a:xfrm>
            <a:off x="6742107" y="5154789"/>
            <a:ext cx="585910" cy="370835"/>
            <a:chOff x="8883680" y="5778050"/>
            <a:chExt cx="1003433" cy="478289"/>
          </a:xfrm>
        </p:grpSpPr>
        <p:sp>
          <p:nvSpPr>
            <p:cNvPr id="91" name="Magnetic Disk 80">
              <a:extLst>
                <a:ext uri="{FF2B5EF4-FFF2-40B4-BE49-F238E27FC236}">
                  <a16:creationId xmlns:a16="http://schemas.microsoft.com/office/drawing/2014/main" id="{62238A39-DAD9-4AAA-B373-B9B13868C2F4}"/>
                </a:ext>
              </a:extLst>
            </p:cNvPr>
            <p:cNvSpPr/>
            <p:nvPr/>
          </p:nvSpPr>
          <p:spPr>
            <a:xfrm>
              <a:off x="8883680" y="5778050"/>
              <a:ext cx="987136" cy="4463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B006DDE-D92F-49DA-96C8-5034806D56F5}"/>
                </a:ext>
              </a:extLst>
            </p:cNvPr>
            <p:cNvSpPr txBox="1"/>
            <p:nvPr/>
          </p:nvSpPr>
          <p:spPr>
            <a:xfrm>
              <a:off x="8951244" y="5859379"/>
              <a:ext cx="935869" cy="39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RF/SF</a:t>
              </a:r>
            </a:p>
            <a:p>
              <a:pPr algn="ctr"/>
              <a:r>
                <a:rPr lang="en-US" sz="700" b="1" dirty="0">
                  <a:solidFill>
                    <a:schemeClr val="bg1"/>
                  </a:solidFill>
                </a:rPr>
                <a:t>Database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Rounded Rectangle 191">
            <a:extLst>
              <a:ext uri="{FF2B5EF4-FFF2-40B4-BE49-F238E27FC236}">
                <a16:creationId xmlns:a16="http://schemas.microsoft.com/office/drawing/2014/main" id="{79DC74BE-6E17-46CF-B6D5-43D5B1D23F28}"/>
              </a:ext>
            </a:extLst>
          </p:cNvPr>
          <p:cNvSpPr/>
          <p:nvPr/>
        </p:nvSpPr>
        <p:spPr>
          <a:xfrm>
            <a:off x="1758386" y="4686054"/>
            <a:ext cx="1427562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&lt; &gt;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97" name="Rounded Rectangle 191">
            <a:extLst>
              <a:ext uri="{FF2B5EF4-FFF2-40B4-BE49-F238E27FC236}">
                <a16:creationId xmlns:a16="http://schemas.microsoft.com/office/drawing/2014/main" id="{9F9F42C9-BF20-4D35-9856-A6517273A371}"/>
              </a:ext>
            </a:extLst>
          </p:cNvPr>
          <p:cNvSpPr/>
          <p:nvPr/>
        </p:nvSpPr>
        <p:spPr>
          <a:xfrm>
            <a:off x="1750487" y="5030695"/>
            <a:ext cx="1444684" cy="257207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&lt; &gt;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1DCC5AD-9168-4AC4-A3C7-A72F423CE686}"/>
              </a:ext>
            </a:extLst>
          </p:cNvPr>
          <p:cNvCxnSpPr>
            <a:cxnSpLocks/>
            <a:stCxn id="12" idx="0"/>
            <a:endCxn id="20" idx="1"/>
          </p:cNvCxnSpPr>
          <p:nvPr/>
        </p:nvCxnSpPr>
        <p:spPr>
          <a:xfrm flipH="1">
            <a:off x="10105418" y="3930291"/>
            <a:ext cx="581699" cy="13011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4D45E5-0532-42DB-A061-84C36BD4BC05}"/>
              </a:ext>
            </a:extLst>
          </p:cNvPr>
          <p:cNvCxnSpPr>
            <a:cxnSpLocks/>
            <a:endCxn id="18" idx="1"/>
          </p:cNvCxnSpPr>
          <p:nvPr/>
        </p:nvCxnSpPr>
        <p:spPr>
          <a:xfrm flipH="1" flipV="1">
            <a:off x="10130416" y="4705407"/>
            <a:ext cx="548802" cy="6663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B72D15B-8DA5-4094-9A6E-43CC2F9656D0}"/>
              </a:ext>
            </a:extLst>
          </p:cNvPr>
          <p:cNvCxnSpPr>
            <a:cxnSpLocks/>
          </p:cNvCxnSpPr>
          <p:nvPr/>
        </p:nvCxnSpPr>
        <p:spPr>
          <a:xfrm>
            <a:off x="7059281" y="4813333"/>
            <a:ext cx="2169526" cy="999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EFB773B-EC63-4C0D-489D-BDE0B97F66CA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7048982" y="2768198"/>
            <a:ext cx="2207202" cy="20976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C825B-69EC-D997-A418-A7DCFED03B9C}"/>
              </a:ext>
            </a:extLst>
          </p:cNvPr>
          <p:cNvCxnSpPr>
            <a:cxnSpLocks/>
          </p:cNvCxnSpPr>
          <p:nvPr/>
        </p:nvCxnSpPr>
        <p:spPr>
          <a:xfrm flipV="1">
            <a:off x="7073040" y="2678982"/>
            <a:ext cx="2196903" cy="13151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3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66" grpId="0" animBg="1"/>
      <p:bldP spid="71" grpId="0" animBg="1"/>
      <p:bldP spid="72" grpId="0" animBg="1"/>
      <p:bldP spid="73" grpId="0" animBg="1"/>
      <p:bldP spid="74" grpId="0" animBg="1"/>
      <p:bldP spid="96" grpId="0" animBg="1"/>
      <p:bldP spid="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EA054D-462A-4709-E075-4A30FE8AF4E9}"/>
              </a:ext>
            </a:extLst>
          </p:cNvPr>
          <p:cNvSpPr/>
          <p:nvPr/>
        </p:nvSpPr>
        <p:spPr>
          <a:xfrm rot="16200000">
            <a:off x="8235736" y="2847500"/>
            <a:ext cx="5347252" cy="646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Composability Layer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7A73D2-BA65-9F7A-9DE6-A6FBB4C00969}"/>
              </a:ext>
            </a:extLst>
          </p:cNvPr>
          <p:cNvSpPr/>
          <p:nvPr/>
        </p:nvSpPr>
        <p:spPr>
          <a:xfrm>
            <a:off x="174708" y="3299179"/>
            <a:ext cx="1344039" cy="8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AF9546-E8CE-A21C-D337-394FA9F684D6}"/>
              </a:ext>
            </a:extLst>
          </p:cNvPr>
          <p:cNvSpPr/>
          <p:nvPr/>
        </p:nvSpPr>
        <p:spPr>
          <a:xfrm>
            <a:off x="2116394" y="1535292"/>
            <a:ext cx="1552491" cy="8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Environment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E13ED-55E8-9E8F-12E7-0218C0F71C30}"/>
              </a:ext>
            </a:extLst>
          </p:cNvPr>
          <p:cNvSpPr/>
          <p:nvPr/>
        </p:nvSpPr>
        <p:spPr>
          <a:xfrm>
            <a:off x="2116395" y="2743211"/>
            <a:ext cx="1552491" cy="72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Tenant View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10CF57-F915-F037-12C5-D15E8DDECB59}"/>
              </a:ext>
            </a:extLst>
          </p:cNvPr>
          <p:cNvSpPr/>
          <p:nvPr/>
        </p:nvSpPr>
        <p:spPr>
          <a:xfrm>
            <a:off x="2116396" y="3996274"/>
            <a:ext cx="1552491" cy="72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Queue Priority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C1257-76E7-5EFA-4FD8-3F3CC4938E9B}"/>
              </a:ext>
            </a:extLst>
          </p:cNvPr>
          <p:cNvSpPr/>
          <p:nvPr/>
        </p:nvSpPr>
        <p:spPr>
          <a:xfrm>
            <a:off x="2116397" y="5260626"/>
            <a:ext cx="1552491" cy="81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Rules </a:t>
            </a:r>
          </a:p>
        </p:txBody>
      </p:sp>
    </p:spTree>
    <p:extLst>
      <p:ext uri="{BB962C8B-B14F-4D97-AF65-F5344CB8AC3E}">
        <p14:creationId xmlns:p14="http://schemas.microsoft.com/office/powerpoint/2010/main" val="194493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BEC583-8D30-465A-B30C-F77DFE78828D}"/>
              </a:ext>
            </a:extLst>
          </p:cNvPr>
          <p:cNvSpPr txBox="1">
            <a:spLocks/>
          </p:cNvSpPr>
          <p:nvPr/>
        </p:nvSpPr>
        <p:spPr>
          <a:xfrm>
            <a:off x="1066800" y="467389"/>
            <a:ext cx="10058400" cy="8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rgbClr val="562F7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Open Fabric Management Framework Architecture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A25A-30C5-4A6D-8235-C1EDF88BC656}"/>
              </a:ext>
            </a:extLst>
          </p:cNvPr>
          <p:cNvSpPr txBox="1">
            <a:spLocks/>
          </p:cNvSpPr>
          <p:nvPr/>
        </p:nvSpPr>
        <p:spPr>
          <a:xfrm>
            <a:off x="11709881" y="6299962"/>
            <a:ext cx="188977" cy="20167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ounded Rectangle 67">
            <a:extLst>
              <a:ext uri="{FF2B5EF4-FFF2-40B4-BE49-F238E27FC236}">
                <a16:creationId xmlns:a16="http://schemas.microsoft.com/office/drawing/2014/main" id="{07A3FA78-6B03-442B-98AF-3211C09A9394}"/>
              </a:ext>
            </a:extLst>
          </p:cNvPr>
          <p:cNvSpPr/>
          <p:nvPr/>
        </p:nvSpPr>
        <p:spPr>
          <a:xfrm>
            <a:off x="2233276" y="1671722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Administration Domain</a:t>
            </a:r>
            <a:endParaRPr lang="en-GB" dirty="0"/>
          </a:p>
        </p:txBody>
      </p:sp>
      <p:sp>
        <p:nvSpPr>
          <p:cNvPr id="6" name="Rounded Rectangle 149">
            <a:extLst>
              <a:ext uri="{FF2B5EF4-FFF2-40B4-BE49-F238E27FC236}">
                <a16:creationId xmlns:a16="http://schemas.microsoft.com/office/drawing/2014/main" id="{27A4288B-8E2D-41CB-9B84-51974788107F}"/>
              </a:ext>
            </a:extLst>
          </p:cNvPr>
          <p:cNvSpPr/>
          <p:nvPr/>
        </p:nvSpPr>
        <p:spPr>
          <a:xfrm>
            <a:off x="312139" y="2394353"/>
            <a:ext cx="3609579" cy="2572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abstract   manipulations</a:t>
            </a:r>
            <a:endParaRPr lang="en-GB" sz="1400" dirty="0"/>
          </a:p>
        </p:txBody>
      </p:sp>
      <p:sp>
        <p:nvSpPr>
          <p:cNvPr id="7" name="Rounded Rectangle 190">
            <a:extLst>
              <a:ext uri="{FF2B5EF4-FFF2-40B4-BE49-F238E27FC236}">
                <a16:creationId xmlns:a16="http://schemas.microsoft.com/office/drawing/2014/main" id="{957FD491-2393-4C3A-B8F5-2C7052E37A03}"/>
              </a:ext>
            </a:extLst>
          </p:cNvPr>
          <p:cNvSpPr/>
          <p:nvPr/>
        </p:nvSpPr>
        <p:spPr>
          <a:xfrm>
            <a:off x="1912753" y="5404051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SLURM</a:t>
            </a:r>
            <a:endParaRPr lang="en-GB" dirty="0"/>
          </a:p>
        </p:txBody>
      </p:sp>
      <p:sp>
        <p:nvSpPr>
          <p:cNvPr id="8" name="Rounded Rectangle 191">
            <a:extLst>
              <a:ext uri="{FF2B5EF4-FFF2-40B4-BE49-F238E27FC236}">
                <a16:creationId xmlns:a16="http://schemas.microsoft.com/office/drawing/2014/main" id="{F20829B9-3FD8-4C34-B2EB-62777E123857}"/>
              </a:ext>
            </a:extLst>
          </p:cNvPr>
          <p:cNvSpPr/>
          <p:nvPr/>
        </p:nvSpPr>
        <p:spPr>
          <a:xfrm>
            <a:off x="1728702" y="4772860"/>
            <a:ext cx="1410955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Kubernetes</a:t>
            </a:r>
            <a:endParaRPr lang="en-GB" dirty="0"/>
          </a:p>
        </p:txBody>
      </p:sp>
      <p:sp>
        <p:nvSpPr>
          <p:cNvPr id="9" name="Rounded Rectangle 90">
            <a:extLst>
              <a:ext uri="{FF2B5EF4-FFF2-40B4-BE49-F238E27FC236}">
                <a16:creationId xmlns:a16="http://schemas.microsoft.com/office/drawing/2014/main" id="{651C1D79-8978-4082-8B98-C7DC4D6C7AA5}"/>
              </a:ext>
            </a:extLst>
          </p:cNvPr>
          <p:cNvSpPr/>
          <p:nvPr/>
        </p:nvSpPr>
        <p:spPr>
          <a:xfrm flipH="1">
            <a:off x="8171550" y="2323125"/>
            <a:ext cx="1187032" cy="37484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Agents</a:t>
            </a:r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B7914E17-1F30-45FA-9CBA-011B22A54D5C}"/>
              </a:ext>
            </a:extLst>
          </p:cNvPr>
          <p:cNvSpPr/>
          <p:nvPr/>
        </p:nvSpPr>
        <p:spPr>
          <a:xfrm flipH="1">
            <a:off x="4282252" y="2833216"/>
            <a:ext cx="1488040" cy="3121237"/>
          </a:xfrm>
          <a:prstGeom prst="round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Framework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239E29-3826-4096-B602-F249DE972E4C}"/>
              </a:ext>
            </a:extLst>
          </p:cNvPr>
          <p:cNvCxnSpPr/>
          <p:nvPr/>
        </p:nvCxnSpPr>
        <p:spPr>
          <a:xfrm flipH="1">
            <a:off x="4135135" y="1778326"/>
            <a:ext cx="0" cy="41761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66">
            <a:extLst>
              <a:ext uri="{FF2B5EF4-FFF2-40B4-BE49-F238E27FC236}">
                <a16:creationId xmlns:a16="http://schemas.microsoft.com/office/drawing/2014/main" id="{8EEA74D7-505C-4611-BF2B-33D276B37895}"/>
              </a:ext>
            </a:extLst>
          </p:cNvPr>
          <p:cNvSpPr/>
          <p:nvPr/>
        </p:nvSpPr>
        <p:spPr>
          <a:xfrm flipH="1">
            <a:off x="4298131" y="1683441"/>
            <a:ext cx="351926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OFMF Domain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265608-60A2-4DB0-ACC4-C674AB0F9580}"/>
              </a:ext>
            </a:extLst>
          </p:cNvPr>
          <p:cNvCxnSpPr/>
          <p:nvPr/>
        </p:nvCxnSpPr>
        <p:spPr>
          <a:xfrm>
            <a:off x="9407778" y="1801715"/>
            <a:ext cx="5518" cy="42158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1">
            <a:extLst>
              <a:ext uri="{FF2B5EF4-FFF2-40B4-BE49-F238E27FC236}">
                <a16:creationId xmlns:a16="http://schemas.microsoft.com/office/drawing/2014/main" id="{62449438-D7ED-47F0-871B-F8B4FE24F546}"/>
              </a:ext>
            </a:extLst>
          </p:cNvPr>
          <p:cNvSpPr/>
          <p:nvPr/>
        </p:nvSpPr>
        <p:spPr>
          <a:xfrm rot="16200000" flipH="1">
            <a:off x="8576834" y="4010832"/>
            <a:ext cx="3514710" cy="37253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45805C-DC23-4C6E-B409-843AFE1D0FB5}"/>
              </a:ext>
            </a:extLst>
          </p:cNvPr>
          <p:cNvCxnSpPr>
            <a:stCxn id="14" idx="0"/>
            <a:endCxn id="21" idx="1"/>
          </p:cNvCxnSpPr>
          <p:nvPr/>
        </p:nvCxnSpPr>
        <p:spPr>
          <a:xfrm flipH="1" flipV="1">
            <a:off x="9364984" y="3672945"/>
            <a:ext cx="782939" cy="52415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id="{F24A60A8-DEA0-4C22-B979-445FE0D937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612" y="4238031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Partition Mgmt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DA40A57-A0A9-4D8A-A46E-C7C9B9907E1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975045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Events &amp; Logs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76425471-FA56-419D-B5EE-FE61DF2AEA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4605094"/>
            <a:ext cx="1101725" cy="234095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Authentication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318A826B-53B6-4310-B9A9-3EE5CC3C426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82645" y="3246173"/>
            <a:ext cx="1101725" cy="367677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Peer Address Lookup </a:t>
            </a:r>
          </a:p>
        </p:txBody>
      </p:sp>
      <p:sp>
        <p:nvSpPr>
          <p:cNvPr id="20" name="Rounded Rectangle 194">
            <a:extLst>
              <a:ext uri="{FF2B5EF4-FFF2-40B4-BE49-F238E27FC236}">
                <a16:creationId xmlns:a16="http://schemas.microsoft.com/office/drawing/2014/main" id="{DF798994-CA28-4992-9CF8-D321CBF6A4C8}"/>
              </a:ext>
            </a:extLst>
          </p:cNvPr>
          <p:cNvSpPr/>
          <p:nvPr/>
        </p:nvSpPr>
        <p:spPr>
          <a:xfrm flipH="1">
            <a:off x="8153347" y="2793709"/>
            <a:ext cx="1205237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Gen-Z</a:t>
            </a:r>
            <a:endParaRPr lang="en-GB" dirty="0"/>
          </a:p>
        </p:txBody>
      </p:sp>
      <p:sp>
        <p:nvSpPr>
          <p:cNvPr id="21" name="Rounded Rectangle 195">
            <a:extLst>
              <a:ext uri="{FF2B5EF4-FFF2-40B4-BE49-F238E27FC236}">
                <a16:creationId xmlns:a16="http://schemas.microsoft.com/office/drawing/2014/main" id="{7DB16F08-42B7-408C-8C0C-54B284AA5ED4}"/>
              </a:ext>
            </a:extLst>
          </p:cNvPr>
          <p:cNvSpPr/>
          <p:nvPr/>
        </p:nvSpPr>
        <p:spPr>
          <a:xfrm flipH="1">
            <a:off x="8171551" y="3423302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Slingshot</a:t>
            </a:r>
            <a:endParaRPr lang="en-GB" dirty="0"/>
          </a:p>
        </p:txBody>
      </p:sp>
      <p:sp>
        <p:nvSpPr>
          <p:cNvPr id="22" name="Rounded Rectangle 198">
            <a:extLst>
              <a:ext uri="{FF2B5EF4-FFF2-40B4-BE49-F238E27FC236}">
                <a16:creationId xmlns:a16="http://schemas.microsoft.com/office/drawing/2014/main" id="{30C594A0-B78B-4D00-91C3-DD2F299D85CF}"/>
              </a:ext>
            </a:extLst>
          </p:cNvPr>
          <p:cNvSpPr/>
          <p:nvPr/>
        </p:nvSpPr>
        <p:spPr>
          <a:xfrm flipH="1">
            <a:off x="8176725" y="4052099"/>
            <a:ext cx="1193433" cy="499285"/>
          </a:xfrm>
          <a:prstGeom prst="roundRect">
            <a:avLst/>
          </a:prstGeom>
          <a:gradFill>
            <a:gsLst>
              <a:gs pos="0">
                <a:srgbClr val="00B050"/>
              </a:gs>
              <a:gs pos="100000">
                <a:schemeClr val="accent3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IB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3A7F1-BF70-4CB7-9131-BEED1FC4D8EF}"/>
              </a:ext>
            </a:extLst>
          </p:cNvPr>
          <p:cNvCxnSpPr>
            <a:stCxn id="16" idx="1"/>
            <a:endCxn id="20" idx="3"/>
          </p:cNvCxnSpPr>
          <p:nvPr/>
        </p:nvCxnSpPr>
        <p:spPr>
          <a:xfrm flipV="1">
            <a:off x="5578337" y="3043352"/>
            <a:ext cx="2575010" cy="1311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Box 21">
            <a:extLst>
              <a:ext uri="{FF2B5EF4-FFF2-40B4-BE49-F238E27FC236}">
                <a16:creationId xmlns:a16="http://schemas.microsoft.com/office/drawing/2014/main" id="{1A88BFDA-35D5-4BEE-B695-E1F205F7A20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070" y="3383070"/>
            <a:ext cx="598472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5A6581-1AD2-4C5A-A7A9-00C5502A47A7}"/>
              </a:ext>
            </a:extLst>
          </p:cNvPr>
          <p:cNvCxnSpPr>
            <a:stCxn id="16" idx="1"/>
            <a:endCxn id="21" idx="3"/>
          </p:cNvCxnSpPr>
          <p:nvPr/>
        </p:nvCxnSpPr>
        <p:spPr>
          <a:xfrm flipV="1">
            <a:off x="5578337" y="3672945"/>
            <a:ext cx="2593214" cy="68213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3FD61F-08F9-465D-9FBE-82FC2A9A1FC6}"/>
              </a:ext>
            </a:extLst>
          </p:cNvPr>
          <p:cNvCxnSpPr>
            <a:stCxn id="16" idx="1"/>
            <a:endCxn id="22" idx="3"/>
          </p:cNvCxnSpPr>
          <p:nvPr/>
        </p:nvCxnSpPr>
        <p:spPr>
          <a:xfrm flipV="1">
            <a:off x="5578337" y="4301742"/>
            <a:ext cx="2598388" cy="53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1">
            <a:extLst>
              <a:ext uri="{FF2B5EF4-FFF2-40B4-BE49-F238E27FC236}">
                <a16:creationId xmlns:a16="http://schemas.microsoft.com/office/drawing/2014/main" id="{D7D7ACDC-E437-476B-AB44-63FC1C242E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86910" y="3793929"/>
            <a:ext cx="582338" cy="3080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6557C4-5FD2-4D51-82E5-287C3DA11CEE}"/>
              </a:ext>
            </a:extLst>
          </p:cNvPr>
          <p:cNvGrpSpPr/>
          <p:nvPr/>
        </p:nvGrpSpPr>
        <p:grpSpPr>
          <a:xfrm>
            <a:off x="5748581" y="4652183"/>
            <a:ext cx="1090024" cy="1371274"/>
            <a:chOff x="4269265" y="2082698"/>
            <a:chExt cx="1284645" cy="1371274"/>
          </a:xfrm>
        </p:grpSpPr>
        <p:sp>
          <p:nvSpPr>
            <p:cNvPr id="29" name="Rounded Rectangle 40">
              <a:extLst>
                <a:ext uri="{FF2B5EF4-FFF2-40B4-BE49-F238E27FC236}">
                  <a16:creationId xmlns:a16="http://schemas.microsoft.com/office/drawing/2014/main" id="{0C44A545-6B77-4EAA-98F1-D8496DF5F9F3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100000">
                  <a:srgbClr val="C0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Redfish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D88387F-DF8C-4FBA-9782-53520B19BD1C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2095F7F-913C-401E-97E7-B73D6D06B268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CDDE5C59-E025-4770-BCD8-238C6C287CF9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6957C524-019E-4D9C-A6E3-3E518CAF0111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14306-FCBA-4E40-92F4-08573A4590D4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DCA831C-88CD-462D-B810-77D11BF3052C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816180A6-2502-4DD8-BF65-03BBBBB62F04}"/>
                  </a:ext>
                </a:extLst>
              </p:cNvPr>
              <p:cNvCxnSpPr>
                <a:stCxn id="35" idx="4"/>
                <a:endCxn id="32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38A5711-3638-47CA-B5FD-308E6EA566CC}"/>
                  </a:ext>
                </a:extLst>
              </p:cNvPr>
              <p:cNvCxnSpPr>
                <a:stCxn id="35" idx="3"/>
                <a:endCxn id="31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B08444B-D079-4A0A-B4FB-F36C305A421C}"/>
                  </a:ext>
                </a:extLst>
              </p:cNvPr>
              <p:cNvCxnSpPr>
                <a:stCxn id="35" idx="5"/>
                <a:endCxn id="34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5569C2F-C70C-4F06-AC46-DB3D87E1597E}"/>
                  </a:ext>
                </a:extLst>
              </p:cNvPr>
              <p:cNvCxnSpPr>
                <a:stCxn id="31" idx="4"/>
                <a:endCxn id="33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809938F3-2120-49F7-B84C-8D4DBAC857F4}"/>
                  </a:ext>
                </a:extLst>
              </p:cNvPr>
              <p:cNvCxnSpPr>
                <a:stCxn id="32" idx="5"/>
                <a:endCxn id="34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2C5E7EB-99BE-4295-A1AA-FEEC57843648}"/>
                  </a:ext>
                </a:extLst>
              </p:cNvPr>
              <p:cNvCxnSpPr>
                <a:stCxn id="32" idx="4"/>
                <a:endCxn id="33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DA1709-FA2A-44A6-A47A-B9C1C4D03D3A}"/>
              </a:ext>
            </a:extLst>
          </p:cNvPr>
          <p:cNvGrpSpPr/>
          <p:nvPr/>
        </p:nvGrpSpPr>
        <p:grpSpPr>
          <a:xfrm>
            <a:off x="7459621" y="4695848"/>
            <a:ext cx="1065275" cy="1371274"/>
            <a:chOff x="4269265" y="2082698"/>
            <a:chExt cx="1284645" cy="1371274"/>
          </a:xfrm>
        </p:grpSpPr>
        <p:sp>
          <p:nvSpPr>
            <p:cNvPr id="43" name="Rounded Rectangle 326">
              <a:extLst>
                <a:ext uri="{FF2B5EF4-FFF2-40B4-BE49-F238E27FC236}">
                  <a16:creationId xmlns:a16="http://schemas.microsoft.com/office/drawing/2014/main" id="{D7268951-C12B-484E-B5E5-0A7903DF9A4C}"/>
                </a:ext>
              </a:extLst>
            </p:cNvPr>
            <p:cNvSpPr/>
            <p:nvPr/>
          </p:nvSpPr>
          <p:spPr>
            <a:xfrm>
              <a:off x="4269265" y="2082698"/>
              <a:ext cx="1284645" cy="1371274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Native </a:t>
              </a:r>
            </a:p>
            <a:p>
              <a:pPr algn="ctr"/>
              <a:r>
                <a:rPr lang="en-US" sz="1600" dirty="0"/>
                <a:t>Model</a:t>
              </a:r>
              <a:endParaRPr lang="en-GB" sz="16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D15C6C-FAF3-4B5D-BDC5-DDB1DC14B25E}"/>
                </a:ext>
              </a:extLst>
            </p:cNvPr>
            <p:cNvGrpSpPr/>
            <p:nvPr/>
          </p:nvGrpSpPr>
          <p:grpSpPr>
            <a:xfrm>
              <a:off x="4724909" y="2682181"/>
              <a:ext cx="546088" cy="594884"/>
              <a:chOff x="568988" y="5140088"/>
              <a:chExt cx="1147719" cy="1060355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3415640-0F49-4CB0-9A49-669BF7CE2700}"/>
                  </a:ext>
                </a:extLst>
              </p:cNvPr>
              <p:cNvSpPr/>
              <p:nvPr/>
            </p:nvSpPr>
            <p:spPr>
              <a:xfrm>
                <a:off x="568988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7475EDDD-148A-4FCE-9B3E-D936A350E441}"/>
                  </a:ext>
                </a:extLst>
              </p:cNvPr>
              <p:cNvSpPr/>
              <p:nvPr/>
            </p:nvSpPr>
            <p:spPr>
              <a:xfrm>
                <a:off x="954925" y="556196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1432E40-DA76-4640-BBB4-96AE8C4AA64E}"/>
                  </a:ext>
                </a:extLst>
              </p:cNvPr>
              <p:cNvSpPr/>
              <p:nvPr/>
            </p:nvSpPr>
            <p:spPr>
              <a:xfrm>
                <a:off x="835595" y="5954452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574D88-E9AD-449C-9436-BE7ECC4E0D60}"/>
                  </a:ext>
                </a:extLst>
              </p:cNvPr>
              <p:cNvSpPr/>
              <p:nvPr/>
            </p:nvSpPr>
            <p:spPr>
              <a:xfrm>
                <a:off x="1460481" y="5793127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961B10C7-21F6-4B4C-8A8B-A92B0BB8708B}"/>
                  </a:ext>
                </a:extLst>
              </p:cNvPr>
              <p:cNvSpPr/>
              <p:nvPr/>
            </p:nvSpPr>
            <p:spPr>
              <a:xfrm>
                <a:off x="963708" y="5140088"/>
                <a:ext cx="256226" cy="245991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D45F7F7-2980-4816-984F-CCCE9B1AF6D0}"/>
                  </a:ext>
                </a:extLst>
              </p:cNvPr>
              <p:cNvCxnSpPr>
                <a:stCxn id="49" idx="4"/>
                <a:endCxn id="46" idx="0"/>
              </p:cNvCxnSpPr>
              <p:nvPr/>
            </p:nvCxnSpPr>
            <p:spPr>
              <a:xfrm flipH="1">
                <a:off x="1083038" y="5386079"/>
                <a:ext cx="8783" cy="17588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726C9A4-AB6E-4148-99F3-605A33CF699A}"/>
                  </a:ext>
                </a:extLst>
              </p:cNvPr>
              <p:cNvCxnSpPr>
                <a:stCxn id="49" idx="3"/>
                <a:endCxn id="45" idx="7"/>
              </p:cNvCxnSpPr>
              <p:nvPr/>
            </p:nvCxnSpPr>
            <p:spPr>
              <a:xfrm flipH="1">
                <a:off x="787691" y="5350054"/>
                <a:ext cx="213540" cy="247933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CDC5CA5-CC45-41A5-BF10-C5D27F03029A}"/>
                  </a:ext>
                </a:extLst>
              </p:cNvPr>
              <p:cNvCxnSpPr>
                <a:stCxn id="49" idx="5"/>
                <a:endCxn id="48" idx="1"/>
              </p:cNvCxnSpPr>
              <p:nvPr/>
            </p:nvCxnSpPr>
            <p:spPr>
              <a:xfrm>
                <a:off x="1182411" y="5350054"/>
                <a:ext cx="315593" cy="479098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7DA034B-EE8B-4265-A8B7-FB87941D9124}"/>
                  </a:ext>
                </a:extLst>
              </p:cNvPr>
              <p:cNvCxnSpPr>
                <a:stCxn id="45" idx="4"/>
                <a:endCxn id="47" idx="1"/>
              </p:cNvCxnSpPr>
              <p:nvPr/>
            </p:nvCxnSpPr>
            <p:spPr>
              <a:xfrm>
                <a:off x="697101" y="5807953"/>
                <a:ext cx="176017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5242B3-7F9B-4646-A2AE-80B8417237A1}"/>
                  </a:ext>
                </a:extLst>
              </p:cNvPr>
              <p:cNvCxnSpPr>
                <a:stCxn id="46" idx="5"/>
                <a:endCxn id="48" idx="2"/>
              </p:cNvCxnSpPr>
              <p:nvPr/>
            </p:nvCxnSpPr>
            <p:spPr>
              <a:xfrm>
                <a:off x="1173628" y="5771928"/>
                <a:ext cx="286853" cy="144195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42D5254-CDEC-4D35-B90E-2DB15FE920B6}"/>
                  </a:ext>
                </a:extLst>
              </p:cNvPr>
              <p:cNvCxnSpPr>
                <a:stCxn id="46" idx="4"/>
                <a:endCxn id="47" idx="7"/>
              </p:cNvCxnSpPr>
              <p:nvPr/>
            </p:nvCxnSpPr>
            <p:spPr>
              <a:xfrm flipH="1">
                <a:off x="1054298" y="5807953"/>
                <a:ext cx="28740" cy="182524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21">
            <a:extLst>
              <a:ext uri="{FF2B5EF4-FFF2-40B4-BE49-F238E27FC236}">
                <a16:creationId xmlns:a16="http://schemas.microsoft.com/office/drawing/2014/main" id="{BE017D78-E118-481A-9176-ADD83B1DF4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16266" y="4184992"/>
            <a:ext cx="719513" cy="308094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cs typeface="Times New Roman" panose="02020603050405020304" pitchFamily="18" charset="0"/>
              </a:rPr>
              <a:t>Create Partition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40DE910-EBC2-48CE-A130-F01F36DA9130}"/>
              </a:ext>
            </a:extLst>
          </p:cNvPr>
          <p:cNvCxnSpPr>
            <a:cxnSpLocks/>
            <a:stCxn id="8" idx="3"/>
            <a:endCxn id="16" idx="3"/>
          </p:cNvCxnSpPr>
          <p:nvPr/>
        </p:nvCxnSpPr>
        <p:spPr>
          <a:xfrm flipV="1">
            <a:off x="3139657" y="4355079"/>
            <a:ext cx="1336955" cy="6674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68">
            <a:extLst>
              <a:ext uri="{FF2B5EF4-FFF2-40B4-BE49-F238E27FC236}">
                <a16:creationId xmlns:a16="http://schemas.microsoft.com/office/drawing/2014/main" id="{4AE7E32A-D88A-45AC-8CFB-1A85498D91BE}"/>
              </a:ext>
            </a:extLst>
          </p:cNvPr>
          <p:cNvSpPr/>
          <p:nvPr/>
        </p:nvSpPr>
        <p:spPr>
          <a:xfrm>
            <a:off x="386791" y="2894314"/>
            <a:ext cx="1205237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libfabric</a:t>
            </a:r>
            <a:endParaRPr lang="en-GB" dirty="0"/>
          </a:p>
        </p:txBody>
      </p:sp>
      <p:sp>
        <p:nvSpPr>
          <p:cNvPr id="59" name="Rounded Rectangle 69">
            <a:extLst>
              <a:ext uri="{FF2B5EF4-FFF2-40B4-BE49-F238E27FC236}">
                <a16:creationId xmlns:a16="http://schemas.microsoft.com/office/drawing/2014/main" id="{9E3C6611-FF12-4BA9-8DB1-4382F6A3E3E0}"/>
              </a:ext>
            </a:extLst>
          </p:cNvPr>
          <p:cNvSpPr/>
          <p:nvPr/>
        </p:nvSpPr>
        <p:spPr>
          <a:xfrm>
            <a:off x="433661" y="3466638"/>
            <a:ext cx="1242739" cy="546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openFAM</a:t>
            </a:r>
            <a:endParaRPr lang="en-GB" dirty="0"/>
          </a:p>
        </p:txBody>
      </p:sp>
      <p:sp>
        <p:nvSpPr>
          <p:cNvPr id="60" name="Rounded Rectangle 70">
            <a:extLst>
              <a:ext uri="{FF2B5EF4-FFF2-40B4-BE49-F238E27FC236}">
                <a16:creationId xmlns:a16="http://schemas.microsoft.com/office/drawing/2014/main" id="{A4111571-7B02-436B-AC43-833432A5720B}"/>
              </a:ext>
            </a:extLst>
          </p:cNvPr>
          <p:cNvSpPr/>
          <p:nvPr/>
        </p:nvSpPr>
        <p:spPr>
          <a:xfrm>
            <a:off x="198142" y="1667153"/>
            <a:ext cx="1783058" cy="588303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Domain</a:t>
            </a:r>
            <a:endParaRPr lang="en-GB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D95CCCB-AEF1-4AF0-BE87-3FBCE1C983FC}"/>
              </a:ext>
            </a:extLst>
          </p:cNvPr>
          <p:cNvCxnSpPr>
            <a:stCxn id="7" idx="3"/>
            <a:endCxn id="16" idx="3"/>
          </p:cNvCxnSpPr>
          <p:nvPr/>
        </p:nvCxnSpPr>
        <p:spPr>
          <a:xfrm flipV="1">
            <a:off x="3117990" y="4355079"/>
            <a:ext cx="1358622" cy="129861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 Box 21">
            <a:extLst>
              <a:ext uri="{FF2B5EF4-FFF2-40B4-BE49-F238E27FC236}">
                <a16:creationId xmlns:a16="http://schemas.microsoft.com/office/drawing/2014/main" id="{3E427562-20B8-4D50-A5F5-857374957C5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408555" y="4531709"/>
            <a:ext cx="689614" cy="490793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zone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8B7307-9ABC-41C6-A12C-D6CB7587B12B}"/>
              </a:ext>
            </a:extLst>
          </p:cNvPr>
          <p:cNvCxnSpPr>
            <a:cxnSpLocks/>
            <a:stCxn id="59" idx="3"/>
            <a:endCxn id="19" idx="3"/>
          </p:cNvCxnSpPr>
          <p:nvPr/>
        </p:nvCxnSpPr>
        <p:spPr>
          <a:xfrm flipV="1">
            <a:off x="1676400" y="3430012"/>
            <a:ext cx="2806245" cy="3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097085C-D988-4650-9E2C-34FB51848C41}"/>
              </a:ext>
            </a:extLst>
          </p:cNvPr>
          <p:cNvCxnSpPr>
            <a:stCxn id="58" idx="3"/>
            <a:endCxn id="19" idx="3"/>
          </p:cNvCxnSpPr>
          <p:nvPr/>
        </p:nvCxnSpPr>
        <p:spPr>
          <a:xfrm>
            <a:off x="1592028" y="3143957"/>
            <a:ext cx="2890617" cy="286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82">
            <a:extLst>
              <a:ext uri="{FF2B5EF4-FFF2-40B4-BE49-F238E27FC236}">
                <a16:creationId xmlns:a16="http://schemas.microsoft.com/office/drawing/2014/main" id="{00B95007-E9E1-4A7D-93BF-385D8E4EB87B}"/>
              </a:ext>
            </a:extLst>
          </p:cNvPr>
          <p:cNvSpPr/>
          <p:nvPr/>
        </p:nvSpPr>
        <p:spPr>
          <a:xfrm>
            <a:off x="1124571" y="4076557"/>
            <a:ext cx="1894661" cy="4992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FAM Resource</a:t>
            </a:r>
          </a:p>
          <a:p>
            <a:pPr algn="ctr"/>
            <a:r>
              <a:rPr lang="en-US" dirty="0"/>
              <a:t>Manager</a:t>
            </a:r>
            <a:endParaRPr lang="en-GB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A739EE4-D974-47ED-B3CD-6F71DAC454E7}"/>
              </a:ext>
            </a:extLst>
          </p:cNvPr>
          <p:cNvCxnSpPr>
            <a:stCxn id="65" idx="3"/>
            <a:endCxn id="70" idx="3"/>
          </p:cNvCxnSpPr>
          <p:nvPr/>
        </p:nvCxnSpPr>
        <p:spPr>
          <a:xfrm flipV="1">
            <a:off x="3019232" y="3909645"/>
            <a:ext cx="1456809" cy="4165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87">
            <a:extLst>
              <a:ext uri="{FF2B5EF4-FFF2-40B4-BE49-F238E27FC236}">
                <a16:creationId xmlns:a16="http://schemas.microsoft.com/office/drawing/2014/main" id="{89BE7927-FD0B-49C8-82AB-677F4757C19C}"/>
              </a:ext>
            </a:extLst>
          </p:cNvPr>
          <p:cNvSpPr/>
          <p:nvPr/>
        </p:nvSpPr>
        <p:spPr>
          <a:xfrm flipH="1">
            <a:off x="224878" y="1213829"/>
            <a:ext cx="377149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Platf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 Box 21">
            <a:extLst>
              <a:ext uri="{FF2B5EF4-FFF2-40B4-BE49-F238E27FC236}">
                <a16:creationId xmlns:a16="http://schemas.microsoft.com/office/drawing/2014/main" id="{AD010EF6-C56C-4125-B133-F3141EE4D8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27466" y="3150311"/>
            <a:ext cx="786632" cy="7642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attach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69" name="Text Box 21">
            <a:extLst>
              <a:ext uri="{FF2B5EF4-FFF2-40B4-BE49-F238E27FC236}">
                <a16:creationId xmlns:a16="http://schemas.microsoft.com/office/drawing/2014/main" id="{9D5C5D5C-AAA1-4DA7-B2D6-A47FDD6D22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2136" y="3675107"/>
            <a:ext cx="786632" cy="758426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create shared memory region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70" name="Text Box 8">
            <a:extLst>
              <a:ext uri="{FF2B5EF4-FFF2-40B4-BE49-F238E27FC236}">
                <a16:creationId xmlns:a16="http://schemas.microsoft.com/office/drawing/2014/main" id="{F5CC2FB4-7B84-4CF1-A70A-B753508424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76041" y="3729687"/>
            <a:ext cx="1101725" cy="359916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Resource Inventory</a:t>
            </a:r>
          </a:p>
        </p:txBody>
      </p:sp>
      <p:sp>
        <p:nvSpPr>
          <p:cNvPr id="71" name="Rounded Rectangle 75">
            <a:extLst>
              <a:ext uri="{FF2B5EF4-FFF2-40B4-BE49-F238E27FC236}">
                <a16:creationId xmlns:a16="http://schemas.microsoft.com/office/drawing/2014/main" id="{257E0A80-30DB-4818-B285-BBEDFBBCD7B0}"/>
              </a:ext>
            </a:extLst>
          </p:cNvPr>
          <p:cNvSpPr/>
          <p:nvPr/>
        </p:nvSpPr>
        <p:spPr>
          <a:xfrm flipH="1">
            <a:off x="4291547" y="1213829"/>
            <a:ext cx="4606075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OFMF Services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BFD2BD0E-183B-46E6-9BC8-150715EF9422}"/>
              </a:ext>
            </a:extLst>
          </p:cNvPr>
          <p:cNvSpPr txBox="1">
            <a:spLocks/>
          </p:cNvSpPr>
          <p:nvPr/>
        </p:nvSpPr>
        <p:spPr>
          <a:xfrm>
            <a:off x="5112085" y="6453236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743EA0E-C5B1-48EC-8082-F253EA88050D}" type="slidenum">
              <a:rPr lang="en-US" smtClean="0">
                <a:solidFill>
                  <a:prstClr val="black"/>
                </a:solidFill>
              </a:rPr>
              <a:pPr algn="ctr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B43E75C-867F-428A-B3A8-F553E0855626}"/>
              </a:ext>
            </a:extLst>
          </p:cNvPr>
          <p:cNvSpPr/>
          <p:nvPr/>
        </p:nvSpPr>
        <p:spPr>
          <a:xfrm flipH="1">
            <a:off x="9514748" y="1219759"/>
            <a:ext cx="1812382" cy="3748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Actual Fabric</a:t>
            </a:r>
          </a:p>
        </p:txBody>
      </p:sp>
    </p:spTree>
    <p:extLst>
      <p:ext uri="{BB962C8B-B14F-4D97-AF65-F5344CB8AC3E}">
        <p14:creationId xmlns:p14="http://schemas.microsoft.com/office/powerpoint/2010/main" val="24636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56" grpId="0" animBg="1"/>
      <p:bldP spid="58" grpId="0" animBg="1"/>
      <p:bldP spid="59" grpId="0" animBg="1"/>
      <p:bldP spid="60" grpId="0" animBg="1"/>
      <p:bldP spid="62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5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51544</TotalTime>
  <Words>156</Words>
  <Application>Microsoft Macintosh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HelvNeue for IBM</vt:lpstr>
      <vt:lpstr>Wingdings</vt:lpstr>
      <vt:lpstr>5_Office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45</cp:revision>
  <dcterms:created xsi:type="dcterms:W3CDTF">2021-03-24T16:20:37Z</dcterms:created>
  <dcterms:modified xsi:type="dcterms:W3CDTF">2022-08-22T19:40:16Z</dcterms:modified>
</cp:coreProperties>
</file>