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5"/>
  </p:notesMasterIdLst>
  <p:handoutMasterIdLst>
    <p:handoutMasterId r:id="rId6"/>
  </p:handoutMasterIdLst>
  <p:sldIdLst>
    <p:sldId id="2628" r:id="rId2"/>
    <p:sldId id="2626" r:id="rId3"/>
    <p:sldId id="262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0C65B11-EC47-4A84-9130-D3C6EFCD5ED9}">
          <p14:sldIdLst>
            <p14:sldId id="2628"/>
            <p14:sldId id="2626"/>
            <p14:sldId id="262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2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6357" autoAdjust="0"/>
  </p:normalViewPr>
  <p:slideViewPr>
    <p:cSldViewPr snapToGrid="0">
      <p:cViewPr varScale="1">
        <p:scale>
          <a:sx n="128" d="100"/>
          <a:sy n="128" d="100"/>
        </p:scale>
        <p:origin x="8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574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D7DC668-9E33-4568-8506-6A3C5E6CE6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89EFDB-9248-49B3-AD1F-17C1C53907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C9978-CE30-4A06-B39A-95CDD10D4AB4}" type="datetimeFigureOut">
              <a:rPr lang="en-US" smtClean="0"/>
              <a:t>8/22/22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19173C-EBAF-4CCD-8BD5-6D275056DE8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4D5243-16D1-49BD-9040-63E59E3AB6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80D5B-55FF-402B-92D4-3CA438AFD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02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2A3BF-B6A3-4714-8ACC-807BC571DCF0}" type="datetimeFigureOut">
              <a:rPr lang="en-US" smtClean="0"/>
              <a:t>8/22/22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D2764-A249-4AD1-A291-EBD8D0C98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71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C3741D4-4F3B-49BE-A4A4-2FC024D2D24D}"/>
              </a:ext>
            </a:extLst>
          </p:cNvPr>
          <p:cNvSpPr/>
          <p:nvPr/>
        </p:nvSpPr>
        <p:spPr>
          <a:xfrm>
            <a:off x="0" y="0"/>
            <a:ext cx="2949388" cy="6854116"/>
          </a:xfrm>
          <a:prstGeom prst="rect">
            <a:avLst/>
          </a:prstGeom>
          <a:solidFill>
            <a:srgbClr val="080A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42141" y="-1"/>
            <a:ext cx="9449859" cy="6854117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169756" y="1677978"/>
            <a:ext cx="7292282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169756" y="4157653"/>
            <a:ext cx="729228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Graphic 1">
            <a:extLst>
              <a:ext uri="{FF2B5EF4-FFF2-40B4-BE49-F238E27FC236}">
                <a16:creationId xmlns:a16="http://schemas.microsoft.com/office/drawing/2014/main" id="{D4464299-E078-427C-AD80-DD89B445A7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3736" y="155448"/>
            <a:ext cx="4486934" cy="987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706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(1/3) +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93792"/>
            <a:ext cx="3779520" cy="56290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867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(1/4) +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00466"/>
            <a:ext cx="2804160" cy="56223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405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0444"/>
            <a:ext cx="5730240" cy="28992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805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(above) + content (3-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29895"/>
            <a:ext cx="3779520" cy="43226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8025536" y="1629895"/>
            <a:ext cx="3779520" cy="43226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4168935" y="1629895"/>
            <a:ext cx="3779520" cy="43226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7E1F7F1C-CF54-4526-B462-C91CE8906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387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B725EDF-F8AD-4767-A46F-715A4E91E1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41466"/>
            <a:ext cx="10972800" cy="4190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12639"/>
            <a:ext cx="10972800" cy="4813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5"/>
          </p:nvPr>
        </p:nvSpPr>
        <p:spPr>
          <a:xfrm>
            <a:off x="7930433" y="6401351"/>
            <a:ext cx="4114800" cy="365125"/>
          </a:xfrm>
        </p:spPr>
        <p:txBody>
          <a:bodyPr/>
          <a:lstStyle/>
          <a:p>
            <a:r>
              <a:rPr lang="en-US" dirty="0"/>
              <a:t>© OpenFabrics Alliance</a:t>
            </a:r>
          </a:p>
        </p:txBody>
      </p:sp>
    </p:spTree>
    <p:extLst>
      <p:ext uri="{BB962C8B-B14F-4D97-AF65-F5344CB8AC3E}">
        <p14:creationId xmlns:p14="http://schemas.microsoft.com/office/powerpoint/2010/main" val="2451210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3227612-C550-401F-B108-D3023EE6C9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441466"/>
            <a:ext cx="10972800" cy="4190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11709881" y="6299962"/>
            <a:ext cx="189000" cy="201600"/>
          </a:xfrm>
          <a:prstGeom prst="rect">
            <a:avLst/>
          </a:prstGeom>
        </p:spPr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68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C2453C9-E49D-4DC9-BAA9-AB2A015E2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32127677-1E21-43A9-B9F1-EE4270FF4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977" y="1493104"/>
            <a:ext cx="11779548" cy="4473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>
              <a:defRPr>
                <a:solidFill>
                  <a:schemeClr val="accent4">
                    <a:lumMod val="50000"/>
                  </a:schemeClr>
                </a:solidFill>
              </a:defRPr>
            </a:lvl3pPr>
            <a:lvl4pPr>
              <a:defRPr>
                <a:solidFill>
                  <a:srgbClr val="261036"/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333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C2453C9-E49D-4DC9-BAA9-AB2A015E2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32127677-1E21-43A9-B9F1-EE4270FF4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977" y="1493104"/>
            <a:ext cx="11779548" cy="4473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90000"/>
                  </a:schemeClr>
                </a:solidFill>
              </a:defRPr>
            </a:lvl3pPr>
            <a:lvl4pPr>
              <a:defRPr>
                <a:solidFill>
                  <a:srgbClr val="D6BBEB"/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103">
            <a:extLst>
              <a:ext uri="{FF2B5EF4-FFF2-40B4-BE49-F238E27FC236}">
                <a16:creationId xmlns:a16="http://schemas.microsoft.com/office/drawing/2014/main" id="{1423CF05-E431-420B-B1F1-E741BCA8E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55" y="6514718"/>
            <a:ext cx="7382230" cy="211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7147" tIns="28574" rIns="57147" bIns="28574">
            <a:spAutoFit/>
          </a:bodyPr>
          <a:lstStyle>
            <a:lvl1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DC9EEA-9E57-42E3-98D5-87BE28883399}" type="slidenum">
              <a:rPr lang="en-US" sz="1000" kern="120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r>
              <a:rPr lang="en-US" sz="10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| ©2021 Storage Networking</a:t>
            </a:r>
            <a:r>
              <a:rPr lang="en-US" sz="1000" kern="1200" dirty="0">
                <a:solidFill>
                  <a:srgbClr val="552D8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Industry Association. All Rights Reserved.</a:t>
            </a:r>
          </a:p>
        </p:txBody>
      </p:sp>
      <p:pic>
        <p:nvPicPr>
          <p:cNvPr id="8" name="Graphic 9">
            <a:extLst>
              <a:ext uri="{FF2B5EF4-FFF2-40B4-BE49-F238E27FC236}">
                <a16:creationId xmlns:a16="http://schemas.microsoft.com/office/drawing/2014/main" id="{2E96E750-4B23-435D-8709-FE215A8E87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48059" y="6400800"/>
            <a:ext cx="1786467" cy="39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003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886" y="1709738"/>
            <a:ext cx="82296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  <a:latin typeface="HelvNeue for IBM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6886" y="4589463"/>
            <a:ext cx="8229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  <a:latin typeface="HelvNeue for IBM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5A47127-9716-46BB-A9A5-05A1402CDC78}"/>
              </a:ext>
            </a:extLst>
          </p:cNvPr>
          <p:cNvCxnSpPr>
            <a:cxnSpLocks/>
          </p:cNvCxnSpPr>
          <p:nvPr/>
        </p:nvCxnSpPr>
        <p:spPr>
          <a:xfrm>
            <a:off x="154355" y="6358023"/>
            <a:ext cx="11880171" cy="0"/>
          </a:xfrm>
          <a:prstGeom prst="line">
            <a:avLst/>
          </a:prstGeom>
          <a:ln w="44450">
            <a:gradFill flip="none" rotWithShape="1">
              <a:gsLst>
                <a:gs pos="0">
                  <a:srgbClr val="BE1281"/>
                </a:gs>
                <a:gs pos="100000">
                  <a:schemeClr val="accent4">
                    <a:lumMod val="75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03">
            <a:extLst>
              <a:ext uri="{FF2B5EF4-FFF2-40B4-BE49-F238E27FC236}">
                <a16:creationId xmlns:a16="http://schemas.microsoft.com/office/drawing/2014/main" id="{698C27B1-8544-40F7-85B2-142CC4AD0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55" y="6514718"/>
            <a:ext cx="7382230" cy="211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7147" tIns="28574" rIns="57147" bIns="28574">
            <a:spAutoFit/>
          </a:bodyPr>
          <a:lstStyle>
            <a:lvl1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DC9EEA-9E57-42E3-98D5-87BE28883399}" type="slidenum">
              <a:rPr lang="en-US" sz="1000" kern="120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r>
              <a:rPr lang="en-US" sz="10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| ©2021 Storage Networking</a:t>
            </a:r>
            <a:r>
              <a:rPr lang="en-US" sz="1000" kern="1200" dirty="0">
                <a:solidFill>
                  <a:srgbClr val="552D8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Industry Association. All Rights Reserved.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65FDC5FA-A1CB-4212-94C6-E90EDCA1C0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48059" y="6400800"/>
            <a:ext cx="1786467" cy="39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748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53512" y="365125"/>
            <a:ext cx="119072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HelvNeue for IBM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14A088-073F-4091-8A23-99FF99D8BD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58" b="55528"/>
          <a:stretch/>
        </p:blipFill>
        <p:spPr>
          <a:xfrm>
            <a:off x="-17435" y="0"/>
            <a:ext cx="12209435" cy="2286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C77A644C-7CBF-4378-88C4-12C79CD4F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886" y="2651125"/>
            <a:ext cx="11873850" cy="191135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552D80"/>
                </a:solidFill>
                <a:latin typeface="HelvNeue for IBM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1B7492E-018A-4D48-9874-5BED8CF24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6886" y="4589463"/>
            <a:ext cx="11873850" cy="15001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HelvNeue for IBM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4035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32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80A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BE128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32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26103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BE128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F1680D8-7410-4C49-81FE-8B873AA3F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846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258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122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(above) +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6917" y="451905"/>
            <a:ext cx="5966369" cy="1219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38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6E1EAE4-237E-4D95-AB07-20D1B16547C9}"/>
              </a:ext>
            </a:extLst>
          </p:cNvPr>
          <p:cNvCxnSpPr>
            <a:cxnSpLocks/>
          </p:cNvCxnSpPr>
          <p:nvPr/>
        </p:nvCxnSpPr>
        <p:spPr>
          <a:xfrm>
            <a:off x="154355" y="6358023"/>
            <a:ext cx="11880171" cy="0"/>
          </a:xfrm>
          <a:prstGeom prst="line">
            <a:avLst/>
          </a:prstGeom>
          <a:ln w="44450">
            <a:gradFill flip="none" rotWithShape="1">
              <a:gsLst>
                <a:gs pos="0">
                  <a:srgbClr val="BE1281"/>
                </a:gs>
                <a:gs pos="100000">
                  <a:schemeClr val="accent4">
                    <a:lumMod val="75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8DB211-ADF9-4845-BFA5-3DA29D4B3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4977" y="1493104"/>
            <a:ext cx="11779548" cy="4708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A10A052-5B0A-4DED-8AB4-73CE100DBD34}"/>
              </a:ext>
            </a:extLst>
          </p:cNvPr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58" b="78761"/>
          <a:stretch/>
        </p:blipFill>
        <p:spPr>
          <a:xfrm>
            <a:off x="-17435" y="0"/>
            <a:ext cx="12209435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460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7" r:id="rId14"/>
    <p:sldLayoutId id="2147483694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rgbClr val="562F7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buClr>
          <a:srgbClr val="7030A0"/>
        </a:buClr>
        <a:buFont typeface="Wingdings" panose="05000000000000000000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buClr>
          <a:srgbClr val="7030A0"/>
        </a:buClr>
        <a:buFont typeface="Wingdings" panose="05000000000000000000" pitchFamily="2" charset="2"/>
        <a:buChar char="§"/>
        <a:defRPr sz="2400" b="0" i="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buClr>
          <a:srgbClr val="7030A0"/>
        </a:buClr>
        <a:buFont typeface="Wingdings" panose="05000000000000000000" pitchFamily="2" charset="2"/>
        <a:buChar char="§"/>
        <a:defRPr sz="2000" b="0" i="0" kern="1200">
          <a:solidFill>
            <a:schemeClr val="accent4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buClr>
          <a:srgbClr val="7030A0"/>
        </a:buClr>
        <a:buFont typeface="Wingdings" panose="05000000000000000000" pitchFamily="2" charset="2"/>
        <a:buChar char="§"/>
        <a:defRPr sz="1800" b="0" i="0" kern="1200">
          <a:solidFill>
            <a:srgbClr val="080A4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buClr>
          <a:srgbClr val="7030A0"/>
        </a:buClr>
        <a:buFont typeface="Wingdings" panose="05000000000000000000" pitchFamily="2" charset="2"/>
        <a:buChar char="§"/>
        <a:defRPr sz="1800" b="0" i="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FEA054D-462A-4709-E075-4A30FE8AF4E9}"/>
              </a:ext>
            </a:extLst>
          </p:cNvPr>
          <p:cNvSpPr/>
          <p:nvPr/>
        </p:nvSpPr>
        <p:spPr>
          <a:xfrm rot="16200000">
            <a:off x="8235736" y="2847500"/>
            <a:ext cx="5347252" cy="6460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Composability Layer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37A73D2-BA65-9F7A-9DE6-A6FBB4C00969}"/>
              </a:ext>
            </a:extLst>
          </p:cNvPr>
          <p:cNvSpPr/>
          <p:nvPr/>
        </p:nvSpPr>
        <p:spPr>
          <a:xfrm>
            <a:off x="507989" y="2872763"/>
            <a:ext cx="1344039" cy="812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838A65-5FD7-6C11-18D9-5F1F753E5DE3}"/>
              </a:ext>
            </a:extLst>
          </p:cNvPr>
          <p:cNvSpPr/>
          <p:nvPr/>
        </p:nvSpPr>
        <p:spPr>
          <a:xfrm>
            <a:off x="2700327" y="1100667"/>
            <a:ext cx="2297558" cy="46566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7DA762D-375E-1734-3676-6D53B3828EA6}"/>
              </a:ext>
            </a:extLst>
          </p:cNvPr>
          <p:cNvSpPr/>
          <p:nvPr/>
        </p:nvSpPr>
        <p:spPr>
          <a:xfrm>
            <a:off x="3074626" y="3029173"/>
            <a:ext cx="1552491" cy="5192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Run-Time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Environment</a:t>
            </a:r>
            <a:r>
              <a:rPr lang="en-US" dirty="0"/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E828872-7B9B-0CB5-5F33-00166360FF65}"/>
              </a:ext>
            </a:extLst>
          </p:cNvPr>
          <p:cNvSpPr/>
          <p:nvPr/>
        </p:nvSpPr>
        <p:spPr>
          <a:xfrm>
            <a:off x="3074556" y="2313733"/>
            <a:ext cx="1552491" cy="5192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Tenant View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E54C69-5AD1-E602-9A9D-4FCFDAF89F72}"/>
              </a:ext>
            </a:extLst>
          </p:cNvPr>
          <p:cNvSpPr txBox="1"/>
          <p:nvPr/>
        </p:nvSpPr>
        <p:spPr>
          <a:xfrm>
            <a:off x="3158673" y="1113738"/>
            <a:ext cx="1332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Run-Time State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4F71F9-DD88-6C1C-8E87-2E31CBA1B31B}"/>
              </a:ext>
            </a:extLst>
          </p:cNvPr>
          <p:cNvSpPr/>
          <p:nvPr/>
        </p:nvSpPr>
        <p:spPr>
          <a:xfrm>
            <a:off x="3072861" y="3674513"/>
            <a:ext cx="1552491" cy="5192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Queue Priority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EF461A0-F662-9612-A562-976273F560C9}"/>
              </a:ext>
            </a:extLst>
          </p:cNvPr>
          <p:cNvSpPr/>
          <p:nvPr/>
        </p:nvSpPr>
        <p:spPr>
          <a:xfrm>
            <a:off x="3072861" y="4369743"/>
            <a:ext cx="1552491" cy="3273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Rules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F7FFAE-1ADB-5E7A-21BB-A1F6E8758983}"/>
              </a:ext>
            </a:extLst>
          </p:cNvPr>
          <p:cNvSpPr/>
          <p:nvPr/>
        </p:nvSpPr>
        <p:spPr>
          <a:xfrm>
            <a:off x="3072861" y="4853238"/>
            <a:ext cx="1552491" cy="6237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IO Requirements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AFEC10E-F4F2-E0D2-ABDF-CDE9684E0394}"/>
              </a:ext>
            </a:extLst>
          </p:cNvPr>
          <p:cNvSpPr/>
          <p:nvPr/>
        </p:nvSpPr>
        <p:spPr>
          <a:xfrm>
            <a:off x="3072862" y="1760070"/>
            <a:ext cx="1552491" cy="3852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Initial State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B797A84-FEF7-480C-198E-27A9A66C6E48}"/>
              </a:ext>
            </a:extLst>
          </p:cNvPr>
          <p:cNvSpPr/>
          <p:nvPr/>
        </p:nvSpPr>
        <p:spPr>
          <a:xfrm>
            <a:off x="5481442" y="1113738"/>
            <a:ext cx="2029312" cy="465666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E7FFCFC-D54F-5FC2-624C-73EC5E54AD69}"/>
              </a:ext>
            </a:extLst>
          </p:cNvPr>
          <p:cNvSpPr/>
          <p:nvPr/>
        </p:nvSpPr>
        <p:spPr>
          <a:xfrm>
            <a:off x="5719850" y="2601133"/>
            <a:ext cx="1552491" cy="4824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Resources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FE675F7-3A98-00BC-D826-A058B852A05F}"/>
              </a:ext>
            </a:extLst>
          </p:cNvPr>
          <p:cNvSpPr/>
          <p:nvPr/>
        </p:nvSpPr>
        <p:spPr>
          <a:xfrm>
            <a:off x="5719850" y="3418929"/>
            <a:ext cx="1552491" cy="20053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Logical Connections to associate resources to run-time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300AFB1-1EFA-0298-CE11-B510CDE8A4D2}"/>
              </a:ext>
            </a:extLst>
          </p:cNvPr>
          <p:cNvSpPr txBox="1"/>
          <p:nvPr/>
        </p:nvSpPr>
        <p:spPr>
          <a:xfrm>
            <a:off x="5729676" y="1239029"/>
            <a:ext cx="1542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Run-Time Design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38F3D07-AA9E-312D-305C-1975662AEB9B}"/>
              </a:ext>
            </a:extLst>
          </p:cNvPr>
          <p:cNvSpPr/>
          <p:nvPr/>
        </p:nvSpPr>
        <p:spPr>
          <a:xfrm>
            <a:off x="5708315" y="1998504"/>
            <a:ext cx="1552491" cy="3852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OS 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0CC03B1-4379-0B4F-D1F4-5BB2E31EF4F7}"/>
              </a:ext>
            </a:extLst>
          </p:cNvPr>
          <p:cNvSpPr/>
          <p:nvPr/>
        </p:nvSpPr>
        <p:spPr>
          <a:xfrm>
            <a:off x="7994311" y="1100667"/>
            <a:ext cx="2029312" cy="4656665"/>
          </a:xfrm>
          <a:prstGeom prst="rect">
            <a:avLst/>
          </a:prstGeom>
          <a:solidFill>
            <a:srgbClr val="E12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0FAC8E3-92C7-1AB1-A5D1-173A2D637D47}"/>
              </a:ext>
            </a:extLst>
          </p:cNvPr>
          <p:cNvSpPr/>
          <p:nvPr/>
        </p:nvSpPr>
        <p:spPr>
          <a:xfrm>
            <a:off x="8232717" y="1769399"/>
            <a:ext cx="1552491" cy="4824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Image Deployment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8EDA549-D1B5-7568-5013-78A7AD809709}"/>
              </a:ext>
            </a:extLst>
          </p:cNvPr>
          <p:cNvSpPr/>
          <p:nvPr/>
        </p:nvSpPr>
        <p:spPr>
          <a:xfrm>
            <a:off x="8230434" y="3900530"/>
            <a:ext cx="1552491" cy="6141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Container Engine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BB13C6E-665F-20BD-07BC-7EAB92A7CA3D}"/>
              </a:ext>
            </a:extLst>
          </p:cNvPr>
          <p:cNvSpPr txBox="1"/>
          <p:nvPr/>
        </p:nvSpPr>
        <p:spPr>
          <a:xfrm>
            <a:off x="8080903" y="1226431"/>
            <a:ext cx="1781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Implementation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63A7850-30BE-634A-461B-6C5AE7D8FFCE}"/>
              </a:ext>
            </a:extLst>
          </p:cNvPr>
          <p:cNvSpPr/>
          <p:nvPr/>
        </p:nvSpPr>
        <p:spPr>
          <a:xfrm>
            <a:off x="8230434" y="2505221"/>
            <a:ext cx="1552491" cy="4771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 Workload Manager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2A619EE-444D-379C-C184-93DE440503A1}"/>
              </a:ext>
            </a:extLst>
          </p:cNvPr>
          <p:cNvSpPr/>
          <p:nvPr/>
        </p:nvSpPr>
        <p:spPr>
          <a:xfrm>
            <a:off x="8230434" y="3234263"/>
            <a:ext cx="1552491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Hypervisor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8A11411-535B-8CB0-D659-54A4A84BE58C}"/>
              </a:ext>
            </a:extLst>
          </p:cNvPr>
          <p:cNvSpPr/>
          <p:nvPr/>
        </p:nvSpPr>
        <p:spPr>
          <a:xfrm>
            <a:off x="8230434" y="4878872"/>
            <a:ext cx="1552491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Manifest</a:t>
            </a:r>
          </a:p>
        </p:txBody>
      </p:sp>
    </p:spTree>
    <p:extLst>
      <p:ext uri="{BB962C8B-B14F-4D97-AF65-F5344CB8AC3E}">
        <p14:creationId xmlns:p14="http://schemas.microsoft.com/office/powerpoint/2010/main" val="1944932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6C6195E9-78E4-473F-862D-16AB8F28813C}"/>
              </a:ext>
            </a:extLst>
          </p:cNvPr>
          <p:cNvCxnSpPr>
            <a:cxnSpLocks/>
          </p:cNvCxnSpPr>
          <p:nvPr/>
        </p:nvCxnSpPr>
        <p:spPr>
          <a:xfrm flipH="1">
            <a:off x="4822283" y="2976436"/>
            <a:ext cx="383093" cy="47946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AC5546CA-AC04-4B36-83B2-687F89D6D294}"/>
              </a:ext>
            </a:extLst>
          </p:cNvPr>
          <p:cNvCxnSpPr>
            <a:cxnSpLocks/>
          </p:cNvCxnSpPr>
          <p:nvPr/>
        </p:nvCxnSpPr>
        <p:spPr>
          <a:xfrm flipH="1" flipV="1">
            <a:off x="4748165" y="4578140"/>
            <a:ext cx="629372" cy="23519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F0EEB161-7D61-4848-A3C8-72DEEC7A5896}"/>
              </a:ext>
            </a:extLst>
          </p:cNvPr>
          <p:cNvCxnSpPr>
            <a:cxnSpLocks/>
            <a:stCxn id="24" idx="0"/>
            <a:endCxn id="41" idx="2"/>
          </p:cNvCxnSpPr>
          <p:nvPr/>
        </p:nvCxnSpPr>
        <p:spPr>
          <a:xfrm flipH="1">
            <a:off x="4364821" y="3852169"/>
            <a:ext cx="227257" cy="284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C510FA29-D348-4470-A680-98A3C9E1EAFD}"/>
              </a:ext>
            </a:extLst>
          </p:cNvPr>
          <p:cNvCxnSpPr>
            <a:cxnSpLocks/>
          </p:cNvCxnSpPr>
          <p:nvPr/>
        </p:nvCxnSpPr>
        <p:spPr>
          <a:xfrm>
            <a:off x="3075806" y="4505421"/>
            <a:ext cx="979498" cy="1286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8DF36B97-7654-4C8E-BABA-BDF8BE792A6D}"/>
              </a:ext>
            </a:extLst>
          </p:cNvPr>
          <p:cNvSpPr txBox="1">
            <a:spLocks/>
          </p:cNvSpPr>
          <p:nvPr/>
        </p:nvSpPr>
        <p:spPr>
          <a:xfrm>
            <a:off x="11709881" y="6299962"/>
            <a:ext cx="188977" cy="20167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D13EDDD-BBBD-49BF-8DB8-2A7972CE8935}" type="slidenum">
              <a:rPr lang="en-US" sz="1000" smtClean="0"/>
              <a:pPr>
                <a:defRPr/>
              </a:pPr>
              <a:t>2</a:t>
            </a:fld>
            <a:endParaRPr lang="en-US" sz="1000"/>
          </a:p>
        </p:txBody>
      </p:sp>
      <p:sp>
        <p:nvSpPr>
          <p:cNvPr id="4" name="Rounded Rectangle 67">
            <a:extLst>
              <a:ext uri="{FF2B5EF4-FFF2-40B4-BE49-F238E27FC236}">
                <a16:creationId xmlns:a16="http://schemas.microsoft.com/office/drawing/2014/main" id="{8C6AB31B-2B93-46A1-A883-88CDE094C111}"/>
              </a:ext>
            </a:extLst>
          </p:cNvPr>
          <p:cNvSpPr/>
          <p:nvPr/>
        </p:nvSpPr>
        <p:spPr>
          <a:xfrm rot="16200000">
            <a:off x="806683" y="4939718"/>
            <a:ext cx="1456033" cy="25720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Administration Domain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6" name="Rounded Rectangle 190">
            <a:extLst>
              <a:ext uri="{FF2B5EF4-FFF2-40B4-BE49-F238E27FC236}">
                <a16:creationId xmlns:a16="http://schemas.microsoft.com/office/drawing/2014/main" id="{82F83B76-B895-4F68-A63A-6CC5A13862D8}"/>
              </a:ext>
            </a:extLst>
          </p:cNvPr>
          <p:cNvSpPr/>
          <p:nvPr/>
        </p:nvSpPr>
        <p:spPr>
          <a:xfrm>
            <a:off x="1745319" y="5371735"/>
            <a:ext cx="1410952" cy="238901"/>
          </a:xfrm>
          <a:prstGeom prst="roundRect">
            <a:avLst/>
          </a:prstGeom>
          <a:solidFill>
            <a:srgbClr val="00206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SLURM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7" name="Rounded Rectangle 191">
            <a:extLst>
              <a:ext uri="{FF2B5EF4-FFF2-40B4-BE49-F238E27FC236}">
                <a16:creationId xmlns:a16="http://schemas.microsoft.com/office/drawing/2014/main" id="{E5A7057B-7CE1-4C2A-9EF4-0E9D16626D4F}"/>
              </a:ext>
            </a:extLst>
          </p:cNvPr>
          <p:cNvSpPr/>
          <p:nvPr/>
        </p:nvSpPr>
        <p:spPr>
          <a:xfrm>
            <a:off x="1754733" y="4362211"/>
            <a:ext cx="1410955" cy="257207"/>
          </a:xfrm>
          <a:prstGeom prst="roundRect">
            <a:avLst/>
          </a:prstGeom>
          <a:solidFill>
            <a:srgbClr val="00206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Kubernetes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8" name="Rounded Rectangle 26">
            <a:extLst>
              <a:ext uri="{FF2B5EF4-FFF2-40B4-BE49-F238E27FC236}">
                <a16:creationId xmlns:a16="http://schemas.microsoft.com/office/drawing/2014/main" id="{2ABCDF84-84E0-4C4D-9284-B573C9C3A0D5}"/>
              </a:ext>
            </a:extLst>
          </p:cNvPr>
          <p:cNvSpPr/>
          <p:nvPr/>
        </p:nvSpPr>
        <p:spPr>
          <a:xfrm flipH="1">
            <a:off x="4984086" y="1963115"/>
            <a:ext cx="2075195" cy="1873188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/>
              <a:t>Open Fabrics Manager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6D12513-E181-4BD1-9A5A-0E6D8B46C542}"/>
              </a:ext>
            </a:extLst>
          </p:cNvPr>
          <p:cNvCxnSpPr/>
          <p:nvPr/>
        </p:nvCxnSpPr>
        <p:spPr>
          <a:xfrm>
            <a:off x="9604141" y="1580478"/>
            <a:ext cx="5518" cy="421586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31">
            <a:extLst>
              <a:ext uri="{FF2B5EF4-FFF2-40B4-BE49-F238E27FC236}">
                <a16:creationId xmlns:a16="http://schemas.microsoft.com/office/drawing/2014/main" id="{CE2F4BB3-EEE8-4DC1-9F5B-F11855ED0C42}"/>
              </a:ext>
            </a:extLst>
          </p:cNvPr>
          <p:cNvSpPr/>
          <p:nvPr/>
        </p:nvSpPr>
        <p:spPr>
          <a:xfrm rot="16200000" flipH="1">
            <a:off x="9167325" y="3687953"/>
            <a:ext cx="3524259" cy="484675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Fabric Manager</a:t>
            </a:r>
            <a:endParaRPr lang="en-GB" sz="10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98E03F7-A58B-4749-806F-54693FC9C469}"/>
              </a:ext>
            </a:extLst>
          </p:cNvPr>
          <p:cNvCxnSpPr>
            <a:cxnSpLocks/>
            <a:endCxn id="19" idx="1"/>
          </p:cNvCxnSpPr>
          <p:nvPr/>
        </p:nvCxnSpPr>
        <p:spPr>
          <a:xfrm flipH="1" flipV="1">
            <a:off x="10120453" y="3429000"/>
            <a:ext cx="625962" cy="40461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Box 8">
            <a:extLst>
              <a:ext uri="{FF2B5EF4-FFF2-40B4-BE49-F238E27FC236}">
                <a16:creationId xmlns:a16="http://schemas.microsoft.com/office/drawing/2014/main" id="{59C172EF-C039-4E8D-ADC7-31F3B754EA5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168946" y="2895413"/>
            <a:ext cx="1405862" cy="254557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Partition Mgmt</a:t>
            </a:r>
          </a:p>
        </p:txBody>
      </p:sp>
      <p:sp>
        <p:nvSpPr>
          <p:cNvPr id="15" name="Text Box 8">
            <a:extLst>
              <a:ext uri="{FF2B5EF4-FFF2-40B4-BE49-F238E27FC236}">
                <a16:creationId xmlns:a16="http://schemas.microsoft.com/office/drawing/2014/main" id="{346E223B-E91E-4A02-85FD-6643B69D6A2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175521" y="3490023"/>
            <a:ext cx="1405862" cy="239104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Events &amp; Logs</a:t>
            </a:r>
          </a:p>
        </p:txBody>
      </p:sp>
      <p:sp>
        <p:nvSpPr>
          <p:cNvPr id="16" name="Text Box 8">
            <a:extLst>
              <a:ext uri="{FF2B5EF4-FFF2-40B4-BE49-F238E27FC236}">
                <a16:creationId xmlns:a16="http://schemas.microsoft.com/office/drawing/2014/main" id="{B2CDA655-68AE-42B5-91AB-97A47CF8969E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164810" y="3197811"/>
            <a:ext cx="1411721" cy="239104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Authentication</a:t>
            </a:r>
          </a:p>
        </p:txBody>
      </p:sp>
      <p:sp>
        <p:nvSpPr>
          <p:cNvPr id="17" name="Text Box 8">
            <a:extLst>
              <a:ext uri="{FF2B5EF4-FFF2-40B4-BE49-F238E27FC236}">
                <a16:creationId xmlns:a16="http://schemas.microsoft.com/office/drawing/2014/main" id="{09F69AA1-B646-4063-BD0A-C8D1D5534FC7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168946" y="2304411"/>
            <a:ext cx="1405862" cy="239104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Peer Address Lookup </a:t>
            </a:r>
          </a:p>
        </p:txBody>
      </p:sp>
      <p:sp>
        <p:nvSpPr>
          <p:cNvPr id="18" name="Rounded Rectangle 194">
            <a:extLst>
              <a:ext uri="{FF2B5EF4-FFF2-40B4-BE49-F238E27FC236}">
                <a16:creationId xmlns:a16="http://schemas.microsoft.com/office/drawing/2014/main" id="{6196B09C-640A-4218-8825-98E0A4E940B3}"/>
              </a:ext>
            </a:extLst>
          </p:cNvPr>
          <p:cNvSpPr/>
          <p:nvPr/>
        </p:nvSpPr>
        <p:spPr>
          <a:xfrm flipH="1">
            <a:off x="9248289" y="4455764"/>
            <a:ext cx="882127" cy="499285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100000">
                <a:srgbClr val="00B050"/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Gen-Z</a:t>
            </a:r>
          </a:p>
          <a:p>
            <a:pPr algn="ctr"/>
            <a:r>
              <a:rPr lang="en-US" sz="1000" dirty="0"/>
              <a:t>Agent</a:t>
            </a:r>
            <a:endParaRPr lang="en-GB" sz="1000" dirty="0"/>
          </a:p>
        </p:txBody>
      </p:sp>
      <p:sp>
        <p:nvSpPr>
          <p:cNvPr id="19" name="Rounded Rectangle 195">
            <a:extLst>
              <a:ext uri="{FF2B5EF4-FFF2-40B4-BE49-F238E27FC236}">
                <a16:creationId xmlns:a16="http://schemas.microsoft.com/office/drawing/2014/main" id="{1F7913B4-F4D3-493F-B2AC-1773E46281AF}"/>
              </a:ext>
            </a:extLst>
          </p:cNvPr>
          <p:cNvSpPr/>
          <p:nvPr/>
        </p:nvSpPr>
        <p:spPr>
          <a:xfrm flipH="1">
            <a:off x="9238324" y="3179357"/>
            <a:ext cx="882129" cy="499285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100000">
                <a:srgbClr val="00B050"/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Slingshot</a:t>
            </a:r>
          </a:p>
          <a:p>
            <a:pPr algn="ctr"/>
            <a:r>
              <a:rPr lang="en-US" sz="1000" dirty="0"/>
              <a:t>Agent</a:t>
            </a:r>
            <a:endParaRPr lang="en-GB" sz="1000" dirty="0"/>
          </a:p>
        </p:txBody>
      </p:sp>
      <p:sp>
        <p:nvSpPr>
          <p:cNvPr id="20" name="Rounded Rectangle 198">
            <a:extLst>
              <a:ext uri="{FF2B5EF4-FFF2-40B4-BE49-F238E27FC236}">
                <a16:creationId xmlns:a16="http://schemas.microsoft.com/office/drawing/2014/main" id="{C51F9000-01AF-4302-908C-878DC122E38D}"/>
              </a:ext>
            </a:extLst>
          </p:cNvPr>
          <p:cNvSpPr/>
          <p:nvPr/>
        </p:nvSpPr>
        <p:spPr>
          <a:xfrm flipH="1">
            <a:off x="9228807" y="3810758"/>
            <a:ext cx="876611" cy="499285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100000">
                <a:srgbClr val="00B050"/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IB</a:t>
            </a:r>
          </a:p>
          <a:p>
            <a:pPr algn="ctr"/>
            <a:r>
              <a:rPr lang="en-US" sz="1000" dirty="0"/>
              <a:t>Agent</a:t>
            </a:r>
            <a:endParaRPr lang="en-GB" sz="1000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2FF59BC-FA9C-4640-A667-9979909EA16B}"/>
              </a:ext>
            </a:extLst>
          </p:cNvPr>
          <p:cNvCxnSpPr>
            <a:cxnSpLocks/>
            <a:stCxn id="8" idx="1"/>
            <a:endCxn id="18" idx="3"/>
          </p:cNvCxnSpPr>
          <p:nvPr/>
        </p:nvCxnSpPr>
        <p:spPr>
          <a:xfrm>
            <a:off x="7059281" y="2899709"/>
            <a:ext cx="2189008" cy="18056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6CECB03-CB2C-4CD6-AED6-51F1C5D48CC9}"/>
              </a:ext>
            </a:extLst>
          </p:cNvPr>
          <p:cNvCxnSpPr>
            <a:cxnSpLocks/>
            <a:endCxn id="19" idx="3"/>
          </p:cNvCxnSpPr>
          <p:nvPr/>
        </p:nvCxnSpPr>
        <p:spPr>
          <a:xfrm>
            <a:off x="7131509" y="2827368"/>
            <a:ext cx="2106815" cy="60163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8D485FB-3BC1-4F38-B225-750F21BDFC41}"/>
              </a:ext>
            </a:extLst>
          </p:cNvPr>
          <p:cNvCxnSpPr>
            <a:cxnSpLocks/>
            <a:stCxn id="8" idx="1"/>
            <a:endCxn id="20" idx="3"/>
          </p:cNvCxnSpPr>
          <p:nvPr/>
        </p:nvCxnSpPr>
        <p:spPr>
          <a:xfrm>
            <a:off x="7059281" y="2899709"/>
            <a:ext cx="2169526" cy="11606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40">
            <a:extLst>
              <a:ext uri="{FF2B5EF4-FFF2-40B4-BE49-F238E27FC236}">
                <a16:creationId xmlns:a16="http://schemas.microsoft.com/office/drawing/2014/main" id="{D340E6A0-9B24-4DC6-966C-92E46D5C0370}"/>
              </a:ext>
            </a:extLst>
          </p:cNvPr>
          <p:cNvSpPr/>
          <p:nvPr/>
        </p:nvSpPr>
        <p:spPr>
          <a:xfrm rot="16200000">
            <a:off x="2859935" y="3722978"/>
            <a:ext cx="3722669" cy="258383"/>
          </a:xfrm>
          <a:prstGeom prst="roundRect">
            <a:avLst/>
          </a:prstGeom>
          <a:gradFill>
            <a:gsLst>
              <a:gs pos="0">
                <a:srgbClr val="FF0000"/>
              </a:gs>
              <a:gs pos="50000">
                <a:srgbClr val="C00000"/>
              </a:gs>
              <a:gs pos="100000">
                <a:srgbClr val="C0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/>
              <a:t>RESTful API</a:t>
            </a:r>
          </a:p>
          <a:p>
            <a:pPr algn="ctr"/>
            <a:endParaRPr lang="en-GB" sz="1000" dirty="0"/>
          </a:p>
        </p:txBody>
      </p:sp>
      <p:sp>
        <p:nvSpPr>
          <p:cNvPr id="25" name="Rounded Rectangle 68">
            <a:extLst>
              <a:ext uri="{FF2B5EF4-FFF2-40B4-BE49-F238E27FC236}">
                <a16:creationId xmlns:a16="http://schemas.microsoft.com/office/drawing/2014/main" id="{D2D64381-3B22-4433-97F8-3081987F4064}"/>
              </a:ext>
            </a:extLst>
          </p:cNvPr>
          <p:cNvSpPr/>
          <p:nvPr/>
        </p:nvSpPr>
        <p:spPr>
          <a:xfrm>
            <a:off x="1847109" y="1993266"/>
            <a:ext cx="1205237" cy="353736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solidFill>
                  <a:srgbClr val="FF0000"/>
                </a:solidFill>
              </a:rPr>
              <a:t>libfabric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26" name="Rounded Rectangle 69">
            <a:extLst>
              <a:ext uri="{FF2B5EF4-FFF2-40B4-BE49-F238E27FC236}">
                <a16:creationId xmlns:a16="http://schemas.microsoft.com/office/drawing/2014/main" id="{7A521004-46C8-46FC-8609-71D42A9CD10B}"/>
              </a:ext>
            </a:extLst>
          </p:cNvPr>
          <p:cNvSpPr/>
          <p:nvPr/>
        </p:nvSpPr>
        <p:spPr>
          <a:xfrm>
            <a:off x="1824753" y="2463966"/>
            <a:ext cx="1242739" cy="387231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openFAM</a:t>
            </a:r>
            <a:endParaRPr lang="en-GB" sz="1000" dirty="0"/>
          </a:p>
        </p:txBody>
      </p:sp>
      <p:sp>
        <p:nvSpPr>
          <p:cNvPr id="27" name="Rounded Rectangle 70">
            <a:extLst>
              <a:ext uri="{FF2B5EF4-FFF2-40B4-BE49-F238E27FC236}">
                <a16:creationId xmlns:a16="http://schemas.microsoft.com/office/drawing/2014/main" id="{0FA31F32-AC60-4246-9682-7B1E148BF8DF}"/>
              </a:ext>
            </a:extLst>
          </p:cNvPr>
          <p:cNvSpPr/>
          <p:nvPr/>
        </p:nvSpPr>
        <p:spPr>
          <a:xfrm rot="16200000">
            <a:off x="497668" y="2901489"/>
            <a:ext cx="2066444" cy="25720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Application Domain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8" name="Rounded Rectangle 82">
            <a:extLst>
              <a:ext uri="{FF2B5EF4-FFF2-40B4-BE49-F238E27FC236}">
                <a16:creationId xmlns:a16="http://schemas.microsoft.com/office/drawing/2014/main" id="{204E4609-3367-4690-9164-A3A3F9341D85}"/>
              </a:ext>
            </a:extLst>
          </p:cNvPr>
          <p:cNvSpPr/>
          <p:nvPr/>
        </p:nvSpPr>
        <p:spPr>
          <a:xfrm>
            <a:off x="1824753" y="2958873"/>
            <a:ext cx="1227591" cy="353736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FF0000"/>
                </a:solidFill>
              </a:rPr>
              <a:t>FAM Resource</a:t>
            </a:r>
          </a:p>
          <a:p>
            <a:pPr algn="ctr"/>
            <a:r>
              <a:rPr lang="en-US" sz="1000" dirty="0">
                <a:solidFill>
                  <a:srgbClr val="FF0000"/>
                </a:solidFill>
              </a:rPr>
              <a:t>Manager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29" name="Rounded Rectangle 87">
            <a:extLst>
              <a:ext uri="{FF2B5EF4-FFF2-40B4-BE49-F238E27FC236}">
                <a16:creationId xmlns:a16="http://schemas.microsoft.com/office/drawing/2014/main" id="{D3C638D5-EBF3-4660-A739-C0B6356C0481}"/>
              </a:ext>
            </a:extLst>
          </p:cNvPr>
          <p:cNvSpPr/>
          <p:nvPr/>
        </p:nvSpPr>
        <p:spPr>
          <a:xfrm flipH="1">
            <a:off x="1329167" y="1187882"/>
            <a:ext cx="3015579" cy="3748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Platform</a:t>
            </a:r>
          </a:p>
        </p:txBody>
      </p:sp>
      <p:sp>
        <p:nvSpPr>
          <p:cNvPr id="30" name="Text Box 8">
            <a:extLst>
              <a:ext uri="{FF2B5EF4-FFF2-40B4-BE49-F238E27FC236}">
                <a16:creationId xmlns:a16="http://schemas.microsoft.com/office/drawing/2014/main" id="{ADF46D23-E414-449A-9008-4EFBD3E3557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160464" y="2609450"/>
            <a:ext cx="1405862" cy="239104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Resource Inventory</a:t>
            </a:r>
          </a:p>
        </p:txBody>
      </p:sp>
      <p:sp>
        <p:nvSpPr>
          <p:cNvPr id="31" name="Rounded Rectangle 75">
            <a:extLst>
              <a:ext uri="{FF2B5EF4-FFF2-40B4-BE49-F238E27FC236}">
                <a16:creationId xmlns:a16="http://schemas.microsoft.com/office/drawing/2014/main" id="{B9AF18A4-9449-4BEC-92B1-6539B21B43E5}"/>
              </a:ext>
            </a:extLst>
          </p:cNvPr>
          <p:cNvSpPr/>
          <p:nvPr/>
        </p:nvSpPr>
        <p:spPr>
          <a:xfrm flipH="1">
            <a:off x="4896181" y="1191808"/>
            <a:ext cx="4540861" cy="3748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Management Layer</a:t>
            </a:r>
          </a:p>
        </p:txBody>
      </p:sp>
      <p:sp>
        <p:nvSpPr>
          <p:cNvPr id="32" name="Rounded Rectangle 72">
            <a:extLst>
              <a:ext uri="{FF2B5EF4-FFF2-40B4-BE49-F238E27FC236}">
                <a16:creationId xmlns:a16="http://schemas.microsoft.com/office/drawing/2014/main" id="{D685B825-6AA4-4BDC-A524-0638BE6B1377}"/>
              </a:ext>
            </a:extLst>
          </p:cNvPr>
          <p:cNvSpPr/>
          <p:nvPr/>
        </p:nvSpPr>
        <p:spPr>
          <a:xfrm flipH="1">
            <a:off x="9982187" y="1187882"/>
            <a:ext cx="902494" cy="3748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Hardware Fabric Layer</a:t>
            </a:r>
          </a:p>
        </p:txBody>
      </p:sp>
      <p:sp>
        <p:nvSpPr>
          <p:cNvPr id="33" name="Rounded Rectangle 86">
            <a:extLst>
              <a:ext uri="{FF2B5EF4-FFF2-40B4-BE49-F238E27FC236}">
                <a16:creationId xmlns:a16="http://schemas.microsoft.com/office/drawing/2014/main" id="{6789023C-CCF8-4BBE-9907-E45FE2EB88E5}"/>
              </a:ext>
            </a:extLst>
          </p:cNvPr>
          <p:cNvSpPr/>
          <p:nvPr/>
        </p:nvSpPr>
        <p:spPr>
          <a:xfrm>
            <a:off x="10396267" y="352286"/>
            <a:ext cx="1227250" cy="479661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Redfish/Native</a:t>
            </a:r>
          </a:p>
          <a:p>
            <a:pPr algn="ctr"/>
            <a:r>
              <a:rPr lang="en-US" sz="1100" dirty="0"/>
              <a:t>Translation</a:t>
            </a:r>
          </a:p>
        </p:txBody>
      </p:sp>
      <p:sp>
        <p:nvSpPr>
          <p:cNvPr id="34" name="Rounded Rectangle 94">
            <a:extLst>
              <a:ext uri="{FF2B5EF4-FFF2-40B4-BE49-F238E27FC236}">
                <a16:creationId xmlns:a16="http://schemas.microsoft.com/office/drawing/2014/main" id="{1511FEDD-030F-4CB5-B950-F71CAF05E8D7}"/>
              </a:ext>
            </a:extLst>
          </p:cNvPr>
          <p:cNvSpPr/>
          <p:nvPr/>
        </p:nvSpPr>
        <p:spPr>
          <a:xfrm flipH="1">
            <a:off x="9256184" y="2518555"/>
            <a:ext cx="882131" cy="499285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100000">
                <a:srgbClr val="00B050"/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CXL</a:t>
            </a:r>
          </a:p>
          <a:p>
            <a:pPr algn="ctr"/>
            <a:r>
              <a:rPr lang="en-US" sz="1000" dirty="0"/>
              <a:t>Agent</a:t>
            </a:r>
            <a:endParaRPr lang="en-GB" sz="1000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C1F5039-B2AD-4980-A183-BCBA0A41765E}"/>
              </a:ext>
            </a:extLst>
          </p:cNvPr>
          <p:cNvCxnSpPr>
            <a:cxnSpLocks/>
            <a:endCxn id="34" idx="1"/>
          </p:cNvCxnSpPr>
          <p:nvPr/>
        </p:nvCxnSpPr>
        <p:spPr>
          <a:xfrm flipH="1">
            <a:off x="10138315" y="2463966"/>
            <a:ext cx="540903" cy="30423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027914F-2342-4802-870C-918CFA744E1F}"/>
              </a:ext>
            </a:extLst>
          </p:cNvPr>
          <p:cNvCxnSpPr>
            <a:cxnSpLocks/>
          </p:cNvCxnSpPr>
          <p:nvPr/>
        </p:nvCxnSpPr>
        <p:spPr>
          <a:xfrm flipV="1">
            <a:off x="286486" y="4187903"/>
            <a:ext cx="3683610" cy="6461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151">
            <a:extLst>
              <a:ext uri="{FF2B5EF4-FFF2-40B4-BE49-F238E27FC236}">
                <a16:creationId xmlns:a16="http://schemas.microsoft.com/office/drawing/2014/main" id="{25E2FA39-408F-4546-BDA2-319FDF63362D}"/>
              </a:ext>
            </a:extLst>
          </p:cNvPr>
          <p:cNvSpPr/>
          <p:nvPr/>
        </p:nvSpPr>
        <p:spPr>
          <a:xfrm>
            <a:off x="1824753" y="3405652"/>
            <a:ext cx="1227592" cy="300887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Container Manager</a:t>
            </a:r>
            <a:endParaRPr lang="en-GB" sz="1000" dirty="0"/>
          </a:p>
        </p:txBody>
      </p:sp>
      <p:sp>
        <p:nvSpPr>
          <p:cNvPr id="40" name="Rounded Rectangle 152">
            <a:extLst>
              <a:ext uri="{FF2B5EF4-FFF2-40B4-BE49-F238E27FC236}">
                <a16:creationId xmlns:a16="http://schemas.microsoft.com/office/drawing/2014/main" id="{89CFCBC7-AF4E-4FC6-B4D5-71A0608F27DB}"/>
              </a:ext>
            </a:extLst>
          </p:cNvPr>
          <p:cNvSpPr/>
          <p:nvPr/>
        </p:nvSpPr>
        <p:spPr>
          <a:xfrm>
            <a:off x="1824753" y="3799582"/>
            <a:ext cx="1227592" cy="300887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Node Admin</a:t>
            </a:r>
            <a:endParaRPr lang="en-GB" sz="1000" dirty="0"/>
          </a:p>
        </p:txBody>
      </p:sp>
      <p:sp>
        <p:nvSpPr>
          <p:cNvPr id="41" name="Rounded Rectangle 154">
            <a:extLst>
              <a:ext uri="{FF2B5EF4-FFF2-40B4-BE49-F238E27FC236}">
                <a16:creationId xmlns:a16="http://schemas.microsoft.com/office/drawing/2014/main" id="{B87C2C16-3548-4597-BBF5-6F08DCAED411}"/>
              </a:ext>
            </a:extLst>
          </p:cNvPr>
          <p:cNvSpPr/>
          <p:nvPr/>
        </p:nvSpPr>
        <p:spPr>
          <a:xfrm rot="16200000">
            <a:off x="2355608" y="3707136"/>
            <a:ext cx="3722668" cy="295757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Composability Layer</a:t>
            </a:r>
          </a:p>
          <a:p>
            <a:pPr algn="ctr"/>
            <a:endParaRPr lang="en-GB" sz="1000" dirty="0"/>
          </a:p>
        </p:txBody>
      </p:sp>
      <p:sp>
        <p:nvSpPr>
          <p:cNvPr id="66" name="Rounded Rectangle 26">
            <a:extLst>
              <a:ext uri="{FF2B5EF4-FFF2-40B4-BE49-F238E27FC236}">
                <a16:creationId xmlns:a16="http://schemas.microsoft.com/office/drawing/2014/main" id="{6DA300B1-24C4-45BF-9EF1-32FF1B610C96}"/>
              </a:ext>
            </a:extLst>
          </p:cNvPr>
          <p:cNvSpPr/>
          <p:nvPr/>
        </p:nvSpPr>
        <p:spPr>
          <a:xfrm flipH="1">
            <a:off x="4996377" y="4083029"/>
            <a:ext cx="2062905" cy="1609637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/>
              <a:t>Redfish / Swordfish (RF/SF)</a:t>
            </a:r>
          </a:p>
        </p:txBody>
      </p:sp>
      <p:sp>
        <p:nvSpPr>
          <p:cNvPr id="71" name="Text Box 8">
            <a:extLst>
              <a:ext uri="{FF2B5EF4-FFF2-40B4-BE49-F238E27FC236}">
                <a16:creationId xmlns:a16="http://schemas.microsoft.com/office/drawing/2014/main" id="{0AC78204-B2B9-40A5-9ECF-E49B7F3F23C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242311" y="4988493"/>
            <a:ext cx="1353271" cy="346068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Exported NVM Resources</a:t>
            </a:r>
          </a:p>
        </p:txBody>
      </p:sp>
      <p:sp>
        <p:nvSpPr>
          <p:cNvPr id="72" name="Text Box 8">
            <a:extLst>
              <a:ext uri="{FF2B5EF4-FFF2-40B4-BE49-F238E27FC236}">
                <a16:creationId xmlns:a16="http://schemas.microsoft.com/office/drawing/2014/main" id="{A4A6E029-637C-4987-8AD4-71F5B1895249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258240" y="4398732"/>
            <a:ext cx="1353271" cy="239104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CPUs / GPUs</a:t>
            </a:r>
          </a:p>
        </p:txBody>
      </p:sp>
      <p:sp>
        <p:nvSpPr>
          <p:cNvPr id="73" name="Text Box 8">
            <a:extLst>
              <a:ext uri="{FF2B5EF4-FFF2-40B4-BE49-F238E27FC236}">
                <a16:creationId xmlns:a16="http://schemas.microsoft.com/office/drawing/2014/main" id="{086F8925-0A0A-48AE-AD69-49A488689EE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249758" y="4703771"/>
            <a:ext cx="1353271" cy="239104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Memory resources</a:t>
            </a:r>
          </a:p>
        </p:txBody>
      </p:sp>
      <p:sp>
        <p:nvSpPr>
          <p:cNvPr id="74" name="Text Box 8">
            <a:extLst>
              <a:ext uri="{FF2B5EF4-FFF2-40B4-BE49-F238E27FC236}">
                <a16:creationId xmlns:a16="http://schemas.microsoft.com/office/drawing/2014/main" id="{01BCC64C-C65A-4A47-A142-2BFAC90A114A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258240" y="5394061"/>
            <a:ext cx="1353271" cy="239104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Accelerator Resources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355F692A-A8DA-494D-9CD6-983A929FF055}"/>
              </a:ext>
            </a:extLst>
          </p:cNvPr>
          <p:cNvGrpSpPr/>
          <p:nvPr/>
        </p:nvGrpSpPr>
        <p:grpSpPr>
          <a:xfrm>
            <a:off x="6815898" y="2340441"/>
            <a:ext cx="585910" cy="370835"/>
            <a:chOff x="8883680" y="5778050"/>
            <a:chExt cx="1003433" cy="478289"/>
          </a:xfrm>
        </p:grpSpPr>
        <p:sp>
          <p:nvSpPr>
            <p:cNvPr id="82" name="Magnetic Disk 80">
              <a:extLst>
                <a:ext uri="{FF2B5EF4-FFF2-40B4-BE49-F238E27FC236}">
                  <a16:creationId xmlns:a16="http://schemas.microsoft.com/office/drawing/2014/main" id="{167EE1C4-BD0C-47E1-8257-5EA098F6D0A1}"/>
                </a:ext>
              </a:extLst>
            </p:cNvPr>
            <p:cNvSpPr/>
            <p:nvPr/>
          </p:nvSpPr>
          <p:spPr>
            <a:xfrm>
              <a:off x="8883680" y="5778050"/>
              <a:ext cx="987136" cy="446347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92CE4FFE-6D4F-4DE1-BAFF-B1D015EB39FC}"/>
                </a:ext>
              </a:extLst>
            </p:cNvPr>
            <p:cNvSpPr txBox="1"/>
            <p:nvPr/>
          </p:nvSpPr>
          <p:spPr>
            <a:xfrm>
              <a:off x="8951244" y="5859379"/>
              <a:ext cx="935869" cy="396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chemeClr val="bg1"/>
                  </a:solidFill>
                </a:rPr>
                <a:t>OFM</a:t>
              </a:r>
            </a:p>
            <a:p>
              <a:pPr algn="ctr"/>
              <a:r>
                <a:rPr lang="en-US" sz="700" dirty="0">
                  <a:solidFill>
                    <a:schemeClr val="bg1"/>
                  </a:solidFill>
                </a:rPr>
                <a:t>Database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1598A651-6723-4497-AE18-1B904BB81FDF}"/>
              </a:ext>
            </a:extLst>
          </p:cNvPr>
          <p:cNvGrpSpPr/>
          <p:nvPr/>
        </p:nvGrpSpPr>
        <p:grpSpPr>
          <a:xfrm>
            <a:off x="6742107" y="5154789"/>
            <a:ext cx="585910" cy="370835"/>
            <a:chOff x="8883680" y="5778050"/>
            <a:chExt cx="1003433" cy="478289"/>
          </a:xfrm>
        </p:grpSpPr>
        <p:sp>
          <p:nvSpPr>
            <p:cNvPr id="91" name="Magnetic Disk 80">
              <a:extLst>
                <a:ext uri="{FF2B5EF4-FFF2-40B4-BE49-F238E27FC236}">
                  <a16:creationId xmlns:a16="http://schemas.microsoft.com/office/drawing/2014/main" id="{62238A39-DAD9-4AAA-B373-B9B13868C2F4}"/>
                </a:ext>
              </a:extLst>
            </p:cNvPr>
            <p:cNvSpPr/>
            <p:nvPr/>
          </p:nvSpPr>
          <p:spPr>
            <a:xfrm>
              <a:off x="8883680" y="5778050"/>
              <a:ext cx="987136" cy="446347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b="1"/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3B006DDE-D92F-49DA-96C8-5034806D56F5}"/>
                </a:ext>
              </a:extLst>
            </p:cNvPr>
            <p:cNvSpPr txBox="1"/>
            <p:nvPr/>
          </p:nvSpPr>
          <p:spPr>
            <a:xfrm>
              <a:off x="8951244" y="5859379"/>
              <a:ext cx="935869" cy="396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>
                  <a:solidFill>
                    <a:schemeClr val="bg1"/>
                  </a:solidFill>
                </a:rPr>
                <a:t>RF/SF</a:t>
              </a:r>
            </a:p>
            <a:p>
              <a:pPr algn="ctr"/>
              <a:r>
                <a:rPr lang="en-US" sz="700" b="1" dirty="0">
                  <a:solidFill>
                    <a:schemeClr val="bg1"/>
                  </a:solidFill>
                </a:rPr>
                <a:t>Database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96" name="Rounded Rectangle 191">
            <a:extLst>
              <a:ext uri="{FF2B5EF4-FFF2-40B4-BE49-F238E27FC236}">
                <a16:creationId xmlns:a16="http://schemas.microsoft.com/office/drawing/2014/main" id="{79DC74BE-6E17-46CF-B6D5-43D5B1D23F28}"/>
              </a:ext>
            </a:extLst>
          </p:cNvPr>
          <p:cNvSpPr/>
          <p:nvPr/>
        </p:nvSpPr>
        <p:spPr>
          <a:xfrm>
            <a:off x="1758386" y="4686054"/>
            <a:ext cx="1427562" cy="257207"/>
          </a:xfrm>
          <a:prstGeom prst="roundRect">
            <a:avLst/>
          </a:prstGeom>
          <a:solidFill>
            <a:srgbClr val="00206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&lt; &gt;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97" name="Rounded Rectangle 191">
            <a:extLst>
              <a:ext uri="{FF2B5EF4-FFF2-40B4-BE49-F238E27FC236}">
                <a16:creationId xmlns:a16="http://schemas.microsoft.com/office/drawing/2014/main" id="{9F9F42C9-BF20-4D35-9856-A6517273A371}"/>
              </a:ext>
            </a:extLst>
          </p:cNvPr>
          <p:cNvSpPr/>
          <p:nvPr/>
        </p:nvSpPr>
        <p:spPr>
          <a:xfrm>
            <a:off x="1750487" y="5030695"/>
            <a:ext cx="1444684" cy="257207"/>
          </a:xfrm>
          <a:prstGeom prst="roundRect">
            <a:avLst/>
          </a:prstGeom>
          <a:solidFill>
            <a:srgbClr val="00206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&lt; &gt;</a:t>
            </a:r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71DCC5AD-9168-4AC4-A3C7-A72F423CE686}"/>
              </a:ext>
            </a:extLst>
          </p:cNvPr>
          <p:cNvCxnSpPr>
            <a:cxnSpLocks/>
            <a:stCxn id="12" idx="0"/>
            <a:endCxn id="20" idx="1"/>
          </p:cNvCxnSpPr>
          <p:nvPr/>
        </p:nvCxnSpPr>
        <p:spPr>
          <a:xfrm flipH="1">
            <a:off x="10105418" y="3930291"/>
            <a:ext cx="581699" cy="13011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264D45E5-0532-42DB-A061-84C36BD4BC05}"/>
              </a:ext>
            </a:extLst>
          </p:cNvPr>
          <p:cNvCxnSpPr>
            <a:cxnSpLocks/>
            <a:endCxn id="18" idx="1"/>
          </p:cNvCxnSpPr>
          <p:nvPr/>
        </p:nvCxnSpPr>
        <p:spPr>
          <a:xfrm flipH="1" flipV="1">
            <a:off x="10130416" y="4705407"/>
            <a:ext cx="548802" cy="66632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DB72D15B-8DA5-4094-9A6E-43CC2F9656D0}"/>
              </a:ext>
            </a:extLst>
          </p:cNvPr>
          <p:cNvCxnSpPr>
            <a:cxnSpLocks/>
          </p:cNvCxnSpPr>
          <p:nvPr/>
        </p:nvCxnSpPr>
        <p:spPr>
          <a:xfrm>
            <a:off x="7059281" y="4813333"/>
            <a:ext cx="2169526" cy="999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FEFB773B-EC63-4C0D-489D-BDE0B97F66CA}"/>
              </a:ext>
            </a:extLst>
          </p:cNvPr>
          <p:cNvCxnSpPr>
            <a:cxnSpLocks/>
            <a:endCxn id="34" idx="3"/>
          </p:cNvCxnSpPr>
          <p:nvPr/>
        </p:nvCxnSpPr>
        <p:spPr>
          <a:xfrm flipV="1">
            <a:off x="7048982" y="2768198"/>
            <a:ext cx="2207202" cy="2097659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DE4C825B-69EC-D997-A418-A7DCFED03B9C}"/>
              </a:ext>
            </a:extLst>
          </p:cNvPr>
          <p:cNvCxnSpPr>
            <a:cxnSpLocks/>
          </p:cNvCxnSpPr>
          <p:nvPr/>
        </p:nvCxnSpPr>
        <p:spPr>
          <a:xfrm flipV="1">
            <a:off x="7073040" y="2678982"/>
            <a:ext cx="2196903" cy="13151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138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5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60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650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7000"/>
                            </p:stCondLst>
                            <p:childTnLst>
                              <p:par>
                                <p:cTn id="1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7500"/>
                            </p:stCondLst>
                            <p:childTnLst>
                              <p:par>
                                <p:cTn id="1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8000"/>
                            </p:stCondLst>
                            <p:childTnLst>
                              <p:par>
                                <p:cTn id="1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9" grpId="0" animBg="1"/>
      <p:bldP spid="40" grpId="0" animBg="1"/>
      <p:bldP spid="66" grpId="0" animBg="1"/>
      <p:bldP spid="71" grpId="0" animBg="1"/>
      <p:bldP spid="72" grpId="0" animBg="1"/>
      <p:bldP spid="73" grpId="0" animBg="1"/>
      <p:bldP spid="74" grpId="0" animBg="1"/>
      <p:bldP spid="96" grpId="0" animBg="1"/>
      <p:bldP spid="9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0BEC583-8D30-465A-B30C-F77DFE78828D}"/>
              </a:ext>
            </a:extLst>
          </p:cNvPr>
          <p:cNvSpPr txBox="1">
            <a:spLocks/>
          </p:cNvSpPr>
          <p:nvPr/>
        </p:nvSpPr>
        <p:spPr>
          <a:xfrm>
            <a:off x="1066800" y="467389"/>
            <a:ext cx="10058400" cy="822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i="0" kern="1200">
                <a:solidFill>
                  <a:srgbClr val="562F7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Open Fabric Management Framework Architecture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14A25A-30C5-4A6D-8235-C1EDF88BC656}"/>
              </a:ext>
            </a:extLst>
          </p:cNvPr>
          <p:cNvSpPr txBox="1">
            <a:spLocks/>
          </p:cNvSpPr>
          <p:nvPr/>
        </p:nvSpPr>
        <p:spPr>
          <a:xfrm>
            <a:off x="11709881" y="6299962"/>
            <a:ext cx="188977" cy="20167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D13EDDD-BBBD-49BF-8DB8-2A7972CE893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Rounded Rectangle 67">
            <a:extLst>
              <a:ext uri="{FF2B5EF4-FFF2-40B4-BE49-F238E27FC236}">
                <a16:creationId xmlns:a16="http://schemas.microsoft.com/office/drawing/2014/main" id="{07A3FA78-6B03-442B-98AF-3211C09A9394}"/>
              </a:ext>
            </a:extLst>
          </p:cNvPr>
          <p:cNvSpPr/>
          <p:nvPr/>
        </p:nvSpPr>
        <p:spPr>
          <a:xfrm>
            <a:off x="2233276" y="1671722"/>
            <a:ext cx="1783058" cy="588303"/>
          </a:xfrm>
          <a:prstGeom prst="roundRect">
            <a:avLst/>
          </a:prstGeom>
          <a:gradFill>
            <a:gsLst>
              <a:gs pos="0">
                <a:srgbClr val="7030A0"/>
              </a:gs>
              <a:gs pos="100000">
                <a:schemeClr val="accent4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Administration Domain</a:t>
            </a:r>
            <a:endParaRPr lang="en-GB" dirty="0"/>
          </a:p>
        </p:txBody>
      </p:sp>
      <p:sp>
        <p:nvSpPr>
          <p:cNvPr id="6" name="Rounded Rectangle 149">
            <a:extLst>
              <a:ext uri="{FF2B5EF4-FFF2-40B4-BE49-F238E27FC236}">
                <a16:creationId xmlns:a16="http://schemas.microsoft.com/office/drawing/2014/main" id="{27A4288B-8E2D-41CB-9B84-51974788107F}"/>
              </a:ext>
            </a:extLst>
          </p:cNvPr>
          <p:cNvSpPr/>
          <p:nvPr/>
        </p:nvSpPr>
        <p:spPr>
          <a:xfrm>
            <a:off x="312139" y="2394353"/>
            <a:ext cx="3609579" cy="25720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abstract   manipulations</a:t>
            </a:r>
            <a:endParaRPr lang="en-GB" sz="1400" dirty="0"/>
          </a:p>
        </p:txBody>
      </p:sp>
      <p:sp>
        <p:nvSpPr>
          <p:cNvPr id="7" name="Rounded Rectangle 190">
            <a:extLst>
              <a:ext uri="{FF2B5EF4-FFF2-40B4-BE49-F238E27FC236}">
                <a16:creationId xmlns:a16="http://schemas.microsoft.com/office/drawing/2014/main" id="{957FD491-2393-4C3A-B8F5-2C7052E37A03}"/>
              </a:ext>
            </a:extLst>
          </p:cNvPr>
          <p:cNvSpPr/>
          <p:nvPr/>
        </p:nvSpPr>
        <p:spPr>
          <a:xfrm>
            <a:off x="1912753" y="5404051"/>
            <a:ext cx="1205237" cy="49928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SLURM</a:t>
            </a:r>
            <a:endParaRPr lang="en-GB" dirty="0"/>
          </a:p>
        </p:txBody>
      </p:sp>
      <p:sp>
        <p:nvSpPr>
          <p:cNvPr id="8" name="Rounded Rectangle 191">
            <a:extLst>
              <a:ext uri="{FF2B5EF4-FFF2-40B4-BE49-F238E27FC236}">
                <a16:creationId xmlns:a16="http://schemas.microsoft.com/office/drawing/2014/main" id="{F20829B9-3FD8-4C34-B2EB-62777E123857}"/>
              </a:ext>
            </a:extLst>
          </p:cNvPr>
          <p:cNvSpPr/>
          <p:nvPr/>
        </p:nvSpPr>
        <p:spPr>
          <a:xfrm>
            <a:off x="1728702" y="4772860"/>
            <a:ext cx="1410955" cy="49928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Kubernetes</a:t>
            </a:r>
            <a:endParaRPr lang="en-GB" dirty="0"/>
          </a:p>
        </p:txBody>
      </p:sp>
      <p:sp>
        <p:nvSpPr>
          <p:cNvPr id="9" name="Rounded Rectangle 90">
            <a:extLst>
              <a:ext uri="{FF2B5EF4-FFF2-40B4-BE49-F238E27FC236}">
                <a16:creationId xmlns:a16="http://schemas.microsoft.com/office/drawing/2014/main" id="{651C1D79-8978-4082-8B98-C7DC4D6C7AA5}"/>
              </a:ext>
            </a:extLst>
          </p:cNvPr>
          <p:cNvSpPr/>
          <p:nvPr/>
        </p:nvSpPr>
        <p:spPr>
          <a:xfrm flipH="1">
            <a:off x="8171550" y="2323125"/>
            <a:ext cx="1187032" cy="374848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Agents</a:t>
            </a:r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B7914E17-1F30-45FA-9CBA-011B22A54D5C}"/>
              </a:ext>
            </a:extLst>
          </p:cNvPr>
          <p:cNvSpPr/>
          <p:nvPr/>
        </p:nvSpPr>
        <p:spPr>
          <a:xfrm flipH="1">
            <a:off x="4282252" y="2833216"/>
            <a:ext cx="1488040" cy="3121237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Framework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2239E29-3826-4096-B602-F249DE972E4C}"/>
              </a:ext>
            </a:extLst>
          </p:cNvPr>
          <p:cNvCxnSpPr/>
          <p:nvPr/>
        </p:nvCxnSpPr>
        <p:spPr>
          <a:xfrm flipH="1">
            <a:off x="4135135" y="1778326"/>
            <a:ext cx="0" cy="4176127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66">
            <a:extLst>
              <a:ext uri="{FF2B5EF4-FFF2-40B4-BE49-F238E27FC236}">
                <a16:creationId xmlns:a16="http://schemas.microsoft.com/office/drawing/2014/main" id="{8EEA74D7-505C-4611-BF2B-33D276B37895}"/>
              </a:ext>
            </a:extLst>
          </p:cNvPr>
          <p:cNvSpPr/>
          <p:nvPr/>
        </p:nvSpPr>
        <p:spPr>
          <a:xfrm flipH="1">
            <a:off x="4298131" y="1683441"/>
            <a:ext cx="3519260" cy="372533"/>
          </a:xfrm>
          <a:prstGeom prst="roundRect">
            <a:avLst/>
          </a:prstGeom>
          <a:gradFill>
            <a:gsLst>
              <a:gs pos="0">
                <a:srgbClr val="7030A0"/>
              </a:gs>
              <a:gs pos="100000">
                <a:schemeClr val="accent4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OFMF Domain</a:t>
            </a:r>
            <a:endParaRPr lang="en-GB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3265608-60A2-4DB0-ACC4-C674AB0F9580}"/>
              </a:ext>
            </a:extLst>
          </p:cNvPr>
          <p:cNvCxnSpPr/>
          <p:nvPr/>
        </p:nvCxnSpPr>
        <p:spPr>
          <a:xfrm>
            <a:off x="9407778" y="1801715"/>
            <a:ext cx="5518" cy="421586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1">
            <a:extLst>
              <a:ext uri="{FF2B5EF4-FFF2-40B4-BE49-F238E27FC236}">
                <a16:creationId xmlns:a16="http://schemas.microsoft.com/office/drawing/2014/main" id="{62449438-D7ED-47F0-871B-F8B4FE24F546}"/>
              </a:ext>
            </a:extLst>
          </p:cNvPr>
          <p:cNvSpPr/>
          <p:nvPr/>
        </p:nvSpPr>
        <p:spPr>
          <a:xfrm rot="16200000" flipH="1">
            <a:off x="8576834" y="4010832"/>
            <a:ext cx="3514710" cy="372533"/>
          </a:xfrm>
          <a:prstGeom prst="roundRect">
            <a:avLst/>
          </a:prstGeom>
          <a:gradFill>
            <a:gsLst>
              <a:gs pos="0">
                <a:srgbClr val="7030A0"/>
              </a:gs>
              <a:gs pos="100000">
                <a:schemeClr val="accent4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Hardware</a:t>
            </a:r>
            <a:endParaRPr lang="en-GB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545805C-DC23-4C6E-B409-843AFE1D0FB5}"/>
              </a:ext>
            </a:extLst>
          </p:cNvPr>
          <p:cNvCxnSpPr>
            <a:stCxn id="14" idx="0"/>
            <a:endCxn id="21" idx="1"/>
          </p:cNvCxnSpPr>
          <p:nvPr/>
        </p:nvCxnSpPr>
        <p:spPr>
          <a:xfrm flipH="1" flipV="1">
            <a:off x="9364984" y="3672945"/>
            <a:ext cx="782939" cy="52415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Box 8">
            <a:extLst>
              <a:ext uri="{FF2B5EF4-FFF2-40B4-BE49-F238E27FC236}">
                <a16:creationId xmlns:a16="http://schemas.microsoft.com/office/drawing/2014/main" id="{F24A60A8-DEA0-4C22-B979-445FE0D9372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476612" y="4238031"/>
            <a:ext cx="1101725" cy="234095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Partition Mgmt</a:t>
            </a:r>
          </a:p>
        </p:txBody>
      </p:sp>
      <p:sp>
        <p:nvSpPr>
          <p:cNvPr id="17" name="Text Box 8">
            <a:extLst>
              <a:ext uri="{FF2B5EF4-FFF2-40B4-BE49-F238E27FC236}">
                <a16:creationId xmlns:a16="http://schemas.microsoft.com/office/drawing/2014/main" id="{4DA40A57-A0A9-4D8A-A46E-C7C9B9907E10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482645" y="4975045"/>
            <a:ext cx="1101725" cy="234095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Events &amp; Logs</a:t>
            </a:r>
          </a:p>
        </p:txBody>
      </p:sp>
      <p:sp>
        <p:nvSpPr>
          <p:cNvPr id="18" name="Text Box 8">
            <a:extLst>
              <a:ext uri="{FF2B5EF4-FFF2-40B4-BE49-F238E27FC236}">
                <a16:creationId xmlns:a16="http://schemas.microsoft.com/office/drawing/2014/main" id="{76425471-FA56-419D-B5EE-FE61DF2AEA1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482645" y="4605094"/>
            <a:ext cx="1101725" cy="234095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Authentication</a:t>
            </a:r>
          </a:p>
        </p:txBody>
      </p:sp>
      <p:sp>
        <p:nvSpPr>
          <p:cNvPr id="19" name="Text Box 8">
            <a:extLst>
              <a:ext uri="{FF2B5EF4-FFF2-40B4-BE49-F238E27FC236}">
                <a16:creationId xmlns:a16="http://schemas.microsoft.com/office/drawing/2014/main" id="{318A826B-53B6-4310-B9A9-3EE5CC3C4269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482645" y="3246173"/>
            <a:ext cx="1101725" cy="367677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Peer Address Lookup </a:t>
            </a:r>
          </a:p>
        </p:txBody>
      </p:sp>
      <p:sp>
        <p:nvSpPr>
          <p:cNvPr id="20" name="Rounded Rectangle 194">
            <a:extLst>
              <a:ext uri="{FF2B5EF4-FFF2-40B4-BE49-F238E27FC236}">
                <a16:creationId xmlns:a16="http://schemas.microsoft.com/office/drawing/2014/main" id="{DF798994-CA28-4992-9CF8-D321CBF6A4C8}"/>
              </a:ext>
            </a:extLst>
          </p:cNvPr>
          <p:cNvSpPr/>
          <p:nvPr/>
        </p:nvSpPr>
        <p:spPr>
          <a:xfrm flipH="1">
            <a:off x="8153347" y="2793709"/>
            <a:ext cx="1205237" cy="499285"/>
          </a:xfrm>
          <a:prstGeom prst="roundRect">
            <a:avLst/>
          </a:prstGeom>
          <a:gradFill>
            <a:gsLst>
              <a:gs pos="0">
                <a:srgbClr val="00B050"/>
              </a:gs>
              <a:gs pos="100000">
                <a:schemeClr val="accent3">
                  <a:lumMod val="7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Gen-Z</a:t>
            </a:r>
            <a:endParaRPr lang="en-GB" dirty="0"/>
          </a:p>
        </p:txBody>
      </p:sp>
      <p:sp>
        <p:nvSpPr>
          <p:cNvPr id="21" name="Rounded Rectangle 195">
            <a:extLst>
              <a:ext uri="{FF2B5EF4-FFF2-40B4-BE49-F238E27FC236}">
                <a16:creationId xmlns:a16="http://schemas.microsoft.com/office/drawing/2014/main" id="{7DB16F08-42B7-408C-8C0C-54B284AA5ED4}"/>
              </a:ext>
            </a:extLst>
          </p:cNvPr>
          <p:cNvSpPr/>
          <p:nvPr/>
        </p:nvSpPr>
        <p:spPr>
          <a:xfrm flipH="1">
            <a:off x="8171551" y="3423302"/>
            <a:ext cx="1193433" cy="499285"/>
          </a:xfrm>
          <a:prstGeom prst="roundRect">
            <a:avLst/>
          </a:prstGeom>
          <a:gradFill>
            <a:gsLst>
              <a:gs pos="0">
                <a:srgbClr val="00B050"/>
              </a:gs>
              <a:gs pos="100000">
                <a:schemeClr val="accent3">
                  <a:lumMod val="7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Slingshot</a:t>
            </a:r>
            <a:endParaRPr lang="en-GB" dirty="0"/>
          </a:p>
        </p:txBody>
      </p:sp>
      <p:sp>
        <p:nvSpPr>
          <p:cNvPr id="22" name="Rounded Rectangle 198">
            <a:extLst>
              <a:ext uri="{FF2B5EF4-FFF2-40B4-BE49-F238E27FC236}">
                <a16:creationId xmlns:a16="http://schemas.microsoft.com/office/drawing/2014/main" id="{30C594A0-B78B-4D00-91C3-DD2F299D85CF}"/>
              </a:ext>
            </a:extLst>
          </p:cNvPr>
          <p:cNvSpPr/>
          <p:nvPr/>
        </p:nvSpPr>
        <p:spPr>
          <a:xfrm flipH="1">
            <a:off x="8176725" y="4052099"/>
            <a:ext cx="1193433" cy="499285"/>
          </a:xfrm>
          <a:prstGeom prst="roundRect">
            <a:avLst/>
          </a:prstGeom>
          <a:gradFill>
            <a:gsLst>
              <a:gs pos="0">
                <a:srgbClr val="00B050"/>
              </a:gs>
              <a:gs pos="100000">
                <a:schemeClr val="accent3">
                  <a:lumMod val="7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IB</a:t>
            </a:r>
            <a:endParaRPr lang="en-GB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423A7F1-BF70-4CB7-9131-BEED1FC4D8EF}"/>
              </a:ext>
            </a:extLst>
          </p:cNvPr>
          <p:cNvCxnSpPr>
            <a:stCxn id="16" idx="1"/>
            <a:endCxn id="20" idx="3"/>
          </p:cNvCxnSpPr>
          <p:nvPr/>
        </p:nvCxnSpPr>
        <p:spPr>
          <a:xfrm flipV="1">
            <a:off x="5578337" y="3043352"/>
            <a:ext cx="2575010" cy="13117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 Box 21">
            <a:extLst>
              <a:ext uri="{FF2B5EF4-FFF2-40B4-BE49-F238E27FC236}">
                <a16:creationId xmlns:a16="http://schemas.microsoft.com/office/drawing/2014/main" id="{1A88BFDA-35D5-4BEE-B695-E1F205F7A20B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754070" y="3383070"/>
            <a:ext cx="598472" cy="308094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00" dirty="0">
                <a:latin typeface="Calibri" panose="020F0502020204030204" pitchFamily="34" charset="0"/>
                <a:cs typeface="Times New Roman" panose="02020603050405020304" pitchFamily="18" charset="0"/>
              </a:rPr>
              <a:t>Create Zone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A5A6581-1AD2-4C5A-A7A9-00C5502A47A7}"/>
              </a:ext>
            </a:extLst>
          </p:cNvPr>
          <p:cNvCxnSpPr>
            <a:stCxn id="16" idx="1"/>
            <a:endCxn id="21" idx="3"/>
          </p:cNvCxnSpPr>
          <p:nvPr/>
        </p:nvCxnSpPr>
        <p:spPr>
          <a:xfrm flipV="1">
            <a:off x="5578337" y="3672945"/>
            <a:ext cx="2593214" cy="68213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3FD61F-08F9-465D-9FBE-82FC2A9A1FC6}"/>
              </a:ext>
            </a:extLst>
          </p:cNvPr>
          <p:cNvCxnSpPr>
            <a:stCxn id="16" idx="1"/>
            <a:endCxn id="22" idx="3"/>
          </p:cNvCxnSpPr>
          <p:nvPr/>
        </p:nvCxnSpPr>
        <p:spPr>
          <a:xfrm flipV="1">
            <a:off x="5578337" y="4301742"/>
            <a:ext cx="2598388" cy="533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 Box 21">
            <a:extLst>
              <a:ext uri="{FF2B5EF4-FFF2-40B4-BE49-F238E27FC236}">
                <a16:creationId xmlns:a16="http://schemas.microsoft.com/office/drawing/2014/main" id="{D7D7ACDC-E437-476B-AB44-63FC1C242E7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886910" y="3793929"/>
            <a:ext cx="582338" cy="308094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00" dirty="0">
                <a:latin typeface="Calibri" panose="020F0502020204030204" pitchFamily="34" charset="0"/>
                <a:cs typeface="Times New Roman" panose="02020603050405020304" pitchFamily="18" charset="0"/>
              </a:rPr>
              <a:t>Create Partition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B6557C4-5FD2-4D51-82E5-287C3DA11CEE}"/>
              </a:ext>
            </a:extLst>
          </p:cNvPr>
          <p:cNvGrpSpPr/>
          <p:nvPr/>
        </p:nvGrpSpPr>
        <p:grpSpPr>
          <a:xfrm>
            <a:off x="5748581" y="4652183"/>
            <a:ext cx="1090024" cy="1371274"/>
            <a:chOff x="4269265" y="2082698"/>
            <a:chExt cx="1284645" cy="1371274"/>
          </a:xfrm>
        </p:grpSpPr>
        <p:sp>
          <p:nvSpPr>
            <p:cNvPr id="29" name="Rounded Rectangle 40">
              <a:extLst>
                <a:ext uri="{FF2B5EF4-FFF2-40B4-BE49-F238E27FC236}">
                  <a16:creationId xmlns:a16="http://schemas.microsoft.com/office/drawing/2014/main" id="{0C44A545-6B77-4EAA-98F1-D8496DF5F9F3}"/>
                </a:ext>
              </a:extLst>
            </p:cNvPr>
            <p:cNvSpPr/>
            <p:nvPr/>
          </p:nvSpPr>
          <p:spPr>
            <a:xfrm>
              <a:off x="4269265" y="2082698"/>
              <a:ext cx="1284645" cy="1371274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50000">
                  <a:srgbClr val="C00000"/>
                </a:gs>
                <a:gs pos="100000">
                  <a:srgbClr val="C00000"/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/>
                <a:t>Redfish </a:t>
              </a:r>
            </a:p>
            <a:p>
              <a:pPr algn="ctr"/>
              <a:r>
                <a:rPr lang="en-US" sz="1600" dirty="0"/>
                <a:t>Model</a:t>
              </a:r>
              <a:endParaRPr lang="en-GB" sz="1600" dirty="0"/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FD88387F-DF8C-4FBA-9782-53520B19BD1C}"/>
                </a:ext>
              </a:extLst>
            </p:cNvPr>
            <p:cNvGrpSpPr/>
            <p:nvPr/>
          </p:nvGrpSpPr>
          <p:grpSpPr>
            <a:xfrm>
              <a:off x="4724909" y="2682181"/>
              <a:ext cx="546088" cy="594884"/>
              <a:chOff x="568988" y="5140088"/>
              <a:chExt cx="1147719" cy="1060355"/>
            </a:xfrm>
          </p:grpSpPr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32095F7F-913C-401E-97E7-B73D6D06B268}"/>
                  </a:ext>
                </a:extLst>
              </p:cNvPr>
              <p:cNvSpPr/>
              <p:nvPr/>
            </p:nvSpPr>
            <p:spPr>
              <a:xfrm>
                <a:off x="568988" y="5561962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CDDE5C59-E025-4770-BCD8-238C6C287CF9}"/>
                  </a:ext>
                </a:extLst>
              </p:cNvPr>
              <p:cNvSpPr/>
              <p:nvPr/>
            </p:nvSpPr>
            <p:spPr>
              <a:xfrm>
                <a:off x="954925" y="5561962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6957C524-019E-4D9C-A6E3-3E518CAF0111}"/>
                  </a:ext>
                </a:extLst>
              </p:cNvPr>
              <p:cNvSpPr/>
              <p:nvPr/>
            </p:nvSpPr>
            <p:spPr>
              <a:xfrm>
                <a:off x="835595" y="5954452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65214306-FCBA-4E40-92F4-08573A4590D4}"/>
                  </a:ext>
                </a:extLst>
              </p:cNvPr>
              <p:cNvSpPr/>
              <p:nvPr/>
            </p:nvSpPr>
            <p:spPr>
              <a:xfrm>
                <a:off x="1460481" y="5793127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5DCA831C-88CD-462D-B810-77D11BF3052C}"/>
                  </a:ext>
                </a:extLst>
              </p:cNvPr>
              <p:cNvSpPr/>
              <p:nvPr/>
            </p:nvSpPr>
            <p:spPr>
              <a:xfrm>
                <a:off x="963708" y="5140088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816180A6-2502-4DD8-BF65-03BBBBB62F04}"/>
                  </a:ext>
                </a:extLst>
              </p:cNvPr>
              <p:cNvCxnSpPr>
                <a:stCxn id="35" idx="4"/>
                <a:endCxn id="32" idx="0"/>
              </p:cNvCxnSpPr>
              <p:nvPr/>
            </p:nvCxnSpPr>
            <p:spPr>
              <a:xfrm flipH="1">
                <a:off x="1083038" y="5386079"/>
                <a:ext cx="8783" cy="175883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F38A5711-3638-47CA-B5FD-308E6EA566CC}"/>
                  </a:ext>
                </a:extLst>
              </p:cNvPr>
              <p:cNvCxnSpPr>
                <a:stCxn id="35" idx="3"/>
                <a:endCxn id="31" idx="7"/>
              </p:cNvCxnSpPr>
              <p:nvPr/>
            </p:nvCxnSpPr>
            <p:spPr>
              <a:xfrm flipH="1">
                <a:off x="787691" y="5350054"/>
                <a:ext cx="213540" cy="247933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EB08444B-D079-4A0A-B4FB-F36C305A421C}"/>
                  </a:ext>
                </a:extLst>
              </p:cNvPr>
              <p:cNvCxnSpPr>
                <a:stCxn id="35" idx="5"/>
                <a:endCxn id="34" idx="1"/>
              </p:cNvCxnSpPr>
              <p:nvPr/>
            </p:nvCxnSpPr>
            <p:spPr>
              <a:xfrm>
                <a:off x="1182411" y="5350054"/>
                <a:ext cx="315593" cy="479098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45569C2F-C70C-4F06-AC46-DB3D87E1597E}"/>
                  </a:ext>
                </a:extLst>
              </p:cNvPr>
              <p:cNvCxnSpPr>
                <a:stCxn id="31" idx="4"/>
                <a:endCxn id="33" idx="1"/>
              </p:cNvCxnSpPr>
              <p:nvPr/>
            </p:nvCxnSpPr>
            <p:spPr>
              <a:xfrm>
                <a:off x="697101" y="5807953"/>
                <a:ext cx="176017" cy="182524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809938F3-2120-49F7-B84C-8D4DBAC857F4}"/>
                  </a:ext>
                </a:extLst>
              </p:cNvPr>
              <p:cNvCxnSpPr>
                <a:stCxn id="32" idx="5"/>
                <a:endCxn id="34" idx="2"/>
              </p:cNvCxnSpPr>
              <p:nvPr/>
            </p:nvCxnSpPr>
            <p:spPr>
              <a:xfrm>
                <a:off x="1173628" y="5771928"/>
                <a:ext cx="286853" cy="144195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72C5E7EB-99BE-4295-A1AA-FEEC57843648}"/>
                  </a:ext>
                </a:extLst>
              </p:cNvPr>
              <p:cNvCxnSpPr>
                <a:stCxn id="32" idx="4"/>
                <a:endCxn id="33" idx="7"/>
              </p:cNvCxnSpPr>
              <p:nvPr/>
            </p:nvCxnSpPr>
            <p:spPr>
              <a:xfrm flipH="1">
                <a:off x="1054298" y="5807953"/>
                <a:ext cx="28740" cy="182524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FDA1709-FA2A-44A6-A47A-B9C1C4D03D3A}"/>
              </a:ext>
            </a:extLst>
          </p:cNvPr>
          <p:cNvGrpSpPr/>
          <p:nvPr/>
        </p:nvGrpSpPr>
        <p:grpSpPr>
          <a:xfrm>
            <a:off x="7459621" y="4695848"/>
            <a:ext cx="1065275" cy="1371274"/>
            <a:chOff x="4269265" y="2082698"/>
            <a:chExt cx="1284645" cy="1371274"/>
          </a:xfrm>
        </p:grpSpPr>
        <p:sp>
          <p:nvSpPr>
            <p:cNvPr id="43" name="Rounded Rectangle 326">
              <a:extLst>
                <a:ext uri="{FF2B5EF4-FFF2-40B4-BE49-F238E27FC236}">
                  <a16:creationId xmlns:a16="http://schemas.microsoft.com/office/drawing/2014/main" id="{D7268951-C12B-484E-B5E5-0A7903DF9A4C}"/>
                </a:ext>
              </a:extLst>
            </p:cNvPr>
            <p:cNvSpPr/>
            <p:nvPr/>
          </p:nvSpPr>
          <p:spPr>
            <a:xfrm>
              <a:off x="4269265" y="2082698"/>
              <a:ext cx="1284645" cy="1371274"/>
            </a:xfrm>
            <a:prstGeom prst="roundRect">
              <a:avLst/>
            </a:prstGeom>
            <a:gradFill>
              <a:gsLst>
                <a:gs pos="0">
                  <a:srgbClr val="00B050"/>
                </a:gs>
                <a:gs pos="100000">
                  <a:schemeClr val="accent3">
                    <a:lumMod val="75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/>
                <a:t>Native </a:t>
              </a:r>
            </a:p>
            <a:p>
              <a:pPr algn="ctr"/>
              <a:r>
                <a:rPr lang="en-US" sz="1600" dirty="0"/>
                <a:t>Model</a:t>
              </a:r>
              <a:endParaRPr lang="en-GB" sz="1600" dirty="0"/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5BD15C6C-FAF3-4B5D-BDC5-DDB1DC14B25E}"/>
                </a:ext>
              </a:extLst>
            </p:cNvPr>
            <p:cNvGrpSpPr/>
            <p:nvPr/>
          </p:nvGrpSpPr>
          <p:grpSpPr>
            <a:xfrm>
              <a:off x="4724909" y="2682181"/>
              <a:ext cx="546088" cy="594884"/>
              <a:chOff x="568988" y="5140088"/>
              <a:chExt cx="1147719" cy="1060355"/>
            </a:xfrm>
          </p:grpSpPr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43415640-0F49-4CB0-9A49-669BF7CE2700}"/>
                  </a:ext>
                </a:extLst>
              </p:cNvPr>
              <p:cNvSpPr/>
              <p:nvPr/>
            </p:nvSpPr>
            <p:spPr>
              <a:xfrm>
                <a:off x="568988" y="5561962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7475EDDD-148A-4FCE-9B3E-D936A350E441}"/>
                  </a:ext>
                </a:extLst>
              </p:cNvPr>
              <p:cNvSpPr/>
              <p:nvPr/>
            </p:nvSpPr>
            <p:spPr>
              <a:xfrm>
                <a:off x="954925" y="5561962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61432E40-DA76-4640-BBB4-96AE8C4AA64E}"/>
                  </a:ext>
                </a:extLst>
              </p:cNvPr>
              <p:cNvSpPr/>
              <p:nvPr/>
            </p:nvSpPr>
            <p:spPr>
              <a:xfrm>
                <a:off x="835595" y="5954452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5C574D88-E9AD-449C-9436-BE7ECC4E0D60}"/>
                  </a:ext>
                </a:extLst>
              </p:cNvPr>
              <p:cNvSpPr/>
              <p:nvPr/>
            </p:nvSpPr>
            <p:spPr>
              <a:xfrm>
                <a:off x="1460481" y="5793127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961B10C7-21F6-4B4C-8A8B-A92B0BB8708B}"/>
                  </a:ext>
                </a:extLst>
              </p:cNvPr>
              <p:cNvSpPr/>
              <p:nvPr/>
            </p:nvSpPr>
            <p:spPr>
              <a:xfrm>
                <a:off x="963708" y="5140088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7D45F7F7-2980-4816-984F-CCCE9B1AF6D0}"/>
                  </a:ext>
                </a:extLst>
              </p:cNvPr>
              <p:cNvCxnSpPr>
                <a:stCxn id="49" idx="4"/>
                <a:endCxn id="46" idx="0"/>
              </p:cNvCxnSpPr>
              <p:nvPr/>
            </p:nvCxnSpPr>
            <p:spPr>
              <a:xfrm flipH="1">
                <a:off x="1083038" y="5386079"/>
                <a:ext cx="8783" cy="175883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A726C9A4-AB6E-4148-99F3-605A33CF699A}"/>
                  </a:ext>
                </a:extLst>
              </p:cNvPr>
              <p:cNvCxnSpPr>
                <a:stCxn id="49" idx="3"/>
                <a:endCxn id="45" idx="7"/>
              </p:cNvCxnSpPr>
              <p:nvPr/>
            </p:nvCxnSpPr>
            <p:spPr>
              <a:xfrm flipH="1">
                <a:off x="787691" y="5350054"/>
                <a:ext cx="213540" cy="247933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7CDC5CA5-CC45-41A5-BF10-C5D27F03029A}"/>
                  </a:ext>
                </a:extLst>
              </p:cNvPr>
              <p:cNvCxnSpPr>
                <a:stCxn id="49" idx="5"/>
                <a:endCxn id="48" idx="1"/>
              </p:cNvCxnSpPr>
              <p:nvPr/>
            </p:nvCxnSpPr>
            <p:spPr>
              <a:xfrm>
                <a:off x="1182411" y="5350054"/>
                <a:ext cx="315593" cy="479098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D7DA034B-EE8B-4265-A8B7-FB87941D9124}"/>
                  </a:ext>
                </a:extLst>
              </p:cNvPr>
              <p:cNvCxnSpPr>
                <a:stCxn id="45" idx="4"/>
                <a:endCxn id="47" idx="1"/>
              </p:cNvCxnSpPr>
              <p:nvPr/>
            </p:nvCxnSpPr>
            <p:spPr>
              <a:xfrm>
                <a:off x="697101" y="5807953"/>
                <a:ext cx="176017" cy="182524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4B5242B3-7F9B-4646-A2AE-80B8417237A1}"/>
                  </a:ext>
                </a:extLst>
              </p:cNvPr>
              <p:cNvCxnSpPr>
                <a:stCxn id="46" idx="5"/>
                <a:endCxn id="48" idx="2"/>
              </p:cNvCxnSpPr>
              <p:nvPr/>
            </p:nvCxnSpPr>
            <p:spPr>
              <a:xfrm>
                <a:off x="1173628" y="5771928"/>
                <a:ext cx="286853" cy="144195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042D5254-CDEC-4D35-B90E-2DB15FE920B6}"/>
                  </a:ext>
                </a:extLst>
              </p:cNvPr>
              <p:cNvCxnSpPr>
                <a:stCxn id="46" idx="4"/>
                <a:endCxn id="47" idx="7"/>
              </p:cNvCxnSpPr>
              <p:nvPr/>
            </p:nvCxnSpPr>
            <p:spPr>
              <a:xfrm flipH="1">
                <a:off x="1054298" y="5807953"/>
                <a:ext cx="28740" cy="182524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Text Box 21">
            <a:extLst>
              <a:ext uri="{FF2B5EF4-FFF2-40B4-BE49-F238E27FC236}">
                <a16:creationId xmlns:a16="http://schemas.microsoft.com/office/drawing/2014/main" id="{BE017D78-E118-481A-9176-ADD83B1DF48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116266" y="4184992"/>
            <a:ext cx="719513" cy="308094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00" dirty="0">
                <a:latin typeface="Calibri" panose="020F0502020204030204" pitchFamily="34" charset="0"/>
                <a:cs typeface="Times New Roman" panose="02020603050405020304" pitchFamily="18" charset="0"/>
              </a:rPr>
              <a:t>Create Partition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40DE910-EBC2-48CE-A130-F01F36DA9130}"/>
              </a:ext>
            </a:extLst>
          </p:cNvPr>
          <p:cNvCxnSpPr>
            <a:cxnSpLocks/>
            <a:stCxn id="8" idx="3"/>
            <a:endCxn id="16" idx="3"/>
          </p:cNvCxnSpPr>
          <p:nvPr/>
        </p:nvCxnSpPr>
        <p:spPr>
          <a:xfrm flipV="1">
            <a:off x="3139657" y="4355079"/>
            <a:ext cx="1336955" cy="6674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ounded Rectangle 68">
            <a:extLst>
              <a:ext uri="{FF2B5EF4-FFF2-40B4-BE49-F238E27FC236}">
                <a16:creationId xmlns:a16="http://schemas.microsoft.com/office/drawing/2014/main" id="{4AE7E32A-D88A-45AC-8CFB-1A85498D91BE}"/>
              </a:ext>
            </a:extLst>
          </p:cNvPr>
          <p:cNvSpPr/>
          <p:nvPr/>
        </p:nvSpPr>
        <p:spPr>
          <a:xfrm>
            <a:off x="386791" y="2894314"/>
            <a:ext cx="1205237" cy="49928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libfabric</a:t>
            </a:r>
            <a:endParaRPr lang="en-GB" dirty="0"/>
          </a:p>
        </p:txBody>
      </p:sp>
      <p:sp>
        <p:nvSpPr>
          <p:cNvPr id="59" name="Rounded Rectangle 69">
            <a:extLst>
              <a:ext uri="{FF2B5EF4-FFF2-40B4-BE49-F238E27FC236}">
                <a16:creationId xmlns:a16="http://schemas.microsoft.com/office/drawing/2014/main" id="{9E3C6611-FF12-4BA9-8DB1-4382F6A3E3E0}"/>
              </a:ext>
            </a:extLst>
          </p:cNvPr>
          <p:cNvSpPr/>
          <p:nvPr/>
        </p:nvSpPr>
        <p:spPr>
          <a:xfrm>
            <a:off x="433661" y="3466638"/>
            <a:ext cx="1242739" cy="54656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openFAM</a:t>
            </a:r>
            <a:endParaRPr lang="en-GB" dirty="0"/>
          </a:p>
        </p:txBody>
      </p:sp>
      <p:sp>
        <p:nvSpPr>
          <p:cNvPr id="60" name="Rounded Rectangle 70">
            <a:extLst>
              <a:ext uri="{FF2B5EF4-FFF2-40B4-BE49-F238E27FC236}">
                <a16:creationId xmlns:a16="http://schemas.microsoft.com/office/drawing/2014/main" id="{A4111571-7B02-436B-AC43-833432A5720B}"/>
              </a:ext>
            </a:extLst>
          </p:cNvPr>
          <p:cNvSpPr/>
          <p:nvPr/>
        </p:nvSpPr>
        <p:spPr>
          <a:xfrm>
            <a:off x="198142" y="1667153"/>
            <a:ext cx="1783058" cy="588303"/>
          </a:xfrm>
          <a:prstGeom prst="roundRect">
            <a:avLst/>
          </a:prstGeom>
          <a:gradFill>
            <a:gsLst>
              <a:gs pos="0">
                <a:srgbClr val="7030A0"/>
              </a:gs>
              <a:gs pos="100000">
                <a:schemeClr val="accent4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 Domain</a:t>
            </a:r>
            <a:endParaRPr lang="en-GB" dirty="0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D95CCCB-AEF1-4AF0-BE87-3FBCE1C983FC}"/>
              </a:ext>
            </a:extLst>
          </p:cNvPr>
          <p:cNvCxnSpPr>
            <a:stCxn id="7" idx="3"/>
            <a:endCxn id="16" idx="3"/>
          </p:cNvCxnSpPr>
          <p:nvPr/>
        </p:nvCxnSpPr>
        <p:spPr>
          <a:xfrm flipV="1">
            <a:off x="3117990" y="4355079"/>
            <a:ext cx="1358622" cy="129861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 Box 21">
            <a:extLst>
              <a:ext uri="{FF2B5EF4-FFF2-40B4-BE49-F238E27FC236}">
                <a16:creationId xmlns:a16="http://schemas.microsoft.com/office/drawing/2014/main" id="{3E427562-20B8-4D50-A5F5-857374957C5A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408555" y="4531709"/>
            <a:ext cx="689614" cy="490793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Create zone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E28B7307-9ABC-41C6-A12C-D6CB7587B12B}"/>
              </a:ext>
            </a:extLst>
          </p:cNvPr>
          <p:cNvCxnSpPr>
            <a:cxnSpLocks/>
            <a:stCxn id="59" idx="3"/>
            <a:endCxn id="19" idx="3"/>
          </p:cNvCxnSpPr>
          <p:nvPr/>
        </p:nvCxnSpPr>
        <p:spPr>
          <a:xfrm flipV="1">
            <a:off x="1676400" y="3430012"/>
            <a:ext cx="2806245" cy="3099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6097085C-D988-4650-9E2C-34FB51848C41}"/>
              </a:ext>
            </a:extLst>
          </p:cNvPr>
          <p:cNvCxnSpPr>
            <a:stCxn id="58" idx="3"/>
            <a:endCxn id="19" idx="3"/>
          </p:cNvCxnSpPr>
          <p:nvPr/>
        </p:nvCxnSpPr>
        <p:spPr>
          <a:xfrm>
            <a:off x="1592028" y="3143957"/>
            <a:ext cx="2890617" cy="2860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ounded Rectangle 82">
            <a:extLst>
              <a:ext uri="{FF2B5EF4-FFF2-40B4-BE49-F238E27FC236}">
                <a16:creationId xmlns:a16="http://schemas.microsoft.com/office/drawing/2014/main" id="{00B95007-E9E1-4A7D-93BF-385D8E4EB87B}"/>
              </a:ext>
            </a:extLst>
          </p:cNvPr>
          <p:cNvSpPr/>
          <p:nvPr/>
        </p:nvSpPr>
        <p:spPr>
          <a:xfrm>
            <a:off x="1124571" y="4076557"/>
            <a:ext cx="1894661" cy="49928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FAM Resource</a:t>
            </a:r>
          </a:p>
          <a:p>
            <a:pPr algn="ctr"/>
            <a:r>
              <a:rPr lang="en-US" dirty="0"/>
              <a:t>Manager</a:t>
            </a:r>
            <a:endParaRPr lang="en-GB" dirty="0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AA739EE4-D974-47ED-B3CD-6F71DAC454E7}"/>
              </a:ext>
            </a:extLst>
          </p:cNvPr>
          <p:cNvCxnSpPr>
            <a:stCxn id="65" idx="3"/>
            <a:endCxn id="70" idx="3"/>
          </p:cNvCxnSpPr>
          <p:nvPr/>
        </p:nvCxnSpPr>
        <p:spPr>
          <a:xfrm flipV="1">
            <a:off x="3019232" y="3909645"/>
            <a:ext cx="1456809" cy="4165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87">
            <a:extLst>
              <a:ext uri="{FF2B5EF4-FFF2-40B4-BE49-F238E27FC236}">
                <a16:creationId xmlns:a16="http://schemas.microsoft.com/office/drawing/2014/main" id="{89BE7927-FD0B-49C8-82AB-677F4757C19C}"/>
              </a:ext>
            </a:extLst>
          </p:cNvPr>
          <p:cNvSpPr/>
          <p:nvPr/>
        </p:nvSpPr>
        <p:spPr>
          <a:xfrm flipH="1">
            <a:off x="224878" y="1213829"/>
            <a:ext cx="3771492" cy="3748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Platf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Text Box 21">
            <a:extLst>
              <a:ext uri="{FF2B5EF4-FFF2-40B4-BE49-F238E27FC236}">
                <a16:creationId xmlns:a16="http://schemas.microsoft.com/office/drawing/2014/main" id="{AD010EF6-C56C-4125-B133-F3141EE4D8D0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327466" y="3150311"/>
            <a:ext cx="786632" cy="764251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attach shared memory region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p:sp>
        <p:nvSpPr>
          <p:cNvPr id="69" name="Text Box 21">
            <a:extLst>
              <a:ext uri="{FF2B5EF4-FFF2-40B4-BE49-F238E27FC236}">
                <a16:creationId xmlns:a16="http://schemas.microsoft.com/office/drawing/2014/main" id="{9D5C5D5C-AAA1-4DA7-B2D6-A47FDD6D22F3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202136" y="3675107"/>
            <a:ext cx="786632" cy="758426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create shared memory region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p:sp>
        <p:nvSpPr>
          <p:cNvPr id="70" name="Text Box 8">
            <a:extLst>
              <a:ext uri="{FF2B5EF4-FFF2-40B4-BE49-F238E27FC236}">
                <a16:creationId xmlns:a16="http://schemas.microsoft.com/office/drawing/2014/main" id="{F5CC2FB4-7B84-4CF1-A70A-B753508424AC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476041" y="3729687"/>
            <a:ext cx="1101725" cy="359916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Resource Inventory</a:t>
            </a:r>
          </a:p>
        </p:txBody>
      </p:sp>
      <p:sp>
        <p:nvSpPr>
          <p:cNvPr id="71" name="Rounded Rectangle 75">
            <a:extLst>
              <a:ext uri="{FF2B5EF4-FFF2-40B4-BE49-F238E27FC236}">
                <a16:creationId xmlns:a16="http://schemas.microsoft.com/office/drawing/2014/main" id="{257E0A80-30DB-4818-B285-BBEDFBBCD7B0}"/>
              </a:ext>
            </a:extLst>
          </p:cNvPr>
          <p:cNvSpPr/>
          <p:nvPr/>
        </p:nvSpPr>
        <p:spPr>
          <a:xfrm flipH="1">
            <a:off x="4291547" y="1213829"/>
            <a:ext cx="4606075" cy="3748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OFMF Services</a:t>
            </a:r>
          </a:p>
        </p:txBody>
      </p:sp>
      <p:sp>
        <p:nvSpPr>
          <p:cNvPr id="72" name="Slide Number Placeholder 3">
            <a:extLst>
              <a:ext uri="{FF2B5EF4-FFF2-40B4-BE49-F238E27FC236}">
                <a16:creationId xmlns:a16="http://schemas.microsoft.com/office/drawing/2014/main" id="{BFD2BD0E-183B-46E6-9BC8-150715EF9422}"/>
              </a:ext>
            </a:extLst>
          </p:cNvPr>
          <p:cNvSpPr txBox="1">
            <a:spLocks/>
          </p:cNvSpPr>
          <p:nvPr/>
        </p:nvSpPr>
        <p:spPr>
          <a:xfrm>
            <a:off x="5112085" y="6453236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0743EA0E-C5B1-48EC-8082-F253EA88050D}" type="slidenum">
              <a:rPr lang="en-US" smtClean="0">
                <a:solidFill>
                  <a:prstClr val="black"/>
                </a:solidFill>
              </a:rPr>
              <a:pPr algn="ctr"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6B43E75C-867F-428A-B3A8-F553E0855626}"/>
              </a:ext>
            </a:extLst>
          </p:cNvPr>
          <p:cNvSpPr/>
          <p:nvPr/>
        </p:nvSpPr>
        <p:spPr>
          <a:xfrm flipH="1">
            <a:off x="9514748" y="1219759"/>
            <a:ext cx="1812382" cy="3748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Actual Fabric</a:t>
            </a:r>
          </a:p>
        </p:txBody>
      </p:sp>
    </p:spTree>
    <p:extLst>
      <p:ext uri="{BB962C8B-B14F-4D97-AF65-F5344CB8AC3E}">
        <p14:creationId xmlns:p14="http://schemas.microsoft.com/office/powerpoint/2010/main" val="24636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500"/>
                            </p:stCondLst>
                            <p:childTnLst>
                              <p:par>
                                <p:cTn id="1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0"/>
                            </p:stCondLst>
                            <p:childTnLst>
                              <p:par>
                                <p:cTn id="1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3000"/>
                            </p:stCondLst>
                            <p:childTnLst>
                              <p:par>
                                <p:cTn id="1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7" grpId="0" animBg="1"/>
      <p:bldP spid="56" grpId="0" animBg="1"/>
      <p:bldP spid="58" grpId="0" animBg="1"/>
      <p:bldP spid="59" grpId="0" animBg="1"/>
      <p:bldP spid="60" grpId="0" animBg="1"/>
      <p:bldP spid="62" grpId="0" animBg="1"/>
      <p:bldP spid="65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3" grpId="0" animBg="1"/>
    </p:bldLst>
  </p:timing>
</p:sld>
</file>

<file path=ppt/theme/theme1.xml><?xml version="1.0" encoding="utf-8"?>
<a:theme xmlns:a="http://schemas.openxmlformats.org/drawingml/2006/main" name="5_Office Theme">
  <a:themeElements>
    <a:clrScheme name="SNIA">
      <a:dk1>
        <a:srgbClr val="000000"/>
      </a:dk1>
      <a:lt1>
        <a:sysClr val="window" lastClr="FFFFFF"/>
      </a:lt1>
      <a:dk2>
        <a:srgbClr val="7030A0"/>
      </a:dk2>
      <a:lt2>
        <a:srgbClr val="E7E6E6"/>
      </a:lt2>
      <a:accent1>
        <a:srgbClr val="006CBD"/>
      </a:accent1>
      <a:accent2>
        <a:srgbClr val="1D9EFF"/>
      </a:accent2>
      <a:accent3>
        <a:srgbClr val="B0DDFF"/>
      </a:accent3>
      <a:accent4>
        <a:srgbClr val="7CC7FF"/>
      </a:accent4>
      <a:accent5>
        <a:srgbClr val="C7A2E3"/>
      </a:accent5>
      <a:accent6>
        <a:srgbClr val="DB258D"/>
      </a:accent6>
      <a:hlink>
        <a:srgbClr val="1D9EFF"/>
      </a:hlink>
      <a:folHlink>
        <a:srgbClr val="B0DD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248B1AE-59C0-45A8-B35C-0006ED5A7726}" vid="{71228000-56B0-4AB9-B9A9-3EF6097F8E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54082</TotalTime>
  <Words>185</Words>
  <Application>Microsoft Macintosh PowerPoint</Application>
  <PresentationFormat>Widescreen</PresentationFormat>
  <Paragraphs>101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HelvNeue for IBM</vt:lpstr>
      <vt:lpstr>Wingdings</vt:lpstr>
      <vt:lpstr>5_Office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Cayton, Phil</dc:creator>
  <cp:lastModifiedBy>Aguilar, Michael J.</cp:lastModifiedBy>
  <cp:revision>48</cp:revision>
  <dcterms:created xsi:type="dcterms:W3CDTF">2021-03-24T16:20:37Z</dcterms:created>
  <dcterms:modified xsi:type="dcterms:W3CDTF">2022-08-24T14:00:40Z</dcterms:modified>
</cp:coreProperties>
</file>