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2626" r:id="rId2"/>
    <p:sldId id="2628" r:id="rId3"/>
    <p:sldId id="262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C65B11-EC47-4A84-9130-D3C6EFCD5ED9}">
          <p14:sldIdLst>
            <p14:sldId id="2626"/>
            <p14:sldId id="2628"/>
            <p14:sldId id="26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7" autoAdjust="0"/>
    <p:restoredTop sz="96357" autoAdjust="0"/>
  </p:normalViewPr>
  <p:slideViewPr>
    <p:cSldViewPr snapToGrid="0">
      <p:cViewPr varScale="1">
        <p:scale>
          <a:sx n="125" d="100"/>
          <a:sy n="125" d="100"/>
        </p:scale>
        <p:origin x="19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7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7DC668-9E33-4568-8506-6A3C5E6CE6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EFDB-9248-49B3-AD1F-17C1C53907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C9978-CE30-4A06-B39A-95CDD10D4AB4}" type="datetimeFigureOut">
              <a:rPr lang="en-US" smtClean="0"/>
              <a:t>8/26/22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173C-EBAF-4CCD-8BD5-6D275056DE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5243-16D1-49BD-9040-63E59E3AB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80D5B-55FF-402B-92D4-3CA438AFD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2A3BF-B6A3-4714-8ACC-807BC571DCF0}" type="datetimeFigureOut">
              <a:rPr lang="en-US" smtClean="0"/>
              <a:t>8/26/22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2764-A249-4AD1-A291-EBD8D0C9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7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3741D4-4F3B-49BE-A4A4-2FC024D2D24D}"/>
              </a:ext>
            </a:extLst>
          </p:cNvPr>
          <p:cNvSpPr/>
          <p:nvPr/>
        </p:nvSpPr>
        <p:spPr>
          <a:xfrm>
            <a:off x="0" y="0"/>
            <a:ext cx="2949388" cy="6854116"/>
          </a:xfrm>
          <a:prstGeom prst="rect">
            <a:avLst/>
          </a:prstGeom>
          <a:solidFill>
            <a:srgbClr val="080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2141" y="-1"/>
            <a:ext cx="9449859" cy="685411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69756" y="1677978"/>
            <a:ext cx="7292282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69756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1">
            <a:extLst>
              <a:ext uri="{FF2B5EF4-FFF2-40B4-BE49-F238E27FC236}">
                <a16:creationId xmlns:a16="http://schemas.microsoft.com/office/drawing/2014/main" id="{D4464299-E078-427C-AD80-DD89B445A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36" y="155448"/>
            <a:ext cx="4486934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6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0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8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45121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09881" y="6299962"/>
            <a:ext cx="189000" cy="201600"/>
          </a:xfrm>
          <a:prstGeom prst="rect">
            <a:avLst/>
          </a:prstGeom>
        </p:spPr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3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90000"/>
                  </a:schemeClr>
                </a:solidFill>
              </a:defRPr>
            </a:lvl3pPr>
            <a:lvl4pPr>
              <a:defRPr>
                <a:solidFill>
                  <a:srgbClr val="D6BBEB"/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1423CF05-E431-420B-B1F1-E741BCA8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2E96E750-4B23-435D-8709-FE215A8E8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86" y="1709738"/>
            <a:ext cx="822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8229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A47127-9716-46BB-A9A5-05A1402CDC78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3">
            <a:extLst>
              <a:ext uri="{FF2B5EF4-FFF2-40B4-BE49-F238E27FC236}">
                <a16:creationId xmlns:a16="http://schemas.microsoft.com/office/drawing/2014/main" id="{698C27B1-8544-40F7-85B2-142CC4AD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5FDC5FA-A1CB-4212-94C6-E90EDCA1C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3512" y="365125"/>
            <a:ext cx="11907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Neue for IBM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4A088-073F-4091-8A23-99FF99D8B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55528"/>
          <a:stretch/>
        </p:blipFill>
        <p:spPr>
          <a:xfrm>
            <a:off x="-17435" y="0"/>
            <a:ext cx="12209435" cy="2286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52D80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1B7492E-018A-4D48-9874-5BED8CF2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1187385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0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5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2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6917" y="451905"/>
            <a:ext cx="596636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E1EAE4-237E-4D95-AB07-20D1B16547C9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10A052-5B0A-4DED-8AB4-73CE100DBD34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78761"/>
          <a:stretch/>
        </p:blipFill>
        <p:spPr>
          <a:xfrm>
            <a:off x="-17435" y="0"/>
            <a:ext cx="1220943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6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  <p:sldLayoutId id="214748369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562F7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4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000" b="0" i="0" kern="12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DF36B97-7654-4C8E-BABA-BDF8BE792A6D}"/>
              </a:ext>
            </a:extLst>
          </p:cNvPr>
          <p:cNvSpPr txBox="1">
            <a:spLocks/>
          </p:cNvSpPr>
          <p:nvPr/>
        </p:nvSpPr>
        <p:spPr>
          <a:xfrm>
            <a:off x="8570312" y="627293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z="1000" smtClean="0"/>
              <a:pPr>
                <a:defRPr/>
              </a:pPr>
              <a:t>1</a:t>
            </a:fld>
            <a:endParaRPr lang="en-US" sz="1000"/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8C6AB31B-2B93-46A1-A883-88CDE094C111}"/>
              </a:ext>
            </a:extLst>
          </p:cNvPr>
          <p:cNvSpPr/>
          <p:nvPr/>
        </p:nvSpPr>
        <p:spPr>
          <a:xfrm>
            <a:off x="1138868" y="358453"/>
            <a:ext cx="3290127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Administration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ounded Rectangle 190">
            <a:extLst>
              <a:ext uri="{FF2B5EF4-FFF2-40B4-BE49-F238E27FC236}">
                <a16:creationId xmlns:a16="http://schemas.microsoft.com/office/drawing/2014/main" id="{82F83B76-B895-4F68-A63A-6CC5A13862D8}"/>
              </a:ext>
            </a:extLst>
          </p:cNvPr>
          <p:cNvSpPr/>
          <p:nvPr/>
        </p:nvSpPr>
        <p:spPr>
          <a:xfrm>
            <a:off x="1711553" y="2749836"/>
            <a:ext cx="767123" cy="238901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SLURM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Rounded Rectangle 191">
            <a:extLst>
              <a:ext uri="{FF2B5EF4-FFF2-40B4-BE49-F238E27FC236}">
                <a16:creationId xmlns:a16="http://schemas.microsoft.com/office/drawing/2014/main" id="{E5A7057B-7CE1-4C2A-9EF4-0E9D16626D4F}"/>
              </a:ext>
            </a:extLst>
          </p:cNvPr>
          <p:cNvSpPr/>
          <p:nvPr/>
        </p:nvSpPr>
        <p:spPr>
          <a:xfrm>
            <a:off x="1677483" y="1988685"/>
            <a:ext cx="835261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Kubernetes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ounded Rectangle 26">
            <a:extLst>
              <a:ext uri="{FF2B5EF4-FFF2-40B4-BE49-F238E27FC236}">
                <a16:creationId xmlns:a16="http://schemas.microsoft.com/office/drawing/2014/main" id="{2ABCDF84-84E0-4C4D-9284-B573C9C3A0D5}"/>
              </a:ext>
            </a:extLst>
          </p:cNvPr>
          <p:cNvSpPr/>
          <p:nvPr/>
        </p:nvSpPr>
        <p:spPr>
          <a:xfrm flipH="1">
            <a:off x="4951564" y="1439169"/>
            <a:ext cx="2075195" cy="1873188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Open Fabrics Manager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D12513-E181-4BD1-9A5A-0E6D8B46C542}"/>
              </a:ext>
            </a:extLst>
          </p:cNvPr>
          <p:cNvCxnSpPr>
            <a:cxnSpLocks/>
          </p:cNvCxnSpPr>
          <p:nvPr/>
        </p:nvCxnSpPr>
        <p:spPr>
          <a:xfrm flipH="1">
            <a:off x="10190575" y="1580478"/>
            <a:ext cx="35911" cy="296965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11260119" y="1510777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8E03F7-A58B-4749-806F-54693FC9C469}"/>
              </a:ext>
            </a:extLst>
          </p:cNvPr>
          <p:cNvCxnSpPr>
            <a:cxnSpLocks/>
          </p:cNvCxnSpPr>
          <p:nvPr/>
        </p:nvCxnSpPr>
        <p:spPr>
          <a:xfrm flipH="1">
            <a:off x="10690403" y="2556218"/>
            <a:ext cx="51382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8">
            <a:extLst>
              <a:ext uri="{FF2B5EF4-FFF2-40B4-BE49-F238E27FC236}">
                <a16:creationId xmlns:a16="http://schemas.microsoft.com/office/drawing/2014/main" id="{59C172EF-C039-4E8D-ADC7-31F3B754EA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76329" y="2359472"/>
            <a:ext cx="1405862" cy="25455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46E223B-E91E-4A02-85FD-6643B69D6A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82904" y="2954082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2CDA655-68AE-42B5-91AB-97A47CF8969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72193" y="2661870"/>
            <a:ext cx="141172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09F69AA1-B646-4063-BD0A-C8D1D5534FC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76329" y="1768470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18" name="Rounded Rectangle 194">
            <a:extLst>
              <a:ext uri="{FF2B5EF4-FFF2-40B4-BE49-F238E27FC236}">
                <a16:creationId xmlns:a16="http://schemas.microsoft.com/office/drawing/2014/main" id="{6196B09C-640A-4218-8825-98E0A4E940B3}"/>
              </a:ext>
            </a:extLst>
          </p:cNvPr>
          <p:cNvSpPr/>
          <p:nvPr/>
        </p:nvSpPr>
        <p:spPr>
          <a:xfrm flipH="1">
            <a:off x="9798298" y="3646993"/>
            <a:ext cx="882127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Gen-Z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19" name="Rounded Rectangle 195">
            <a:extLst>
              <a:ext uri="{FF2B5EF4-FFF2-40B4-BE49-F238E27FC236}">
                <a16:creationId xmlns:a16="http://schemas.microsoft.com/office/drawing/2014/main" id="{1F7913B4-F4D3-493F-B2AC-1773E46281AF}"/>
              </a:ext>
            </a:extLst>
          </p:cNvPr>
          <p:cNvSpPr/>
          <p:nvPr/>
        </p:nvSpPr>
        <p:spPr>
          <a:xfrm flipH="1">
            <a:off x="9788333" y="2370586"/>
            <a:ext cx="882129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Slingshot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20" name="Rounded Rectangle 198">
            <a:extLst>
              <a:ext uri="{FF2B5EF4-FFF2-40B4-BE49-F238E27FC236}">
                <a16:creationId xmlns:a16="http://schemas.microsoft.com/office/drawing/2014/main" id="{C51F9000-01AF-4302-908C-878DC122E38D}"/>
              </a:ext>
            </a:extLst>
          </p:cNvPr>
          <p:cNvSpPr/>
          <p:nvPr/>
        </p:nvSpPr>
        <p:spPr>
          <a:xfrm flipH="1">
            <a:off x="9778816" y="3001987"/>
            <a:ext cx="87661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IB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FF59BC-FA9C-4640-A667-9979909EA16B}"/>
              </a:ext>
            </a:extLst>
          </p:cNvPr>
          <p:cNvCxnSpPr>
            <a:cxnSpLocks/>
            <a:stCxn id="8" idx="1"/>
            <a:endCxn id="18" idx="3"/>
          </p:cNvCxnSpPr>
          <p:nvPr/>
        </p:nvCxnSpPr>
        <p:spPr>
          <a:xfrm>
            <a:off x="7026759" y="2375763"/>
            <a:ext cx="2771539" cy="15208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CECB03-CB2C-4CD6-AED6-51F1C5D48CC9}"/>
              </a:ext>
            </a:extLst>
          </p:cNvPr>
          <p:cNvCxnSpPr>
            <a:cxnSpLocks/>
            <a:stCxn id="8" idx="1"/>
            <a:endCxn id="19" idx="3"/>
          </p:cNvCxnSpPr>
          <p:nvPr/>
        </p:nvCxnSpPr>
        <p:spPr>
          <a:xfrm>
            <a:off x="7026759" y="2375763"/>
            <a:ext cx="2761574" cy="2444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D485FB-3BC1-4F38-B225-750F21BDFC41}"/>
              </a:ext>
            </a:extLst>
          </p:cNvPr>
          <p:cNvCxnSpPr>
            <a:cxnSpLocks/>
            <a:stCxn id="8" idx="1"/>
            <a:endCxn id="20" idx="3"/>
          </p:cNvCxnSpPr>
          <p:nvPr/>
        </p:nvCxnSpPr>
        <p:spPr>
          <a:xfrm>
            <a:off x="7026759" y="2375763"/>
            <a:ext cx="2752057" cy="875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D340E6A0-9B24-4DC6-966C-92E46D5C0370}"/>
              </a:ext>
            </a:extLst>
          </p:cNvPr>
          <p:cNvSpPr/>
          <p:nvPr/>
        </p:nvSpPr>
        <p:spPr>
          <a:xfrm rot="16200000">
            <a:off x="3734908" y="2367038"/>
            <a:ext cx="1922289" cy="239422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</p:txBody>
      </p:sp>
      <p:sp>
        <p:nvSpPr>
          <p:cNvPr id="27" name="Rounded Rectangle 70">
            <a:extLst>
              <a:ext uri="{FF2B5EF4-FFF2-40B4-BE49-F238E27FC236}">
                <a16:creationId xmlns:a16="http://schemas.microsoft.com/office/drawing/2014/main" id="{0FA31F32-AC60-4246-9682-7B1E148BF8DF}"/>
              </a:ext>
            </a:extLst>
          </p:cNvPr>
          <p:cNvSpPr/>
          <p:nvPr/>
        </p:nvSpPr>
        <p:spPr>
          <a:xfrm>
            <a:off x="31015" y="356487"/>
            <a:ext cx="1079770" cy="5934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Application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82">
            <a:extLst>
              <a:ext uri="{FF2B5EF4-FFF2-40B4-BE49-F238E27FC236}">
                <a16:creationId xmlns:a16="http://schemas.microsoft.com/office/drawing/2014/main" id="{204E4609-3367-4690-9164-A3A3F9341D85}"/>
              </a:ext>
            </a:extLst>
          </p:cNvPr>
          <p:cNvSpPr/>
          <p:nvPr/>
        </p:nvSpPr>
        <p:spPr>
          <a:xfrm>
            <a:off x="3377276" y="1289974"/>
            <a:ext cx="1063265" cy="69911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Storage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9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4675649" y="389859"/>
            <a:ext cx="7142137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ADF46D23-E414-449A-9008-4EFBD3E3557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67847" y="2073509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31" name="Rounded Rectangle 75">
            <a:extLst>
              <a:ext uri="{FF2B5EF4-FFF2-40B4-BE49-F238E27FC236}">
                <a16:creationId xmlns:a16="http://schemas.microsoft.com/office/drawing/2014/main" id="{B9AF18A4-9449-4BEC-92B1-6539B21B43E5}"/>
              </a:ext>
            </a:extLst>
          </p:cNvPr>
          <p:cNvSpPr/>
          <p:nvPr/>
        </p:nvSpPr>
        <p:spPr>
          <a:xfrm flipH="1">
            <a:off x="5119345" y="966507"/>
            <a:ext cx="4150598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Fabric Management Layer</a:t>
            </a:r>
          </a:p>
        </p:txBody>
      </p:sp>
      <p:sp>
        <p:nvSpPr>
          <p:cNvPr id="32" name="Rounded Rectangle 72">
            <a:extLst>
              <a:ext uri="{FF2B5EF4-FFF2-40B4-BE49-F238E27FC236}">
                <a16:creationId xmlns:a16="http://schemas.microsoft.com/office/drawing/2014/main" id="{D685B825-6AA4-4BDC-A524-0638BE6B1377}"/>
              </a:ext>
            </a:extLst>
          </p:cNvPr>
          <p:cNvSpPr/>
          <p:nvPr/>
        </p:nvSpPr>
        <p:spPr>
          <a:xfrm flipH="1">
            <a:off x="10915294" y="941741"/>
            <a:ext cx="902494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Hardware  Layer</a:t>
            </a:r>
          </a:p>
        </p:txBody>
      </p:sp>
      <p:sp>
        <p:nvSpPr>
          <p:cNvPr id="33" name="Rounded Rectangle 86">
            <a:extLst>
              <a:ext uri="{FF2B5EF4-FFF2-40B4-BE49-F238E27FC236}">
                <a16:creationId xmlns:a16="http://schemas.microsoft.com/office/drawing/2014/main" id="{6789023C-CCF8-4BBE-9907-E45FE2EB88E5}"/>
              </a:ext>
            </a:extLst>
          </p:cNvPr>
          <p:cNvSpPr/>
          <p:nvPr/>
        </p:nvSpPr>
        <p:spPr>
          <a:xfrm>
            <a:off x="9586901" y="925739"/>
            <a:ext cx="1225127" cy="479661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Redfish/Native</a:t>
            </a:r>
          </a:p>
          <a:p>
            <a:pPr algn="ctr"/>
            <a:r>
              <a:rPr lang="en-US" sz="1100" dirty="0"/>
              <a:t>Translation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1511FEDD-030F-4CB5-B950-F71CAF05E8D7}"/>
              </a:ext>
            </a:extLst>
          </p:cNvPr>
          <p:cNvSpPr/>
          <p:nvPr/>
        </p:nvSpPr>
        <p:spPr>
          <a:xfrm flipH="1">
            <a:off x="9806193" y="1709784"/>
            <a:ext cx="88213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CXL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27914F-2342-4802-870C-918CFA744E1F}"/>
              </a:ext>
            </a:extLst>
          </p:cNvPr>
          <p:cNvCxnSpPr>
            <a:cxnSpLocks/>
          </p:cNvCxnSpPr>
          <p:nvPr/>
        </p:nvCxnSpPr>
        <p:spPr>
          <a:xfrm flipV="1">
            <a:off x="286486" y="4187903"/>
            <a:ext cx="3683610" cy="64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151">
            <a:extLst>
              <a:ext uri="{FF2B5EF4-FFF2-40B4-BE49-F238E27FC236}">
                <a16:creationId xmlns:a16="http://schemas.microsoft.com/office/drawing/2014/main" id="{25E2FA39-408F-4546-BDA2-319FDF63362D}"/>
              </a:ext>
            </a:extLst>
          </p:cNvPr>
          <p:cNvSpPr/>
          <p:nvPr/>
        </p:nvSpPr>
        <p:spPr>
          <a:xfrm>
            <a:off x="2557990" y="2291474"/>
            <a:ext cx="751787" cy="39054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Engine</a:t>
            </a:r>
            <a:endParaRPr lang="en-GB" sz="1000" dirty="0"/>
          </a:p>
        </p:txBody>
      </p:sp>
      <p:sp>
        <p:nvSpPr>
          <p:cNvPr id="66" name="Rounded Rectangle 26">
            <a:extLst>
              <a:ext uri="{FF2B5EF4-FFF2-40B4-BE49-F238E27FC236}">
                <a16:creationId xmlns:a16="http://schemas.microsoft.com/office/drawing/2014/main" id="{6DA300B1-24C4-45BF-9EF1-32FF1B610C96}"/>
              </a:ext>
            </a:extLst>
          </p:cNvPr>
          <p:cNvSpPr/>
          <p:nvPr/>
        </p:nvSpPr>
        <p:spPr>
          <a:xfrm flipH="1">
            <a:off x="4576341" y="4507077"/>
            <a:ext cx="2062905" cy="1934033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 err="1"/>
              <a:t>Hardwre</a:t>
            </a:r>
            <a:r>
              <a:rPr lang="en-US" sz="1000" dirty="0"/>
              <a:t>  Manager (Redfish/Swordfish)</a:t>
            </a: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0AC78204-B2B9-40A5-9ECF-E49B7F3F23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9641" y="5595320"/>
            <a:ext cx="1353271" cy="376110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Exported NVM Resources</a:t>
            </a:r>
          </a:p>
        </p:txBody>
      </p:sp>
      <p:sp>
        <p:nvSpPr>
          <p:cNvPr id="72" name="Text Box 8">
            <a:extLst>
              <a:ext uri="{FF2B5EF4-FFF2-40B4-BE49-F238E27FC236}">
                <a16:creationId xmlns:a16="http://schemas.microsoft.com/office/drawing/2014/main" id="{A4A6E029-637C-4987-8AD4-71F5B18952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9642" y="4984316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CPUs</a:t>
            </a:r>
          </a:p>
        </p:txBody>
      </p:sp>
      <p:sp>
        <p:nvSpPr>
          <p:cNvPr id="73" name="Text Box 8">
            <a:extLst>
              <a:ext uri="{FF2B5EF4-FFF2-40B4-BE49-F238E27FC236}">
                <a16:creationId xmlns:a16="http://schemas.microsoft.com/office/drawing/2014/main" id="{086F8925-0A0A-48AE-AD69-49A488689EE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1160" y="5289355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Memory resources</a:t>
            </a:r>
          </a:p>
        </p:txBody>
      </p:sp>
      <p:sp>
        <p:nvSpPr>
          <p:cNvPr id="74" name="Text Box 8">
            <a:extLst>
              <a:ext uri="{FF2B5EF4-FFF2-40B4-BE49-F238E27FC236}">
                <a16:creationId xmlns:a16="http://schemas.microsoft.com/office/drawing/2014/main" id="{01BCC64C-C65A-4A47-A142-2BFAC90A11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64729" y="6080658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Accelerator Resources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55F692A-A8DA-494D-9CD6-983A929FF055}"/>
              </a:ext>
            </a:extLst>
          </p:cNvPr>
          <p:cNvGrpSpPr/>
          <p:nvPr/>
        </p:nvGrpSpPr>
        <p:grpSpPr>
          <a:xfrm>
            <a:off x="6793786" y="1734649"/>
            <a:ext cx="585910" cy="370835"/>
            <a:chOff x="8883680" y="5778050"/>
            <a:chExt cx="1003433" cy="478289"/>
          </a:xfrm>
        </p:grpSpPr>
        <p:sp>
          <p:nvSpPr>
            <p:cNvPr id="82" name="Magnetic Disk 80">
              <a:extLst>
                <a:ext uri="{FF2B5EF4-FFF2-40B4-BE49-F238E27FC236}">
                  <a16:creationId xmlns:a16="http://schemas.microsoft.com/office/drawing/2014/main" id="{167EE1C4-BD0C-47E1-8257-5EA098F6D0A1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2CE4FFE-6D4F-4DE1-BAFF-B1D015EB39FC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OFM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Database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98A651-6723-4497-AE18-1B904BB81FDF}"/>
              </a:ext>
            </a:extLst>
          </p:cNvPr>
          <p:cNvGrpSpPr/>
          <p:nvPr/>
        </p:nvGrpSpPr>
        <p:grpSpPr>
          <a:xfrm>
            <a:off x="6501753" y="5754279"/>
            <a:ext cx="585910" cy="370835"/>
            <a:chOff x="8883680" y="5778050"/>
            <a:chExt cx="1003433" cy="478289"/>
          </a:xfrm>
          <a:solidFill>
            <a:srgbClr val="00B050"/>
          </a:solidFill>
        </p:grpSpPr>
        <p:sp>
          <p:nvSpPr>
            <p:cNvPr id="91" name="Magnetic Disk 80">
              <a:extLst>
                <a:ext uri="{FF2B5EF4-FFF2-40B4-BE49-F238E27FC236}">
                  <a16:creationId xmlns:a16="http://schemas.microsoft.com/office/drawing/2014/main" id="{62238A39-DAD9-4AAA-B373-B9B13868C2F4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B006DDE-D92F-49DA-96C8-5034806D56F5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RF/SF</a:t>
              </a:r>
            </a:p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Database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1DCC5AD-9168-4AC4-A3C7-A72F423CE686}"/>
              </a:ext>
            </a:extLst>
          </p:cNvPr>
          <p:cNvCxnSpPr>
            <a:cxnSpLocks/>
          </p:cNvCxnSpPr>
          <p:nvPr/>
        </p:nvCxnSpPr>
        <p:spPr>
          <a:xfrm flipH="1">
            <a:off x="10655427" y="3294673"/>
            <a:ext cx="548802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64D45E5-0532-42DB-A061-84C36BD4BC05}"/>
              </a:ext>
            </a:extLst>
          </p:cNvPr>
          <p:cNvCxnSpPr>
            <a:cxnSpLocks/>
            <a:stCxn id="61" idx="3"/>
          </p:cNvCxnSpPr>
          <p:nvPr/>
        </p:nvCxnSpPr>
        <p:spPr>
          <a:xfrm flipH="1" flipV="1">
            <a:off x="10691338" y="3906074"/>
            <a:ext cx="531934" cy="18601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E4C825B-69EC-D997-A418-A7DCFED03B9C}"/>
              </a:ext>
            </a:extLst>
          </p:cNvPr>
          <p:cNvCxnSpPr>
            <a:cxnSpLocks/>
            <a:endCxn id="34" idx="3"/>
          </p:cNvCxnSpPr>
          <p:nvPr/>
        </p:nvCxnSpPr>
        <p:spPr>
          <a:xfrm flipV="1">
            <a:off x="7031596" y="1959427"/>
            <a:ext cx="2774597" cy="39736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9BD237-B4E2-BECE-08C4-0A36EC4FD3B2}"/>
              </a:ext>
            </a:extLst>
          </p:cNvPr>
          <p:cNvCxnSpPr>
            <a:cxnSpLocks/>
          </p:cNvCxnSpPr>
          <p:nvPr/>
        </p:nvCxnSpPr>
        <p:spPr>
          <a:xfrm flipV="1">
            <a:off x="143039" y="4336228"/>
            <a:ext cx="11905922" cy="56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82">
            <a:extLst>
              <a:ext uri="{FF2B5EF4-FFF2-40B4-BE49-F238E27FC236}">
                <a16:creationId xmlns:a16="http://schemas.microsoft.com/office/drawing/2014/main" id="{24D5F130-811E-55AE-AA2E-EDFC1C1BF221}"/>
              </a:ext>
            </a:extLst>
          </p:cNvPr>
          <p:cNvSpPr/>
          <p:nvPr/>
        </p:nvSpPr>
        <p:spPr>
          <a:xfrm>
            <a:off x="3449508" y="2070418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FAM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64" name="Rounded Rectangle 82">
            <a:extLst>
              <a:ext uri="{FF2B5EF4-FFF2-40B4-BE49-F238E27FC236}">
                <a16:creationId xmlns:a16="http://schemas.microsoft.com/office/drawing/2014/main" id="{E5A8922F-1325-9DA7-2E42-3B0EE4DB6A97}"/>
              </a:ext>
            </a:extLst>
          </p:cNvPr>
          <p:cNvSpPr/>
          <p:nvPr/>
        </p:nvSpPr>
        <p:spPr>
          <a:xfrm>
            <a:off x="3475550" y="3228706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Accelerator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5" name="Rounded Rectangle 26">
            <a:extLst>
              <a:ext uri="{FF2B5EF4-FFF2-40B4-BE49-F238E27FC236}">
                <a16:creationId xmlns:a16="http://schemas.microsoft.com/office/drawing/2014/main" id="{FC119E0A-1093-6F4B-CEC7-47260C010B0D}"/>
              </a:ext>
            </a:extLst>
          </p:cNvPr>
          <p:cNvSpPr/>
          <p:nvPr/>
        </p:nvSpPr>
        <p:spPr>
          <a:xfrm flipH="1">
            <a:off x="7347628" y="5154136"/>
            <a:ext cx="1524917" cy="348047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Accelerator Resources</a:t>
            </a:r>
          </a:p>
        </p:txBody>
      </p:sp>
      <p:sp>
        <p:nvSpPr>
          <p:cNvPr id="99" name="Rounded Rectangle 26">
            <a:extLst>
              <a:ext uri="{FF2B5EF4-FFF2-40B4-BE49-F238E27FC236}">
                <a16:creationId xmlns:a16="http://schemas.microsoft.com/office/drawing/2014/main" id="{2BA7F315-52F6-4337-2D6A-4F442ED37C3B}"/>
              </a:ext>
            </a:extLst>
          </p:cNvPr>
          <p:cNvSpPr/>
          <p:nvPr/>
        </p:nvSpPr>
        <p:spPr>
          <a:xfrm flipH="1">
            <a:off x="7325006" y="5574126"/>
            <a:ext cx="1524917" cy="28366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NVM Resources</a:t>
            </a:r>
          </a:p>
        </p:txBody>
      </p:sp>
      <p:sp>
        <p:nvSpPr>
          <p:cNvPr id="100" name="Rounded Rectangle 26">
            <a:extLst>
              <a:ext uri="{FF2B5EF4-FFF2-40B4-BE49-F238E27FC236}">
                <a16:creationId xmlns:a16="http://schemas.microsoft.com/office/drawing/2014/main" id="{AA41632A-BDBA-D515-AD56-09130C5892E4}"/>
              </a:ext>
            </a:extLst>
          </p:cNvPr>
          <p:cNvSpPr/>
          <p:nvPr/>
        </p:nvSpPr>
        <p:spPr>
          <a:xfrm flipH="1">
            <a:off x="7302201" y="5929992"/>
            <a:ext cx="1524917" cy="28366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CPUs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A593834-26BB-891D-E063-6C8C0B7AF4CE}"/>
              </a:ext>
            </a:extLst>
          </p:cNvPr>
          <p:cNvCxnSpPr>
            <a:cxnSpLocks/>
            <a:stCxn id="66" idx="1"/>
            <a:endCxn id="95" idx="3"/>
          </p:cNvCxnSpPr>
          <p:nvPr/>
        </p:nvCxnSpPr>
        <p:spPr>
          <a:xfrm flipV="1">
            <a:off x="6639246" y="5328160"/>
            <a:ext cx="708382" cy="145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B6FB9B6-511A-3B74-F312-BB5E781D6CD0}"/>
              </a:ext>
            </a:extLst>
          </p:cNvPr>
          <p:cNvCxnSpPr>
            <a:cxnSpLocks/>
            <a:stCxn id="66" idx="1"/>
            <a:endCxn id="100" idx="3"/>
          </p:cNvCxnSpPr>
          <p:nvPr/>
        </p:nvCxnSpPr>
        <p:spPr>
          <a:xfrm>
            <a:off x="6639246" y="5474094"/>
            <a:ext cx="662955" cy="597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549BF93-CB7B-B62D-CB3B-E85705453079}"/>
              </a:ext>
            </a:extLst>
          </p:cNvPr>
          <p:cNvCxnSpPr>
            <a:cxnSpLocks/>
            <a:stCxn id="66" idx="1"/>
            <a:endCxn id="99" idx="3"/>
          </p:cNvCxnSpPr>
          <p:nvPr/>
        </p:nvCxnSpPr>
        <p:spPr>
          <a:xfrm>
            <a:off x="6639246" y="5474094"/>
            <a:ext cx="685760" cy="241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9C3316C-F081-7745-EC3E-8DD3E4601C66}"/>
              </a:ext>
            </a:extLst>
          </p:cNvPr>
          <p:cNvCxnSpPr>
            <a:cxnSpLocks/>
          </p:cNvCxnSpPr>
          <p:nvPr/>
        </p:nvCxnSpPr>
        <p:spPr>
          <a:xfrm>
            <a:off x="4675650" y="2671567"/>
            <a:ext cx="2782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509BEFA-191D-C469-13EB-98FDD6D451DA}"/>
              </a:ext>
            </a:extLst>
          </p:cNvPr>
          <p:cNvCxnSpPr>
            <a:cxnSpLocks/>
            <a:stCxn id="63" idx="3"/>
          </p:cNvCxnSpPr>
          <p:nvPr/>
        </p:nvCxnSpPr>
        <p:spPr>
          <a:xfrm>
            <a:off x="4412968" y="2625217"/>
            <a:ext cx="3092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68">
            <a:extLst>
              <a:ext uri="{FF2B5EF4-FFF2-40B4-BE49-F238E27FC236}">
                <a16:creationId xmlns:a16="http://schemas.microsoft.com/office/drawing/2014/main" id="{6D899BC4-0D18-C8B6-8171-4C0F5677B961}"/>
              </a:ext>
            </a:extLst>
          </p:cNvPr>
          <p:cNvSpPr/>
          <p:nvPr/>
        </p:nvSpPr>
        <p:spPr>
          <a:xfrm>
            <a:off x="983203" y="1476200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Batch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1" name="Rounded Rectangle 68">
            <a:extLst>
              <a:ext uri="{FF2B5EF4-FFF2-40B4-BE49-F238E27FC236}">
                <a16:creationId xmlns:a16="http://schemas.microsoft.com/office/drawing/2014/main" id="{2C75E3CE-6FA6-32B2-20F7-2A7DB6AA8C31}"/>
              </a:ext>
            </a:extLst>
          </p:cNvPr>
          <p:cNvSpPr/>
          <p:nvPr/>
        </p:nvSpPr>
        <p:spPr>
          <a:xfrm>
            <a:off x="950651" y="3319998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Interactive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2" name="Rounded Rectangle 82">
            <a:extLst>
              <a:ext uri="{FF2B5EF4-FFF2-40B4-BE49-F238E27FC236}">
                <a16:creationId xmlns:a16="http://schemas.microsoft.com/office/drawing/2014/main" id="{14EB20CD-C603-3645-48D3-8474C2408DBE}"/>
              </a:ext>
            </a:extLst>
          </p:cNvPr>
          <p:cNvSpPr/>
          <p:nvPr/>
        </p:nvSpPr>
        <p:spPr>
          <a:xfrm>
            <a:off x="3410564" y="738665"/>
            <a:ext cx="1033535" cy="40092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Monitoring</a:t>
            </a: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B97B1E2-A7B3-BCC8-1F16-C02B199C3F1E}"/>
              </a:ext>
            </a:extLst>
          </p:cNvPr>
          <p:cNvCxnSpPr>
            <a:cxnSpLocks/>
            <a:stCxn id="12" idx="3"/>
          </p:cNvCxnSpPr>
          <p:nvPr/>
        </p:nvCxnSpPr>
        <p:spPr>
          <a:xfrm flipH="1">
            <a:off x="10671729" y="1706228"/>
            <a:ext cx="588390" cy="19545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131">
            <a:extLst>
              <a:ext uri="{FF2B5EF4-FFF2-40B4-BE49-F238E27FC236}">
                <a16:creationId xmlns:a16="http://schemas.microsoft.com/office/drawing/2014/main" id="{090E292C-E5A2-31F0-5483-B9B11A15788C}"/>
              </a:ext>
            </a:extLst>
          </p:cNvPr>
          <p:cNvSpPr/>
          <p:nvPr/>
        </p:nvSpPr>
        <p:spPr>
          <a:xfrm flipH="1">
            <a:off x="11223272" y="2314075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61" name="Rounded Rectangle 131">
            <a:extLst>
              <a:ext uri="{FF2B5EF4-FFF2-40B4-BE49-F238E27FC236}">
                <a16:creationId xmlns:a16="http://schemas.microsoft.com/office/drawing/2014/main" id="{AA9AB2E2-B71D-2536-C44D-48ABD2AC5C5A}"/>
              </a:ext>
            </a:extLst>
          </p:cNvPr>
          <p:cNvSpPr/>
          <p:nvPr/>
        </p:nvSpPr>
        <p:spPr>
          <a:xfrm flipH="1">
            <a:off x="11223272" y="3896635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65" name="Rounded Rectangle 131">
            <a:extLst>
              <a:ext uri="{FF2B5EF4-FFF2-40B4-BE49-F238E27FC236}">
                <a16:creationId xmlns:a16="http://schemas.microsoft.com/office/drawing/2014/main" id="{E402087C-CE10-C497-2DBC-6927E5E502E1}"/>
              </a:ext>
            </a:extLst>
          </p:cNvPr>
          <p:cNvSpPr/>
          <p:nvPr/>
        </p:nvSpPr>
        <p:spPr>
          <a:xfrm flipH="1">
            <a:off x="11223272" y="3131723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79" name="Rounded Rectangle 68">
            <a:extLst>
              <a:ext uri="{FF2B5EF4-FFF2-40B4-BE49-F238E27FC236}">
                <a16:creationId xmlns:a16="http://schemas.microsoft.com/office/drawing/2014/main" id="{9A8F5F9E-52DC-5B60-FE3C-640FCEA9EBF1}"/>
              </a:ext>
            </a:extLst>
          </p:cNvPr>
          <p:cNvSpPr/>
          <p:nvPr/>
        </p:nvSpPr>
        <p:spPr>
          <a:xfrm>
            <a:off x="48395" y="1815205"/>
            <a:ext cx="858644" cy="153693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Application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80" name="Text Box 8">
            <a:extLst>
              <a:ext uri="{FF2B5EF4-FFF2-40B4-BE49-F238E27FC236}">
                <a16:creationId xmlns:a16="http://schemas.microsoft.com/office/drawing/2014/main" id="{126CDE36-2A1D-6C1E-316C-6C0B095F6AF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5271" y="2040356"/>
            <a:ext cx="76489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OpenFam</a:t>
            </a:r>
            <a:endParaRPr lang="en-US" alt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8">
            <a:extLst>
              <a:ext uri="{FF2B5EF4-FFF2-40B4-BE49-F238E27FC236}">
                <a16:creationId xmlns:a16="http://schemas.microsoft.com/office/drawing/2014/main" id="{C40E21C6-3B0E-3AC5-7499-65CC687E48A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8801" y="2892619"/>
            <a:ext cx="76489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LibFabric</a:t>
            </a:r>
            <a:endParaRPr lang="en-US" alt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" name="Left Brace 112">
            <a:extLst>
              <a:ext uri="{FF2B5EF4-FFF2-40B4-BE49-F238E27FC236}">
                <a16:creationId xmlns:a16="http://schemas.microsoft.com/office/drawing/2014/main" id="{CD1E51FD-9E9A-0CBE-5039-A9E3F215BF47}"/>
              </a:ext>
            </a:extLst>
          </p:cNvPr>
          <p:cNvSpPr/>
          <p:nvPr/>
        </p:nvSpPr>
        <p:spPr>
          <a:xfrm rot="20151836">
            <a:off x="8855522" y="4742117"/>
            <a:ext cx="2048567" cy="1588369"/>
          </a:xfrm>
          <a:prstGeom prst="leftBrace">
            <a:avLst>
              <a:gd name="adj1" fmla="val 8333"/>
              <a:gd name="adj2" fmla="val 50474"/>
            </a:avLst>
          </a:prstGeom>
          <a:noFill/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9" grpId="0" animBg="1"/>
      <p:bldP spid="66" grpId="0" animBg="1"/>
      <p:bldP spid="71" grpId="0" animBg="1"/>
      <p:bldP spid="72" grpId="0" animBg="1"/>
      <p:bldP spid="73" grpId="0" animBg="1"/>
      <p:bldP spid="74" grpId="0" animBg="1"/>
      <p:bldP spid="63" grpId="0" animBg="1"/>
      <p:bldP spid="64" grpId="0" animBg="1"/>
      <p:bldP spid="95" grpId="0" animBg="1"/>
      <p:bldP spid="99" grpId="0" animBg="1"/>
      <p:bldP spid="100" grpId="0" animBg="1"/>
      <p:bldP spid="130" grpId="0" animBg="1"/>
      <p:bldP spid="131" grpId="0" animBg="1"/>
      <p:bldP spid="132" grpId="0" animBg="1"/>
      <p:bldP spid="60" grpId="0" animBg="1"/>
      <p:bldP spid="61" grpId="0" animBg="1"/>
      <p:bldP spid="65" grpId="0" animBg="1"/>
      <p:bldP spid="79" grpId="0" animBg="1"/>
      <p:bldP spid="80" grpId="0" animBg="1"/>
      <p:bldP spid="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EA054D-462A-4709-E075-4A30FE8AF4E9}"/>
              </a:ext>
            </a:extLst>
          </p:cNvPr>
          <p:cNvSpPr/>
          <p:nvPr/>
        </p:nvSpPr>
        <p:spPr>
          <a:xfrm rot="16200000">
            <a:off x="8235736" y="2847500"/>
            <a:ext cx="5347252" cy="64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Composability Layer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7A73D2-BA65-9F7A-9DE6-A6FBB4C00969}"/>
              </a:ext>
            </a:extLst>
          </p:cNvPr>
          <p:cNvSpPr/>
          <p:nvPr/>
        </p:nvSpPr>
        <p:spPr>
          <a:xfrm>
            <a:off x="507989" y="2872763"/>
            <a:ext cx="1344039" cy="812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38A65-5FD7-6C11-18D9-5F1F753E5DE3}"/>
              </a:ext>
            </a:extLst>
          </p:cNvPr>
          <p:cNvSpPr/>
          <p:nvPr/>
        </p:nvSpPr>
        <p:spPr>
          <a:xfrm>
            <a:off x="2700327" y="1100667"/>
            <a:ext cx="2297558" cy="4656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DA762D-375E-1734-3676-6D53B3828EA6}"/>
              </a:ext>
            </a:extLst>
          </p:cNvPr>
          <p:cNvSpPr/>
          <p:nvPr/>
        </p:nvSpPr>
        <p:spPr>
          <a:xfrm>
            <a:off x="3074626" y="302917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Run-Time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Environment</a:t>
            </a:r>
            <a:r>
              <a:rPr lang="en-US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828872-7B9B-0CB5-5F33-00166360FF65}"/>
              </a:ext>
            </a:extLst>
          </p:cNvPr>
          <p:cNvSpPr/>
          <p:nvPr/>
        </p:nvSpPr>
        <p:spPr>
          <a:xfrm>
            <a:off x="3074556" y="231373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Tenant View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54C69-5AD1-E602-9A9D-4FCFDAF89F72}"/>
              </a:ext>
            </a:extLst>
          </p:cNvPr>
          <p:cNvSpPr txBox="1"/>
          <p:nvPr/>
        </p:nvSpPr>
        <p:spPr>
          <a:xfrm>
            <a:off x="3188567" y="1123068"/>
            <a:ext cx="133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State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F71F9-DD88-6C1C-8E87-2E31CBA1B31B}"/>
              </a:ext>
            </a:extLst>
          </p:cNvPr>
          <p:cNvSpPr/>
          <p:nvPr/>
        </p:nvSpPr>
        <p:spPr>
          <a:xfrm>
            <a:off x="3072861" y="367451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Queue Priority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461A0-F662-9612-A562-976273F560C9}"/>
              </a:ext>
            </a:extLst>
          </p:cNvPr>
          <p:cNvSpPr/>
          <p:nvPr/>
        </p:nvSpPr>
        <p:spPr>
          <a:xfrm>
            <a:off x="3072861" y="4369743"/>
            <a:ext cx="1552491" cy="327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Rules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FFAE-1ADB-5E7A-21BB-A1F6E8758983}"/>
              </a:ext>
            </a:extLst>
          </p:cNvPr>
          <p:cNvSpPr/>
          <p:nvPr/>
        </p:nvSpPr>
        <p:spPr>
          <a:xfrm>
            <a:off x="3072861" y="4853238"/>
            <a:ext cx="1552491" cy="6237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IO Requirements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FEC10E-F4F2-E0D2-ABDF-CDE9684E0394}"/>
              </a:ext>
            </a:extLst>
          </p:cNvPr>
          <p:cNvSpPr/>
          <p:nvPr/>
        </p:nvSpPr>
        <p:spPr>
          <a:xfrm>
            <a:off x="3072862" y="1760070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State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797A84-FEF7-480C-198E-27A9A66C6E48}"/>
              </a:ext>
            </a:extLst>
          </p:cNvPr>
          <p:cNvSpPr/>
          <p:nvPr/>
        </p:nvSpPr>
        <p:spPr>
          <a:xfrm>
            <a:off x="5481442" y="1113738"/>
            <a:ext cx="2029312" cy="4656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7FFCFC-D54F-5FC2-624C-73EC5E54AD69}"/>
              </a:ext>
            </a:extLst>
          </p:cNvPr>
          <p:cNvSpPr/>
          <p:nvPr/>
        </p:nvSpPr>
        <p:spPr>
          <a:xfrm>
            <a:off x="5719850" y="2601133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E675F7-3A98-00BC-D826-A058B852A05F}"/>
              </a:ext>
            </a:extLst>
          </p:cNvPr>
          <p:cNvSpPr/>
          <p:nvPr/>
        </p:nvSpPr>
        <p:spPr>
          <a:xfrm>
            <a:off x="5719850" y="3418929"/>
            <a:ext cx="1552491" cy="2005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Logical Connections to associate resources to run-time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00AFB1-1EFA-0298-CE11-B510CDE8A4D2}"/>
              </a:ext>
            </a:extLst>
          </p:cNvPr>
          <p:cNvSpPr txBox="1"/>
          <p:nvPr/>
        </p:nvSpPr>
        <p:spPr>
          <a:xfrm>
            <a:off x="5729676" y="1239029"/>
            <a:ext cx="154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Design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8F3D07-AA9E-312D-305C-1975662AEB9B}"/>
              </a:ext>
            </a:extLst>
          </p:cNvPr>
          <p:cNvSpPr/>
          <p:nvPr/>
        </p:nvSpPr>
        <p:spPr>
          <a:xfrm>
            <a:off x="5708315" y="1998504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OS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CC03B1-4379-0B4F-D1F4-5BB2E31EF4F7}"/>
              </a:ext>
            </a:extLst>
          </p:cNvPr>
          <p:cNvSpPr/>
          <p:nvPr/>
        </p:nvSpPr>
        <p:spPr>
          <a:xfrm>
            <a:off x="7994311" y="1100667"/>
            <a:ext cx="2029312" cy="4656665"/>
          </a:xfrm>
          <a:prstGeom prst="rect">
            <a:avLst/>
          </a:prstGeom>
          <a:solidFill>
            <a:srgbClr val="E12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FAC8E3-92C7-1AB1-A5D1-173A2D637D47}"/>
              </a:ext>
            </a:extLst>
          </p:cNvPr>
          <p:cNvSpPr/>
          <p:nvPr/>
        </p:nvSpPr>
        <p:spPr>
          <a:xfrm>
            <a:off x="8232717" y="1769399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Image Deployment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EDA549-D1B5-7568-5013-78A7AD809709}"/>
              </a:ext>
            </a:extLst>
          </p:cNvPr>
          <p:cNvSpPr/>
          <p:nvPr/>
        </p:nvSpPr>
        <p:spPr>
          <a:xfrm>
            <a:off x="8230434" y="3900530"/>
            <a:ext cx="1552491" cy="6141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Container Engine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B13C6E-665F-20BD-07BC-7EAB92A7CA3D}"/>
              </a:ext>
            </a:extLst>
          </p:cNvPr>
          <p:cNvSpPr txBox="1"/>
          <p:nvPr/>
        </p:nvSpPr>
        <p:spPr>
          <a:xfrm>
            <a:off x="8080903" y="1226431"/>
            <a:ext cx="178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3A7850-30BE-634A-461B-6C5AE7D8FFCE}"/>
              </a:ext>
            </a:extLst>
          </p:cNvPr>
          <p:cNvSpPr/>
          <p:nvPr/>
        </p:nvSpPr>
        <p:spPr>
          <a:xfrm>
            <a:off x="8230434" y="2505221"/>
            <a:ext cx="1552491" cy="477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Workload Manager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A619EE-444D-379C-C184-93DE440503A1}"/>
              </a:ext>
            </a:extLst>
          </p:cNvPr>
          <p:cNvSpPr/>
          <p:nvPr/>
        </p:nvSpPr>
        <p:spPr>
          <a:xfrm>
            <a:off x="8230434" y="3234263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A11411-535B-8CB0-D659-54A4A84BE58C}"/>
              </a:ext>
            </a:extLst>
          </p:cNvPr>
          <p:cNvSpPr/>
          <p:nvPr/>
        </p:nvSpPr>
        <p:spPr>
          <a:xfrm>
            <a:off x="8230434" y="4878872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Manifest</a:t>
            </a:r>
          </a:p>
        </p:txBody>
      </p:sp>
    </p:spTree>
    <p:extLst>
      <p:ext uri="{BB962C8B-B14F-4D97-AF65-F5344CB8AC3E}">
        <p14:creationId xmlns:p14="http://schemas.microsoft.com/office/powerpoint/2010/main" val="194493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0BEC583-8D30-465A-B30C-F77DFE78828D}"/>
              </a:ext>
            </a:extLst>
          </p:cNvPr>
          <p:cNvSpPr txBox="1">
            <a:spLocks/>
          </p:cNvSpPr>
          <p:nvPr/>
        </p:nvSpPr>
        <p:spPr>
          <a:xfrm>
            <a:off x="1066800" y="467389"/>
            <a:ext cx="10058400" cy="8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562F7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Open Fabric Management Framework Architecture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4A25A-30C5-4A6D-8235-C1EDF88BC656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ounded Rectangle 67">
            <a:extLst>
              <a:ext uri="{FF2B5EF4-FFF2-40B4-BE49-F238E27FC236}">
                <a16:creationId xmlns:a16="http://schemas.microsoft.com/office/drawing/2014/main" id="{07A3FA78-6B03-442B-98AF-3211C09A9394}"/>
              </a:ext>
            </a:extLst>
          </p:cNvPr>
          <p:cNvSpPr/>
          <p:nvPr/>
        </p:nvSpPr>
        <p:spPr>
          <a:xfrm>
            <a:off x="2233276" y="1671722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Administration Domain</a:t>
            </a:r>
            <a:endParaRPr lang="en-GB" dirty="0"/>
          </a:p>
        </p:txBody>
      </p:sp>
      <p:sp>
        <p:nvSpPr>
          <p:cNvPr id="6" name="Rounded Rectangle 149">
            <a:extLst>
              <a:ext uri="{FF2B5EF4-FFF2-40B4-BE49-F238E27FC236}">
                <a16:creationId xmlns:a16="http://schemas.microsoft.com/office/drawing/2014/main" id="{27A4288B-8E2D-41CB-9B84-51974788107F}"/>
              </a:ext>
            </a:extLst>
          </p:cNvPr>
          <p:cNvSpPr/>
          <p:nvPr/>
        </p:nvSpPr>
        <p:spPr>
          <a:xfrm>
            <a:off x="312139" y="2394353"/>
            <a:ext cx="3609579" cy="2572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abstract   manipulations</a:t>
            </a:r>
            <a:endParaRPr lang="en-GB" sz="1400" dirty="0"/>
          </a:p>
        </p:txBody>
      </p:sp>
      <p:sp>
        <p:nvSpPr>
          <p:cNvPr id="7" name="Rounded Rectangle 190">
            <a:extLst>
              <a:ext uri="{FF2B5EF4-FFF2-40B4-BE49-F238E27FC236}">
                <a16:creationId xmlns:a16="http://schemas.microsoft.com/office/drawing/2014/main" id="{957FD491-2393-4C3A-B8F5-2C7052E37A03}"/>
              </a:ext>
            </a:extLst>
          </p:cNvPr>
          <p:cNvSpPr/>
          <p:nvPr/>
        </p:nvSpPr>
        <p:spPr>
          <a:xfrm>
            <a:off x="1912753" y="5404051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SLURM</a:t>
            </a:r>
            <a:endParaRPr lang="en-GB" dirty="0"/>
          </a:p>
        </p:txBody>
      </p:sp>
      <p:sp>
        <p:nvSpPr>
          <p:cNvPr id="8" name="Rounded Rectangle 191">
            <a:extLst>
              <a:ext uri="{FF2B5EF4-FFF2-40B4-BE49-F238E27FC236}">
                <a16:creationId xmlns:a16="http://schemas.microsoft.com/office/drawing/2014/main" id="{F20829B9-3FD8-4C34-B2EB-62777E123857}"/>
              </a:ext>
            </a:extLst>
          </p:cNvPr>
          <p:cNvSpPr/>
          <p:nvPr/>
        </p:nvSpPr>
        <p:spPr>
          <a:xfrm>
            <a:off x="1728702" y="4772860"/>
            <a:ext cx="1410955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Kubernetes</a:t>
            </a:r>
            <a:endParaRPr lang="en-GB" dirty="0"/>
          </a:p>
        </p:txBody>
      </p:sp>
      <p:sp>
        <p:nvSpPr>
          <p:cNvPr id="9" name="Rounded Rectangle 90">
            <a:extLst>
              <a:ext uri="{FF2B5EF4-FFF2-40B4-BE49-F238E27FC236}">
                <a16:creationId xmlns:a16="http://schemas.microsoft.com/office/drawing/2014/main" id="{651C1D79-8978-4082-8B98-C7DC4D6C7AA5}"/>
              </a:ext>
            </a:extLst>
          </p:cNvPr>
          <p:cNvSpPr/>
          <p:nvPr/>
        </p:nvSpPr>
        <p:spPr>
          <a:xfrm flipH="1">
            <a:off x="8171550" y="2323125"/>
            <a:ext cx="1187032" cy="37484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B7914E17-1F30-45FA-9CBA-011B22A54D5C}"/>
              </a:ext>
            </a:extLst>
          </p:cNvPr>
          <p:cNvSpPr/>
          <p:nvPr/>
        </p:nvSpPr>
        <p:spPr>
          <a:xfrm flipH="1">
            <a:off x="4282252" y="2833216"/>
            <a:ext cx="1488040" cy="3121237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Framework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239E29-3826-4096-B602-F249DE972E4C}"/>
              </a:ext>
            </a:extLst>
          </p:cNvPr>
          <p:cNvCxnSpPr/>
          <p:nvPr/>
        </p:nvCxnSpPr>
        <p:spPr>
          <a:xfrm flipH="1">
            <a:off x="4135135" y="1778326"/>
            <a:ext cx="0" cy="41761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66">
            <a:extLst>
              <a:ext uri="{FF2B5EF4-FFF2-40B4-BE49-F238E27FC236}">
                <a16:creationId xmlns:a16="http://schemas.microsoft.com/office/drawing/2014/main" id="{8EEA74D7-505C-4611-BF2B-33D276B37895}"/>
              </a:ext>
            </a:extLst>
          </p:cNvPr>
          <p:cNvSpPr/>
          <p:nvPr/>
        </p:nvSpPr>
        <p:spPr>
          <a:xfrm flipH="1">
            <a:off x="4298131" y="1683441"/>
            <a:ext cx="351926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Domain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265608-60A2-4DB0-ACC4-C674AB0F9580}"/>
              </a:ext>
            </a:extLst>
          </p:cNvPr>
          <p:cNvCxnSpPr/>
          <p:nvPr/>
        </p:nvCxnSpPr>
        <p:spPr>
          <a:xfrm>
            <a:off x="9407778" y="1801715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1">
            <a:extLst>
              <a:ext uri="{FF2B5EF4-FFF2-40B4-BE49-F238E27FC236}">
                <a16:creationId xmlns:a16="http://schemas.microsoft.com/office/drawing/2014/main" id="{62449438-D7ED-47F0-871B-F8B4FE24F546}"/>
              </a:ext>
            </a:extLst>
          </p:cNvPr>
          <p:cNvSpPr/>
          <p:nvPr/>
        </p:nvSpPr>
        <p:spPr>
          <a:xfrm rot="16200000" flipH="1">
            <a:off x="8576834" y="4010832"/>
            <a:ext cx="351471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45805C-DC23-4C6E-B409-843AFE1D0FB5}"/>
              </a:ext>
            </a:extLst>
          </p:cNvPr>
          <p:cNvCxnSpPr>
            <a:stCxn id="14" idx="0"/>
            <a:endCxn id="21" idx="1"/>
          </p:cNvCxnSpPr>
          <p:nvPr/>
        </p:nvCxnSpPr>
        <p:spPr>
          <a:xfrm flipH="1" flipV="1">
            <a:off x="9364984" y="3672945"/>
            <a:ext cx="782939" cy="52415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Box 8">
            <a:extLst>
              <a:ext uri="{FF2B5EF4-FFF2-40B4-BE49-F238E27FC236}">
                <a16:creationId xmlns:a16="http://schemas.microsoft.com/office/drawing/2014/main" id="{F24A60A8-DEA0-4C22-B979-445FE0D937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612" y="4238031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4DA40A57-A0A9-4D8A-A46E-C7C9B9907E1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975045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76425471-FA56-419D-B5EE-FE61DF2AEA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605094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318A826B-53B6-4310-B9A9-3EE5CC3C426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3246173"/>
            <a:ext cx="1101725" cy="36767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20" name="Rounded Rectangle 194">
            <a:extLst>
              <a:ext uri="{FF2B5EF4-FFF2-40B4-BE49-F238E27FC236}">
                <a16:creationId xmlns:a16="http://schemas.microsoft.com/office/drawing/2014/main" id="{DF798994-CA28-4992-9CF8-D321CBF6A4C8}"/>
              </a:ext>
            </a:extLst>
          </p:cNvPr>
          <p:cNvSpPr/>
          <p:nvPr/>
        </p:nvSpPr>
        <p:spPr>
          <a:xfrm flipH="1">
            <a:off x="8153347" y="2793709"/>
            <a:ext cx="1205237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Gen-Z</a:t>
            </a:r>
            <a:endParaRPr lang="en-GB" dirty="0"/>
          </a:p>
        </p:txBody>
      </p:sp>
      <p:sp>
        <p:nvSpPr>
          <p:cNvPr id="21" name="Rounded Rectangle 195">
            <a:extLst>
              <a:ext uri="{FF2B5EF4-FFF2-40B4-BE49-F238E27FC236}">
                <a16:creationId xmlns:a16="http://schemas.microsoft.com/office/drawing/2014/main" id="{7DB16F08-42B7-408C-8C0C-54B284AA5ED4}"/>
              </a:ext>
            </a:extLst>
          </p:cNvPr>
          <p:cNvSpPr/>
          <p:nvPr/>
        </p:nvSpPr>
        <p:spPr>
          <a:xfrm flipH="1">
            <a:off x="8171551" y="3423302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Slingshot</a:t>
            </a:r>
            <a:endParaRPr lang="en-GB" dirty="0"/>
          </a:p>
        </p:txBody>
      </p:sp>
      <p:sp>
        <p:nvSpPr>
          <p:cNvPr id="22" name="Rounded Rectangle 198">
            <a:extLst>
              <a:ext uri="{FF2B5EF4-FFF2-40B4-BE49-F238E27FC236}">
                <a16:creationId xmlns:a16="http://schemas.microsoft.com/office/drawing/2014/main" id="{30C594A0-B78B-4D00-91C3-DD2F299D85CF}"/>
              </a:ext>
            </a:extLst>
          </p:cNvPr>
          <p:cNvSpPr/>
          <p:nvPr/>
        </p:nvSpPr>
        <p:spPr>
          <a:xfrm flipH="1">
            <a:off x="8176725" y="4052099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IB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3A7F1-BF70-4CB7-9131-BEED1FC4D8EF}"/>
              </a:ext>
            </a:extLst>
          </p:cNvPr>
          <p:cNvCxnSpPr>
            <a:stCxn id="16" idx="1"/>
            <a:endCxn id="20" idx="3"/>
          </p:cNvCxnSpPr>
          <p:nvPr/>
        </p:nvCxnSpPr>
        <p:spPr>
          <a:xfrm flipV="1">
            <a:off x="5578337" y="3043352"/>
            <a:ext cx="2575010" cy="1311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Box 21">
            <a:extLst>
              <a:ext uri="{FF2B5EF4-FFF2-40B4-BE49-F238E27FC236}">
                <a16:creationId xmlns:a16="http://schemas.microsoft.com/office/drawing/2014/main" id="{1A88BFDA-35D5-4BEE-B695-E1F205F7A20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070" y="3383070"/>
            <a:ext cx="598472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5A6581-1AD2-4C5A-A7A9-00C5502A47A7}"/>
              </a:ext>
            </a:extLst>
          </p:cNvPr>
          <p:cNvCxnSpPr>
            <a:stCxn id="16" idx="1"/>
            <a:endCxn id="21" idx="3"/>
          </p:cNvCxnSpPr>
          <p:nvPr/>
        </p:nvCxnSpPr>
        <p:spPr>
          <a:xfrm flipV="1">
            <a:off x="5578337" y="3672945"/>
            <a:ext cx="2593214" cy="6821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FD61F-08F9-465D-9FBE-82FC2A9A1FC6}"/>
              </a:ext>
            </a:extLst>
          </p:cNvPr>
          <p:cNvCxnSpPr>
            <a:stCxn id="16" idx="1"/>
            <a:endCxn id="22" idx="3"/>
          </p:cNvCxnSpPr>
          <p:nvPr/>
        </p:nvCxnSpPr>
        <p:spPr>
          <a:xfrm flipV="1">
            <a:off x="5578337" y="4301742"/>
            <a:ext cx="2598388" cy="533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21">
            <a:extLst>
              <a:ext uri="{FF2B5EF4-FFF2-40B4-BE49-F238E27FC236}">
                <a16:creationId xmlns:a16="http://schemas.microsoft.com/office/drawing/2014/main" id="{D7D7ACDC-E437-476B-AB44-63FC1C242E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86910" y="3793929"/>
            <a:ext cx="582338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6557C4-5FD2-4D51-82E5-287C3DA11CEE}"/>
              </a:ext>
            </a:extLst>
          </p:cNvPr>
          <p:cNvGrpSpPr/>
          <p:nvPr/>
        </p:nvGrpSpPr>
        <p:grpSpPr>
          <a:xfrm>
            <a:off x="5748581" y="4652183"/>
            <a:ext cx="1090024" cy="1371274"/>
            <a:chOff x="4269265" y="2082698"/>
            <a:chExt cx="1284645" cy="1371274"/>
          </a:xfrm>
        </p:grpSpPr>
        <p:sp>
          <p:nvSpPr>
            <p:cNvPr id="29" name="Rounded Rectangle 40">
              <a:extLst>
                <a:ext uri="{FF2B5EF4-FFF2-40B4-BE49-F238E27FC236}">
                  <a16:creationId xmlns:a16="http://schemas.microsoft.com/office/drawing/2014/main" id="{0C44A545-6B77-4EAA-98F1-D8496DF5F9F3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100000">
                  <a:srgbClr val="C0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Redfish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D88387F-DF8C-4FBA-9782-53520B19BD1C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2095F7F-913C-401E-97E7-B73D6D06B268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DDE5C59-E025-4770-BCD8-238C6C287CF9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957C524-019E-4D9C-A6E3-3E518CAF0111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5214306-FCBA-4E40-92F4-08573A4590D4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DCA831C-88CD-462D-B810-77D11BF3052C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16180A6-2502-4DD8-BF65-03BBBBB62F04}"/>
                  </a:ext>
                </a:extLst>
              </p:cNvPr>
              <p:cNvCxnSpPr>
                <a:stCxn id="35" idx="4"/>
                <a:endCxn id="32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38A5711-3638-47CA-B5FD-308E6EA566CC}"/>
                  </a:ext>
                </a:extLst>
              </p:cNvPr>
              <p:cNvCxnSpPr>
                <a:stCxn id="35" idx="3"/>
                <a:endCxn id="31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B08444B-D079-4A0A-B4FB-F36C305A421C}"/>
                  </a:ext>
                </a:extLst>
              </p:cNvPr>
              <p:cNvCxnSpPr>
                <a:stCxn id="35" idx="5"/>
                <a:endCxn id="34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5569C2F-C70C-4F06-AC46-DB3D87E1597E}"/>
                  </a:ext>
                </a:extLst>
              </p:cNvPr>
              <p:cNvCxnSpPr>
                <a:stCxn id="31" idx="4"/>
                <a:endCxn id="33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09938F3-2120-49F7-B84C-8D4DBAC857F4}"/>
                  </a:ext>
                </a:extLst>
              </p:cNvPr>
              <p:cNvCxnSpPr>
                <a:stCxn id="32" idx="5"/>
                <a:endCxn id="34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2C5E7EB-99BE-4295-A1AA-FEEC57843648}"/>
                  </a:ext>
                </a:extLst>
              </p:cNvPr>
              <p:cNvCxnSpPr>
                <a:stCxn id="32" idx="4"/>
                <a:endCxn id="33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DA1709-FA2A-44A6-A47A-B9C1C4D03D3A}"/>
              </a:ext>
            </a:extLst>
          </p:cNvPr>
          <p:cNvGrpSpPr/>
          <p:nvPr/>
        </p:nvGrpSpPr>
        <p:grpSpPr>
          <a:xfrm>
            <a:off x="7459621" y="4695848"/>
            <a:ext cx="1065275" cy="1371274"/>
            <a:chOff x="4269265" y="2082698"/>
            <a:chExt cx="1284645" cy="1371274"/>
          </a:xfrm>
        </p:grpSpPr>
        <p:sp>
          <p:nvSpPr>
            <p:cNvPr id="43" name="Rounded Rectangle 326">
              <a:extLst>
                <a:ext uri="{FF2B5EF4-FFF2-40B4-BE49-F238E27FC236}">
                  <a16:creationId xmlns:a16="http://schemas.microsoft.com/office/drawing/2014/main" id="{D7268951-C12B-484E-B5E5-0A7903DF9A4C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Native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BD15C6C-FAF3-4B5D-BDC5-DDB1DC14B25E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3415640-0F49-4CB0-9A49-669BF7CE2700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475EDDD-148A-4FCE-9B3E-D936A350E441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1432E40-DA76-4640-BBB4-96AE8C4AA64E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C574D88-E9AD-449C-9436-BE7ECC4E0D60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961B10C7-21F6-4B4C-8A8B-A92B0BB8708B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D45F7F7-2980-4816-984F-CCCE9B1AF6D0}"/>
                  </a:ext>
                </a:extLst>
              </p:cNvPr>
              <p:cNvCxnSpPr>
                <a:stCxn id="49" idx="4"/>
                <a:endCxn id="46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726C9A4-AB6E-4148-99F3-605A33CF699A}"/>
                  </a:ext>
                </a:extLst>
              </p:cNvPr>
              <p:cNvCxnSpPr>
                <a:stCxn id="49" idx="3"/>
                <a:endCxn id="45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CDC5CA5-CC45-41A5-BF10-C5D27F03029A}"/>
                  </a:ext>
                </a:extLst>
              </p:cNvPr>
              <p:cNvCxnSpPr>
                <a:stCxn id="49" idx="5"/>
                <a:endCxn id="48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7DA034B-EE8B-4265-A8B7-FB87941D9124}"/>
                  </a:ext>
                </a:extLst>
              </p:cNvPr>
              <p:cNvCxnSpPr>
                <a:stCxn id="45" idx="4"/>
                <a:endCxn id="47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B5242B3-7F9B-4646-A2AE-80B8417237A1}"/>
                  </a:ext>
                </a:extLst>
              </p:cNvPr>
              <p:cNvCxnSpPr>
                <a:stCxn id="46" idx="5"/>
                <a:endCxn id="48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42D5254-CDEC-4D35-B90E-2DB15FE920B6}"/>
                  </a:ext>
                </a:extLst>
              </p:cNvPr>
              <p:cNvCxnSpPr>
                <a:stCxn id="46" idx="4"/>
                <a:endCxn id="47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 Box 21">
            <a:extLst>
              <a:ext uri="{FF2B5EF4-FFF2-40B4-BE49-F238E27FC236}">
                <a16:creationId xmlns:a16="http://schemas.microsoft.com/office/drawing/2014/main" id="{BE017D78-E118-481A-9176-ADD83B1DF48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16266" y="4184992"/>
            <a:ext cx="719513" cy="308094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40DE910-EBC2-48CE-A130-F01F36DA9130}"/>
              </a:ext>
            </a:extLst>
          </p:cNvPr>
          <p:cNvCxnSpPr>
            <a:cxnSpLocks/>
            <a:stCxn id="8" idx="3"/>
            <a:endCxn id="16" idx="3"/>
          </p:cNvCxnSpPr>
          <p:nvPr/>
        </p:nvCxnSpPr>
        <p:spPr>
          <a:xfrm flipV="1">
            <a:off x="3139657" y="4355079"/>
            <a:ext cx="1336955" cy="6674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68">
            <a:extLst>
              <a:ext uri="{FF2B5EF4-FFF2-40B4-BE49-F238E27FC236}">
                <a16:creationId xmlns:a16="http://schemas.microsoft.com/office/drawing/2014/main" id="{4AE7E32A-D88A-45AC-8CFB-1A85498D91BE}"/>
              </a:ext>
            </a:extLst>
          </p:cNvPr>
          <p:cNvSpPr/>
          <p:nvPr/>
        </p:nvSpPr>
        <p:spPr>
          <a:xfrm>
            <a:off x="386791" y="2894314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libfabric</a:t>
            </a:r>
            <a:endParaRPr lang="en-GB" dirty="0"/>
          </a:p>
        </p:txBody>
      </p:sp>
      <p:sp>
        <p:nvSpPr>
          <p:cNvPr id="59" name="Rounded Rectangle 69">
            <a:extLst>
              <a:ext uri="{FF2B5EF4-FFF2-40B4-BE49-F238E27FC236}">
                <a16:creationId xmlns:a16="http://schemas.microsoft.com/office/drawing/2014/main" id="{9E3C6611-FF12-4BA9-8DB1-4382F6A3E3E0}"/>
              </a:ext>
            </a:extLst>
          </p:cNvPr>
          <p:cNvSpPr/>
          <p:nvPr/>
        </p:nvSpPr>
        <p:spPr>
          <a:xfrm>
            <a:off x="433661" y="3466638"/>
            <a:ext cx="1242739" cy="546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openFAM</a:t>
            </a:r>
            <a:endParaRPr lang="en-GB" dirty="0"/>
          </a:p>
        </p:txBody>
      </p:sp>
      <p:sp>
        <p:nvSpPr>
          <p:cNvPr id="60" name="Rounded Rectangle 70">
            <a:extLst>
              <a:ext uri="{FF2B5EF4-FFF2-40B4-BE49-F238E27FC236}">
                <a16:creationId xmlns:a16="http://schemas.microsoft.com/office/drawing/2014/main" id="{A4111571-7B02-436B-AC43-833432A5720B}"/>
              </a:ext>
            </a:extLst>
          </p:cNvPr>
          <p:cNvSpPr/>
          <p:nvPr/>
        </p:nvSpPr>
        <p:spPr>
          <a:xfrm>
            <a:off x="198142" y="1667153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Domain</a:t>
            </a:r>
            <a:endParaRPr lang="en-GB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D95CCCB-AEF1-4AF0-BE87-3FBCE1C983FC}"/>
              </a:ext>
            </a:extLst>
          </p:cNvPr>
          <p:cNvCxnSpPr>
            <a:stCxn id="7" idx="3"/>
            <a:endCxn id="16" idx="3"/>
          </p:cNvCxnSpPr>
          <p:nvPr/>
        </p:nvCxnSpPr>
        <p:spPr>
          <a:xfrm flipV="1">
            <a:off x="3117990" y="4355079"/>
            <a:ext cx="1358622" cy="12986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 Box 21">
            <a:extLst>
              <a:ext uri="{FF2B5EF4-FFF2-40B4-BE49-F238E27FC236}">
                <a16:creationId xmlns:a16="http://schemas.microsoft.com/office/drawing/2014/main" id="{3E427562-20B8-4D50-A5F5-857374957C5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08555" y="4531709"/>
            <a:ext cx="689614" cy="490793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28B7307-9ABC-41C6-A12C-D6CB7587B12B}"/>
              </a:ext>
            </a:extLst>
          </p:cNvPr>
          <p:cNvCxnSpPr>
            <a:cxnSpLocks/>
            <a:stCxn id="59" idx="3"/>
            <a:endCxn id="19" idx="3"/>
          </p:cNvCxnSpPr>
          <p:nvPr/>
        </p:nvCxnSpPr>
        <p:spPr>
          <a:xfrm flipV="1">
            <a:off x="1676400" y="3430012"/>
            <a:ext cx="2806245" cy="3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097085C-D988-4650-9E2C-34FB51848C41}"/>
              </a:ext>
            </a:extLst>
          </p:cNvPr>
          <p:cNvCxnSpPr>
            <a:stCxn id="58" idx="3"/>
            <a:endCxn id="19" idx="3"/>
          </p:cNvCxnSpPr>
          <p:nvPr/>
        </p:nvCxnSpPr>
        <p:spPr>
          <a:xfrm>
            <a:off x="1592028" y="3143957"/>
            <a:ext cx="2890617" cy="2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82">
            <a:extLst>
              <a:ext uri="{FF2B5EF4-FFF2-40B4-BE49-F238E27FC236}">
                <a16:creationId xmlns:a16="http://schemas.microsoft.com/office/drawing/2014/main" id="{00B95007-E9E1-4A7D-93BF-385D8E4EB87B}"/>
              </a:ext>
            </a:extLst>
          </p:cNvPr>
          <p:cNvSpPr/>
          <p:nvPr/>
        </p:nvSpPr>
        <p:spPr>
          <a:xfrm>
            <a:off x="1124571" y="4076557"/>
            <a:ext cx="1894661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FAM Resource</a:t>
            </a:r>
          </a:p>
          <a:p>
            <a:pPr algn="ctr"/>
            <a:r>
              <a:rPr lang="en-US" dirty="0"/>
              <a:t>Manager</a:t>
            </a:r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A739EE4-D974-47ED-B3CD-6F71DAC454E7}"/>
              </a:ext>
            </a:extLst>
          </p:cNvPr>
          <p:cNvCxnSpPr>
            <a:stCxn id="65" idx="3"/>
            <a:endCxn id="70" idx="3"/>
          </p:cNvCxnSpPr>
          <p:nvPr/>
        </p:nvCxnSpPr>
        <p:spPr>
          <a:xfrm flipV="1">
            <a:off x="3019232" y="3909645"/>
            <a:ext cx="1456809" cy="4165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87">
            <a:extLst>
              <a:ext uri="{FF2B5EF4-FFF2-40B4-BE49-F238E27FC236}">
                <a16:creationId xmlns:a16="http://schemas.microsoft.com/office/drawing/2014/main" id="{89BE7927-FD0B-49C8-82AB-677F4757C19C}"/>
              </a:ext>
            </a:extLst>
          </p:cNvPr>
          <p:cNvSpPr/>
          <p:nvPr/>
        </p:nvSpPr>
        <p:spPr>
          <a:xfrm flipH="1">
            <a:off x="224878" y="1213829"/>
            <a:ext cx="377149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Platf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AD010EF6-C56C-4125-B133-F3141EE4D8D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27466" y="3150311"/>
            <a:ext cx="786632" cy="76425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attach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69" name="Text Box 21">
            <a:extLst>
              <a:ext uri="{FF2B5EF4-FFF2-40B4-BE49-F238E27FC236}">
                <a16:creationId xmlns:a16="http://schemas.microsoft.com/office/drawing/2014/main" id="{9D5C5D5C-AAA1-4DA7-B2D6-A47FDD6D22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02136" y="3675107"/>
            <a:ext cx="786632" cy="758426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70" name="Text Box 8">
            <a:extLst>
              <a:ext uri="{FF2B5EF4-FFF2-40B4-BE49-F238E27FC236}">
                <a16:creationId xmlns:a16="http://schemas.microsoft.com/office/drawing/2014/main" id="{F5CC2FB4-7B84-4CF1-A70A-B753508424A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041" y="3729687"/>
            <a:ext cx="1101725" cy="359916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71" name="Rounded Rectangle 75">
            <a:extLst>
              <a:ext uri="{FF2B5EF4-FFF2-40B4-BE49-F238E27FC236}">
                <a16:creationId xmlns:a16="http://schemas.microsoft.com/office/drawing/2014/main" id="{257E0A80-30DB-4818-B285-BBEDFBBCD7B0}"/>
              </a:ext>
            </a:extLst>
          </p:cNvPr>
          <p:cNvSpPr/>
          <p:nvPr/>
        </p:nvSpPr>
        <p:spPr>
          <a:xfrm flipH="1">
            <a:off x="4291547" y="1213829"/>
            <a:ext cx="460607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OFMF Services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BFD2BD0E-183B-46E6-9BC8-150715EF9422}"/>
              </a:ext>
            </a:extLst>
          </p:cNvPr>
          <p:cNvSpPr txBox="1">
            <a:spLocks/>
          </p:cNvSpPr>
          <p:nvPr/>
        </p:nvSpPr>
        <p:spPr>
          <a:xfrm>
            <a:off x="5112085" y="6453236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743EA0E-C5B1-48EC-8082-F253EA88050D}" type="slidenum">
              <a:rPr lang="en-US" smtClean="0">
                <a:solidFill>
                  <a:prstClr val="black"/>
                </a:solidFill>
              </a:rPr>
              <a:pPr algn="ctr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B43E75C-867F-428A-B3A8-F553E0855626}"/>
              </a:ext>
            </a:extLst>
          </p:cNvPr>
          <p:cNvSpPr/>
          <p:nvPr/>
        </p:nvSpPr>
        <p:spPr>
          <a:xfrm flipH="1">
            <a:off x="9514748" y="1219759"/>
            <a:ext cx="181238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Actual Fabric</a:t>
            </a:r>
          </a:p>
        </p:txBody>
      </p:sp>
    </p:spTree>
    <p:extLst>
      <p:ext uri="{BB962C8B-B14F-4D97-AF65-F5344CB8AC3E}">
        <p14:creationId xmlns:p14="http://schemas.microsoft.com/office/powerpoint/2010/main" val="24636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56" grpId="0" animBg="1"/>
      <p:bldP spid="58" grpId="0" animBg="1"/>
      <p:bldP spid="59" grpId="0" animBg="1"/>
      <p:bldP spid="60" grpId="0" animBg="1"/>
      <p:bldP spid="62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</p:bldLst>
  </p:timing>
</p:sld>
</file>

<file path=ppt/theme/theme1.xml><?xml version="1.0" encoding="utf-8"?>
<a:theme xmlns:a="http://schemas.openxmlformats.org/drawingml/2006/main" name="5_Office Theme">
  <a:themeElements>
    <a:clrScheme name="SNIA">
      <a:dk1>
        <a:srgbClr val="000000"/>
      </a:dk1>
      <a:lt1>
        <a:sysClr val="window" lastClr="FFFFFF"/>
      </a:lt1>
      <a:dk2>
        <a:srgbClr val="7030A0"/>
      </a:dk2>
      <a:lt2>
        <a:srgbClr val="E7E6E6"/>
      </a:lt2>
      <a:accent1>
        <a:srgbClr val="006CBD"/>
      </a:accent1>
      <a:accent2>
        <a:srgbClr val="1D9EFF"/>
      </a:accent2>
      <a:accent3>
        <a:srgbClr val="B0DDFF"/>
      </a:accent3>
      <a:accent4>
        <a:srgbClr val="7CC7FF"/>
      </a:accent4>
      <a:accent5>
        <a:srgbClr val="C7A2E3"/>
      </a:accent5>
      <a:accent6>
        <a:srgbClr val="DB258D"/>
      </a:accent6>
      <a:hlink>
        <a:srgbClr val="1D9EFF"/>
      </a:hlink>
      <a:folHlink>
        <a:srgbClr val="B0D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58824</TotalTime>
  <Words>211</Words>
  <Application>Microsoft Macintosh PowerPoint</Application>
  <PresentationFormat>Widescreen</PresentationFormat>
  <Paragraphs>111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HelvNeue for IBM</vt:lpstr>
      <vt:lpstr>Wingdings</vt:lpstr>
      <vt:lpstr>5_Office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Cayton, Phil</dc:creator>
  <cp:lastModifiedBy>Aguilar, Michael J.</cp:lastModifiedBy>
  <cp:revision>58</cp:revision>
  <dcterms:created xsi:type="dcterms:W3CDTF">2021-03-24T16:20:37Z</dcterms:created>
  <dcterms:modified xsi:type="dcterms:W3CDTF">2022-08-29T19:26:52Z</dcterms:modified>
</cp:coreProperties>
</file>