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7" r:id="rId2"/>
  </p:sldMasterIdLst>
  <p:notesMasterIdLst>
    <p:notesMasterId r:id="rId11"/>
  </p:notesMasterIdLst>
  <p:handoutMasterIdLst>
    <p:handoutMasterId r:id="rId12"/>
  </p:handoutMasterIdLst>
  <p:sldIdLst>
    <p:sldId id="2626" r:id="rId3"/>
    <p:sldId id="2635" r:id="rId4"/>
    <p:sldId id="2633" r:id="rId5"/>
    <p:sldId id="2636" r:id="rId6"/>
    <p:sldId id="2634" r:id="rId7"/>
    <p:sldId id="2629" r:id="rId8"/>
    <p:sldId id="2628" r:id="rId9"/>
    <p:sldId id="262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C65B11-EC47-4A84-9130-D3C6EFCD5ED9}">
          <p14:sldIdLst>
            <p14:sldId id="2626"/>
            <p14:sldId id="2635"/>
            <p14:sldId id="2633"/>
            <p14:sldId id="2636"/>
            <p14:sldId id="2634"/>
            <p14:sldId id="2629"/>
            <p14:sldId id="2628"/>
            <p14:sldId id="26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4" autoAdjust="0"/>
    <p:restoredTop sz="96357" autoAdjust="0"/>
  </p:normalViewPr>
  <p:slideViewPr>
    <p:cSldViewPr snapToGrid="0">
      <p:cViewPr varScale="1">
        <p:scale>
          <a:sx n="128" d="100"/>
          <a:sy n="128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7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7DC668-9E33-4568-8506-6A3C5E6CE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EFDB-9248-49B3-AD1F-17C1C53907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C9978-CE30-4A06-B39A-95CDD10D4AB4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173C-EBAF-4CCD-8BD5-6D275056D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5243-16D1-49BD-9040-63E59E3AB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0D5B-55FF-402B-92D4-3CA438AFD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2A3BF-B6A3-4714-8ACC-807BC571DCF0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2764-A249-4AD1-A291-EBD8D0C9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16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3741D4-4F3B-49BE-A4A4-2FC024D2D24D}"/>
              </a:ext>
            </a:extLst>
          </p:cNvPr>
          <p:cNvSpPr/>
          <p:nvPr/>
        </p:nvSpPr>
        <p:spPr>
          <a:xfrm>
            <a:off x="0" y="0"/>
            <a:ext cx="2949388" cy="6854116"/>
          </a:xfrm>
          <a:prstGeom prst="rect">
            <a:avLst/>
          </a:prstGeom>
          <a:solidFill>
            <a:srgbClr val="080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2141" y="-1"/>
            <a:ext cx="9449859" cy="685411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69756" y="1677978"/>
            <a:ext cx="729228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D4464299-E078-427C-AD80-DD89B445A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36" y="155448"/>
            <a:ext cx="4486934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0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45121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09881" y="6299962"/>
            <a:ext cx="189000" cy="201600"/>
          </a:xfrm>
          <a:prstGeom prst="rect">
            <a:avLst/>
          </a:prstGeom>
        </p:spPr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8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58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47"/>
            </a:lvl1pPr>
            <a:lvl2pPr marL="447072" indent="0" algn="ctr">
              <a:buNone/>
              <a:defRPr sz="1955"/>
            </a:lvl2pPr>
            <a:lvl3pPr marL="894145" indent="0" algn="ctr">
              <a:buNone/>
              <a:defRPr sz="1760"/>
            </a:lvl3pPr>
            <a:lvl4pPr marL="1341218" indent="0" algn="ctr">
              <a:buNone/>
              <a:defRPr sz="1565"/>
            </a:lvl4pPr>
            <a:lvl5pPr marL="1788290" indent="0" algn="ctr">
              <a:buNone/>
              <a:defRPr sz="1565"/>
            </a:lvl5pPr>
            <a:lvl6pPr marL="2235362" indent="0" algn="ctr">
              <a:buNone/>
              <a:defRPr sz="1565"/>
            </a:lvl6pPr>
            <a:lvl7pPr marL="2682435" indent="0" algn="ctr">
              <a:buNone/>
              <a:defRPr sz="1565"/>
            </a:lvl7pPr>
            <a:lvl8pPr marL="3129508" indent="0" algn="ctr">
              <a:buNone/>
              <a:defRPr sz="1565"/>
            </a:lvl8pPr>
            <a:lvl9pPr marL="3576580" indent="0" algn="ctr">
              <a:buNone/>
              <a:defRPr sz="15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40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66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8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1pPr>
            <a:lvl2pPr marL="447072" indent="0">
              <a:buNone/>
              <a:defRPr sz="1955">
                <a:solidFill>
                  <a:schemeClr val="tx1">
                    <a:tint val="75000"/>
                  </a:schemeClr>
                </a:solidFill>
              </a:defRPr>
            </a:lvl2pPr>
            <a:lvl3pPr marL="894145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341218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4pPr>
            <a:lvl5pPr marL="1788290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5pPr>
            <a:lvl6pPr marL="2235362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6pPr>
            <a:lvl7pPr marL="2682435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7pPr>
            <a:lvl8pPr marL="3129508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8pPr>
            <a:lvl9pPr marL="3576580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50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7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3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47" b="1"/>
            </a:lvl1pPr>
            <a:lvl2pPr marL="447072" indent="0">
              <a:buNone/>
              <a:defRPr sz="1955" b="1"/>
            </a:lvl2pPr>
            <a:lvl3pPr marL="894145" indent="0">
              <a:buNone/>
              <a:defRPr sz="1760" b="1"/>
            </a:lvl3pPr>
            <a:lvl4pPr marL="1341218" indent="0">
              <a:buNone/>
              <a:defRPr sz="1565" b="1"/>
            </a:lvl4pPr>
            <a:lvl5pPr marL="1788290" indent="0">
              <a:buNone/>
              <a:defRPr sz="1565" b="1"/>
            </a:lvl5pPr>
            <a:lvl6pPr marL="2235362" indent="0">
              <a:buNone/>
              <a:defRPr sz="1565" b="1"/>
            </a:lvl6pPr>
            <a:lvl7pPr marL="2682435" indent="0">
              <a:buNone/>
              <a:defRPr sz="1565" b="1"/>
            </a:lvl7pPr>
            <a:lvl8pPr marL="3129508" indent="0">
              <a:buNone/>
              <a:defRPr sz="1565" b="1"/>
            </a:lvl8pPr>
            <a:lvl9pPr marL="3576580" indent="0">
              <a:buNone/>
              <a:defRPr sz="15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347" b="1"/>
            </a:lvl1pPr>
            <a:lvl2pPr marL="447072" indent="0">
              <a:buNone/>
              <a:defRPr sz="1955" b="1"/>
            </a:lvl2pPr>
            <a:lvl3pPr marL="894145" indent="0">
              <a:buNone/>
              <a:defRPr sz="1760" b="1"/>
            </a:lvl3pPr>
            <a:lvl4pPr marL="1341218" indent="0">
              <a:buNone/>
              <a:defRPr sz="1565" b="1"/>
            </a:lvl4pPr>
            <a:lvl5pPr marL="1788290" indent="0">
              <a:buNone/>
              <a:defRPr sz="1565" b="1"/>
            </a:lvl5pPr>
            <a:lvl6pPr marL="2235362" indent="0">
              <a:buNone/>
              <a:defRPr sz="1565" b="1"/>
            </a:lvl6pPr>
            <a:lvl7pPr marL="2682435" indent="0">
              <a:buNone/>
              <a:defRPr sz="1565" b="1"/>
            </a:lvl7pPr>
            <a:lvl8pPr marL="3129508" indent="0">
              <a:buNone/>
              <a:defRPr sz="1565" b="1"/>
            </a:lvl8pPr>
            <a:lvl9pPr marL="3576580" indent="0">
              <a:buNone/>
              <a:defRPr sz="15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8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93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716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29"/>
            </a:lvl1pPr>
            <a:lvl2pPr>
              <a:defRPr sz="2738"/>
            </a:lvl2pPr>
            <a:lvl3pPr>
              <a:defRPr sz="2347"/>
            </a:lvl3pPr>
            <a:lvl4pPr>
              <a:defRPr sz="1955"/>
            </a:lvl4pPr>
            <a:lvl5pPr>
              <a:defRPr sz="1955"/>
            </a:lvl5pPr>
            <a:lvl6pPr>
              <a:defRPr sz="1955"/>
            </a:lvl6pPr>
            <a:lvl7pPr>
              <a:defRPr sz="1955"/>
            </a:lvl7pPr>
            <a:lvl8pPr>
              <a:defRPr sz="1955"/>
            </a:lvl8pPr>
            <a:lvl9pPr>
              <a:defRPr sz="19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5"/>
            </a:lvl1pPr>
            <a:lvl2pPr marL="447072" indent="0">
              <a:buNone/>
              <a:defRPr sz="1369"/>
            </a:lvl2pPr>
            <a:lvl3pPr marL="894145" indent="0">
              <a:buNone/>
              <a:defRPr sz="1173"/>
            </a:lvl3pPr>
            <a:lvl4pPr marL="1341218" indent="0">
              <a:buNone/>
              <a:defRPr sz="978"/>
            </a:lvl4pPr>
            <a:lvl5pPr marL="1788290" indent="0">
              <a:buNone/>
              <a:defRPr sz="978"/>
            </a:lvl5pPr>
            <a:lvl6pPr marL="2235362" indent="0">
              <a:buNone/>
              <a:defRPr sz="978"/>
            </a:lvl6pPr>
            <a:lvl7pPr marL="2682435" indent="0">
              <a:buNone/>
              <a:defRPr sz="978"/>
            </a:lvl7pPr>
            <a:lvl8pPr marL="3129508" indent="0">
              <a:buNone/>
              <a:defRPr sz="978"/>
            </a:lvl8pPr>
            <a:lvl9pPr marL="3576580" indent="0">
              <a:buNone/>
              <a:defRPr sz="9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535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29"/>
            </a:lvl1pPr>
            <a:lvl2pPr marL="447072" indent="0">
              <a:buNone/>
              <a:defRPr sz="2738"/>
            </a:lvl2pPr>
            <a:lvl3pPr marL="894145" indent="0">
              <a:buNone/>
              <a:defRPr sz="2347"/>
            </a:lvl3pPr>
            <a:lvl4pPr marL="1341218" indent="0">
              <a:buNone/>
              <a:defRPr sz="1955"/>
            </a:lvl4pPr>
            <a:lvl5pPr marL="1788290" indent="0">
              <a:buNone/>
              <a:defRPr sz="1955"/>
            </a:lvl5pPr>
            <a:lvl6pPr marL="2235362" indent="0">
              <a:buNone/>
              <a:defRPr sz="1955"/>
            </a:lvl6pPr>
            <a:lvl7pPr marL="2682435" indent="0">
              <a:buNone/>
              <a:defRPr sz="1955"/>
            </a:lvl7pPr>
            <a:lvl8pPr marL="3129508" indent="0">
              <a:buNone/>
              <a:defRPr sz="1955"/>
            </a:lvl8pPr>
            <a:lvl9pPr marL="3576580" indent="0">
              <a:buNone/>
              <a:defRPr sz="195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5"/>
            </a:lvl1pPr>
            <a:lvl2pPr marL="447072" indent="0">
              <a:buNone/>
              <a:defRPr sz="1369"/>
            </a:lvl2pPr>
            <a:lvl3pPr marL="894145" indent="0">
              <a:buNone/>
              <a:defRPr sz="1173"/>
            </a:lvl3pPr>
            <a:lvl4pPr marL="1341218" indent="0">
              <a:buNone/>
              <a:defRPr sz="978"/>
            </a:lvl4pPr>
            <a:lvl5pPr marL="1788290" indent="0">
              <a:buNone/>
              <a:defRPr sz="978"/>
            </a:lvl5pPr>
            <a:lvl6pPr marL="2235362" indent="0">
              <a:buNone/>
              <a:defRPr sz="978"/>
            </a:lvl6pPr>
            <a:lvl7pPr marL="2682435" indent="0">
              <a:buNone/>
              <a:defRPr sz="978"/>
            </a:lvl7pPr>
            <a:lvl8pPr marL="3129508" indent="0">
              <a:buNone/>
              <a:defRPr sz="978"/>
            </a:lvl8pPr>
            <a:lvl9pPr marL="3576580" indent="0">
              <a:buNone/>
              <a:defRPr sz="9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865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81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9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90000"/>
                  </a:schemeClr>
                </a:solidFill>
              </a:defRPr>
            </a:lvl3pPr>
            <a:lvl4pPr>
              <a:defRPr>
                <a:solidFill>
                  <a:srgbClr val="D6BBEB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1423CF05-E431-420B-B1F1-E741BCA8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2E96E750-4B23-435D-8709-FE215A8E87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86" y="1709738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8229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A47127-9716-46BB-A9A5-05A1402CDC78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3">
            <a:extLst>
              <a:ext uri="{FF2B5EF4-FFF2-40B4-BE49-F238E27FC236}">
                <a16:creationId xmlns:a16="http://schemas.microsoft.com/office/drawing/2014/main" id="{698C27B1-8544-40F7-85B2-142CC4AD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5FDC5FA-A1CB-4212-94C6-E90EDCA1C0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3512" y="365125"/>
            <a:ext cx="11907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Neue for IBM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A088-073F-4091-8A23-99FF99D8B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55528"/>
          <a:stretch/>
        </p:blipFill>
        <p:spPr>
          <a:xfrm>
            <a:off x="-17435" y="0"/>
            <a:ext cx="12209435" cy="2286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52D80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1B7492E-018A-4D48-9874-5BED8CF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1187385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0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5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2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6917" y="451905"/>
            <a:ext cx="596636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E1EAE4-237E-4D95-AB07-20D1B16547C9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10A052-5B0A-4DED-8AB4-73CE100DBD3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78761"/>
          <a:stretch/>
        </p:blipFill>
        <p:spPr>
          <a:xfrm>
            <a:off x="-17435" y="0"/>
            <a:ext cx="1220943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  <p:sldLayoutId id="214748369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562F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4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000" b="0" i="0" kern="12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815"/>
            <a:fld id="{183C65C3-E076-445F-801F-42F66886C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04815"/>
              <a:t>8/31/22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81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815"/>
            <a:fld id="{253AACA0-F1C4-4115-95FF-7313684B86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0481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2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894145" rtl="0" eaLnBrk="1" latinLnBrk="0" hangingPunct="1">
        <a:lnSpc>
          <a:spcPct val="90000"/>
        </a:lnSpc>
        <a:spcBef>
          <a:spcPct val="0"/>
        </a:spcBef>
        <a:buNone/>
        <a:defRPr sz="43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537" indent="-223537" algn="l" defTabSz="894145" rtl="0" eaLnBrk="1" latinLnBrk="0" hangingPunct="1">
        <a:lnSpc>
          <a:spcPct val="90000"/>
        </a:lnSpc>
        <a:spcBef>
          <a:spcPts val="978"/>
        </a:spcBef>
        <a:buFont typeface="Arial" panose="020B0604020202020204" pitchFamily="34" charset="0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70609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2pPr>
      <a:lvl3pPr marL="1117681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955" kern="1200">
          <a:solidFill>
            <a:schemeClr val="tx1"/>
          </a:solidFill>
          <a:latin typeface="+mn-lt"/>
          <a:ea typeface="+mn-ea"/>
          <a:cs typeface="+mn-cs"/>
        </a:defRPr>
      </a:lvl3pPr>
      <a:lvl4pPr marL="1564754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4pPr>
      <a:lvl5pPr marL="2011827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5pPr>
      <a:lvl6pPr marL="2458899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2905971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353044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3800117" indent="-223537" algn="l" defTabSz="89414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1pPr>
      <a:lvl2pPr marL="447072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94145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3pPr>
      <a:lvl4pPr marL="1341218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4pPr>
      <a:lvl5pPr marL="1788290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5pPr>
      <a:lvl6pPr marL="2235362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2682435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129508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3576580" algn="l" defTabSz="89414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DF36B97-7654-4C8E-BABA-BDF8BE792A6D}"/>
              </a:ext>
            </a:extLst>
          </p:cNvPr>
          <p:cNvSpPr txBox="1">
            <a:spLocks/>
          </p:cNvSpPr>
          <p:nvPr/>
        </p:nvSpPr>
        <p:spPr>
          <a:xfrm>
            <a:off x="8570312" y="627293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z="1000" smtClean="0"/>
              <a:pPr>
                <a:defRPr/>
              </a:pPr>
              <a:t>1</a:t>
            </a:fld>
            <a:endParaRPr lang="en-US" sz="1000"/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8C6AB31B-2B93-46A1-A883-88CDE094C111}"/>
              </a:ext>
            </a:extLst>
          </p:cNvPr>
          <p:cNvSpPr/>
          <p:nvPr/>
        </p:nvSpPr>
        <p:spPr>
          <a:xfrm>
            <a:off x="1138868" y="358453"/>
            <a:ext cx="3290127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Administration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ounded Rectangle 190">
            <a:extLst>
              <a:ext uri="{FF2B5EF4-FFF2-40B4-BE49-F238E27FC236}">
                <a16:creationId xmlns:a16="http://schemas.microsoft.com/office/drawing/2014/main" id="{82F83B76-B895-4F68-A63A-6CC5A13862D8}"/>
              </a:ext>
            </a:extLst>
          </p:cNvPr>
          <p:cNvSpPr/>
          <p:nvPr/>
        </p:nvSpPr>
        <p:spPr>
          <a:xfrm>
            <a:off x="2158895" y="3809754"/>
            <a:ext cx="767123" cy="255705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SLURM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ounded Rectangle 191">
            <a:extLst>
              <a:ext uri="{FF2B5EF4-FFF2-40B4-BE49-F238E27FC236}">
                <a16:creationId xmlns:a16="http://schemas.microsoft.com/office/drawing/2014/main" id="{E5A7057B-7CE1-4C2A-9EF4-0E9D16626D4F}"/>
              </a:ext>
            </a:extLst>
          </p:cNvPr>
          <p:cNvSpPr/>
          <p:nvPr/>
        </p:nvSpPr>
        <p:spPr>
          <a:xfrm>
            <a:off x="2145290" y="879427"/>
            <a:ext cx="835261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Kubernetes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ounded Rectangle 26">
            <a:extLst>
              <a:ext uri="{FF2B5EF4-FFF2-40B4-BE49-F238E27FC236}">
                <a16:creationId xmlns:a16="http://schemas.microsoft.com/office/drawing/2014/main" id="{2ABCDF84-84E0-4C4D-9284-B573C9C3A0D5}"/>
              </a:ext>
            </a:extLst>
          </p:cNvPr>
          <p:cNvSpPr/>
          <p:nvPr/>
        </p:nvSpPr>
        <p:spPr>
          <a:xfrm flipH="1">
            <a:off x="5400015" y="1777469"/>
            <a:ext cx="2075195" cy="1873188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Open Fabrics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12513-E181-4BD1-9A5A-0E6D8B46C542}"/>
              </a:ext>
            </a:extLst>
          </p:cNvPr>
          <p:cNvCxnSpPr>
            <a:cxnSpLocks/>
          </p:cNvCxnSpPr>
          <p:nvPr/>
        </p:nvCxnSpPr>
        <p:spPr>
          <a:xfrm flipH="1">
            <a:off x="10190575" y="1580478"/>
            <a:ext cx="35911" cy="296965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1260119" y="1419335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FM Hardware Managers</a:t>
            </a:r>
            <a:endParaRPr lang="en-GB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8E03F7-A58B-4749-806F-54693FC9C469}"/>
              </a:ext>
            </a:extLst>
          </p:cNvPr>
          <p:cNvCxnSpPr>
            <a:cxnSpLocks/>
          </p:cNvCxnSpPr>
          <p:nvPr/>
        </p:nvCxnSpPr>
        <p:spPr>
          <a:xfrm flipH="1">
            <a:off x="10690403" y="2556218"/>
            <a:ext cx="51382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8">
            <a:extLst>
              <a:ext uri="{FF2B5EF4-FFF2-40B4-BE49-F238E27FC236}">
                <a16:creationId xmlns:a16="http://schemas.microsoft.com/office/drawing/2014/main" id="{59C172EF-C039-4E8D-ADC7-31F3B754EA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4841" y="2696802"/>
            <a:ext cx="1405862" cy="25455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46E223B-E91E-4A02-85FD-6643B69D6A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61416" y="3291412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2CDA655-68AE-42B5-91AB-97A47CF896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0705" y="2999200"/>
            <a:ext cx="141172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9F69AA1-B646-4063-BD0A-C8D1D5534FC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4841" y="2105800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8" name="Rounded Rectangle 194">
            <a:extLst>
              <a:ext uri="{FF2B5EF4-FFF2-40B4-BE49-F238E27FC236}">
                <a16:creationId xmlns:a16="http://schemas.microsoft.com/office/drawing/2014/main" id="{6196B09C-640A-4218-8825-98E0A4E940B3}"/>
              </a:ext>
            </a:extLst>
          </p:cNvPr>
          <p:cNvSpPr/>
          <p:nvPr/>
        </p:nvSpPr>
        <p:spPr>
          <a:xfrm flipH="1">
            <a:off x="9798298" y="3646993"/>
            <a:ext cx="882127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Gen-Z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19" name="Rounded Rectangle 195">
            <a:extLst>
              <a:ext uri="{FF2B5EF4-FFF2-40B4-BE49-F238E27FC236}">
                <a16:creationId xmlns:a16="http://schemas.microsoft.com/office/drawing/2014/main" id="{1F7913B4-F4D3-493F-B2AC-1773E46281AF}"/>
              </a:ext>
            </a:extLst>
          </p:cNvPr>
          <p:cNvSpPr/>
          <p:nvPr/>
        </p:nvSpPr>
        <p:spPr>
          <a:xfrm flipH="1">
            <a:off x="9788333" y="2370586"/>
            <a:ext cx="882129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Slingshot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20" name="Rounded Rectangle 198">
            <a:extLst>
              <a:ext uri="{FF2B5EF4-FFF2-40B4-BE49-F238E27FC236}">
                <a16:creationId xmlns:a16="http://schemas.microsoft.com/office/drawing/2014/main" id="{C51F9000-01AF-4302-908C-878DC122E38D}"/>
              </a:ext>
            </a:extLst>
          </p:cNvPr>
          <p:cNvSpPr/>
          <p:nvPr/>
        </p:nvSpPr>
        <p:spPr>
          <a:xfrm flipH="1">
            <a:off x="9778816" y="3001987"/>
            <a:ext cx="87661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IB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F59BC-FA9C-4640-A667-9979909EA16B}"/>
              </a:ext>
            </a:extLst>
          </p:cNvPr>
          <p:cNvCxnSpPr>
            <a:cxnSpLocks/>
            <a:stCxn id="8" idx="1"/>
            <a:endCxn id="18" idx="3"/>
          </p:cNvCxnSpPr>
          <p:nvPr/>
        </p:nvCxnSpPr>
        <p:spPr>
          <a:xfrm>
            <a:off x="7475210" y="2714063"/>
            <a:ext cx="2323088" cy="11825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CECB03-CB2C-4CD6-AED6-51F1C5D48CC9}"/>
              </a:ext>
            </a:extLst>
          </p:cNvPr>
          <p:cNvCxnSpPr>
            <a:cxnSpLocks/>
            <a:stCxn id="8" idx="1"/>
            <a:endCxn id="19" idx="3"/>
          </p:cNvCxnSpPr>
          <p:nvPr/>
        </p:nvCxnSpPr>
        <p:spPr>
          <a:xfrm flipV="1">
            <a:off x="7475210" y="2620229"/>
            <a:ext cx="2313123" cy="938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D485FB-3BC1-4F38-B225-750F21BDFC41}"/>
              </a:ext>
            </a:extLst>
          </p:cNvPr>
          <p:cNvCxnSpPr>
            <a:cxnSpLocks/>
            <a:stCxn id="8" idx="1"/>
            <a:endCxn id="20" idx="3"/>
          </p:cNvCxnSpPr>
          <p:nvPr/>
        </p:nvCxnSpPr>
        <p:spPr>
          <a:xfrm>
            <a:off x="7475210" y="2714063"/>
            <a:ext cx="2303606" cy="537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D340E6A0-9B24-4DC6-966C-92E46D5C0370}"/>
              </a:ext>
            </a:extLst>
          </p:cNvPr>
          <p:cNvSpPr/>
          <p:nvPr/>
        </p:nvSpPr>
        <p:spPr>
          <a:xfrm rot="16200000">
            <a:off x="4048773" y="2528566"/>
            <a:ext cx="2153069" cy="239422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</p:txBody>
      </p:sp>
      <p:sp>
        <p:nvSpPr>
          <p:cNvPr id="27" name="Rounded Rectangle 70">
            <a:extLst>
              <a:ext uri="{FF2B5EF4-FFF2-40B4-BE49-F238E27FC236}">
                <a16:creationId xmlns:a16="http://schemas.microsoft.com/office/drawing/2014/main" id="{0FA31F32-AC60-4246-9682-7B1E148BF8DF}"/>
              </a:ext>
            </a:extLst>
          </p:cNvPr>
          <p:cNvSpPr/>
          <p:nvPr/>
        </p:nvSpPr>
        <p:spPr>
          <a:xfrm>
            <a:off x="31015" y="356487"/>
            <a:ext cx="1079770" cy="5934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Application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82">
            <a:extLst>
              <a:ext uri="{FF2B5EF4-FFF2-40B4-BE49-F238E27FC236}">
                <a16:creationId xmlns:a16="http://schemas.microsoft.com/office/drawing/2014/main" id="{204E4609-3367-4690-9164-A3A3F9341D85}"/>
              </a:ext>
            </a:extLst>
          </p:cNvPr>
          <p:cNvSpPr/>
          <p:nvPr/>
        </p:nvSpPr>
        <p:spPr>
          <a:xfrm>
            <a:off x="3447526" y="1302085"/>
            <a:ext cx="1063265" cy="69911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Storage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4675649" y="389859"/>
            <a:ext cx="7142137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DF46D23-E414-449A-9008-4EFBD3E355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4841" y="2422684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31" name="Rounded Rectangle 75">
            <a:extLst>
              <a:ext uri="{FF2B5EF4-FFF2-40B4-BE49-F238E27FC236}">
                <a16:creationId xmlns:a16="http://schemas.microsoft.com/office/drawing/2014/main" id="{B9AF18A4-9449-4BEC-92B1-6539B21B43E5}"/>
              </a:ext>
            </a:extLst>
          </p:cNvPr>
          <p:cNvSpPr/>
          <p:nvPr/>
        </p:nvSpPr>
        <p:spPr>
          <a:xfrm flipH="1">
            <a:off x="5119345" y="966507"/>
            <a:ext cx="4150598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Fabric Management Layer</a:t>
            </a:r>
          </a:p>
        </p:txBody>
      </p:sp>
      <p:sp>
        <p:nvSpPr>
          <p:cNvPr id="32" name="Rounded Rectangle 72">
            <a:extLst>
              <a:ext uri="{FF2B5EF4-FFF2-40B4-BE49-F238E27FC236}">
                <a16:creationId xmlns:a16="http://schemas.microsoft.com/office/drawing/2014/main" id="{D685B825-6AA4-4BDC-A524-0638BE6B1377}"/>
              </a:ext>
            </a:extLst>
          </p:cNvPr>
          <p:cNvSpPr/>
          <p:nvPr/>
        </p:nvSpPr>
        <p:spPr>
          <a:xfrm flipH="1">
            <a:off x="10915294" y="941741"/>
            <a:ext cx="902494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Hardware  Layer</a:t>
            </a:r>
          </a:p>
        </p:txBody>
      </p:sp>
      <p:sp>
        <p:nvSpPr>
          <p:cNvPr id="33" name="Rounded Rectangle 86">
            <a:extLst>
              <a:ext uri="{FF2B5EF4-FFF2-40B4-BE49-F238E27FC236}">
                <a16:creationId xmlns:a16="http://schemas.microsoft.com/office/drawing/2014/main" id="{6789023C-CCF8-4BBE-9907-E45FE2EB88E5}"/>
              </a:ext>
            </a:extLst>
          </p:cNvPr>
          <p:cNvSpPr/>
          <p:nvPr/>
        </p:nvSpPr>
        <p:spPr>
          <a:xfrm>
            <a:off x="9586901" y="925739"/>
            <a:ext cx="1225127" cy="479661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Redfish/Native</a:t>
            </a:r>
          </a:p>
          <a:p>
            <a:pPr algn="ctr"/>
            <a:r>
              <a:rPr lang="en-US" sz="1100" dirty="0"/>
              <a:t>Translation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1511FEDD-030F-4CB5-B950-F71CAF05E8D7}"/>
              </a:ext>
            </a:extLst>
          </p:cNvPr>
          <p:cNvSpPr/>
          <p:nvPr/>
        </p:nvSpPr>
        <p:spPr>
          <a:xfrm flipH="1">
            <a:off x="9806193" y="1709784"/>
            <a:ext cx="88213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CXL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27914F-2342-4802-870C-918CFA744E1F}"/>
              </a:ext>
            </a:extLst>
          </p:cNvPr>
          <p:cNvCxnSpPr>
            <a:cxnSpLocks/>
          </p:cNvCxnSpPr>
          <p:nvPr/>
        </p:nvCxnSpPr>
        <p:spPr>
          <a:xfrm flipV="1">
            <a:off x="62672" y="4326833"/>
            <a:ext cx="3683610" cy="64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51">
            <a:extLst>
              <a:ext uri="{FF2B5EF4-FFF2-40B4-BE49-F238E27FC236}">
                <a16:creationId xmlns:a16="http://schemas.microsoft.com/office/drawing/2014/main" id="{25E2FA39-408F-4546-BDA2-319FDF63362D}"/>
              </a:ext>
            </a:extLst>
          </p:cNvPr>
          <p:cNvSpPr/>
          <p:nvPr/>
        </p:nvSpPr>
        <p:spPr>
          <a:xfrm>
            <a:off x="2557990" y="2291474"/>
            <a:ext cx="751787" cy="39054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Engine</a:t>
            </a:r>
            <a:endParaRPr lang="en-GB" sz="1000" dirty="0"/>
          </a:p>
        </p:txBody>
      </p:sp>
      <p:sp>
        <p:nvSpPr>
          <p:cNvPr id="66" name="Rounded Rectangle 26">
            <a:extLst>
              <a:ext uri="{FF2B5EF4-FFF2-40B4-BE49-F238E27FC236}">
                <a16:creationId xmlns:a16="http://schemas.microsoft.com/office/drawing/2014/main" id="{6DA300B1-24C4-45BF-9EF1-32FF1B610C96}"/>
              </a:ext>
            </a:extLst>
          </p:cNvPr>
          <p:cNvSpPr/>
          <p:nvPr/>
        </p:nvSpPr>
        <p:spPr>
          <a:xfrm flipH="1">
            <a:off x="4576341" y="4507077"/>
            <a:ext cx="2062905" cy="1934033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Hardware  Manager (Redfish/Swordfish)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0AC78204-B2B9-40A5-9ECF-E49B7F3F23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9641" y="5595320"/>
            <a:ext cx="1353271" cy="376110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Exported NVM Resources</a:t>
            </a: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A4A6E029-637C-4987-8AD4-71F5B18952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9642" y="4984316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CPUs</a:t>
            </a:r>
          </a:p>
        </p:txBody>
      </p:sp>
      <p:sp>
        <p:nvSpPr>
          <p:cNvPr id="73" name="Text Box 8">
            <a:extLst>
              <a:ext uri="{FF2B5EF4-FFF2-40B4-BE49-F238E27FC236}">
                <a16:creationId xmlns:a16="http://schemas.microsoft.com/office/drawing/2014/main" id="{086F8925-0A0A-48AE-AD69-49A488689E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1160" y="5289355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Memory resources</a:t>
            </a:r>
          </a:p>
        </p:txBody>
      </p:sp>
      <p:sp>
        <p:nvSpPr>
          <p:cNvPr id="74" name="Text Box 8">
            <a:extLst>
              <a:ext uri="{FF2B5EF4-FFF2-40B4-BE49-F238E27FC236}">
                <a16:creationId xmlns:a16="http://schemas.microsoft.com/office/drawing/2014/main" id="{01BCC64C-C65A-4A47-A142-2BFAC90A11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64729" y="6080658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Accelerator Resources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55F692A-A8DA-494D-9CD6-983A929FF055}"/>
              </a:ext>
            </a:extLst>
          </p:cNvPr>
          <p:cNvGrpSpPr/>
          <p:nvPr/>
        </p:nvGrpSpPr>
        <p:grpSpPr>
          <a:xfrm>
            <a:off x="7301293" y="1824235"/>
            <a:ext cx="585910" cy="370835"/>
            <a:chOff x="8883680" y="5778050"/>
            <a:chExt cx="1003433" cy="478289"/>
          </a:xfrm>
        </p:grpSpPr>
        <p:sp>
          <p:nvSpPr>
            <p:cNvPr id="82" name="Magnetic Disk 80">
              <a:extLst>
                <a:ext uri="{FF2B5EF4-FFF2-40B4-BE49-F238E27FC236}">
                  <a16:creationId xmlns:a16="http://schemas.microsoft.com/office/drawing/2014/main" id="{167EE1C4-BD0C-47E1-8257-5EA098F6D0A1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2CE4FFE-6D4F-4DE1-BAFF-B1D015EB39FC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OFM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Database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98A651-6723-4497-AE18-1B904BB81FDF}"/>
              </a:ext>
            </a:extLst>
          </p:cNvPr>
          <p:cNvGrpSpPr/>
          <p:nvPr/>
        </p:nvGrpSpPr>
        <p:grpSpPr>
          <a:xfrm>
            <a:off x="6501753" y="5754279"/>
            <a:ext cx="585910" cy="370835"/>
            <a:chOff x="8883680" y="5778050"/>
            <a:chExt cx="1003433" cy="478289"/>
          </a:xfrm>
          <a:solidFill>
            <a:srgbClr val="00B050"/>
          </a:solidFill>
        </p:grpSpPr>
        <p:sp>
          <p:nvSpPr>
            <p:cNvPr id="91" name="Magnetic Disk 80">
              <a:extLst>
                <a:ext uri="{FF2B5EF4-FFF2-40B4-BE49-F238E27FC236}">
                  <a16:creationId xmlns:a16="http://schemas.microsoft.com/office/drawing/2014/main" id="{62238A39-DAD9-4AAA-B373-B9B13868C2F4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B006DDE-D92F-49DA-96C8-5034806D56F5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RF/SF</a:t>
              </a:r>
            </a:p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Database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1DCC5AD-9168-4AC4-A3C7-A72F423CE686}"/>
              </a:ext>
            </a:extLst>
          </p:cNvPr>
          <p:cNvCxnSpPr>
            <a:cxnSpLocks/>
          </p:cNvCxnSpPr>
          <p:nvPr/>
        </p:nvCxnSpPr>
        <p:spPr>
          <a:xfrm flipH="1">
            <a:off x="10655427" y="3294673"/>
            <a:ext cx="548802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4D45E5-0532-42DB-A061-84C36BD4BC05}"/>
              </a:ext>
            </a:extLst>
          </p:cNvPr>
          <p:cNvCxnSpPr>
            <a:cxnSpLocks/>
            <a:stCxn id="61" idx="3"/>
          </p:cNvCxnSpPr>
          <p:nvPr/>
        </p:nvCxnSpPr>
        <p:spPr>
          <a:xfrm flipH="1" flipV="1">
            <a:off x="10691338" y="3906074"/>
            <a:ext cx="531934" cy="1860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C825B-69EC-D997-A418-A7DCFED03B9C}"/>
              </a:ext>
            </a:extLst>
          </p:cNvPr>
          <p:cNvCxnSpPr>
            <a:cxnSpLocks/>
            <a:stCxn id="8" idx="1"/>
            <a:endCxn id="34" idx="3"/>
          </p:cNvCxnSpPr>
          <p:nvPr/>
        </p:nvCxnSpPr>
        <p:spPr>
          <a:xfrm flipV="1">
            <a:off x="7475210" y="1959427"/>
            <a:ext cx="2330983" cy="7546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9BD237-B4E2-BECE-08C4-0A36EC4FD3B2}"/>
              </a:ext>
            </a:extLst>
          </p:cNvPr>
          <p:cNvCxnSpPr>
            <a:cxnSpLocks/>
          </p:cNvCxnSpPr>
          <p:nvPr/>
        </p:nvCxnSpPr>
        <p:spPr>
          <a:xfrm flipV="1">
            <a:off x="115406" y="4445553"/>
            <a:ext cx="11905922" cy="56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82">
            <a:extLst>
              <a:ext uri="{FF2B5EF4-FFF2-40B4-BE49-F238E27FC236}">
                <a16:creationId xmlns:a16="http://schemas.microsoft.com/office/drawing/2014/main" id="{24D5F130-811E-55AE-AA2E-EDFC1C1BF221}"/>
              </a:ext>
            </a:extLst>
          </p:cNvPr>
          <p:cNvSpPr/>
          <p:nvPr/>
        </p:nvSpPr>
        <p:spPr>
          <a:xfrm>
            <a:off x="3511086" y="2070546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FAM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64" name="Rounded Rectangle 82">
            <a:extLst>
              <a:ext uri="{FF2B5EF4-FFF2-40B4-BE49-F238E27FC236}">
                <a16:creationId xmlns:a16="http://schemas.microsoft.com/office/drawing/2014/main" id="{E5A8922F-1325-9DA7-2E42-3B0EE4DB6A97}"/>
              </a:ext>
            </a:extLst>
          </p:cNvPr>
          <p:cNvSpPr/>
          <p:nvPr/>
        </p:nvSpPr>
        <p:spPr>
          <a:xfrm>
            <a:off x="3526266" y="3238187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Accelerator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Rounded Rectangle 26">
            <a:extLst>
              <a:ext uri="{FF2B5EF4-FFF2-40B4-BE49-F238E27FC236}">
                <a16:creationId xmlns:a16="http://schemas.microsoft.com/office/drawing/2014/main" id="{FC119E0A-1093-6F4B-CEC7-47260C010B0D}"/>
              </a:ext>
            </a:extLst>
          </p:cNvPr>
          <p:cNvSpPr/>
          <p:nvPr/>
        </p:nvSpPr>
        <p:spPr>
          <a:xfrm flipH="1">
            <a:off x="7347628" y="5154136"/>
            <a:ext cx="1524917" cy="348047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Accelerator Resources</a:t>
            </a:r>
          </a:p>
        </p:txBody>
      </p:sp>
      <p:sp>
        <p:nvSpPr>
          <p:cNvPr id="99" name="Rounded Rectangle 26">
            <a:extLst>
              <a:ext uri="{FF2B5EF4-FFF2-40B4-BE49-F238E27FC236}">
                <a16:creationId xmlns:a16="http://schemas.microsoft.com/office/drawing/2014/main" id="{2BA7F315-52F6-4337-2D6A-4F442ED37C3B}"/>
              </a:ext>
            </a:extLst>
          </p:cNvPr>
          <p:cNvSpPr/>
          <p:nvPr/>
        </p:nvSpPr>
        <p:spPr>
          <a:xfrm flipH="1">
            <a:off x="7325006" y="5574126"/>
            <a:ext cx="1524917" cy="28366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NVM Resources</a:t>
            </a:r>
          </a:p>
        </p:txBody>
      </p:sp>
      <p:sp>
        <p:nvSpPr>
          <p:cNvPr id="100" name="Rounded Rectangle 26">
            <a:extLst>
              <a:ext uri="{FF2B5EF4-FFF2-40B4-BE49-F238E27FC236}">
                <a16:creationId xmlns:a16="http://schemas.microsoft.com/office/drawing/2014/main" id="{AA41632A-BDBA-D515-AD56-09130C5892E4}"/>
              </a:ext>
            </a:extLst>
          </p:cNvPr>
          <p:cNvSpPr/>
          <p:nvPr/>
        </p:nvSpPr>
        <p:spPr>
          <a:xfrm flipH="1">
            <a:off x="7302201" y="5929992"/>
            <a:ext cx="1524917" cy="28366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CPUs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A593834-26BB-891D-E063-6C8C0B7AF4CE}"/>
              </a:ext>
            </a:extLst>
          </p:cNvPr>
          <p:cNvCxnSpPr>
            <a:cxnSpLocks/>
            <a:stCxn id="66" idx="1"/>
            <a:endCxn id="95" idx="3"/>
          </p:cNvCxnSpPr>
          <p:nvPr/>
        </p:nvCxnSpPr>
        <p:spPr>
          <a:xfrm flipV="1">
            <a:off x="6639246" y="5328160"/>
            <a:ext cx="708382" cy="145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B6FB9B6-511A-3B74-F312-BB5E781D6CD0}"/>
              </a:ext>
            </a:extLst>
          </p:cNvPr>
          <p:cNvCxnSpPr>
            <a:cxnSpLocks/>
            <a:stCxn id="66" idx="1"/>
            <a:endCxn id="100" idx="3"/>
          </p:cNvCxnSpPr>
          <p:nvPr/>
        </p:nvCxnSpPr>
        <p:spPr>
          <a:xfrm>
            <a:off x="6639246" y="5474094"/>
            <a:ext cx="662955" cy="597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549BF93-CB7B-B62D-CB3B-E85705453079}"/>
              </a:ext>
            </a:extLst>
          </p:cNvPr>
          <p:cNvCxnSpPr>
            <a:cxnSpLocks/>
            <a:stCxn id="66" idx="1"/>
            <a:endCxn id="99" idx="3"/>
          </p:cNvCxnSpPr>
          <p:nvPr/>
        </p:nvCxnSpPr>
        <p:spPr>
          <a:xfrm>
            <a:off x="6639246" y="5474094"/>
            <a:ext cx="685760" cy="241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9C3316C-F081-7745-EC3E-8DD3E4601C66}"/>
              </a:ext>
            </a:extLst>
          </p:cNvPr>
          <p:cNvCxnSpPr>
            <a:cxnSpLocks/>
          </p:cNvCxnSpPr>
          <p:nvPr/>
        </p:nvCxnSpPr>
        <p:spPr>
          <a:xfrm>
            <a:off x="5117052" y="2662081"/>
            <a:ext cx="3420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509BEFA-191D-C469-13EB-98FDD6D451DA}"/>
              </a:ext>
            </a:extLst>
          </p:cNvPr>
          <p:cNvCxnSpPr>
            <a:cxnSpLocks/>
            <a:stCxn id="63" idx="3"/>
            <a:endCxn id="24" idx="0"/>
          </p:cNvCxnSpPr>
          <p:nvPr/>
        </p:nvCxnSpPr>
        <p:spPr>
          <a:xfrm>
            <a:off x="4474546" y="2625345"/>
            <a:ext cx="531051" cy="22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68">
            <a:extLst>
              <a:ext uri="{FF2B5EF4-FFF2-40B4-BE49-F238E27FC236}">
                <a16:creationId xmlns:a16="http://schemas.microsoft.com/office/drawing/2014/main" id="{6D899BC4-0D18-C8B6-8171-4C0F5677B961}"/>
              </a:ext>
            </a:extLst>
          </p:cNvPr>
          <p:cNvSpPr/>
          <p:nvPr/>
        </p:nvSpPr>
        <p:spPr>
          <a:xfrm>
            <a:off x="983203" y="1476200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Batch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1" name="Rounded Rectangle 68">
            <a:extLst>
              <a:ext uri="{FF2B5EF4-FFF2-40B4-BE49-F238E27FC236}">
                <a16:creationId xmlns:a16="http://schemas.microsoft.com/office/drawing/2014/main" id="{2C75E3CE-6FA6-32B2-20F7-2A7DB6AA8C31}"/>
              </a:ext>
            </a:extLst>
          </p:cNvPr>
          <p:cNvSpPr/>
          <p:nvPr/>
        </p:nvSpPr>
        <p:spPr>
          <a:xfrm>
            <a:off x="950651" y="3319998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Interactive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2" name="Rounded Rectangle 82">
            <a:extLst>
              <a:ext uri="{FF2B5EF4-FFF2-40B4-BE49-F238E27FC236}">
                <a16:creationId xmlns:a16="http://schemas.microsoft.com/office/drawing/2014/main" id="{14EB20CD-C603-3645-48D3-8474C2408DBE}"/>
              </a:ext>
            </a:extLst>
          </p:cNvPr>
          <p:cNvSpPr/>
          <p:nvPr/>
        </p:nvSpPr>
        <p:spPr>
          <a:xfrm>
            <a:off x="3487468" y="749439"/>
            <a:ext cx="1033535" cy="40092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Monitoring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B97B1E2-A7B3-BCC8-1F16-C02B199C3F1E}"/>
              </a:ext>
            </a:extLst>
          </p:cNvPr>
          <p:cNvCxnSpPr>
            <a:cxnSpLocks/>
            <a:stCxn id="12" idx="3"/>
            <a:endCxn id="34" idx="1"/>
          </p:cNvCxnSpPr>
          <p:nvPr/>
        </p:nvCxnSpPr>
        <p:spPr>
          <a:xfrm flipH="1">
            <a:off x="10688324" y="1632868"/>
            <a:ext cx="571795" cy="32655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131">
            <a:extLst>
              <a:ext uri="{FF2B5EF4-FFF2-40B4-BE49-F238E27FC236}">
                <a16:creationId xmlns:a16="http://schemas.microsoft.com/office/drawing/2014/main" id="{090E292C-E5A2-31F0-5483-B9B11A15788C}"/>
              </a:ext>
            </a:extLst>
          </p:cNvPr>
          <p:cNvSpPr/>
          <p:nvPr/>
        </p:nvSpPr>
        <p:spPr>
          <a:xfrm flipH="1">
            <a:off x="11232486" y="2441360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1" name="Rounded Rectangle 131">
            <a:extLst>
              <a:ext uri="{FF2B5EF4-FFF2-40B4-BE49-F238E27FC236}">
                <a16:creationId xmlns:a16="http://schemas.microsoft.com/office/drawing/2014/main" id="{AA9AB2E2-B71D-2536-C44D-48ABD2AC5C5A}"/>
              </a:ext>
            </a:extLst>
          </p:cNvPr>
          <p:cNvSpPr/>
          <p:nvPr/>
        </p:nvSpPr>
        <p:spPr>
          <a:xfrm flipH="1">
            <a:off x="11223272" y="3896635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5" name="Rounded Rectangle 131">
            <a:extLst>
              <a:ext uri="{FF2B5EF4-FFF2-40B4-BE49-F238E27FC236}">
                <a16:creationId xmlns:a16="http://schemas.microsoft.com/office/drawing/2014/main" id="{E402087C-CE10-C497-2DBC-6927E5E502E1}"/>
              </a:ext>
            </a:extLst>
          </p:cNvPr>
          <p:cNvSpPr/>
          <p:nvPr/>
        </p:nvSpPr>
        <p:spPr>
          <a:xfrm flipH="1">
            <a:off x="11223272" y="3076445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79" name="Rounded Rectangle 68">
            <a:extLst>
              <a:ext uri="{FF2B5EF4-FFF2-40B4-BE49-F238E27FC236}">
                <a16:creationId xmlns:a16="http://schemas.microsoft.com/office/drawing/2014/main" id="{9A8F5F9E-52DC-5B60-FE3C-640FCEA9EBF1}"/>
              </a:ext>
            </a:extLst>
          </p:cNvPr>
          <p:cNvSpPr/>
          <p:nvPr/>
        </p:nvSpPr>
        <p:spPr>
          <a:xfrm>
            <a:off x="48395" y="1815205"/>
            <a:ext cx="858644" cy="153693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Application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80" name="Text Box 8">
            <a:extLst>
              <a:ext uri="{FF2B5EF4-FFF2-40B4-BE49-F238E27FC236}">
                <a16:creationId xmlns:a16="http://schemas.microsoft.com/office/drawing/2014/main" id="{126CDE36-2A1D-6C1E-316C-6C0B095F6AF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5271" y="2040356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OpenFam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8">
            <a:extLst>
              <a:ext uri="{FF2B5EF4-FFF2-40B4-BE49-F238E27FC236}">
                <a16:creationId xmlns:a16="http://schemas.microsoft.com/office/drawing/2014/main" id="{C40E21C6-3B0E-3AC5-7499-65CC687E48A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801" y="2892619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LibFabric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" name="Left Brace 112">
            <a:extLst>
              <a:ext uri="{FF2B5EF4-FFF2-40B4-BE49-F238E27FC236}">
                <a16:creationId xmlns:a16="http://schemas.microsoft.com/office/drawing/2014/main" id="{CD1E51FD-9E9A-0CBE-5039-A9E3F215BF47}"/>
              </a:ext>
            </a:extLst>
          </p:cNvPr>
          <p:cNvSpPr/>
          <p:nvPr/>
        </p:nvSpPr>
        <p:spPr>
          <a:xfrm rot="20151836">
            <a:off x="8855522" y="4742117"/>
            <a:ext cx="2048567" cy="1588369"/>
          </a:xfrm>
          <a:prstGeom prst="leftBrace">
            <a:avLst>
              <a:gd name="adj1" fmla="val 8333"/>
              <a:gd name="adj2" fmla="val 50474"/>
            </a:avLst>
          </a:prstGeom>
          <a:noFill/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E955C5-0980-99E0-5D62-068F78251A2D}"/>
              </a:ext>
            </a:extLst>
          </p:cNvPr>
          <p:cNvCxnSpPr>
            <a:cxnSpLocks/>
            <a:stCxn id="79" idx="3"/>
            <a:endCxn id="130" idx="2"/>
          </p:cNvCxnSpPr>
          <p:nvPr/>
        </p:nvCxnSpPr>
        <p:spPr>
          <a:xfrm flipV="1">
            <a:off x="907039" y="1829936"/>
            <a:ext cx="505486" cy="75373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FBDE4A-B48F-83CA-84C5-BF0438F5E858}"/>
              </a:ext>
            </a:extLst>
          </p:cNvPr>
          <p:cNvCxnSpPr>
            <a:cxnSpLocks/>
            <a:stCxn id="79" idx="3"/>
            <a:endCxn id="131" idx="0"/>
          </p:cNvCxnSpPr>
          <p:nvPr/>
        </p:nvCxnSpPr>
        <p:spPr>
          <a:xfrm>
            <a:off x="907039" y="2583674"/>
            <a:ext cx="472934" cy="7363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524DC8-DC28-56DC-4E37-9BD9444347EF}"/>
              </a:ext>
            </a:extLst>
          </p:cNvPr>
          <p:cNvCxnSpPr>
            <a:cxnSpLocks/>
            <a:stCxn id="130" idx="3"/>
            <a:endCxn id="7" idx="0"/>
          </p:cNvCxnSpPr>
          <p:nvPr/>
        </p:nvCxnSpPr>
        <p:spPr>
          <a:xfrm flipV="1">
            <a:off x="1841847" y="879427"/>
            <a:ext cx="721074" cy="77364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0EE1A13-CD6F-8A18-D3F9-6E87653CE643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858429" y="1672084"/>
            <a:ext cx="684028" cy="21376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D5FFB69-E41A-A7C3-9027-97FE1A61541A}"/>
              </a:ext>
            </a:extLst>
          </p:cNvPr>
          <p:cNvCxnSpPr>
            <a:cxnSpLocks/>
            <a:endCxn id="131" idx="3"/>
          </p:cNvCxnSpPr>
          <p:nvPr/>
        </p:nvCxnSpPr>
        <p:spPr>
          <a:xfrm flipH="1">
            <a:off x="1809295" y="1125932"/>
            <a:ext cx="705299" cy="23709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A59DCAC-6CB3-4FA6-B1A0-EB52F9A052FD}"/>
              </a:ext>
            </a:extLst>
          </p:cNvPr>
          <p:cNvCxnSpPr>
            <a:cxnSpLocks/>
            <a:stCxn id="131" idx="3"/>
            <a:endCxn id="6" idx="0"/>
          </p:cNvCxnSpPr>
          <p:nvPr/>
        </p:nvCxnSpPr>
        <p:spPr>
          <a:xfrm>
            <a:off x="1809295" y="3496866"/>
            <a:ext cx="733162" cy="3128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ECC6933-5106-0621-E0BE-C85B46A19CA3}"/>
              </a:ext>
            </a:extLst>
          </p:cNvPr>
          <p:cNvCxnSpPr>
            <a:cxnSpLocks/>
            <a:stCxn id="39" idx="2"/>
            <a:endCxn id="6" idx="0"/>
          </p:cNvCxnSpPr>
          <p:nvPr/>
        </p:nvCxnSpPr>
        <p:spPr>
          <a:xfrm flipH="1">
            <a:off x="2542457" y="2682023"/>
            <a:ext cx="391427" cy="112773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3F4E375-ABC6-2504-91A5-B53679270B9A}"/>
              </a:ext>
            </a:extLst>
          </p:cNvPr>
          <p:cNvCxnSpPr>
            <a:cxnSpLocks/>
            <a:stCxn id="7" idx="2"/>
            <a:endCxn id="39" idx="0"/>
          </p:cNvCxnSpPr>
          <p:nvPr/>
        </p:nvCxnSpPr>
        <p:spPr>
          <a:xfrm>
            <a:off x="2562921" y="1136634"/>
            <a:ext cx="370963" cy="11548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Up-Down Arrow 92">
            <a:extLst>
              <a:ext uri="{FF2B5EF4-FFF2-40B4-BE49-F238E27FC236}">
                <a16:creationId xmlns:a16="http://schemas.microsoft.com/office/drawing/2014/main" id="{B601B61B-AE38-E754-F3DB-1238CB85327D}"/>
              </a:ext>
            </a:extLst>
          </p:cNvPr>
          <p:cNvSpPr/>
          <p:nvPr/>
        </p:nvSpPr>
        <p:spPr>
          <a:xfrm>
            <a:off x="2365346" y="1110896"/>
            <a:ext cx="158988" cy="265909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86D0684-0729-CC08-6522-9AB00AB16015}"/>
              </a:ext>
            </a:extLst>
          </p:cNvPr>
          <p:cNvCxnSpPr>
            <a:cxnSpLocks/>
            <a:stCxn id="132" idx="1"/>
            <a:endCxn id="39" idx="3"/>
          </p:cNvCxnSpPr>
          <p:nvPr/>
        </p:nvCxnSpPr>
        <p:spPr>
          <a:xfrm flipH="1">
            <a:off x="3309777" y="949904"/>
            <a:ext cx="177691" cy="153684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DB2D520-2895-3A73-9213-5BE00AE946A6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3320678" y="2486052"/>
            <a:ext cx="205588" cy="13069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C1095BF-998B-54B8-F9C3-FCD4F41F32CD}"/>
              </a:ext>
            </a:extLst>
          </p:cNvPr>
          <p:cNvCxnSpPr>
            <a:cxnSpLocks/>
            <a:stCxn id="63" idx="1"/>
          </p:cNvCxnSpPr>
          <p:nvPr/>
        </p:nvCxnSpPr>
        <p:spPr>
          <a:xfrm flipH="1" flipV="1">
            <a:off x="3342411" y="2560989"/>
            <a:ext cx="168675" cy="6435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18B08A5-3E89-8F9D-FAEA-228C3202435B}"/>
              </a:ext>
            </a:extLst>
          </p:cNvPr>
          <p:cNvCxnSpPr>
            <a:cxnSpLocks/>
            <a:endCxn id="39" idx="3"/>
          </p:cNvCxnSpPr>
          <p:nvPr/>
        </p:nvCxnSpPr>
        <p:spPr>
          <a:xfrm flipH="1">
            <a:off x="3309777" y="1966350"/>
            <a:ext cx="188178" cy="52039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DFF028F-6319-E7FA-6C11-343CD0E44A20}"/>
              </a:ext>
            </a:extLst>
          </p:cNvPr>
          <p:cNvCxnSpPr>
            <a:cxnSpLocks/>
            <a:stCxn id="132" idx="3"/>
            <a:endCxn id="24" idx="0"/>
          </p:cNvCxnSpPr>
          <p:nvPr/>
        </p:nvCxnSpPr>
        <p:spPr>
          <a:xfrm>
            <a:off x="4521003" y="949904"/>
            <a:ext cx="484594" cy="16983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CD7B7AF-96EE-21EE-F0C0-7590AF5A118C}"/>
              </a:ext>
            </a:extLst>
          </p:cNvPr>
          <p:cNvCxnSpPr>
            <a:cxnSpLocks/>
            <a:stCxn id="64" idx="3"/>
            <a:endCxn id="24" idx="0"/>
          </p:cNvCxnSpPr>
          <p:nvPr/>
        </p:nvCxnSpPr>
        <p:spPr>
          <a:xfrm flipV="1">
            <a:off x="4489726" y="2648277"/>
            <a:ext cx="515871" cy="1144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A2F79CE-CBE1-8988-46F1-42989C62CCE5}"/>
              </a:ext>
            </a:extLst>
          </p:cNvPr>
          <p:cNvCxnSpPr>
            <a:cxnSpLocks/>
            <a:stCxn id="28" idx="3"/>
            <a:endCxn id="24" idx="0"/>
          </p:cNvCxnSpPr>
          <p:nvPr/>
        </p:nvCxnSpPr>
        <p:spPr>
          <a:xfrm>
            <a:off x="4510791" y="1651643"/>
            <a:ext cx="494806" cy="9966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1255612" y="1884786"/>
            <a:ext cx="788842" cy="493211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Storage Hardware Managers</a:t>
            </a:r>
            <a:endParaRPr lang="en-GB" sz="1000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B97B1E2-A7B3-BCC8-1F16-C02B199C3F1E}"/>
              </a:ext>
            </a:extLst>
          </p:cNvPr>
          <p:cNvCxnSpPr>
            <a:cxnSpLocks/>
            <a:stCxn id="85" idx="3"/>
            <a:endCxn id="34" idx="1"/>
          </p:cNvCxnSpPr>
          <p:nvPr/>
        </p:nvCxnSpPr>
        <p:spPr>
          <a:xfrm flipH="1" flipV="1">
            <a:off x="10688324" y="1959427"/>
            <a:ext cx="567288" cy="17196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3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500"/>
                            </p:stCondLst>
                            <p:childTnLst>
                              <p:par>
                                <p:cTn id="2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000"/>
                            </p:stCondLst>
                            <p:childTnLst>
                              <p:par>
                                <p:cTn id="2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66" grpId="0" animBg="1"/>
      <p:bldP spid="71" grpId="0" animBg="1"/>
      <p:bldP spid="72" grpId="0" animBg="1"/>
      <p:bldP spid="73" grpId="0" animBg="1"/>
      <p:bldP spid="74" grpId="0" animBg="1"/>
      <p:bldP spid="63" grpId="0" animBg="1"/>
      <p:bldP spid="64" grpId="0" animBg="1"/>
      <p:bldP spid="95" grpId="0" animBg="1"/>
      <p:bldP spid="99" grpId="0" animBg="1"/>
      <p:bldP spid="100" grpId="0" animBg="1"/>
      <p:bldP spid="130" grpId="0" animBg="1"/>
      <p:bldP spid="131" grpId="0" animBg="1"/>
      <p:bldP spid="132" grpId="0" animBg="1"/>
      <p:bldP spid="60" grpId="0" animBg="1"/>
      <p:bldP spid="61" grpId="0" animBg="1"/>
      <p:bldP spid="65" grpId="0" animBg="1"/>
      <p:bldP spid="79" grpId="0" animBg="1"/>
      <p:bldP spid="80" grpId="0" animBg="1"/>
      <p:bldP spid="84" grpId="0" animBg="1"/>
      <p:bldP spid="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8C6AB31B-2B93-46A1-A883-88CDE094C111}"/>
              </a:ext>
            </a:extLst>
          </p:cNvPr>
          <p:cNvSpPr/>
          <p:nvPr/>
        </p:nvSpPr>
        <p:spPr>
          <a:xfrm>
            <a:off x="1138868" y="358453"/>
            <a:ext cx="3290127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Administration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ounded Rectangle 190">
            <a:extLst>
              <a:ext uri="{FF2B5EF4-FFF2-40B4-BE49-F238E27FC236}">
                <a16:creationId xmlns:a16="http://schemas.microsoft.com/office/drawing/2014/main" id="{82F83B76-B895-4F68-A63A-6CC5A13862D8}"/>
              </a:ext>
            </a:extLst>
          </p:cNvPr>
          <p:cNvSpPr/>
          <p:nvPr/>
        </p:nvSpPr>
        <p:spPr>
          <a:xfrm>
            <a:off x="2158895" y="3809754"/>
            <a:ext cx="767123" cy="255705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SLURM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ounded Rectangle 191">
            <a:extLst>
              <a:ext uri="{FF2B5EF4-FFF2-40B4-BE49-F238E27FC236}">
                <a16:creationId xmlns:a16="http://schemas.microsoft.com/office/drawing/2014/main" id="{E5A7057B-7CE1-4C2A-9EF4-0E9D16626D4F}"/>
              </a:ext>
            </a:extLst>
          </p:cNvPr>
          <p:cNvSpPr/>
          <p:nvPr/>
        </p:nvSpPr>
        <p:spPr>
          <a:xfrm>
            <a:off x="2145290" y="879427"/>
            <a:ext cx="835261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Kubernetes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ounded Rectangle 26">
            <a:extLst>
              <a:ext uri="{FF2B5EF4-FFF2-40B4-BE49-F238E27FC236}">
                <a16:creationId xmlns:a16="http://schemas.microsoft.com/office/drawing/2014/main" id="{2ABCDF84-84E0-4C4D-9284-B573C9C3A0D5}"/>
              </a:ext>
            </a:extLst>
          </p:cNvPr>
          <p:cNvSpPr/>
          <p:nvPr/>
        </p:nvSpPr>
        <p:spPr>
          <a:xfrm flipH="1">
            <a:off x="5656388" y="1785235"/>
            <a:ext cx="2075195" cy="3518172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Open Fabrics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12513-E181-4BD1-9A5A-0E6D8B46C542}"/>
              </a:ext>
            </a:extLst>
          </p:cNvPr>
          <p:cNvCxnSpPr>
            <a:cxnSpLocks/>
          </p:cNvCxnSpPr>
          <p:nvPr/>
        </p:nvCxnSpPr>
        <p:spPr>
          <a:xfrm flipH="1">
            <a:off x="9512149" y="1604643"/>
            <a:ext cx="35911" cy="296965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0581693" y="1443500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FM Hardware Managers</a:t>
            </a:r>
            <a:endParaRPr lang="en-GB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8E03F7-A58B-4749-806F-54693FC9C469}"/>
              </a:ext>
            </a:extLst>
          </p:cNvPr>
          <p:cNvCxnSpPr>
            <a:cxnSpLocks/>
            <a:stCxn id="60" idx="3"/>
          </p:cNvCxnSpPr>
          <p:nvPr/>
        </p:nvCxnSpPr>
        <p:spPr>
          <a:xfrm flipH="1">
            <a:off x="10011977" y="2664398"/>
            <a:ext cx="565209" cy="4669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8">
            <a:extLst>
              <a:ext uri="{FF2B5EF4-FFF2-40B4-BE49-F238E27FC236}">
                <a16:creationId xmlns:a16="http://schemas.microsoft.com/office/drawing/2014/main" id="{59C172EF-C039-4E8D-ADC7-31F3B754EA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81154" y="2705538"/>
            <a:ext cx="1405862" cy="25455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46E223B-E91E-4A02-85FD-6643B69D6A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87729" y="3300148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2CDA655-68AE-42B5-91AB-97A47CF896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77018" y="3007936"/>
            <a:ext cx="141172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9F69AA1-B646-4063-BD0A-C8D1D5534FC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81154" y="2114536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8" name="Rounded Rectangle 194">
            <a:extLst>
              <a:ext uri="{FF2B5EF4-FFF2-40B4-BE49-F238E27FC236}">
                <a16:creationId xmlns:a16="http://schemas.microsoft.com/office/drawing/2014/main" id="{6196B09C-640A-4218-8825-98E0A4E940B3}"/>
              </a:ext>
            </a:extLst>
          </p:cNvPr>
          <p:cNvSpPr/>
          <p:nvPr/>
        </p:nvSpPr>
        <p:spPr>
          <a:xfrm flipH="1">
            <a:off x="9119872" y="3671158"/>
            <a:ext cx="882127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Gen-Z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19" name="Rounded Rectangle 195">
            <a:extLst>
              <a:ext uri="{FF2B5EF4-FFF2-40B4-BE49-F238E27FC236}">
                <a16:creationId xmlns:a16="http://schemas.microsoft.com/office/drawing/2014/main" id="{1F7913B4-F4D3-493F-B2AC-1773E46281AF}"/>
              </a:ext>
            </a:extLst>
          </p:cNvPr>
          <p:cNvSpPr/>
          <p:nvPr/>
        </p:nvSpPr>
        <p:spPr>
          <a:xfrm flipH="1">
            <a:off x="9109907" y="2394751"/>
            <a:ext cx="882129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Slingshot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20" name="Rounded Rectangle 198">
            <a:extLst>
              <a:ext uri="{FF2B5EF4-FFF2-40B4-BE49-F238E27FC236}">
                <a16:creationId xmlns:a16="http://schemas.microsoft.com/office/drawing/2014/main" id="{C51F9000-01AF-4302-908C-878DC122E38D}"/>
              </a:ext>
            </a:extLst>
          </p:cNvPr>
          <p:cNvSpPr/>
          <p:nvPr/>
        </p:nvSpPr>
        <p:spPr>
          <a:xfrm flipH="1">
            <a:off x="9100390" y="3026152"/>
            <a:ext cx="87661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IB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F59BC-FA9C-4640-A667-9979909EA16B}"/>
              </a:ext>
            </a:extLst>
          </p:cNvPr>
          <p:cNvCxnSpPr>
            <a:cxnSpLocks/>
            <a:stCxn id="8" idx="1"/>
            <a:endCxn id="18" idx="3"/>
          </p:cNvCxnSpPr>
          <p:nvPr/>
        </p:nvCxnSpPr>
        <p:spPr>
          <a:xfrm>
            <a:off x="7731583" y="3544321"/>
            <a:ext cx="1388289" cy="3764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CECB03-CB2C-4CD6-AED6-51F1C5D48CC9}"/>
              </a:ext>
            </a:extLst>
          </p:cNvPr>
          <p:cNvCxnSpPr>
            <a:cxnSpLocks/>
            <a:stCxn id="8" idx="1"/>
            <a:endCxn id="19" idx="3"/>
          </p:cNvCxnSpPr>
          <p:nvPr/>
        </p:nvCxnSpPr>
        <p:spPr>
          <a:xfrm flipV="1">
            <a:off x="7731583" y="2644394"/>
            <a:ext cx="1378324" cy="89992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D485FB-3BC1-4F38-B225-750F21BDFC41}"/>
              </a:ext>
            </a:extLst>
          </p:cNvPr>
          <p:cNvCxnSpPr>
            <a:cxnSpLocks/>
            <a:stCxn id="8" idx="1"/>
            <a:endCxn id="20" idx="3"/>
          </p:cNvCxnSpPr>
          <p:nvPr/>
        </p:nvCxnSpPr>
        <p:spPr>
          <a:xfrm flipV="1">
            <a:off x="7731583" y="3275795"/>
            <a:ext cx="1368807" cy="2685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D340E6A0-9B24-4DC6-966C-92E46D5C0370}"/>
              </a:ext>
            </a:extLst>
          </p:cNvPr>
          <p:cNvSpPr/>
          <p:nvPr/>
        </p:nvSpPr>
        <p:spPr>
          <a:xfrm rot="16200000">
            <a:off x="3475444" y="3419541"/>
            <a:ext cx="3722928" cy="239422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</p:txBody>
      </p:sp>
      <p:sp>
        <p:nvSpPr>
          <p:cNvPr id="27" name="Rounded Rectangle 70">
            <a:extLst>
              <a:ext uri="{FF2B5EF4-FFF2-40B4-BE49-F238E27FC236}">
                <a16:creationId xmlns:a16="http://schemas.microsoft.com/office/drawing/2014/main" id="{0FA31F32-AC60-4246-9682-7B1E148BF8DF}"/>
              </a:ext>
            </a:extLst>
          </p:cNvPr>
          <p:cNvSpPr/>
          <p:nvPr/>
        </p:nvSpPr>
        <p:spPr>
          <a:xfrm>
            <a:off x="31015" y="356487"/>
            <a:ext cx="1079770" cy="5934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Application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82">
            <a:extLst>
              <a:ext uri="{FF2B5EF4-FFF2-40B4-BE49-F238E27FC236}">
                <a16:creationId xmlns:a16="http://schemas.microsoft.com/office/drawing/2014/main" id="{204E4609-3367-4690-9164-A3A3F9341D85}"/>
              </a:ext>
            </a:extLst>
          </p:cNvPr>
          <p:cNvSpPr/>
          <p:nvPr/>
        </p:nvSpPr>
        <p:spPr>
          <a:xfrm>
            <a:off x="3447526" y="1302085"/>
            <a:ext cx="1063265" cy="69911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Storage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4675649" y="389859"/>
            <a:ext cx="7142137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DF46D23-E414-449A-9008-4EFBD3E355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81154" y="2431420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31" name="Rounded Rectangle 75">
            <a:extLst>
              <a:ext uri="{FF2B5EF4-FFF2-40B4-BE49-F238E27FC236}">
                <a16:creationId xmlns:a16="http://schemas.microsoft.com/office/drawing/2014/main" id="{B9AF18A4-9449-4BEC-92B1-6539B21B43E5}"/>
              </a:ext>
            </a:extLst>
          </p:cNvPr>
          <p:cNvSpPr/>
          <p:nvPr/>
        </p:nvSpPr>
        <p:spPr>
          <a:xfrm flipH="1">
            <a:off x="5119345" y="966507"/>
            <a:ext cx="336835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Fabric Management Layer</a:t>
            </a:r>
          </a:p>
        </p:txBody>
      </p:sp>
      <p:sp>
        <p:nvSpPr>
          <p:cNvPr id="32" name="Rounded Rectangle 72">
            <a:extLst>
              <a:ext uri="{FF2B5EF4-FFF2-40B4-BE49-F238E27FC236}">
                <a16:creationId xmlns:a16="http://schemas.microsoft.com/office/drawing/2014/main" id="{D685B825-6AA4-4BDC-A524-0638BE6B1377}"/>
              </a:ext>
            </a:extLst>
          </p:cNvPr>
          <p:cNvSpPr/>
          <p:nvPr/>
        </p:nvSpPr>
        <p:spPr>
          <a:xfrm flipH="1">
            <a:off x="10577186" y="949903"/>
            <a:ext cx="126457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Hardware  Layer</a:t>
            </a:r>
          </a:p>
        </p:txBody>
      </p:sp>
      <p:sp>
        <p:nvSpPr>
          <p:cNvPr id="33" name="Rounded Rectangle 86">
            <a:extLst>
              <a:ext uri="{FF2B5EF4-FFF2-40B4-BE49-F238E27FC236}">
                <a16:creationId xmlns:a16="http://schemas.microsoft.com/office/drawing/2014/main" id="{6789023C-CCF8-4BBE-9907-E45FE2EB88E5}"/>
              </a:ext>
            </a:extLst>
          </p:cNvPr>
          <p:cNvSpPr/>
          <p:nvPr/>
        </p:nvSpPr>
        <p:spPr>
          <a:xfrm>
            <a:off x="8908475" y="949904"/>
            <a:ext cx="1225127" cy="479661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Redfish/Native</a:t>
            </a:r>
          </a:p>
          <a:p>
            <a:pPr algn="ctr"/>
            <a:r>
              <a:rPr lang="en-US" sz="1100" dirty="0"/>
              <a:t>Translation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1511FEDD-030F-4CB5-B950-F71CAF05E8D7}"/>
              </a:ext>
            </a:extLst>
          </p:cNvPr>
          <p:cNvSpPr/>
          <p:nvPr/>
        </p:nvSpPr>
        <p:spPr>
          <a:xfrm flipH="1">
            <a:off x="9127767" y="1733949"/>
            <a:ext cx="88213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CXL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27914F-2342-4802-870C-918CFA744E1F}"/>
              </a:ext>
            </a:extLst>
          </p:cNvPr>
          <p:cNvCxnSpPr>
            <a:cxnSpLocks/>
          </p:cNvCxnSpPr>
          <p:nvPr/>
        </p:nvCxnSpPr>
        <p:spPr>
          <a:xfrm flipV="1">
            <a:off x="62672" y="4326833"/>
            <a:ext cx="3683610" cy="64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51">
            <a:extLst>
              <a:ext uri="{FF2B5EF4-FFF2-40B4-BE49-F238E27FC236}">
                <a16:creationId xmlns:a16="http://schemas.microsoft.com/office/drawing/2014/main" id="{25E2FA39-408F-4546-BDA2-319FDF63362D}"/>
              </a:ext>
            </a:extLst>
          </p:cNvPr>
          <p:cNvSpPr/>
          <p:nvPr/>
        </p:nvSpPr>
        <p:spPr>
          <a:xfrm>
            <a:off x="2557990" y="2291474"/>
            <a:ext cx="751787" cy="39054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Engine</a:t>
            </a:r>
            <a:endParaRPr lang="en-GB" sz="1000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55F692A-A8DA-494D-9CD6-983A929FF055}"/>
              </a:ext>
            </a:extLst>
          </p:cNvPr>
          <p:cNvGrpSpPr/>
          <p:nvPr/>
        </p:nvGrpSpPr>
        <p:grpSpPr>
          <a:xfrm>
            <a:off x="7527606" y="1832971"/>
            <a:ext cx="585910" cy="370835"/>
            <a:chOff x="8883680" y="5778050"/>
            <a:chExt cx="1003433" cy="478289"/>
          </a:xfrm>
        </p:grpSpPr>
        <p:sp>
          <p:nvSpPr>
            <p:cNvPr id="82" name="Magnetic Disk 80">
              <a:extLst>
                <a:ext uri="{FF2B5EF4-FFF2-40B4-BE49-F238E27FC236}">
                  <a16:creationId xmlns:a16="http://schemas.microsoft.com/office/drawing/2014/main" id="{167EE1C4-BD0C-47E1-8257-5EA098F6D0A1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2CE4FFE-6D4F-4DE1-BAFF-B1D015EB39FC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OFM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Database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1DCC5AD-9168-4AC4-A3C7-A72F423CE686}"/>
              </a:ext>
            </a:extLst>
          </p:cNvPr>
          <p:cNvCxnSpPr>
            <a:cxnSpLocks/>
            <a:stCxn id="65" idx="3"/>
          </p:cNvCxnSpPr>
          <p:nvPr/>
        </p:nvCxnSpPr>
        <p:spPr>
          <a:xfrm flipH="1" flipV="1">
            <a:off x="9977001" y="3318839"/>
            <a:ext cx="579965" cy="2496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4D45E5-0532-42DB-A061-84C36BD4BC05}"/>
              </a:ext>
            </a:extLst>
          </p:cNvPr>
          <p:cNvCxnSpPr>
            <a:cxnSpLocks/>
            <a:stCxn id="61" idx="3"/>
          </p:cNvCxnSpPr>
          <p:nvPr/>
        </p:nvCxnSpPr>
        <p:spPr>
          <a:xfrm flipH="1" flipV="1">
            <a:off x="10012912" y="3930239"/>
            <a:ext cx="531934" cy="1860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C825B-69EC-D997-A418-A7DCFED03B9C}"/>
              </a:ext>
            </a:extLst>
          </p:cNvPr>
          <p:cNvCxnSpPr>
            <a:cxnSpLocks/>
            <a:stCxn id="8" idx="1"/>
            <a:endCxn id="34" idx="3"/>
          </p:cNvCxnSpPr>
          <p:nvPr/>
        </p:nvCxnSpPr>
        <p:spPr>
          <a:xfrm flipV="1">
            <a:off x="7731583" y="1983592"/>
            <a:ext cx="1396184" cy="156072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82">
            <a:extLst>
              <a:ext uri="{FF2B5EF4-FFF2-40B4-BE49-F238E27FC236}">
                <a16:creationId xmlns:a16="http://schemas.microsoft.com/office/drawing/2014/main" id="{24D5F130-811E-55AE-AA2E-EDFC1C1BF221}"/>
              </a:ext>
            </a:extLst>
          </p:cNvPr>
          <p:cNvSpPr/>
          <p:nvPr/>
        </p:nvSpPr>
        <p:spPr>
          <a:xfrm>
            <a:off x="3511086" y="2070546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FAM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64" name="Rounded Rectangle 82">
            <a:extLst>
              <a:ext uri="{FF2B5EF4-FFF2-40B4-BE49-F238E27FC236}">
                <a16:creationId xmlns:a16="http://schemas.microsoft.com/office/drawing/2014/main" id="{E5A8922F-1325-9DA7-2E42-3B0EE4DB6A97}"/>
              </a:ext>
            </a:extLst>
          </p:cNvPr>
          <p:cNvSpPr/>
          <p:nvPr/>
        </p:nvSpPr>
        <p:spPr>
          <a:xfrm>
            <a:off x="3526266" y="3238187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Accelerator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9C3316C-F081-7745-EC3E-8DD3E4601C66}"/>
              </a:ext>
            </a:extLst>
          </p:cNvPr>
          <p:cNvCxnSpPr>
            <a:cxnSpLocks/>
            <a:stCxn id="24" idx="2"/>
            <a:endCxn id="8" idx="3"/>
          </p:cNvCxnSpPr>
          <p:nvPr/>
        </p:nvCxnSpPr>
        <p:spPr>
          <a:xfrm>
            <a:off x="5456619" y="3539252"/>
            <a:ext cx="199769" cy="50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509BEFA-191D-C469-13EB-98FDD6D451DA}"/>
              </a:ext>
            </a:extLst>
          </p:cNvPr>
          <p:cNvCxnSpPr>
            <a:cxnSpLocks/>
            <a:stCxn id="63" idx="3"/>
            <a:endCxn id="24" idx="0"/>
          </p:cNvCxnSpPr>
          <p:nvPr/>
        </p:nvCxnSpPr>
        <p:spPr>
          <a:xfrm>
            <a:off x="4474546" y="2625345"/>
            <a:ext cx="742651" cy="913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68">
            <a:extLst>
              <a:ext uri="{FF2B5EF4-FFF2-40B4-BE49-F238E27FC236}">
                <a16:creationId xmlns:a16="http://schemas.microsoft.com/office/drawing/2014/main" id="{6D899BC4-0D18-C8B6-8171-4C0F5677B961}"/>
              </a:ext>
            </a:extLst>
          </p:cNvPr>
          <p:cNvSpPr/>
          <p:nvPr/>
        </p:nvSpPr>
        <p:spPr>
          <a:xfrm>
            <a:off x="983203" y="1476200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Batch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1" name="Rounded Rectangle 68">
            <a:extLst>
              <a:ext uri="{FF2B5EF4-FFF2-40B4-BE49-F238E27FC236}">
                <a16:creationId xmlns:a16="http://schemas.microsoft.com/office/drawing/2014/main" id="{2C75E3CE-6FA6-32B2-20F7-2A7DB6AA8C31}"/>
              </a:ext>
            </a:extLst>
          </p:cNvPr>
          <p:cNvSpPr/>
          <p:nvPr/>
        </p:nvSpPr>
        <p:spPr>
          <a:xfrm>
            <a:off x="950651" y="3319998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Interactive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2" name="Rounded Rectangle 82">
            <a:extLst>
              <a:ext uri="{FF2B5EF4-FFF2-40B4-BE49-F238E27FC236}">
                <a16:creationId xmlns:a16="http://schemas.microsoft.com/office/drawing/2014/main" id="{14EB20CD-C603-3645-48D3-8474C2408DBE}"/>
              </a:ext>
            </a:extLst>
          </p:cNvPr>
          <p:cNvSpPr/>
          <p:nvPr/>
        </p:nvSpPr>
        <p:spPr>
          <a:xfrm>
            <a:off x="3487468" y="749439"/>
            <a:ext cx="1033535" cy="40092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Monitoring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B97B1E2-A7B3-BCC8-1F16-C02B199C3F1E}"/>
              </a:ext>
            </a:extLst>
          </p:cNvPr>
          <p:cNvCxnSpPr>
            <a:cxnSpLocks/>
            <a:stCxn id="12" idx="3"/>
            <a:endCxn id="34" idx="1"/>
          </p:cNvCxnSpPr>
          <p:nvPr/>
        </p:nvCxnSpPr>
        <p:spPr>
          <a:xfrm flipH="1">
            <a:off x="10009898" y="1657033"/>
            <a:ext cx="571795" cy="32655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131">
            <a:extLst>
              <a:ext uri="{FF2B5EF4-FFF2-40B4-BE49-F238E27FC236}">
                <a16:creationId xmlns:a16="http://schemas.microsoft.com/office/drawing/2014/main" id="{090E292C-E5A2-31F0-5483-B9B11A15788C}"/>
              </a:ext>
            </a:extLst>
          </p:cNvPr>
          <p:cNvSpPr/>
          <p:nvPr/>
        </p:nvSpPr>
        <p:spPr>
          <a:xfrm flipH="1">
            <a:off x="10577186" y="2468947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1" name="Rounded Rectangle 131">
            <a:extLst>
              <a:ext uri="{FF2B5EF4-FFF2-40B4-BE49-F238E27FC236}">
                <a16:creationId xmlns:a16="http://schemas.microsoft.com/office/drawing/2014/main" id="{AA9AB2E2-B71D-2536-C44D-48ABD2AC5C5A}"/>
              </a:ext>
            </a:extLst>
          </p:cNvPr>
          <p:cNvSpPr/>
          <p:nvPr/>
        </p:nvSpPr>
        <p:spPr>
          <a:xfrm flipH="1">
            <a:off x="10544846" y="3920800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5" name="Rounded Rectangle 131">
            <a:extLst>
              <a:ext uri="{FF2B5EF4-FFF2-40B4-BE49-F238E27FC236}">
                <a16:creationId xmlns:a16="http://schemas.microsoft.com/office/drawing/2014/main" id="{E402087C-CE10-C497-2DBC-6927E5E502E1}"/>
              </a:ext>
            </a:extLst>
          </p:cNvPr>
          <p:cNvSpPr/>
          <p:nvPr/>
        </p:nvSpPr>
        <p:spPr>
          <a:xfrm flipH="1">
            <a:off x="10556966" y="3148349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79" name="Rounded Rectangle 68">
            <a:extLst>
              <a:ext uri="{FF2B5EF4-FFF2-40B4-BE49-F238E27FC236}">
                <a16:creationId xmlns:a16="http://schemas.microsoft.com/office/drawing/2014/main" id="{9A8F5F9E-52DC-5B60-FE3C-640FCEA9EBF1}"/>
              </a:ext>
            </a:extLst>
          </p:cNvPr>
          <p:cNvSpPr/>
          <p:nvPr/>
        </p:nvSpPr>
        <p:spPr>
          <a:xfrm>
            <a:off x="48395" y="1815205"/>
            <a:ext cx="858644" cy="153693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Application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80" name="Text Box 8">
            <a:extLst>
              <a:ext uri="{FF2B5EF4-FFF2-40B4-BE49-F238E27FC236}">
                <a16:creationId xmlns:a16="http://schemas.microsoft.com/office/drawing/2014/main" id="{126CDE36-2A1D-6C1E-316C-6C0B095F6AF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5271" y="2040356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OpenFam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8">
            <a:extLst>
              <a:ext uri="{FF2B5EF4-FFF2-40B4-BE49-F238E27FC236}">
                <a16:creationId xmlns:a16="http://schemas.microsoft.com/office/drawing/2014/main" id="{C40E21C6-3B0E-3AC5-7499-65CC687E48A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801" y="2892619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LibFabric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E955C5-0980-99E0-5D62-068F78251A2D}"/>
              </a:ext>
            </a:extLst>
          </p:cNvPr>
          <p:cNvCxnSpPr>
            <a:cxnSpLocks/>
            <a:stCxn id="79" idx="3"/>
            <a:endCxn id="130" idx="2"/>
          </p:cNvCxnSpPr>
          <p:nvPr/>
        </p:nvCxnSpPr>
        <p:spPr>
          <a:xfrm flipV="1">
            <a:off x="907039" y="1829936"/>
            <a:ext cx="505486" cy="75373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FBDE4A-B48F-83CA-84C5-BF0438F5E858}"/>
              </a:ext>
            </a:extLst>
          </p:cNvPr>
          <p:cNvCxnSpPr>
            <a:cxnSpLocks/>
            <a:stCxn id="79" idx="3"/>
            <a:endCxn id="131" idx="0"/>
          </p:cNvCxnSpPr>
          <p:nvPr/>
        </p:nvCxnSpPr>
        <p:spPr>
          <a:xfrm>
            <a:off x="907039" y="2583674"/>
            <a:ext cx="472934" cy="7363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524DC8-DC28-56DC-4E37-9BD9444347EF}"/>
              </a:ext>
            </a:extLst>
          </p:cNvPr>
          <p:cNvCxnSpPr>
            <a:cxnSpLocks/>
            <a:stCxn id="130" idx="3"/>
            <a:endCxn id="7" idx="0"/>
          </p:cNvCxnSpPr>
          <p:nvPr/>
        </p:nvCxnSpPr>
        <p:spPr>
          <a:xfrm flipV="1">
            <a:off x="1841847" y="879427"/>
            <a:ext cx="721074" cy="77364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0EE1A13-CD6F-8A18-D3F9-6E87653CE643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858429" y="1672084"/>
            <a:ext cx="684028" cy="21376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D5FFB69-E41A-A7C3-9027-97FE1A61541A}"/>
              </a:ext>
            </a:extLst>
          </p:cNvPr>
          <p:cNvCxnSpPr>
            <a:cxnSpLocks/>
            <a:endCxn id="131" idx="3"/>
          </p:cNvCxnSpPr>
          <p:nvPr/>
        </p:nvCxnSpPr>
        <p:spPr>
          <a:xfrm flipH="1">
            <a:off x="1809295" y="1125932"/>
            <a:ext cx="705299" cy="23709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A59DCAC-6CB3-4FA6-B1A0-EB52F9A052FD}"/>
              </a:ext>
            </a:extLst>
          </p:cNvPr>
          <p:cNvCxnSpPr>
            <a:cxnSpLocks/>
            <a:stCxn id="131" idx="3"/>
            <a:endCxn id="6" idx="0"/>
          </p:cNvCxnSpPr>
          <p:nvPr/>
        </p:nvCxnSpPr>
        <p:spPr>
          <a:xfrm>
            <a:off x="1809295" y="3496866"/>
            <a:ext cx="733162" cy="3128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ECC6933-5106-0621-E0BE-C85B46A19CA3}"/>
              </a:ext>
            </a:extLst>
          </p:cNvPr>
          <p:cNvCxnSpPr>
            <a:cxnSpLocks/>
            <a:stCxn id="39" idx="2"/>
            <a:endCxn id="6" idx="0"/>
          </p:cNvCxnSpPr>
          <p:nvPr/>
        </p:nvCxnSpPr>
        <p:spPr>
          <a:xfrm flipH="1">
            <a:off x="2542457" y="2682023"/>
            <a:ext cx="391427" cy="112773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3F4E375-ABC6-2504-91A5-B53679270B9A}"/>
              </a:ext>
            </a:extLst>
          </p:cNvPr>
          <p:cNvCxnSpPr>
            <a:cxnSpLocks/>
            <a:stCxn id="7" idx="2"/>
            <a:endCxn id="39" idx="0"/>
          </p:cNvCxnSpPr>
          <p:nvPr/>
        </p:nvCxnSpPr>
        <p:spPr>
          <a:xfrm>
            <a:off x="2562921" y="1136634"/>
            <a:ext cx="370963" cy="11548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Up-Down Arrow 92">
            <a:extLst>
              <a:ext uri="{FF2B5EF4-FFF2-40B4-BE49-F238E27FC236}">
                <a16:creationId xmlns:a16="http://schemas.microsoft.com/office/drawing/2014/main" id="{B601B61B-AE38-E754-F3DB-1238CB85327D}"/>
              </a:ext>
            </a:extLst>
          </p:cNvPr>
          <p:cNvSpPr/>
          <p:nvPr/>
        </p:nvSpPr>
        <p:spPr>
          <a:xfrm>
            <a:off x="2365346" y="1110896"/>
            <a:ext cx="158988" cy="265909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86D0684-0729-CC08-6522-9AB00AB16015}"/>
              </a:ext>
            </a:extLst>
          </p:cNvPr>
          <p:cNvCxnSpPr>
            <a:cxnSpLocks/>
            <a:stCxn id="132" idx="1"/>
            <a:endCxn id="39" idx="3"/>
          </p:cNvCxnSpPr>
          <p:nvPr/>
        </p:nvCxnSpPr>
        <p:spPr>
          <a:xfrm flipH="1">
            <a:off x="3309777" y="949904"/>
            <a:ext cx="177691" cy="153684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DB2D520-2895-3A73-9213-5BE00AE946A6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3320678" y="2486052"/>
            <a:ext cx="205588" cy="13069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C1095BF-998B-54B8-F9C3-FCD4F41F32CD}"/>
              </a:ext>
            </a:extLst>
          </p:cNvPr>
          <p:cNvCxnSpPr>
            <a:cxnSpLocks/>
            <a:stCxn id="63" idx="1"/>
          </p:cNvCxnSpPr>
          <p:nvPr/>
        </p:nvCxnSpPr>
        <p:spPr>
          <a:xfrm flipH="1" flipV="1">
            <a:off x="3342411" y="2560989"/>
            <a:ext cx="168675" cy="6435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18B08A5-3E89-8F9D-FAEA-228C3202435B}"/>
              </a:ext>
            </a:extLst>
          </p:cNvPr>
          <p:cNvCxnSpPr>
            <a:cxnSpLocks/>
            <a:endCxn id="39" idx="3"/>
          </p:cNvCxnSpPr>
          <p:nvPr/>
        </p:nvCxnSpPr>
        <p:spPr>
          <a:xfrm flipH="1">
            <a:off x="3309777" y="1966350"/>
            <a:ext cx="188178" cy="52039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DFF028F-6319-E7FA-6C11-343CD0E44A20}"/>
              </a:ext>
            </a:extLst>
          </p:cNvPr>
          <p:cNvCxnSpPr>
            <a:cxnSpLocks/>
            <a:stCxn id="132" idx="3"/>
            <a:endCxn id="24" idx="0"/>
          </p:cNvCxnSpPr>
          <p:nvPr/>
        </p:nvCxnSpPr>
        <p:spPr>
          <a:xfrm>
            <a:off x="4521003" y="949904"/>
            <a:ext cx="696194" cy="2589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CD7B7AF-96EE-21EE-F0C0-7590AF5A118C}"/>
              </a:ext>
            </a:extLst>
          </p:cNvPr>
          <p:cNvCxnSpPr>
            <a:cxnSpLocks/>
            <a:stCxn id="64" idx="3"/>
            <a:endCxn id="24" idx="0"/>
          </p:cNvCxnSpPr>
          <p:nvPr/>
        </p:nvCxnSpPr>
        <p:spPr>
          <a:xfrm flipV="1">
            <a:off x="4489726" y="3539252"/>
            <a:ext cx="727471" cy="253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A2F79CE-CBE1-8988-46F1-42989C62CCE5}"/>
              </a:ext>
            </a:extLst>
          </p:cNvPr>
          <p:cNvCxnSpPr>
            <a:cxnSpLocks/>
            <a:stCxn id="28" idx="3"/>
            <a:endCxn id="24" idx="0"/>
          </p:cNvCxnSpPr>
          <p:nvPr/>
        </p:nvCxnSpPr>
        <p:spPr>
          <a:xfrm>
            <a:off x="4510791" y="1651643"/>
            <a:ext cx="706406" cy="1887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0577186" y="1908952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Storage Hardware Managers</a:t>
            </a:r>
            <a:endParaRPr lang="en-GB" sz="1000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B97B1E2-A7B3-BCC8-1F16-C02B199C3F1E}"/>
              </a:ext>
            </a:extLst>
          </p:cNvPr>
          <p:cNvCxnSpPr>
            <a:cxnSpLocks/>
            <a:stCxn id="85" idx="3"/>
            <a:endCxn id="34" idx="1"/>
          </p:cNvCxnSpPr>
          <p:nvPr/>
        </p:nvCxnSpPr>
        <p:spPr>
          <a:xfrm flipH="1" flipV="1">
            <a:off x="10009898" y="1983592"/>
            <a:ext cx="567288" cy="12081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 Box 8">
            <a:extLst>
              <a:ext uri="{FF2B5EF4-FFF2-40B4-BE49-F238E27FC236}">
                <a16:creationId xmlns:a16="http://schemas.microsoft.com/office/drawing/2014/main" id="{0AC78204-B2B9-40A5-9ECF-E49B7F3F23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000267" y="4225395"/>
            <a:ext cx="1386748" cy="376110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Exported NVM Resources</a:t>
            </a:r>
          </a:p>
        </p:txBody>
      </p:sp>
      <p:sp>
        <p:nvSpPr>
          <p:cNvPr id="105" name="Text Box 8">
            <a:extLst>
              <a:ext uri="{FF2B5EF4-FFF2-40B4-BE49-F238E27FC236}">
                <a16:creationId xmlns:a16="http://schemas.microsoft.com/office/drawing/2014/main" id="{A4A6E029-637C-4987-8AD4-71F5B18952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000268" y="3614391"/>
            <a:ext cx="1386748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CPUs</a:t>
            </a:r>
          </a:p>
        </p:txBody>
      </p:sp>
      <p:sp>
        <p:nvSpPr>
          <p:cNvPr id="107" name="Text Box 8">
            <a:extLst>
              <a:ext uri="{FF2B5EF4-FFF2-40B4-BE49-F238E27FC236}">
                <a16:creationId xmlns:a16="http://schemas.microsoft.com/office/drawing/2014/main" id="{086F8925-0A0A-48AE-AD69-49A488689E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91786" y="3919430"/>
            <a:ext cx="1386748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Memory resources</a:t>
            </a:r>
          </a:p>
        </p:txBody>
      </p:sp>
      <p:sp>
        <p:nvSpPr>
          <p:cNvPr id="109" name="Text Box 8">
            <a:extLst>
              <a:ext uri="{FF2B5EF4-FFF2-40B4-BE49-F238E27FC236}">
                <a16:creationId xmlns:a16="http://schemas.microsoft.com/office/drawing/2014/main" id="{01BCC64C-C65A-4A47-A142-2BFAC90A11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025355" y="4710733"/>
            <a:ext cx="1386748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Accelerator Resources</a:t>
            </a:r>
          </a:p>
        </p:txBody>
      </p:sp>
    </p:spTree>
    <p:extLst>
      <p:ext uri="{BB962C8B-B14F-4D97-AF65-F5344CB8AC3E}">
        <p14:creationId xmlns:p14="http://schemas.microsoft.com/office/powerpoint/2010/main" val="79474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500"/>
                            </p:stCondLst>
                            <p:childTnLst>
                              <p:par>
                                <p:cTn id="2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63" grpId="0" animBg="1"/>
      <p:bldP spid="64" grpId="0" animBg="1"/>
      <p:bldP spid="130" grpId="0" animBg="1"/>
      <p:bldP spid="131" grpId="0" animBg="1"/>
      <p:bldP spid="132" grpId="0" animBg="1"/>
      <p:bldP spid="60" grpId="0" animBg="1"/>
      <p:bldP spid="61" grpId="0" animBg="1"/>
      <p:bldP spid="65" grpId="0" animBg="1"/>
      <p:bldP spid="79" grpId="0" animBg="1"/>
      <p:bldP spid="80" grpId="0" animBg="1"/>
      <p:bldP spid="84" grpId="0" animBg="1"/>
      <p:bldP spid="85" grpId="0" animBg="1"/>
      <p:bldP spid="103" grpId="0" animBg="1"/>
      <p:bldP spid="105" grpId="0" animBg="1"/>
      <p:bldP spid="107" grpId="0" animBg="1"/>
      <p:bldP spid="1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76" y="294967"/>
            <a:ext cx="10987363" cy="604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6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/>
          <p:cNvSpPr/>
          <p:nvPr/>
        </p:nvSpPr>
        <p:spPr>
          <a:xfrm>
            <a:off x="10852844" y="5136189"/>
            <a:ext cx="1080514" cy="558990"/>
          </a:xfrm>
          <a:prstGeom prst="ellipse">
            <a:avLst/>
          </a:prstGeom>
          <a:solidFill>
            <a:schemeClr val="accent2">
              <a:lumMod val="50000"/>
              <a:alpha val="34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Gen-Z Router</a:t>
            </a:r>
          </a:p>
        </p:txBody>
      </p:sp>
      <p:sp>
        <p:nvSpPr>
          <p:cNvPr id="134" name="Flowchart: Magnetic Disk 133"/>
          <p:cNvSpPr/>
          <p:nvPr/>
        </p:nvSpPr>
        <p:spPr>
          <a:xfrm>
            <a:off x="10025262" y="6272345"/>
            <a:ext cx="1073161" cy="294948"/>
          </a:xfrm>
          <a:prstGeom prst="flowChartMagneticDisk">
            <a:avLst/>
          </a:prstGeom>
          <a:solidFill>
            <a:schemeClr val="accent2">
              <a:lumMod val="75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config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3D2040-90D6-4A96-BAE6-5268E4639766}"/>
              </a:ext>
            </a:extLst>
          </p:cNvPr>
          <p:cNvSpPr txBox="1">
            <a:spLocks/>
          </p:cNvSpPr>
          <p:nvPr/>
        </p:nvSpPr>
        <p:spPr>
          <a:xfrm>
            <a:off x="252188" y="95168"/>
            <a:ext cx="5447530" cy="566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b="1" dirty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Simple Gen-Z Linux System Diagram w/ </a:t>
            </a:r>
          </a:p>
          <a:p>
            <a:r>
              <a:rPr lang="en-US" b="1" dirty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in-band Fabric Mgmt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4090868" y="5523006"/>
            <a:ext cx="4814620" cy="1298348"/>
            <a:chOff x="3324134" y="9790038"/>
            <a:chExt cx="4326708" cy="878927"/>
          </a:xfrm>
        </p:grpSpPr>
        <p:sp>
          <p:nvSpPr>
            <p:cNvPr id="178" name="Rectangle 177"/>
            <p:cNvSpPr/>
            <p:nvPr/>
          </p:nvSpPr>
          <p:spPr bwMode="ltGray">
            <a:xfrm>
              <a:off x="3324134" y="9790038"/>
              <a:ext cx="4326708" cy="79295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rgbClr val="00A9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GB" sz="1050" dirty="0" err="1">
                <a:solidFill>
                  <a:prstClr val="white"/>
                </a:solidFill>
              </a:endParaRPr>
            </a:p>
          </p:txBody>
        </p:sp>
        <p:cxnSp>
          <p:nvCxnSpPr>
            <p:cNvPr id="179" name="Curved Connector 178"/>
            <p:cNvCxnSpPr/>
            <p:nvPr/>
          </p:nvCxnSpPr>
          <p:spPr>
            <a:xfrm flipV="1">
              <a:off x="3524258" y="9906592"/>
              <a:ext cx="796644" cy="3089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lbow Connector 180"/>
            <p:cNvCxnSpPr/>
            <p:nvPr/>
          </p:nvCxnSpPr>
          <p:spPr>
            <a:xfrm rot="10800000">
              <a:off x="3498441" y="10290253"/>
              <a:ext cx="842056" cy="2914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4660102" y="9855011"/>
              <a:ext cx="1743489" cy="8139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prstClr val="black"/>
                  </a:solidFill>
                </a:rPr>
                <a:t>Ethernet communication path</a:t>
              </a:r>
            </a:p>
            <a:p>
              <a:pPr>
                <a:lnSpc>
                  <a:spcPct val="90000"/>
                </a:lnSpc>
              </a:pPr>
              <a:endParaRPr lang="en-US" sz="1400" dirty="0">
                <a:solidFill>
                  <a:prstClr val="black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1400" dirty="0">
                <a:solidFill>
                  <a:prstClr val="black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prstClr val="black"/>
                  </a:solidFill>
                </a:rPr>
                <a:t>In-fabric communication path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657050" y="1667235"/>
            <a:ext cx="1147482" cy="318374"/>
            <a:chOff x="8588178" y="475579"/>
            <a:chExt cx="2210656" cy="994489"/>
          </a:xfrm>
        </p:grpSpPr>
        <p:sp>
          <p:nvSpPr>
            <p:cNvPr id="169" name="Rectangle 168"/>
            <p:cNvSpPr/>
            <p:nvPr/>
          </p:nvSpPr>
          <p:spPr>
            <a:xfrm>
              <a:off x="8588178" y="475579"/>
              <a:ext cx="2210656" cy="994489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</a:rPr>
                <a:t>Llamas 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8705918" y="1274787"/>
              <a:ext cx="749960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9920952" y="1282211"/>
              <a:ext cx="749958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207521" y="1664663"/>
            <a:ext cx="1143479" cy="318374"/>
            <a:chOff x="8588178" y="475580"/>
            <a:chExt cx="2210656" cy="994490"/>
          </a:xfrm>
        </p:grpSpPr>
        <p:sp>
          <p:nvSpPr>
            <p:cNvPr id="166" name="Rectangle 165"/>
            <p:cNvSpPr/>
            <p:nvPr/>
          </p:nvSpPr>
          <p:spPr>
            <a:xfrm>
              <a:off x="8588178" y="475580"/>
              <a:ext cx="2210656" cy="994490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</a:rPr>
                <a:t>Llamas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8705918" y="1274787"/>
              <a:ext cx="749960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920952" y="1282211"/>
              <a:ext cx="749958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2096203" y="2588403"/>
            <a:ext cx="2963743" cy="34377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switch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2209254" y="2587483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096234" y="2587483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2213257" y="2873448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096234" y="2873448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558631" y="3800179"/>
            <a:ext cx="890549" cy="867829"/>
            <a:chOff x="8756870" y="3766000"/>
            <a:chExt cx="1370088" cy="1182051"/>
          </a:xfrm>
          <a:solidFill>
            <a:schemeClr val="tx2">
              <a:lumMod val="75000"/>
            </a:schemeClr>
          </a:solidFill>
        </p:grpSpPr>
        <p:sp>
          <p:nvSpPr>
            <p:cNvPr id="135" name="Rectangle 134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8852899" y="3766000"/>
              <a:ext cx="399359" cy="196186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9" name="Elbow Connector 58"/>
          <p:cNvCxnSpPr>
            <a:stCxn id="170" idx="2"/>
            <a:endCxn id="160" idx="0"/>
          </p:cNvCxnSpPr>
          <p:nvPr/>
        </p:nvCxnSpPr>
        <p:spPr>
          <a:xfrm rot="16200000" flipH="1">
            <a:off x="1832474" y="2063366"/>
            <a:ext cx="604446" cy="443785"/>
          </a:xfrm>
          <a:prstGeom prst="bentConnector3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67" idx="2"/>
            <a:endCxn id="162" idx="0"/>
          </p:cNvCxnSpPr>
          <p:nvPr/>
        </p:nvCxnSpPr>
        <p:spPr>
          <a:xfrm rot="5400000">
            <a:off x="3049469" y="2174566"/>
            <a:ext cx="607019" cy="21881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163" idx="2"/>
            <a:endCxn id="96" idx="0"/>
          </p:cNvCxnSpPr>
          <p:nvPr/>
        </p:nvCxnSpPr>
        <p:spPr>
          <a:xfrm rot="5400000">
            <a:off x="1190948" y="2632212"/>
            <a:ext cx="871002" cy="1468288"/>
          </a:xfrm>
          <a:prstGeom prst="bentConnector3">
            <a:avLst>
              <a:gd name="adj1" fmla="val 30753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36" idx="0"/>
            <a:endCxn id="197" idx="2"/>
          </p:cNvCxnSpPr>
          <p:nvPr/>
        </p:nvCxnSpPr>
        <p:spPr>
          <a:xfrm rot="5400000" flipH="1" flipV="1">
            <a:off x="3432690" y="3250354"/>
            <a:ext cx="867977" cy="23167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4806372" y="3796730"/>
            <a:ext cx="890549" cy="867829"/>
            <a:chOff x="8756870" y="3766000"/>
            <a:chExt cx="1370088" cy="1182051"/>
          </a:xfrm>
          <a:solidFill>
            <a:schemeClr val="tx2">
              <a:lumMod val="75000"/>
            </a:schemeClr>
          </a:solidFill>
        </p:grpSpPr>
        <p:sp>
          <p:nvSpPr>
            <p:cNvPr id="104" name="Rectangle 103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852899" y="3766000"/>
              <a:ext cx="374636" cy="172134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Elbow Connector 69"/>
          <p:cNvCxnSpPr>
            <a:endCxn id="105" idx="0"/>
          </p:cNvCxnSpPr>
          <p:nvPr/>
        </p:nvCxnSpPr>
        <p:spPr>
          <a:xfrm rot="16200000" flipH="1">
            <a:off x="4526532" y="3332717"/>
            <a:ext cx="845254" cy="8277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65" idx="2"/>
            <a:endCxn id="192" idx="0"/>
          </p:cNvCxnSpPr>
          <p:nvPr/>
        </p:nvCxnSpPr>
        <p:spPr>
          <a:xfrm rot="5400000">
            <a:off x="2298500" y="2891817"/>
            <a:ext cx="906032" cy="98410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517588" y="2320484"/>
            <a:ext cx="1224661" cy="56994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Admin System(s)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707693" y="3801857"/>
            <a:ext cx="944983" cy="916042"/>
            <a:chOff x="8756870" y="3765999"/>
            <a:chExt cx="1370088" cy="1182052"/>
          </a:xfrm>
          <a:solidFill>
            <a:schemeClr val="tx2">
              <a:lumMod val="75000"/>
            </a:schemeClr>
          </a:solidFill>
        </p:grpSpPr>
        <p:sp>
          <p:nvSpPr>
            <p:cNvPr id="95" name="Rectangle 94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52900" y="3765999"/>
              <a:ext cx="343260" cy="226224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059923" y="4301347"/>
              <a:ext cx="925144" cy="337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>
                  <a:solidFill>
                    <a:prstClr val="black"/>
                  </a:solidFill>
                </a:rPr>
                <a:t>zMM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149" name="Oval 148"/>
          <p:cNvSpPr/>
          <p:nvPr/>
        </p:nvSpPr>
        <p:spPr bwMode="ltGray">
          <a:xfrm>
            <a:off x="5634952" y="1039376"/>
            <a:ext cx="1261988" cy="369155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prstClr val="white"/>
                </a:solidFill>
              </a:rPr>
              <a:t>OOB </a:t>
            </a:r>
          </a:p>
          <a:p>
            <a:pPr algn="ctr">
              <a:lnSpc>
                <a:spcPct val="90000"/>
              </a:lnSpc>
            </a:pPr>
            <a:r>
              <a:rPr lang="en-US" sz="1100" dirty="0" err="1">
                <a:solidFill>
                  <a:prstClr val="white"/>
                </a:solidFill>
              </a:rPr>
              <a:t>ethernet</a:t>
            </a:r>
            <a:endParaRPr lang="en-GB" sz="1100" dirty="0" err="1">
              <a:solidFill>
                <a:prstClr val="white"/>
              </a:solidFill>
            </a:endParaRPr>
          </a:p>
        </p:txBody>
      </p:sp>
      <p:cxnSp>
        <p:nvCxnSpPr>
          <p:cNvPr id="172" name="Curved Connector 171"/>
          <p:cNvCxnSpPr>
            <a:stCxn id="149" idx="2"/>
            <a:endCxn id="166" idx="0"/>
          </p:cNvCxnSpPr>
          <p:nvPr/>
        </p:nvCxnSpPr>
        <p:spPr>
          <a:xfrm rot="10800000" flipV="1">
            <a:off x="3779262" y="1223953"/>
            <a:ext cx="1855691" cy="440709"/>
          </a:xfrm>
          <a:prstGeom prst="curvedConnector2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urved Connector 174"/>
          <p:cNvCxnSpPr>
            <a:stCxn id="149" idx="1"/>
            <a:endCxn id="169" idx="0"/>
          </p:cNvCxnSpPr>
          <p:nvPr/>
        </p:nvCxnSpPr>
        <p:spPr>
          <a:xfrm rot="16200000" flipH="1" flipV="1">
            <a:off x="3738380" y="-414152"/>
            <a:ext cx="573798" cy="3588975"/>
          </a:xfrm>
          <a:prstGeom prst="curvedConnector3">
            <a:avLst>
              <a:gd name="adj1" fmla="val -222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>
            <a:stCxn id="149" idx="4"/>
            <a:endCxn id="75" idx="0"/>
          </p:cNvCxnSpPr>
          <p:nvPr/>
        </p:nvCxnSpPr>
        <p:spPr>
          <a:xfrm rot="16200000" flipH="1">
            <a:off x="6741956" y="932520"/>
            <a:ext cx="911953" cy="186397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 bwMode="ltGray">
          <a:xfrm>
            <a:off x="1640167" y="1874646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57" name="Oval 256"/>
          <p:cNvSpPr/>
          <p:nvPr/>
        </p:nvSpPr>
        <p:spPr bwMode="ltGray">
          <a:xfrm>
            <a:off x="970598" y="3644874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4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60" name="Oval 259"/>
          <p:cNvSpPr/>
          <p:nvPr/>
        </p:nvSpPr>
        <p:spPr bwMode="ltGray">
          <a:xfrm>
            <a:off x="3141878" y="1871863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2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70" name="Oval 269"/>
          <p:cNvSpPr/>
          <p:nvPr/>
        </p:nvSpPr>
        <p:spPr bwMode="ltGray">
          <a:xfrm>
            <a:off x="3846324" y="3591030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6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73" name="Oval 272"/>
          <p:cNvSpPr/>
          <p:nvPr/>
        </p:nvSpPr>
        <p:spPr bwMode="ltGray">
          <a:xfrm>
            <a:off x="5059170" y="3583239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7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1733566" y="1548556"/>
            <a:ext cx="293098" cy="19811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99" name="Rounded Rectangle 298"/>
          <p:cNvSpPr/>
          <p:nvPr/>
        </p:nvSpPr>
        <p:spPr>
          <a:xfrm>
            <a:off x="3194638" y="1524334"/>
            <a:ext cx="293098" cy="19811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3" name="Diamond 302"/>
          <p:cNvSpPr/>
          <p:nvPr/>
        </p:nvSpPr>
        <p:spPr>
          <a:xfrm>
            <a:off x="4098123" y="2617263"/>
            <a:ext cx="240844" cy="287521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319461" y="4350618"/>
            <a:ext cx="282804" cy="2514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3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183" name="Isosceles Triangle 182"/>
          <p:cNvSpPr/>
          <p:nvPr/>
        </p:nvSpPr>
        <p:spPr>
          <a:xfrm>
            <a:off x="4103643" y="4328637"/>
            <a:ext cx="237508" cy="25244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2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184" name="Isosceles Triangle 183"/>
          <p:cNvSpPr/>
          <p:nvPr/>
        </p:nvSpPr>
        <p:spPr>
          <a:xfrm>
            <a:off x="5336249" y="4326716"/>
            <a:ext cx="231626" cy="21476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1</a:t>
            </a:r>
            <a:endParaRPr lang="en-GB" sz="1600" dirty="0">
              <a:solidFill>
                <a:prstClr val="white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2474" y="5313662"/>
            <a:ext cx="2831095" cy="1380699"/>
            <a:chOff x="461971" y="4562901"/>
            <a:chExt cx="2831095" cy="1380699"/>
          </a:xfrm>
        </p:grpSpPr>
        <p:grpSp>
          <p:nvGrpSpPr>
            <p:cNvPr id="40" name="Group 39"/>
            <p:cNvGrpSpPr/>
            <p:nvPr/>
          </p:nvGrpSpPr>
          <p:grpSpPr>
            <a:xfrm>
              <a:off x="461971" y="4562901"/>
              <a:ext cx="2831095" cy="1380699"/>
              <a:chOff x="1752022" y="5653870"/>
              <a:chExt cx="2831095" cy="1380699"/>
            </a:xfrm>
          </p:grpSpPr>
          <p:sp>
            <p:nvSpPr>
              <p:cNvPr id="294" name="Rectangle 293"/>
              <p:cNvSpPr/>
              <p:nvPr/>
            </p:nvSpPr>
            <p:spPr bwMode="ltGray">
              <a:xfrm>
                <a:off x="1752022" y="5653870"/>
                <a:ext cx="2831095" cy="138069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rgbClr val="00A9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GB" sz="105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ltGray">
              <a:xfrm>
                <a:off x="1866602" y="5785839"/>
                <a:ext cx="245368" cy="200518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>
                    <a:solidFill>
                      <a:prstClr val="white"/>
                    </a:solidFill>
                  </a:rPr>
                  <a:t>1</a:t>
                </a:r>
                <a:endParaRPr lang="en-GB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2397545" y="5782593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>
                    <a:solidFill>
                      <a:prstClr val="black"/>
                    </a:solidFill>
                  </a:rPr>
                  <a:t>Redfish Endpoint ID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839683" y="6090975"/>
                <a:ext cx="293098" cy="18770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</a:rPr>
                  <a:t>1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2414306" y="6082947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>
                    <a:solidFill>
                      <a:prstClr val="black"/>
                    </a:solidFill>
                  </a:rPr>
                  <a:t>Redfish System ID</a:t>
                </a:r>
              </a:p>
            </p:txBody>
          </p:sp>
          <p:sp>
            <p:nvSpPr>
              <p:cNvPr id="35" name="Diamond 34"/>
              <p:cNvSpPr/>
              <p:nvPr/>
            </p:nvSpPr>
            <p:spPr>
              <a:xfrm>
                <a:off x="1866602" y="6383301"/>
                <a:ext cx="240844" cy="272415"/>
              </a:xfrm>
              <a:prstGeom prst="diamon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</a:rPr>
                  <a:t>1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2428216" y="6398366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>
                    <a:solidFill>
                      <a:prstClr val="black"/>
                    </a:solidFill>
                  </a:rPr>
                  <a:t>Redfish Switch ID</a:t>
                </a:r>
              </a:p>
            </p:txBody>
          </p:sp>
        </p:grpSp>
        <p:sp>
          <p:nvSpPr>
            <p:cNvPr id="187" name="Isosceles Triangle 186"/>
            <p:cNvSpPr/>
            <p:nvPr/>
          </p:nvSpPr>
          <p:spPr>
            <a:xfrm>
              <a:off x="576189" y="5646791"/>
              <a:ext cx="231626" cy="21476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</a:rPr>
                <a:t>1</a:t>
              </a:r>
              <a:endParaRPr lang="en-GB" sz="1600" dirty="0">
                <a:solidFill>
                  <a:prstClr val="white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124255" y="5657792"/>
              <a:ext cx="1887285" cy="2037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>
                  <a:solidFill>
                    <a:prstClr val="black"/>
                  </a:solidFill>
                </a:rPr>
                <a:t>Redfish Media Ctrl  ID</a:t>
              </a: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065277" y="3836887"/>
            <a:ext cx="890549" cy="867830"/>
            <a:chOff x="8756870" y="3765999"/>
            <a:chExt cx="1370088" cy="1182052"/>
          </a:xfrm>
          <a:solidFill>
            <a:schemeClr val="tx2">
              <a:lumMod val="75000"/>
            </a:schemeClr>
          </a:solidFill>
        </p:grpSpPr>
        <p:sp>
          <p:nvSpPr>
            <p:cNvPr id="191" name="Rectangle 190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8852899" y="3765999"/>
              <a:ext cx="405439" cy="220779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194" name="Rectangle 193"/>
          <p:cNvSpPr/>
          <p:nvPr/>
        </p:nvSpPr>
        <p:spPr>
          <a:xfrm>
            <a:off x="3831178" y="2588831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718158" y="2588831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835181" y="2874796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4718158" y="2874796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4785524" y="1664106"/>
            <a:ext cx="1143479" cy="318374"/>
            <a:chOff x="8588178" y="475580"/>
            <a:chExt cx="2210656" cy="994490"/>
          </a:xfrm>
        </p:grpSpPr>
        <p:sp>
          <p:nvSpPr>
            <p:cNvPr id="201" name="Rectangle 200"/>
            <p:cNvSpPr/>
            <p:nvPr/>
          </p:nvSpPr>
          <p:spPr>
            <a:xfrm>
              <a:off x="8588178" y="475580"/>
              <a:ext cx="2210656" cy="994490"/>
            </a:xfrm>
            <a:prstGeom prst="rect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</a:rPr>
                <a:t>Zephyr (FM)</a:t>
              </a: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8705918" y="1274787"/>
              <a:ext cx="749960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920952" y="1282211"/>
              <a:ext cx="749958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4" name="Oval 203"/>
          <p:cNvSpPr/>
          <p:nvPr/>
        </p:nvSpPr>
        <p:spPr bwMode="ltGray">
          <a:xfrm>
            <a:off x="4647259" y="1889458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 err="1">
              <a:solidFill>
                <a:prstClr val="white"/>
              </a:solidFill>
            </a:endParaRPr>
          </a:p>
        </p:txBody>
      </p:sp>
      <p:cxnSp>
        <p:nvCxnSpPr>
          <p:cNvPr id="205" name="Elbow Connector 204"/>
          <p:cNvCxnSpPr>
            <a:endCxn id="196" idx="0"/>
          </p:cNvCxnSpPr>
          <p:nvPr/>
        </p:nvCxnSpPr>
        <p:spPr>
          <a:xfrm rot="5400000">
            <a:off x="4636977" y="2212977"/>
            <a:ext cx="604371" cy="14733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ounded Rectangle 299"/>
          <p:cNvSpPr/>
          <p:nvPr/>
        </p:nvSpPr>
        <p:spPr>
          <a:xfrm>
            <a:off x="4777472" y="1542757"/>
            <a:ext cx="293098" cy="19811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261658" y="4164304"/>
            <a:ext cx="638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zMM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761997" y="4131840"/>
            <a:ext cx="638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zMM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980840" y="4122310"/>
            <a:ext cx="638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zMM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214" name="Curved Connector 213"/>
          <p:cNvCxnSpPr>
            <a:stCxn id="149" idx="3"/>
            <a:endCxn id="201" idx="0"/>
          </p:cNvCxnSpPr>
          <p:nvPr/>
        </p:nvCxnSpPr>
        <p:spPr>
          <a:xfrm rot="5400000">
            <a:off x="5433697" y="1278037"/>
            <a:ext cx="309636" cy="46250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126" idx="4"/>
            <a:endCxn id="75" idx="0"/>
          </p:cNvCxnSpPr>
          <p:nvPr/>
        </p:nvCxnSpPr>
        <p:spPr>
          <a:xfrm flipH="1">
            <a:off x="8129919" y="1866903"/>
            <a:ext cx="524802" cy="45358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27" idx="3"/>
            <a:endCxn id="75" idx="3"/>
          </p:cNvCxnSpPr>
          <p:nvPr/>
        </p:nvCxnSpPr>
        <p:spPr>
          <a:xfrm flipH="1">
            <a:off x="8742249" y="1811178"/>
            <a:ext cx="1910263" cy="79427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75" idx="3"/>
          </p:cNvCxnSpPr>
          <p:nvPr/>
        </p:nvCxnSpPr>
        <p:spPr>
          <a:xfrm flipH="1" flipV="1">
            <a:off x="8742249" y="2605454"/>
            <a:ext cx="511436" cy="100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 bwMode="ltGray">
          <a:xfrm>
            <a:off x="2328789" y="3640709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5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68" name="Isosceles Triangle 267"/>
          <p:cNvSpPr/>
          <p:nvPr/>
        </p:nvSpPr>
        <p:spPr>
          <a:xfrm>
            <a:off x="2642077" y="4367563"/>
            <a:ext cx="282804" cy="2514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4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335410" y="3814311"/>
            <a:ext cx="236755" cy="175314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2650809" y="3837489"/>
            <a:ext cx="214396" cy="161488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4129853" y="3798836"/>
            <a:ext cx="244888" cy="131366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5392532" y="3803826"/>
            <a:ext cx="243511" cy="126376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133" name="Straight Connector 132"/>
          <p:cNvCxnSpPr>
            <a:endCxn id="201" idx="3"/>
          </p:cNvCxnSpPr>
          <p:nvPr/>
        </p:nvCxnSpPr>
        <p:spPr>
          <a:xfrm flipH="1" flipV="1">
            <a:off x="5929003" y="1823293"/>
            <a:ext cx="3362332" cy="247181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owchart: Magnetic Disk 120"/>
          <p:cNvSpPr/>
          <p:nvPr/>
        </p:nvSpPr>
        <p:spPr>
          <a:xfrm>
            <a:off x="11573393" y="1125230"/>
            <a:ext cx="562475" cy="418835"/>
          </a:xfrm>
          <a:prstGeom prst="flowChartMagneticDisk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Flowchart: Magnetic Disk 121"/>
          <p:cNvSpPr/>
          <p:nvPr/>
        </p:nvSpPr>
        <p:spPr>
          <a:xfrm>
            <a:off x="7692137" y="1125414"/>
            <a:ext cx="562475" cy="418835"/>
          </a:xfrm>
          <a:prstGeom prst="flowChartMagneticDisk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Flowchart: Magnetic Disk 122"/>
          <p:cNvSpPr/>
          <p:nvPr/>
        </p:nvSpPr>
        <p:spPr>
          <a:xfrm>
            <a:off x="10712965" y="2368582"/>
            <a:ext cx="770917" cy="613861"/>
          </a:xfrm>
          <a:prstGeom prst="flowChartMagneticDisk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Redfish</a:t>
            </a:r>
          </a:p>
          <a:p>
            <a:pPr algn="ctr"/>
            <a:r>
              <a:rPr lang="en-US" sz="1400" dirty="0"/>
              <a:t>model </a:t>
            </a:r>
            <a:endParaRPr lang="en-GB" sz="1400" dirty="0"/>
          </a:p>
        </p:txBody>
      </p:sp>
      <p:sp>
        <p:nvSpPr>
          <p:cNvPr id="124" name="Oval 123"/>
          <p:cNvSpPr/>
          <p:nvPr/>
        </p:nvSpPr>
        <p:spPr>
          <a:xfrm>
            <a:off x="8798901" y="879427"/>
            <a:ext cx="2156110" cy="74623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FM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94896" y="1221596"/>
            <a:ext cx="1519650" cy="6453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alpha val="33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FAM Manager</a:t>
            </a:r>
          </a:p>
        </p:txBody>
      </p:sp>
      <p:sp>
        <p:nvSpPr>
          <p:cNvPr id="127" name="Oval 126"/>
          <p:cNvSpPr/>
          <p:nvPr/>
        </p:nvSpPr>
        <p:spPr>
          <a:xfrm>
            <a:off x="10410721" y="1244779"/>
            <a:ext cx="1651054" cy="66357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alpha val="1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Composition MGR</a:t>
            </a:r>
          </a:p>
        </p:txBody>
      </p:sp>
      <p:sp>
        <p:nvSpPr>
          <p:cNvPr id="128" name="Oval 127"/>
          <p:cNvSpPr/>
          <p:nvPr/>
        </p:nvSpPr>
        <p:spPr>
          <a:xfrm>
            <a:off x="8989022" y="2614956"/>
            <a:ext cx="1923235" cy="72044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50000"/>
                </a:schemeClr>
              </a:gs>
              <a:gs pos="100000">
                <a:srgbClr val="FF000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</a:t>
            </a:r>
          </a:p>
          <a:p>
            <a:pPr algn="ctr"/>
            <a:r>
              <a:rPr lang="en-US" dirty="0"/>
              <a:t>Services</a:t>
            </a:r>
          </a:p>
        </p:txBody>
      </p:sp>
      <p:sp>
        <p:nvSpPr>
          <p:cNvPr id="129" name="Oval 128"/>
          <p:cNvSpPr/>
          <p:nvPr/>
        </p:nvSpPr>
        <p:spPr>
          <a:xfrm>
            <a:off x="9017337" y="5047209"/>
            <a:ext cx="1923235" cy="7204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5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Zephyr</a:t>
            </a:r>
          </a:p>
        </p:txBody>
      </p:sp>
      <p:sp>
        <p:nvSpPr>
          <p:cNvPr id="130" name="Oval 129"/>
          <p:cNvSpPr/>
          <p:nvPr/>
        </p:nvSpPr>
        <p:spPr>
          <a:xfrm>
            <a:off x="9008291" y="4272572"/>
            <a:ext cx="1923235" cy="282694"/>
          </a:xfrm>
          <a:prstGeom prst="ellipse">
            <a:avLst/>
          </a:prstGeom>
          <a:gradFill>
            <a:gsLst>
              <a:gs pos="0">
                <a:schemeClr val="accent2">
                  <a:alpha val="0"/>
                  <a:lumMod val="38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rgbClr val="FF0000"/>
              </a:gs>
            </a:gsLst>
            <a:lin ang="5400000" scaled="1"/>
          </a:gra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137" name="Oval 136"/>
          <p:cNvSpPr/>
          <p:nvPr/>
        </p:nvSpPr>
        <p:spPr>
          <a:xfrm>
            <a:off x="9318588" y="236227"/>
            <a:ext cx="1116734" cy="48332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admin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8" name="Up-Down Arrow 137"/>
          <p:cNvSpPr/>
          <p:nvPr/>
        </p:nvSpPr>
        <p:spPr>
          <a:xfrm>
            <a:off x="9729753" y="1644265"/>
            <a:ext cx="365760" cy="100928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/>
              <a:t>Redfish</a:t>
            </a:r>
            <a:endParaRPr lang="en-GB" sz="1600" dirty="0"/>
          </a:p>
        </p:txBody>
      </p:sp>
      <p:sp>
        <p:nvSpPr>
          <p:cNvPr id="139" name="Up-Down Arrow 138"/>
          <p:cNvSpPr/>
          <p:nvPr/>
        </p:nvSpPr>
        <p:spPr>
          <a:xfrm>
            <a:off x="9742538" y="3286820"/>
            <a:ext cx="365760" cy="100928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/>
              <a:t>Redfish</a:t>
            </a:r>
            <a:endParaRPr lang="en-GB" sz="1600" dirty="0"/>
          </a:p>
        </p:txBody>
      </p:sp>
      <p:cxnSp>
        <p:nvCxnSpPr>
          <p:cNvPr id="152" name="Straight Connector 151"/>
          <p:cNvCxnSpPr>
            <a:stCxn id="129" idx="2"/>
            <a:endCxn id="201" idx="3"/>
          </p:cNvCxnSpPr>
          <p:nvPr/>
        </p:nvCxnSpPr>
        <p:spPr>
          <a:xfrm flipH="1" flipV="1">
            <a:off x="5929003" y="1823293"/>
            <a:ext cx="3088334" cy="358413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24" idx="4"/>
          </p:cNvCxnSpPr>
          <p:nvPr/>
        </p:nvCxnSpPr>
        <p:spPr>
          <a:xfrm flipH="1">
            <a:off x="8739056" y="1625663"/>
            <a:ext cx="1137900" cy="97053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134" idx="1"/>
            <a:endCxn id="129" idx="4"/>
          </p:cNvCxnSpPr>
          <p:nvPr/>
        </p:nvCxnSpPr>
        <p:spPr>
          <a:xfrm rot="16200000" flipV="1">
            <a:off x="10018051" y="5728553"/>
            <a:ext cx="504696" cy="5828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38818" y="5967866"/>
            <a:ext cx="180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JSON: </a:t>
            </a:r>
            <a:r>
              <a:rPr lang="en-US" sz="1400" dirty="0" err="1"/>
              <a:t>add_resource</a:t>
            </a:r>
            <a:r>
              <a:rPr lang="en-US" sz="1400" dirty="0"/>
              <a:t>();</a:t>
            </a:r>
            <a:endParaRPr lang="en-GB" sz="1400" dirty="0"/>
          </a:p>
        </p:txBody>
      </p:sp>
      <p:cxnSp>
        <p:nvCxnSpPr>
          <p:cNvPr id="10" name="Elbow Connector 9"/>
          <p:cNvCxnSpPr>
            <a:stCxn id="130" idx="3"/>
            <a:endCxn id="129" idx="0"/>
          </p:cNvCxnSpPr>
          <p:nvPr/>
        </p:nvCxnSpPr>
        <p:spPr>
          <a:xfrm rot="16200000" flipH="1">
            <a:off x="9367777" y="4436030"/>
            <a:ext cx="533343" cy="689013"/>
          </a:xfrm>
          <a:prstGeom prst="bentConnector3">
            <a:avLst>
              <a:gd name="adj1" fmla="val 736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129" idx="7"/>
            <a:endCxn id="130" idx="4"/>
          </p:cNvCxnSpPr>
          <p:nvPr/>
        </p:nvCxnSpPr>
        <p:spPr>
          <a:xfrm rot="16200000" flipV="1">
            <a:off x="10015691" y="4509485"/>
            <a:ext cx="597449" cy="689012"/>
          </a:xfrm>
          <a:prstGeom prst="bentConnector3">
            <a:avLst>
              <a:gd name="adj1" fmla="val 624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0343715" y="4551968"/>
            <a:ext cx="1620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NetWorkX</a:t>
            </a:r>
            <a:r>
              <a:rPr lang="en-US" sz="1400" dirty="0"/>
              <a:t> topology</a:t>
            </a:r>
            <a:endParaRPr lang="en-GB" sz="1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8188536" y="4659838"/>
            <a:ext cx="1711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JSON:add_resource</a:t>
            </a:r>
            <a:r>
              <a:rPr lang="en-US" sz="1400" dirty="0"/>
              <a:t>()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2203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72" y="-526411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Simple Gen-Z Linux System Redfish Tree:  Physical Objects, Endpoints, and Port linkages</a:t>
            </a:r>
          </a:p>
        </p:txBody>
      </p:sp>
      <p:cxnSp>
        <p:nvCxnSpPr>
          <p:cNvPr id="8" name="Curved Connector 7"/>
          <p:cNvCxnSpPr>
            <a:cxnSpLocks/>
            <a:stCxn id="19" idx="5"/>
            <a:endCxn id="6" idx="0"/>
          </p:cNvCxnSpPr>
          <p:nvPr/>
        </p:nvCxnSpPr>
        <p:spPr>
          <a:xfrm rot="16200000" flipH="1">
            <a:off x="5419151" y="2559653"/>
            <a:ext cx="1117012" cy="37683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E0D465B-144B-4F07-99DB-C9D6F8EEBC09}"/>
              </a:ext>
            </a:extLst>
          </p:cNvPr>
          <p:cNvGrpSpPr/>
          <p:nvPr/>
        </p:nvGrpSpPr>
        <p:grpSpPr>
          <a:xfrm>
            <a:off x="4472510" y="1317602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Gen-Z 1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</a:rPr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5547436" y="3306578"/>
            <a:ext cx="1237279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5326" y="3559262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prstClr val="black"/>
                </a:solidFill>
              </a:rPr>
              <a:t>ServiceRoot</a:t>
            </a:r>
            <a:endParaRPr lang="en-US" sz="1100">
              <a:solidFill>
                <a:prstClr val="black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516" y="908396"/>
            <a:ext cx="427175" cy="39123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9543AD47-B023-4597-B183-BEDD1D875624}"/>
              </a:ext>
            </a:extLst>
          </p:cNvPr>
          <p:cNvGrpSpPr/>
          <p:nvPr/>
        </p:nvGrpSpPr>
        <p:grpSpPr>
          <a:xfrm>
            <a:off x="1424542" y="1878216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173EB7FA-7F1F-43D6-97B6-6DF6077B47D5}"/>
                </a:ext>
              </a:extLst>
            </p:cNvPr>
            <p:cNvSpPr/>
            <p:nvPr/>
          </p:nvSpPr>
          <p:spPr>
            <a:xfrm>
              <a:off x="3818837" y="2079463"/>
              <a:ext cx="289284" cy="2855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2292533" y="688058"/>
            <a:ext cx="843018" cy="1190158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5400000">
            <a:off x="1447803" y="2938364"/>
            <a:ext cx="574489" cy="1251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128" idx="3"/>
            <a:endCxn id="304" idx="5"/>
          </p:cNvCxnSpPr>
          <p:nvPr/>
        </p:nvCxnSpPr>
        <p:spPr>
          <a:xfrm rot="5400000" flipH="1">
            <a:off x="4365279" y="2892704"/>
            <a:ext cx="524002" cy="1927998"/>
          </a:xfrm>
          <a:prstGeom prst="curvedConnector3">
            <a:avLst>
              <a:gd name="adj1" fmla="val -52104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6A1CF7F3-4B09-4B75-B9BE-27EE3FDFECBB}"/>
              </a:ext>
            </a:extLst>
          </p:cNvPr>
          <p:cNvSpPr/>
          <p:nvPr/>
        </p:nvSpPr>
        <p:spPr>
          <a:xfrm>
            <a:off x="5540810" y="3859781"/>
            <a:ext cx="344625" cy="3033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id="{304F243C-B60C-4141-AF31-CE2847817BF7}"/>
              </a:ext>
            </a:extLst>
          </p:cNvPr>
          <p:cNvCxnSpPr>
            <a:cxnSpLocks/>
            <a:stCxn id="19" idx="3"/>
            <a:endCxn id="86" idx="0"/>
          </p:cNvCxnSpPr>
          <p:nvPr/>
        </p:nvCxnSpPr>
        <p:spPr>
          <a:xfrm rot="5400000">
            <a:off x="4748927" y="2287956"/>
            <a:ext cx="364779" cy="16799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2105308" y="2491021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123" name="Curved Connector 7">
            <a:extLst>
              <a:ext uri="{FF2B5EF4-FFF2-40B4-BE49-F238E27FC236}">
                <a16:creationId xmlns:a16="http://schemas.microsoft.com/office/drawing/2014/main" id="{4D7B1EC4-5870-47D1-BE38-F7AC92E38D26}"/>
              </a:ext>
            </a:extLst>
          </p:cNvPr>
          <p:cNvCxnSpPr>
            <a:cxnSpLocks/>
            <a:stCxn id="118" idx="4"/>
            <a:endCxn id="119" idx="0"/>
          </p:cNvCxnSpPr>
          <p:nvPr/>
        </p:nvCxnSpPr>
        <p:spPr>
          <a:xfrm rot="16200000" flipH="1">
            <a:off x="2102270" y="3029782"/>
            <a:ext cx="455902" cy="2760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4">
            <a:extLst>
              <a:ext uri="{FF2B5EF4-FFF2-40B4-BE49-F238E27FC236}">
                <a16:creationId xmlns:a16="http://schemas.microsoft.com/office/drawing/2014/main" id="{A1394526-B220-4523-875E-4A30A5BAB48B}"/>
              </a:ext>
            </a:extLst>
          </p:cNvPr>
          <p:cNvCxnSpPr>
            <a:cxnSpLocks/>
            <a:stCxn id="593" idx="4"/>
            <a:endCxn id="273" idx="3"/>
          </p:cNvCxnSpPr>
          <p:nvPr/>
        </p:nvCxnSpPr>
        <p:spPr>
          <a:xfrm rot="5400000" flipH="1" flipV="1">
            <a:off x="4019220" y="4177699"/>
            <a:ext cx="168383" cy="2285986"/>
          </a:xfrm>
          <a:prstGeom prst="curvedConnector3">
            <a:avLst>
              <a:gd name="adj1" fmla="val -135762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F3AC0B21-2CC3-414D-96F8-7E929DBE6ACA}"/>
              </a:ext>
            </a:extLst>
          </p:cNvPr>
          <p:cNvGrpSpPr/>
          <p:nvPr/>
        </p:nvGrpSpPr>
        <p:grpSpPr>
          <a:xfrm>
            <a:off x="7356943" y="771266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id="{D0D94166-B9D0-48C0-A6E2-78FF704A9130}"/>
              </a:ext>
            </a:extLst>
          </p:cNvPr>
          <p:cNvSpPr/>
          <p:nvPr/>
        </p:nvSpPr>
        <p:spPr>
          <a:xfrm>
            <a:off x="8370075" y="1097641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47F9911F-A707-40C4-BF29-81F96429040C}"/>
              </a:ext>
            </a:extLst>
          </p:cNvPr>
          <p:cNvGrpSpPr/>
          <p:nvPr/>
        </p:nvGrpSpPr>
        <p:grpSpPr>
          <a:xfrm>
            <a:off x="8584372" y="2967900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Media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0A79B7A-3747-4906-9B1E-D61C2019EB03}"/>
              </a:ext>
            </a:extLst>
          </p:cNvPr>
          <p:cNvGrpSpPr/>
          <p:nvPr/>
        </p:nvGrpSpPr>
        <p:grpSpPr>
          <a:xfrm>
            <a:off x="10273012" y="2959049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Memory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167746" y="3607841"/>
            <a:ext cx="261178" cy="23589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4"/>
            <a:endCxn id="287" idx="1"/>
          </p:cNvCxnSpPr>
          <p:nvPr/>
        </p:nvCxnSpPr>
        <p:spPr>
          <a:xfrm rot="16200000" flipH="1">
            <a:off x="7916313" y="2269463"/>
            <a:ext cx="1573175" cy="6699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5"/>
            <a:endCxn id="290" idx="0"/>
          </p:cNvCxnSpPr>
          <p:nvPr/>
        </p:nvCxnSpPr>
        <p:spPr>
          <a:xfrm rot="16200000" flipH="1">
            <a:off x="9084559" y="1251550"/>
            <a:ext cx="1503998" cy="191099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5761718" y="3984597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5433262" y="3652877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1349453" y="3288165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1501033" y="3278231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1599281" y="3664911"/>
            <a:ext cx="295031" cy="23069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C01F198E-2398-40C9-9C81-E18956A8FD1A}"/>
              </a:ext>
            </a:extLst>
          </p:cNvPr>
          <p:cNvSpPr/>
          <p:nvPr/>
        </p:nvSpPr>
        <p:spPr>
          <a:xfrm>
            <a:off x="2020985" y="3271535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D3E0104-DBAB-4145-ACC7-9AA6EEA5FDDC}"/>
              </a:ext>
            </a:extLst>
          </p:cNvPr>
          <p:cNvSpPr txBox="1"/>
          <p:nvPr/>
        </p:nvSpPr>
        <p:spPr>
          <a:xfrm>
            <a:off x="2190068" y="3293346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2378672" y="3638436"/>
            <a:ext cx="256795" cy="215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1719280" y="4865993"/>
            <a:ext cx="624170" cy="527709"/>
            <a:chOff x="2087056" y="4770132"/>
            <a:chExt cx="660356" cy="573939"/>
          </a:xfrm>
        </p:grpSpPr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270" name="Curved Connector 7">
            <a:extLst>
              <a:ext uri="{FF2B5EF4-FFF2-40B4-BE49-F238E27FC236}">
                <a16:creationId xmlns:a16="http://schemas.microsoft.com/office/drawing/2014/main" id="{BD9E76C7-B531-4DA7-BEAE-21A6C3999E3B}"/>
              </a:ext>
            </a:extLst>
          </p:cNvPr>
          <p:cNvCxnSpPr>
            <a:cxnSpLocks/>
            <a:stCxn id="361" idx="4"/>
            <a:endCxn id="263" idx="0"/>
          </p:cNvCxnSpPr>
          <p:nvPr/>
        </p:nvCxnSpPr>
        <p:spPr>
          <a:xfrm rot="16200000" flipH="1">
            <a:off x="1345090" y="4183121"/>
            <a:ext cx="1013677" cy="3588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urved Connector 7">
            <a:extLst>
              <a:ext uri="{FF2B5EF4-FFF2-40B4-BE49-F238E27FC236}">
                <a16:creationId xmlns:a16="http://schemas.microsoft.com/office/drawing/2014/main" id="{F5339E17-BF9E-49C7-BA11-6DD30FABE8D1}"/>
              </a:ext>
            </a:extLst>
          </p:cNvPr>
          <p:cNvCxnSpPr>
            <a:cxnSpLocks/>
            <a:stCxn id="259" idx="4"/>
            <a:endCxn id="594" idx="0"/>
          </p:cNvCxnSpPr>
          <p:nvPr/>
        </p:nvCxnSpPr>
        <p:spPr>
          <a:xfrm rot="16200000" flipH="1">
            <a:off x="2221189" y="4140017"/>
            <a:ext cx="1026442" cy="4546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262" idx="4"/>
            <a:endCxn id="151" idx="3"/>
          </p:cNvCxnSpPr>
          <p:nvPr/>
        </p:nvCxnSpPr>
        <p:spPr>
          <a:xfrm rot="16200000" flipH="1">
            <a:off x="3686231" y="3737505"/>
            <a:ext cx="5098" cy="3317492"/>
          </a:xfrm>
          <a:prstGeom prst="curvedConnector3">
            <a:avLst>
              <a:gd name="adj1" fmla="val 5245567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5612672" y="3935658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5" name="Oval 344"/>
          <p:cNvSpPr/>
          <p:nvPr/>
        </p:nvSpPr>
        <p:spPr bwMode="ltGray">
          <a:xfrm>
            <a:off x="5844527" y="4058678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2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6" name="Oval 345"/>
          <p:cNvSpPr/>
          <p:nvPr/>
        </p:nvSpPr>
        <p:spPr bwMode="ltGray">
          <a:xfrm>
            <a:off x="5513904" y="3691331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3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7" name="Rounded Rectangle 346"/>
          <p:cNvSpPr/>
          <p:nvPr/>
        </p:nvSpPr>
        <p:spPr>
          <a:xfrm>
            <a:off x="1696910" y="2481534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48" name="Rounded Rectangle 347"/>
          <p:cNvSpPr/>
          <p:nvPr/>
        </p:nvSpPr>
        <p:spPr>
          <a:xfrm>
            <a:off x="2196227" y="2564492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2</a:t>
            </a:r>
            <a:endParaRPr lang="en-GB" sz="1200" dirty="0">
              <a:solidFill>
                <a:prstClr val="white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4208557" y="2554345"/>
            <a:ext cx="1277517" cy="908243"/>
            <a:chOff x="6866802" y="4052935"/>
            <a:chExt cx="1424142" cy="908243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424142" cy="861819"/>
              <a:chOff x="6445409" y="4251530"/>
              <a:chExt cx="1424142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424142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6774752" y="4407711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248477" y="4627737"/>
              <a:ext cx="480286" cy="3334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SW1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D1AB099-DDB1-43CA-8091-F241E12D1E9E}"/>
              </a:ext>
            </a:extLst>
          </p:cNvPr>
          <p:cNvGrpSpPr/>
          <p:nvPr/>
        </p:nvGrpSpPr>
        <p:grpSpPr>
          <a:xfrm>
            <a:off x="5307190" y="4868039"/>
            <a:ext cx="663667" cy="564482"/>
            <a:chOff x="2083745" y="4770132"/>
            <a:chExt cx="663667" cy="564482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C0E4B521-6E55-449D-A951-72780D03E20A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AE09AE9-EF25-46ED-BCA3-F02432C45526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083745" y="5104351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164" name="Curved Connector 7">
            <a:extLst>
              <a:ext uri="{FF2B5EF4-FFF2-40B4-BE49-F238E27FC236}">
                <a16:creationId xmlns:a16="http://schemas.microsoft.com/office/drawing/2014/main" id="{64249A3D-B85C-47B6-82EF-209B9696C496}"/>
              </a:ext>
            </a:extLst>
          </p:cNvPr>
          <p:cNvCxnSpPr>
            <a:cxnSpLocks/>
            <a:stCxn id="85" idx="5"/>
            <a:endCxn id="153" idx="0"/>
          </p:cNvCxnSpPr>
          <p:nvPr/>
        </p:nvCxnSpPr>
        <p:spPr>
          <a:xfrm rot="16200000" flipH="1">
            <a:off x="4558181" y="3774253"/>
            <a:ext cx="1454282" cy="7332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722730" y="522410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805513" y="5054229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206069" y="503995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09636" y="5267000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217313" y="4841236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51" name="Diamond 350"/>
          <p:cNvSpPr/>
          <p:nvPr/>
        </p:nvSpPr>
        <p:spPr>
          <a:xfrm>
            <a:off x="4803248" y="3182567"/>
            <a:ext cx="178731" cy="226239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cxnSp>
        <p:nvCxnSpPr>
          <p:cNvPr id="352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296" idx="3"/>
            <a:endCxn id="259" idx="5"/>
          </p:cNvCxnSpPr>
          <p:nvPr/>
        </p:nvCxnSpPr>
        <p:spPr>
          <a:xfrm rot="5400000" flipH="1">
            <a:off x="3994824" y="2425583"/>
            <a:ext cx="420584" cy="3214512"/>
          </a:xfrm>
          <a:prstGeom prst="curvedConnector3">
            <a:avLst>
              <a:gd name="adj1" fmla="val -649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525729" y="3352796"/>
            <a:ext cx="259982" cy="2816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785711" y="3568239"/>
            <a:ext cx="321678" cy="23667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585529" y="3751837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619770" y="3508104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417444" y="3284111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6667862" y="3805821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5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2" name="Oval 371"/>
          <p:cNvSpPr/>
          <p:nvPr/>
        </p:nvSpPr>
        <p:spPr bwMode="ltGray">
          <a:xfrm>
            <a:off x="6509734" y="3342137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7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 bwMode="ltGray">
          <a:xfrm>
            <a:off x="6712391" y="3558734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6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cxnSp>
        <p:nvCxnSpPr>
          <p:cNvPr id="378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6930962" y="3809191"/>
            <a:ext cx="2275033" cy="87753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6" idx="6"/>
            <a:endCxn id="371" idx="2"/>
          </p:cNvCxnSpPr>
          <p:nvPr/>
        </p:nvCxnSpPr>
        <p:spPr>
          <a:xfrm>
            <a:off x="6965203" y="3653211"/>
            <a:ext cx="1820508" cy="3336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>
            <a:off x="6762877" y="3429218"/>
            <a:ext cx="1762852" cy="6440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106685" y="3468292"/>
            <a:ext cx="285018" cy="20865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713983" y="3694628"/>
            <a:ext cx="243347" cy="24774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378696" y="3656309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525141" y="2631859"/>
            <a:ext cx="349177" cy="2271855"/>
          </a:xfrm>
          <a:prstGeom prst="curvedConnector3">
            <a:avLst>
              <a:gd name="adj1" fmla="val 16546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53813" y="3313811"/>
            <a:ext cx="132241" cy="858519"/>
          </a:xfrm>
          <a:prstGeom prst="curvedConnector3">
            <a:avLst>
              <a:gd name="adj1" fmla="val -162209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16200000" flipH="1">
            <a:off x="9739263" y="3091269"/>
            <a:ext cx="101074" cy="1459041"/>
          </a:xfrm>
          <a:prstGeom prst="curvedConnector3">
            <a:avLst>
              <a:gd name="adj1" fmla="val 326171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7880001" y="5078235"/>
            <a:ext cx="603917" cy="462976"/>
            <a:chOff x="2087056" y="4770132"/>
            <a:chExt cx="695373" cy="574375"/>
          </a:xfrm>
        </p:grpSpPr>
        <p:grpSp>
          <p:nvGrpSpPr>
            <p:cNvPr id="422" name="Group 421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95373" cy="574375"/>
              <a:chOff x="2087056" y="4770132"/>
              <a:chExt cx="695373" cy="574375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804774"/>
                <a:ext cx="660356" cy="5397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97893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8662583" y="5064394"/>
            <a:ext cx="595855" cy="455716"/>
            <a:chOff x="2087056" y="4770133"/>
            <a:chExt cx="686090" cy="565368"/>
          </a:xfrm>
        </p:grpSpPr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3"/>
              <a:ext cx="686090" cy="543433"/>
              <a:chOff x="2087056" y="4770133"/>
              <a:chExt cx="686090" cy="543433"/>
            </a:xfrm>
          </p:grpSpPr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3"/>
                <a:ext cx="588610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80580" y="510523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9379906" y="5039143"/>
            <a:ext cx="591982" cy="480657"/>
            <a:chOff x="2087056" y="4770132"/>
            <a:chExt cx="681631" cy="596310"/>
          </a:xfrm>
        </p:grpSpPr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81631" cy="543434"/>
              <a:chOff x="2087056" y="4770132"/>
              <a:chExt cx="681631" cy="543434"/>
            </a:xfrm>
          </p:grpSpPr>
          <p:sp>
            <p:nvSpPr>
              <p:cNvPr id="443" name="Oval 442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44" name="TextBox 443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84151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75059" y="5136179"/>
              <a:ext cx="275435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450" name="Oval 449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49590" y="5326570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451" name="Curved Connector 450"/>
          <p:cNvCxnSpPr>
            <a:cxnSpLocks/>
            <a:stCxn id="370" idx="3"/>
            <a:endCxn id="424" idx="7"/>
          </p:cNvCxnSpPr>
          <p:nvPr/>
        </p:nvCxnSpPr>
        <p:spPr>
          <a:xfrm rot="5400000">
            <a:off x="7678325" y="4284392"/>
            <a:ext cx="1576671" cy="19428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urved Connector 454"/>
          <p:cNvCxnSpPr>
            <a:cxnSpLocks/>
            <a:stCxn id="371" idx="4"/>
            <a:endCxn id="439" idx="0"/>
          </p:cNvCxnSpPr>
          <p:nvPr/>
        </p:nvCxnSpPr>
        <p:spPr>
          <a:xfrm rot="16200000" flipH="1">
            <a:off x="8344955" y="4406508"/>
            <a:ext cx="1259481" cy="5629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urved Connector 457"/>
          <p:cNvCxnSpPr>
            <a:cxnSpLocks/>
            <a:stCxn id="292" idx="4"/>
            <a:endCxn id="444" idx="0"/>
          </p:cNvCxnSpPr>
          <p:nvPr/>
        </p:nvCxnSpPr>
        <p:spPr>
          <a:xfrm rot="16200000" flipH="1">
            <a:off x="8910579" y="4231493"/>
            <a:ext cx="1195404" cy="41989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23" idx="4"/>
            <a:endCxn id="414" idx="6"/>
          </p:cNvCxnSpPr>
          <p:nvPr/>
        </p:nvCxnSpPr>
        <p:spPr>
          <a:xfrm rot="5400000" flipH="1">
            <a:off x="6821157" y="4196487"/>
            <a:ext cx="616595" cy="2072152"/>
          </a:xfrm>
          <a:prstGeom prst="curvedConnector4">
            <a:avLst>
              <a:gd name="adj1" fmla="val -37075"/>
              <a:gd name="adj2" fmla="val 52886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43" idx="3"/>
            <a:endCxn id="271" idx="6"/>
          </p:cNvCxnSpPr>
          <p:nvPr/>
        </p:nvCxnSpPr>
        <p:spPr>
          <a:xfrm rot="5400000" flipH="1">
            <a:off x="7693914" y="3643487"/>
            <a:ext cx="74230" cy="3465730"/>
          </a:xfrm>
          <a:prstGeom prst="curvedConnector4">
            <a:avLst>
              <a:gd name="adj1" fmla="val -307962"/>
              <a:gd name="adj2" fmla="val 51212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 representing physical</a:t>
            </a:r>
          </a:p>
          <a:p>
            <a:r>
              <a:rPr lang="en-US" sz="1400" dirty="0">
                <a:solidFill>
                  <a:prstClr val="black"/>
                </a:solidFill>
              </a:rPr>
              <a:t>Fabric links (always between ports)</a:t>
            </a:r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Links between Redfish models</a:t>
            </a:r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>
            <a:extLst>
              <a:ext uri="{FF2B5EF4-FFF2-40B4-BE49-F238E27FC236}">
                <a16:creationId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2648458" y="2477705"/>
            <a:ext cx="422223" cy="3246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293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281" idx="5"/>
            <a:endCxn id="302" idx="0"/>
          </p:cNvCxnSpPr>
          <p:nvPr/>
        </p:nvCxnSpPr>
        <p:spPr>
          <a:xfrm rot="16200000" flipH="1">
            <a:off x="3025305" y="2738322"/>
            <a:ext cx="307966" cy="3408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>
            <a:extLst>
              <a:ext uri="{FF2B5EF4-FFF2-40B4-BE49-F238E27FC236}">
                <a16:creationId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3027487" y="3062745"/>
            <a:ext cx="644481" cy="607834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3178693" y="3052106"/>
            <a:ext cx="576015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3412078" y="3383821"/>
            <a:ext cx="294303" cy="2470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309" name="Curved Connector 7">
            <a:extLst>
              <a:ext uri="{FF2B5EF4-FFF2-40B4-BE49-F238E27FC236}">
                <a16:creationId xmlns:a16="http://schemas.microsoft.com/office/drawing/2014/main" id="{BD9E76C7-B531-4DA7-BEAE-21A6C3999E3B}"/>
              </a:ext>
            </a:extLst>
          </p:cNvPr>
          <p:cNvCxnSpPr>
            <a:cxnSpLocks/>
            <a:stCxn id="304" idx="4"/>
            <a:endCxn id="588" idx="0"/>
          </p:cNvCxnSpPr>
          <p:nvPr/>
        </p:nvCxnSpPr>
        <p:spPr>
          <a:xfrm rot="16200000" flipH="1">
            <a:off x="3102520" y="4087593"/>
            <a:ext cx="1136148" cy="22272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Oval 355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433917" y="3962262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60" name="Oval 359"/>
          <p:cNvSpPr/>
          <p:nvPr/>
        </p:nvSpPr>
        <p:spPr bwMode="ltGray">
          <a:xfrm>
            <a:off x="6496132" y="4036250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4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10200630" y="5084134"/>
            <a:ext cx="611174" cy="483740"/>
            <a:chOff x="2087056" y="4770132"/>
            <a:chExt cx="723287" cy="573939"/>
          </a:xfrm>
        </p:grpSpPr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723287" cy="543434"/>
              <a:chOff x="2087056" y="4770132"/>
              <a:chExt cx="723287" cy="543434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TextBox 379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625807" cy="310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388" name="Oval 387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163906" y="5304630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6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298" idx="2"/>
            <a:endCxn id="363" idx="5"/>
          </p:cNvCxnSpPr>
          <p:nvPr/>
        </p:nvCxnSpPr>
        <p:spPr>
          <a:xfrm rot="10800000" flipV="1">
            <a:off x="1851106" y="3774911"/>
            <a:ext cx="3582156" cy="86906"/>
          </a:xfrm>
          <a:prstGeom prst="curvedConnector4">
            <a:avLst>
              <a:gd name="adj1" fmla="val 49397"/>
              <a:gd name="adj2" fmla="val 403462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Oval 397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080018" y="3204747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392005" y="3448383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401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400" idx="6"/>
            <a:endCxn id="398" idx="2"/>
          </p:cNvCxnSpPr>
          <p:nvPr/>
        </p:nvCxnSpPr>
        <p:spPr>
          <a:xfrm flipV="1">
            <a:off x="9673254" y="3312256"/>
            <a:ext cx="406764" cy="24363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ounded Rectangle 403"/>
          <p:cNvSpPr/>
          <p:nvPr/>
        </p:nvSpPr>
        <p:spPr>
          <a:xfrm>
            <a:off x="2703414" y="2572400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3</a:t>
            </a:r>
            <a:endParaRPr lang="en-GB" sz="1400" dirty="0">
              <a:solidFill>
                <a:prstClr val="white"/>
              </a:solidFill>
            </a:endParaRPr>
          </a:p>
        </p:txBody>
      </p:sp>
      <p:cxnSp>
        <p:nvCxnSpPr>
          <p:cNvPr id="405" name="Curved Connector 404"/>
          <p:cNvCxnSpPr>
            <a:cxnSpLocks/>
            <a:stCxn id="400" idx="4"/>
            <a:endCxn id="380" idx="0"/>
          </p:cNvCxnSpPr>
          <p:nvPr/>
        </p:nvCxnSpPr>
        <p:spPr>
          <a:xfrm rot="16200000" flipH="1">
            <a:off x="9329650" y="3866381"/>
            <a:ext cx="1420733" cy="10147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56" idx="6"/>
            <a:endCxn id="400" idx="5"/>
          </p:cNvCxnSpPr>
          <p:nvPr/>
        </p:nvCxnSpPr>
        <p:spPr>
          <a:xfrm flipV="1">
            <a:off x="6779350" y="3631912"/>
            <a:ext cx="2852716" cy="475457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Isosceles Triangle 426"/>
          <p:cNvSpPr/>
          <p:nvPr/>
        </p:nvSpPr>
        <p:spPr>
          <a:xfrm>
            <a:off x="9414820" y="3459327"/>
            <a:ext cx="233749" cy="1587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prstClr val="white"/>
                </a:solidFill>
              </a:rPr>
              <a:t>3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428" name="Isosceles Triangle 427"/>
          <p:cNvSpPr/>
          <p:nvPr/>
        </p:nvSpPr>
        <p:spPr>
          <a:xfrm>
            <a:off x="8547452" y="3388861"/>
            <a:ext cx="264577" cy="17824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1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29" name="Isosceles Triangle 428"/>
          <p:cNvSpPr/>
          <p:nvPr/>
        </p:nvSpPr>
        <p:spPr>
          <a:xfrm>
            <a:off x="8856334" y="3583952"/>
            <a:ext cx="222200" cy="17894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2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30" name="Isosceles Triangle 429"/>
          <p:cNvSpPr/>
          <p:nvPr/>
        </p:nvSpPr>
        <p:spPr>
          <a:xfrm>
            <a:off x="9205051" y="3652006"/>
            <a:ext cx="216697" cy="15223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4</a:t>
            </a:r>
            <a:endParaRPr lang="en-GB" sz="1000" dirty="0">
              <a:solidFill>
                <a:prstClr val="white"/>
              </a:solidFill>
            </a:endParaRPr>
          </a:p>
        </p:txBody>
      </p:sp>
      <p:cxnSp>
        <p:nvCxnSpPr>
          <p:cNvPr id="432" name="Curved Connector 7">
            <a:extLst>
              <a:ext uri="{FF2B5EF4-FFF2-40B4-BE49-F238E27FC236}">
                <a16:creationId xmlns:a16="http://schemas.microsoft.com/office/drawing/2014/main" id="{2C7F1980-F5D5-4904-B635-CEC8261410AA}"/>
              </a:ext>
            </a:extLst>
          </p:cNvPr>
          <p:cNvCxnSpPr>
            <a:cxnSpLocks/>
            <a:stCxn id="253" idx="5"/>
            <a:endCxn id="283" idx="0"/>
          </p:cNvCxnSpPr>
          <p:nvPr/>
        </p:nvCxnSpPr>
        <p:spPr>
          <a:xfrm rot="5400000" flipH="1" flipV="1">
            <a:off x="7215404" y="-63491"/>
            <a:ext cx="59888" cy="1729401"/>
          </a:xfrm>
          <a:prstGeom prst="curvedConnector5">
            <a:avLst>
              <a:gd name="adj1" fmla="val -381713"/>
              <a:gd name="adj2" fmla="val 44324"/>
              <a:gd name="adj3" fmla="val 48171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Oval 410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714021" y="5313575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2" name="Oval 411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994190" y="5264686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817945" y="4809133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7</a:t>
            </a:r>
          </a:p>
        </p:txBody>
      </p:sp>
      <p:cxnSp>
        <p:nvCxnSpPr>
          <p:cNvPr id="415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37" idx="3"/>
            <a:endCxn id="272" idx="6"/>
          </p:cNvCxnSpPr>
          <p:nvPr/>
        </p:nvCxnSpPr>
        <p:spPr>
          <a:xfrm rot="5400000" flipH="1">
            <a:off x="7268109" y="3982200"/>
            <a:ext cx="323568" cy="2697891"/>
          </a:xfrm>
          <a:prstGeom prst="curvedConnector4">
            <a:avLst>
              <a:gd name="adj1" fmla="val -70650"/>
              <a:gd name="adj2" fmla="val 50649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urved Connector 14">
            <a:extLst>
              <a:ext uri="{FF2B5EF4-FFF2-40B4-BE49-F238E27FC236}">
                <a16:creationId xmlns:a16="http://schemas.microsoft.com/office/drawing/2014/main" id="{A1394526-B220-4523-875E-4A30A5BAB48B}"/>
              </a:ext>
            </a:extLst>
          </p:cNvPr>
          <p:cNvCxnSpPr>
            <a:cxnSpLocks/>
            <a:stCxn id="590" idx="6"/>
            <a:endCxn id="275" idx="2"/>
          </p:cNvCxnSpPr>
          <p:nvPr/>
        </p:nvCxnSpPr>
        <p:spPr>
          <a:xfrm flipV="1">
            <a:off x="4107269" y="4956368"/>
            <a:ext cx="1110044" cy="205773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388" idx="4"/>
            <a:endCxn id="274" idx="5"/>
          </p:cNvCxnSpPr>
          <p:nvPr/>
        </p:nvCxnSpPr>
        <p:spPr>
          <a:xfrm rot="5400000" flipH="1">
            <a:off x="7983627" y="3224649"/>
            <a:ext cx="63879" cy="4541666"/>
          </a:xfrm>
          <a:prstGeom prst="curvedConnector3">
            <a:avLst>
              <a:gd name="adj1" fmla="val -357864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Oval 58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338334" y="4698979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2160490" y="5165811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3469873" y="4763627"/>
            <a:ext cx="624170" cy="527709"/>
            <a:chOff x="2087056" y="4770132"/>
            <a:chExt cx="660356" cy="573939"/>
          </a:xfrm>
        </p:grpSpPr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88" name="Oval 587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89" name="TextBox 588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0" name="Oval 589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3911083" y="5063445"/>
            <a:ext cx="196186" cy="1973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2649665" y="4877174"/>
            <a:ext cx="624170" cy="527709"/>
            <a:chOff x="2087056" y="4770132"/>
            <a:chExt cx="660356" cy="573939"/>
          </a:xfrm>
        </p:grpSpPr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94" name="Oval 593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95" name="TextBox 594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6" name="Oval 595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3090875" y="5176992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20" name="Oval 619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772386" y="5172845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1" name="Oval 620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22563" y="5027201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2" name="Oval 621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39368" y="522445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3" name="Oval 622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80849" y="502852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4" name="Oval 623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291784" y="518949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5" name="Oval 624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334688" y="5012520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6" name="Oval 625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079415" y="5111237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7" name="Oval 626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208396" y="498995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2050464" y="226843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1471721" y="2208481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2542559" y="2279408"/>
            <a:ext cx="369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FM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BD99EC8-0E48-8B63-9C37-99DEFBB7CC89}"/>
              </a:ext>
            </a:extLst>
          </p:cNvPr>
          <p:cNvSpPr/>
          <p:nvPr/>
        </p:nvSpPr>
        <p:spPr>
          <a:xfrm>
            <a:off x="10228848" y="1085597"/>
            <a:ext cx="995737" cy="37555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4815"/>
            <a:r>
              <a:rPr lang="en-GB" sz="1189" dirty="0">
                <a:solidFill>
                  <a:prstClr val="white"/>
                </a:solidFill>
              </a:rPr>
              <a:t>PCIe Devices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2DB8511F-EC58-56F9-AD29-DD71E65FECE1}"/>
              </a:ext>
            </a:extLst>
          </p:cNvPr>
          <p:cNvSpPr/>
          <p:nvPr/>
        </p:nvSpPr>
        <p:spPr>
          <a:xfrm>
            <a:off x="10163306" y="1838301"/>
            <a:ext cx="768191" cy="43060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04815"/>
            <a:r>
              <a:rPr lang="en-GB" sz="924" dirty="0">
                <a:solidFill>
                  <a:prstClr val="white"/>
                </a:solidFill>
              </a:rPr>
              <a:t>PCIe Functions</a:t>
            </a:r>
          </a:p>
        </p:txBody>
      </p:sp>
      <p:cxnSp>
        <p:nvCxnSpPr>
          <p:cNvPr id="188" name="Connector: Curved 130">
            <a:extLst>
              <a:ext uri="{FF2B5EF4-FFF2-40B4-BE49-F238E27FC236}">
                <a16:creationId xmlns:a16="http://schemas.microsoft.com/office/drawing/2014/main" id="{E57BC59F-1F94-E88A-2D48-50DB967B0B15}"/>
              </a:ext>
            </a:extLst>
          </p:cNvPr>
          <p:cNvCxnSpPr>
            <a:cxnSpLocks/>
            <a:stCxn id="192" idx="2"/>
            <a:endCxn id="187" idx="0"/>
          </p:cNvCxnSpPr>
          <p:nvPr/>
        </p:nvCxnSpPr>
        <p:spPr>
          <a:xfrm rot="10800000" flipH="1" flipV="1">
            <a:off x="10462258" y="1516073"/>
            <a:ext cx="85143" cy="322227"/>
          </a:xfrm>
          <a:prstGeom prst="curvedConnector4">
            <a:avLst>
              <a:gd name="adj1" fmla="val -103931"/>
              <a:gd name="adj2" fmla="val 68512"/>
            </a:avLst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B590F3F2-621E-F4C8-87A4-DC8253063888}"/>
              </a:ext>
            </a:extLst>
          </p:cNvPr>
          <p:cNvSpPr/>
          <p:nvPr/>
        </p:nvSpPr>
        <p:spPr>
          <a:xfrm>
            <a:off x="11137234" y="2100388"/>
            <a:ext cx="998579" cy="3895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04815"/>
            <a:r>
              <a:rPr lang="en-GB" sz="1056" dirty="0">
                <a:solidFill>
                  <a:prstClr val="white"/>
                </a:solidFill>
              </a:rPr>
              <a:t>CXL Logical Devices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67D30AEA-EB63-E724-4E70-78AEE9905426}"/>
              </a:ext>
            </a:extLst>
          </p:cNvPr>
          <p:cNvSpPr/>
          <p:nvPr/>
        </p:nvSpPr>
        <p:spPr>
          <a:xfrm>
            <a:off x="11592589" y="2450332"/>
            <a:ext cx="299998" cy="22238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4815"/>
            <a:r>
              <a:rPr lang="en-GB" sz="791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91" name="Connector: Curved 133">
            <a:extLst>
              <a:ext uri="{FF2B5EF4-FFF2-40B4-BE49-F238E27FC236}">
                <a16:creationId xmlns:a16="http://schemas.microsoft.com/office/drawing/2014/main" id="{B484CD53-2E8B-78EF-137C-03C462E36551}"/>
              </a:ext>
            </a:extLst>
          </p:cNvPr>
          <p:cNvCxnSpPr>
            <a:cxnSpLocks/>
            <a:stCxn id="192" idx="6"/>
            <a:endCxn id="189" idx="0"/>
          </p:cNvCxnSpPr>
          <p:nvPr/>
        </p:nvCxnSpPr>
        <p:spPr>
          <a:xfrm>
            <a:off x="10960358" y="1516074"/>
            <a:ext cx="676166" cy="584314"/>
          </a:xfrm>
          <a:prstGeom prst="curvedConnector2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Oval 191">
            <a:extLst>
              <a:ext uri="{FF2B5EF4-FFF2-40B4-BE49-F238E27FC236}">
                <a16:creationId xmlns:a16="http://schemas.microsoft.com/office/drawing/2014/main" id="{8419F912-F998-086E-6B4B-54FD39958939}"/>
              </a:ext>
            </a:extLst>
          </p:cNvPr>
          <p:cNvSpPr/>
          <p:nvPr/>
        </p:nvSpPr>
        <p:spPr>
          <a:xfrm>
            <a:off x="10462259" y="1396772"/>
            <a:ext cx="498099" cy="238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4815"/>
            <a:r>
              <a:rPr lang="en-GB" sz="1189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06" name="Curved Connector 205"/>
          <p:cNvCxnSpPr>
            <a:cxnSpLocks/>
            <a:stCxn id="285" idx="7"/>
            <a:endCxn id="186" idx="1"/>
          </p:cNvCxnSpPr>
          <p:nvPr/>
        </p:nvCxnSpPr>
        <p:spPr>
          <a:xfrm rot="5400000" flipH="1" flipV="1">
            <a:off x="9618680" y="402974"/>
            <a:ext cx="18368" cy="1493611"/>
          </a:xfrm>
          <a:prstGeom prst="curvedConnector3">
            <a:avLst>
              <a:gd name="adj1" fmla="val 1643979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>
            <a:extLst>
              <a:ext uri="{FF2B5EF4-FFF2-40B4-BE49-F238E27FC236}">
                <a16:creationId xmlns:a16="http://schemas.microsoft.com/office/drawing/2014/main" id="{3EEFFF30-63FA-A55E-A3A6-975E5690C2E5}"/>
              </a:ext>
            </a:extLst>
          </p:cNvPr>
          <p:cNvSpPr/>
          <p:nvPr/>
        </p:nvSpPr>
        <p:spPr>
          <a:xfrm>
            <a:off x="135530" y="2572400"/>
            <a:ext cx="1096336" cy="410519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4815"/>
            <a:r>
              <a:rPr lang="en-GB" sz="1056" dirty="0">
                <a:solidFill>
                  <a:prstClr val="white"/>
                </a:solidFill>
              </a:rPr>
              <a:t>Processors</a:t>
            </a: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DA9C489F-470A-B9BD-F70A-40480B42C1BE}"/>
              </a:ext>
            </a:extLst>
          </p:cNvPr>
          <p:cNvSpPr/>
          <p:nvPr/>
        </p:nvSpPr>
        <p:spPr>
          <a:xfrm>
            <a:off x="247192" y="2872258"/>
            <a:ext cx="612262" cy="283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4815"/>
            <a:r>
              <a:rPr lang="en-GB" sz="791" dirty="0">
                <a:solidFill>
                  <a:prstClr val="black"/>
                </a:solidFill>
              </a:rPr>
              <a:t>CPU1</a:t>
            </a: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00F41C80-59B7-65B0-6A0C-CD91D698328C}"/>
              </a:ext>
            </a:extLst>
          </p:cNvPr>
          <p:cNvSpPr/>
          <p:nvPr/>
        </p:nvSpPr>
        <p:spPr>
          <a:xfrm>
            <a:off x="160725" y="3352308"/>
            <a:ext cx="1013225" cy="371423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4815"/>
            <a:r>
              <a:rPr lang="en-GB" sz="1056" dirty="0">
                <a:solidFill>
                  <a:prstClr val="white"/>
                </a:solidFill>
              </a:rPr>
              <a:t>Memory</a:t>
            </a:r>
          </a:p>
          <a:p>
            <a:pPr algn="ctr" defTabSz="304815"/>
            <a:r>
              <a:rPr lang="en-GB" sz="1056" dirty="0">
                <a:solidFill>
                  <a:prstClr val="white"/>
                </a:solidFill>
              </a:rPr>
              <a:t>Domains</a:t>
            </a: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30133E52-3C5C-0805-03A5-07918FC694CA}"/>
              </a:ext>
            </a:extLst>
          </p:cNvPr>
          <p:cNvSpPr/>
          <p:nvPr/>
        </p:nvSpPr>
        <p:spPr>
          <a:xfrm>
            <a:off x="103075" y="3696564"/>
            <a:ext cx="835012" cy="2594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4815"/>
            <a:r>
              <a:rPr lang="en-GB" sz="791" dirty="0">
                <a:solidFill>
                  <a:prstClr val="black"/>
                </a:solidFill>
              </a:rPr>
              <a:t>Domain1</a:t>
            </a:r>
          </a:p>
        </p:txBody>
      </p:sp>
      <p:cxnSp>
        <p:nvCxnSpPr>
          <p:cNvPr id="234" name="Curved Connector 7">
            <a:extLst>
              <a:ext uri="{FF2B5EF4-FFF2-40B4-BE49-F238E27FC236}">
                <a16:creationId xmlns:a16="http://schemas.microsoft.com/office/drawing/2014/main" id="{70A0E195-1666-4103-B596-A05B5F9CDA9B}"/>
              </a:ext>
            </a:extLst>
          </p:cNvPr>
          <p:cNvCxnSpPr>
            <a:cxnSpLocks/>
            <a:stCxn id="342" idx="1"/>
            <a:endCxn id="211" idx="0"/>
          </p:cNvCxnSpPr>
          <p:nvPr/>
        </p:nvCxnSpPr>
        <p:spPr>
          <a:xfrm rot="16200000" flipH="1" flipV="1">
            <a:off x="1103889" y="2049721"/>
            <a:ext cx="102487" cy="942869"/>
          </a:xfrm>
          <a:prstGeom prst="curvedConnector3">
            <a:avLst>
              <a:gd name="adj1" fmla="val -26386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390" idx="4"/>
            <a:endCxn id="190" idx="4"/>
          </p:cNvCxnSpPr>
          <p:nvPr/>
        </p:nvCxnSpPr>
        <p:spPr>
          <a:xfrm rot="5400000" flipH="1" flipV="1">
            <a:off x="10654292" y="2854081"/>
            <a:ext cx="1269659" cy="906931"/>
          </a:xfrm>
          <a:prstGeom prst="curvedConnector3">
            <a:avLst>
              <a:gd name="adj1" fmla="val -18005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98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6571814" y="2935258"/>
            <a:ext cx="3942128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CXL fabric agent</a:t>
            </a:r>
          </a:p>
        </p:txBody>
      </p:sp>
      <p:sp>
        <p:nvSpPr>
          <p:cNvPr id="87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7797923" y="3715873"/>
            <a:ext cx="788842" cy="42706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FM fabric HW Managers</a:t>
            </a:r>
            <a:endParaRPr lang="en-GB" sz="1000" dirty="0"/>
          </a:p>
        </p:txBody>
      </p:sp>
      <p:sp>
        <p:nvSpPr>
          <p:cNvPr id="88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5782975" y="4888233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Storage</a:t>
            </a:r>
          </a:p>
          <a:p>
            <a:pPr algn="ctr"/>
            <a:r>
              <a:rPr lang="en-US" sz="1000" dirty="0"/>
              <a:t>appliance</a:t>
            </a:r>
            <a:endParaRPr lang="en-GB" sz="1000" dirty="0"/>
          </a:p>
        </p:txBody>
      </p:sp>
      <p:sp>
        <p:nvSpPr>
          <p:cNvPr id="89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7085232" y="4888233"/>
            <a:ext cx="788842" cy="426914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FAM devices</a:t>
            </a:r>
            <a:endParaRPr lang="en-GB" sz="1000" dirty="0"/>
          </a:p>
        </p:txBody>
      </p:sp>
      <p:sp>
        <p:nvSpPr>
          <p:cNvPr id="96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8446631" y="4889219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Fabric switches</a:t>
            </a:r>
            <a:endParaRPr lang="en-GB" sz="1000" dirty="0"/>
          </a:p>
        </p:txBody>
      </p:sp>
      <p:cxnSp>
        <p:nvCxnSpPr>
          <p:cNvPr id="9" name="Straight Connector 8"/>
          <p:cNvCxnSpPr>
            <a:stCxn id="87" idx="2"/>
            <a:endCxn id="96" idx="0"/>
          </p:cNvCxnSpPr>
          <p:nvPr/>
        </p:nvCxnSpPr>
        <p:spPr>
          <a:xfrm>
            <a:off x="8192344" y="4142939"/>
            <a:ext cx="648708" cy="746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7" idx="2"/>
            <a:endCxn id="89" idx="0"/>
          </p:cNvCxnSpPr>
          <p:nvPr/>
        </p:nvCxnSpPr>
        <p:spPr>
          <a:xfrm flipH="1">
            <a:off x="7479653" y="4142939"/>
            <a:ext cx="712691" cy="745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7" idx="2"/>
            <a:endCxn id="88" idx="0"/>
          </p:cNvCxnSpPr>
          <p:nvPr/>
        </p:nvCxnSpPr>
        <p:spPr>
          <a:xfrm flipH="1">
            <a:off x="6177396" y="4142939"/>
            <a:ext cx="2014948" cy="745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4726896" y="4913089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Hosts</a:t>
            </a:r>
            <a:endParaRPr lang="en-GB" sz="1000" dirty="0"/>
          </a:p>
        </p:txBody>
      </p:sp>
      <p:cxnSp>
        <p:nvCxnSpPr>
          <p:cNvPr id="105" name="Straight Connector 104"/>
          <p:cNvCxnSpPr>
            <a:stCxn id="87" idx="2"/>
            <a:endCxn id="103" idx="0"/>
          </p:cNvCxnSpPr>
          <p:nvPr/>
        </p:nvCxnSpPr>
        <p:spPr>
          <a:xfrm flipH="1">
            <a:off x="5121317" y="4142939"/>
            <a:ext cx="3071027" cy="770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5842037" y="3917598"/>
            <a:ext cx="848339" cy="4270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Swordfish</a:t>
            </a:r>
          </a:p>
          <a:p>
            <a:pPr algn="ctr"/>
            <a:r>
              <a:rPr lang="en-US" sz="1000" dirty="0"/>
              <a:t>Storage HW manager</a:t>
            </a:r>
            <a:endParaRPr lang="en-GB" sz="1000" dirty="0"/>
          </a:p>
        </p:txBody>
      </p:sp>
      <p:cxnSp>
        <p:nvCxnSpPr>
          <p:cNvPr id="109" name="Straight Connector 108"/>
          <p:cNvCxnSpPr>
            <a:stCxn id="107" idx="2"/>
            <a:endCxn id="88" idx="0"/>
          </p:cNvCxnSpPr>
          <p:nvPr/>
        </p:nvCxnSpPr>
        <p:spPr>
          <a:xfrm flipH="1">
            <a:off x="6177396" y="4344664"/>
            <a:ext cx="88810" cy="54356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7" idx="0"/>
            <a:endCxn id="29" idx="2"/>
          </p:cNvCxnSpPr>
          <p:nvPr/>
        </p:nvCxnSpPr>
        <p:spPr>
          <a:xfrm flipV="1">
            <a:off x="6266206" y="3310106"/>
            <a:ext cx="2276672" cy="60749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29" idx="2"/>
            <a:endCxn id="87" idx="0"/>
          </p:cNvCxnSpPr>
          <p:nvPr/>
        </p:nvCxnSpPr>
        <p:spPr>
          <a:xfrm flipH="1">
            <a:off x="8192344" y="3310106"/>
            <a:ext cx="350534" cy="405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26">
            <a:extLst>
              <a:ext uri="{FF2B5EF4-FFF2-40B4-BE49-F238E27FC236}">
                <a16:creationId xmlns:a16="http://schemas.microsoft.com/office/drawing/2014/main" id="{FC119E0A-1093-6F4B-CEC7-47260C010B0D}"/>
              </a:ext>
            </a:extLst>
          </p:cNvPr>
          <p:cNvSpPr/>
          <p:nvPr/>
        </p:nvSpPr>
        <p:spPr>
          <a:xfrm flipH="1">
            <a:off x="4333626" y="2045855"/>
            <a:ext cx="3087501" cy="348047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OFM</a:t>
            </a:r>
          </a:p>
        </p:txBody>
      </p:sp>
      <p:sp>
        <p:nvSpPr>
          <p:cNvPr id="116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5782975" y="5340155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Local Storage fabric</a:t>
            </a:r>
            <a:endParaRPr lang="en-GB" sz="1000" dirty="0"/>
          </a:p>
        </p:txBody>
      </p:sp>
      <p:cxnSp>
        <p:nvCxnSpPr>
          <p:cNvPr id="117" name="Straight Connector 116"/>
          <p:cNvCxnSpPr>
            <a:stCxn id="115" idx="2"/>
            <a:endCxn id="29" idx="0"/>
          </p:cNvCxnSpPr>
          <p:nvPr/>
        </p:nvCxnSpPr>
        <p:spPr>
          <a:xfrm>
            <a:off x="5877376" y="2393902"/>
            <a:ext cx="2665502" cy="5413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41019" y="2535873"/>
            <a:ext cx="1897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CXL fabric agent</a:t>
            </a:r>
          </a:p>
        </p:txBody>
      </p:sp>
      <p:sp>
        <p:nvSpPr>
          <p:cNvPr id="124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1823056" y="2941157"/>
            <a:ext cx="1944182" cy="37484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Ethernet fabric  agent</a:t>
            </a:r>
          </a:p>
        </p:txBody>
      </p:sp>
      <p:cxnSp>
        <p:nvCxnSpPr>
          <p:cNvPr id="125" name="Straight Connector 124"/>
          <p:cNvCxnSpPr>
            <a:stCxn id="115" idx="2"/>
            <a:endCxn id="124" idx="0"/>
          </p:cNvCxnSpPr>
          <p:nvPr/>
        </p:nvCxnSpPr>
        <p:spPr>
          <a:xfrm flipH="1">
            <a:off x="2795147" y="2393902"/>
            <a:ext cx="3082229" cy="5472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62" idx="2"/>
            <a:endCxn id="213" idx="0"/>
          </p:cNvCxnSpPr>
          <p:nvPr/>
        </p:nvCxnSpPr>
        <p:spPr>
          <a:xfrm flipH="1">
            <a:off x="4722281" y="3309883"/>
            <a:ext cx="588708" cy="69930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390369" y="1526703"/>
            <a:ext cx="328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Client Redfish/Swordfish API</a:t>
            </a:r>
          </a:p>
        </p:txBody>
      </p:sp>
      <p:sp>
        <p:nvSpPr>
          <p:cNvPr id="150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3332186" y="557536"/>
            <a:ext cx="187481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Storage Resource Manager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51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7222944" y="550262"/>
            <a:ext cx="187481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Composition Service</a:t>
            </a:r>
          </a:p>
        </p:txBody>
      </p:sp>
      <p:cxnSp>
        <p:nvCxnSpPr>
          <p:cNvPr id="152" name="Straight Connector 151"/>
          <p:cNvCxnSpPr>
            <a:stCxn id="150" idx="2"/>
            <a:endCxn id="115" idx="0"/>
          </p:cNvCxnSpPr>
          <p:nvPr/>
        </p:nvCxnSpPr>
        <p:spPr>
          <a:xfrm>
            <a:off x="4269593" y="932384"/>
            <a:ext cx="1607783" cy="1113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4338898" y="2935035"/>
            <a:ext cx="194418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Systems/appliance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agent</a:t>
            </a:r>
          </a:p>
        </p:txBody>
      </p:sp>
      <p:cxnSp>
        <p:nvCxnSpPr>
          <p:cNvPr id="164" name="Straight Connector 163"/>
          <p:cNvCxnSpPr>
            <a:stCxn id="124" idx="2"/>
            <a:endCxn id="107" idx="0"/>
          </p:cNvCxnSpPr>
          <p:nvPr/>
        </p:nvCxnSpPr>
        <p:spPr>
          <a:xfrm>
            <a:off x="2795147" y="3316005"/>
            <a:ext cx="3471059" cy="60159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234049" y="2519906"/>
            <a:ext cx="256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CXL Component agents</a:t>
            </a:r>
          </a:p>
        </p:txBody>
      </p:sp>
      <p:cxnSp>
        <p:nvCxnSpPr>
          <p:cNvPr id="168" name="Straight Connector 167"/>
          <p:cNvCxnSpPr>
            <a:stCxn id="162" idx="0"/>
            <a:endCxn id="115" idx="2"/>
          </p:cNvCxnSpPr>
          <p:nvPr/>
        </p:nvCxnSpPr>
        <p:spPr>
          <a:xfrm flipV="1">
            <a:off x="5310989" y="2393902"/>
            <a:ext cx="566387" cy="5411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9459077" y="4888081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FAM devices</a:t>
            </a:r>
            <a:endParaRPr lang="en-GB" sz="1000" dirty="0"/>
          </a:p>
        </p:txBody>
      </p:sp>
      <p:sp>
        <p:nvSpPr>
          <p:cNvPr id="183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0820476" y="4889067"/>
            <a:ext cx="788842" cy="4270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Fabric switches</a:t>
            </a:r>
            <a:endParaRPr lang="en-GB" sz="1000" dirty="0"/>
          </a:p>
        </p:txBody>
      </p:sp>
      <p:sp>
        <p:nvSpPr>
          <p:cNvPr id="184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0119522" y="3715873"/>
            <a:ext cx="788842" cy="42706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FM fabric HW Managers</a:t>
            </a:r>
            <a:endParaRPr lang="en-GB" sz="1000" dirty="0"/>
          </a:p>
        </p:txBody>
      </p:sp>
      <p:cxnSp>
        <p:nvCxnSpPr>
          <p:cNvPr id="185" name="Straight Connector 184"/>
          <p:cNvCxnSpPr>
            <a:stCxn id="184" idx="2"/>
            <a:endCxn id="182" idx="0"/>
          </p:cNvCxnSpPr>
          <p:nvPr/>
        </p:nvCxnSpPr>
        <p:spPr>
          <a:xfrm flipH="1">
            <a:off x="9853498" y="4142939"/>
            <a:ext cx="660445" cy="745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183" idx="0"/>
          </p:cNvCxnSpPr>
          <p:nvPr/>
        </p:nvCxnSpPr>
        <p:spPr>
          <a:xfrm>
            <a:off x="10513943" y="4133635"/>
            <a:ext cx="700954" cy="755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29" idx="2"/>
            <a:endCxn id="184" idx="0"/>
          </p:cNvCxnSpPr>
          <p:nvPr/>
        </p:nvCxnSpPr>
        <p:spPr>
          <a:xfrm>
            <a:off x="8542878" y="3310106"/>
            <a:ext cx="1971065" cy="405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8931644" y="3718245"/>
            <a:ext cx="788842" cy="4270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FAM chassis manager</a:t>
            </a:r>
            <a:endParaRPr lang="en-GB" sz="1000" dirty="0"/>
          </a:p>
        </p:txBody>
      </p:sp>
      <p:cxnSp>
        <p:nvCxnSpPr>
          <p:cNvPr id="204" name="Straight Connector 203"/>
          <p:cNvCxnSpPr>
            <a:stCxn id="199" idx="2"/>
            <a:endCxn id="182" idx="0"/>
          </p:cNvCxnSpPr>
          <p:nvPr/>
        </p:nvCxnSpPr>
        <p:spPr>
          <a:xfrm>
            <a:off x="9326065" y="4145311"/>
            <a:ext cx="527433" cy="74277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99" idx="2"/>
            <a:endCxn id="89" idx="0"/>
          </p:cNvCxnSpPr>
          <p:nvPr/>
        </p:nvCxnSpPr>
        <p:spPr>
          <a:xfrm flipH="1">
            <a:off x="7479653" y="4145311"/>
            <a:ext cx="1846412" cy="74292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9" idx="2"/>
            <a:endCxn id="199" idx="0"/>
          </p:cNvCxnSpPr>
          <p:nvPr/>
        </p:nvCxnSpPr>
        <p:spPr>
          <a:xfrm>
            <a:off x="8542878" y="3310106"/>
            <a:ext cx="783187" cy="40813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4327860" y="4009192"/>
            <a:ext cx="788842" cy="4270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Host</a:t>
            </a:r>
          </a:p>
          <a:p>
            <a:pPr algn="ctr"/>
            <a:r>
              <a:rPr lang="en-US" sz="1000" dirty="0"/>
              <a:t>chassis manager</a:t>
            </a:r>
            <a:endParaRPr lang="en-GB" sz="1000" dirty="0"/>
          </a:p>
        </p:txBody>
      </p:sp>
      <p:cxnSp>
        <p:nvCxnSpPr>
          <p:cNvPr id="214" name="Straight Connector 213"/>
          <p:cNvCxnSpPr>
            <a:stCxn id="213" idx="2"/>
            <a:endCxn id="103" idx="0"/>
          </p:cNvCxnSpPr>
          <p:nvPr/>
        </p:nvCxnSpPr>
        <p:spPr>
          <a:xfrm>
            <a:off x="4722281" y="4436258"/>
            <a:ext cx="399036" cy="47683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3" idx="0"/>
            <a:endCxn id="124" idx="2"/>
          </p:cNvCxnSpPr>
          <p:nvPr/>
        </p:nvCxnSpPr>
        <p:spPr>
          <a:xfrm flipH="1" flipV="1">
            <a:off x="2795147" y="3316005"/>
            <a:ext cx="1927134" cy="69318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stCxn id="151" idx="2"/>
            <a:endCxn id="115" idx="0"/>
          </p:cNvCxnSpPr>
          <p:nvPr/>
        </p:nvCxnSpPr>
        <p:spPr>
          <a:xfrm flipH="1">
            <a:off x="5877376" y="925110"/>
            <a:ext cx="2282975" cy="11207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988142" y="2514091"/>
            <a:ext cx="303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Ethernet Component agents</a:t>
            </a:r>
          </a:p>
        </p:txBody>
      </p:sp>
      <p:cxnSp>
        <p:nvCxnSpPr>
          <p:cNvPr id="260" name="Straight Connector 259"/>
          <p:cNvCxnSpPr>
            <a:stCxn id="162" idx="2"/>
            <a:endCxn id="107" idx="0"/>
          </p:cNvCxnSpPr>
          <p:nvPr/>
        </p:nvCxnSpPr>
        <p:spPr>
          <a:xfrm>
            <a:off x="5310989" y="3309883"/>
            <a:ext cx="955217" cy="60771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63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15" grpId="0" animBg="1"/>
      <p:bldP spid="124" grpId="0" animBg="1"/>
      <p:bldP spid="150" grpId="0" animBg="1"/>
      <p:bldP spid="151" grpId="0" animBg="1"/>
      <p:bldP spid="1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EA054D-462A-4709-E075-4A30FE8AF4E9}"/>
              </a:ext>
            </a:extLst>
          </p:cNvPr>
          <p:cNvSpPr/>
          <p:nvPr/>
        </p:nvSpPr>
        <p:spPr>
          <a:xfrm rot="16200000">
            <a:off x="8235736" y="2847500"/>
            <a:ext cx="5347252" cy="64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Composability Layer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7A73D2-BA65-9F7A-9DE6-A6FBB4C00969}"/>
              </a:ext>
            </a:extLst>
          </p:cNvPr>
          <p:cNvSpPr/>
          <p:nvPr/>
        </p:nvSpPr>
        <p:spPr>
          <a:xfrm>
            <a:off x="507989" y="2872763"/>
            <a:ext cx="1344039" cy="812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38A65-5FD7-6C11-18D9-5F1F753E5DE3}"/>
              </a:ext>
            </a:extLst>
          </p:cNvPr>
          <p:cNvSpPr/>
          <p:nvPr/>
        </p:nvSpPr>
        <p:spPr>
          <a:xfrm>
            <a:off x="2700327" y="1100667"/>
            <a:ext cx="2297558" cy="4656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A762D-375E-1734-3676-6D53B3828EA6}"/>
              </a:ext>
            </a:extLst>
          </p:cNvPr>
          <p:cNvSpPr/>
          <p:nvPr/>
        </p:nvSpPr>
        <p:spPr>
          <a:xfrm>
            <a:off x="3074626" y="302917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Run-Time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Environment</a:t>
            </a:r>
            <a:r>
              <a:rPr lang="en-US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828872-7B9B-0CB5-5F33-00166360FF65}"/>
              </a:ext>
            </a:extLst>
          </p:cNvPr>
          <p:cNvSpPr/>
          <p:nvPr/>
        </p:nvSpPr>
        <p:spPr>
          <a:xfrm>
            <a:off x="3074556" y="231373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Tenant View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54C69-5AD1-E602-9A9D-4FCFDAF89F72}"/>
              </a:ext>
            </a:extLst>
          </p:cNvPr>
          <p:cNvSpPr txBox="1"/>
          <p:nvPr/>
        </p:nvSpPr>
        <p:spPr>
          <a:xfrm>
            <a:off x="3188567" y="1123068"/>
            <a:ext cx="133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State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F71F9-DD88-6C1C-8E87-2E31CBA1B31B}"/>
              </a:ext>
            </a:extLst>
          </p:cNvPr>
          <p:cNvSpPr/>
          <p:nvPr/>
        </p:nvSpPr>
        <p:spPr>
          <a:xfrm>
            <a:off x="3072861" y="367451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Queue Priority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461A0-F662-9612-A562-976273F560C9}"/>
              </a:ext>
            </a:extLst>
          </p:cNvPr>
          <p:cNvSpPr/>
          <p:nvPr/>
        </p:nvSpPr>
        <p:spPr>
          <a:xfrm>
            <a:off x="3072861" y="4369743"/>
            <a:ext cx="1552491" cy="327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FFAE-1ADB-5E7A-21BB-A1F6E8758983}"/>
              </a:ext>
            </a:extLst>
          </p:cNvPr>
          <p:cNvSpPr/>
          <p:nvPr/>
        </p:nvSpPr>
        <p:spPr>
          <a:xfrm>
            <a:off x="3072861" y="4853238"/>
            <a:ext cx="1552491" cy="6237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IO Requirements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FEC10E-F4F2-E0D2-ABDF-CDE9684E0394}"/>
              </a:ext>
            </a:extLst>
          </p:cNvPr>
          <p:cNvSpPr/>
          <p:nvPr/>
        </p:nvSpPr>
        <p:spPr>
          <a:xfrm>
            <a:off x="3072862" y="1760070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State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797A84-FEF7-480C-198E-27A9A66C6E48}"/>
              </a:ext>
            </a:extLst>
          </p:cNvPr>
          <p:cNvSpPr/>
          <p:nvPr/>
        </p:nvSpPr>
        <p:spPr>
          <a:xfrm>
            <a:off x="5481442" y="1113738"/>
            <a:ext cx="2029312" cy="4656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7FFCFC-D54F-5FC2-624C-73EC5E54AD69}"/>
              </a:ext>
            </a:extLst>
          </p:cNvPr>
          <p:cNvSpPr/>
          <p:nvPr/>
        </p:nvSpPr>
        <p:spPr>
          <a:xfrm>
            <a:off x="5719850" y="2601133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E675F7-3A98-00BC-D826-A058B852A05F}"/>
              </a:ext>
            </a:extLst>
          </p:cNvPr>
          <p:cNvSpPr/>
          <p:nvPr/>
        </p:nvSpPr>
        <p:spPr>
          <a:xfrm>
            <a:off x="5719850" y="3418929"/>
            <a:ext cx="1552491" cy="2005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Connections to associate resources to run-time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00AFB1-1EFA-0298-CE11-B510CDE8A4D2}"/>
              </a:ext>
            </a:extLst>
          </p:cNvPr>
          <p:cNvSpPr txBox="1"/>
          <p:nvPr/>
        </p:nvSpPr>
        <p:spPr>
          <a:xfrm>
            <a:off x="5729676" y="1239029"/>
            <a:ext cx="154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Design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8F3D07-AA9E-312D-305C-1975662AEB9B}"/>
              </a:ext>
            </a:extLst>
          </p:cNvPr>
          <p:cNvSpPr/>
          <p:nvPr/>
        </p:nvSpPr>
        <p:spPr>
          <a:xfrm>
            <a:off x="5708315" y="1998504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OS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CC03B1-4379-0B4F-D1F4-5BB2E31EF4F7}"/>
              </a:ext>
            </a:extLst>
          </p:cNvPr>
          <p:cNvSpPr/>
          <p:nvPr/>
        </p:nvSpPr>
        <p:spPr>
          <a:xfrm>
            <a:off x="7994311" y="1100667"/>
            <a:ext cx="2029312" cy="4656665"/>
          </a:xfrm>
          <a:prstGeom prst="rect">
            <a:avLst/>
          </a:prstGeom>
          <a:solidFill>
            <a:srgbClr val="E1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FAC8E3-92C7-1AB1-A5D1-173A2D637D47}"/>
              </a:ext>
            </a:extLst>
          </p:cNvPr>
          <p:cNvSpPr/>
          <p:nvPr/>
        </p:nvSpPr>
        <p:spPr>
          <a:xfrm>
            <a:off x="8232717" y="1769399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Image Deployment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EDA549-D1B5-7568-5013-78A7AD809709}"/>
              </a:ext>
            </a:extLst>
          </p:cNvPr>
          <p:cNvSpPr/>
          <p:nvPr/>
        </p:nvSpPr>
        <p:spPr>
          <a:xfrm>
            <a:off x="8230434" y="3900530"/>
            <a:ext cx="1552491" cy="614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Container Engine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B13C6E-665F-20BD-07BC-7EAB92A7CA3D}"/>
              </a:ext>
            </a:extLst>
          </p:cNvPr>
          <p:cNvSpPr txBox="1"/>
          <p:nvPr/>
        </p:nvSpPr>
        <p:spPr>
          <a:xfrm>
            <a:off x="8080903" y="1226431"/>
            <a:ext cx="178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3A7850-30BE-634A-461B-6C5AE7D8FFCE}"/>
              </a:ext>
            </a:extLst>
          </p:cNvPr>
          <p:cNvSpPr/>
          <p:nvPr/>
        </p:nvSpPr>
        <p:spPr>
          <a:xfrm>
            <a:off x="8230434" y="2505221"/>
            <a:ext cx="1552491" cy="477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Workload Manager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A619EE-444D-379C-C184-93DE440503A1}"/>
              </a:ext>
            </a:extLst>
          </p:cNvPr>
          <p:cNvSpPr/>
          <p:nvPr/>
        </p:nvSpPr>
        <p:spPr>
          <a:xfrm>
            <a:off x="8230434" y="3234263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A11411-535B-8CB0-D659-54A4A84BE58C}"/>
              </a:ext>
            </a:extLst>
          </p:cNvPr>
          <p:cNvSpPr/>
          <p:nvPr/>
        </p:nvSpPr>
        <p:spPr>
          <a:xfrm>
            <a:off x="8230434" y="4878872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Manifest</a:t>
            </a:r>
          </a:p>
        </p:txBody>
      </p:sp>
    </p:spTree>
    <p:extLst>
      <p:ext uri="{BB962C8B-B14F-4D97-AF65-F5344CB8AC3E}">
        <p14:creationId xmlns:p14="http://schemas.microsoft.com/office/powerpoint/2010/main" val="194493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BEC583-8D30-465A-B30C-F77DFE78828D}"/>
              </a:ext>
            </a:extLst>
          </p:cNvPr>
          <p:cNvSpPr txBox="1">
            <a:spLocks/>
          </p:cNvSpPr>
          <p:nvPr/>
        </p:nvSpPr>
        <p:spPr>
          <a:xfrm>
            <a:off x="1066800" y="467389"/>
            <a:ext cx="10058400" cy="8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562F7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Open Fabric Management Framework Architecture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A25A-30C5-4A6D-8235-C1EDF88BC656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ounded Rectangle 67">
            <a:extLst>
              <a:ext uri="{FF2B5EF4-FFF2-40B4-BE49-F238E27FC236}">
                <a16:creationId xmlns:a16="http://schemas.microsoft.com/office/drawing/2014/main" id="{07A3FA78-6B03-442B-98AF-3211C09A9394}"/>
              </a:ext>
            </a:extLst>
          </p:cNvPr>
          <p:cNvSpPr/>
          <p:nvPr/>
        </p:nvSpPr>
        <p:spPr>
          <a:xfrm>
            <a:off x="2233276" y="1671722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Administration Domain</a:t>
            </a:r>
            <a:endParaRPr lang="en-GB" dirty="0"/>
          </a:p>
        </p:txBody>
      </p:sp>
      <p:sp>
        <p:nvSpPr>
          <p:cNvPr id="6" name="Rounded Rectangle 149">
            <a:extLst>
              <a:ext uri="{FF2B5EF4-FFF2-40B4-BE49-F238E27FC236}">
                <a16:creationId xmlns:a16="http://schemas.microsoft.com/office/drawing/2014/main" id="{27A4288B-8E2D-41CB-9B84-51974788107F}"/>
              </a:ext>
            </a:extLst>
          </p:cNvPr>
          <p:cNvSpPr/>
          <p:nvPr/>
        </p:nvSpPr>
        <p:spPr>
          <a:xfrm>
            <a:off x="312139" y="2394353"/>
            <a:ext cx="3609579" cy="2572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abstract   manipulations</a:t>
            </a:r>
            <a:endParaRPr lang="en-GB" sz="1400" dirty="0"/>
          </a:p>
        </p:txBody>
      </p:sp>
      <p:sp>
        <p:nvSpPr>
          <p:cNvPr id="7" name="Rounded Rectangle 190">
            <a:extLst>
              <a:ext uri="{FF2B5EF4-FFF2-40B4-BE49-F238E27FC236}">
                <a16:creationId xmlns:a16="http://schemas.microsoft.com/office/drawing/2014/main" id="{957FD491-2393-4C3A-B8F5-2C7052E37A03}"/>
              </a:ext>
            </a:extLst>
          </p:cNvPr>
          <p:cNvSpPr/>
          <p:nvPr/>
        </p:nvSpPr>
        <p:spPr>
          <a:xfrm>
            <a:off x="1912753" y="5404051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SLURM</a:t>
            </a:r>
            <a:endParaRPr lang="en-GB" dirty="0"/>
          </a:p>
        </p:txBody>
      </p:sp>
      <p:sp>
        <p:nvSpPr>
          <p:cNvPr id="8" name="Rounded Rectangle 191">
            <a:extLst>
              <a:ext uri="{FF2B5EF4-FFF2-40B4-BE49-F238E27FC236}">
                <a16:creationId xmlns:a16="http://schemas.microsoft.com/office/drawing/2014/main" id="{F20829B9-3FD8-4C34-B2EB-62777E123857}"/>
              </a:ext>
            </a:extLst>
          </p:cNvPr>
          <p:cNvSpPr/>
          <p:nvPr/>
        </p:nvSpPr>
        <p:spPr>
          <a:xfrm>
            <a:off x="1728702" y="4772860"/>
            <a:ext cx="1410955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Kubernetes</a:t>
            </a:r>
            <a:endParaRPr lang="en-GB" dirty="0"/>
          </a:p>
        </p:txBody>
      </p:sp>
      <p:sp>
        <p:nvSpPr>
          <p:cNvPr id="9" name="Rounded Rectangle 90">
            <a:extLst>
              <a:ext uri="{FF2B5EF4-FFF2-40B4-BE49-F238E27FC236}">
                <a16:creationId xmlns:a16="http://schemas.microsoft.com/office/drawing/2014/main" id="{651C1D79-8978-4082-8B98-C7DC4D6C7AA5}"/>
              </a:ext>
            </a:extLst>
          </p:cNvPr>
          <p:cNvSpPr/>
          <p:nvPr/>
        </p:nvSpPr>
        <p:spPr>
          <a:xfrm flipH="1">
            <a:off x="8171550" y="2323125"/>
            <a:ext cx="1187032" cy="37484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B7914E17-1F30-45FA-9CBA-011B22A54D5C}"/>
              </a:ext>
            </a:extLst>
          </p:cNvPr>
          <p:cNvSpPr/>
          <p:nvPr/>
        </p:nvSpPr>
        <p:spPr>
          <a:xfrm flipH="1">
            <a:off x="4282252" y="2833216"/>
            <a:ext cx="1488040" cy="31212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Framework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239E29-3826-4096-B602-F249DE972E4C}"/>
              </a:ext>
            </a:extLst>
          </p:cNvPr>
          <p:cNvCxnSpPr/>
          <p:nvPr/>
        </p:nvCxnSpPr>
        <p:spPr>
          <a:xfrm flipH="1">
            <a:off x="4135135" y="1778326"/>
            <a:ext cx="0" cy="41761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66">
            <a:extLst>
              <a:ext uri="{FF2B5EF4-FFF2-40B4-BE49-F238E27FC236}">
                <a16:creationId xmlns:a16="http://schemas.microsoft.com/office/drawing/2014/main" id="{8EEA74D7-505C-4611-BF2B-33D276B37895}"/>
              </a:ext>
            </a:extLst>
          </p:cNvPr>
          <p:cNvSpPr/>
          <p:nvPr/>
        </p:nvSpPr>
        <p:spPr>
          <a:xfrm flipH="1">
            <a:off x="4298131" y="1683441"/>
            <a:ext cx="351926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Domain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65608-60A2-4DB0-ACC4-C674AB0F9580}"/>
              </a:ext>
            </a:extLst>
          </p:cNvPr>
          <p:cNvCxnSpPr/>
          <p:nvPr/>
        </p:nvCxnSpPr>
        <p:spPr>
          <a:xfrm>
            <a:off x="9407778" y="1801715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1">
            <a:extLst>
              <a:ext uri="{FF2B5EF4-FFF2-40B4-BE49-F238E27FC236}">
                <a16:creationId xmlns:a16="http://schemas.microsoft.com/office/drawing/2014/main" id="{62449438-D7ED-47F0-871B-F8B4FE24F546}"/>
              </a:ext>
            </a:extLst>
          </p:cNvPr>
          <p:cNvSpPr/>
          <p:nvPr/>
        </p:nvSpPr>
        <p:spPr>
          <a:xfrm rot="16200000" flipH="1">
            <a:off x="8576834" y="4010832"/>
            <a:ext cx="351471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5805C-DC23-4C6E-B409-843AFE1D0FB5}"/>
              </a:ext>
            </a:extLst>
          </p:cNvPr>
          <p:cNvCxnSpPr>
            <a:stCxn id="14" idx="0"/>
            <a:endCxn id="21" idx="1"/>
          </p:cNvCxnSpPr>
          <p:nvPr/>
        </p:nvCxnSpPr>
        <p:spPr>
          <a:xfrm flipH="1" flipV="1">
            <a:off x="9364984" y="3672945"/>
            <a:ext cx="782939" cy="52415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id="{F24A60A8-DEA0-4C22-B979-445FE0D937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612" y="4238031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4DA40A57-A0A9-4D8A-A46E-C7C9B9907E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975045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76425471-FA56-419D-B5EE-FE61DF2AEA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605094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318A826B-53B6-4310-B9A9-3EE5CC3C426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3246173"/>
            <a:ext cx="1101725" cy="36767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20" name="Rounded Rectangle 194">
            <a:extLst>
              <a:ext uri="{FF2B5EF4-FFF2-40B4-BE49-F238E27FC236}">
                <a16:creationId xmlns:a16="http://schemas.microsoft.com/office/drawing/2014/main" id="{DF798994-CA28-4992-9CF8-D321CBF6A4C8}"/>
              </a:ext>
            </a:extLst>
          </p:cNvPr>
          <p:cNvSpPr/>
          <p:nvPr/>
        </p:nvSpPr>
        <p:spPr>
          <a:xfrm flipH="1">
            <a:off x="8153347" y="2793709"/>
            <a:ext cx="1205237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Gen-Z</a:t>
            </a:r>
            <a:endParaRPr lang="en-GB" dirty="0"/>
          </a:p>
        </p:txBody>
      </p:sp>
      <p:sp>
        <p:nvSpPr>
          <p:cNvPr id="21" name="Rounded Rectangle 195">
            <a:extLst>
              <a:ext uri="{FF2B5EF4-FFF2-40B4-BE49-F238E27FC236}">
                <a16:creationId xmlns:a16="http://schemas.microsoft.com/office/drawing/2014/main" id="{7DB16F08-42B7-408C-8C0C-54B284AA5ED4}"/>
              </a:ext>
            </a:extLst>
          </p:cNvPr>
          <p:cNvSpPr/>
          <p:nvPr/>
        </p:nvSpPr>
        <p:spPr>
          <a:xfrm flipH="1">
            <a:off x="8171551" y="3423302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Slingshot</a:t>
            </a:r>
            <a:endParaRPr lang="en-GB" dirty="0"/>
          </a:p>
        </p:txBody>
      </p:sp>
      <p:sp>
        <p:nvSpPr>
          <p:cNvPr id="22" name="Rounded Rectangle 198">
            <a:extLst>
              <a:ext uri="{FF2B5EF4-FFF2-40B4-BE49-F238E27FC236}">
                <a16:creationId xmlns:a16="http://schemas.microsoft.com/office/drawing/2014/main" id="{30C594A0-B78B-4D00-91C3-DD2F299D85CF}"/>
              </a:ext>
            </a:extLst>
          </p:cNvPr>
          <p:cNvSpPr/>
          <p:nvPr/>
        </p:nvSpPr>
        <p:spPr>
          <a:xfrm flipH="1">
            <a:off x="8176725" y="4052099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IB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3A7F1-BF70-4CB7-9131-BEED1FC4D8EF}"/>
              </a:ext>
            </a:extLst>
          </p:cNvPr>
          <p:cNvCxnSpPr>
            <a:stCxn id="16" idx="1"/>
            <a:endCxn id="20" idx="3"/>
          </p:cNvCxnSpPr>
          <p:nvPr/>
        </p:nvCxnSpPr>
        <p:spPr>
          <a:xfrm flipV="1">
            <a:off x="5578337" y="3043352"/>
            <a:ext cx="2575010" cy="1311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21">
            <a:extLst>
              <a:ext uri="{FF2B5EF4-FFF2-40B4-BE49-F238E27FC236}">
                <a16:creationId xmlns:a16="http://schemas.microsoft.com/office/drawing/2014/main" id="{1A88BFDA-35D5-4BEE-B695-E1F205F7A20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070" y="3383070"/>
            <a:ext cx="598472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5A6581-1AD2-4C5A-A7A9-00C5502A47A7}"/>
              </a:ext>
            </a:extLst>
          </p:cNvPr>
          <p:cNvCxnSpPr>
            <a:stCxn id="16" idx="1"/>
            <a:endCxn id="21" idx="3"/>
          </p:cNvCxnSpPr>
          <p:nvPr/>
        </p:nvCxnSpPr>
        <p:spPr>
          <a:xfrm flipV="1">
            <a:off x="5578337" y="3672945"/>
            <a:ext cx="2593214" cy="6821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FD61F-08F9-465D-9FBE-82FC2A9A1FC6}"/>
              </a:ext>
            </a:extLst>
          </p:cNvPr>
          <p:cNvCxnSpPr>
            <a:stCxn id="16" idx="1"/>
            <a:endCxn id="22" idx="3"/>
          </p:cNvCxnSpPr>
          <p:nvPr/>
        </p:nvCxnSpPr>
        <p:spPr>
          <a:xfrm flipV="1">
            <a:off x="5578337" y="4301742"/>
            <a:ext cx="2598388" cy="53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1">
            <a:extLst>
              <a:ext uri="{FF2B5EF4-FFF2-40B4-BE49-F238E27FC236}">
                <a16:creationId xmlns:a16="http://schemas.microsoft.com/office/drawing/2014/main" id="{D7D7ACDC-E437-476B-AB44-63FC1C242E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86910" y="3793929"/>
            <a:ext cx="582338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6557C4-5FD2-4D51-82E5-287C3DA11CEE}"/>
              </a:ext>
            </a:extLst>
          </p:cNvPr>
          <p:cNvGrpSpPr/>
          <p:nvPr/>
        </p:nvGrpSpPr>
        <p:grpSpPr>
          <a:xfrm>
            <a:off x="5748581" y="4652183"/>
            <a:ext cx="1090024" cy="1371274"/>
            <a:chOff x="4269265" y="2082698"/>
            <a:chExt cx="1284645" cy="1371274"/>
          </a:xfrm>
        </p:grpSpPr>
        <p:sp>
          <p:nvSpPr>
            <p:cNvPr id="29" name="Rounded Rectangle 40">
              <a:extLst>
                <a:ext uri="{FF2B5EF4-FFF2-40B4-BE49-F238E27FC236}">
                  <a16:creationId xmlns:a16="http://schemas.microsoft.com/office/drawing/2014/main" id="{0C44A545-6B77-4EAA-98F1-D8496DF5F9F3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100000">
                  <a:srgbClr val="C0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Redfish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D88387F-DF8C-4FBA-9782-53520B19BD1C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2095F7F-913C-401E-97E7-B73D6D06B268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DDE5C59-E025-4770-BCD8-238C6C287CF9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957C524-019E-4D9C-A6E3-3E518CAF0111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214306-FCBA-4E40-92F4-08573A4590D4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DCA831C-88CD-462D-B810-77D11BF3052C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16180A6-2502-4DD8-BF65-03BBBBB62F04}"/>
                  </a:ext>
                </a:extLst>
              </p:cNvPr>
              <p:cNvCxnSpPr>
                <a:stCxn id="35" idx="4"/>
                <a:endCxn id="32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38A5711-3638-47CA-B5FD-308E6EA566CC}"/>
                  </a:ext>
                </a:extLst>
              </p:cNvPr>
              <p:cNvCxnSpPr>
                <a:stCxn id="35" idx="3"/>
                <a:endCxn id="31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B08444B-D079-4A0A-B4FB-F36C305A421C}"/>
                  </a:ext>
                </a:extLst>
              </p:cNvPr>
              <p:cNvCxnSpPr>
                <a:stCxn id="35" idx="5"/>
                <a:endCxn id="34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5569C2F-C70C-4F06-AC46-DB3D87E1597E}"/>
                  </a:ext>
                </a:extLst>
              </p:cNvPr>
              <p:cNvCxnSpPr>
                <a:stCxn id="31" idx="4"/>
                <a:endCxn id="33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09938F3-2120-49F7-B84C-8D4DBAC857F4}"/>
                  </a:ext>
                </a:extLst>
              </p:cNvPr>
              <p:cNvCxnSpPr>
                <a:stCxn id="32" idx="5"/>
                <a:endCxn id="34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2C5E7EB-99BE-4295-A1AA-FEEC57843648}"/>
                  </a:ext>
                </a:extLst>
              </p:cNvPr>
              <p:cNvCxnSpPr>
                <a:stCxn id="32" idx="4"/>
                <a:endCxn id="33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DA1709-FA2A-44A6-A47A-B9C1C4D03D3A}"/>
              </a:ext>
            </a:extLst>
          </p:cNvPr>
          <p:cNvGrpSpPr/>
          <p:nvPr/>
        </p:nvGrpSpPr>
        <p:grpSpPr>
          <a:xfrm>
            <a:off x="7459621" y="4695848"/>
            <a:ext cx="1065275" cy="1371274"/>
            <a:chOff x="4269265" y="2082698"/>
            <a:chExt cx="1284645" cy="1371274"/>
          </a:xfrm>
        </p:grpSpPr>
        <p:sp>
          <p:nvSpPr>
            <p:cNvPr id="43" name="Rounded Rectangle 326">
              <a:extLst>
                <a:ext uri="{FF2B5EF4-FFF2-40B4-BE49-F238E27FC236}">
                  <a16:creationId xmlns:a16="http://schemas.microsoft.com/office/drawing/2014/main" id="{D7268951-C12B-484E-B5E5-0A7903DF9A4C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Native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D15C6C-FAF3-4B5D-BDC5-DDB1DC14B25E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3415640-0F49-4CB0-9A49-669BF7CE2700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475EDDD-148A-4FCE-9B3E-D936A350E441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1432E40-DA76-4640-BBB4-96AE8C4AA64E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C574D88-E9AD-449C-9436-BE7ECC4E0D60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961B10C7-21F6-4B4C-8A8B-A92B0BB8708B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D45F7F7-2980-4816-984F-CCCE9B1AF6D0}"/>
                  </a:ext>
                </a:extLst>
              </p:cNvPr>
              <p:cNvCxnSpPr>
                <a:stCxn id="49" idx="4"/>
                <a:endCxn id="46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726C9A4-AB6E-4148-99F3-605A33CF699A}"/>
                  </a:ext>
                </a:extLst>
              </p:cNvPr>
              <p:cNvCxnSpPr>
                <a:stCxn id="49" idx="3"/>
                <a:endCxn id="45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CDC5CA5-CC45-41A5-BF10-C5D27F03029A}"/>
                  </a:ext>
                </a:extLst>
              </p:cNvPr>
              <p:cNvCxnSpPr>
                <a:stCxn id="49" idx="5"/>
                <a:endCxn id="48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7DA034B-EE8B-4265-A8B7-FB87941D9124}"/>
                  </a:ext>
                </a:extLst>
              </p:cNvPr>
              <p:cNvCxnSpPr>
                <a:stCxn id="45" idx="4"/>
                <a:endCxn id="47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B5242B3-7F9B-4646-A2AE-80B8417237A1}"/>
                  </a:ext>
                </a:extLst>
              </p:cNvPr>
              <p:cNvCxnSpPr>
                <a:stCxn id="46" idx="5"/>
                <a:endCxn id="48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42D5254-CDEC-4D35-B90E-2DB15FE920B6}"/>
                  </a:ext>
                </a:extLst>
              </p:cNvPr>
              <p:cNvCxnSpPr>
                <a:stCxn id="46" idx="4"/>
                <a:endCxn id="47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 Box 21">
            <a:extLst>
              <a:ext uri="{FF2B5EF4-FFF2-40B4-BE49-F238E27FC236}">
                <a16:creationId xmlns:a16="http://schemas.microsoft.com/office/drawing/2014/main" id="{BE017D78-E118-481A-9176-ADD83B1DF4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16266" y="4184992"/>
            <a:ext cx="719513" cy="30809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40DE910-EBC2-48CE-A130-F01F36DA9130}"/>
              </a:ext>
            </a:extLst>
          </p:cNvPr>
          <p:cNvCxnSpPr>
            <a:cxnSpLocks/>
            <a:stCxn id="8" idx="3"/>
            <a:endCxn id="16" idx="3"/>
          </p:cNvCxnSpPr>
          <p:nvPr/>
        </p:nvCxnSpPr>
        <p:spPr>
          <a:xfrm flipV="1">
            <a:off x="3139657" y="4355079"/>
            <a:ext cx="1336955" cy="667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68">
            <a:extLst>
              <a:ext uri="{FF2B5EF4-FFF2-40B4-BE49-F238E27FC236}">
                <a16:creationId xmlns:a16="http://schemas.microsoft.com/office/drawing/2014/main" id="{4AE7E32A-D88A-45AC-8CFB-1A85498D91BE}"/>
              </a:ext>
            </a:extLst>
          </p:cNvPr>
          <p:cNvSpPr/>
          <p:nvPr/>
        </p:nvSpPr>
        <p:spPr>
          <a:xfrm>
            <a:off x="386791" y="2894314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libfabric</a:t>
            </a:r>
            <a:endParaRPr lang="en-GB" dirty="0"/>
          </a:p>
        </p:txBody>
      </p:sp>
      <p:sp>
        <p:nvSpPr>
          <p:cNvPr id="59" name="Rounded Rectangle 69">
            <a:extLst>
              <a:ext uri="{FF2B5EF4-FFF2-40B4-BE49-F238E27FC236}">
                <a16:creationId xmlns:a16="http://schemas.microsoft.com/office/drawing/2014/main" id="{9E3C6611-FF12-4BA9-8DB1-4382F6A3E3E0}"/>
              </a:ext>
            </a:extLst>
          </p:cNvPr>
          <p:cNvSpPr/>
          <p:nvPr/>
        </p:nvSpPr>
        <p:spPr>
          <a:xfrm>
            <a:off x="433661" y="3466638"/>
            <a:ext cx="1242739" cy="546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openFAM</a:t>
            </a:r>
            <a:endParaRPr lang="en-GB" dirty="0"/>
          </a:p>
        </p:txBody>
      </p:sp>
      <p:sp>
        <p:nvSpPr>
          <p:cNvPr id="60" name="Rounded Rectangle 70">
            <a:extLst>
              <a:ext uri="{FF2B5EF4-FFF2-40B4-BE49-F238E27FC236}">
                <a16:creationId xmlns:a16="http://schemas.microsoft.com/office/drawing/2014/main" id="{A4111571-7B02-436B-AC43-833432A5720B}"/>
              </a:ext>
            </a:extLst>
          </p:cNvPr>
          <p:cNvSpPr/>
          <p:nvPr/>
        </p:nvSpPr>
        <p:spPr>
          <a:xfrm>
            <a:off x="198142" y="1667153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Domain</a:t>
            </a:r>
            <a:endParaRPr lang="en-GB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95CCCB-AEF1-4AF0-BE87-3FBCE1C983FC}"/>
              </a:ext>
            </a:extLst>
          </p:cNvPr>
          <p:cNvCxnSpPr>
            <a:stCxn id="7" idx="3"/>
            <a:endCxn id="16" idx="3"/>
          </p:cNvCxnSpPr>
          <p:nvPr/>
        </p:nvCxnSpPr>
        <p:spPr>
          <a:xfrm flipV="1">
            <a:off x="3117990" y="4355079"/>
            <a:ext cx="1358622" cy="12986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 Box 21">
            <a:extLst>
              <a:ext uri="{FF2B5EF4-FFF2-40B4-BE49-F238E27FC236}">
                <a16:creationId xmlns:a16="http://schemas.microsoft.com/office/drawing/2014/main" id="{3E427562-20B8-4D50-A5F5-857374957C5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08555" y="4531709"/>
            <a:ext cx="689614" cy="490793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28B7307-9ABC-41C6-A12C-D6CB7587B12B}"/>
              </a:ext>
            </a:extLst>
          </p:cNvPr>
          <p:cNvCxnSpPr>
            <a:cxnSpLocks/>
            <a:stCxn id="59" idx="3"/>
            <a:endCxn id="19" idx="3"/>
          </p:cNvCxnSpPr>
          <p:nvPr/>
        </p:nvCxnSpPr>
        <p:spPr>
          <a:xfrm flipV="1">
            <a:off x="1676400" y="3430012"/>
            <a:ext cx="2806245" cy="3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097085C-D988-4650-9E2C-34FB51848C41}"/>
              </a:ext>
            </a:extLst>
          </p:cNvPr>
          <p:cNvCxnSpPr>
            <a:stCxn id="58" idx="3"/>
            <a:endCxn id="19" idx="3"/>
          </p:cNvCxnSpPr>
          <p:nvPr/>
        </p:nvCxnSpPr>
        <p:spPr>
          <a:xfrm>
            <a:off x="1592028" y="3143957"/>
            <a:ext cx="2890617" cy="2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82">
            <a:extLst>
              <a:ext uri="{FF2B5EF4-FFF2-40B4-BE49-F238E27FC236}">
                <a16:creationId xmlns:a16="http://schemas.microsoft.com/office/drawing/2014/main" id="{00B95007-E9E1-4A7D-93BF-385D8E4EB87B}"/>
              </a:ext>
            </a:extLst>
          </p:cNvPr>
          <p:cNvSpPr/>
          <p:nvPr/>
        </p:nvSpPr>
        <p:spPr>
          <a:xfrm>
            <a:off x="1124571" y="4076557"/>
            <a:ext cx="1894661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FAM Resource</a:t>
            </a:r>
          </a:p>
          <a:p>
            <a:pPr algn="ctr"/>
            <a:r>
              <a:rPr lang="en-US" dirty="0"/>
              <a:t>Manager</a:t>
            </a:r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A739EE4-D974-47ED-B3CD-6F71DAC454E7}"/>
              </a:ext>
            </a:extLst>
          </p:cNvPr>
          <p:cNvCxnSpPr>
            <a:stCxn id="65" idx="3"/>
            <a:endCxn id="70" idx="3"/>
          </p:cNvCxnSpPr>
          <p:nvPr/>
        </p:nvCxnSpPr>
        <p:spPr>
          <a:xfrm flipV="1">
            <a:off x="3019232" y="3909645"/>
            <a:ext cx="1456809" cy="4165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87">
            <a:extLst>
              <a:ext uri="{FF2B5EF4-FFF2-40B4-BE49-F238E27FC236}">
                <a16:creationId xmlns:a16="http://schemas.microsoft.com/office/drawing/2014/main" id="{89BE7927-FD0B-49C8-82AB-677F4757C19C}"/>
              </a:ext>
            </a:extLst>
          </p:cNvPr>
          <p:cNvSpPr/>
          <p:nvPr/>
        </p:nvSpPr>
        <p:spPr>
          <a:xfrm flipH="1">
            <a:off x="224878" y="1213829"/>
            <a:ext cx="377149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Platf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AD010EF6-C56C-4125-B133-F3141EE4D8D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27466" y="3150311"/>
            <a:ext cx="786632" cy="7642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attach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69" name="Text Box 21">
            <a:extLst>
              <a:ext uri="{FF2B5EF4-FFF2-40B4-BE49-F238E27FC236}">
                <a16:creationId xmlns:a16="http://schemas.microsoft.com/office/drawing/2014/main" id="{9D5C5D5C-AAA1-4DA7-B2D6-A47FDD6D22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02136" y="3675107"/>
            <a:ext cx="786632" cy="758426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F5CC2FB4-7B84-4CF1-A70A-B753508424A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041" y="3729687"/>
            <a:ext cx="1101725" cy="359916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71" name="Rounded Rectangle 75">
            <a:extLst>
              <a:ext uri="{FF2B5EF4-FFF2-40B4-BE49-F238E27FC236}">
                <a16:creationId xmlns:a16="http://schemas.microsoft.com/office/drawing/2014/main" id="{257E0A80-30DB-4818-B285-BBEDFBBCD7B0}"/>
              </a:ext>
            </a:extLst>
          </p:cNvPr>
          <p:cNvSpPr/>
          <p:nvPr/>
        </p:nvSpPr>
        <p:spPr>
          <a:xfrm flipH="1">
            <a:off x="4291547" y="1213829"/>
            <a:ext cx="460607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OFMF Services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BFD2BD0E-183B-46E6-9BC8-150715EF9422}"/>
              </a:ext>
            </a:extLst>
          </p:cNvPr>
          <p:cNvSpPr txBox="1">
            <a:spLocks/>
          </p:cNvSpPr>
          <p:nvPr/>
        </p:nvSpPr>
        <p:spPr>
          <a:xfrm>
            <a:off x="5112085" y="6453236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743EA0E-C5B1-48EC-8082-F253EA88050D}" type="slidenum">
              <a:rPr lang="en-US" smtClean="0">
                <a:solidFill>
                  <a:prstClr val="black"/>
                </a:solidFill>
              </a:rPr>
              <a:pPr algn="ctr"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B43E75C-867F-428A-B3A8-F553E0855626}"/>
              </a:ext>
            </a:extLst>
          </p:cNvPr>
          <p:cNvSpPr/>
          <p:nvPr/>
        </p:nvSpPr>
        <p:spPr>
          <a:xfrm flipH="1">
            <a:off x="9514748" y="1219759"/>
            <a:ext cx="181238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Actual Fabric</a:t>
            </a:r>
          </a:p>
        </p:txBody>
      </p:sp>
    </p:spTree>
    <p:extLst>
      <p:ext uri="{BB962C8B-B14F-4D97-AF65-F5344CB8AC3E}">
        <p14:creationId xmlns:p14="http://schemas.microsoft.com/office/powerpoint/2010/main" val="2463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56" grpId="0" animBg="1"/>
      <p:bldP spid="58" grpId="0" animBg="1"/>
      <p:bldP spid="59" grpId="0" animBg="1"/>
      <p:bldP spid="60" grpId="0" animBg="1"/>
      <p:bldP spid="62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</p:bldLst>
  </p:timing>
</p:sld>
</file>

<file path=ppt/theme/theme1.xml><?xml version="1.0" encoding="utf-8"?>
<a:theme xmlns:a="http://schemas.openxmlformats.org/drawingml/2006/main" name="5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61876</TotalTime>
  <Words>629</Words>
  <Application>Microsoft Macintosh PowerPoint</Application>
  <PresentationFormat>Widescreen</PresentationFormat>
  <Paragraphs>359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HelvNeue for IBM</vt:lpstr>
      <vt:lpstr>Wingdings</vt:lpstr>
      <vt:lpstr>5_Office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Simple Gen-Z Linux System Redfish Tree:  Physical Objects, Endpoints, and Port linkages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Cayton, Phil</dc:creator>
  <cp:lastModifiedBy>Aguilar, Michael J.</cp:lastModifiedBy>
  <cp:revision>87</cp:revision>
  <dcterms:created xsi:type="dcterms:W3CDTF">2021-03-24T16:20:37Z</dcterms:created>
  <dcterms:modified xsi:type="dcterms:W3CDTF">2022-08-31T23:06:17Z</dcterms:modified>
</cp:coreProperties>
</file>