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5" r:id="rId8"/>
    <p:sldId id="264" r:id="rId9"/>
    <p:sldId id="266" r:id="rId10"/>
    <p:sldId id="263" r:id="rId11"/>
    <p:sldId id="268" r:id="rId12"/>
    <p:sldId id="269" r:id="rId13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EF0A3C-5826-4084-8DAF-F65C42FE33D0}" v="382" dt="2022-10-05T15:33:41.3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82" autoAdjust="0"/>
    <p:restoredTop sz="94660"/>
  </p:normalViewPr>
  <p:slideViewPr>
    <p:cSldViewPr snapToGrid="0">
      <p:cViewPr>
        <p:scale>
          <a:sx n="73" d="100"/>
          <a:sy n="73" d="100"/>
        </p:scale>
        <p:origin x="436" y="-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MSIPCMContentMarking" descr="{&quot;HashCode&quot;:-549612842,&quot;Placement&quot;:&quot;Header&quot;,&quot;Top&quot;:0.0,&quot;Left&quot;:0.0,&quot;SlideWidth&quot;:960,&quot;SlideHeight&quot;:540}">
            <a:extLst>
              <a:ext uri="{FF2B5EF4-FFF2-40B4-BE49-F238E27FC236}">
                <a16:creationId xmlns:a16="http://schemas.microsoft.com/office/drawing/2014/main" id="{EE43D948-D49F-8B9B-421B-99D5A1C51A01}"/>
              </a:ext>
            </a:extLst>
          </p:cNvPr>
          <p:cNvSpPr txBox="1"/>
          <p:nvPr userDrawn="1"/>
        </p:nvSpPr>
        <p:spPr>
          <a:xfrm>
            <a:off x="0" y="0"/>
            <a:ext cx="2216127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FF"/>
                </a:solidFill>
                <a:latin typeface="Arial" panose="020B0604020202020204" pitchFamily="34" charset="0"/>
              </a:rPr>
              <a:t>[AMD Official Use Only - General]</a:t>
            </a:r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OFMFWG/OFMF-Agent-POC/blob/agent_test/agent_utils/soc3-4-topo.jso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cs typeface="Calibri Light"/>
              </a:rPr>
              <a:t>Extracting info from </a:t>
            </a:r>
            <a:br>
              <a:rPr lang="en-GB" dirty="0">
                <a:cs typeface="Calibri Light"/>
              </a:rPr>
            </a:br>
            <a:r>
              <a:rPr lang="en-GB" dirty="0">
                <a:cs typeface="Calibri Light"/>
              </a:rPr>
              <a:t>CXL3.0 Fabric Topology</a:t>
            </a:r>
            <a:br>
              <a:rPr lang="en-GB" dirty="0">
                <a:cs typeface="Calibri Light"/>
              </a:rPr>
            </a:br>
            <a:r>
              <a:rPr lang="en-GB" dirty="0">
                <a:cs typeface="Calibri Light"/>
              </a:rPr>
              <a:t>for SC22 demo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601EE-EBA8-7C57-6975-7881A8094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Mapping with current </a:t>
            </a:r>
            <a:r>
              <a:rPr lang="en-GB" dirty="0" err="1"/>
              <a:t>GenZ</a:t>
            </a:r>
            <a:r>
              <a:rPr lang="en-GB" dirty="0"/>
              <a:t> prototype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42BE8-4C2D-9D43-EC0C-445836DB7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Use the link object for representing the connection between a switch DSP port and a device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>
                <a:latin typeface="Courier" pitchFamily="2" charset="0"/>
                <a:cs typeface="Calibri"/>
              </a:rPr>
              <a:t>“link":{</a:t>
            </a:r>
          </a:p>
          <a:p>
            <a:pPr marL="457200" lvl="1" indent="0">
              <a:buNone/>
            </a:pPr>
            <a:r>
              <a:rPr lang="en-GB" dirty="0">
                <a:latin typeface="Courier" pitchFamily="2" charset="0"/>
                <a:cs typeface="Calibri"/>
              </a:rPr>
              <a:t>“</a:t>
            </a:r>
            <a:r>
              <a:rPr lang="en-GB" dirty="0" err="1">
                <a:latin typeface="Courier" pitchFamily="2" charset="0"/>
                <a:cs typeface="Calibri"/>
              </a:rPr>
              <a:t>usp</a:t>
            </a:r>
            <a:r>
              <a:rPr lang="en-GB" dirty="0">
                <a:latin typeface="Courier" pitchFamily="2" charset="0"/>
                <a:cs typeface="Calibri"/>
              </a:rPr>
              <a:t>”: {</a:t>
            </a:r>
          </a:p>
          <a:p>
            <a:pPr marL="457200" lvl="1" indent="0">
              <a:buNone/>
            </a:pPr>
            <a:r>
              <a:rPr lang="en-GB" dirty="0">
                <a:latin typeface="Courier" pitchFamily="2" charset="0"/>
                <a:cs typeface="Calibri"/>
              </a:rPr>
              <a:t>	“device-id”: “”,</a:t>
            </a:r>
          </a:p>
          <a:p>
            <a:pPr marL="457200" lvl="1" indent="0">
              <a:buNone/>
            </a:pPr>
            <a:r>
              <a:rPr lang="en-GB" dirty="0">
                <a:latin typeface="Courier" pitchFamily="2" charset="0"/>
                <a:cs typeface="Calibri"/>
              </a:rPr>
              <a:t>	“</a:t>
            </a:r>
            <a:r>
              <a:rPr lang="en-GB" dirty="0" err="1">
                <a:latin typeface="Courier" pitchFamily="2" charset="0"/>
                <a:cs typeface="Calibri"/>
              </a:rPr>
              <a:t>port_id</a:t>
            </a:r>
            <a:r>
              <a:rPr lang="en-GB" dirty="0">
                <a:latin typeface="Courier" pitchFamily="2" charset="0"/>
                <a:cs typeface="Calibri"/>
              </a:rPr>
              <a:t>”: </a:t>
            </a:r>
          </a:p>
          <a:p>
            <a:pPr marL="457200" lvl="1" indent="0">
              <a:buNone/>
            </a:pPr>
            <a:r>
              <a:rPr lang="en-GB" dirty="0">
                <a:latin typeface="Courier" pitchFamily="2" charset="0"/>
                <a:cs typeface="Calibri"/>
              </a:rPr>
              <a:t>}</a:t>
            </a:r>
          </a:p>
          <a:p>
            <a:pPr marL="457200" lvl="1" indent="0">
              <a:buNone/>
            </a:pPr>
            <a:endParaRPr lang="en-GB" dirty="0">
              <a:latin typeface="Courier" pitchFamily="2" charset="0"/>
              <a:cs typeface="Calibri"/>
            </a:endParaRPr>
          </a:p>
          <a:p>
            <a:pPr marL="457200" lvl="1" indent="0">
              <a:buNone/>
            </a:pPr>
            <a:r>
              <a:rPr lang="en-GB" dirty="0">
                <a:latin typeface="Courier" pitchFamily="2" charset="0"/>
                <a:cs typeface="Calibri"/>
              </a:rPr>
              <a:t>“</a:t>
            </a:r>
            <a:r>
              <a:rPr lang="en-GB" dirty="0" err="1">
                <a:latin typeface="Courier" pitchFamily="2" charset="0"/>
                <a:cs typeface="Calibri"/>
              </a:rPr>
              <a:t>dsp</a:t>
            </a:r>
            <a:r>
              <a:rPr lang="en-GB" dirty="0">
                <a:latin typeface="Courier" pitchFamily="2" charset="0"/>
                <a:cs typeface="Calibri"/>
              </a:rPr>
              <a:t>”: {</a:t>
            </a:r>
          </a:p>
          <a:p>
            <a:pPr marL="457200" lvl="1" indent="0">
              <a:buNone/>
            </a:pPr>
            <a:r>
              <a:rPr lang="en-GB" dirty="0">
                <a:latin typeface="Courier" pitchFamily="2" charset="0"/>
                <a:cs typeface="Calibri"/>
              </a:rPr>
              <a:t>	“device-id”: “”,</a:t>
            </a:r>
          </a:p>
          <a:p>
            <a:pPr marL="457200" lvl="1" indent="0">
              <a:buNone/>
            </a:pPr>
            <a:r>
              <a:rPr lang="en-GB" dirty="0">
                <a:latin typeface="Courier" pitchFamily="2" charset="0"/>
                <a:cs typeface="Calibri"/>
              </a:rPr>
              <a:t>	“</a:t>
            </a:r>
            <a:r>
              <a:rPr lang="en-GB" dirty="0" err="1">
                <a:latin typeface="Courier" pitchFamily="2" charset="0"/>
                <a:cs typeface="Calibri"/>
              </a:rPr>
              <a:t>port_id</a:t>
            </a:r>
            <a:r>
              <a:rPr lang="en-GB" dirty="0">
                <a:latin typeface="Courier" pitchFamily="2" charset="0"/>
                <a:cs typeface="Calibri"/>
              </a:rPr>
              <a:t>”: </a:t>
            </a:r>
          </a:p>
          <a:p>
            <a:pPr marL="457200" lvl="1" indent="0">
              <a:buNone/>
            </a:pPr>
            <a:r>
              <a:rPr lang="en-GB" dirty="0">
                <a:latin typeface="Courier" pitchFamily="2" charset="0"/>
                <a:cs typeface="Calibri"/>
              </a:rPr>
              <a:t>}</a:t>
            </a:r>
          </a:p>
          <a:p>
            <a:pPr marL="0" indent="0">
              <a:buNone/>
            </a:pPr>
            <a:r>
              <a:rPr lang="en-GB" dirty="0">
                <a:latin typeface="Courier" pitchFamily="2" charset="0"/>
                <a:cs typeface="Calibri"/>
              </a:rPr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Courier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70924A-02B0-D333-5165-E30C9D6BB7D4}"/>
              </a:ext>
            </a:extLst>
          </p:cNvPr>
          <p:cNvSpPr txBox="1"/>
          <p:nvPr/>
        </p:nvSpPr>
        <p:spPr>
          <a:xfrm>
            <a:off x="7568697" y="2644170"/>
            <a:ext cx="3702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This needs to be finalized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73AF01-E77A-AC68-FF2D-9187914A0A36}"/>
              </a:ext>
            </a:extLst>
          </p:cNvPr>
          <p:cNvSpPr txBox="1"/>
          <p:nvPr/>
        </p:nvSpPr>
        <p:spPr>
          <a:xfrm>
            <a:off x="4807390" y="4834549"/>
            <a:ext cx="35580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Depending on whether the DSP of the link is attached to a switch or leaf device, we could used “</a:t>
            </a:r>
            <a:r>
              <a:rPr lang="en-US" dirty="0" err="1"/>
              <a:t>port_id</a:t>
            </a:r>
            <a:r>
              <a:rPr lang="en-US" dirty="0"/>
              <a:t>: -1” for signifying a leaf device and the actual switch port number in case of a switch.</a:t>
            </a:r>
          </a:p>
        </p:txBody>
      </p:sp>
    </p:spTree>
    <p:extLst>
      <p:ext uri="{BB962C8B-B14F-4D97-AF65-F5344CB8AC3E}">
        <p14:creationId xmlns:p14="http://schemas.microsoft.com/office/powerpoint/2010/main" val="2670429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951EE-E1F0-BFB6-7C88-6D89BA8DE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Binding: create memory chunk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ACB73-7492-4C2F-7637-C87933B98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8207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TODO</a:t>
            </a:r>
          </a:p>
          <a:p>
            <a:r>
              <a:rPr lang="en-US" dirty="0">
                <a:solidFill>
                  <a:srgbClr val="FF0000"/>
                </a:solidFill>
              </a:rPr>
              <a:t>Need to create and pass </a:t>
            </a:r>
            <a:r>
              <a:rPr lang="en-US" i="1" dirty="0">
                <a:solidFill>
                  <a:srgbClr val="FF0000"/>
                </a:solidFill>
              </a:rPr>
              <a:t>Gen-Z resource object-</a:t>
            </a:r>
            <a:r>
              <a:rPr lang="en-US" dirty="0">
                <a:solidFill>
                  <a:srgbClr val="FF0000"/>
                </a:solidFill>
              </a:rPr>
              <a:t>like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entity for the memory chunk, to Agent</a:t>
            </a:r>
          </a:p>
        </p:txBody>
      </p:sp>
    </p:spTree>
    <p:extLst>
      <p:ext uri="{BB962C8B-B14F-4D97-AF65-F5344CB8AC3E}">
        <p14:creationId xmlns:p14="http://schemas.microsoft.com/office/powerpoint/2010/main" val="749963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C5733-CD04-2D89-92B3-FCDF697D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sz="3700" dirty="0"/>
              <a:t>Binding: link host to FAM node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02208-4779-F81C-A0E1-CBB56375A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FM commands</a:t>
            </a:r>
          </a:p>
          <a:p>
            <a:r>
              <a:rPr lang="en-US" sz="2000" dirty="0">
                <a:solidFill>
                  <a:srgbClr val="00B050"/>
                </a:solidFill>
              </a:rPr>
              <a:t>Bind </a:t>
            </a:r>
            <a:r>
              <a:rPr lang="en-US" sz="2000" dirty="0" err="1">
                <a:solidFill>
                  <a:srgbClr val="00B050"/>
                </a:solidFill>
              </a:rPr>
              <a:t>vPPB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</a:p>
          <a:p>
            <a:pPr lvl="1"/>
            <a:r>
              <a:rPr lang="en-US" sz="1600" dirty="0">
                <a:solidFill>
                  <a:srgbClr val="00B050"/>
                </a:solidFill>
              </a:rPr>
              <a:t>Input: VCS ID, </a:t>
            </a:r>
            <a:r>
              <a:rPr lang="en-US" sz="1600" dirty="0" err="1">
                <a:solidFill>
                  <a:srgbClr val="00B050"/>
                </a:solidFill>
              </a:rPr>
              <a:t>vPPB</a:t>
            </a:r>
            <a:r>
              <a:rPr lang="en-US" sz="1600" dirty="0">
                <a:solidFill>
                  <a:srgbClr val="00B050"/>
                </a:solidFill>
              </a:rPr>
              <a:t> ID, Physical port ID</a:t>
            </a:r>
          </a:p>
          <a:p>
            <a:pPr lvl="1"/>
            <a:r>
              <a:rPr lang="en-US" sz="1600" dirty="0">
                <a:solidFill>
                  <a:srgbClr val="00B050"/>
                </a:solidFill>
              </a:rPr>
              <a:t>If MLD behind physical port: input also includes LD ID</a:t>
            </a:r>
          </a:p>
          <a:p>
            <a:r>
              <a:rPr lang="en-US" sz="2000" dirty="0">
                <a:solidFill>
                  <a:srgbClr val="00B050"/>
                </a:solidFill>
              </a:rPr>
              <a:t>After binding complete</a:t>
            </a:r>
          </a:p>
          <a:p>
            <a:pPr lvl="1"/>
            <a:r>
              <a:rPr lang="en-US" sz="1600" dirty="0">
                <a:solidFill>
                  <a:srgbClr val="00B050"/>
                </a:solidFill>
              </a:rPr>
              <a:t>Generates </a:t>
            </a:r>
            <a:r>
              <a:rPr lang="en-US" sz="1600" i="1" dirty="0">
                <a:solidFill>
                  <a:srgbClr val="00B050"/>
                </a:solidFill>
              </a:rPr>
              <a:t>Virtual CXL Switch Event Record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</a:p>
          <a:p>
            <a:r>
              <a:rPr lang="en-US" sz="2000" dirty="0">
                <a:solidFill>
                  <a:srgbClr val="00B050"/>
                </a:solidFill>
              </a:rPr>
              <a:t>FM creates and passes JSON resource object for the new connection, to Agent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A6DF734-1FE2-967C-9DBD-23673269A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132508"/>
            <a:ext cx="6019331" cy="45897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1827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58ADF-A561-2D44-AE76-BFB8ECDAD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Mapping with current </a:t>
            </a:r>
            <a:r>
              <a:rPr lang="en-GB" dirty="0" err="1"/>
              <a:t>GenZ</a:t>
            </a:r>
            <a:r>
              <a:rPr lang="en-GB" dirty="0"/>
              <a:t> prototype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0CACE-4645-2FD3-8656-457123718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490" y="1420050"/>
            <a:ext cx="10515600" cy="4693363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r>
              <a:rPr lang="en-GB" sz="5600" dirty="0">
                <a:cs typeface="Calibri"/>
              </a:rPr>
              <a:t>We could re-use  the “node” object form the </a:t>
            </a:r>
            <a:r>
              <a:rPr lang="en-GB" sz="5600" dirty="0" err="1">
                <a:cs typeface="Calibri"/>
              </a:rPr>
              <a:t>GenZ</a:t>
            </a:r>
            <a:r>
              <a:rPr lang="en-GB" sz="5600" dirty="0">
                <a:cs typeface="Calibri"/>
              </a:rPr>
              <a:t> </a:t>
            </a:r>
            <a:r>
              <a:rPr lang="en-GB" sz="5600" dirty="0" err="1">
                <a:cs typeface="Calibri"/>
              </a:rPr>
              <a:t>json</a:t>
            </a:r>
            <a:r>
              <a:rPr lang="en-GB" sz="5600" dirty="0">
                <a:cs typeface="Calibri"/>
              </a:rPr>
              <a:t> topology representation for either a switch or a node device and “link” for representing physical fabric connections</a:t>
            </a:r>
          </a:p>
          <a:p>
            <a:pPr marL="0" indent="0">
              <a:buNone/>
            </a:pPr>
            <a:r>
              <a:rPr lang="en-GB" sz="5600" dirty="0">
                <a:cs typeface="Calibri"/>
              </a:rPr>
              <a:t>All information can be extracted by the FM using the following commands:</a:t>
            </a:r>
          </a:p>
          <a:p>
            <a:r>
              <a:rPr lang="en-GB" sz="5600" dirty="0">
                <a:cs typeface="Calibri"/>
              </a:rPr>
              <a:t>Identify</a:t>
            </a:r>
          </a:p>
          <a:p>
            <a:r>
              <a:rPr lang="en-GB" sz="5600" dirty="0">
                <a:solidFill>
                  <a:srgbClr val="00B050"/>
                </a:solidFill>
                <a:cs typeface="Calibri"/>
              </a:rPr>
              <a:t>Get Log (gets the command opcodes supported by the device) </a:t>
            </a:r>
          </a:p>
          <a:p>
            <a:r>
              <a:rPr lang="en-GB" sz="5600" dirty="0">
                <a:cs typeface="Calibri"/>
              </a:rPr>
              <a:t>Identify Switch Device</a:t>
            </a:r>
          </a:p>
          <a:p>
            <a:r>
              <a:rPr lang="en-GB" sz="5600" dirty="0">
                <a:cs typeface="Calibri"/>
              </a:rPr>
              <a:t>Get Physical Port State</a:t>
            </a:r>
          </a:p>
          <a:p>
            <a:r>
              <a:rPr lang="en-GB" sz="5600" dirty="0">
                <a:solidFill>
                  <a:srgbClr val="00B050"/>
                </a:solidFill>
                <a:cs typeface="Calibri"/>
              </a:rPr>
              <a:t>Get Virtual CXL Switch Info (provides for each host port if it is enabled/disabled, binding status for each PPB, etc.)</a:t>
            </a:r>
          </a:p>
          <a:p>
            <a:r>
              <a:rPr lang="en-GB" sz="5600" dirty="0">
                <a:solidFill>
                  <a:srgbClr val="00B050"/>
                </a:solidFill>
                <a:cs typeface="Calibri"/>
              </a:rPr>
              <a:t>FAM specific commands</a:t>
            </a:r>
          </a:p>
          <a:p>
            <a:pPr lvl="1"/>
            <a:r>
              <a:rPr lang="en-GB" sz="5600" dirty="0">
                <a:cs typeface="Calibri"/>
              </a:rPr>
              <a:t>Get LD Info</a:t>
            </a:r>
          </a:p>
          <a:p>
            <a:pPr lvl="1"/>
            <a:r>
              <a:rPr lang="en-GB" sz="5600" dirty="0">
                <a:cs typeface="Calibri"/>
              </a:rPr>
              <a:t>Get LD Allocations</a:t>
            </a:r>
          </a:p>
          <a:p>
            <a:pPr lvl="1"/>
            <a:r>
              <a:rPr lang="en-GB" sz="5600" dirty="0">
                <a:solidFill>
                  <a:srgbClr val="00B050"/>
                </a:solidFill>
                <a:cs typeface="Calibri"/>
              </a:rPr>
              <a:t>[Optional] Get QoS Allocated BW (provides per LD allocated bandwidth  --  useful for QoS-based binding)</a:t>
            </a:r>
          </a:p>
          <a:p>
            <a:pPr lvl="1"/>
            <a:r>
              <a:rPr lang="en-GB" sz="5600" dirty="0">
                <a:solidFill>
                  <a:srgbClr val="00B050"/>
                </a:solidFill>
                <a:cs typeface="Calibri"/>
              </a:rPr>
              <a:t>[Optional] Get QoS BW Limit (provides per LD max bandwidth --  useful for QoS-based binding)</a:t>
            </a:r>
          </a:p>
          <a:p>
            <a:pPr lvl="1"/>
            <a:r>
              <a:rPr lang="en-GB" sz="5600" dirty="0">
                <a:solidFill>
                  <a:srgbClr val="00B050"/>
                </a:solidFill>
                <a:cs typeface="Calibri"/>
              </a:rPr>
              <a:t>[Optional] Get Multi-Headed Info (provides #heads, #LDs, Head-to-LD mapping -- useful for QoS-based binding)</a:t>
            </a:r>
          </a:p>
          <a:p>
            <a:r>
              <a:rPr lang="en-GB" sz="5600" dirty="0">
                <a:solidFill>
                  <a:srgbClr val="00B050"/>
                </a:solidFill>
                <a:cs typeface="Calibri"/>
              </a:rPr>
              <a:t>Events</a:t>
            </a:r>
          </a:p>
          <a:p>
            <a:pPr lvl="1"/>
            <a:r>
              <a:rPr lang="en-GB" sz="5200" dirty="0">
                <a:solidFill>
                  <a:srgbClr val="00B050"/>
                </a:solidFill>
                <a:cs typeface="Calibri"/>
              </a:rPr>
              <a:t>Set Event Interrupt Policy (enables devices to generate and propagate events to Agent)</a:t>
            </a:r>
          </a:p>
          <a:p>
            <a:pPr lvl="1"/>
            <a:r>
              <a:rPr lang="en-GB" sz="5200" dirty="0">
                <a:solidFill>
                  <a:srgbClr val="00B050"/>
                </a:solidFill>
                <a:cs typeface="Calibri"/>
              </a:rPr>
              <a:t>Get Event Records (upon interrupt being generated, retrieves event records of type requested, e.g., informational, warning, fatal)</a:t>
            </a:r>
          </a:p>
          <a:p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en-GB" sz="4800" dirty="0">
                <a:cs typeface="Calibri"/>
              </a:rPr>
              <a:t>Reference documents:</a:t>
            </a:r>
          </a:p>
          <a:p>
            <a:r>
              <a:rPr lang="en-GB" sz="4800" dirty="0">
                <a:cs typeface="Calibri"/>
              </a:rPr>
              <a:t>CXL 3.0 spec (Aug 1 22, </a:t>
            </a:r>
            <a:r>
              <a:rPr lang="en-IE" sz="4800" dirty="0">
                <a:cs typeface="Calibri"/>
              </a:rPr>
              <a:t>Revision 3.0, Version 1.0)</a:t>
            </a:r>
            <a:r>
              <a:rPr lang="en-GB" sz="4800" dirty="0">
                <a:cs typeface="Calibri"/>
              </a:rPr>
              <a:t> Section 7.6 “</a:t>
            </a:r>
            <a:r>
              <a:rPr lang="en-IE" sz="4800" dirty="0">
                <a:cs typeface="Calibri"/>
              </a:rPr>
              <a:t>Fabric Manager Application Programming Interface.”, Section 7.6.6.1 “Initial System Discovery” </a:t>
            </a:r>
          </a:p>
          <a:p>
            <a:r>
              <a:rPr lang="en-IE" sz="4800" dirty="0">
                <a:cs typeface="Calibri"/>
              </a:rPr>
              <a:t>Example </a:t>
            </a:r>
            <a:r>
              <a:rPr lang="en-IE" sz="4800" dirty="0" err="1">
                <a:cs typeface="Calibri"/>
              </a:rPr>
              <a:t>GenZ</a:t>
            </a:r>
            <a:r>
              <a:rPr lang="en-IE" sz="4800" dirty="0">
                <a:cs typeface="Calibri"/>
              </a:rPr>
              <a:t> </a:t>
            </a:r>
            <a:r>
              <a:rPr lang="en-IE" sz="4800" dirty="0" err="1">
                <a:cs typeface="Calibri"/>
              </a:rPr>
              <a:t>json</a:t>
            </a:r>
            <a:r>
              <a:rPr lang="en-IE" sz="4800" dirty="0">
                <a:cs typeface="Calibri"/>
              </a:rPr>
              <a:t> topology file: </a:t>
            </a:r>
            <a:r>
              <a:rPr lang="en-IE" sz="4800" dirty="0">
                <a:cs typeface="Calibri"/>
                <a:hlinkClick r:id="rId2"/>
              </a:rPr>
              <a:t>https://github.com/OFMFWG/OFMF-Agent-POC/blob/agent_test/agent_utils/soc3-4-topo.json</a:t>
            </a:r>
            <a:r>
              <a:rPr lang="en-IE" sz="4800" dirty="0">
                <a:cs typeface="Calibri"/>
              </a:rPr>
              <a:t> </a:t>
            </a:r>
            <a:endParaRPr lang="en-GB" sz="4800" dirty="0">
              <a:cs typeface="Calibri"/>
            </a:endParaRPr>
          </a:p>
          <a:p>
            <a:pPr marL="0" indent="0">
              <a:buNone/>
            </a:pPr>
            <a:endParaRPr lang="en-GB" sz="27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847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A79A3-2CA1-9A0B-CDE1-717C53995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2877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dirty="0">
                <a:ea typeface="+mn-lt"/>
                <a:cs typeface="+mn-lt"/>
              </a:rPr>
              <a:t>Retrieves status information about the component, including whether it is ready to process commands. A component that is not ready to process commands shall return ‘Retry Required’.</a:t>
            </a:r>
          </a:p>
          <a:p>
            <a:r>
              <a:rPr lang="en-GB" sz="1800" dirty="0">
                <a:cs typeface="Calibri"/>
              </a:rPr>
              <a:t>This is the first step for identifying the type of device and its id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2A2362-122D-4A9D-0E76-6006677EB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Identify command</a:t>
            </a:r>
            <a:endParaRPr lang="en-GB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342A732-C421-1A5D-3D75-EFF465706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225" y="1344189"/>
            <a:ext cx="6194611" cy="41770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9FEB46-687E-9D55-CC90-5F3BA0DB3B45}"/>
              </a:ext>
            </a:extLst>
          </p:cNvPr>
          <p:cNvSpPr/>
          <p:nvPr/>
        </p:nvSpPr>
        <p:spPr>
          <a:xfrm>
            <a:off x="8148917" y="4906681"/>
            <a:ext cx="2495175" cy="5005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338BC4-1477-1620-2C41-BCCE6A72D339}"/>
              </a:ext>
            </a:extLst>
          </p:cNvPr>
          <p:cNvSpPr/>
          <p:nvPr/>
        </p:nvSpPr>
        <p:spPr>
          <a:xfrm>
            <a:off x="8148917" y="3091328"/>
            <a:ext cx="3451410" cy="2465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53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5A53C-192A-29D2-18C6-C1B0ADD30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Identify Switch command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3675EEE-B858-FD0E-B28E-9B5C7147C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9668" y="1690688"/>
            <a:ext cx="6018306" cy="2435593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08903A5-D0C9-7145-0947-BFE745B06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45" y="4172942"/>
            <a:ext cx="6015317" cy="180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13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5A53C-192A-29D2-18C6-C1B0ADD30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Get switch physical ports state</a:t>
            </a:r>
            <a:endParaRPr 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3DDB741-BE37-E461-4284-83BB6C56D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43" y="1364864"/>
            <a:ext cx="5850964" cy="126870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039DEAF-4640-0CEE-F9A1-0A79E9683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85" y="2690427"/>
            <a:ext cx="5238375" cy="4048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F68092-1DC9-A524-7C5C-4A4D5C216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760" y="2809418"/>
            <a:ext cx="4451475" cy="40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66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88B86-8FA3-0BF2-6D69-943AB7513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Devices discovery: MLD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00FDE-B17C-6B59-E2E7-BBBE92BDE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037"/>
            <a:ext cx="1849718" cy="5263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cs typeface="Calibri" panose="020F0502020204030204"/>
              </a:rPr>
              <a:t>Get LD info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EE6FDA5-D712-68CE-1924-75BF0C6B647E}"/>
              </a:ext>
            </a:extLst>
          </p:cNvPr>
          <p:cNvSpPr txBox="1">
            <a:spLocks/>
          </p:cNvSpPr>
          <p:nvPr/>
        </p:nvSpPr>
        <p:spPr>
          <a:xfrm>
            <a:off x="841188" y="4010025"/>
            <a:ext cx="1849718" cy="5263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cs typeface="Calibri" panose="020F0502020204030204"/>
              </a:rPr>
              <a:t>Get LD Allocations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16FC54A-CA3B-68CB-3D14-494480119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166" y="2122449"/>
            <a:ext cx="4984377" cy="1594302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344C3AD-F1E4-95D7-C8FA-214B28259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988" y="4008337"/>
            <a:ext cx="4005729" cy="262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5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58ADF-A561-2D44-AE76-BFB8ECDAD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Mapping with current </a:t>
            </a:r>
            <a:r>
              <a:rPr lang="en-GB" dirty="0" err="1"/>
              <a:t>GenZ</a:t>
            </a:r>
            <a:r>
              <a:rPr lang="en-GB" dirty="0"/>
              <a:t> prototype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0CACE-4645-2FD3-8656-457123718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490" y="148972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700" dirty="0">
                <a:cs typeface="Calibri"/>
              </a:rPr>
              <a:t>Common node object content for both switch on CXL T3 device</a:t>
            </a: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en-GB" sz="1800" dirty="0">
                <a:latin typeface="Courier" pitchFamily="2" charset="0"/>
                <a:cs typeface="Calibri"/>
              </a:rPr>
              <a:t>“node":{</a:t>
            </a:r>
          </a:p>
          <a:p>
            <a:pPr marL="457200" lvl="1" indent="0">
              <a:buNone/>
            </a:pPr>
            <a:r>
              <a:rPr lang="en-GB" sz="1800" dirty="0">
                <a:latin typeface="Courier" pitchFamily="2" charset="0"/>
                <a:cs typeface="Calibri"/>
              </a:rPr>
              <a:t>"</a:t>
            </a:r>
            <a:r>
              <a:rPr lang="en-GB" sz="1800" dirty="0" err="1">
                <a:latin typeface="Courier" pitchFamily="2" charset="0"/>
                <a:cs typeface="Calibri"/>
              </a:rPr>
              <a:t>device_id</a:t>
            </a:r>
            <a:r>
              <a:rPr lang="en-GB" sz="1800" dirty="0">
                <a:latin typeface="Courier" pitchFamily="2" charset="0"/>
                <a:cs typeface="Calibri"/>
              </a:rPr>
              <a:t>": 64bit PCIe serial number,</a:t>
            </a:r>
          </a:p>
          <a:p>
            <a:pPr marL="2640013" lvl="1" indent="-2182813">
              <a:buNone/>
            </a:pPr>
            <a:r>
              <a:rPr lang="en-GB" sz="1800" dirty="0">
                <a:latin typeface="Courier" pitchFamily="2" charset="0"/>
                <a:cs typeface="Calibri"/>
              </a:rPr>
              <a:t>"</a:t>
            </a:r>
            <a:r>
              <a:rPr lang="en-GB" sz="1800" dirty="0" err="1">
                <a:latin typeface="Courier" pitchFamily="2" charset="0"/>
                <a:cs typeface="Calibri"/>
              </a:rPr>
              <a:t>device_type</a:t>
            </a:r>
            <a:r>
              <a:rPr lang="en-GB" sz="1800" dirty="0">
                <a:latin typeface="Courier" pitchFamily="2" charset="0"/>
                <a:cs typeface="Calibri"/>
              </a:rPr>
              <a:t>": “[1 – PCIe, 2 – CXL_T1, 3 – CXL_T2, 4 – CXL_T3_SLD, 5 – CXL_T3_MLD, 6 - CXL_SWITCH]”,</a:t>
            </a:r>
          </a:p>
          <a:p>
            <a:pPr marL="2640013" lvl="1" indent="-2182813">
              <a:buNone/>
            </a:pPr>
            <a:r>
              <a:rPr lang="en-GB" sz="1800" dirty="0">
                <a:latin typeface="Courier" pitchFamily="2" charset="0"/>
                <a:cs typeface="Calibri"/>
              </a:rPr>
              <a:t>“</a:t>
            </a:r>
            <a:r>
              <a:rPr lang="en-GB" sz="1800" dirty="0" err="1">
                <a:latin typeface="Courier" pitchFamily="2" charset="0"/>
                <a:cs typeface="Calibri"/>
              </a:rPr>
              <a:t>device_specs</a:t>
            </a:r>
            <a:r>
              <a:rPr lang="en-GB" sz="1800" dirty="0">
                <a:latin typeface="Courier" pitchFamily="2" charset="0"/>
                <a:cs typeface="Calibri"/>
              </a:rPr>
              <a:t>”: { ... }  </a:t>
            </a:r>
          </a:p>
          <a:p>
            <a:pPr marL="0" indent="0">
              <a:buNone/>
            </a:pPr>
            <a:r>
              <a:rPr lang="en-GB" sz="2400" dirty="0">
                <a:latin typeface="Courier" pitchFamily="2" charset="0"/>
                <a:cs typeface="Calibri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CB1532-42FC-D14D-0AE8-02405C55636F}"/>
              </a:ext>
            </a:extLst>
          </p:cNvPr>
          <p:cNvSpPr txBox="1"/>
          <p:nvPr/>
        </p:nvSpPr>
        <p:spPr>
          <a:xfrm>
            <a:off x="3153624" y="4444947"/>
            <a:ext cx="2942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we can keep device specific info that depend on the </a:t>
            </a:r>
            <a:r>
              <a:rPr lang="en-US" dirty="0" err="1"/>
              <a:t>device_type</a:t>
            </a:r>
            <a:r>
              <a:rPr lang="en-US" dirty="0"/>
              <a:t> field.</a:t>
            </a:r>
          </a:p>
          <a:p>
            <a:r>
              <a:rPr lang="en-US" dirty="0"/>
              <a:t>See next slides for details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7668553-5F97-4280-2798-BE27542077C2}"/>
              </a:ext>
            </a:extLst>
          </p:cNvPr>
          <p:cNvCxnSpPr/>
          <p:nvPr/>
        </p:nvCxnSpPr>
        <p:spPr>
          <a:xfrm flipH="1" flipV="1">
            <a:off x="4363770" y="4028792"/>
            <a:ext cx="262551" cy="380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638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58ADF-A561-2D44-AE76-BFB8ECDAD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Mapping with current </a:t>
            </a:r>
            <a:r>
              <a:rPr lang="en-GB" dirty="0" err="1"/>
              <a:t>GenZ</a:t>
            </a:r>
            <a:r>
              <a:rPr lang="en-GB" dirty="0"/>
              <a:t> prototype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0CACE-4645-2FD3-8656-457123718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15" y="1568244"/>
            <a:ext cx="10515600" cy="481720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182813" indent="-2182813">
              <a:buNone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Device specs for switch type</a:t>
            </a:r>
          </a:p>
          <a:p>
            <a:pPr marL="2182813" indent="-2182813">
              <a:buNone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82813" indent="-2182813">
              <a:buNone/>
            </a:pPr>
            <a:r>
              <a:rPr lang="en-GB" sz="2000" dirty="0">
                <a:latin typeface="Courier" pitchFamily="2" charset="0"/>
                <a:cs typeface="Calibri"/>
              </a:rPr>
              <a:t>“</a:t>
            </a:r>
            <a:r>
              <a:rPr lang="en-GB" sz="2000" dirty="0" err="1">
                <a:latin typeface="Courier" pitchFamily="2" charset="0"/>
                <a:cs typeface="Calibri"/>
              </a:rPr>
              <a:t>device_specs</a:t>
            </a:r>
            <a:r>
              <a:rPr lang="en-GB" sz="2000" dirty="0">
                <a:latin typeface="Courier" pitchFamily="2" charset="0"/>
                <a:cs typeface="Calibri"/>
              </a:rPr>
              <a:t>”: {  </a:t>
            </a:r>
          </a:p>
          <a:p>
            <a:pPr marL="457200" lvl="1" indent="0">
              <a:buNone/>
            </a:pPr>
            <a:r>
              <a:rPr lang="en-GB" sz="2000" dirty="0">
                <a:latin typeface="Courier" pitchFamily="2" charset="0"/>
                <a:cs typeface="Calibri"/>
              </a:rPr>
              <a:t>”</a:t>
            </a:r>
            <a:r>
              <a:rPr lang="en-GB" sz="2000" dirty="0" err="1">
                <a:latin typeface="Courier" pitchFamily="2" charset="0"/>
                <a:cs typeface="Calibri"/>
              </a:rPr>
              <a:t>port_num</a:t>
            </a:r>
            <a:r>
              <a:rPr lang="en-GB" sz="2000" dirty="0">
                <a:latin typeface="Courier" pitchFamily="2" charset="0"/>
                <a:cs typeface="Calibri"/>
              </a:rPr>
              <a:t>”: number of physical ports</a:t>
            </a:r>
          </a:p>
          <a:p>
            <a:pPr marL="457200" lvl="1" indent="0">
              <a:buNone/>
            </a:pPr>
            <a:r>
              <a:rPr lang="en-GB" sz="2000" dirty="0">
                <a:latin typeface="Courier" pitchFamily="2" charset="0"/>
                <a:cs typeface="Calibri"/>
              </a:rPr>
              <a:t>”</a:t>
            </a:r>
            <a:r>
              <a:rPr lang="en-GB" sz="2000" dirty="0" err="1">
                <a:latin typeface="Courier" pitchFamily="2" charset="0"/>
                <a:cs typeface="Calibri"/>
              </a:rPr>
              <a:t>active_ports</a:t>
            </a:r>
            <a:r>
              <a:rPr lang="en-GB" sz="2000" dirty="0">
                <a:latin typeface="Courier" pitchFamily="2" charset="0"/>
                <a:cs typeface="Calibri"/>
              </a:rPr>
              <a:t>”: bitmap representing the active ports</a:t>
            </a:r>
          </a:p>
          <a:p>
            <a:pPr marL="457200" lvl="1" indent="0">
              <a:buNone/>
            </a:pPr>
            <a:r>
              <a:rPr lang="en-GB" sz="2000" dirty="0">
                <a:latin typeface="Courier" pitchFamily="2" charset="0"/>
                <a:cs typeface="Calibri"/>
              </a:rPr>
              <a:t>“ports”: [</a:t>
            </a:r>
          </a:p>
          <a:p>
            <a:pPr marL="457200" lvl="1" indent="0">
              <a:buNone/>
            </a:pPr>
            <a:r>
              <a:rPr lang="en-GB" sz="2000" dirty="0">
                <a:latin typeface="Courier" pitchFamily="2" charset="0"/>
                <a:cs typeface="Calibri"/>
              </a:rPr>
              <a:t>	“</a:t>
            </a:r>
            <a:r>
              <a:rPr lang="en-GB" sz="2000" dirty="0" err="1">
                <a:latin typeface="Courier" pitchFamily="2" charset="0"/>
                <a:cs typeface="Calibri"/>
              </a:rPr>
              <a:t>port_id</a:t>
            </a:r>
            <a:r>
              <a:rPr lang="en-GB" sz="2000" dirty="0">
                <a:latin typeface="Courier" pitchFamily="2" charset="0"/>
                <a:cs typeface="Calibri"/>
              </a:rPr>
              <a:t>”: {</a:t>
            </a:r>
          </a:p>
          <a:p>
            <a:pPr marL="457200" lvl="1" indent="0">
              <a:buNone/>
            </a:pPr>
            <a:r>
              <a:rPr lang="en-GB" sz="2000" dirty="0">
                <a:latin typeface="Courier" pitchFamily="2" charset="0"/>
                <a:cs typeface="Calibri"/>
              </a:rPr>
              <a:t>		“</a:t>
            </a:r>
            <a:r>
              <a:rPr lang="en-GB" sz="2000" dirty="0" err="1">
                <a:latin typeface="Courier" pitchFamily="2" charset="0"/>
                <a:cs typeface="Calibri"/>
              </a:rPr>
              <a:t>config_state</a:t>
            </a:r>
            <a:r>
              <a:rPr lang="en-GB" sz="2000" dirty="0">
                <a:latin typeface="Courier" pitchFamily="2" charset="0"/>
                <a:cs typeface="Calibri"/>
              </a:rPr>
              <a:t>”: “[0 – Disabled, 3 – DSP,  4 – USP, 5 – 				     Fabric Link]”,</a:t>
            </a:r>
          </a:p>
          <a:p>
            <a:pPr marL="457200" lvl="1" indent="0">
              <a:buNone/>
            </a:pPr>
            <a:r>
              <a:rPr lang="en-GB" sz="2000" dirty="0">
                <a:latin typeface="Courier" pitchFamily="2" charset="0"/>
                <a:cs typeface="Calibri"/>
              </a:rPr>
              <a:t>		”</a:t>
            </a:r>
            <a:r>
              <a:rPr lang="en-GB" sz="2000" dirty="0" err="1">
                <a:latin typeface="Courier" pitchFamily="2" charset="0"/>
                <a:cs typeface="Calibri"/>
              </a:rPr>
              <a:t>link_state</a:t>
            </a:r>
            <a:r>
              <a:rPr lang="en-GB" sz="2000" dirty="0">
                <a:latin typeface="Courier" pitchFamily="2" charset="0"/>
                <a:cs typeface="Calibri"/>
              </a:rPr>
              <a:t>”: “UP or DOWN”</a:t>
            </a:r>
          </a:p>
          <a:p>
            <a:pPr marL="457200" lvl="1" indent="0">
              <a:buNone/>
            </a:pPr>
            <a:r>
              <a:rPr lang="en-GB" sz="2000" dirty="0">
                <a:latin typeface="Courier" pitchFamily="2" charset="0"/>
                <a:cs typeface="Calibri"/>
              </a:rPr>
              <a:t>	}</a:t>
            </a:r>
          </a:p>
          <a:p>
            <a:pPr marL="457200" lvl="1" indent="0">
              <a:buNone/>
            </a:pPr>
            <a:r>
              <a:rPr lang="en-GB" sz="2000" dirty="0">
                <a:latin typeface="Courier" pitchFamily="2" charset="0"/>
                <a:cs typeface="Calibri"/>
              </a:rPr>
              <a:t>]</a:t>
            </a:r>
          </a:p>
          <a:p>
            <a:pPr marL="0" indent="0">
              <a:buNone/>
            </a:pPr>
            <a:r>
              <a:rPr lang="en-GB" sz="2000" dirty="0">
                <a:latin typeface="Courier" pitchFamily="2" charset="0"/>
                <a:cs typeface="Calibri"/>
              </a:rPr>
              <a:t>}</a:t>
            </a:r>
          </a:p>
          <a:p>
            <a:pPr marL="0" indent="0">
              <a:buNone/>
            </a:pPr>
            <a:endParaRPr lang="en-GB" sz="1000" dirty="0">
              <a:latin typeface="Courier" pitchFamily="2" charset="0"/>
              <a:cs typeface="Calibri"/>
            </a:endParaRPr>
          </a:p>
          <a:p>
            <a:pPr marL="0" indent="0">
              <a:buNone/>
            </a:pPr>
            <a:endParaRPr lang="en-GB" sz="1000" dirty="0">
              <a:latin typeface="Courier" pitchFamily="2" charset="0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B36E7F-58E0-DD4E-1178-9128ABE06D4E}"/>
              </a:ext>
            </a:extLst>
          </p:cNvPr>
          <p:cNvSpPr txBox="1"/>
          <p:nvPr/>
        </p:nvSpPr>
        <p:spPr>
          <a:xfrm>
            <a:off x="9541749" y="1312703"/>
            <a:ext cx="2373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Info taken from the “</a:t>
            </a:r>
            <a:r>
              <a:rPr lang="en-US" dirty="0">
                <a:latin typeface="Courier" pitchFamily="2" charset="0"/>
              </a:rPr>
              <a:t>Identify Switch Device”</a:t>
            </a:r>
            <a:r>
              <a:rPr lang="en-US" dirty="0"/>
              <a:t> and “</a:t>
            </a:r>
            <a:r>
              <a:rPr lang="en-US" dirty="0">
                <a:latin typeface="Courier" pitchFamily="2" charset="0"/>
              </a:rPr>
              <a:t>Get Physical Port State”</a:t>
            </a:r>
            <a:r>
              <a:rPr lang="en-US" dirty="0"/>
              <a:t> commands</a:t>
            </a:r>
          </a:p>
          <a:p>
            <a:r>
              <a:rPr lang="en-US" dirty="0"/>
              <a:t> 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C89E505F-5B33-6329-B305-52FEEA25A90B}"/>
              </a:ext>
            </a:extLst>
          </p:cNvPr>
          <p:cNvSpPr/>
          <p:nvPr/>
        </p:nvSpPr>
        <p:spPr>
          <a:xfrm>
            <a:off x="1625982" y="3976845"/>
            <a:ext cx="193765" cy="14668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E4FF72-C77D-A5CF-35EB-435170AA624A}"/>
              </a:ext>
            </a:extLst>
          </p:cNvPr>
          <p:cNvSpPr txBox="1"/>
          <p:nvPr/>
        </p:nvSpPr>
        <p:spPr>
          <a:xfrm>
            <a:off x="538442" y="4434766"/>
            <a:ext cx="1189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Repeated x </a:t>
            </a:r>
            <a:r>
              <a:rPr lang="en-US" sz="1400" dirty="0" err="1"/>
              <a:t>port_num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5CD8E5-5AC0-0CF5-29B6-0D6C95CF9788}"/>
              </a:ext>
            </a:extLst>
          </p:cNvPr>
          <p:cNvSpPr txBox="1"/>
          <p:nvPr/>
        </p:nvSpPr>
        <p:spPr>
          <a:xfrm>
            <a:off x="6938053" y="5175965"/>
            <a:ext cx="53133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0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we could use </a:t>
            </a:r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LTSSM State or Link State Flags </a:t>
            </a:r>
          </a:p>
          <a:p>
            <a:pPr marL="457200" lvl="1" indent="0">
              <a:buNone/>
            </a:pPr>
            <a:endParaRPr lang="en-IE" sz="2800" dirty="0">
              <a:latin typeface="Courier" pitchFamily="2" charset="0"/>
              <a:cs typeface="Calibri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F33F2ED-05E2-F8D0-5BCD-2E0C6EEFCE4A}"/>
              </a:ext>
            </a:extLst>
          </p:cNvPr>
          <p:cNvCxnSpPr/>
          <p:nvPr/>
        </p:nvCxnSpPr>
        <p:spPr>
          <a:xfrm flipH="1" flipV="1">
            <a:off x="6856227" y="5080749"/>
            <a:ext cx="525101" cy="173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614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58ADF-A561-2D44-AE76-BFB8ECDAD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Mapping with current </a:t>
            </a:r>
            <a:r>
              <a:rPr lang="en-GB" dirty="0" err="1"/>
              <a:t>GenZ</a:t>
            </a:r>
            <a:r>
              <a:rPr lang="en-GB" dirty="0"/>
              <a:t> prototype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0CACE-4645-2FD3-8656-457123718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3389"/>
            <a:ext cx="10515600" cy="481720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GB" sz="900" dirty="0">
              <a:latin typeface="Courier" pitchFamily="2" charset="0"/>
              <a:cs typeface="Calibri"/>
            </a:endParaRPr>
          </a:p>
          <a:p>
            <a:pPr marL="2182813" indent="-2182813">
              <a:buNone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Device specs for MLD/SLD</a:t>
            </a:r>
          </a:p>
          <a:p>
            <a:pPr marL="2182813" indent="-2182813">
              <a:buNone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82813" indent="-2182813">
              <a:buNone/>
            </a:pPr>
            <a:r>
              <a:rPr lang="en-GB" sz="1800" dirty="0">
                <a:latin typeface="Courier" pitchFamily="2" charset="0"/>
                <a:cs typeface="Calibri"/>
              </a:rPr>
              <a:t>“</a:t>
            </a:r>
            <a:r>
              <a:rPr lang="en-GB" sz="1800" dirty="0" err="1">
                <a:latin typeface="Courier" pitchFamily="2" charset="0"/>
                <a:cs typeface="Calibri"/>
              </a:rPr>
              <a:t>device_specs</a:t>
            </a:r>
            <a:r>
              <a:rPr lang="en-GB" sz="1800" dirty="0">
                <a:latin typeface="Courier" pitchFamily="2" charset="0"/>
                <a:cs typeface="Calibri"/>
              </a:rPr>
              <a:t>”: {  </a:t>
            </a:r>
          </a:p>
          <a:p>
            <a:pPr marL="457200" lvl="1" indent="0">
              <a:buNone/>
            </a:pPr>
            <a:r>
              <a:rPr lang="en-GB" sz="1800" dirty="0">
                <a:latin typeface="Courier" pitchFamily="2" charset="0"/>
                <a:cs typeface="Calibri"/>
              </a:rPr>
              <a:t>”</a:t>
            </a:r>
            <a:r>
              <a:rPr lang="en-GB" sz="1800" dirty="0" err="1">
                <a:latin typeface="Courier" pitchFamily="2" charset="0"/>
                <a:cs typeface="Calibri"/>
              </a:rPr>
              <a:t>ld_num</a:t>
            </a:r>
            <a:r>
              <a:rPr lang="en-GB" sz="1800" dirty="0">
                <a:latin typeface="Courier" pitchFamily="2" charset="0"/>
                <a:cs typeface="Calibri"/>
              </a:rPr>
              <a:t>”: number of logical devices,</a:t>
            </a:r>
          </a:p>
          <a:p>
            <a:pPr marL="457200" lvl="1" indent="0">
              <a:buNone/>
            </a:pPr>
            <a:r>
              <a:rPr lang="en-GB" sz="1800" dirty="0">
                <a:latin typeface="Courier" pitchFamily="2" charset="0"/>
                <a:cs typeface="Calibri"/>
              </a:rPr>
              <a:t>“</a:t>
            </a:r>
            <a:r>
              <a:rPr lang="en-GB" sz="1800" dirty="0" err="1">
                <a:latin typeface="Courier" pitchFamily="2" charset="0"/>
                <a:cs typeface="Calibri"/>
              </a:rPr>
              <a:t>enabled_lds</a:t>
            </a:r>
            <a:r>
              <a:rPr lang="en-GB" sz="1800" dirty="0">
                <a:latin typeface="Courier" pitchFamily="2" charset="0"/>
                <a:cs typeface="Calibri"/>
              </a:rPr>
              <a:t>”: number of </a:t>
            </a:r>
            <a:r>
              <a:rPr lang="en-GB" sz="1800" dirty="0" err="1">
                <a:latin typeface="Courier" pitchFamily="2" charset="0"/>
                <a:cs typeface="Calibri"/>
              </a:rPr>
              <a:t>lds</a:t>
            </a:r>
            <a:r>
              <a:rPr lang="en-GB" sz="1800" dirty="0">
                <a:latin typeface="Courier" pitchFamily="2" charset="0"/>
                <a:cs typeface="Calibri"/>
              </a:rPr>
              <a:t> enabled for the device,</a:t>
            </a:r>
          </a:p>
          <a:p>
            <a:pPr marL="457200" lvl="1" indent="0">
              <a:buNone/>
            </a:pPr>
            <a:r>
              <a:rPr lang="en-GB" sz="1800" dirty="0">
                <a:latin typeface="Courier" pitchFamily="2" charset="0"/>
                <a:cs typeface="Calibri"/>
              </a:rPr>
              <a:t>”</a:t>
            </a:r>
            <a:r>
              <a:rPr lang="en-GB" sz="1800" dirty="0" err="1">
                <a:latin typeface="Courier" pitchFamily="2" charset="0"/>
                <a:cs typeface="Calibri"/>
              </a:rPr>
              <a:t>mem_size</a:t>
            </a:r>
            <a:r>
              <a:rPr lang="en-GB" sz="1800" dirty="0">
                <a:latin typeface="Courier" pitchFamily="2" charset="0"/>
                <a:cs typeface="Calibri"/>
              </a:rPr>
              <a:t>”: total memory size for the device,</a:t>
            </a:r>
          </a:p>
          <a:p>
            <a:pPr marL="457200" lvl="1" indent="0">
              <a:buNone/>
            </a:pPr>
            <a:r>
              <a:rPr lang="en-GB" sz="1800" dirty="0">
                <a:latin typeface="Courier" pitchFamily="2" charset="0"/>
                <a:cs typeface="Calibri"/>
              </a:rPr>
              <a:t>“</a:t>
            </a:r>
            <a:r>
              <a:rPr lang="en-GB" sz="1800" dirty="0" err="1">
                <a:latin typeface="Courier" pitchFamily="2" charset="0"/>
                <a:cs typeface="Calibri"/>
              </a:rPr>
              <a:t>mem_granularity</a:t>
            </a:r>
            <a:r>
              <a:rPr lang="en-GB" sz="1800" dirty="0">
                <a:latin typeface="Courier" pitchFamily="2" charset="0"/>
                <a:cs typeface="Calibri"/>
              </a:rPr>
              <a:t>”: granularity of memory sizes for this LD [0 – 256MB, 1 			  – 512MB, 2 – 1GB],</a:t>
            </a:r>
          </a:p>
          <a:p>
            <a:pPr marL="457200" lvl="1" indent="0">
              <a:buNone/>
            </a:pPr>
            <a:r>
              <a:rPr lang="en-GB" sz="1800" dirty="0">
                <a:latin typeface="Courier" pitchFamily="2" charset="0"/>
                <a:cs typeface="Calibri"/>
              </a:rPr>
              <a:t>“</a:t>
            </a:r>
            <a:r>
              <a:rPr lang="en-GB" sz="1800" dirty="0" err="1">
                <a:latin typeface="Courier" pitchFamily="2" charset="0"/>
                <a:cs typeface="Calibri"/>
              </a:rPr>
              <a:t>lds</a:t>
            </a:r>
            <a:r>
              <a:rPr lang="en-GB" sz="1800" dirty="0">
                <a:latin typeface="Courier" pitchFamily="2" charset="0"/>
                <a:cs typeface="Calibri"/>
              </a:rPr>
              <a:t>”: [</a:t>
            </a:r>
          </a:p>
          <a:p>
            <a:pPr marL="457200" lvl="1" indent="0">
              <a:buNone/>
            </a:pPr>
            <a:r>
              <a:rPr lang="en-GB" sz="1800" dirty="0">
                <a:latin typeface="Courier" pitchFamily="2" charset="0"/>
                <a:cs typeface="Calibri"/>
              </a:rPr>
              <a:t>	”</a:t>
            </a:r>
            <a:r>
              <a:rPr lang="en-GB" sz="1800" dirty="0" err="1">
                <a:latin typeface="Courier" pitchFamily="2" charset="0"/>
                <a:cs typeface="Calibri"/>
              </a:rPr>
              <a:t>ld_id</a:t>
            </a:r>
            <a:r>
              <a:rPr lang="en-GB" sz="1800" dirty="0">
                <a:latin typeface="Courier" pitchFamily="2" charset="0"/>
                <a:cs typeface="Calibri"/>
              </a:rPr>
              <a:t>”: {</a:t>
            </a:r>
          </a:p>
          <a:p>
            <a:pPr marL="457200" lvl="1" indent="0">
              <a:buNone/>
            </a:pPr>
            <a:r>
              <a:rPr lang="en-GB" sz="1800" dirty="0">
                <a:latin typeface="Courier" pitchFamily="2" charset="0"/>
                <a:cs typeface="Calibri"/>
              </a:rPr>
              <a:t>		“range1_alloc”: memory allocated in bytes,</a:t>
            </a:r>
          </a:p>
          <a:p>
            <a:pPr marL="457200" lvl="1" indent="0">
              <a:buNone/>
            </a:pPr>
            <a:r>
              <a:rPr lang="en-GB" sz="1800" dirty="0">
                <a:latin typeface="Courier" pitchFamily="2" charset="0"/>
                <a:cs typeface="Calibri"/>
              </a:rPr>
              <a:t>		“range2_alloc”: memory allocated in bytes</a:t>
            </a:r>
          </a:p>
          <a:p>
            <a:pPr marL="457200" lvl="1" indent="0">
              <a:buNone/>
            </a:pPr>
            <a:r>
              <a:rPr lang="en-GB" sz="1800" dirty="0">
                <a:latin typeface="Courier" pitchFamily="2" charset="0"/>
                <a:cs typeface="Calibri"/>
              </a:rPr>
              <a:t>	},</a:t>
            </a:r>
          </a:p>
          <a:p>
            <a:pPr marL="457200" lvl="1" indent="0">
              <a:buNone/>
            </a:pPr>
            <a:r>
              <a:rPr lang="en-GB" sz="1800" dirty="0">
                <a:latin typeface="Courier" pitchFamily="2" charset="0"/>
                <a:cs typeface="Calibri"/>
              </a:rPr>
              <a:t>]</a:t>
            </a:r>
          </a:p>
          <a:p>
            <a:pPr marL="0" indent="0">
              <a:buNone/>
            </a:pPr>
            <a:r>
              <a:rPr lang="en-GB" sz="1800" dirty="0">
                <a:latin typeface="Courier" pitchFamily="2" charset="0"/>
                <a:cs typeface="Calibri"/>
              </a:rPr>
              <a:t>}</a:t>
            </a:r>
          </a:p>
          <a:p>
            <a:pPr marL="0" indent="0">
              <a:buNone/>
            </a:pPr>
            <a:endParaRPr lang="en-GB" sz="800" dirty="0">
              <a:latin typeface="Courier" pitchFamily="2" charset="0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0B41A1-5847-D836-E387-50783AEBAECB}"/>
              </a:ext>
            </a:extLst>
          </p:cNvPr>
          <p:cNvSpPr txBox="1"/>
          <p:nvPr/>
        </p:nvSpPr>
        <p:spPr>
          <a:xfrm>
            <a:off x="9270145" y="1586074"/>
            <a:ext cx="2373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Info taken from the “</a:t>
            </a:r>
            <a:r>
              <a:rPr lang="en-US" dirty="0">
                <a:latin typeface="Courier" pitchFamily="2" charset="0"/>
              </a:rPr>
              <a:t>Get LD Info”</a:t>
            </a:r>
            <a:r>
              <a:rPr lang="en-US" dirty="0"/>
              <a:t> and “</a:t>
            </a:r>
            <a:r>
              <a:rPr lang="en-US" dirty="0">
                <a:latin typeface="Courier" pitchFamily="2" charset="0"/>
              </a:rPr>
              <a:t>Get LD Allocations”</a:t>
            </a:r>
            <a:r>
              <a:rPr lang="en-US" dirty="0"/>
              <a:t> commands</a:t>
            </a:r>
          </a:p>
          <a:p>
            <a:r>
              <a:rPr lang="en-US" dirty="0"/>
              <a:t> 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5A879680-5357-084F-242C-C82D6136D8CE}"/>
              </a:ext>
            </a:extLst>
          </p:cNvPr>
          <p:cNvSpPr/>
          <p:nvPr/>
        </p:nvSpPr>
        <p:spPr>
          <a:xfrm>
            <a:off x="1511929" y="4720534"/>
            <a:ext cx="317140" cy="106237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8B536F-6D98-EC73-4002-C1FFF82B2790}"/>
              </a:ext>
            </a:extLst>
          </p:cNvPr>
          <p:cNvSpPr txBox="1"/>
          <p:nvPr/>
        </p:nvSpPr>
        <p:spPr>
          <a:xfrm>
            <a:off x="480796" y="4990112"/>
            <a:ext cx="1189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Repeated x </a:t>
            </a:r>
            <a:r>
              <a:rPr lang="en-US" sz="1400" dirty="0" err="1"/>
              <a:t>ld_num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54554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513</TotalTime>
  <Words>897</Words>
  <Application>Microsoft Office PowerPoint</Application>
  <PresentationFormat>Widescreen</PresentationFormat>
  <Paragraphs>104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Courier</vt:lpstr>
      <vt:lpstr>office theme</vt:lpstr>
      <vt:lpstr>Extracting info from  CXL3.0 Fabric Topology for SC22 demo</vt:lpstr>
      <vt:lpstr>Mapping with current GenZ prototype</vt:lpstr>
      <vt:lpstr>Identify command</vt:lpstr>
      <vt:lpstr>Identify Switch command</vt:lpstr>
      <vt:lpstr>Get switch physical ports state</vt:lpstr>
      <vt:lpstr>Devices discovery: MLD</vt:lpstr>
      <vt:lpstr>Mapping with current GenZ prototype</vt:lpstr>
      <vt:lpstr>Mapping with current GenZ prototype</vt:lpstr>
      <vt:lpstr>Mapping with current GenZ prototype</vt:lpstr>
      <vt:lpstr>Mapping with current GenZ prototype</vt:lpstr>
      <vt:lpstr>Binding: create memory chunk</vt:lpstr>
      <vt:lpstr>Binding: link host to FAM node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Sandur, Atul</cp:lastModifiedBy>
  <cp:revision>252</cp:revision>
  <dcterms:created xsi:type="dcterms:W3CDTF">2022-10-05T10:29:30Z</dcterms:created>
  <dcterms:modified xsi:type="dcterms:W3CDTF">2022-10-14T09:19:10Z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342314e-0df4-4b58-84bf-38bed6170a0f_Enabled">
    <vt:lpwstr>true</vt:lpwstr>
  </property>
  <property fmtid="{D5CDD505-2E9C-101B-9397-08002B2CF9AE}" pid="3" name="MSIP_Label_4342314e-0df4-4b58-84bf-38bed6170a0f_SetDate">
    <vt:lpwstr>2022-10-14T09:19:10Z</vt:lpwstr>
  </property>
  <property fmtid="{D5CDD505-2E9C-101B-9397-08002B2CF9AE}" pid="4" name="MSIP_Label_4342314e-0df4-4b58-84bf-38bed6170a0f_Method">
    <vt:lpwstr>Standard</vt:lpwstr>
  </property>
  <property fmtid="{D5CDD505-2E9C-101B-9397-08002B2CF9AE}" pid="5" name="MSIP_Label_4342314e-0df4-4b58-84bf-38bed6170a0f_Name">
    <vt:lpwstr>General</vt:lpwstr>
  </property>
  <property fmtid="{D5CDD505-2E9C-101B-9397-08002B2CF9AE}" pid="6" name="MSIP_Label_4342314e-0df4-4b58-84bf-38bed6170a0f_SiteId">
    <vt:lpwstr>3dd8961f-e488-4e60-8e11-a82d994e183d</vt:lpwstr>
  </property>
  <property fmtid="{D5CDD505-2E9C-101B-9397-08002B2CF9AE}" pid="7" name="MSIP_Label_4342314e-0df4-4b58-84bf-38bed6170a0f_ActionId">
    <vt:lpwstr>0e3f5df8-abb5-4519-9a9f-ecf4f2662edf</vt:lpwstr>
  </property>
  <property fmtid="{D5CDD505-2E9C-101B-9397-08002B2CF9AE}" pid="8" name="MSIP_Label_4342314e-0df4-4b58-84bf-38bed6170a0f_ContentBits">
    <vt:lpwstr>1</vt:lpwstr>
  </property>
</Properties>
</file>