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624" r:id="rId3"/>
    <p:sldId id="2626" r:id="rId4"/>
    <p:sldId id="2616" r:id="rId5"/>
    <p:sldId id="292" r:id="rId6"/>
    <p:sldId id="2620" r:id="rId7"/>
    <p:sldId id="282" r:id="rId8"/>
    <p:sldId id="310" r:id="rId9"/>
    <p:sldId id="309" r:id="rId10"/>
    <p:sldId id="2619" r:id="rId11"/>
    <p:sldId id="2618" r:id="rId12"/>
    <p:sldId id="2617" r:id="rId13"/>
    <p:sldId id="283" r:id="rId14"/>
    <p:sldId id="293" r:id="rId15"/>
    <p:sldId id="2622" r:id="rId16"/>
    <p:sldId id="2623" r:id="rId17"/>
    <p:sldId id="2621" r:id="rId18"/>
    <p:sldId id="297" r:id="rId19"/>
    <p:sldId id="301" r:id="rId20"/>
    <p:sldId id="298" r:id="rId21"/>
    <p:sldId id="299" r:id="rId22"/>
    <p:sldId id="291" r:id="rId23"/>
    <p:sldId id="277" r:id="rId24"/>
    <p:sldId id="317" r:id="rId25"/>
    <p:sldId id="289" r:id="rId26"/>
    <p:sldId id="276" r:id="rId27"/>
    <p:sldId id="316" r:id="rId28"/>
    <p:sldId id="257" r:id="rId29"/>
    <p:sldId id="304" r:id="rId30"/>
    <p:sldId id="288" r:id="rId31"/>
    <p:sldId id="286" r:id="rId32"/>
    <p:sldId id="312" r:id="rId33"/>
    <p:sldId id="302" r:id="rId34"/>
    <p:sldId id="313" r:id="rId35"/>
    <p:sldId id="2627" r:id="rId36"/>
    <p:sldId id="307" r:id="rId37"/>
    <p:sldId id="258" r:id="rId38"/>
    <p:sldId id="259" r:id="rId39"/>
    <p:sldId id="260" r:id="rId40"/>
    <p:sldId id="261" r:id="rId41"/>
    <p:sldId id="262" r:id="rId42"/>
    <p:sldId id="263" r:id="rId43"/>
    <p:sldId id="264" r:id="rId44"/>
    <p:sldId id="265" r:id="rId45"/>
    <p:sldId id="266" r:id="rId46"/>
    <p:sldId id="267" r:id="rId47"/>
    <p:sldId id="268" r:id="rId48"/>
    <p:sldId id="269" r:id="rId49"/>
    <p:sldId id="272" r:id="rId50"/>
    <p:sldId id="273" r:id="rId51"/>
    <p:sldId id="2632" r:id="rId52"/>
    <p:sldId id="2631" r:id="rId53"/>
    <p:sldId id="270" r:id="rId54"/>
    <p:sldId id="271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A878"/>
    <a:srgbClr val="FA26F8"/>
    <a:srgbClr val="FD5B7A"/>
    <a:srgbClr val="AF51F8"/>
    <a:srgbClr val="6D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0"/>
    <p:restoredTop sz="96327"/>
  </p:normalViewPr>
  <p:slideViewPr>
    <p:cSldViewPr snapToGrid="0">
      <p:cViewPr varScale="1">
        <p:scale>
          <a:sx n="143" d="100"/>
          <a:sy n="143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B3942-92C2-FC4D-A676-DA9E8F74B703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FF2B-3833-3B4B-BA0A-4BD8A7313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D2764-A249-4AD1-A291-EBD8D0C98B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3266-9E4A-344D-5E92-B190051EB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C16D2-A1EE-CE54-99FF-30FB1AE8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C99A4-6673-C20E-2B5B-CA68C16B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A24F3-84BB-92BD-7E02-A68371AF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FABEA-D056-BEFF-FFE7-09F07B93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380E-D771-D3DB-1F04-5B4254EB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5EAAA-6E33-F5D2-38FF-B750FB0E7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495B1-B721-7AFB-80ED-6A175E46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E5522-1635-DACE-3025-CC3F7113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1FD35-0805-F60F-DE5F-2254C42D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0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9D1BF-99F8-5B78-EFD3-673E204C0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CD7F3-8F03-7055-4C69-22143668C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926A-B794-70F4-44DB-0FBB7F5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9E3B0-CD93-48ED-4756-62419EB4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8D2C-1E6A-029D-30CB-F5A0CCE4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4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C489-9005-07E4-A194-7EB718E2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495A-A70C-0869-6C59-F7DEAB08A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FE434-CF70-E8BB-4EE3-1D9DCAA4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6BCBF-CB2D-D312-A602-B7F55A74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D1D9F-82D7-8A00-A552-8849B663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2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EF73-577C-0119-55D9-0D0F8F74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22FE8-631B-E0EF-9B9F-7C084480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375F3-E59F-2402-86A7-F6C795FF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70762-0A20-AC4A-158D-66687838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A80C8-DA22-0BDA-CA95-7E6DCDA9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9BF9-646F-500A-759C-13A0CAA8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9ADB-1F47-489B-702B-2A19DDC13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3282C-6D56-09B5-923A-E64ECB48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D8FA5-8AFF-E487-5473-5B328862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281D9-6A61-7401-6FD6-BA3DC407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54E4-DB8F-E0AE-B93B-F25D6FAC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EEEB-EFC1-5534-0413-2B7DD55A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02CA2-FBFC-D4FC-C7D8-87223CC04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3E8C8-3606-06EE-9D61-95BFC8A19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7EF84-BD24-AE7C-5EE1-41BA33EE6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0FA64C-7C14-10A5-600C-C6B091009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21A78-9866-18F8-2438-4B07D52B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4A547-FCE1-B4DC-A316-B5AA07AE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A4B78-B619-7683-8B57-7DA80FE7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F884-8201-4951-DD6A-EF7F10E1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24529-FEA0-CAD5-999F-6BD2292C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DD492-5045-D1C4-CF94-1DF6C3AD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16B13-23D8-1106-D7F6-D137EB29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2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E3435-C2D6-C780-0207-291A2645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026EA-F379-6754-97BC-6D22F2CD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90E31-E627-19B3-1B74-CFB18976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3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567F-C6D0-56DB-EC5E-93F37FD6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00E2-49B7-EEA9-2A20-757D0CAA6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61483-C36C-FB55-008A-6C970F771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BCEEA-2B9F-E347-39C4-16D1DF91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C3F11-41AD-456C-3CD8-62721E91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DE427-8A41-6A5C-84A7-10014CCE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50B4-C3CF-9598-1BD7-22BE540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A4320-F7FC-AD58-1EEF-4325BB1F2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D208F-8BF3-C0A6-FEBF-61C099C15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6966D-6D09-FEDC-5608-C5A0ADEC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972C5-8F56-37D2-4B5A-9F4CD097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87360-797B-6D82-305C-DAFA8F96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77D6A-A344-DD8A-3A37-AB8818B0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D7CFD-0602-2143-262F-25BA3FC35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7901E-5CDB-BDDD-A67E-D0ABCEA97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D98A-EC9B-F74D-A7F1-4E32387077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ECEB2-7930-5CFC-35FE-AA9B9AE90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E24C1-D804-CD94-5F1D-379324BA3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93E2-CE2C-8D4D-BF91-383FC77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6900-1558-25E5-4391-99C8E72EC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Proof-of-Concept Fabric Agent using Gen-Z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94171-3E32-C1F4-9E86-A0042276C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01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POSTs New Memory Chunk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3" y="731552"/>
            <a:ext cx="5331634" cy="5509200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Since initial configuration created 1 Memory Chunk for every Media Controller (</a:t>
            </a:r>
            <a:r>
              <a:rPr lang="en-US" sz="1600" dirty="0" err="1"/>
              <a:t>zMM</a:t>
            </a:r>
            <a:r>
              <a:rPr lang="en-US" sz="1600" dirty="0"/>
              <a:t>), clients must first modify or delete the original memory chunk before a new one can be defined within the original Memory Domain/Media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GETs appropriate memory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POSTs new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size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starting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POSTs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POSTs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exists, Agent returns FAIL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appends new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assigns memory resource description in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Resource has no consumers (it is un-used still)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verifies start address and size are valid!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returns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Agent does not update Zephyr</a:t>
            </a:r>
            <a:r>
              <a:rPr lang="en-US" sz="1600" dirty="0">
                <a:solidFill>
                  <a:srgbClr val="0070C0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373637"/>
              <a:gd name="adj4" fmla="val -7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GET OFMF:/.../Memory...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3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72471"/>
              <a:gd name="adj4" fmla="val -31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22642"/>
              <a:gd name="adj4" fmla="val -7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3" y="3324803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45953"/>
              <a:gd name="adj4" fmla="val -6229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1" y="4074358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72755"/>
              <a:gd name="adj4" fmla="val -10453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 Use = linked to “consumer”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</a:t>
            </a:r>
            <a:r>
              <a:rPr lang="en-US" sz="1400" dirty="0" err="1">
                <a:solidFill>
                  <a:schemeClr val="tx1"/>
                </a:solidFill>
              </a:rPr>
              <a:t>cataloge</a:t>
            </a:r>
            <a:r>
              <a:rPr lang="en-US" sz="1400" dirty="0">
                <a:solidFill>
                  <a:schemeClr val="tx1"/>
                </a:solidFill>
              </a:rPr>
              <a:t>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65727" y="5882825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Zephyr can only be updated about active memory resources (producers), which are those with ‘connections’ (IE, with associated consumers)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6669734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73576"/>
              <a:gd name="adj4" fmla="val -86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Agent:/.../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6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</a:t>
            </a:r>
            <a:r>
              <a:rPr lang="en-US" sz="2400" dirty="0" err="1"/>
              <a:t>PATCHes</a:t>
            </a:r>
            <a:r>
              <a:rPr lang="en-US" sz="2400" dirty="0"/>
              <a:t> Memory Chunk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3" y="731552"/>
            <a:ext cx="5331634" cy="4524315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Since initial configuration created 1 Memory Chunk for every Media Controller (</a:t>
            </a:r>
            <a:r>
              <a:rPr lang="en-US" sz="1600" dirty="0" err="1"/>
              <a:t>zMM</a:t>
            </a:r>
            <a:r>
              <a:rPr lang="en-US" sz="1600" dirty="0"/>
              <a:t>), clients must first modify or delete this original memory chunk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GETS appropriate memory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</a:t>
            </a:r>
            <a:r>
              <a:rPr lang="en-US" sz="1600" dirty="0" err="1"/>
              <a:t>PATCHes</a:t>
            </a:r>
            <a:r>
              <a:rPr lang="en-US" sz="1600" dirty="0"/>
              <a:t> initial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size to smaller amount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Possibly set new starting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updates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PATCH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exists and is in use, Agent returns FAIL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NOT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memory resource description in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Agent does NOT update Zephyr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returns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309474"/>
              <a:gd name="adj4" fmla="val -75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GET OFMF:/.../Memory...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3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72471"/>
              <a:gd name="adj4" fmla="val -31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22642"/>
              <a:gd name="adj4" fmla="val -7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PATCH OFMF:/.../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3" y="3324803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53502"/>
              <a:gd name="adj4" fmla="val -3725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1" y="4074358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72755"/>
              <a:gd name="adj4" fmla="val -10453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 Use = linked to “consumer”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catalogue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65727" y="5882825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Agent does not update Zephyr about changes to un-used memory chunks since Zephyr does not track them (?)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6669734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73576"/>
              <a:gd name="adj4" fmla="val -86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PATCH Agent:/.../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Populate Initial Config in POC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9370" y="690439"/>
            <a:ext cx="5536357" cy="7632859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Start the OFMF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Initial Configuration is empty tree---</a:t>
            </a:r>
            <a:r>
              <a:rPr lang="en-US" sz="1600" b="1" i="1" dirty="0"/>
              <a:t>flush the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Connects to FM agent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PoC</a:t>
            </a:r>
            <a:r>
              <a:rPr lang="en-US" sz="1600" dirty="0"/>
              <a:t>:  Hardcode all HTTP connections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Some form of initial handshake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will locate the FM (Zephyr)---make a request call, in Python with a timeout (5s configurable default) looping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requests Zephyr fabric </a:t>
            </a:r>
            <a:r>
              <a:rPr lang="en-US" sz="1600" dirty="0" err="1"/>
              <a:t>config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Zephyr returns </a:t>
            </a:r>
            <a:r>
              <a:rPr lang="en-US" sz="1600" dirty="0" err="1"/>
              <a:t>NetworkX</a:t>
            </a:r>
            <a:r>
              <a:rPr lang="en-US" sz="1600" dirty="0"/>
              <a:t> graph in JSON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interprets the </a:t>
            </a:r>
            <a:r>
              <a:rPr lang="en-US" sz="1600" dirty="0" err="1"/>
              <a:t>NetworkX</a:t>
            </a:r>
            <a:r>
              <a:rPr lang="en-US" sz="1600" dirty="0"/>
              <a:t> graph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Agent ‘sucks in’ the </a:t>
            </a:r>
            <a:r>
              <a:rPr lang="en-US" sz="1600" i="1" dirty="0" err="1"/>
              <a:t>NetworkX</a:t>
            </a:r>
            <a:r>
              <a:rPr lang="en-US" sz="1600" i="1" dirty="0"/>
              <a:t> JSON with 1 </a:t>
            </a:r>
            <a:r>
              <a:rPr lang="en-US" sz="1600" i="1" dirty="0" err="1"/>
              <a:t>NetworkX</a:t>
            </a:r>
            <a:r>
              <a:rPr lang="en-US" sz="1600" i="1" dirty="0"/>
              <a:t> call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Then, Agent does a variable for loop on </a:t>
            </a:r>
            <a:r>
              <a:rPr lang="en-US" sz="1600" i="1" dirty="0" err="1"/>
              <a:t>nodes,edges</a:t>
            </a:r>
            <a:r>
              <a:rPr lang="en-US" sz="1600" i="1" dirty="0"/>
              <a:t>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Nodes are Switches, Fabric Adapters, or Media Controllers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creates DB of these objects, indexed by Zephyr ID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Maps Redfish schema to node descriptions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Adds implied ‘memory resources’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POSTS appropriate objects to OFMF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Nodes posted to OFMF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Media controllers are 1 Memory Domain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Memory Domains imply 1 Memory Chunk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Memory Chunk = Zephyr ‘memory resource’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Fabric links inserted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Default Zone?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Default FM Connections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local DB to add OFMF URI for nodes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is responsible for maintaining the mapping between OFMF and Zephyr object names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483091"/>
              <a:gd name="adj4" fmla="val -9084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HTTP (GET) Zephyr:/topology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7" name="Line Callout 1 76"/>
          <p:cNvSpPr/>
          <p:nvPr/>
        </p:nvSpPr>
        <p:spPr>
          <a:xfrm>
            <a:off x="6669737" y="5541086"/>
            <a:ext cx="3380499" cy="421341"/>
          </a:xfrm>
          <a:prstGeom prst="borderCallout1">
            <a:avLst>
              <a:gd name="adj1" fmla="val 18750"/>
              <a:gd name="adj2" fmla="val -8333"/>
              <a:gd name="adj3" fmla="val 89460"/>
              <a:gd name="adj4" fmla="val -10030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OFMF:/redfish/.../connections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2" y="3958024"/>
            <a:ext cx="2855932" cy="421341"/>
          </a:xfrm>
          <a:prstGeom prst="borderCallout1">
            <a:avLst>
              <a:gd name="adj1" fmla="val 54527"/>
              <a:gd name="adj2" fmla="val -3879"/>
              <a:gd name="adj3" fmla="val 129085"/>
              <a:gd name="adj4" fmla="val -121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OFMF:/redfish/v1/xxx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81144"/>
              <a:gd name="adj4" fmla="val -8577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Parse </a:t>
            </a:r>
            <a:r>
              <a:rPr lang="en-US" sz="1600" dirty="0" err="1">
                <a:solidFill>
                  <a:schemeClr val="tx1"/>
                </a:solidFill>
              </a:rPr>
              <a:t>NetworkX</a:t>
            </a:r>
            <a:r>
              <a:rPr lang="en-US" sz="1600" dirty="0">
                <a:solidFill>
                  <a:schemeClr val="tx1"/>
                </a:solidFill>
              </a:rPr>
              <a:t> JSON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4" y="5041461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145869"/>
              <a:gd name="adj4" fmla="val -13986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Default Zone does not create switch paths in Zephyr’s fabric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1" name="Line Callout 1 90"/>
          <p:cNvSpPr/>
          <p:nvPr/>
        </p:nvSpPr>
        <p:spPr>
          <a:xfrm>
            <a:off x="10228722" y="1641079"/>
            <a:ext cx="1559863" cy="318069"/>
          </a:xfrm>
          <a:prstGeom prst="borderCallout1">
            <a:avLst>
              <a:gd name="adj1" fmla="val 18750"/>
              <a:gd name="adj2" fmla="val -8333"/>
              <a:gd name="adj3" fmla="val -283353"/>
              <a:gd name="adj4" fmla="val -956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of Fabric links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3" name="Line Callout 1 92"/>
          <p:cNvSpPr/>
          <p:nvPr/>
        </p:nvSpPr>
        <p:spPr>
          <a:xfrm>
            <a:off x="10228722" y="804929"/>
            <a:ext cx="1559863" cy="763326"/>
          </a:xfrm>
          <a:prstGeom prst="borderCallout1">
            <a:avLst>
              <a:gd name="adj1" fmla="val 18750"/>
              <a:gd name="adj2" fmla="val -8333"/>
              <a:gd name="adj3" fmla="val -9348"/>
              <a:gd name="adj4" fmla="val -945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of Fabric Components (Nodes)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0" y="3865709"/>
            <a:ext cx="1559863" cy="455726"/>
          </a:xfrm>
          <a:prstGeom prst="borderCallout1">
            <a:avLst>
              <a:gd name="adj1" fmla="val 48411"/>
              <a:gd name="adj2" fmla="val -4765"/>
              <a:gd name="adj3" fmla="val 61590"/>
              <a:gd name="adj4" fmla="val -4234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 tree framework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catalogue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029337" y="5995598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70C0"/>
                </a:solidFill>
              </a:rPr>
              <a:t>Zephyr initial </a:t>
            </a:r>
            <a:r>
              <a:rPr lang="en-US" sz="1400" dirty="0" err="1">
                <a:solidFill>
                  <a:srgbClr val="0070C0"/>
                </a:solidFill>
              </a:rPr>
              <a:t>config</a:t>
            </a:r>
            <a:r>
              <a:rPr lang="en-US" sz="1400" dirty="0">
                <a:solidFill>
                  <a:srgbClr val="0070C0"/>
                </a:solidFill>
              </a:rPr>
              <a:t> establishes only connections between FM and each in band managed component</a:t>
            </a:r>
            <a:endParaRPr lang="en-GB" sz="1400" dirty="0"/>
          </a:p>
        </p:txBody>
      </p:sp>
      <p:sp>
        <p:nvSpPr>
          <p:cNvPr id="17" name="Line Callout 1 16"/>
          <p:cNvSpPr/>
          <p:nvPr/>
        </p:nvSpPr>
        <p:spPr>
          <a:xfrm>
            <a:off x="10228720" y="4504367"/>
            <a:ext cx="1559863" cy="646867"/>
          </a:xfrm>
          <a:prstGeom prst="borderCallout1">
            <a:avLst>
              <a:gd name="adj1" fmla="val 53168"/>
              <a:gd name="adj2" fmla="val -10372"/>
              <a:gd name="adj3" fmla="val -33681"/>
              <a:gd name="adj4" fmla="val -4308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 nodes &amp; required subordinates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10228720" y="5258502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112246"/>
              <a:gd name="adj4" fmla="val -4187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PATCH nodes with navigation to ports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6669732" y="2971879"/>
            <a:ext cx="3380503" cy="453349"/>
          </a:xfrm>
          <a:prstGeom prst="borderCallout1">
            <a:avLst>
              <a:gd name="adj1" fmla="val 54527"/>
              <a:gd name="adj2" fmla="val -3879"/>
              <a:gd name="adj3" fmla="val 111422"/>
              <a:gd name="adj4" fmla="val -3195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Append physical nodes to DB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10228720" y="2850268"/>
            <a:ext cx="1559863" cy="838113"/>
          </a:xfrm>
          <a:prstGeom prst="borderCallout1">
            <a:avLst>
              <a:gd name="adj1" fmla="val 90852"/>
              <a:gd name="adj2" fmla="val -6294"/>
              <a:gd name="adj3" fmla="val 69671"/>
              <a:gd name="adj4" fmla="val -851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Create new ‘memory resources’ as appropriate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6669257" y="4433745"/>
            <a:ext cx="2855932" cy="421341"/>
          </a:xfrm>
          <a:prstGeom prst="borderCallout1">
            <a:avLst>
              <a:gd name="adj1" fmla="val 54527"/>
              <a:gd name="adj2" fmla="val -3879"/>
              <a:gd name="adj3" fmla="val 229104"/>
              <a:gd name="adj4" fmla="val -127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OFMF:/redfish/v1/xxx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79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9AE8-7222-0542-8879-C88728A15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651"/>
          </a:xfrm>
        </p:spPr>
        <p:txBody>
          <a:bodyPr/>
          <a:lstStyle/>
          <a:p>
            <a:pPr algn="ctr"/>
            <a:r>
              <a:rPr lang="en-US" dirty="0"/>
              <a:t>Boundaries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E2AF4-48BF-FD47-9D8F-01E7ED699C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183A5-1F69-6F4E-B65A-4524474F50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CD82C-E721-B740-AF3F-7A063456D911}"/>
              </a:ext>
            </a:extLst>
          </p:cNvPr>
          <p:cNvSpPr txBox="1"/>
          <p:nvPr/>
        </p:nvSpPr>
        <p:spPr>
          <a:xfrm>
            <a:off x="2232998" y="1394300"/>
            <a:ext cx="844417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Responsibility of the Agent</a:t>
            </a:r>
          </a:p>
          <a:p>
            <a:pPr marL="800100" lvl="1" indent="-342900">
              <a:buAutoNum type="arabicPeriod"/>
            </a:pPr>
            <a:r>
              <a:rPr lang="en-US" dirty="0"/>
              <a:t>Notify OFMF of changes of fabric endpoints, switches and FAM</a:t>
            </a:r>
          </a:p>
          <a:p>
            <a:pPr marL="1257300" lvl="2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Event interface</a:t>
            </a:r>
            <a:endParaRPr lang="en-US" dirty="0"/>
          </a:p>
          <a:p>
            <a:pPr marL="800100" lvl="1" indent="-342900">
              <a:buAutoNum type="arabicPeriod"/>
            </a:pPr>
            <a:r>
              <a:rPr lang="en-US" dirty="0"/>
              <a:t>Support standard Redfish</a:t>
            </a:r>
          </a:p>
          <a:p>
            <a:pPr marL="1257300" lvl="2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Post, </a:t>
            </a:r>
            <a:r>
              <a:rPr lang="en-US" dirty="0"/>
              <a:t>Patch</a:t>
            </a:r>
            <a:r>
              <a:rPr lang="en-US" dirty="0">
                <a:solidFill>
                  <a:srgbClr val="FF0000"/>
                </a:solidFill>
              </a:rPr>
              <a:t>, and Delete only for POC</a:t>
            </a:r>
          </a:p>
          <a:p>
            <a:pPr marL="800100" lvl="1" indent="-342900">
              <a:buAutoNum type="arabicPeriod"/>
            </a:pPr>
            <a:r>
              <a:rPr lang="en-US" dirty="0"/>
              <a:t>The Agent needs to use Simple Service Discovery Protocol (SSDP)</a:t>
            </a:r>
          </a:p>
          <a:p>
            <a:pPr marL="1257300" lvl="2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We will determine for the POC the amount of time/work available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Security Concerns</a:t>
            </a:r>
          </a:p>
          <a:p>
            <a:pPr marL="800100" lvl="1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much of the Redfish Aggregation model do we follow?</a:t>
            </a:r>
          </a:p>
          <a:p>
            <a:pPr marL="1257300" lvl="2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We need to decide whether to support Session+ authentication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Clients cannot interact in its roll with the Agents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/>
              <a:t>Limits of the Agent</a:t>
            </a:r>
          </a:p>
          <a:p>
            <a:pPr marL="800100" lvl="1" indent="-342900">
              <a:buAutoNum type="arabicPeriod"/>
            </a:pPr>
            <a:r>
              <a:rPr lang="en-US" dirty="0"/>
              <a:t>Will interact with the Subnet Manager</a:t>
            </a:r>
          </a:p>
          <a:p>
            <a:pPr marL="800100" lvl="1" indent="-342900">
              <a:buAutoNum type="arabicPeriod"/>
            </a:pPr>
            <a:r>
              <a:rPr lang="en-US" dirty="0"/>
              <a:t>Will interact with the OFMF</a:t>
            </a:r>
          </a:p>
          <a:p>
            <a:pPr marL="1257300" lvl="2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Changes will be made directly to Redfish</a:t>
            </a:r>
          </a:p>
          <a:p>
            <a:pPr marL="800100" lvl="1" indent="-342900">
              <a:buAutoNum type="arabicPeriod"/>
            </a:pPr>
            <a:r>
              <a:rPr lang="en-US" dirty="0"/>
              <a:t>OFMF Clients cannot interact with the Agents directly</a:t>
            </a:r>
          </a:p>
          <a:p>
            <a:pPr marL="800100" lvl="1" indent="-342900">
              <a:buAutoNum type="arabicPeriod"/>
            </a:pPr>
            <a:r>
              <a:rPr lang="en-US" dirty="0"/>
              <a:t>Agents cannot control the fabric infrastructure -–Subnet Manager responsibility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6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A8C0-6786-AF48-955B-855F835C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50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Agent Flow diagram for POC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7971C-1B6E-2A4E-9B5F-AD4918864F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5245D-9D0C-8542-8055-6494FE34A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19CB92D-B7FE-5A40-85A5-CB582A2137E1}"/>
              </a:ext>
            </a:extLst>
          </p:cNvPr>
          <p:cNvGraphicFramePr>
            <a:graphicFrameLocks noGrp="1"/>
          </p:cNvGraphicFramePr>
          <p:nvPr/>
        </p:nvGraphicFramePr>
        <p:xfrm>
          <a:off x="936702" y="1293541"/>
          <a:ext cx="10470996" cy="5586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498">
                  <a:extLst>
                    <a:ext uri="{9D8B030D-6E8A-4147-A177-3AD203B41FA5}">
                      <a16:colId xmlns:a16="http://schemas.microsoft.com/office/drawing/2014/main" val="1019748261"/>
                    </a:ext>
                  </a:extLst>
                </a:gridCol>
                <a:gridCol w="5235498">
                  <a:extLst>
                    <a:ext uri="{9D8B030D-6E8A-4147-A177-3AD203B41FA5}">
                      <a16:colId xmlns:a16="http://schemas.microsoft.com/office/drawing/2014/main" val="1382603609"/>
                    </a:ext>
                  </a:extLst>
                </a:gridCol>
              </a:tblGrid>
              <a:tr h="345576">
                <a:tc>
                  <a:txBody>
                    <a:bodyPr/>
                    <a:lstStyle/>
                    <a:p>
                      <a:r>
                        <a:rPr lang="en-US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09781"/>
                  </a:ext>
                </a:extLst>
              </a:tr>
              <a:tr h="782816">
                <a:tc>
                  <a:txBody>
                    <a:bodyPr/>
                    <a:lstStyle/>
                    <a:p>
                      <a:r>
                        <a:rPr lang="en-US" sz="1400" dirty="0"/>
                        <a:t>Agent launches on in daemon mode as a co-application to the Subnet Manager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POC Zephyr has a Grand Plan spec to launch the Agent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Who the Agent is</a:t>
                      </a:r>
                    </a:p>
                    <a:p>
                      <a:r>
                        <a:rPr lang="en-US" sz="1400" dirty="0"/>
                        <a:t>How to turn on Agent</a:t>
                      </a:r>
                    </a:p>
                    <a:p>
                      <a:r>
                        <a:rPr lang="en-US" sz="1400" dirty="0"/>
                        <a:t>Path location of Agent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88110"/>
                  </a:ext>
                </a:extLst>
              </a:tr>
              <a:tr h="735981">
                <a:tc>
                  <a:txBody>
                    <a:bodyPr/>
                    <a:lstStyle/>
                    <a:p>
                      <a:r>
                        <a:rPr lang="en-US" sz="1400" dirty="0"/>
                        <a:t>Agent locates Subnet Manager and turns it’s ears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Flag for insertion/deletion</a:t>
                      </a:r>
                    </a:p>
                    <a:p>
                      <a:r>
                        <a:rPr lang="en-US" sz="1400" dirty="0"/>
                        <a:t>Identifier to component</a:t>
                      </a:r>
                    </a:p>
                    <a:p>
                      <a:r>
                        <a:rPr lang="en-US" sz="1400" dirty="0"/>
                        <a:t>Wiring points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983175"/>
                  </a:ext>
                </a:extLst>
              </a:tr>
              <a:tr h="597047">
                <a:tc>
                  <a:txBody>
                    <a:bodyPr/>
                    <a:lstStyle/>
                    <a:p>
                      <a:r>
                        <a:rPr lang="en-US" sz="1400" dirty="0"/>
                        <a:t>Locate the OFMF using SSDP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Service Identifier(s)</a:t>
                      </a:r>
                    </a:p>
                    <a:p>
                      <a:r>
                        <a:rPr lang="en-US" sz="1400" dirty="0"/>
                        <a:t>OFMF Acknowledgement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25969"/>
                  </a:ext>
                </a:extLst>
              </a:tr>
              <a:tr h="663040">
                <a:tc>
                  <a:txBody>
                    <a:bodyPr/>
                    <a:lstStyle/>
                    <a:p>
                      <a:r>
                        <a:rPr lang="en-US" sz="1400" dirty="0"/>
                        <a:t>Agent receives a notification from the Subnet Manager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Add/Delete event</a:t>
                      </a:r>
                    </a:p>
                    <a:p>
                      <a:r>
                        <a:rPr lang="en-US" sz="1400" dirty="0"/>
                        <a:t>Add/Delete flag</a:t>
                      </a:r>
                    </a:p>
                    <a:p>
                      <a:r>
                        <a:rPr lang="en-US" sz="1400" dirty="0"/>
                        <a:t>Fabric-specific object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1494"/>
                  </a:ext>
                </a:extLst>
              </a:tr>
              <a:tr h="852924">
                <a:tc>
                  <a:txBody>
                    <a:bodyPr/>
                    <a:lstStyle/>
                    <a:p>
                      <a:r>
                        <a:rPr lang="en-US" sz="1400" dirty="0"/>
                        <a:t>Agent sends a Redfish event to the OFMF </a:t>
                      </a:r>
                    </a:p>
                    <a:p>
                      <a:r>
                        <a:rPr lang="en-US" sz="1400" dirty="0"/>
                        <a:t>OFMF may respond with a Get to Agent</a:t>
                      </a:r>
                    </a:p>
                    <a:p>
                      <a:r>
                        <a:rPr lang="en-US" sz="1400" dirty="0"/>
                        <a:t>OFMF notifies client(s)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Redfish event </a:t>
                      </a:r>
                    </a:p>
                    <a:p>
                      <a:r>
                        <a:rPr lang="en-US" sz="1400" dirty="0"/>
                        <a:t>Change information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785848"/>
                  </a:ext>
                </a:extLst>
              </a:tr>
              <a:tr h="4055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Agent performs a Post/Delete to update the OFMF Redfish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65067"/>
                  </a:ext>
                </a:extLst>
              </a:tr>
              <a:tr h="3944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Agent performs a Post/Delete to update the OFMF Redfish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Redfish object resource representation(s)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62341"/>
                  </a:ext>
                </a:extLst>
              </a:tr>
              <a:tr h="59704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Clients receive information from OFMF Redfish Tree that a change has occurred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Register from Redfish Events from OFMF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52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58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36" y="49951"/>
            <a:ext cx="11642151" cy="1325563"/>
          </a:xfrm>
        </p:spPr>
        <p:txBody>
          <a:bodyPr/>
          <a:lstStyle/>
          <a:p>
            <a:pPr algn="ctr"/>
            <a:r>
              <a:rPr lang="en-US" dirty="0"/>
              <a:t>OFMF Functionality needed for POC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4322" y="1200586"/>
            <a:ext cx="507624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Zones </a:t>
            </a:r>
          </a:p>
          <a:p>
            <a:pPr lvl="1"/>
            <a:r>
              <a:rPr lang="en-US" sz="1600" dirty="0"/>
              <a:t>Default Zone includes everything on fabric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Agent populates this and adds the FM (optional?)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Clients cannot manipulate the default zone?</a:t>
            </a:r>
          </a:p>
          <a:p>
            <a:pPr lvl="1"/>
            <a:r>
              <a:rPr lang="en-US" sz="1600" dirty="0"/>
              <a:t>GET, POST, PATCH (PUT?), DELETE </a:t>
            </a:r>
          </a:p>
          <a:p>
            <a:r>
              <a:rPr lang="en-US" sz="1800" dirty="0"/>
              <a:t>Connections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/>
              <a:t>Agent may populate FM connections </a:t>
            </a:r>
          </a:p>
          <a:p>
            <a:pPr lvl="1"/>
            <a:r>
              <a:rPr lang="en-US" sz="1400" dirty="0"/>
              <a:t>Clients may not be allowed to see the FM’s connections or zones</a:t>
            </a:r>
          </a:p>
          <a:p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130" y="1200586"/>
            <a:ext cx="507624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Fabric Adapters (hosts, SoCs)</a:t>
            </a:r>
          </a:p>
          <a:p>
            <a:pPr lvl="1"/>
            <a:r>
              <a:rPr lang="en-US" sz="1600" dirty="0"/>
              <a:t>GET, POST, PATCH (PUT?), DELETE(?)</a:t>
            </a:r>
          </a:p>
          <a:p>
            <a:pPr lvl="1"/>
            <a:r>
              <a:rPr lang="en-US" sz="1600" dirty="0"/>
              <a:t>Must be associated with ‘systems’</a:t>
            </a:r>
          </a:p>
          <a:p>
            <a:pPr lvl="2"/>
            <a:r>
              <a:rPr lang="en-US" sz="1400" dirty="0"/>
              <a:t>If associated system is Deleted, OFMF must delete hosted fabric adapters first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For PoC the Agent or Client POSTs are made to a ‘system’, but such systems contain only Fabric Adapters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701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Redfish Objects needed for </a:t>
            </a:r>
            <a:r>
              <a:rPr lang="en-US" dirty="0" err="1"/>
              <a:t>PoC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914"/>
            <a:ext cx="4759518" cy="492059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Fabric Adapter and ports</a:t>
            </a:r>
          </a:p>
          <a:p>
            <a:pPr lvl="1"/>
            <a:r>
              <a:rPr lang="en-US" dirty="0"/>
              <a:t>Plus required placeholder ‘system’ path objects and collections</a:t>
            </a:r>
          </a:p>
          <a:p>
            <a:r>
              <a:rPr lang="en-US" dirty="0"/>
              <a:t>Stand Alone Switch and ports</a:t>
            </a:r>
          </a:p>
          <a:p>
            <a:r>
              <a:rPr lang="en-US" dirty="0"/>
              <a:t>Media controller and ports</a:t>
            </a:r>
          </a:p>
          <a:p>
            <a:pPr lvl="1"/>
            <a:r>
              <a:rPr lang="en-US" dirty="0"/>
              <a:t>And associated Memory Domain</a:t>
            </a:r>
          </a:p>
          <a:p>
            <a:pPr lvl="1"/>
            <a:r>
              <a:rPr lang="en-US" dirty="0"/>
              <a:t>Plus required placeholder ‘Chassis’ path objects and collections</a:t>
            </a:r>
          </a:p>
          <a:p>
            <a:r>
              <a:rPr lang="en-US" dirty="0"/>
              <a:t>Zones</a:t>
            </a:r>
          </a:p>
          <a:p>
            <a:r>
              <a:rPr lang="en-US" dirty="0"/>
              <a:t>Connections</a:t>
            </a:r>
          </a:p>
          <a:p>
            <a:pPr lvl="1"/>
            <a:r>
              <a:rPr lang="en-US" dirty="0"/>
              <a:t>Including </a:t>
            </a:r>
            <a:r>
              <a:rPr lang="en-US" dirty="0" err="1"/>
              <a:t>Rkeys</a:t>
            </a:r>
            <a:r>
              <a:rPr lang="en-US" dirty="0"/>
              <a:t> IFF </a:t>
            </a:r>
            <a:r>
              <a:rPr lang="en-US" dirty="0" err="1"/>
              <a:t>PoC</a:t>
            </a:r>
            <a:r>
              <a:rPr lang="en-US" dirty="0"/>
              <a:t> implements R-Key checking</a:t>
            </a:r>
          </a:p>
          <a:p>
            <a:r>
              <a:rPr lang="en-US" dirty="0">
                <a:solidFill>
                  <a:srgbClr val="00B050"/>
                </a:solidFill>
              </a:rPr>
              <a:t>Address pools  -NOT Required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POC:  probably not since FM supplies all fabric addresses when component is discovered</a:t>
            </a:r>
          </a:p>
          <a:p>
            <a:r>
              <a:rPr lang="en-US" dirty="0">
                <a:solidFill>
                  <a:srgbClr val="00B050"/>
                </a:solidFill>
              </a:rPr>
              <a:t>Logical Memory Regions –NOT Required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required if PoC implements </a:t>
            </a:r>
            <a:r>
              <a:rPr lang="en-US" dirty="0" err="1">
                <a:solidFill>
                  <a:srgbClr val="00B050"/>
                </a:solidFill>
              </a:rPr>
              <a:t>zMM</a:t>
            </a:r>
            <a:r>
              <a:rPr lang="en-US" dirty="0">
                <a:solidFill>
                  <a:srgbClr val="00B050"/>
                </a:solidFill>
              </a:rPr>
              <a:t> memory chunk interleaving or mirroring</a:t>
            </a:r>
          </a:p>
          <a:p>
            <a:r>
              <a:rPr lang="en-US" dirty="0"/>
              <a:t>Memory Chunks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07587" y="1527914"/>
            <a:ext cx="475951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B050"/>
                </a:solidFill>
              </a:rPr>
              <a:t>R-Keys  -NOT Required</a:t>
            </a:r>
          </a:p>
          <a:p>
            <a:pPr lvl="1"/>
            <a:r>
              <a:rPr lang="en-US" sz="1600" dirty="0"/>
              <a:t>See “Connections”</a:t>
            </a:r>
          </a:p>
          <a:p>
            <a:r>
              <a:rPr lang="en-US" sz="1800" dirty="0"/>
              <a:t>Link-up events (hot add)</a:t>
            </a:r>
          </a:p>
          <a:p>
            <a:pPr lvl="1"/>
            <a:r>
              <a:rPr lang="en-US" sz="1600" dirty="0"/>
              <a:t>Passed from Agent through OFMF to clients registered for them</a:t>
            </a:r>
          </a:p>
          <a:p>
            <a:r>
              <a:rPr lang="en-US" sz="1800" dirty="0"/>
              <a:t>Link-</a:t>
            </a:r>
            <a:r>
              <a:rPr lang="en-US" sz="1800" dirty="0" err="1"/>
              <a:t>dn</a:t>
            </a:r>
            <a:r>
              <a:rPr lang="en-US" sz="1800" dirty="0"/>
              <a:t> events (surprise removal)</a:t>
            </a:r>
          </a:p>
          <a:p>
            <a:pPr lvl="1"/>
            <a:r>
              <a:rPr lang="en-US" sz="1600" dirty="0"/>
              <a:t>Agent should trap planned Link-</a:t>
            </a:r>
            <a:r>
              <a:rPr lang="en-US" sz="1600" dirty="0" err="1"/>
              <a:t>dn</a:t>
            </a:r>
            <a:r>
              <a:rPr lang="en-US" sz="1600" dirty="0"/>
              <a:t> events whenever a resource is programmatically disabled or removed</a:t>
            </a:r>
          </a:p>
          <a:p>
            <a:pPr lvl="1"/>
            <a:r>
              <a:rPr lang="en-US" sz="1600" dirty="0"/>
              <a:t>POC:  Agent can be enabled to forward all Link-up and Link-</a:t>
            </a:r>
            <a:r>
              <a:rPr lang="en-US" sz="1600" dirty="0" err="1"/>
              <a:t>dn</a:t>
            </a:r>
            <a:r>
              <a:rPr lang="en-US" sz="1600" dirty="0"/>
              <a:t> events to clients so apps demonstrating Health Monitoring can show off</a:t>
            </a:r>
          </a:p>
          <a:p>
            <a:r>
              <a:rPr lang="en-US" sz="1800" dirty="0"/>
              <a:t>Protection violations events</a:t>
            </a:r>
          </a:p>
          <a:p>
            <a:pPr lvl="1"/>
            <a:r>
              <a:rPr lang="en-US" sz="1600" dirty="0"/>
              <a:t>As available from Hardware</a:t>
            </a:r>
          </a:p>
          <a:p>
            <a:pPr lvl="1"/>
            <a:r>
              <a:rPr lang="en-US" sz="1600" dirty="0"/>
              <a:t>As forwarded from Zephyr through the Agent to OFMF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2214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37" y="49951"/>
            <a:ext cx="10515600" cy="1325563"/>
          </a:xfrm>
        </p:spPr>
        <p:txBody>
          <a:bodyPr/>
          <a:lstStyle/>
          <a:p>
            <a:r>
              <a:rPr lang="en-US" dirty="0"/>
              <a:t>OFMF Functionality needed for POC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8828" y="1282687"/>
            <a:ext cx="4783373" cy="505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Simple GETS on all objects, Register for those Events emitted by object which Zephyr will actually forward  (list TBD)</a:t>
            </a:r>
          </a:p>
          <a:p>
            <a:r>
              <a:rPr lang="en-US" sz="1800" dirty="0"/>
              <a:t>Memory chunks (physical chunks)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/>
              <a:t> always a subordinate of a Memory Domain</a:t>
            </a:r>
          </a:p>
          <a:p>
            <a:pPr lvl="1"/>
            <a:r>
              <a:rPr lang="en-US" sz="1600" dirty="0"/>
              <a:t>Linked to actual Media Controller endpoint through Memory Domain</a:t>
            </a:r>
          </a:p>
          <a:p>
            <a:r>
              <a:rPr lang="en-US" sz="1800" dirty="0"/>
              <a:t>Media Controller (</a:t>
            </a:r>
            <a:r>
              <a:rPr lang="en-US" sz="1800" dirty="0" err="1"/>
              <a:t>zMMs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Does NOT spawn a Memory Domain 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Client or Agent must POST the associated Memory Domain</a:t>
            </a:r>
          </a:p>
          <a:p>
            <a:r>
              <a:rPr lang="en-US" sz="1800" dirty="0"/>
              <a:t>Memory Domain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/>
              <a:t>Must be linked to Media Controller 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If Media Controller is DELETED, the Memory Domains must go away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57678" y="1375513"/>
            <a:ext cx="5693132" cy="508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Stand-Alone Switches  </a:t>
            </a:r>
          </a:p>
          <a:p>
            <a:pPr lvl="1"/>
            <a:r>
              <a:rPr lang="en-US" sz="1600" dirty="0"/>
              <a:t>GET, POST, PATCH (PUT?), DELETE(?)</a:t>
            </a:r>
          </a:p>
          <a:p>
            <a:pPr lvl="1"/>
            <a:r>
              <a:rPr lang="en-US" sz="1600" dirty="0"/>
              <a:t>Agent POSTs and DELETEs standalone switches and associated Ports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Routing tables are ‘fabric specific’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Routing tables values are not visible to clients &amp; OFMF?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App clients don’t manipulate switches?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May need to have visibility on them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 values are not visible to clients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Should not need to support table data in OFMF of POC</a:t>
            </a:r>
          </a:p>
          <a:p>
            <a:r>
              <a:rPr lang="en-US" sz="1800" dirty="0"/>
              <a:t>Integrated switches are part of Media Controllers or Fabric Adapters</a:t>
            </a:r>
          </a:p>
          <a:p>
            <a:pPr lvl="1"/>
            <a:r>
              <a:rPr lang="en-US" sz="1600" dirty="0"/>
              <a:t>Manifest as resources under Ports structures</a:t>
            </a:r>
            <a:endParaRPr lang="en-US" sz="1400" dirty="0"/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tables associated with ports are fabric specific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 values may not be visible to clients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Should not need to support table data in OFMF of POC</a:t>
            </a: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667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D89F-4C18-E04A-972E-1073DF6B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Zephyr SM Launch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FDD97-E786-884F-985A-1C7B6FC9D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AFC42-22B1-9247-A3FD-0D974497F2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0828B-044F-B545-9205-C2501ED45104}"/>
              </a:ext>
            </a:extLst>
          </p:cNvPr>
          <p:cNvSpPr txBox="1"/>
          <p:nvPr/>
        </p:nvSpPr>
        <p:spPr>
          <a:xfrm>
            <a:off x="1672683" y="2330605"/>
            <a:ext cx="104825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Json formatted configuration file</a:t>
            </a:r>
          </a:p>
          <a:p>
            <a:pPr lvl="0"/>
            <a:r>
              <a:rPr lang="en-US" dirty="0"/>
              <a:t>Zephyr does a discovery and resource descriptions from a static file in SM node</a:t>
            </a:r>
          </a:p>
          <a:p>
            <a:pPr lvl="1"/>
            <a:r>
              <a:rPr lang="en-US" dirty="0"/>
              <a:t>Fabric Attached components/resources are matched to consumers </a:t>
            </a:r>
          </a:p>
          <a:p>
            <a:pPr lvl="1"/>
            <a:r>
              <a:rPr lang="en-US" dirty="0"/>
              <a:t>Resource characteristics, type of resource, address range, UUID and serial number</a:t>
            </a:r>
          </a:p>
          <a:p>
            <a:pPr lvl="1"/>
            <a:r>
              <a:rPr lang="en-US" dirty="0"/>
              <a:t>Configuration restriction decides who can connect/bind to what resource, no randomness</a:t>
            </a:r>
          </a:p>
          <a:p>
            <a:pPr lvl="1"/>
            <a:r>
              <a:rPr lang="en-US" dirty="0"/>
              <a:t>Wiring-–Python </a:t>
            </a:r>
            <a:r>
              <a:rPr lang="en-US" dirty="0" err="1"/>
              <a:t>NetworkX</a:t>
            </a:r>
            <a:r>
              <a:rPr lang="en-US" dirty="0"/>
              <a:t> to communicate wiring topology, potential wiring pathway that could be used.</a:t>
            </a:r>
          </a:p>
          <a:p>
            <a:pPr lvl="1"/>
            <a:r>
              <a:rPr lang="en-US" dirty="0"/>
              <a:t>Flags---for driver</a:t>
            </a:r>
          </a:p>
          <a:p>
            <a:r>
              <a:rPr lang="en-US" dirty="0">
                <a:solidFill>
                  <a:srgbClr val="FF0000"/>
                </a:solidFill>
              </a:rPr>
              <a:t>Zephyr listens for Agent-–policy not determined---</a:t>
            </a:r>
            <a:r>
              <a:rPr lang="en-US" dirty="0" err="1">
                <a:solidFill>
                  <a:srgbClr val="FF0000"/>
                </a:solidFill>
              </a:rPr>
              <a:t>cURL</a:t>
            </a:r>
            <a:r>
              <a:rPr lang="en-US" dirty="0">
                <a:solidFill>
                  <a:srgbClr val="FF0000"/>
                </a:solidFill>
              </a:rPr>
              <a:t>--(HTTPS, web interface)</a:t>
            </a:r>
          </a:p>
          <a:p>
            <a:r>
              <a:rPr lang="en-US" dirty="0"/>
              <a:t>         Dump available resources </a:t>
            </a:r>
          </a:p>
          <a:p>
            <a:pPr lvl="2"/>
            <a:r>
              <a:rPr lang="en-US" dirty="0"/>
              <a:t>Fabric Attached components/resources, as producers, are matched to consumers</a:t>
            </a:r>
          </a:p>
          <a:p>
            <a:pPr lvl="2"/>
            <a:r>
              <a:rPr lang="en-US" dirty="0"/>
              <a:t>Resource characteristics, type of resource, address range, UUID and serial number</a:t>
            </a:r>
          </a:p>
          <a:p>
            <a:pPr lvl="2"/>
            <a:r>
              <a:rPr lang="en-US" dirty="0"/>
              <a:t>Configuration restriction decides who can connect/bind to what resource, no randomness</a:t>
            </a:r>
          </a:p>
          <a:p>
            <a:r>
              <a:rPr lang="en-US" dirty="0"/>
              <a:t>	Connection binding restrictions and hops</a:t>
            </a:r>
          </a:p>
        </p:txBody>
      </p:sp>
    </p:spTree>
    <p:extLst>
      <p:ext uri="{BB962C8B-B14F-4D97-AF65-F5344CB8AC3E}">
        <p14:creationId xmlns:p14="http://schemas.microsoft.com/office/powerpoint/2010/main" val="2134233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4449-2D6B-554A-ADDD-E3A98E16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Zephyr SM Launch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17E88-B312-1847-860E-B6D08BA60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45326-DD71-BD4B-9CCB-DA1B99F5D6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0F742-9E8B-F34D-82A1-7D9CF52C89F7}"/>
              </a:ext>
            </a:extLst>
          </p:cNvPr>
          <p:cNvSpPr txBox="1"/>
          <p:nvPr/>
        </p:nvSpPr>
        <p:spPr>
          <a:xfrm>
            <a:off x="3526972" y="2892260"/>
            <a:ext cx="34393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Producers and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Nodes and 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Associations that provide Zones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After </a:t>
            </a:r>
            <a:r>
              <a:rPr lang="en-US" dirty="0" err="1"/>
              <a:t>PoC</a:t>
            </a:r>
            <a:r>
              <a:rPr lang="en-US" dirty="0"/>
              <a:t>—</a:t>
            </a:r>
            <a:r>
              <a:rPr lang="en-US" dirty="0" err="1"/>
              <a:t>Rkey</a:t>
            </a:r>
            <a:r>
              <a:rPr lang="en-US" dirty="0"/>
              <a:t>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9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OFMF Redfish Tree:  Consolidated Physical Objects, Endpoints, and Port linkages</a:t>
            </a:r>
          </a:p>
        </p:txBody>
      </p:sp>
      <p:cxnSp>
        <p:nvCxnSpPr>
          <p:cNvPr id="8" name="Curved Connector 7"/>
          <p:cNvCxnSpPr>
            <a:cxnSpLocks/>
            <a:stCxn id="19" idx="5"/>
            <a:endCxn id="6" idx="0"/>
          </p:cNvCxnSpPr>
          <p:nvPr/>
        </p:nvCxnSpPr>
        <p:spPr>
          <a:xfrm rot="16200000" flipH="1">
            <a:off x="5715492" y="1819911"/>
            <a:ext cx="842198" cy="113876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Gen-Z 1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</a:rPr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6087334" y="2810393"/>
            <a:ext cx="123727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5224" y="306307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471815" y="2840608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128" idx="3"/>
            <a:endCxn id="304" idx="5"/>
          </p:cNvCxnSpPr>
          <p:nvPr/>
        </p:nvCxnSpPr>
        <p:spPr>
          <a:xfrm rot="5400000" flipH="1">
            <a:off x="4346448" y="1837791"/>
            <a:ext cx="125573" cy="3443884"/>
          </a:xfrm>
          <a:prstGeom prst="curvedConnector3">
            <a:avLst>
              <a:gd name="adj1" fmla="val -21742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6080708" y="3363596"/>
            <a:ext cx="344625" cy="3033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id="{304F243C-B60C-4141-AF31-CE2847817BF7}"/>
              </a:ext>
            </a:extLst>
          </p:cNvPr>
          <p:cNvCxnSpPr>
            <a:cxnSpLocks/>
            <a:stCxn id="19" idx="3"/>
            <a:endCxn id="86" idx="0"/>
          </p:cNvCxnSpPr>
          <p:nvPr/>
        </p:nvCxnSpPr>
        <p:spPr>
          <a:xfrm rot="16200000" flipH="1">
            <a:off x="4611302" y="2150179"/>
            <a:ext cx="415843" cy="51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129320" y="2393265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1126282" y="2932026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3" idx="4"/>
            <a:endCxn id="273" idx="3"/>
          </p:cNvCxnSpPr>
          <p:nvPr/>
        </p:nvCxnSpPr>
        <p:spPr>
          <a:xfrm rot="5400000" flipH="1" flipV="1">
            <a:off x="3358404" y="3641155"/>
            <a:ext cx="291998" cy="3039945"/>
          </a:xfrm>
          <a:prstGeom prst="curvedConnector3">
            <a:avLst>
              <a:gd name="adj1" fmla="val -4833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Media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0A79B7A-3747-4906-9B1E-D61C2019EB03}"/>
              </a:ext>
            </a:extLst>
          </p:cNvPr>
          <p:cNvGrpSpPr/>
          <p:nvPr/>
        </p:nvGrpSpPr>
        <p:grpSpPr>
          <a:xfrm>
            <a:off x="10279832" y="1731157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Memory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174566" y="2379949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473277" y="405557"/>
            <a:ext cx="229390" cy="2421811"/>
          </a:xfrm>
          <a:prstGeom prst="curvedConnector3">
            <a:avLst>
              <a:gd name="adj1" fmla="val -12638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6301616" y="348841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5973160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373465" y="319040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525045" y="3180475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23293" y="3567155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C01F198E-2398-40C9-9C81-E18956A8FD1A}"/>
              </a:ext>
            </a:extLst>
          </p:cNvPr>
          <p:cNvSpPr/>
          <p:nvPr/>
        </p:nvSpPr>
        <p:spPr>
          <a:xfrm>
            <a:off x="1044997" y="317377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D3E0104-DBAB-4145-ACC7-9AA6EEA5FDDC}"/>
              </a:ext>
            </a:extLst>
          </p:cNvPr>
          <p:cNvSpPr txBox="1"/>
          <p:nvPr/>
        </p:nvSpPr>
        <p:spPr>
          <a:xfrm>
            <a:off x="1214080" y="3195590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1402684" y="3540680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743292" y="4768237"/>
            <a:ext cx="624170" cy="527709"/>
            <a:chOff x="2087056" y="4770132"/>
            <a:chExt cx="660356" cy="57393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270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61" idx="4"/>
            <a:endCxn id="263" idx="0"/>
          </p:cNvCxnSpPr>
          <p:nvPr/>
        </p:nvCxnSpPr>
        <p:spPr>
          <a:xfrm rot="16200000" flipH="1">
            <a:off x="369102" y="4085365"/>
            <a:ext cx="1013677" cy="358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urved Connector 7">
            <a:extLst>
              <a:ext uri="{FF2B5EF4-FFF2-40B4-BE49-F238E27FC236}">
                <a16:creationId xmlns:a16="http://schemas.microsoft.com/office/drawing/2014/main" id="{F5339E17-BF9E-49C7-BA11-6DD30FABE8D1}"/>
              </a:ext>
            </a:extLst>
          </p:cNvPr>
          <p:cNvCxnSpPr>
            <a:cxnSpLocks/>
            <a:stCxn id="259" idx="4"/>
            <a:endCxn id="594" idx="0"/>
          </p:cNvCxnSpPr>
          <p:nvPr/>
        </p:nvCxnSpPr>
        <p:spPr>
          <a:xfrm rot="16200000" flipH="1">
            <a:off x="1245201" y="4042261"/>
            <a:ext cx="1026442" cy="4546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262" idx="4"/>
            <a:endCxn id="151" idx="3"/>
          </p:cNvCxnSpPr>
          <p:nvPr/>
        </p:nvCxnSpPr>
        <p:spPr>
          <a:xfrm rot="5400000" flipH="1" flipV="1">
            <a:off x="3030512" y="3200962"/>
            <a:ext cx="118517" cy="4071451"/>
          </a:xfrm>
          <a:prstGeom prst="curvedConnector3">
            <a:avLst>
              <a:gd name="adj1" fmla="val -3002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6152570" y="343947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5" name="Oval 344"/>
          <p:cNvSpPr/>
          <p:nvPr/>
        </p:nvSpPr>
        <p:spPr bwMode="ltGray">
          <a:xfrm>
            <a:off x="6384425" y="356249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6" name="Oval 345"/>
          <p:cNvSpPr/>
          <p:nvPr/>
        </p:nvSpPr>
        <p:spPr bwMode="ltGray">
          <a:xfrm>
            <a:off x="6053802" y="3195146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3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720922" y="2383778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48" name="Rounded Rectangle 347"/>
          <p:cNvSpPr/>
          <p:nvPr/>
        </p:nvSpPr>
        <p:spPr>
          <a:xfrm>
            <a:off x="1220239" y="2466736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4206401" y="2384038"/>
            <a:ext cx="1277517" cy="908243"/>
            <a:chOff x="6866802" y="4052935"/>
            <a:chExt cx="1424142" cy="908243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424142" cy="861819"/>
              <a:chOff x="6445409" y="4251530"/>
              <a:chExt cx="1424142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424142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248477" y="4627737"/>
              <a:ext cx="480286" cy="3334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D1AB099-DDB1-43CA-8091-F241E12D1E9E}"/>
              </a:ext>
            </a:extLst>
          </p:cNvPr>
          <p:cNvGrpSpPr/>
          <p:nvPr/>
        </p:nvGrpSpPr>
        <p:grpSpPr>
          <a:xfrm>
            <a:off x="5085161" y="4646668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id="{64249A3D-B85C-47B6-82EF-209B9696C496}"/>
              </a:ext>
            </a:extLst>
          </p:cNvPr>
          <p:cNvCxnSpPr>
            <a:cxnSpLocks/>
            <a:stCxn id="85" idx="5"/>
            <a:endCxn id="153" idx="0"/>
          </p:cNvCxnSpPr>
          <p:nvPr/>
        </p:nvCxnSpPr>
        <p:spPr>
          <a:xfrm rot="16200000" flipH="1">
            <a:off x="4471621" y="3688351"/>
            <a:ext cx="1403218" cy="51341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00701" y="5002734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83484" y="483285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84040" y="4818587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287607" y="5045629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95284" y="461986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1" name="Diamond 350"/>
          <p:cNvSpPr/>
          <p:nvPr/>
        </p:nvSpPr>
        <p:spPr>
          <a:xfrm>
            <a:off x="4732360" y="2903762"/>
            <a:ext cx="178731" cy="226239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6" idx="3"/>
            <a:endCxn id="259" idx="5"/>
          </p:cNvCxnSpPr>
          <p:nvPr/>
        </p:nvCxnSpPr>
        <p:spPr>
          <a:xfrm rot="5400000" flipH="1">
            <a:off x="3975993" y="1370670"/>
            <a:ext cx="22155" cy="4730398"/>
          </a:xfrm>
          <a:prstGeom prst="curvedConnector3">
            <a:avLst>
              <a:gd name="adj1" fmla="val -162682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532549" y="2124904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792531" y="2340347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07292" y="337773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221349" y="313467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40415" y="287967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189625" y="3431722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5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2" name="Oval 371"/>
          <p:cNvSpPr/>
          <p:nvPr/>
        </p:nvSpPr>
        <p:spPr bwMode="ltGray">
          <a:xfrm>
            <a:off x="7232705" y="2937697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7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 bwMode="ltGray">
          <a:xfrm>
            <a:off x="7313970" y="3185300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6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452725" y="2581299"/>
            <a:ext cx="1760090" cy="94154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566782" y="2542361"/>
            <a:ext cx="1272858" cy="73741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485848" y="2265729"/>
            <a:ext cx="1046701" cy="7590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113505" y="2240400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720803" y="2466736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385516" y="242841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31961" y="1403967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60633" y="2085919"/>
            <a:ext cx="132241" cy="858519"/>
          </a:xfrm>
          <a:prstGeom prst="curvedConnector3">
            <a:avLst>
              <a:gd name="adj1" fmla="val -162209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46083" y="1863377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7886821" y="3850343"/>
            <a:ext cx="603917" cy="462976"/>
            <a:chOff x="2087056" y="4770132"/>
            <a:chExt cx="695373" cy="574375"/>
          </a:xfrm>
        </p:grpSpPr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95373" cy="574375"/>
              <a:chOff x="2087056" y="4770132"/>
              <a:chExt cx="695373" cy="574375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804774"/>
                <a:ext cx="660356" cy="5397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97893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8669403" y="3836502"/>
            <a:ext cx="595855" cy="455716"/>
            <a:chOff x="2087056" y="4770133"/>
            <a:chExt cx="686090" cy="565368"/>
          </a:xfrm>
        </p:grpSpPr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3"/>
              <a:ext cx="686090" cy="543433"/>
              <a:chOff x="2087056" y="4770133"/>
              <a:chExt cx="686090" cy="543433"/>
            </a:xfrm>
          </p:grpSpPr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3"/>
                <a:ext cx="588610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80580" y="510523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9386726" y="3811251"/>
            <a:ext cx="591982" cy="480657"/>
            <a:chOff x="2087056" y="4770132"/>
            <a:chExt cx="681631" cy="596310"/>
          </a:xfrm>
        </p:grpSpPr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81631" cy="543434"/>
              <a:chOff x="2087056" y="4770132"/>
              <a:chExt cx="681631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84151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75059" y="5136179"/>
              <a:ext cx="275435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56410" y="409867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685145" y="3056500"/>
            <a:ext cx="1576671" cy="19428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16200000" flipH="1">
            <a:off x="8351775" y="3178616"/>
            <a:ext cx="1259481" cy="562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17399" y="3003601"/>
            <a:ext cx="1195404" cy="41989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23" idx="4"/>
            <a:endCxn id="414" idx="6"/>
          </p:cNvCxnSpPr>
          <p:nvPr/>
        </p:nvCxnSpPr>
        <p:spPr>
          <a:xfrm rot="5400000">
            <a:off x="6826888" y="3357431"/>
            <a:ext cx="389926" cy="2301001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43" idx="3"/>
            <a:endCxn id="271" idx="6"/>
          </p:cNvCxnSpPr>
          <p:nvPr/>
        </p:nvCxnSpPr>
        <p:spPr>
          <a:xfrm rot="5400000">
            <a:off x="7157279" y="2804430"/>
            <a:ext cx="932293" cy="3694579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 representing physical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Fabric links (always between ports)</a:t>
            </a:r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Links between Redfish models</a:t>
            </a:r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672470" y="2379949"/>
            <a:ext cx="422223" cy="324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93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2049317" y="2640566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2051499" y="2964989"/>
            <a:ext cx="644481" cy="607834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2202705" y="2954350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2436090" y="3286065"/>
            <a:ext cx="294303" cy="2470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309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04" idx="4"/>
            <a:endCxn id="588" idx="0"/>
          </p:cNvCxnSpPr>
          <p:nvPr/>
        </p:nvCxnSpPr>
        <p:spPr>
          <a:xfrm rot="16200000" flipH="1">
            <a:off x="2126532" y="3989837"/>
            <a:ext cx="1136148" cy="2227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Oval 35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859706" y="354998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0" name="Oval 359"/>
          <p:cNvSpPr/>
          <p:nvPr/>
        </p:nvSpPr>
        <p:spPr bwMode="ltGray">
          <a:xfrm>
            <a:off x="6921921" y="362397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4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10207450" y="3856242"/>
            <a:ext cx="611174" cy="483740"/>
            <a:chOff x="2087056" y="4770132"/>
            <a:chExt cx="723287" cy="573939"/>
          </a:xfrm>
        </p:grpSpPr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723287" cy="543434"/>
              <a:chOff x="2087056" y="4770132"/>
              <a:chExt cx="723287" cy="543434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625807" cy="310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388" name="Oval 387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170726" y="4076738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6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8" idx="2"/>
            <a:endCxn id="363" idx="5"/>
          </p:cNvCxnSpPr>
          <p:nvPr/>
        </p:nvCxnSpPr>
        <p:spPr>
          <a:xfrm rot="10800000" flipV="1">
            <a:off x="875118" y="3278725"/>
            <a:ext cx="5098042" cy="485335"/>
          </a:xfrm>
          <a:prstGeom prst="curvedConnector4">
            <a:avLst>
              <a:gd name="adj1" fmla="val 28989"/>
              <a:gd name="adj2" fmla="val 21468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397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086838" y="1976855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398825" y="2220491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401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80074" y="2084364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1727426" y="2474644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cxnSp>
        <p:nvCxnSpPr>
          <p:cNvPr id="405" name="Curved Connector 404"/>
          <p:cNvCxnSpPr>
            <a:cxnSpLocks/>
            <a:stCxn id="400" idx="4"/>
            <a:endCxn id="380" idx="0"/>
          </p:cNvCxnSpPr>
          <p:nvPr/>
        </p:nvCxnSpPr>
        <p:spPr>
          <a:xfrm rot="16200000" flipH="1">
            <a:off x="9336470" y="2638489"/>
            <a:ext cx="1420733" cy="10147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56" idx="5"/>
            <a:endCxn id="400" idx="5"/>
          </p:cNvCxnSpPr>
          <p:nvPr/>
        </p:nvCxnSpPr>
        <p:spPr>
          <a:xfrm rot="5400000" flipH="1" flipV="1">
            <a:off x="7699879" y="1858693"/>
            <a:ext cx="1393679" cy="2484334"/>
          </a:xfrm>
          <a:prstGeom prst="curvedConnector3">
            <a:avLst>
              <a:gd name="adj1" fmla="val 1474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Isosceles Triangle 426"/>
          <p:cNvSpPr/>
          <p:nvPr/>
        </p:nvSpPr>
        <p:spPr>
          <a:xfrm>
            <a:off x="9421640" y="2231435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prstClr val="white"/>
                </a:solidFill>
              </a:rPr>
              <a:t>3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428" name="Isosceles Triangle 42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1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29" name="Isosceles Triangle 428"/>
          <p:cNvSpPr/>
          <p:nvPr/>
        </p:nvSpPr>
        <p:spPr>
          <a:xfrm>
            <a:off x="8863154" y="2356060"/>
            <a:ext cx="222200" cy="17894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2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30" name="Isosceles Triangle 429"/>
          <p:cNvSpPr/>
          <p:nvPr/>
        </p:nvSpPr>
        <p:spPr>
          <a:xfrm>
            <a:off x="9211871" y="2424114"/>
            <a:ext cx="216697" cy="15223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4</a:t>
            </a:r>
            <a:endParaRPr lang="en-GB" sz="1000" dirty="0">
              <a:solidFill>
                <a:prstClr val="white"/>
              </a:solidFill>
            </a:endParaRPr>
          </a:p>
        </p:txBody>
      </p:sp>
      <p:cxnSp>
        <p:nvCxnSpPr>
          <p:cNvPr id="432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Oval 41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720841" y="4085683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001010" y="4036794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95916" y="458776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cxnSp>
        <p:nvCxnSpPr>
          <p:cNvPr id="415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37" idx="3"/>
            <a:endCxn id="272" idx="6"/>
          </p:cNvCxnSpPr>
          <p:nvPr/>
        </p:nvCxnSpPr>
        <p:spPr>
          <a:xfrm rot="5400000">
            <a:off x="6980812" y="3143143"/>
            <a:ext cx="682953" cy="2926740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0" idx="6"/>
            <a:endCxn id="275" idx="2"/>
          </p:cNvCxnSpPr>
          <p:nvPr/>
        </p:nvCxnSpPr>
        <p:spPr>
          <a:xfrm flipV="1">
            <a:off x="3131281" y="4734997"/>
            <a:ext cx="1864003" cy="32938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388" idx="4"/>
            <a:endCxn id="274" idx="5"/>
          </p:cNvCxnSpPr>
          <p:nvPr/>
        </p:nvCxnSpPr>
        <p:spPr>
          <a:xfrm rot="5400000">
            <a:off x="7436642" y="2385593"/>
            <a:ext cx="942642" cy="4770515"/>
          </a:xfrm>
          <a:prstGeom prst="curvedConnector3">
            <a:avLst>
              <a:gd name="adj1" fmla="val 1278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Oval 58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116305" y="447760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1184502" y="5068055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2493885" y="4665871"/>
            <a:ext cx="624170" cy="527709"/>
            <a:chOff x="2087056" y="4770132"/>
            <a:chExt cx="660356" cy="573939"/>
          </a:xfrm>
        </p:grpSpPr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89" name="TextBox 588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0" name="Oval 589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935095" y="4965689"/>
            <a:ext cx="196186" cy="1973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1673677" y="4779418"/>
            <a:ext cx="624170" cy="527709"/>
            <a:chOff x="2087056" y="4770132"/>
            <a:chExt cx="660356" cy="573939"/>
          </a:xfrm>
        </p:grpSpPr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6" name="Oval 595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114887" y="5079236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2961251" y="1998682"/>
            <a:ext cx="1116905" cy="753544"/>
            <a:chOff x="7091064" y="4093693"/>
            <a:chExt cx="1151694" cy="899066"/>
          </a:xfrm>
          <a:solidFill>
            <a:srgbClr val="00B0F0"/>
          </a:solidFill>
        </p:grpSpPr>
        <p:grpSp>
          <p:nvGrpSpPr>
            <p:cNvPr id="598" name="Group 597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7091064" y="4093693"/>
              <a:ext cx="1151694" cy="861819"/>
              <a:chOff x="6669671" y="4292288"/>
              <a:chExt cx="1151694" cy="861819"/>
            </a:xfrm>
            <a:grpFill/>
          </p:grpSpPr>
          <p:sp>
            <p:nvSpPr>
              <p:cNvPr id="600" name="Oval 599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669671" y="4292288"/>
                <a:ext cx="1151694" cy="861819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TextBox 600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8915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Connections</a:t>
                </a:r>
              </a:p>
            </p:txBody>
          </p:sp>
        </p:grp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398111" y="4720528"/>
              <a:ext cx="396399" cy="2722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607" name="Curved Connector 7">
            <a:extLst>
              <a:ext uri="{FF2B5EF4-FFF2-40B4-BE49-F238E27FC236}">
                <a16:creationId xmlns:a16="http://schemas.microsoft.com/office/drawing/2014/main" id="{304F243C-B60C-4141-AF31-CE2847817BF7}"/>
              </a:ext>
            </a:extLst>
          </p:cNvPr>
          <p:cNvCxnSpPr>
            <a:cxnSpLocks/>
            <a:stCxn id="19" idx="2"/>
            <a:endCxn id="600" idx="0"/>
          </p:cNvCxnSpPr>
          <p:nvPr/>
        </p:nvCxnSpPr>
        <p:spPr>
          <a:xfrm rot="10800000" flipV="1">
            <a:off x="3519704" y="1820150"/>
            <a:ext cx="1113298" cy="178531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2C9A6881-8D0C-4F11-AF33-76BD20AB1264}"/>
              </a:ext>
            </a:extLst>
          </p:cNvPr>
          <p:cNvGrpSpPr/>
          <p:nvPr/>
        </p:nvGrpSpPr>
        <p:grpSpPr>
          <a:xfrm>
            <a:off x="11155261" y="3063076"/>
            <a:ext cx="732393" cy="585453"/>
            <a:chOff x="3874137" y="2619316"/>
            <a:chExt cx="1038091" cy="830666"/>
          </a:xfrm>
        </p:grpSpPr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1657DD89-E7AC-414E-A060-32D220ACB575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4879A9C1-79E6-48F4-B882-AF34CBD903BC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Memory</a:t>
              </a:r>
            </a:p>
            <a:p>
              <a:pPr algn="ctr"/>
              <a:r>
                <a:rPr lang="en-US" sz="1100" dirty="0"/>
                <a:t>Chunks</a:t>
              </a:r>
            </a:p>
          </p:txBody>
        </p:sp>
      </p:grpSp>
      <p:sp>
        <p:nvSpPr>
          <p:cNvPr id="611" name="Oval 610">
            <a:extLst>
              <a:ext uri="{FF2B5EF4-FFF2-40B4-BE49-F238E27FC236}">
                <a16:creationId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16203" y="3491776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Chunk1</a:t>
            </a:r>
          </a:p>
        </p:txBody>
      </p:sp>
      <p:sp>
        <p:nvSpPr>
          <p:cNvPr id="612" name="Oval 611">
            <a:extLst>
              <a:ext uri="{FF2B5EF4-FFF2-40B4-BE49-F238E27FC236}">
                <a16:creationId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58298" y="3730948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Chunk2</a:t>
            </a:r>
          </a:p>
        </p:txBody>
      </p:sp>
      <p:cxnSp>
        <p:nvCxnSpPr>
          <p:cNvPr id="613" name="Curved Connector 612"/>
          <p:cNvCxnSpPr>
            <a:cxnSpLocks/>
            <a:endCxn id="609" idx="0"/>
          </p:cNvCxnSpPr>
          <p:nvPr/>
        </p:nvCxnSpPr>
        <p:spPr>
          <a:xfrm>
            <a:off x="10964150" y="2574952"/>
            <a:ext cx="557308" cy="488124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Oval 61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779206" y="3944953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29383" y="3799309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2" name="Oval 62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46188" y="399656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3" name="Oval 622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87669" y="380063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4" name="Oval 623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298604" y="396160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5" name="Oval 624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341508" y="378462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6" name="Oval 625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086235" y="3883345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7" name="Oval 626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215216" y="376206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074476" y="217067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495733" y="211072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566571" y="2181652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FM</a:t>
            </a:r>
          </a:p>
        </p:txBody>
      </p:sp>
    </p:spTree>
    <p:extLst>
      <p:ext uri="{BB962C8B-B14F-4D97-AF65-F5344CB8AC3E}">
        <p14:creationId xmlns:p14="http://schemas.microsoft.com/office/powerpoint/2010/main" val="3620289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6B22-6CDD-5147-B732-A3FE840F4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Agent Meet Subnet Manager--Zephyr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54AB9-E913-DB47-AAC9-F6D208D4F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67E66-8A84-4B4A-9FCD-79A439B5F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D26EC-F645-5B43-A5B8-D279E89C595F}"/>
              </a:ext>
            </a:extLst>
          </p:cNvPr>
          <p:cNvSpPr/>
          <p:nvPr/>
        </p:nvSpPr>
        <p:spPr>
          <a:xfrm>
            <a:off x="1037063" y="1707446"/>
            <a:ext cx="88540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Redfish Database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Reach out to Zephyr to gather resource information and policies using </a:t>
            </a:r>
            <a:r>
              <a:rPr lang="en-US" dirty="0" err="1">
                <a:solidFill>
                  <a:srgbClr val="FF0000"/>
                </a:solidFill>
              </a:rPr>
              <a:t>cURL</a:t>
            </a:r>
            <a:r>
              <a:rPr lang="en-US" dirty="0">
                <a:solidFill>
                  <a:srgbClr val="FF0000"/>
                </a:solidFill>
              </a:rPr>
              <a:t> and HTTP-FLASK</a:t>
            </a:r>
          </a:p>
          <a:p>
            <a:pPr lvl="1"/>
            <a:r>
              <a:rPr lang="en-US" dirty="0"/>
              <a:t>Receive available resources </a:t>
            </a:r>
          </a:p>
          <a:p>
            <a:pPr lvl="2"/>
            <a:r>
              <a:rPr lang="en-US" dirty="0"/>
              <a:t>Fabric Attached components/resources are matched to a client</a:t>
            </a:r>
          </a:p>
          <a:p>
            <a:pPr lvl="2"/>
            <a:r>
              <a:rPr lang="en-US" dirty="0"/>
              <a:t>Resource characteristics, type of resource, address range, UUID and serial number</a:t>
            </a:r>
          </a:p>
          <a:p>
            <a:pPr lvl="2"/>
            <a:r>
              <a:rPr lang="en-US" dirty="0"/>
              <a:t>Configuration restriction decides who can connect/bind to what resource, no randomness</a:t>
            </a:r>
          </a:p>
          <a:p>
            <a:pPr lvl="2"/>
            <a:r>
              <a:rPr lang="en-US" dirty="0"/>
              <a:t>Connection binding restrictions and hops</a:t>
            </a:r>
          </a:p>
          <a:p>
            <a:pPr lvl="1"/>
            <a:r>
              <a:rPr lang="en-US" dirty="0"/>
              <a:t>Filling the Redfish/Swordfish database using Posts or Deletes</a:t>
            </a:r>
          </a:p>
          <a:p>
            <a:pPr lvl="1"/>
            <a:r>
              <a:rPr lang="en-US" dirty="0"/>
              <a:t>Patches for Zones</a:t>
            </a:r>
          </a:p>
        </p:txBody>
      </p:sp>
    </p:spTree>
    <p:extLst>
      <p:ext uri="{BB962C8B-B14F-4D97-AF65-F5344CB8AC3E}">
        <p14:creationId xmlns:p14="http://schemas.microsoft.com/office/powerpoint/2010/main" val="1766241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FAA7-9C26-DE47-83E6-F46E1676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Agent receives update from Zephyr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70A50-BF1E-824F-A105-A87082039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DD7EC-EE4E-7E48-8C0D-EEFCB2E46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956748" y="6722057"/>
            <a:ext cx="2743200" cy="365125"/>
          </a:xfrm>
        </p:spPr>
        <p:txBody>
          <a:bodyPr/>
          <a:lstStyle/>
          <a:p>
            <a:fld id="{0743EA0E-C5B1-48EC-8082-F253EA880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87D1C9-5A3D-594D-93C9-C1DDF46F17E4}"/>
              </a:ext>
            </a:extLst>
          </p:cNvPr>
          <p:cNvSpPr txBox="1"/>
          <p:nvPr/>
        </p:nvSpPr>
        <p:spPr>
          <a:xfrm>
            <a:off x="1784195" y="2776654"/>
            <a:ext cx="95258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Agent receives an event notification---RPC call?</a:t>
            </a:r>
          </a:p>
          <a:p>
            <a:r>
              <a:rPr lang="en-US" dirty="0">
                <a:solidFill>
                  <a:srgbClr val="FF0000"/>
                </a:solidFill>
              </a:rPr>
              <a:t>Zephyr listens for Agent-–policy not determined---</a:t>
            </a:r>
            <a:r>
              <a:rPr lang="en-US" dirty="0" err="1">
                <a:solidFill>
                  <a:srgbClr val="FF0000"/>
                </a:solidFill>
              </a:rPr>
              <a:t>cURL</a:t>
            </a:r>
            <a:r>
              <a:rPr lang="en-US" dirty="0">
                <a:solidFill>
                  <a:srgbClr val="FF0000"/>
                </a:solidFill>
              </a:rPr>
              <a:t>--(HTTPS, web interface)</a:t>
            </a:r>
          </a:p>
          <a:p>
            <a:r>
              <a:rPr lang="en-US" dirty="0"/>
              <a:t>         Dump what changed?</a:t>
            </a:r>
          </a:p>
          <a:p>
            <a:pPr lvl="2"/>
            <a:r>
              <a:rPr lang="en-US" dirty="0"/>
              <a:t>Fabric Attached components/resources are matched to a consumer</a:t>
            </a:r>
          </a:p>
          <a:p>
            <a:pPr lvl="2"/>
            <a:r>
              <a:rPr lang="en-US" dirty="0"/>
              <a:t>Resource characteristics, type of resource, address range, UUID and serial number</a:t>
            </a:r>
          </a:p>
          <a:p>
            <a:pPr lvl="2"/>
            <a:r>
              <a:rPr lang="en-US" dirty="0"/>
              <a:t>Configuration restriction decides who can connect/bind to what resource, no randomness</a:t>
            </a:r>
          </a:p>
          <a:p>
            <a:r>
              <a:rPr lang="en-US" dirty="0"/>
              <a:t>	Connection binding restrictions and hops</a:t>
            </a:r>
          </a:p>
          <a:p>
            <a:r>
              <a:rPr lang="en-US" dirty="0"/>
              <a:t>Create the objects</a:t>
            </a:r>
          </a:p>
          <a:p>
            <a:r>
              <a:rPr lang="en-US" dirty="0"/>
              <a:t>Define the links to objects</a:t>
            </a:r>
          </a:p>
          <a:p>
            <a:r>
              <a:rPr lang="en-US" dirty="0"/>
              <a:t>Create the zones starting with the overall default fabric zone after the bindings are created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7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A8C0-6786-AF48-955B-855F835C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Flow diagram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7971C-1B6E-2A4E-9B5F-AD4918864F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5245D-9D0C-8542-8055-6494FE34A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19CB92D-B7FE-5A40-85A5-CB582A2137E1}"/>
              </a:ext>
            </a:extLst>
          </p:cNvPr>
          <p:cNvGraphicFramePr>
            <a:graphicFrameLocks noGrp="1"/>
          </p:cNvGraphicFramePr>
          <p:nvPr/>
        </p:nvGraphicFramePr>
        <p:xfrm>
          <a:off x="936702" y="1293541"/>
          <a:ext cx="10470996" cy="406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498">
                  <a:extLst>
                    <a:ext uri="{9D8B030D-6E8A-4147-A177-3AD203B41FA5}">
                      <a16:colId xmlns:a16="http://schemas.microsoft.com/office/drawing/2014/main" val="1019748261"/>
                    </a:ext>
                  </a:extLst>
                </a:gridCol>
                <a:gridCol w="5235498">
                  <a:extLst>
                    <a:ext uri="{9D8B030D-6E8A-4147-A177-3AD203B41FA5}">
                      <a16:colId xmlns:a16="http://schemas.microsoft.com/office/drawing/2014/main" val="1382603609"/>
                    </a:ext>
                  </a:extLst>
                </a:gridCol>
              </a:tblGrid>
              <a:tr h="345576">
                <a:tc>
                  <a:txBody>
                    <a:bodyPr/>
                    <a:lstStyle/>
                    <a:p>
                      <a:r>
                        <a:rPr lang="en-US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09781"/>
                  </a:ext>
                </a:extLst>
              </a:tr>
              <a:tr h="782816">
                <a:tc>
                  <a:txBody>
                    <a:bodyPr/>
                    <a:lstStyle/>
                    <a:p>
                      <a:r>
                        <a:rPr lang="en-US" sz="1400" dirty="0"/>
                        <a:t>Agent launches on in daemon mode as a co-application to the Subnet Manager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POC Zephyr has a Grand Plan spec to launch the Agent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Who the Agent is</a:t>
                      </a:r>
                    </a:p>
                    <a:p>
                      <a:r>
                        <a:rPr lang="en-US" sz="1400" dirty="0"/>
                        <a:t>How to turn on Agent</a:t>
                      </a:r>
                    </a:p>
                    <a:p>
                      <a:r>
                        <a:rPr lang="en-US" sz="1400" dirty="0"/>
                        <a:t>Path location of Agent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88110"/>
                  </a:ext>
                </a:extLst>
              </a:tr>
              <a:tr h="735981">
                <a:tc>
                  <a:txBody>
                    <a:bodyPr/>
                    <a:lstStyle/>
                    <a:p>
                      <a:r>
                        <a:rPr lang="en-US" sz="1400" dirty="0"/>
                        <a:t>Agent locates Subnet Manager and turns it’s ears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Flag for insertion/deletion</a:t>
                      </a:r>
                    </a:p>
                    <a:p>
                      <a:r>
                        <a:rPr lang="en-US" sz="1400" dirty="0"/>
                        <a:t>Identifier to component</a:t>
                      </a:r>
                    </a:p>
                    <a:p>
                      <a:r>
                        <a:rPr lang="en-US" sz="1400" dirty="0"/>
                        <a:t>Wiring points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983175"/>
                  </a:ext>
                </a:extLst>
              </a:tr>
              <a:tr h="597047">
                <a:tc>
                  <a:txBody>
                    <a:bodyPr/>
                    <a:lstStyle/>
                    <a:p>
                      <a:r>
                        <a:rPr lang="en-US" sz="1400" dirty="0"/>
                        <a:t>Locate the OFMF using SSDP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Service Identifier(s)</a:t>
                      </a:r>
                    </a:p>
                    <a:p>
                      <a:r>
                        <a:rPr lang="en-US" sz="1400" dirty="0"/>
                        <a:t>OFMF Acknowledgement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25969"/>
                  </a:ext>
                </a:extLst>
              </a:tr>
              <a:tr h="663040">
                <a:tc>
                  <a:txBody>
                    <a:bodyPr/>
                    <a:lstStyle/>
                    <a:p>
                      <a:r>
                        <a:rPr lang="en-US" sz="1400" dirty="0"/>
                        <a:t>Agent receives a notification from the Subnet Manager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Add/Delete event</a:t>
                      </a:r>
                    </a:p>
                    <a:p>
                      <a:r>
                        <a:rPr lang="en-US" sz="1400" dirty="0"/>
                        <a:t>Add/Delete flag</a:t>
                      </a:r>
                    </a:p>
                    <a:p>
                      <a:r>
                        <a:rPr lang="en-US" sz="1400" dirty="0"/>
                        <a:t>Fabric-specific object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1494"/>
                  </a:ext>
                </a:extLst>
              </a:tr>
              <a:tr h="852924">
                <a:tc>
                  <a:txBody>
                    <a:bodyPr/>
                    <a:lstStyle/>
                    <a:p>
                      <a:r>
                        <a:rPr lang="en-US" sz="1400" dirty="0"/>
                        <a:t>Agent sends a Redfish event to the OFMF </a:t>
                      </a:r>
                    </a:p>
                    <a:p>
                      <a:r>
                        <a:rPr lang="en-US" sz="1400" dirty="0"/>
                        <a:t>OFMF may respond with a Get to Agent</a:t>
                      </a:r>
                    </a:p>
                    <a:p>
                      <a:r>
                        <a:rPr lang="en-US" sz="1400" dirty="0"/>
                        <a:t>OFMF notifies client(s)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Redfish event </a:t>
                      </a:r>
                    </a:p>
                    <a:p>
                      <a:r>
                        <a:rPr lang="en-US" sz="1400" dirty="0"/>
                        <a:t>Change information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78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544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>
            <a:extLst>
              <a:ext uri="{FF2B5EF4-FFF2-40B4-BE49-F238E27FC236}">
                <a16:creationId xmlns:a16="http://schemas.microsoft.com/office/drawing/2014/main" id="{DF85D933-274D-3E8B-12D4-D9EB241581A7}"/>
              </a:ext>
            </a:extLst>
          </p:cNvPr>
          <p:cNvSpPr/>
          <p:nvPr/>
        </p:nvSpPr>
        <p:spPr>
          <a:xfrm>
            <a:off x="5271257" y="4275052"/>
            <a:ext cx="1973827" cy="115775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change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8452AB-CC37-A038-0003-AA7A3415CFEB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4743096" y="4853928"/>
            <a:ext cx="5281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718C420-6069-321C-9FF8-B37B34EE1E37}"/>
              </a:ext>
            </a:extLst>
          </p:cNvPr>
          <p:cNvSpPr txBox="1"/>
          <p:nvPr/>
        </p:nvSpPr>
        <p:spPr>
          <a:xfrm>
            <a:off x="7132516" y="4250280"/>
            <a:ext cx="69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450E94-6CA0-597E-D9E3-DD152858B960}"/>
              </a:ext>
            </a:extLst>
          </p:cNvPr>
          <p:cNvSpPr txBox="1"/>
          <p:nvPr/>
        </p:nvSpPr>
        <p:spPr>
          <a:xfrm>
            <a:off x="5191699" y="5200530"/>
            <a:ext cx="67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E20A47-7169-7BC5-77E1-63EFA45B8A3B}"/>
              </a:ext>
            </a:extLst>
          </p:cNvPr>
          <p:cNvCxnSpPr>
            <a:cxnSpLocks/>
          </p:cNvCxnSpPr>
          <p:nvPr/>
        </p:nvCxnSpPr>
        <p:spPr>
          <a:xfrm>
            <a:off x="6258170" y="5337432"/>
            <a:ext cx="0" cy="582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DC8DA3-2C7D-D5FE-71C4-8E4ED2B40BF2}"/>
              </a:ext>
            </a:extLst>
          </p:cNvPr>
          <p:cNvCxnSpPr>
            <a:cxnSpLocks/>
          </p:cNvCxnSpPr>
          <p:nvPr/>
        </p:nvCxnSpPr>
        <p:spPr>
          <a:xfrm flipV="1">
            <a:off x="9192305" y="2377451"/>
            <a:ext cx="975336" cy="90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F010D46-B41E-C51E-4FF6-CAECC9C41332}"/>
              </a:ext>
            </a:extLst>
          </p:cNvPr>
          <p:cNvSpPr/>
          <p:nvPr/>
        </p:nvSpPr>
        <p:spPr>
          <a:xfrm>
            <a:off x="977321" y="3847992"/>
            <a:ext cx="1460809" cy="30995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SM Launch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62117-2393-3A89-E141-4B590D940F28}"/>
              </a:ext>
            </a:extLst>
          </p:cNvPr>
          <p:cNvSpPr/>
          <p:nvPr/>
        </p:nvSpPr>
        <p:spPr>
          <a:xfrm>
            <a:off x="977321" y="4180798"/>
            <a:ext cx="1460809" cy="6427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Recursively walk the fabric</a:t>
            </a:r>
          </a:p>
          <a:p>
            <a:pPr algn="ctr"/>
            <a:r>
              <a:rPr lang="en-US" sz="1000" dirty="0"/>
              <a:t>Listen for OFMF Agent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845244-7599-02C0-8D18-1264E2EF7DB7}"/>
              </a:ext>
            </a:extLst>
          </p:cNvPr>
          <p:cNvSpPr/>
          <p:nvPr/>
        </p:nvSpPr>
        <p:spPr>
          <a:xfrm>
            <a:off x="977321" y="4846412"/>
            <a:ext cx="1460809" cy="80763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Resources</a:t>
            </a:r>
          </a:p>
          <a:p>
            <a:pPr algn="ctr"/>
            <a:endParaRPr lang="en-US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C941BC-A125-F8B4-833F-7F48AD0C85FD}"/>
              </a:ext>
            </a:extLst>
          </p:cNvPr>
          <p:cNvSpPr/>
          <p:nvPr/>
        </p:nvSpPr>
        <p:spPr>
          <a:xfrm>
            <a:off x="744300" y="1313139"/>
            <a:ext cx="1460809" cy="39807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Agent Launch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2426CD-6C64-8125-6C03-01AFC116B0CF}"/>
              </a:ext>
            </a:extLst>
          </p:cNvPr>
          <p:cNvSpPr/>
          <p:nvPr/>
        </p:nvSpPr>
        <p:spPr>
          <a:xfrm>
            <a:off x="744299" y="1734060"/>
            <a:ext cx="1460809" cy="6427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Load configuration file</a:t>
            </a:r>
          </a:p>
          <a:p>
            <a:pPr algn="ctr"/>
            <a:r>
              <a:rPr lang="en-US" sz="1000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B43A67-664D-E97E-3F2A-45BACF289D01}"/>
              </a:ext>
            </a:extLst>
          </p:cNvPr>
          <p:cNvSpPr/>
          <p:nvPr/>
        </p:nvSpPr>
        <p:spPr>
          <a:xfrm>
            <a:off x="744300" y="2399674"/>
            <a:ext cx="1460809" cy="80763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Who the Agent is</a:t>
            </a:r>
          </a:p>
          <a:p>
            <a:r>
              <a:rPr lang="en-US" sz="1000" dirty="0"/>
              <a:t>How to turn on Agent</a:t>
            </a:r>
          </a:p>
          <a:p>
            <a:r>
              <a:rPr lang="en-US" sz="1000" dirty="0"/>
              <a:t>Path location of Agent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A56992-7C9E-E4BB-A316-A1F5C5B1A1A8}"/>
              </a:ext>
            </a:extLst>
          </p:cNvPr>
          <p:cNvSpPr/>
          <p:nvPr/>
        </p:nvSpPr>
        <p:spPr>
          <a:xfrm>
            <a:off x="3018225" y="1322826"/>
            <a:ext cx="1460809" cy="39807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Agent meet SM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31FA95-8D48-DBE3-0318-6236C20DACB3}"/>
              </a:ext>
            </a:extLst>
          </p:cNvPr>
          <p:cNvSpPr/>
          <p:nvPr/>
        </p:nvSpPr>
        <p:spPr>
          <a:xfrm>
            <a:off x="3018225" y="1734060"/>
            <a:ext cx="1460809" cy="6427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Agent locates Subnet Manager and turns it’s ears on</a:t>
            </a:r>
          </a:p>
          <a:p>
            <a:pPr algn="ctr"/>
            <a:r>
              <a:rPr lang="en-US" sz="1000" dirty="0"/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CA0EAB-327D-3024-E02F-27523861539D}"/>
              </a:ext>
            </a:extLst>
          </p:cNvPr>
          <p:cNvSpPr/>
          <p:nvPr/>
        </p:nvSpPr>
        <p:spPr>
          <a:xfrm>
            <a:off x="3018226" y="2399674"/>
            <a:ext cx="1460809" cy="80763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Flag for insertion/deletion</a:t>
            </a:r>
          </a:p>
          <a:p>
            <a:r>
              <a:rPr lang="en-US" sz="1000" dirty="0"/>
              <a:t>Identifier to component</a:t>
            </a:r>
          </a:p>
          <a:p>
            <a:r>
              <a:rPr lang="en-US" sz="1000" dirty="0" err="1"/>
              <a:t>Resouce</a:t>
            </a:r>
            <a:r>
              <a:rPr lang="en-US" sz="1000" dirty="0"/>
              <a:t> Attachments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DF406C5-2809-BA8A-9A7F-CE47B62F4452}"/>
              </a:ext>
            </a:extLst>
          </p:cNvPr>
          <p:cNvCxnSpPr>
            <a:cxnSpLocks/>
          </p:cNvCxnSpPr>
          <p:nvPr/>
        </p:nvCxnSpPr>
        <p:spPr>
          <a:xfrm flipV="1">
            <a:off x="2205108" y="2361565"/>
            <a:ext cx="813117" cy="15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5A0E6F1-8E8F-16B6-7CAD-6521EF0DBD1B}"/>
              </a:ext>
            </a:extLst>
          </p:cNvPr>
          <p:cNvCxnSpPr>
            <a:cxnSpLocks/>
            <a:stCxn id="10" idx="0"/>
            <a:endCxn id="18" idx="2"/>
          </p:cNvCxnSpPr>
          <p:nvPr/>
        </p:nvCxnSpPr>
        <p:spPr>
          <a:xfrm flipV="1">
            <a:off x="1707726" y="3207306"/>
            <a:ext cx="2040905" cy="6406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7544E70-F9A4-ED14-D5E1-BAB7ADE21D5C}"/>
              </a:ext>
            </a:extLst>
          </p:cNvPr>
          <p:cNvSpPr/>
          <p:nvPr/>
        </p:nvSpPr>
        <p:spPr>
          <a:xfrm>
            <a:off x="5343308" y="1344734"/>
            <a:ext cx="1460809" cy="39807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Agent locate OFMF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F2846E-ACE5-FAE7-D821-13ECE11B78CA}"/>
              </a:ext>
            </a:extLst>
          </p:cNvPr>
          <p:cNvSpPr/>
          <p:nvPr/>
        </p:nvSpPr>
        <p:spPr>
          <a:xfrm>
            <a:off x="5343308" y="1755968"/>
            <a:ext cx="1460809" cy="6427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Locate the OFMF using SSDP</a:t>
            </a:r>
          </a:p>
          <a:p>
            <a:pPr algn="ctr"/>
            <a:r>
              <a:rPr lang="en-US" sz="1000" dirty="0"/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7E4FA2-6DC2-89A8-CBC9-7B880B63204B}"/>
              </a:ext>
            </a:extLst>
          </p:cNvPr>
          <p:cNvSpPr/>
          <p:nvPr/>
        </p:nvSpPr>
        <p:spPr>
          <a:xfrm>
            <a:off x="5343309" y="2421582"/>
            <a:ext cx="1460809" cy="80763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Service Identifier(s)</a:t>
            </a:r>
          </a:p>
          <a:p>
            <a:r>
              <a:rPr lang="en-US" sz="1000" dirty="0" err="1"/>
              <a:t>OFMF</a:t>
            </a:r>
            <a:r>
              <a:rPr lang="en-US" sz="1000" dirty="0"/>
              <a:t> Ack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F067380-40E1-63DF-08C8-692BB610355C}"/>
              </a:ext>
            </a:extLst>
          </p:cNvPr>
          <p:cNvCxnSpPr>
            <a:cxnSpLocks/>
          </p:cNvCxnSpPr>
          <p:nvPr/>
        </p:nvCxnSpPr>
        <p:spPr>
          <a:xfrm flipV="1">
            <a:off x="4479034" y="2382357"/>
            <a:ext cx="813117" cy="15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27B939D-56CA-CA6C-A3FB-4E63DC8761D8}"/>
              </a:ext>
            </a:extLst>
          </p:cNvPr>
          <p:cNvSpPr/>
          <p:nvPr/>
        </p:nvSpPr>
        <p:spPr>
          <a:xfrm>
            <a:off x="3282288" y="3847991"/>
            <a:ext cx="1460809" cy="30995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Subnet Manager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A752A0E-A0C6-6814-56F7-FB04C9E666A2}"/>
              </a:ext>
            </a:extLst>
          </p:cNvPr>
          <p:cNvSpPr/>
          <p:nvPr/>
        </p:nvSpPr>
        <p:spPr>
          <a:xfrm>
            <a:off x="3282288" y="4180797"/>
            <a:ext cx="1460809" cy="6427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Recursively walk the fabric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6E886F-1C01-E922-9D23-737E1BF2009F}"/>
              </a:ext>
            </a:extLst>
          </p:cNvPr>
          <p:cNvSpPr/>
          <p:nvPr/>
        </p:nvSpPr>
        <p:spPr>
          <a:xfrm>
            <a:off x="3282287" y="4833178"/>
            <a:ext cx="1460809" cy="80763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Endpoints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Switches</a:t>
            </a:r>
          </a:p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1E762F-CBF6-03FE-1D26-574BBEE49E04}"/>
              </a:ext>
            </a:extLst>
          </p:cNvPr>
          <p:cNvCxnSpPr>
            <a:cxnSpLocks/>
          </p:cNvCxnSpPr>
          <p:nvPr/>
        </p:nvCxnSpPr>
        <p:spPr>
          <a:xfrm flipV="1">
            <a:off x="2469171" y="4821697"/>
            <a:ext cx="813117" cy="15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8913259-78F0-7243-543F-A486D04BE1D1}"/>
              </a:ext>
            </a:extLst>
          </p:cNvPr>
          <p:cNvCxnSpPr>
            <a:cxnSpLocks/>
          </p:cNvCxnSpPr>
          <p:nvPr/>
        </p:nvCxnSpPr>
        <p:spPr>
          <a:xfrm flipH="1" flipV="1">
            <a:off x="4012691" y="5874269"/>
            <a:ext cx="2248697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697FFD-2FB2-D9EC-F404-A3E750C939B1}"/>
              </a:ext>
            </a:extLst>
          </p:cNvPr>
          <p:cNvCxnSpPr>
            <a:cxnSpLocks/>
          </p:cNvCxnSpPr>
          <p:nvPr/>
        </p:nvCxnSpPr>
        <p:spPr>
          <a:xfrm flipV="1">
            <a:off x="4056760" y="5649257"/>
            <a:ext cx="9227" cy="295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F5B9E-539F-AB82-1215-94E27292828C}"/>
              </a:ext>
            </a:extLst>
          </p:cNvPr>
          <p:cNvSpPr/>
          <p:nvPr/>
        </p:nvSpPr>
        <p:spPr>
          <a:xfrm>
            <a:off x="7803091" y="3813398"/>
            <a:ext cx="1566820" cy="30558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SM Notification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33E27F-0883-BCEE-6545-29D685969301}"/>
              </a:ext>
            </a:extLst>
          </p:cNvPr>
          <p:cNvSpPr/>
          <p:nvPr/>
        </p:nvSpPr>
        <p:spPr>
          <a:xfrm>
            <a:off x="7803091" y="4146204"/>
            <a:ext cx="1566820" cy="63370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bg1"/>
                </a:solidFill>
              </a:rPr>
              <a:t>Subnet Manager  notifies Agent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3A47A6-8A32-81CC-F599-EB89EED255AE}"/>
              </a:ext>
            </a:extLst>
          </p:cNvPr>
          <p:cNvSpPr/>
          <p:nvPr/>
        </p:nvSpPr>
        <p:spPr>
          <a:xfrm>
            <a:off x="7803090" y="4798585"/>
            <a:ext cx="1566820" cy="79625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bg1"/>
                </a:solidFill>
              </a:rPr>
              <a:t>Add/Delete event</a:t>
            </a:r>
          </a:p>
          <a:p>
            <a:r>
              <a:rPr lang="en-US" sz="1000" dirty="0">
                <a:solidFill>
                  <a:schemeClr val="bg1"/>
                </a:solidFill>
              </a:rPr>
              <a:t>Add/Delete flag</a:t>
            </a:r>
          </a:p>
          <a:p>
            <a:r>
              <a:rPr lang="en-US" sz="1000" dirty="0">
                <a:solidFill>
                  <a:schemeClr val="bg1"/>
                </a:solidFill>
              </a:rPr>
              <a:t>Fabric-specific obj desc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0805E6E-85F5-ACD5-0AAD-F43337532F83}"/>
              </a:ext>
            </a:extLst>
          </p:cNvPr>
          <p:cNvCxnSpPr>
            <a:cxnSpLocks/>
          </p:cNvCxnSpPr>
          <p:nvPr/>
        </p:nvCxnSpPr>
        <p:spPr>
          <a:xfrm>
            <a:off x="7245084" y="4853928"/>
            <a:ext cx="5281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AF15D5B-3A6C-0228-47A0-E3B0F6CF96CF}"/>
              </a:ext>
            </a:extLst>
          </p:cNvPr>
          <p:cNvSpPr/>
          <p:nvPr/>
        </p:nvSpPr>
        <p:spPr>
          <a:xfrm>
            <a:off x="7699945" y="1313312"/>
            <a:ext cx="1566820" cy="40758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Agent Receives Update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96BBA-6495-8036-B78E-09415DE791D4}"/>
              </a:ext>
            </a:extLst>
          </p:cNvPr>
          <p:cNvSpPr/>
          <p:nvPr/>
        </p:nvSpPr>
        <p:spPr>
          <a:xfrm>
            <a:off x="7699945" y="1728383"/>
            <a:ext cx="1566820" cy="65812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Agent receives a notification from the Subnet Manager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A339593-1D1C-5844-C2BD-59F04C785423}"/>
              </a:ext>
            </a:extLst>
          </p:cNvPr>
          <p:cNvCxnSpPr>
            <a:cxnSpLocks/>
          </p:cNvCxnSpPr>
          <p:nvPr/>
        </p:nvCxnSpPr>
        <p:spPr>
          <a:xfrm flipV="1">
            <a:off x="6752960" y="2411894"/>
            <a:ext cx="915432" cy="137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60D7ED-13A0-B0E3-D9D7-0B3F3CC237E8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8517463" y="2289156"/>
            <a:ext cx="69038" cy="15242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07D9475-BD8F-4EE8-8D89-81ED598F7538}"/>
              </a:ext>
            </a:extLst>
          </p:cNvPr>
          <p:cNvCxnSpPr>
            <a:cxnSpLocks/>
          </p:cNvCxnSpPr>
          <p:nvPr/>
        </p:nvCxnSpPr>
        <p:spPr>
          <a:xfrm flipH="1">
            <a:off x="4722048" y="4030808"/>
            <a:ext cx="3072243" cy="21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8100E0B-C2CE-23DF-DEA7-401E70D25185}"/>
              </a:ext>
            </a:extLst>
          </p:cNvPr>
          <p:cNvSpPr/>
          <p:nvPr/>
        </p:nvSpPr>
        <p:spPr>
          <a:xfrm>
            <a:off x="10197521" y="1326472"/>
            <a:ext cx="1460809" cy="39807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Agent Redfish Update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12EEDE-F9C9-1783-8832-E64EB647B452}"/>
              </a:ext>
            </a:extLst>
          </p:cNvPr>
          <p:cNvSpPr/>
          <p:nvPr/>
        </p:nvSpPr>
        <p:spPr>
          <a:xfrm>
            <a:off x="10197521" y="1747393"/>
            <a:ext cx="1460809" cy="8076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Agent sends a Redfish event to the OFMF </a:t>
            </a:r>
          </a:p>
          <a:p>
            <a:r>
              <a:rPr lang="en-US" sz="1000" dirty="0"/>
              <a:t>OFMF may respond with a Get to Agent</a:t>
            </a:r>
          </a:p>
          <a:p>
            <a:r>
              <a:rPr lang="en-US" sz="1000" dirty="0"/>
              <a:t>OFMF notifies client(s)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F18026-7238-C9CA-4E8A-8E9A269F4F90}"/>
              </a:ext>
            </a:extLst>
          </p:cNvPr>
          <p:cNvSpPr/>
          <p:nvPr/>
        </p:nvSpPr>
        <p:spPr>
          <a:xfrm>
            <a:off x="10197520" y="2564642"/>
            <a:ext cx="1460809" cy="64276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Redfish event </a:t>
            </a:r>
          </a:p>
          <a:p>
            <a:r>
              <a:rPr lang="en-US" sz="1000" dirty="0"/>
              <a:t>Change information 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D51FDE6-7F46-2713-9634-6A1F8584C77D}"/>
              </a:ext>
            </a:extLst>
          </p:cNvPr>
          <p:cNvCxnSpPr>
            <a:cxnSpLocks/>
            <a:endCxn id="44" idx="3"/>
          </p:cNvCxnSpPr>
          <p:nvPr/>
        </p:nvCxnSpPr>
        <p:spPr>
          <a:xfrm flipH="1" flipV="1">
            <a:off x="9266764" y="2790292"/>
            <a:ext cx="930758" cy="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9DF6F14-3085-6996-D1DD-2395A0858DCA}"/>
              </a:ext>
            </a:extLst>
          </p:cNvPr>
          <p:cNvSpPr/>
          <p:nvPr/>
        </p:nvSpPr>
        <p:spPr>
          <a:xfrm>
            <a:off x="7699944" y="2376823"/>
            <a:ext cx="1566820" cy="826937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Add/Delete event</a:t>
            </a:r>
          </a:p>
          <a:p>
            <a:r>
              <a:rPr lang="en-US" sz="1000" dirty="0"/>
              <a:t>Add/Delete flag</a:t>
            </a:r>
          </a:p>
          <a:p>
            <a:r>
              <a:rPr lang="en-US" sz="1000" dirty="0"/>
              <a:t>Fabric-specific obj desc</a:t>
            </a:r>
          </a:p>
        </p:txBody>
      </p:sp>
    </p:spTree>
    <p:extLst>
      <p:ext uri="{BB962C8B-B14F-4D97-AF65-F5344CB8AC3E}">
        <p14:creationId xmlns:p14="http://schemas.microsoft.com/office/powerpoint/2010/main" val="803759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F6EF-92A2-F448-BEEF-99E1ECE2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Resources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486C6-076B-8245-8246-08E39949B1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94841-E654-5042-82B8-4F42B8C0AA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940356-90DD-B441-AF36-15744A0D0B2D}"/>
              </a:ext>
            </a:extLst>
          </p:cNvPr>
          <p:cNvSpPr/>
          <p:nvPr/>
        </p:nvSpPr>
        <p:spPr>
          <a:xfrm>
            <a:off x="1058923" y="1565263"/>
            <a:ext cx="505216" cy="5610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364833-7924-0D4A-A168-F968DA6B8117}"/>
              </a:ext>
            </a:extLst>
          </p:cNvPr>
          <p:cNvSpPr/>
          <p:nvPr/>
        </p:nvSpPr>
        <p:spPr>
          <a:xfrm>
            <a:off x="554243" y="2496104"/>
            <a:ext cx="1514577" cy="5135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 </a:t>
            </a:r>
          </a:p>
          <a:p>
            <a:pPr algn="ctr"/>
            <a:r>
              <a:rPr lang="en-US" dirty="0"/>
              <a:t>Topology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975176-7056-9746-AB72-938C49875D15}"/>
              </a:ext>
            </a:extLst>
          </p:cNvPr>
          <p:cNvSpPr/>
          <p:nvPr/>
        </p:nvSpPr>
        <p:spPr>
          <a:xfrm>
            <a:off x="554244" y="3388456"/>
            <a:ext cx="1514577" cy="5135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Turn on HTTPS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906925-C858-F943-A94C-EF7E18604502}"/>
              </a:ext>
            </a:extLst>
          </p:cNvPr>
          <p:cNvSpPr/>
          <p:nvPr/>
        </p:nvSpPr>
        <p:spPr>
          <a:xfrm>
            <a:off x="1058923" y="6022892"/>
            <a:ext cx="505216" cy="561021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29889C-0EAB-ED40-9724-DD930EC02D45}"/>
              </a:ext>
            </a:extLst>
          </p:cNvPr>
          <p:cNvSpPr/>
          <p:nvPr/>
        </p:nvSpPr>
        <p:spPr>
          <a:xfrm>
            <a:off x="554246" y="4996092"/>
            <a:ext cx="1514577" cy="513567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Turn on Agent</a:t>
            </a: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BFC461F4-BADB-F647-9BDE-7BDEB828FD64}"/>
              </a:ext>
            </a:extLst>
          </p:cNvPr>
          <p:cNvSpPr/>
          <p:nvPr/>
        </p:nvSpPr>
        <p:spPr>
          <a:xfrm>
            <a:off x="228033" y="4168249"/>
            <a:ext cx="2167001" cy="649224"/>
          </a:xfrm>
          <a:prstGeom prst="diamond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Access to Zephyr?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EE16625-915B-A046-85F1-C67F3B06966B}"/>
              </a:ext>
            </a:extLst>
          </p:cNvPr>
          <p:cNvSpPr/>
          <p:nvPr/>
        </p:nvSpPr>
        <p:spPr>
          <a:xfrm>
            <a:off x="2450387" y="4996092"/>
            <a:ext cx="1514577" cy="513567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Hold for 5s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34B9DC-22D6-C749-A3CD-62967FF97B7C}"/>
              </a:ext>
            </a:extLst>
          </p:cNvPr>
          <p:cNvCxnSpPr>
            <a:stCxn id="14" idx="2"/>
            <a:endCxn id="11" idx="6"/>
          </p:cNvCxnSpPr>
          <p:nvPr/>
        </p:nvCxnSpPr>
        <p:spPr>
          <a:xfrm flipH="1">
            <a:off x="2068823" y="5252876"/>
            <a:ext cx="3815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6BF231-F6D9-9E4D-9C42-A9B1FEE773D0}"/>
              </a:ext>
            </a:extLst>
          </p:cNvPr>
          <p:cNvCxnSpPr>
            <a:stCxn id="11" idx="0"/>
            <a:endCxn id="13" idx="2"/>
          </p:cNvCxnSpPr>
          <p:nvPr/>
        </p:nvCxnSpPr>
        <p:spPr>
          <a:xfrm flipH="1" flipV="1">
            <a:off x="1311534" y="4817473"/>
            <a:ext cx="1" cy="178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71900F-6FD3-F048-BC06-E57D49BAB02F}"/>
              </a:ext>
            </a:extLst>
          </p:cNvPr>
          <p:cNvCxnSpPr>
            <a:stCxn id="6" idx="4"/>
            <a:endCxn id="7" idx="0"/>
          </p:cNvCxnSpPr>
          <p:nvPr/>
        </p:nvCxnSpPr>
        <p:spPr>
          <a:xfrm>
            <a:off x="1311531" y="2126284"/>
            <a:ext cx="1" cy="369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224D02-2DED-F040-9D1E-F9D57F7D249F}"/>
              </a:ext>
            </a:extLst>
          </p:cNvPr>
          <p:cNvCxnSpPr>
            <a:stCxn id="7" idx="4"/>
            <a:endCxn id="8" idx="0"/>
          </p:cNvCxnSpPr>
          <p:nvPr/>
        </p:nvCxnSpPr>
        <p:spPr>
          <a:xfrm>
            <a:off x="1311532" y="3009671"/>
            <a:ext cx="1" cy="378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BD73D7-1DAA-A949-8383-1A20CEE05F2E}"/>
              </a:ext>
            </a:extLst>
          </p:cNvPr>
          <p:cNvCxnSpPr>
            <a:stCxn id="8" idx="4"/>
            <a:endCxn id="13" idx="0"/>
          </p:cNvCxnSpPr>
          <p:nvPr/>
        </p:nvCxnSpPr>
        <p:spPr>
          <a:xfrm>
            <a:off x="1311533" y="3902023"/>
            <a:ext cx="1" cy="2662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6597219-BB55-684B-9D6D-D94B90EB31F5}"/>
              </a:ext>
            </a:extLst>
          </p:cNvPr>
          <p:cNvCxnSpPr>
            <a:endCxn id="14" idx="1"/>
          </p:cNvCxnSpPr>
          <p:nvPr/>
        </p:nvCxnSpPr>
        <p:spPr>
          <a:xfrm>
            <a:off x="2068820" y="4597052"/>
            <a:ext cx="603372" cy="474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E1B68A8-0C92-0A44-8D66-30DDC7226A76}"/>
              </a:ext>
            </a:extLst>
          </p:cNvPr>
          <p:cNvSpPr txBox="1"/>
          <p:nvPr/>
        </p:nvSpPr>
        <p:spPr>
          <a:xfrm>
            <a:off x="2450387" y="4697260"/>
            <a:ext cx="54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C15F763-F040-794F-8B3F-95703745ECB1}"/>
              </a:ext>
            </a:extLst>
          </p:cNvPr>
          <p:cNvSpPr/>
          <p:nvPr/>
        </p:nvSpPr>
        <p:spPr>
          <a:xfrm>
            <a:off x="3209823" y="3857996"/>
            <a:ext cx="2527089" cy="839264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Resource and </a:t>
            </a:r>
            <a:r>
              <a:rPr lang="en-US" dirty="0" err="1"/>
              <a:t>NetworkX</a:t>
            </a:r>
            <a:r>
              <a:rPr lang="en-US" dirty="0"/>
              <a:t> info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42B1EBD-0C21-2641-86FE-AC858AE29741}"/>
              </a:ext>
            </a:extLst>
          </p:cNvPr>
          <p:cNvCxnSpPr>
            <a:endCxn id="34" idx="2"/>
          </p:cNvCxnSpPr>
          <p:nvPr/>
        </p:nvCxnSpPr>
        <p:spPr>
          <a:xfrm flipV="1">
            <a:off x="2068820" y="4277628"/>
            <a:ext cx="1141003" cy="814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0E488AC-D029-C441-8849-939C14E8C55D}"/>
              </a:ext>
            </a:extLst>
          </p:cNvPr>
          <p:cNvSpPr txBox="1"/>
          <p:nvPr/>
        </p:nvSpPr>
        <p:spPr>
          <a:xfrm>
            <a:off x="2395034" y="3857996"/>
            <a:ext cx="59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395E0D4-61E7-1D45-A5AB-A24C75F8BF05}"/>
              </a:ext>
            </a:extLst>
          </p:cNvPr>
          <p:cNvSpPr/>
          <p:nvPr/>
        </p:nvSpPr>
        <p:spPr>
          <a:xfrm>
            <a:off x="3132518" y="2616855"/>
            <a:ext cx="2527089" cy="8412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 Resource and </a:t>
            </a:r>
            <a:r>
              <a:rPr lang="en-US" dirty="0" err="1"/>
              <a:t>NetworkX</a:t>
            </a:r>
            <a:r>
              <a:rPr lang="en-US" dirty="0"/>
              <a:t> info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A7C307F-304C-854B-9864-83CB27761834}"/>
              </a:ext>
            </a:extLst>
          </p:cNvPr>
          <p:cNvCxnSpPr>
            <a:stCxn id="8" idx="6"/>
          </p:cNvCxnSpPr>
          <p:nvPr/>
        </p:nvCxnSpPr>
        <p:spPr>
          <a:xfrm flipV="1">
            <a:off x="2068821" y="3199063"/>
            <a:ext cx="1138854" cy="4461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2743A93-043E-D44F-9E09-2DD9AEF5D1B2}"/>
              </a:ext>
            </a:extLst>
          </p:cNvPr>
          <p:cNvCxnSpPr>
            <a:stCxn id="39" idx="4"/>
          </p:cNvCxnSpPr>
          <p:nvPr/>
        </p:nvCxnSpPr>
        <p:spPr>
          <a:xfrm flipH="1">
            <a:off x="4396062" y="3458103"/>
            <a:ext cx="1" cy="3998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D5483A11-FC2B-D740-9AC5-218C9801C9D4}"/>
              </a:ext>
            </a:extLst>
          </p:cNvPr>
          <p:cNvSpPr/>
          <p:nvPr/>
        </p:nvSpPr>
        <p:spPr>
          <a:xfrm>
            <a:off x="5953014" y="4043897"/>
            <a:ext cx="2050568" cy="478711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Translate to Redfish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FF1032FE-33ED-7344-8984-D6A45FEC9035}"/>
              </a:ext>
            </a:extLst>
          </p:cNvPr>
          <p:cNvSpPr/>
          <p:nvPr/>
        </p:nvSpPr>
        <p:spPr>
          <a:xfrm>
            <a:off x="8219682" y="3776768"/>
            <a:ext cx="2176915" cy="1001720"/>
          </a:xfrm>
          <a:prstGeom prst="diamond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Response from clients?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3ED2B40-FA54-6C44-A146-6A188246FCEE}"/>
              </a:ext>
            </a:extLst>
          </p:cNvPr>
          <p:cNvSpPr/>
          <p:nvPr/>
        </p:nvSpPr>
        <p:spPr>
          <a:xfrm>
            <a:off x="10486354" y="4045652"/>
            <a:ext cx="1705645" cy="478711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Translate to JSON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B63AD6-EEA4-554A-9145-6CB9A27AB62C}"/>
              </a:ext>
            </a:extLst>
          </p:cNvPr>
          <p:cNvSpPr/>
          <p:nvPr/>
        </p:nvSpPr>
        <p:spPr>
          <a:xfrm>
            <a:off x="10530656" y="2752887"/>
            <a:ext cx="1514577" cy="5135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changes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2A05E7D-B37A-9349-9CF2-0F99F86FED62}"/>
              </a:ext>
            </a:extLst>
          </p:cNvPr>
          <p:cNvSpPr/>
          <p:nvPr/>
        </p:nvSpPr>
        <p:spPr>
          <a:xfrm>
            <a:off x="8550852" y="5307045"/>
            <a:ext cx="1514577" cy="513567"/>
          </a:xfrm>
          <a:prstGeom prst="ellipse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Hold for 5s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7CB67CA-BE3F-B847-83DE-FED024B5C724}"/>
              </a:ext>
            </a:extLst>
          </p:cNvPr>
          <p:cNvCxnSpPr>
            <a:stCxn id="34" idx="6"/>
            <a:endCxn id="44" idx="2"/>
          </p:cNvCxnSpPr>
          <p:nvPr/>
        </p:nvCxnSpPr>
        <p:spPr>
          <a:xfrm>
            <a:off x="5736912" y="4277628"/>
            <a:ext cx="216102" cy="5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23DA01D-C3B7-364F-9092-A38C3280C6FF}"/>
              </a:ext>
            </a:extLst>
          </p:cNvPr>
          <p:cNvCxnSpPr>
            <a:cxnSpLocks/>
            <a:stCxn id="44" idx="6"/>
            <a:endCxn id="46" idx="1"/>
          </p:cNvCxnSpPr>
          <p:nvPr/>
        </p:nvCxnSpPr>
        <p:spPr>
          <a:xfrm flipV="1">
            <a:off x="8003582" y="4277628"/>
            <a:ext cx="216100" cy="5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DDA3471-C7D1-1B44-B7C7-4529F39AF712}"/>
              </a:ext>
            </a:extLst>
          </p:cNvPr>
          <p:cNvCxnSpPr>
            <a:stCxn id="46" idx="3"/>
            <a:endCxn id="47" idx="2"/>
          </p:cNvCxnSpPr>
          <p:nvPr/>
        </p:nvCxnSpPr>
        <p:spPr>
          <a:xfrm>
            <a:off x="10396597" y="4277628"/>
            <a:ext cx="89757" cy="73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1D6E698-1FAD-054F-994F-7882B320FF89}"/>
              </a:ext>
            </a:extLst>
          </p:cNvPr>
          <p:cNvCxnSpPr>
            <a:stCxn id="47" idx="0"/>
          </p:cNvCxnSpPr>
          <p:nvPr/>
        </p:nvCxnSpPr>
        <p:spPr>
          <a:xfrm flipH="1" flipV="1">
            <a:off x="11339176" y="3199063"/>
            <a:ext cx="1" cy="8465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0CF7277-DF68-BA4F-BCF2-CF2947363527}"/>
              </a:ext>
            </a:extLst>
          </p:cNvPr>
          <p:cNvCxnSpPr>
            <a:endCxn id="48" idx="2"/>
          </p:cNvCxnSpPr>
          <p:nvPr/>
        </p:nvCxnSpPr>
        <p:spPr>
          <a:xfrm>
            <a:off x="5736912" y="3009670"/>
            <a:ext cx="479374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U-Turn Arrow 63">
            <a:extLst>
              <a:ext uri="{FF2B5EF4-FFF2-40B4-BE49-F238E27FC236}">
                <a16:creationId xmlns:a16="http://schemas.microsoft.com/office/drawing/2014/main" id="{F17F8FAB-4484-F44D-8E99-C683A15316D5}"/>
              </a:ext>
            </a:extLst>
          </p:cNvPr>
          <p:cNvSpPr/>
          <p:nvPr/>
        </p:nvSpPr>
        <p:spPr>
          <a:xfrm>
            <a:off x="10910170" y="2404997"/>
            <a:ext cx="576197" cy="34789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C084727-9DD3-3C48-8477-C9C992D884E5}"/>
              </a:ext>
            </a:extLst>
          </p:cNvPr>
          <p:cNvCxnSpPr>
            <a:stCxn id="47" idx="4"/>
            <a:endCxn id="49" idx="6"/>
          </p:cNvCxnSpPr>
          <p:nvPr/>
        </p:nvCxnSpPr>
        <p:spPr>
          <a:xfrm flipH="1">
            <a:off x="10065429" y="4524363"/>
            <a:ext cx="1273748" cy="1039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9EC6778-0789-994E-ACC3-8E03B147DB6E}"/>
              </a:ext>
            </a:extLst>
          </p:cNvPr>
          <p:cNvCxnSpPr>
            <a:stCxn id="49" idx="0"/>
            <a:endCxn id="46" idx="2"/>
          </p:cNvCxnSpPr>
          <p:nvPr/>
        </p:nvCxnSpPr>
        <p:spPr>
          <a:xfrm flipH="1" flipV="1">
            <a:off x="9308140" y="4778488"/>
            <a:ext cx="1" cy="5285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5B0C59-99B1-FF44-AFC2-D90677B41071}"/>
              </a:ext>
            </a:extLst>
          </p:cNvPr>
          <p:cNvCxnSpPr>
            <a:stCxn id="10" idx="0"/>
            <a:endCxn id="11" idx="4"/>
          </p:cNvCxnSpPr>
          <p:nvPr/>
        </p:nvCxnSpPr>
        <p:spPr>
          <a:xfrm flipV="1">
            <a:off x="1311531" y="5509659"/>
            <a:ext cx="4" cy="5132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118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3AB3-0AFD-DD4C-88DA-C99FDA95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Manager Run-time maintenance mode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AC014-DB94-034F-9BEB-62B4A15C22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0961F-EDE0-0145-975E-8344CAB96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045132" y="6858000"/>
            <a:ext cx="2743200" cy="365125"/>
          </a:xfrm>
        </p:spPr>
        <p:txBody>
          <a:bodyPr/>
          <a:lstStyle/>
          <a:p>
            <a:fld id="{0743EA0E-C5B1-48EC-8082-F253EA88050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8D946D-E30B-C54A-882A-C765E1E8D575}"/>
              </a:ext>
            </a:extLst>
          </p:cNvPr>
          <p:cNvSpPr/>
          <p:nvPr/>
        </p:nvSpPr>
        <p:spPr>
          <a:xfrm>
            <a:off x="5987471" y="1420010"/>
            <a:ext cx="2580968" cy="114466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Subnet Manager notifies Agent that an addition/</a:t>
            </a:r>
            <a:r>
              <a:rPr lang="en-US" dirty="0" err="1"/>
              <a:t>subtracton</a:t>
            </a:r>
            <a:r>
              <a:rPr lang="en-US" dirty="0"/>
              <a:t> has been made </a:t>
            </a: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A21313E1-95A6-EC4B-BED4-7EE9EFB421AD}"/>
              </a:ext>
            </a:extLst>
          </p:cNvPr>
          <p:cNvSpPr/>
          <p:nvPr/>
        </p:nvSpPr>
        <p:spPr>
          <a:xfrm>
            <a:off x="3652143" y="2844160"/>
            <a:ext cx="1973827" cy="115775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0F2878-11AC-FE42-9ACC-F885AAFD4080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5608884" y="1992343"/>
            <a:ext cx="378587" cy="1402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AF58350-703B-7A45-9718-17E4872B78F8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4639056" y="4088086"/>
            <a:ext cx="654751" cy="13610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5C70DE-6803-D94C-A250-500D3EA49801}"/>
              </a:ext>
            </a:extLst>
          </p:cNvPr>
          <p:cNvCxnSpPr>
            <a:cxnSpLocks/>
          </p:cNvCxnSpPr>
          <p:nvPr/>
        </p:nvCxnSpPr>
        <p:spPr>
          <a:xfrm>
            <a:off x="2661954" y="3423035"/>
            <a:ext cx="99018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CC5B7F1-5434-DF4B-835C-3DA4E03A3174}"/>
              </a:ext>
            </a:extLst>
          </p:cNvPr>
          <p:cNvSpPr txBox="1"/>
          <p:nvPr/>
        </p:nvSpPr>
        <p:spPr>
          <a:xfrm>
            <a:off x="5710379" y="2812170"/>
            <a:ext cx="69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32BF0A-65EF-304A-A653-2AD97EACFC14}"/>
              </a:ext>
            </a:extLst>
          </p:cNvPr>
          <p:cNvSpPr txBox="1"/>
          <p:nvPr/>
        </p:nvSpPr>
        <p:spPr>
          <a:xfrm>
            <a:off x="5097526" y="4520247"/>
            <a:ext cx="67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5D858B-F102-F94C-AC17-7BE3D719DB78}"/>
              </a:ext>
            </a:extLst>
          </p:cNvPr>
          <p:cNvSpPr/>
          <p:nvPr/>
        </p:nvSpPr>
        <p:spPr>
          <a:xfrm>
            <a:off x="9549063" y="5670234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Updates the clients that a change has occurred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71E46A-D824-1546-B052-71E3FFC68033}"/>
              </a:ext>
            </a:extLst>
          </p:cNvPr>
          <p:cNvSpPr/>
          <p:nvPr/>
        </p:nvSpPr>
        <p:spPr>
          <a:xfrm>
            <a:off x="9523771" y="4281777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Update the Redfish Tree with the Addition/Deletion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8829BB-1162-EE42-92F9-E6ACF4B4171A}"/>
              </a:ext>
            </a:extLst>
          </p:cNvPr>
          <p:cNvCxnSpPr>
            <a:cxnSpLocks/>
          </p:cNvCxnSpPr>
          <p:nvPr/>
        </p:nvCxnSpPr>
        <p:spPr>
          <a:xfrm>
            <a:off x="8233286" y="2846628"/>
            <a:ext cx="0" cy="582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F3079DD-1389-E64B-A8E5-0A6347E6858D}"/>
              </a:ext>
            </a:extLst>
          </p:cNvPr>
          <p:cNvCxnSpPr>
            <a:cxnSpLocks/>
          </p:cNvCxnSpPr>
          <p:nvPr/>
        </p:nvCxnSpPr>
        <p:spPr>
          <a:xfrm>
            <a:off x="8256637" y="4422247"/>
            <a:ext cx="0" cy="582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95AF39C-0696-FE45-BA3A-D01ADF75CD52}"/>
              </a:ext>
            </a:extLst>
          </p:cNvPr>
          <p:cNvCxnSpPr>
            <a:cxnSpLocks/>
            <a:stCxn id="24" idx="1"/>
            <a:endCxn id="34" idx="3"/>
          </p:cNvCxnSpPr>
          <p:nvPr/>
        </p:nvCxnSpPr>
        <p:spPr>
          <a:xfrm flipH="1" flipV="1">
            <a:off x="6584291" y="5884169"/>
            <a:ext cx="2964772" cy="221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62884AD-8B61-CC48-9C93-DFBC1085F999}"/>
              </a:ext>
            </a:extLst>
          </p:cNvPr>
          <p:cNvCxnSpPr>
            <a:cxnSpLocks/>
          </p:cNvCxnSpPr>
          <p:nvPr/>
        </p:nvCxnSpPr>
        <p:spPr>
          <a:xfrm flipH="1" flipV="1">
            <a:off x="1330129" y="3826685"/>
            <a:ext cx="2625616" cy="1843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60705B0-ED50-5049-9C8E-776730694BE2}"/>
              </a:ext>
            </a:extLst>
          </p:cNvPr>
          <p:cNvSpPr/>
          <p:nvPr/>
        </p:nvSpPr>
        <p:spPr>
          <a:xfrm>
            <a:off x="9549063" y="1310942"/>
            <a:ext cx="2580968" cy="1397102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sends change information using a OFMF Redfish event mechanism </a:t>
            </a:r>
            <a:r>
              <a:rPr lang="en-US" dirty="0">
                <a:solidFill>
                  <a:srgbClr val="FF0000"/>
                </a:solidFill>
              </a:rPr>
              <a:t>POC Post/Delete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F33010-631A-6E4E-809C-3EF7FF8ACDAD}"/>
              </a:ext>
            </a:extLst>
          </p:cNvPr>
          <p:cNvSpPr/>
          <p:nvPr/>
        </p:nvSpPr>
        <p:spPr>
          <a:xfrm>
            <a:off x="80986" y="2870396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Recursively walk the Fabric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9B594F-701F-9249-8EEF-E53BFE6A0C2C}"/>
              </a:ext>
            </a:extLst>
          </p:cNvPr>
          <p:cNvSpPr/>
          <p:nvPr/>
        </p:nvSpPr>
        <p:spPr>
          <a:xfrm>
            <a:off x="61969" y="1398307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Load Configuration File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78F77B-2F49-C746-96BB-1463056FBD23}"/>
              </a:ext>
            </a:extLst>
          </p:cNvPr>
          <p:cNvSpPr/>
          <p:nvPr/>
        </p:nvSpPr>
        <p:spPr>
          <a:xfrm>
            <a:off x="4003323" y="5449091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Maintain current state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9937F1-B6F3-C241-9EC2-50571C598687}"/>
              </a:ext>
            </a:extLst>
          </p:cNvPr>
          <p:cNvSpPr/>
          <p:nvPr/>
        </p:nvSpPr>
        <p:spPr>
          <a:xfrm>
            <a:off x="9523771" y="3004083"/>
            <a:ext cx="2580968" cy="870155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does a Get to the Agent to identify the fabric change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5EDCF00-0B40-9245-9E5B-23D9EB25031A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8542175" y="2009493"/>
            <a:ext cx="1006888" cy="977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92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C892-328F-9AE8-47EC-56CB57B0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Zephyr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56CF9-E4DC-0AD3-4634-5E8435ED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Here's the list of notifications that zephyr can (currently) send to higher-level managers: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1. component add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2. component change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3. resource add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4. resource add-consumers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5. resource remove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6. resource remove-consumers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7. new PFM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8. new SFM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9. SFM to PFM promotion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10. routes add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11. routes remove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Helvetica Neue" panose="02000503000000020004" pitchFamily="2" charset="0"/>
              </a:rPr>
              <a:t>12. interface change</a:t>
            </a:r>
          </a:p>
        </p:txBody>
      </p:sp>
    </p:spTree>
    <p:extLst>
      <p:ext uri="{BB962C8B-B14F-4D97-AF65-F5344CB8AC3E}">
        <p14:creationId xmlns:p14="http://schemas.microsoft.com/office/powerpoint/2010/main" val="3647553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C47B9-7279-6545-BF8F-E8BA66A6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21B76-E88D-4547-9DC2-96BEBF5F54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2C4CB-CDA4-FF43-937B-5327E4AB1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0534B0-5F72-2E40-BC61-0E6E536A418F}"/>
              </a:ext>
            </a:extLst>
          </p:cNvPr>
          <p:cNvSpPr txBox="1"/>
          <p:nvPr/>
        </p:nvSpPr>
        <p:spPr>
          <a:xfrm>
            <a:off x="1014608" y="1503123"/>
            <a:ext cx="9958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Python 3.6 and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Python does Flask and Rest interfaces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Python processes JSON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Gen-Z Zephyr operates with 2 node UUIDs, 1 is permanent, 1 is ephemeral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Edge connections match to ephemeral UUIDs on </a:t>
            </a:r>
            <a:r>
              <a:rPr lang="en-US" dirty="0" err="1">
                <a:solidFill>
                  <a:srgbClr val="FF0000"/>
                </a:solidFill>
              </a:rPr>
              <a:t>NetworkX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Naming scheme in Redfish?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Zephyr doesn’t want to know what is happening at the Redfish layer and above.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Now, I need to tell Zephyr about the new object in the fabric and what to do with it with a 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Zephyr does not do a periodic scan.  So, objects added must be conveyed and explained to Zephyr.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Connections to the new added object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Zephyr will retrieve the permanent UUID from the new added object.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Zephyr will assign an ephemeral UUID to the new added object.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Redfish can assign a user-friendly name to the new added object above Zephyr?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Zephyr could/and can use the user-friendly names, from Redfish in it’s low-level tools.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#&gt; </a:t>
            </a:r>
            <a:r>
              <a:rPr lang="en-US" dirty="0" err="1">
                <a:solidFill>
                  <a:srgbClr val="FF0000"/>
                </a:solidFill>
              </a:rPr>
              <a:t>lsgenz</a:t>
            </a:r>
            <a:r>
              <a:rPr lang="en-US" dirty="0">
                <a:solidFill>
                  <a:srgbClr val="FF0000"/>
                </a:solidFill>
              </a:rPr>
              <a:t> could use the user-friendly names for System Admin help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65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4AE5-E6A3-6371-1116-C7283A92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40CDD2-F29A-D4D0-B9FF-FF361A7B3748}"/>
              </a:ext>
            </a:extLst>
          </p:cNvPr>
          <p:cNvSpPr/>
          <p:nvPr/>
        </p:nvSpPr>
        <p:spPr>
          <a:xfrm>
            <a:off x="1222513" y="211703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Collections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B6E53-B692-6DEE-4CA1-A437E6CF173C}"/>
              </a:ext>
            </a:extLst>
          </p:cNvPr>
          <p:cNvSpPr/>
          <p:nvPr/>
        </p:nvSpPr>
        <p:spPr>
          <a:xfrm>
            <a:off x="1222513" y="2915479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Connections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508210-D8D2-DAAF-B792-5C5C00401F79}"/>
              </a:ext>
            </a:extLst>
          </p:cNvPr>
          <p:cNvSpPr/>
          <p:nvPr/>
        </p:nvSpPr>
        <p:spPr>
          <a:xfrm>
            <a:off x="1222512" y="3713923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Fabric Instance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C9CA07-EA93-29F1-8E7C-E7BB34D07A47}"/>
              </a:ext>
            </a:extLst>
          </p:cNvPr>
          <p:cNvSpPr/>
          <p:nvPr/>
        </p:nvSpPr>
        <p:spPr>
          <a:xfrm>
            <a:off x="1222511" y="4512367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Fabric Adapters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23A317-3904-6B71-D6D0-D8A89F8C0F35}"/>
              </a:ext>
            </a:extLst>
          </p:cNvPr>
          <p:cNvSpPr/>
          <p:nvPr/>
        </p:nvSpPr>
        <p:spPr>
          <a:xfrm>
            <a:off x="1222510" y="5310811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Fabric Adapter Ports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415262-27E1-0BED-59A6-DF32F73E6F31}"/>
              </a:ext>
            </a:extLst>
          </p:cNvPr>
          <p:cNvSpPr/>
          <p:nvPr/>
        </p:nvSpPr>
        <p:spPr>
          <a:xfrm>
            <a:off x="1222510" y="610925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Chassis Instance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6A04FE-0761-17A0-A1FB-DE714BB6C9B6}"/>
              </a:ext>
            </a:extLst>
          </p:cNvPr>
          <p:cNvSpPr/>
          <p:nvPr/>
        </p:nvSpPr>
        <p:spPr>
          <a:xfrm>
            <a:off x="3581400" y="211703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Media Controllers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58539F-746A-BF3E-3CFF-275ED60B37C1}"/>
              </a:ext>
            </a:extLst>
          </p:cNvPr>
          <p:cNvSpPr/>
          <p:nvPr/>
        </p:nvSpPr>
        <p:spPr>
          <a:xfrm>
            <a:off x="3584710" y="292210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Media Controller Ports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F3725B-A636-3D75-E0D3-4B3FED03B342}"/>
              </a:ext>
            </a:extLst>
          </p:cNvPr>
          <p:cNvSpPr/>
          <p:nvPr/>
        </p:nvSpPr>
        <p:spPr>
          <a:xfrm>
            <a:off x="3581397" y="3713921"/>
            <a:ext cx="185530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Chassis Memory Domain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BB5189-3478-B944-81E5-485B1C6D5B8F}"/>
              </a:ext>
            </a:extLst>
          </p:cNvPr>
          <p:cNvSpPr/>
          <p:nvPr/>
        </p:nvSpPr>
        <p:spPr>
          <a:xfrm>
            <a:off x="3581397" y="4505737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Switches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76881F-070A-209E-81B9-125BE1143FB8}"/>
              </a:ext>
            </a:extLst>
          </p:cNvPr>
          <p:cNvSpPr/>
          <p:nvPr/>
        </p:nvSpPr>
        <p:spPr>
          <a:xfrm>
            <a:off x="3581397" y="5310810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Fabric Switch Ports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E2A521-8140-12CF-110F-C8EC8AC09F64}"/>
              </a:ext>
            </a:extLst>
          </p:cNvPr>
          <p:cNvSpPr/>
          <p:nvPr/>
        </p:nvSpPr>
        <p:spPr>
          <a:xfrm>
            <a:off x="3581396" y="6109254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Endpoints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C8F00B-195E-EBA7-B931-347A7609B841}"/>
              </a:ext>
            </a:extLst>
          </p:cNvPr>
          <p:cNvSpPr/>
          <p:nvPr/>
        </p:nvSpPr>
        <p:spPr>
          <a:xfrm>
            <a:off x="6096000" y="211703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MD Chunks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1C3D3C-331B-9C91-F417-F6E5DB62356E}"/>
              </a:ext>
            </a:extLst>
          </p:cNvPr>
          <p:cNvSpPr/>
          <p:nvPr/>
        </p:nvSpPr>
        <p:spPr>
          <a:xfrm>
            <a:off x="6096000" y="2922105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Fabric Add Resource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6F899A-35BC-6197-12B6-8B2DDDBE811D}"/>
              </a:ext>
            </a:extLst>
          </p:cNvPr>
          <p:cNvSpPr/>
          <p:nvPr/>
        </p:nvSpPr>
        <p:spPr>
          <a:xfrm>
            <a:off x="6096000" y="3713920"/>
            <a:ext cx="1749287" cy="506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Database Link</a:t>
            </a:r>
          </a:p>
        </p:txBody>
      </p:sp>
    </p:spTree>
    <p:extLst>
      <p:ext uri="{BB962C8B-B14F-4D97-AF65-F5344CB8AC3E}">
        <p14:creationId xmlns:p14="http://schemas.microsoft.com/office/powerpoint/2010/main" val="2691660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350E-D65C-4741-B984-7ED79715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Top-Down design-</a:t>
            </a:r>
            <a:r>
              <a:rPr lang="en-US" sz="3200" dirty="0"/>
              <a:t> Event Manager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21D41-4FB6-DA48-AE4B-02D3467908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52DC-2467-3148-83CA-334FAC870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B21873-AC4E-4042-AB12-589242084D37}"/>
              </a:ext>
            </a:extLst>
          </p:cNvPr>
          <p:cNvSpPr/>
          <p:nvPr/>
        </p:nvSpPr>
        <p:spPr>
          <a:xfrm>
            <a:off x="5522259" y="2646704"/>
            <a:ext cx="1147482" cy="1564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Event Manager Service Events signal changes in fabric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ABBF9-E8D6-7849-8D85-080E891A54AF}"/>
              </a:ext>
            </a:extLst>
          </p:cNvPr>
          <p:cNvSpPr/>
          <p:nvPr/>
        </p:nvSpPr>
        <p:spPr>
          <a:xfrm>
            <a:off x="2651057" y="4995093"/>
            <a:ext cx="1945980" cy="9487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Maintain Current State/Intended State/Health State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B4E5E4-AF52-0744-AAFD-BDEE843BC448}"/>
              </a:ext>
            </a:extLst>
          </p:cNvPr>
          <p:cNvSpPr/>
          <p:nvPr/>
        </p:nvSpPr>
        <p:spPr>
          <a:xfrm>
            <a:off x="8143836" y="4830902"/>
            <a:ext cx="1147482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 changes to OFMF representation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469AD5-9828-D340-80A6-EA69B8FF5A24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6669741" y="3429000"/>
            <a:ext cx="2047836" cy="1401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0F883F-26F2-1344-B7BF-22ABC4577BCE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624047" y="3362669"/>
            <a:ext cx="1898212" cy="16324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17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/>
          <p:cNvSpPr/>
          <p:nvPr/>
        </p:nvSpPr>
        <p:spPr>
          <a:xfrm>
            <a:off x="9800077" y="2033423"/>
            <a:ext cx="1158098" cy="470433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7455940" y="3020551"/>
            <a:ext cx="685801" cy="399512"/>
            <a:chOff x="3740394" y="1529589"/>
            <a:chExt cx="1038091" cy="861819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65" y="64220"/>
            <a:ext cx="10515600" cy="1325563"/>
          </a:xfrm>
        </p:spPr>
        <p:txBody>
          <a:bodyPr/>
          <a:lstStyle/>
          <a:p>
            <a:r>
              <a:rPr lang="en-US" dirty="0"/>
              <a:t>Redfish Physical Fabric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67" y="1140059"/>
            <a:ext cx="6211201" cy="556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Insights</a:t>
            </a:r>
            <a:endParaRPr lang="en-US" sz="1800" dirty="0"/>
          </a:p>
          <a:p>
            <a:r>
              <a:rPr lang="en-US" sz="1600" dirty="0"/>
              <a:t>Fabric itself (the connectivity) is modeled as </a:t>
            </a:r>
            <a:r>
              <a:rPr lang="en-US" sz="1600" b="1" dirty="0"/>
              <a:t>ports and endpoints</a:t>
            </a:r>
          </a:p>
          <a:p>
            <a:r>
              <a:rPr lang="en-US" sz="1600" dirty="0"/>
              <a:t>Physical fabric connections (</a:t>
            </a:r>
            <a:r>
              <a:rPr lang="en-US" sz="1600" dirty="0" err="1"/>
              <a:t>eg</a:t>
            </a:r>
            <a:r>
              <a:rPr lang="en-US" sz="1600" dirty="0"/>
              <a:t>. Cables) are </a:t>
            </a:r>
            <a:r>
              <a:rPr lang="en-US" sz="1600" b="1" dirty="0"/>
              <a:t>always between ‘Ports’ </a:t>
            </a:r>
          </a:p>
          <a:p>
            <a:r>
              <a:rPr lang="en-US" sz="1600" dirty="0"/>
              <a:t>Ports are traced back to the fabric devices that drive the ports</a:t>
            </a:r>
          </a:p>
          <a:p>
            <a:r>
              <a:rPr lang="en-US" sz="1600" dirty="0"/>
              <a:t>Fabric devices trace back to physical or logical infrastructure (what controls the fabric device) AND to the </a:t>
            </a:r>
            <a:r>
              <a:rPr lang="en-US" sz="1600" b="1" dirty="0"/>
              <a:t>‘Endpoint’ object associated with the fabric device </a:t>
            </a:r>
          </a:p>
          <a:p>
            <a:r>
              <a:rPr lang="en-US" sz="1600" dirty="0"/>
              <a:t>Discovery of physical and logical resources accessible via the fabric is a fabric-specific operation.</a:t>
            </a:r>
          </a:p>
          <a:p>
            <a:pPr marL="0" indent="0">
              <a:buNone/>
            </a:pPr>
            <a:r>
              <a:rPr lang="en-US" sz="1600" dirty="0"/>
              <a:t>Non-fabric resources (those not directly visible to the fabric) associated with the fabric devices ( the fabric endpoints) may or may not have detailed Redfish models and schema that can be accessed via the same Service Root.</a:t>
            </a:r>
            <a:endParaRPr lang="en-GB" sz="1600" dirty="0"/>
          </a:p>
          <a:p>
            <a:r>
              <a:rPr lang="en-US" sz="1600" dirty="0"/>
              <a:t>For example, if the </a:t>
            </a:r>
            <a:r>
              <a:rPr lang="en-US" sz="1600" dirty="0" err="1"/>
              <a:t>ServiceRoot</a:t>
            </a:r>
            <a:r>
              <a:rPr lang="en-US" sz="1600" dirty="0"/>
              <a:t> shown is maintained by the ‘fabric manager’,  the fabric manager may not have any visibility to details about ‘System 3’ behind the fabric adapter. </a:t>
            </a:r>
          </a:p>
          <a:p>
            <a:r>
              <a:rPr lang="en-US" sz="1600" dirty="0"/>
              <a:t>The fabric manager must know sufficient details about the fabric adapter to correctly enable the system to access those other endpoints on fabric the server is allowed to reach.</a:t>
            </a:r>
          </a:p>
        </p:txBody>
      </p:sp>
      <p:sp>
        <p:nvSpPr>
          <p:cNvPr id="4" name="Oval 3"/>
          <p:cNvSpPr/>
          <p:nvPr/>
        </p:nvSpPr>
        <p:spPr>
          <a:xfrm>
            <a:off x="10547171" y="3358658"/>
            <a:ext cx="822009" cy="635237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4818" y="3568499"/>
            <a:ext cx="657895" cy="192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cxnSp>
        <p:nvCxnSpPr>
          <p:cNvPr id="6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endCxn id="15" idx="0"/>
          </p:cNvCxnSpPr>
          <p:nvPr/>
        </p:nvCxnSpPr>
        <p:spPr>
          <a:xfrm rot="16200000" flipH="1">
            <a:off x="7521030" y="3533556"/>
            <a:ext cx="293754" cy="9228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8" idx="4"/>
            <a:endCxn id="17" idx="5"/>
          </p:cNvCxnSpPr>
          <p:nvPr/>
        </p:nvCxnSpPr>
        <p:spPr>
          <a:xfrm rot="5400000">
            <a:off x="9167149" y="2841125"/>
            <a:ext cx="362766" cy="2799103"/>
          </a:xfrm>
          <a:prstGeom prst="curvedConnector3">
            <a:avLst>
              <a:gd name="adj1" fmla="val 23122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10608652" y="3835699"/>
            <a:ext cx="278862" cy="22359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8824267" y="2951894"/>
            <a:ext cx="1538797" cy="669456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55210" y="3714532"/>
            <a:ext cx="1192823" cy="1327170"/>
            <a:chOff x="153288" y="2998113"/>
            <a:chExt cx="1474120" cy="180055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F22F13-43A9-4F2C-8218-D84861786475}"/>
                </a:ext>
              </a:extLst>
            </p:cNvPr>
            <p:cNvSpPr txBox="1"/>
            <p:nvPr/>
          </p:nvSpPr>
          <p:spPr>
            <a:xfrm>
              <a:off x="688800" y="2998113"/>
              <a:ext cx="9386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Fabric Adapters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304C575-460B-4949-B136-374A1A5EDCA0}"/>
                </a:ext>
              </a:extLst>
            </p:cNvPr>
            <p:cNvSpPr/>
            <p:nvPr/>
          </p:nvSpPr>
          <p:spPr>
            <a:xfrm>
              <a:off x="848499" y="3634132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19" name="Curved Connector 7">
              <a:extLst>
                <a:ext uri="{FF2B5EF4-FFF2-40B4-BE49-F238E27FC236}">
                  <a16:creationId xmlns:a16="http://schemas.microsoft.com/office/drawing/2014/main" id="{BD9E76C7-B531-4DA7-BEAE-21A6C3999E3B}"/>
                </a:ext>
              </a:extLst>
            </p:cNvPr>
            <p:cNvCxnSpPr>
              <a:cxnSpLocks/>
              <a:stCxn id="20" idx="3"/>
              <a:endCxn id="30" idx="0"/>
            </p:cNvCxnSpPr>
            <p:nvPr/>
          </p:nvCxnSpPr>
          <p:spPr>
            <a:xfrm rot="16200000" flipH="1">
              <a:off x="196318" y="3900563"/>
              <a:ext cx="474943" cy="12192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304C575-460B-4949-B136-374A1A5EDCA0}"/>
                </a:ext>
              </a:extLst>
            </p:cNvPr>
            <p:cNvSpPr/>
            <p:nvPr/>
          </p:nvSpPr>
          <p:spPr>
            <a:xfrm>
              <a:off x="302595" y="3400181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2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00BAC4B-F769-498F-8BE5-716877FFB54F}"/>
                </a:ext>
              </a:extLst>
            </p:cNvPr>
            <p:cNvGrpSpPr/>
            <p:nvPr/>
          </p:nvGrpSpPr>
          <p:grpSpPr>
            <a:xfrm>
              <a:off x="702554" y="4224731"/>
              <a:ext cx="660356" cy="573939"/>
              <a:chOff x="2087056" y="4770132"/>
              <a:chExt cx="660356" cy="573939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22" name="Curved Connector 7">
              <a:extLst>
                <a:ext uri="{FF2B5EF4-FFF2-40B4-BE49-F238E27FC236}">
                  <a16:creationId xmlns:a16="http://schemas.microsoft.com/office/drawing/2014/main" id="{BD9E76C7-B531-4DA7-BEAE-21A6C3999E3B}"/>
                </a:ext>
              </a:extLst>
            </p:cNvPr>
            <p:cNvCxnSpPr>
              <a:cxnSpLocks/>
              <a:stCxn id="17" idx="4"/>
              <a:endCxn id="25" idx="0"/>
            </p:cNvCxnSpPr>
            <p:nvPr/>
          </p:nvCxnSpPr>
          <p:spPr>
            <a:xfrm rot="5400000">
              <a:off x="953079" y="4093230"/>
              <a:ext cx="214857" cy="5554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0799249" y="3917497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2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1" idx="4"/>
            <a:endCxn id="20" idx="2"/>
          </p:cNvCxnSpPr>
          <p:nvPr/>
        </p:nvCxnSpPr>
        <p:spPr>
          <a:xfrm rot="5400000">
            <a:off x="9047855" y="2259582"/>
            <a:ext cx="19324" cy="3762981"/>
          </a:xfrm>
          <a:prstGeom prst="curvedConnector4">
            <a:avLst>
              <a:gd name="adj1" fmla="val 7748639"/>
              <a:gd name="adj2" fmla="val 10607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24" idx="5"/>
            <a:endCxn id="42" idx="2"/>
          </p:cNvCxnSpPr>
          <p:nvPr/>
        </p:nvCxnSpPr>
        <p:spPr>
          <a:xfrm rot="5400000" flipH="1" flipV="1">
            <a:off x="7876123" y="3989351"/>
            <a:ext cx="995865" cy="1059126"/>
          </a:xfrm>
          <a:prstGeom prst="curvedConnector4">
            <a:avLst>
              <a:gd name="adj1" fmla="val -9251"/>
              <a:gd name="adj2" fmla="val 5154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1194804" y="3727635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1256416" y="3513964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05657" y="3280033"/>
            <a:ext cx="208392" cy="10094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03619" y="3500673"/>
            <a:ext cx="707822" cy="772520"/>
            <a:chOff x="2948577" y="3170884"/>
            <a:chExt cx="874744" cy="1048069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D1AB099-DDB1-43CA-8091-F241E12D1E9E}"/>
                </a:ext>
              </a:extLst>
            </p:cNvPr>
            <p:cNvGrpSpPr/>
            <p:nvPr/>
          </p:nvGrpSpPr>
          <p:grpSpPr>
            <a:xfrm>
              <a:off x="3049698" y="3506725"/>
              <a:ext cx="684897" cy="647486"/>
              <a:chOff x="2083745" y="4687128"/>
              <a:chExt cx="684897" cy="647486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687128"/>
                <a:ext cx="681586" cy="626438"/>
                <a:chOff x="2087056" y="4687128"/>
                <a:chExt cx="681586" cy="626438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687128"/>
                  <a:ext cx="681586" cy="626438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11030" y="4809785"/>
                  <a:ext cx="649199" cy="3549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39" name="Curved Connector 7">
              <a:extLst>
                <a:ext uri="{FF2B5EF4-FFF2-40B4-BE49-F238E27FC236}">
                  <a16:creationId xmlns:a16="http://schemas.microsoft.com/office/drawing/2014/main" id="{64249A3D-B85C-47B6-82EF-209B9696C496}"/>
                </a:ext>
              </a:extLst>
            </p:cNvPr>
            <p:cNvCxnSpPr>
              <a:cxnSpLocks/>
              <a:stCxn id="11" idx="4"/>
              <a:endCxn id="49" idx="0"/>
            </p:cNvCxnSpPr>
            <p:nvPr/>
          </p:nvCxnSpPr>
          <p:spPr>
            <a:xfrm rot="16200000" flipH="1">
              <a:off x="3251337" y="3479136"/>
              <a:ext cx="294777" cy="571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45" name="Diamond 44"/>
            <p:cNvSpPr/>
            <p:nvPr/>
          </p:nvSpPr>
          <p:spPr>
            <a:xfrm>
              <a:off x="3467274" y="3170884"/>
              <a:ext cx="211622" cy="198758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white"/>
                  </a:solidFill>
                </a:rPr>
                <a:t>3</a:t>
              </a:r>
              <a:endParaRPr lang="en-GB" sz="1400" dirty="0">
                <a:solidFill>
                  <a:prstClr val="white"/>
                </a:solidFill>
              </a:endParaRPr>
            </a:p>
          </p:txBody>
        </p:sp>
      </p:grpSp>
      <p:sp>
        <p:nvSpPr>
          <p:cNvPr id="50" name="Oval 49"/>
          <p:cNvSpPr/>
          <p:nvPr/>
        </p:nvSpPr>
        <p:spPr bwMode="ltGray">
          <a:xfrm>
            <a:off x="10664029" y="3906733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8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 bwMode="ltGray">
          <a:xfrm>
            <a:off x="10843430" y="3989738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9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 bwMode="ltGray">
          <a:xfrm>
            <a:off x="11272702" y="3766037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3" name="Oval 52"/>
          <p:cNvSpPr/>
          <p:nvPr/>
        </p:nvSpPr>
        <p:spPr bwMode="ltGray">
          <a:xfrm>
            <a:off x="11306759" y="3568499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b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cxnSp>
        <p:nvCxnSpPr>
          <p:cNvPr id="54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29" idx="4"/>
            <a:endCxn id="47" idx="3"/>
          </p:cNvCxnSpPr>
          <p:nvPr/>
        </p:nvCxnSpPr>
        <p:spPr>
          <a:xfrm rot="5400000" flipH="1" flipV="1">
            <a:off x="7770415" y="3752583"/>
            <a:ext cx="799634" cy="1695701"/>
          </a:xfrm>
          <a:prstGeom prst="curvedConnector3">
            <a:avLst>
              <a:gd name="adj1" fmla="val -2858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8311209" y="1381683"/>
            <a:ext cx="2468002" cy="4252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78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77" idx="2"/>
            <a:endCxn id="71" idx="0"/>
          </p:cNvCxnSpPr>
          <p:nvPr/>
        </p:nvCxnSpPr>
        <p:spPr>
          <a:xfrm rot="10800000" flipV="1">
            <a:off x="7798841" y="1594327"/>
            <a:ext cx="512368" cy="1426224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9893198" y="2384600"/>
            <a:ext cx="1094491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&lt;</a:t>
            </a:r>
            <a:r>
              <a:rPr lang="en-US" sz="1100" dirty="0" err="1">
                <a:solidFill>
                  <a:prstClr val="black"/>
                </a:solidFill>
              </a:rPr>
              <a:t>FabricType</a:t>
            </a:r>
            <a:r>
              <a:rPr lang="en-US" sz="1100" dirty="0">
                <a:solidFill>
                  <a:prstClr val="black"/>
                </a:solidFill>
              </a:rPr>
              <a:t>&gt;</a:t>
            </a:r>
          </a:p>
        </p:txBody>
      </p:sp>
      <p:cxnSp>
        <p:nvCxnSpPr>
          <p:cNvPr id="83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81" idx="3"/>
            <a:endCxn id="12" idx="0"/>
          </p:cNvCxnSpPr>
          <p:nvPr/>
        </p:nvCxnSpPr>
        <p:spPr>
          <a:xfrm rot="5400000">
            <a:off x="9718632" y="2617044"/>
            <a:ext cx="209884" cy="45981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81" idx="5"/>
            <a:endCxn id="4" idx="0"/>
          </p:cNvCxnSpPr>
          <p:nvPr/>
        </p:nvCxnSpPr>
        <p:spPr>
          <a:xfrm rot="16200000" flipH="1">
            <a:off x="10584466" y="2984948"/>
            <a:ext cx="616648" cy="1307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77" idx="5"/>
            <a:endCxn id="89" idx="0"/>
          </p:cNvCxnSpPr>
          <p:nvPr/>
        </p:nvCxnSpPr>
        <p:spPr>
          <a:xfrm rot="5400000">
            <a:off x="10254086" y="1869729"/>
            <a:ext cx="288734" cy="386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17827" y="5801141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 representing physical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Fabric links (always between ports)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7993559" y="6052296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408027" y="6397194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Links between Redfish models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981754" y="6569873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7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FF0D-EA88-DB4D-BDCD-9DEFB393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Top-Down design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14B3C-647B-2745-9F8C-4F26078D37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CB672-A96C-8A49-ACB6-94A691C584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DC0574-8EDD-584E-9CD1-AEAE3394390D}"/>
              </a:ext>
            </a:extLst>
          </p:cNvPr>
          <p:cNvSpPr/>
          <p:nvPr/>
        </p:nvSpPr>
        <p:spPr>
          <a:xfrm>
            <a:off x="5477436" y="2202348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0296CC-0840-6A47-9EFF-A056943AB82D}"/>
              </a:ext>
            </a:extLst>
          </p:cNvPr>
          <p:cNvSpPr/>
          <p:nvPr/>
        </p:nvSpPr>
        <p:spPr>
          <a:xfrm>
            <a:off x="5477436" y="4043182"/>
            <a:ext cx="1147482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Redfish Communicator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B038DB-FCB9-0E44-BD95-0EB063040FFE}"/>
              </a:ext>
            </a:extLst>
          </p:cNvPr>
          <p:cNvSpPr/>
          <p:nvPr/>
        </p:nvSpPr>
        <p:spPr>
          <a:xfrm>
            <a:off x="2214280" y="4111481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Subnet Manager  Interface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9F6C5F-0E9B-0A42-AFBD-65B3F92B3D1A}"/>
              </a:ext>
            </a:extLst>
          </p:cNvPr>
          <p:cNvCxnSpPr>
            <a:cxnSpLocks/>
            <a:stCxn id="7" idx="1"/>
            <a:endCxn id="11" idx="0"/>
          </p:cNvCxnSpPr>
          <p:nvPr/>
        </p:nvCxnSpPr>
        <p:spPr>
          <a:xfrm flipH="1">
            <a:off x="2788021" y="2518354"/>
            <a:ext cx="2689415" cy="15931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37AE043-6F3E-AA45-B4C7-F02082F63F44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051177" y="2834360"/>
            <a:ext cx="0" cy="12088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716AF1-FD98-0741-B3EB-0EBA63FDBA53}"/>
              </a:ext>
            </a:extLst>
          </p:cNvPr>
          <p:cNvCxnSpPr>
            <a:cxnSpLocks/>
          </p:cNvCxnSpPr>
          <p:nvPr/>
        </p:nvCxnSpPr>
        <p:spPr>
          <a:xfrm>
            <a:off x="6624918" y="2518354"/>
            <a:ext cx="2566340" cy="13676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2EAE1-FE8B-DF43-A71B-67DF9BF27E23}"/>
              </a:ext>
            </a:extLst>
          </p:cNvPr>
          <p:cNvSpPr/>
          <p:nvPr/>
        </p:nvSpPr>
        <p:spPr>
          <a:xfrm>
            <a:off x="8728835" y="3979296"/>
            <a:ext cx="1147482" cy="1564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Event Manager Service Events signal changes in fabric</a:t>
            </a:r>
          </a:p>
        </p:txBody>
      </p:sp>
    </p:spTree>
    <p:extLst>
      <p:ext uri="{BB962C8B-B14F-4D97-AF65-F5344CB8AC3E}">
        <p14:creationId xmlns:p14="http://schemas.microsoft.com/office/powerpoint/2010/main" val="3544870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FF0D-EA88-DB4D-BDCD-9DEFB393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manager scan and modify OFMF redfish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14B3C-647B-2745-9F8C-4F26078D37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CB672-A96C-8A49-ACB6-94A691C584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DC0574-8EDD-584E-9CD1-AEAE3394390D}"/>
              </a:ext>
            </a:extLst>
          </p:cNvPr>
          <p:cNvSpPr/>
          <p:nvPr/>
        </p:nvSpPr>
        <p:spPr>
          <a:xfrm>
            <a:off x="5477436" y="2202348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0296CC-0840-6A47-9EFF-A056943AB82D}"/>
              </a:ext>
            </a:extLst>
          </p:cNvPr>
          <p:cNvSpPr/>
          <p:nvPr/>
        </p:nvSpPr>
        <p:spPr>
          <a:xfrm>
            <a:off x="4150659" y="4111483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94C0B8-305A-8249-9636-12330621B016}"/>
              </a:ext>
            </a:extLst>
          </p:cNvPr>
          <p:cNvSpPr/>
          <p:nvPr/>
        </p:nvSpPr>
        <p:spPr>
          <a:xfrm>
            <a:off x="6203578" y="4111482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A3D9B3-31CA-444F-8113-DADC07640F43}"/>
              </a:ext>
            </a:extLst>
          </p:cNvPr>
          <p:cNvSpPr/>
          <p:nvPr/>
        </p:nvSpPr>
        <p:spPr>
          <a:xfrm>
            <a:off x="8256497" y="4111482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B038DB-FCB9-0E44-BD95-0EB063040FFE}"/>
              </a:ext>
            </a:extLst>
          </p:cNvPr>
          <p:cNvSpPr/>
          <p:nvPr/>
        </p:nvSpPr>
        <p:spPr>
          <a:xfrm>
            <a:off x="2214280" y="4111482"/>
            <a:ext cx="1147482" cy="632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9F6C5F-0E9B-0A42-AFBD-65B3F92B3D1A}"/>
              </a:ext>
            </a:extLst>
          </p:cNvPr>
          <p:cNvCxnSpPr>
            <a:stCxn id="7" idx="1"/>
            <a:endCxn id="11" idx="0"/>
          </p:cNvCxnSpPr>
          <p:nvPr/>
        </p:nvCxnSpPr>
        <p:spPr>
          <a:xfrm flipH="1">
            <a:off x="2788021" y="2518354"/>
            <a:ext cx="2689415" cy="1593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37AE043-6F3E-AA45-B4C7-F02082F63F44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4724400" y="2834360"/>
            <a:ext cx="1326777" cy="1277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716AF1-FD98-0741-B3EB-0EBA63FDBA53}"/>
              </a:ext>
            </a:extLst>
          </p:cNvPr>
          <p:cNvCxnSpPr>
            <a:cxnSpLocks/>
          </p:cNvCxnSpPr>
          <p:nvPr/>
        </p:nvCxnSpPr>
        <p:spPr>
          <a:xfrm>
            <a:off x="6096000" y="2834360"/>
            <a:ext cx="681319" cy="12771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146FB6-BB83-E24C-BE0E-E7E2D93F4DD5}"/>
              </a:ext>
            </a:extLst>
          </p:cNvPr>
          <p:cNvCxnSpPr>
            <a:cxnSpLocks/>
            <a:stCxn id="7" idx="3"/>
            <a:endCxn id="10" idx="0"/>
          </p:cNvCxnSpPr>
          <p:nvPr/>
        </p:nvCxnSpPr>
        <p:spPr>
          <a:xfrm>
            <a:off x="6624918" y="2518354"/>
            <a:ext cx="2205320" cy="1593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BE18CD5-2D26-2248-BA87-AF421EAD418E}"/>
              </a:ext>
            </a:extLst>
          </p:cNvPr>
          <p:cNvSpPr/>
          <p:nvPr/>
        </p:nvSpPr>
        <p:spPr>
          <a:xfrm>
            <a:off x="5298141" y="5704610"/>
            <a:ext cx="1147482" cy="6320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Subnet Manager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DF31ECC-C9D3-1546-815F-2EBCE4BC85F0}"/>
              </a:ext>
            </a:extLst>
          </p:cNvPr>
          <p:cNvSpPr/>
          <p:nvPr/>
        </p:nvSpPr>
        <p:spPr>
          <a:xfrm>
            <a:off x="7467600" y="4302034"/>
            <a:ext cx="82731" cy="125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D6A4AD-BC98-F148-BE03-E6A221FB8CC1}"/>
              </a:ext>
            </a:extLst>
          </p:cNvPr>
          <p:cNvSpPr/>
          <p:nvPr/>
        </p:nvSpPr>
        <p:spPr>
          <a:xfrm>
            <a:off x="7644847" y="4302034"/>
            <a:ext cx="82731" cy="125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A211D36-8FC2-C04C-92FB-BB4A71CF8FC1}"/>
              </a:ext>
            </a:extLst>
          </p:cNvPr>
          <p:cNvSpPr/>
          <p:nvPr/>
        </p:nvSpPr>
        <p:spPr>
          <a:xfrm>
            <a:off x="7837715" y="4302034"/>
            <a:ext cx="82731" cy="125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DE95C-9A35-B847-9614-9C52263B9B06}"/>
              </a:ext>
            </a:extLst>
          </p:cNvPr>
          <p:cNvSpPr txBox="1"/>
          <p:nvPr/>
        </p:nvSpPr>
        <p:spPr>
          <a:xfrm>
            <a:off x="1497874" y="522514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Subnet Manager can talk to 1 or more Agents</a:t>
            </a:r>
          </a:p>
        </p:txBody>
      </p:sp>
    </p:spTree>
    <p:extLst>
      <p:ext uri="{BB962C8B-B14F-4D97-AF65-F5344CB8AC3E}">
        <p14:creationId xmlns:p14="http://schemas.microsoft.com/office/powerpoint/2010/main" val="2833074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3DE4-5885-4C45-AA63-6F6138ED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Agent/OFMF initial configuration-–Part 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0176F-FCAE-F24C-9D21-F79A17A8B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OpenFabrics</a:t>
            </a:r>
            <a:r>
              <a:rPr lang="en-US" dirty="0"/>
              <a:t> Alliance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81FEE-266F-304E-9E30-FDD0D1E199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B5E86D-A921-9443-9C7D-7ABC5F9F795B}"/>
              </a:ext>
            </a:extLst>
          </p:cNvPr>
          <p:cNvSpPr/>
          <p:nvPr/>
        </p:nvSpPr>
        <p:spPr>
          <a:xfrm>
            <a:off x="5522259" y="1715240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Configuration of SM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951B0-F238-BC44-9486-53A1261C87F9}"/>
              </a:ext>
            </a:extLst>
          </p:cNvPr>
          <p:cNvSpPr/>
          <p:nvPr/>
        </p:nvSpPr>
        <p:spPr>
          <a:xfrm>
            <a:off x="5425236" y="4269486"/>
            <a:ext cx="1341528" cy="140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Retrieve full </a:t>
            </a:r>
            <a:br>
              <a:rPr lang="en-US" dirty="0"/>
            </a:br>
            <a:r>
              <a:rPr lang="en-US" dirty="0"/>
              <a:t>report back in JSON of Fabric from Zephyr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29D23-2D23-984D-8F84-228ACBDD02C5}"/>
              </a:ext>
            </a:extLst>
          </p:cNvPr>
          <p:cNvSpPr/>
          <p:nvPr/>
        </p:nvSpPr>
        <p:spPr>
          <a:xfrm>
            <a:off x="7846273" y="4291063"/>
            <a:ext cx="1341528" cy="140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Retrieve topology back in </a:t>
            </a:r>
            <a:r>
              <a:rPr lang="en-US" dirty="0" err="1"/>
              <a:t>NetworkX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DF8DE1-E7F4-F849-B628-F7719966CC7F}"/>
              </a:ext>
            </a:extLst>
          </p:cNvPr>
          <p:cNvSpPr/>
          <p:nvPr/>
        </p:nvSpPr>
        <p:spPr>
          <a:xfrm>
            <a:off x="2916316" y="4269485"/>
            <a:ext cx="1478324" cy="140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 initial configuration to OFMF in Redfish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D4806B-596A-1242-B826-889503CED96B}"/>
              </a:ext>
            </a:extLst>
          </p:cNvPr>
          <p:cNvSpPr/>
          <p:nvPr/>
        </p:nvSpPr>
        <p:spPr>
          <a:xfrm>
            <a:off x="584151" y="4291062"/>
            <a:ext cx="1478324" cy="140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Translate Fabric and topology to Redfish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79B3B4-F666-914D-9D9E-8CAFA32C3FCF}"/>
              </a:ext>
            </a:extLst>
          </p:cNvPr>
          <p:cNvSpPr/>
          <p:nvPr/>
        </p:nvSpPr>
        <p:spPr>
          <a:xfrm>
            <a:off x="10129525" y="4291062"/>
            <a:ext cx="1560757" cy="140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 characteristics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87B68A-F081-3B4C-AFDC-69C457CB6CC1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1264615" y="2353802"/>
            <a:ext cx="4257644" cy="19156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DC31EFB-06F3-F647-81A6-7DC761297861}"/>
              </a:ext>
            </a:extLst>
          </p:cNvPr>
          <p:cNvCxnSpPr>
            <a:cxnSpLocks/>
          </p:cNvCxnSpPr>
          <p:nvPr/>
        </p:nvCxnSpPr>
        <p:spPr>
          <a:xfrm flipH="1">
            <a:off x="3655478" y="2776181"/>
            <a:ext cx="1866781" cy="1468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E16714-19B5-A043-8D06-361B0E32EB1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6096000" y="2992363"/>
            <a:ext cx="0" cy="1277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274EDCF-4711-3047-BAFB-E4F3810E7319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669742" y="2776181"/>
            <a:ext cx="1847295" cy="15148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0CD4C4-C2E7-1C4F-B530-47433C533BA7}"/>
              </a:ext>
            </a:extLst>
          </p:cNvPr>
          <p:cNvCxnSpPr>
            <a:cxnSpLocks/>
            <a:stCxn id="6" idx="3"/>
            <a:endCxn id="16" idx="0"/>
          </p:cNvCxnSpPr>
          <p:nvPr/>
        </p:nvCxnSpPr>
        <p:spPr>
          <a:xfrm>
            <a:off x="6669741" y="2353802"/>
            <a:ext cx="4240163" cy="1937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078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BD859-64F1-334F-8069-17B7B8EB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top-down design-Subnet Manager Interface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39DE4-22CB-824A-A621-88148C91E0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3C3E9-50E1-054F-B43C-723C8AD37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30F44-B141-3C42-A58D-50610090952B}"/>
              </a:ext>
            </a:extLst>
          </p:cNvPr>
          <p:cNvSpPr/>
          <p:nvPr/>
        </p:nvSpPr>
        <p:spPr>
          <a:xfrm>
            <a:off x="5871882" y="1957567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Subnet Manager  Interface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A9107-8414-1647-B079-9A3D0E39A956}"/>
              </a:ext>
            </a:extLst>
          </p:cNvPr>
          <p:cNvSpPr/>
          <p:nvPr/>
        </p:nvSpPr>
        <p:spPr>
          <a:xfrm>
            <a:off x="1518367" y="4788799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Translates between SM protocol and OFMF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F51D68-180F-C741-9CE5-6696BE2A88C7}"/>
              </a:ext>
            </a:extLst>
          </p:cNvPr>
          <p:cNvSpPr/>
          <p:nvPr/>
        </p:nvSpPr>
        <p:spPr>
          <a:xfrm>
            <a:off x="4150658" y="4771841"/>
            <a:ext cx="1823839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Configuration of SM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A5F5CC-EDBC-F24E-B65E-2BB2AFFE1B97}"/>
              </a:ext>
            </a:extLst>
          </p:cNvPr>
          <p:cNvSpPr/>
          <p:nvPr/>
        </p:nvSpPr>
        <p:spPr>
          <a:xfrm>
            <a:off x="7356692" y="4771840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 State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C6795B-42CC-A344-8836-5449FC6804CF}"/>
              </a:ext>
            </a:extLst>
          </p:cNvPr>
          <p:cNvSpPr/>
          <p:nvPr/>
        </p:nvSpPr>
        <p:spPr>
          <a:xfrm>
            <a:off x="9987833" y="4771839"/>
            <a:ext cx="1147482" cy="12771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Reading initial state of the SM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A927FA-F961-484E-8E96-0215A69C3F92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117340" y="2596129"/>
            <a:ext cx="3754542" cy="21757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19511D-2031-ED4A-A710-DBE7F694C626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5062578" y="3251650"/>
            <a:ext cx="1257542" cy="15201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A63A85-6F4A-904E-B771-8EFDB33B55FC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6445623" y="3234690"/>
            <a:ext cx="1484810" cy="1537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5F97BF-0697-BF4F-8A1A-E3D9BCBEDBE1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019364" y="2596129"/>
            <a:ext cx="3644826" cy="21757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77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C729-E341-5243-B13E-7D1677C6D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Agent/OFMF initial configuration-–Part 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594A20-126E-A349-8BA4-CDD8A1B54B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7BE8A-FA9F-CB4E-ACD9-8C41FB31C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F6B815-013E-6E48-966A-0FE71F99A7DA}"/>
              </a:ext>
            </a:extLst>
          </p:cNvPr>
          <p:cNvSpPr txBox="1">
            <a:spLocks/>
          </p:cNvSpPr>
          <p:nvPr/>
        </p:nvSpPr>
        <p:spPr>
          <a:xfrm>
            <a:off x="4712826" y="4028516"/>
            <a:ext cx="2743200" cy="655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43EA0E-C5B1-48EC-8082-F253EA88050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06F069-0BF4-5D41-A6E4-CB81C3B8D309}"/>
              </a:ext>
            </a:extLst>
          </p:cNvPr>
          <p:cNvSpPr/>
          <p:nvPr/>
        </p:nvSpPr>
        <p:spPr>
          <a:xfrm>
            <a:off x="5456510" y="1349472"/>
            <a:ext cx="1341528" cy="2079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Retrieve full </a:t>
            </a:r>
            <a:br>
              <a:rPr lang="en-US" dirty="0"/>
            </a:br>
            <a:r>
              <a:rPr lang="en-US" dirty="0"/>
              <a:t>report back in JSON of Fabric from Zephyr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CDDF0-4B2F-3144-BCA9-492D1DAD0BC0}"/>
              </a:ext>
            </a:extLst>
          </p:cNvPr>
          <p:cNvSpPr/>
          <p:nvPr/>
        </p:nvSpPr>
        <p:spPr>
          <a:xfrm>
            <a:off x="7834699" y="1305995"/>
            <a:ext cx="1341528" cy="1828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Retrieve topology back in </a:t>
            </a:r>
            <a:r>
              <a:rPr lang="en-US" dirty="0" err="1"/>
              <a:t>NetworkX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42F46-AAB2-F74F-9748-BDCEC436A8D7}"/>
              </a:ext>
            </a:extLst>
          </p:cNvPr>
          <p:cNvSpPr/>
          <p:nvPr/>
        </p:nvSpPr>
        <p:spPr>
          <a:xfrm>
            <a:off x="2734241" y="1327920"/>
            <a:ext cx="1478324" cy="1982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 initial configuration to OFMF in Redfish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D6E433-051C-5A4D-A8B3-B194791EA365}"/>
              </a:ext>
            </a:extLst>
          </p:cNvPr>
          <p:cNvSpPr/>
          <p:nvPr/>
        </p:nvSpPr>
        <p:spPr>
          <a:xfrm>
            <a:off x="1694128" y="3941786"/>
            <a:ext cx="3030272" cy="21902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Redfish required properties---Redfish port descriptions, Id's and names will need to be mapped in POST</a:t>
            </a:r>
          </a:p>
          <a:p>
            <a:pPr algn="ctr"/>
            <a:r>
              <a:rPr lang="en-US" dirty="0"/>
              <a:t> @</a:t>
            </a:r>
            <a:r>
              <a:rPr lang="en-US" dirty="0" err="1"/>
              <a:t>odata.id</a:t>
            </a:r>
            <a:r>
              <a:rPr lang="en-US" dirty="0"/>
              <a:t>, @</a:t>
            </a:r>
            <a:r>
              <a:rPr lang="en-US" dirty="0" err="1"/>
              <a:t>odata.type</a:t>
            </a:r>
            <a:r>
              <a:rPr lang="en-US" dirty="0"/>
              <a:t>, Id, Name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A77EB5-08AF-B943-BB6F-2D62AF4436C1}"/>
              </a:ext>
            </a:extLst>
          </p:cNvPr>
          <p:cNvSpPr/>
          <p:nvPr/>
        </p:nvSpPr>
        <p:spPr>
          <a:xfrm>
            <a:off x="5298587" y="3944541"/>
            <a:ext cx="1655829" cy="1875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UUID,, serial number, resource characteristics, address range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493737-2091-6E4B-BFB0-324B2B68F63E}"/>
              </a:ext>
            </a:extLst>
          </p:cNvPr>
          <p:cNvSpPr/>
          <p:nvPr/>
        </p:nvSpPr>
        <p:spPr>
          <a:xfrm>
            <a:off x="513292" y="1387076"/>
            <a:ext cx="1478324" cy="192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Translate Fabric and topology to Redfish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CC81A7-4964-A04D-A9CD-3EC6AB59F70D}"/>
              </a:ext>
            </a:extLst>
          </p:cNvPr>
          <p:cNvSpPr/>
          <p:nvPr/>
        </p:nvSpPr>
        <p:spPr>
          <a:xfrm>
            <a:off x="7528603" y="3941786"/>
            <a:ext cx="1956646" cy="1875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Port to port links that are active, endpoints, cable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DF832E-646B-9942-9AFD-3A665C4BA727}"/>
              </a:ext>
            </a:extLst>
          </p:cNvPr>
          <p:cNvSpPr/>
          <p:nvPr/>
        </p:nvSpPr>
        <p:spPr>
          <a:xfrm>
            <a:off x="9887908" y="3926573"/>
            <a:ext cx="2099077" cy="23105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Overall status, optional fields, Redfish navigation links, ports up/down, link speed, flap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5E7E41-6785-AB48-893F-11168AC0EC32}"/>
              </a:ext>
            </a:extLst>
          </p:cNvPr>
          <p:cNvSpPr/>
          <p:nvPr/>
        </p:nvSpPr>
        <p:spPr>
          <a:xfrm>
            <a:off x="10154385" y="1327920"/>
            <a:ext cx="1560757" cy="10971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 characteristics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08F11CF-AE5D-2D45-A208-23838A842796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3310359" y="3310359"/>
            <a:ext cx="163044" cy="6162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EFB8081-65EB-184B-9BC8-14BB2857117A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6126502" y="3429000"/>
            <a:ext cx="772" cy="515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9AAF5E-2276-A841-9BD1-FF83C3B8878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505463" y="3134591"/>
            <a:ext cx="1463" cy="807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1011D5-5683-CE4A-A495-01C68A8D1347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>
            <a:off x="10934764" y="2425111"/>
            <a:ext cx="2683" cy="1501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901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350E-D65C-4741-B984-7ED79715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Top-Down design-</a:t>
            </a:r>
            <a:r>
              <a:rPr lang="en-US" sz="3200" dirty="0"/>
              <a:t> Event Manager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21D41-4FB6-DA48-AE4B-02D3467908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52DC-2467-3148-83CA-334FAC870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B21873-AC4E-4042-AB12-589242084D37}"/>
              </a:ext>
            </a:extLst>
          </p:cNvPr>
          <p:cNvSpPr/>
          <p:nvPr/>
        </p:nvSpPr>
        <p:spPr>
          <a:xfrm>
            <a:off x="5522259" y="2646704"/>
            <a:ext cx="1147482" cy="1564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Event Manager Service Events signal changes in fabric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ABBF9-E8D6-7849-8D85-080E891A54AF}"/>
              </a:ext>
            </a:extLst>
          </p:cNvPr>
          <p:cNvSpPr/>
          <p:nvPr/>
        </p:nvSpPr>
        <p:spPr>
          <a:xfrm>
            <a:off x="2651057" y="4995093"/>
            <a:ext cx="1945980" cy="9487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Maintain Current State/Intended State/Health State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B4E5E4-AF52-0744-AAFD-BDEE843BC448}"/>
              </a:ext>
            </a:extLst>
          </p:cNvPr>
          <p:cNvSpPr/>
          <p:nvPr/>
        </p:nvSpPr>
        <p:spPr>
          <a:xfrm>
            <a:off x="8143836" y="4830902"/>
            <a:ext cx="1147482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 changes to OFMF representation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469AD5-9828-D340-80A6-EA69B8FF5A24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6669741" y="3429000"/>
            <a:ext cx="2047836" cy="1401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0F883F-26F2-1344-B7BF-22ABC4577BCE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624047" y="3362669"/>
            <a:ext cx="1898212" cy="16324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573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9051-97FA-6B40-9973-0606AF57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top-down design-Link has been established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EBCE9-0A58-E34B-B370-13EC016477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AFA33-8680-8241-91C4-CB485B29F4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040E91-C410-4742-B646-A33CE6AC29FF}"/>
              </a:ext>
            </a:extLst>
          </p:cNvPr>
          <p:cNvSpPr/>
          <p:nvPr/>
        </p:nvSpPr>
        <p:spPr>
          <a:xfrm>
            <a:off x="5419662" y="1734845"/>
            <a:ext cx="1352675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Link has been established.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7E71B-9002-7943-8050-72B3ADCC4A6D}"/>
              </a:ext>
            </a:extLst>
          </p:cNvPr>
          <p:cNvSpPr/>
          <p:nvPr/>
        </p:nvSpPr>
        <p:spPr>
          <a:xfrm>
            <a:off x="909751" y="4009556"/>
            <a:ext cx="1352675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resource?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FEFF0-C4F2-0647-AC28-09984F627BA0}"/>
              </a:ext>
            </a:extLst>
          </p:cNvPr>
          <p:cNvSpPr/>
          <p:nvPr/>
        </p:nvSpPr>
        <p:spPr>
          <a:xfrm>
            <a:off x="2924818" y="4009556"/>
            <a:ext cx="1352675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Unsolicited Event Packet (UEP)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FCBB9C-83B1-6C41-BA37-65175384E9AE}"/>
              </a:ext>
            </a:extLst>
          </p:cNvPr>
          <p:cNvSpPr/>
          <p:nvPr/>
        </p:nvSpPr>
        <p:spPr>
          <a:xfrm>
            <a:off x="4972756" y="4009555"/>
            <a:ext cx="1586088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JSON representation of the fabric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7D00F-023A-F04D-91FB-08E6D85DF891}"/>
              </a:ext>
            </a:extLst>
          </p:cNvPr>
          <p:cNvSpPr/>
          <p:nvPr/>
        </p:nvSpPr>
        <p:spPr>
          <a:xfrm>
            <a:off x="7121465" y="4009555"/>
            <a:ext cx="1586088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UUIDs for new resources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2BE5AD-584A-134A-B5A1-6714E295DC46}"/>
              </a:ext>
            </a:extLst>
          </p:cNvPr>
          <p:cNvSpPr/>
          <p:nvPr/>
        </p:nvSpPr>
        <p:spPr>
          <a:xfrm>
            <a:off x="9194789" y="4009554"/>
            <a:ext cx="1586088" cy="12771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New route information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3A7191-0D25-D441-B753-D864C3787F6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586089" y="2407534"/>
            <a:ext cx="3833573" cy="1602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D143A1-3586-F248-BBAD-11A69472BE63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3601156" y="2848444"/>
            <a:ext cx="1818506" cy="1161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0AD29C6-8843-AC44-9BBE-0D583ED1999F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5765800" y="3011966"/>
            <a:ext cx="183587" cy="9975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A4F59E-FB15-A94E-B754-5EAD0F695186}"/>
              </a:ext>
            </a:extLst>
          </p:cNvPr>
          <p:cNvCxnSpPr>
            <a:cxnSpLocks/>
          </p:cNvCxnSpPr>
          <p:nvPr/>
        </p:nvCxnSpPr>
        <p:spPr>
          <a:xfrm>
            <a:off x="6772337" y="2813657"/>
            <a:ext cx="1295217" cy="11958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E52665F-448F-4541-9625-DD248CACCF4F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6772337" y="2373406"/>
            <a:ext cx="3332362" cy="1677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45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Get Zephyr Config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7C62A0-2076-B5C2-C9F8-2D1450E25942}"/>
              </a:ext>
            </a:extLst>
          </p:cNvPr>
          <p:cNvSpPr/>
          <p:nvPr/>
        </p:nvSpPr>
        <p:spPr>
          <a:xfrm>
            <a:off x="4353697" y="2135651"/>
            <a:ext cx="2487829" cy="18864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 a Post to Zephyr a request for /fabric/topology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12B58DC-43E9-29EB-BF0B-FE245B3A845F}"/>
              </a:ext>
            </a:extLst>
          </p:cNvPr>
          <p:cNvSpPr/>
          <p:nvPr/>
        </p:nvSpPr>
        <p:spPr>
          <a:xfrm>
            <a:off x="1705231" y="2135651"/>
            <a:ext cx="2487829" cy="18864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Zephyr UIR is </a:t>
            </a:r>
            <a:r>
              <a:rPr lang="en-US" dirty="0" err="1">
                <a:solidFill>
                  <a:schemeClr val="tx1"/>
                </a:solidFill>
              </a:rPr>
              <a:t>g.Zephyr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93409F-163D-B19D-47A1-D9AEDC3B94E9}"/>
              </a:ext>
            </a:extLst>
          </p:cNvPr>
          <p:cNvSpPr/>
          <p:nvPr/>
        </p:nvSpPr>
        <p:spPr>
          <a:xfrm>
            <a:off x="7002163" y="2118150"/>
            <a:ext cx="2487829" cy="18864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Request from Zephyr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6C0DA2-F207-F31A-F9B1-6630A8ECC662}"/>
              </a:ext>
            </a:extLst>
          </p:cNvPr>
          <p:cNvSpPr/>
          <p:nvPr/>
        </p:nvSpPr>
        <p:spPr>
          <a:xfrm>
            <a:off x="9650629" y="2118150"/>
            <a:ext cx="2487829" cy="18864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returned  </a:t>
            </a:r>
            <a:r>
              <a:rPr lang="en-US" dirty="0" err="1">
                <a:solidFill>
                  <a:schemeClr val="tx1"/>
                </a:solidFill>
              </a:rPr>
              <a:t>r.json</a:t>
            </a:r>
            <a:r>
              <a:rPr lang="en-US" dirty="0">
                <a:solidFill>
                  <a:schemeClr val="tx1"/>
                </a:solidFill>
              </a:rPr>
              <a:t> as a data file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9C7AB6-057E-BF82-DAD2-1CED11A25524}"/>
              </a:ext>
            </a:extLst>
          </p:cNvPr>
          <p:cNvSpPr/>
          <p:nvPr/>
        </p:nvSpPr>
        <p:spPr>
          <a:xfrm>
            <a:off x="53542" y="4004615"/>
            <a:ext cx="2487829" cy="18864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dirty="0" err="1">
                <a:solidFill>
                  <a:schemeClr val="tx1"/>
                </a:solidFill>
              </a:rPr>
              <a:t>g.ZEPHYR</a:t>
            </a:r>
            <a:r>
              <a:rPr lang="en-US" dirty="0">
                <a:solidFill>
                  <a:schemeClr val="tx1"/>
                </a:solidFill>
              </a:rPr>
              <a:t> is NONE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2EC22B4-A203-936A-42B6-9A0E9BBD5039}"/>
              </a:ext>
            </a:extLst>
          </p:cNvPr>
          <p:cNvCxnSpPr/>
          <p:nvPr/>
        </p:nvCxnSpPr>
        <p:spPr>
          <a:xfrm flipV="1">
            <a:off x="1705231" y="3694670"/>
            <a:ext cx="259493" cy="3274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4192CD-BEE8-068F-6A99-6DEB1354221B}"/>
              </a:ext>
            </a:extLst>
          </p:cNvPr>
          <p:cNvCxnSpPr>
            <a:cxnSpLocks/>
          </p:cNvCxnSpPr>
          <p:nvPr/>
        </p:nvCxnSpPr>
        <p:spPr>
          <a:xfrm>
            <a:off x="4143632" y="3242606"/>
            <a:ext cx="34187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FCAFB9-4F78-2BCA-47D9-E8A68ECB8A26}"/>
              </a:ext>
            </a:extLst>
          </p:cNvPr>
          <p:cNvCxnSpPr>
            <a:cxnSpLocks/>
          </p:cNvCxnSpPr>
          <p:nvPr/>
        </p:nvCxnSpPr>
        <p:spPr>
          <a:xfrm>
            <a:off x="6812693" y="3061382"/>
            <a:ext cx="29244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179ED2C-5F5E-09FE-1F8A-09A867F5FB6E}"/>
              </a:ext>
            </a:extLst>
          </p:cNvPr>
          <p:cNvCxnSpPr>
            <a:cxnSpLocks/>
          </p:cNvCxnSpPr>
          <p:nvPr/>
        </p:nvCxnSpPr>
        <p:spPr>
          <a:xfrm>
            <a:off x="2356021" y="5430778"/>
            <a:ext cx="374822" cy="2656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8115AA1-D30F-FA5B-5573-F63B9E0DB964}"/>
              </a:ext>
            </a:extLst>
          </p:cNvPr>
          <p:cNvCxnSpPr>
            <a:cxnSpLocks/>
          </p:cNvCxnSpPr>
          <p:nvPr/>
        </p:nvCxnSpPr>
        <p:spPr>
          <a:xfrm>
            <a:off x="9489992" y="3061382"/>
            <a:ext cx="33363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B1F057CA-3F36-C071-9351-294BA386C194}"/>
              </a:ext>
            </a:extLst>
          </p:cNvPr>
          <p:cNvSpPr/>
          <p:nvPr/>
        </p:nvSpPr>
        <p:spPr>
          <a:xfrm>
            <a:off x="2730843" y="4947847"/>
            <a:ext cx="2487829" cy="18864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Zephyr is Default File returned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36D558-D7F3-DAC7-6F60-42003AED07E1}"/>
              </a:ext>
            </a:extLst>
          </p:cNvPr>
          <p:cNvSpPr txBox="1"/>
          <p:nvPr/>
        </p:nvSpPr>
        <p:spPr>
          <a:xfrm>
            <a:off x="463377" y="2503942"/>
            <a:ext cx="1161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Zephyr Exists and We need the topology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97BCB4-9232-882F-77BB-8D777374E203}"/>
              </a:ext>
            </a:extLst>
          </p:cNvPr>
          <p:cNvSpPr txBox="1"/>
          <p:nvPr/>
        </p:nvSpPr>
        <p:spPr>
          <a:xfrm>
            <a:off x="1429265" y="5850234"/>
            <a:ext cx="1519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Zephyr Doesn’t Exist We need no topology</a:t>
            </a:r>
          </a:p>
        </p:txBody>
      </p:sp>
    </p:spTree>
    <p:extLst>
      <p:ext uri="{BB962C8B-B14F-4D97-AF65-F5344CB8AC3E}">
        <p14:creationId xmlns:p14="http://schemas.microsoft.com/office/powerpoint/2010/main" val="159868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Is Object Modified?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382E278-403E-5783-92AB-6868636644C7}"/>
              </a:ext>
            </a:extLst>
          </p:cNvPr>
          <p:cNvSpPr/>
          <p:nvPr/>
        </p:nvSpPr>
        <p:spPr>
          <a:xfrm>
            <a:off x="85579" y="2224203"/>
            <a:ext cx="2487829" cy="1886465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Acquire Old Object and New Object from Pass In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0B1682-93A1-91F3-8F99-2FD45203BEF5}"/>
              </a:ext>
            </a:extLst>
          </p:cNvPr>
          <p:cNvSpPr/>
          <p:nvPr/>
        </p:nvSpPr>
        <p:spPr>
          <a:xfrm>
            <a:off x="6427439" y="2224203"/>
            <a:ext cx="2487829" cy="1886465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 the MOD Timestamp New is newer than OLD?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7341B5-A67F-6A1E-EF59-F84A578DDD45}"/>
              </a:ext>
            </a:extLst>
          </p:cNvPr>
          <p:cNvSpPr/>
          <p:nvPr/>
        </p:nvSpPr>
        <p:spPr>
          <a:xfrm>
            <a:off x="9502609" y="1124466"/>
            <a:ext cx="2487829" cy="18864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True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1375A93-1D95-2FC0-6107-7CF6376DF2E0}"/>
              </a:ext>
            </a:extLst>
          </p:cNvPr>
          <p:cNvSpPr/>
          <p:nvPr/>
        </p:nvSpPr>
        <p:spPr>
          <a:xfrm>
            <a:off x="9704171" y="3616411"/>
            <a:ext cx="2487829" cy="18864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False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B92E23-244B-E870-ED09-A5FC41216AB0}"/>
              </a:ext>
            </a:extLst>
          </p:cNvPr>
          <p:cNvCxnSpPr>
            <a:cxnSpLocks/>
            <a:stCxn id="13" idx="6"/>
            <a:endCxn id="4" idx="2"/>
          </p:cNvCxnSpPr>
          <p:nvPr/>
        </p:nvCxnSpPr>
        <p:spPr>
          <a:xfrm>
            <a:off x="5850140" y="3167436"/>
            <a:ext cx="57729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6DFC23-4572-C02B-5F93-D62853FDFC55}"/>
              </a:ext>
            </a:extLst>
          </p:cNvPr>
          <p:cNvCxnSpPr>
            <a:cxnSpLocks/>
          </p:cNvCxnSpPr>
          <p:nvPr/>
        </p:nvCxnSpPr>
        <p:spPr>
          <a:xfrm flipV="1">
            <a:off x="8634804" y="2122273"/>
            <a:ext cx="857763" cy="4530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043C75E-9E33-472E-30D0-3BBA6F191016}"/>
              </a:ext>
            </a:extLst>
          </p:cNvPr>
          <p:cNvCxnSpPr>
            <a:cxnSpLocks/>
          </p:cNvCxnSpPr>
          <p:nvPr/>
        </p:nvCxnSpPr>
        <p:spPr>
          <a:xfrm>
            <a:off x="8634804" y="3790422"/>
            <a:ext cx="1050839" cy="6404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D76683A-5F22-8ECE-2EE0-60C5AF19DE05}"/>
              </a:ext>
            </a:extLst>
          </p:cNvPr>
          <p:cNvSpPr/>
          <p:nvPr/>
        </p:nvSpPr>
        <p:spPr>
          <a:xfrm>
            <a:off x="3362311" y="2224203"/>
            <a:ext cx="2487829" cy="1886465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Does MOD timestamp exist in both OLD and New?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156FAC-1C12-3ECE-D15C-C537A852ED90}"/>
              </a:ext>
            </a:extLst>
          </p:cNvPr>
          <p:cNvCxnSpPr>
            <a:cxnSpLocks/>
            <a:stCxn id="13" idx="7"/>
          </p:cNvCxnSpPr>
          <p:nvPr/>
        </p:nvCxnSpPr>
        <p:spPr>
          <a:xfrm flipV="1">
            <a:off x="5485806" y="1544595"/>
            <a:ext cx="4199837" cy="95587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7F23918-22BD-F6A3-A5A5-A8677EDC83E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2591936" y="3167435"/>
            <a:ext cx="770375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B2BED89-CECC-3447-D077-37D2A771C58C}"/>
              </a:ext>
            </a:extLst>
          </p:cNvPr>
          <p:cNvSpPr txBox="1"/>
          <p:nvPr/>
        </p:nvSpPr>
        <p:spPr>
          <a:xfrm>
            <a:off x="5902112" y="1905276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9F27AE-AC75-49ED-C9D0-5EF67E2909F4}"/>
              </a:ext>
            </a:extLst>
          </p:cNvPr>
          <p:cNvSpPr txBox="1"/>
          <p:nvPr/>
        </p:nvSpPr>
        <p:spPr>
          <a:xfrm>
            <a:off x="5881147" y="2608091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280B7-9F41-F3B4-426B-5D2DAD551179}"/>
              </a:ext>
            </a:extLst>
          </p:cNvPr>
          <p:cNvSpPr txBox="1"/>
          <p:nvPr/>
        </p:nvSpPr>
        <p:spPr>
          <a:xfrm>
            <a:off x="8979606" y="2520882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4C5FDA-6824-D2B1-4875-1DCA2B90D8D1}"/>
              </a:ext>
            </a:extLst>
          </p:cNvPr>
          <p:cNvSpPr txBox="1"/>
          <p:nvPr/>
        </p:nvSpPr>
        <p:spPr>
          <a:xfrm>
            <a:off x="8540283" y="4131081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81823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Update Zephyr Node IDs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A90DA-A70C-E56A-7E7D-288660E9975E}"/>
              </a:ext>
            </a:extLst>
          </p:cNvPr>
          <p:cNvSpPr/>
          <p:nvPr/>
        </p:nvSpPr>
        <p:spPr>
          <a:xfrm>
            <a:off x="1" y="3028439"/>
            <a:ext cx="1713994" cy="1886465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Agent Node ID is set to the Instance UUID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FBC714-BD93-943B-435D-50E32853F89A}"/>
              </a:ext>
            </a:extLst>
          </p:cNvPr>
          <p:cNvSpPr/>
          <p:nvPr/>
        </p:nvSpPr>
        <p:spPr>
          <a:xfrm>
            <a:off x="5327206" y="1148952"/>
            <a:ext cx="1837041" cy="12871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Recursively copy in all of the Node IDs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E2F09E-D89C-B7CD-CFEA-F1C5A2E5FFBE}"/>
              </a:ext>
            </a:extLst>
          </p:cNvPr>
          <p:cNvSpPr/>
          <p:nvPr/>
        </p:nvSpPr>
        <p:spPr>
          <a:xfrm>
            <a:off x="5327207" y="2513564"/>
            <a:ext cx="1837041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Recursively copy in all of the </a:t>
            </a:r>
            <a:r>
              <a:rPr lang="en-US" dirty="0" err="1">
                <a:solidFill>
                  <a:schemeClr val="tx1"/>
                </a:solidFill>
              </a:rPr>
              <a:t>c_UUIDs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D918A6-81CD-EE9A-C406-3A68579C896E}"/>
              </a:ext>
            </a:extLst>
          </p:cNvPr>
          <p:cNvSpPr/>
          <p:nvPr/>
        </p:nvSpPr>
        <p:spPr>
          <a:xfrm>
            <a:off x="5327207" y="4017947"/>
            <a:ext cx="1935895" cy="12871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Recursively copy in all of the Serial Numbers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EE97CF-DB91-C200-A5B6-19BA31E4C8AB}"/>
              </a:ext>
            </a:extLst>
          </p:cNvPr>
          <p:cNvSpPr/>
          <p:nvPr/>
        </p:nvSpPr>
        <p:spPr>
          <a:xfrm>
            <a:off x="5449330" y="5377150"/>
            <a:ext cx="1837041" cy="132267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Redfish UUIDs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05FD88-3ADA-EB5B-F13B-3F6D031D29C9}"/>
              </a:ext>
            </a:extLst>
          </p:cNvPr>
          <p:cNvSpPr/>
          <p:nvPr/>
        </p:nvSpPr>
        <p:spPr>
          <a:xfrm>
            <a:off x="7253020" y="3296276"/>
            <a:ext cx="1557177" cy="10482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Node Enabled?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470C35-7296-7464-5D1C-8C85349F1964}"/>
              </a:ext>
            </a:extLst>
          </p:cNvPr>
          <p:cNvSpPr/>
          <p:nvPr/>
        </p:nvSpPr>
        <p:spPr>
          <a:xfrm>
            <a:off x="8857685" y="3265756"/>
            <a:ext cx="1837041" cy="128716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Memory Chunk Info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9CA365-6532-D996-08FE-2CBA75465CE4}"/>
              </a:ext>
            </a:extLst>
          </p:cNvPr>
          <p:cNvSpPr/>
          <p:nvPr/>
        </p:nvSpPr>
        <p:spPr>
          <a:xfrm>
            <a:off x="1929193" y="3255496"/>
            <a:ext cx="1713993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Node the PFM Fabric Manager?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45C053-48FD-1467-140D-FEDA2600195B}"/>
              </a:ext>
            </a:extLst>
          </p:cNvPr>
          <p:cNvSpPr/>
          <p:nvPr/>
        </p:nvSpPr>
        <p:spPr>
          <a:xfrm>
            <a:off x="1913069" y="1473806"/>
            <a:ext cx="1660201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Designate Info for Node as the PFM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0A79C7-193D-43BD-20F9-DC2559DCF551}"/>
              </a:ext>
            </a:extLst>
          </p:cNvPr>
          <p:cNvSpPr/>
          <p:nvPr/>
        </p:nvSpPr>
        <p:spPr>
          <a:xfrm>
            <a:off x="3765309" y="3265756"/>
            <a:ext cx="1660201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Split the Node info into objects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172D53-7789-68F7-542A-7AF29EA87130}"/>
              </a:ext>
            </a:extLst>
          </p:cNvPr>
          <p:cNvCxnSpPr>
            <a:cxnSpLocks/>
          </p:cNvCxnSpPr>
          <p:nvPr/>
        </p:nvCxnSpPr>
        <p:spPr>
          <a:xfrm>
            <a:off x="1654361" y="3974732"/>
            <a:ext cx="3613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72EC9B2-CF7D-EB72-55DD-FE98EB84ACF4}"/>
              </a:ext>
            </a:extLst>
          </p:cNvPr>
          <p:cNvCxnSpPr>
            <a:cxnSpLocks/>
            <a:endCxn id="11" idx="4"/>
          </p:cNvCxnSpPr>
          <p:nvPr/>
        </p:nvCxnSpPr>
        <p:spPr>
          <a:xfrm flipV="1">
            <a:off x="2733518" y="2906155"/>
            <a:ext cx="9652" cy="3369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D9B5E62-1481-A064-B64D-AB6206D15B8B}"/>
              </a:ext>
            </a:extLst>
          </p:cNvPr>
          <p:cNvCxnSpPr>
            <a:cxnSpLocks/>
          </p:cNvCxnSpPr>
          <p:nvPr/>
        </p:nvCxnSpPr>
        <p:spPr>
          <a:xfrm>
            <a:off x="3522293" y="3933531"/>
            <a:ext cx="3613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57302C0-47AC-A87A-F5E4-7A13D9C7D31B}"/>
              </a:ext>
            </a:extLst>
          </p:cNvPr>
          <p:cNvCxnSpPr>
            <a:cxnSpLocks/>
            <a:endCxn id="5" idx="3"/>
          </p:cNvCxnSpPr>
          <p:nvPr/>
        </p:nvCxnSpPr>
        <p:spPr>
          <a:xfrm flipV="1">
            <a:off x="5327206" y="3736150"/>
            <a:ext cx="269029" cy="16851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FF58E8A-5DBD-09F4-05FA-5B4906F39EC7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4836228" y="2247619"/>
            <a:ext cx="760006" cy="103869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E9B6DB-D07B-C6A6-00FC-72A3BB7E04BD}"/>
              </a:ext>
            </a:extLst>
          </p:cNvPr>
          <p:cNvCxnSpPr>
            <a:cxnSpLocks/>
          </p:cNvCxnSpPr>
          <p:nvPr/>
        </p:nvCxnSpPr>
        <p:spPr>
          <a:xfrm>
            <a:off x="5064181" y="4530775"/>
            <a:ext cx="3613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5408C0-2837-5E23-F2B5-5C4FAAA2F7C8}"/>
              </a:ext>
            </a:extLst>
          </p:cNvPr>
          <p:cNvCxnSpPr>
            <a:cxnSpLocks/>
          </p:cNvCxnSpPr>
          <p:nvPr/>
        </p:nvCxnSpPr>
        <p:spPr>
          <a:xfrm>
            <a:off x="4702852" y="4698105"/>
            <a:ext cx="893382" cy="101071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2C9C313-D761-D502-233E-FD42D276EDAB}"/>
              </a:ext>
            </a:extLst>
          </p:cNvPr>
          <p:cNvSpPr txBox="1"/>
          <p:nvPr/>
        </p:nvSpPr>
        <p:spPr>
          <a:xfrm>
            <a:off x="2814363" y="2889969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EBFBFEB-B4D9-D93B-8A01-86377E67DCCC}"/>
              </a:ext>
            </a:extLst>
          </p:cNvPr>
          <p:cNvCxnSpPr>
            <a:cxnSpLocks/>
          </p:cNvCxnSpPr>
          <p:nvPr/>
        </p:nvCxnSpPr>
        <p:spPr>
          <a:xfrm>
            <a:off x="3487883" y="2484278"/>
            <a:ext cx="833305" cy="8422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9DF7F6F4-37EF-5B20-4ADC-6D1521D21716}"/>
              </a:ext>
            </a:extLst>
          </p:cNvPr>
          <p:cNvSpPr/>
          <p:nvPr/>
        </p:nvSpPr>
        <p:spPr>
          <a:xfrm>
            <a:off x="7359793" y="1481277"/>
            <a:ext cx="1660201" cy="14323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Designate Node as Enabled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1E98049-7F5A-B6E3-553F-2B86367FB7FF}"/>
              </a:ext>
            </a:extLst>
          </p:cNvPr>
          <p:cNvSpPr/>
          <p:nvPr/>
        </p:nvSpPr>
        <p:spPr>
          <a:xfrm>
            <a:off x="7459507" y="4828407"/>
            <a:ext cx="1660201" cy="1432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Designate Node as disabled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397EF31-4B77-7DB9-45D7-01C94DAFE1BD}"/>
              </a:ext>
            </a:extLst>
          </p:cNvPr>
          <p:cNvCxnSpPr>
            <a:cxnSpLocks/>
            <a:endCxn id="29" idx="4"/>
          </p:cNvCxnSpPr>
          <p:nvPr/>
        </p:nvCxnSpPr>
        <p:spPr>
          <a:xfrm flipV="1">
            <a:off x="8157438" y="2913626"/>
            <a:ext cx="32456" cy="43804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97A0751-A0E4-86A0-F58A-5E82618B63DF}"/>
              </a:ext>
            </a:extLst>
          </p:cNvPr>
          <p:cNvSpPr txBox="1"/>
          <p:nvPr/>
        </p:nvSpPr>
        <p:spPr>
          <a:xfrm>
            <a:off x="8332358" y="2959899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3E6FA9-52AD-00D6-C7C5-6334E8FFC5D9}"/>
              </a:ext>
            </a:extLst>
          </p:cNvPr>
          <p:cNvSpPr txBox="1"/>
          <p:nvPr/>
        </p:nvSpPr>
        <p:spPr>
          <a:xfrm>
            <a:off x="8333552" y="4412802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8790D3D-7A41-CBFA-9871-8BEBA5FE0BB3}"/>
              </a:ext>
            </a:extLst>
          </p:cNvPr>
          <p:cNvCxnSpPr>
            <a:cxnSpLocks/>
          </p:cNvCxnSpPr>
          <p:nvPr/>
        </p:nvCxnSpPr>
        <p:spPr>
          <a:xfrm>
            <a:off x="8092450" y="4368621"/>
            <a:ext cx="0" cy="54628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5A264340-F421-A219-69FE-6AE869FB5463}"/>
              </a:ext>
            </a:extLst>
          </p:cNvPr>
          <p:cNvSpPr/>
          <p:nvPr/>
        </p:nvSpPr>
        <p:spPr>
          <a:xfrm>
            <a:off x="10742214" y="3188487"/>
            <a:ext cx="1449786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the Changes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4621BE0-3F98-2216-300C-8A2253DDDE23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895219" y="2247619"/>
            <a:ext cx="891985" cy="10789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EE15902-274D-99EE-F436-EF2838813E4C}"/>
              </a:ext>
            </a:extLst>
          </p:cNvPr>
          <p:cNvCxnSpPr>
            <a:cxnSpLocks/>
          </p:cNvCxnSpPr>
          <p:nvPr/>
        </p:nvCxnSpPr>
        <p:spPr>
          <a:xfrm>
            <a:off x="7157637" y="3296276"/>
            <a:ext cx="247712" cy="29970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BA96952-B9CD-5E13-65FF-630A3165B624}"/>
              </a:ext>
            </a:extLst>
          </p:cNvPr>
          <p:cNvCxnSpPr>
            <a:cxnSpLocks/>
            <a:stCxn id="7" idx="7"/>
          </p:cNvCxnSpPr>
          <p:nvPr/>
        </p:nvCxnSpPr>
        <p:spPr>
          <a:xfrm flipV="1">
            <a:off x="7017343" y="4258175"/>
            <a:ext cx="637882" cy="13126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509599B-C915-36F8-2C03-E3DEDAAF0200}"/>
              </a:ext>
            </a:extLst>
          </p:cNvPr>
          <p:cNvCxnSpPr>
            <a:cxnSpLocks/>
            <a:stCxn id="6" idx="7"/>
          </p:cNvCxnSpPr>
          <p:nvPr/>
        </p:nvCxnSpPr>
        <p:spPr>
          <a:xfrm flipV="1">
            <a:off x="6979597" y="4039948"/>
            <a:ext cx="355710" cy="1665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F4A235F-CA08-A9C4-DC0A-7438748F7DDA}"/>
              </a:ext>
            </a:extLst>
          </p:cNvPr>
          <p:cNvCxnSpPr>
            <a:cxnSpLocks/>
          </p:cNvCxnSpPr>
          <p:nvPr/>
        </p:nvCxnSpPr>
        <p:spPr>
          <a:xfrm flipV="1">
            <a:off x="9074224" y="4530775"/>
            <a:ext cx="487648" cy="7969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69BBDFE-ADF4-BD1B-2562-A714A0045833}"/>
              </a:ext>
            </a:extLst>
          </p:cNvPr>
          <p:cNvCxnSpPr>
            <a:cxnSpLocks/>
          </p:cNvCxnSpPr>
          <p:nvPr/>
        </p:nvCxnSpPr>
        <p:spPr>
          <a:xfrm flipV="1">
            <a:off x="10628529" y="3933531"/>
            <a:ext cx="274800" cy="885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0D11EBA-72FE-D9DC-004F-0B8FCA7CEAA2}"/>
              </a:ext>
            </a:extLst>
          </p:cNvPr>
          <p:cNvCxnSpPr>
            <a:cxnSpLocks/>
          </p:cNvCxnSpPr>
          <p:nvPr/>
        </p:nvCxnSpPr>
        <p:spPr>
          <a:xfrm>
            <a:off x="8937812" y="2490798"/>
            <a:ext cx="708212" cy="7955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5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58311A-42B6-4C53-AD31-129DFBA7C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80" y="887502"/>
            <a:ext cx="11552746" cy="472327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891662-08DE-43B7-912D-35767EB9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1716" y="159601"/>
            <a:ext cx="12335432" cy="7954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Redfish/Swordfish Hierarchy: Extending Fabric Management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97FB0F-AE4D-483A-8AEA-4CC3732B576D}"/>
              </a:ext>
            </a:extLst>
          </p:cNvPr>
          <p:cNvCxnSpPr>
            <a:cxnSpLocks/>
          </p:cNvCxnSpPr>
          <p:nvPr/>
        </p:nvCxnSpPr>
        <p:spPr bwMode="auto">
          <a:xfrm>
            <a:off x="7667809" y="1276137"/>
            <a:ext cx="0" cy="46943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F72922-B116-4C53-BB5C-1C0AA777BD02}"/>
              </a:ext>
            </a:extLst>
          </p:cNvPr>
          <p:cNvSpPr txBox="1"/>
          <p:nvPr/>
        </p:nvSpPr>
        <p:spPr>
          <a:xfrm>
            <a:off x="1993070" y="1135599"/>
            <a:ext cx="2457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Redfish/Swordfish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05289E-747D-4307-8310-7E5A89EE2703}"/>
              </a:ext>
            </a:extLst>
          </p:cNvPr>
          <p:cNvSpPr txBox="1"/>
          <p:nvPr/>
        </p:nvSpPr>
        <p:spPr>
          <a:xfrm>
            <a:off x="9209384" y="1160925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NVMe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50BF8A-0AB0-4B56-BAFE-0118DBA0F597}"/>
              </a:ext>
            </a:extLst>
          </p:cNvPr>
          <p:cNvSpPr/>
          <p:nvPr/>
        </p:nvSpPr>
        <p:spPr>
          <a:xfrm>
            <a:off x="405441" y="1966188"/>
            <a:ext cx="1838989" cy="2643267"/>
          </a:xfrm>
          <a:prstGeom prst="ellipse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4449437-B70F-4446-92E4-904C18A854F2}"/>
              </a:ext>
            </a:extLst>
          </p:cNvPr>
          <p:cNvSpPr/>
          <p:nvPr/>
        </p:nvSpPr>
        <p:spPr>
          <a:xfrm>
            <a:off x="3594063" y="1618356"/>
            <a:ext cx="6462044" cy="3942957"/>
          </a:xfrm>
          <a:prstGeom prst="ellipse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54285E-D4B0-4243-9299-83DA1BB727AA}"/>
              </a:ext>
            </a:extLst>
          </p:cNvPr>
          <p:cNvSpPr/>
          <p:nvPr/>
        </p:nvSpPr>
        <p:spPr>
          <a:xfrm>
            <a:off x="10263354" y="1646577"/>
            <a:ext cx="1567098" cy="3942957"/>
          </a:xfrm>
          <a:prstGeom prst="ellipse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Update Agent Node Ports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4C5D29-57C0-C218-702A-19D1C6FC3B24}"/>
              </a:ext>
            </a:extLst>
          </p:cNvPr>
          <p:cNvSpPr/>
          <p:nvPr/>
        </p:nvSpPr>
        <p:spPr>
          <a:xfrm>
            <a:off x="135924" y="2160373"/>
            <a:ext cx="2347783" cy="1077097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Localportconfig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9CAD5C-A67E-CDD0-C8C3-FF6B8FC1773C}"/>
              </a:ext>
            </a:extLst>
          </p:cNvPr>
          <p:cNvSpPr/>
          <p:nvPr/>
        </p:nvSpPr>
        <p:spPr>
          <a:xfrm>
            <a:off x="135923" y="3429000"/>
            <a:ext cx="2347783" cy="1077097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peerportconfig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80101B-8573-E7FC-2D22-1999FCCD6106}"/>
              </a:ext>
            </a:extLst>
          </p:cNvPr>
          <p:cNvSpPr/>
          <p:nvPr/>
        </p:nvSpPr>
        <p:spPr>
          <a:xfrm>
            <a:off x="135923" y="4697627"/>
            <a:ext cx="2347783" cy="107709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agentconfig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1726E3-CA44-42BF-0F4D-E8CBEE873FCD}"/>
              </a:ext>
            </a:extLst>
          </p:cNvPr>
          <p:cNvSpPr/>
          <p:nvPr/>
        </p:nvSpPr>
        <p:spPr>
          <a:xfrm>
            <a:off x="3239009" y="3265278"/>
            <a:ext cx="1713993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the local port numbers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08A053-5F7D-D606-8C72-43650C6FDC40}"/>
              </a:ext>
            </a:extLst>
          </p:cNvPr>
          <p:cNvSpPr/>
          <p:nvPr/>
        </p:nvSpPr>
        <p:spPr>
          <a:xfrm>
            <a:off x="8575990" y="4171994"/>
            <a:ext cx="1713993" cy="1855227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 for an update request using </a:t>
            </a:r>
            <a:r>
              <a:rPr lang="en-US" dirty="0" err="1">
                <a:solidFill>
                  <a:schemeClr val="tx1"/>
                </a:solidFill>
              </a:rPr>
              <a:t>Is_Object_Modified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58C2F1-A02F-9360-1726-8BC3C9292DAA}"/>
              </a:ext>
            </a:extLst>
          </p:cNvPr>
          <p:cNvSpPr/>
          <p:nvPr/>
        </p:nvSpPr>
        <p:spPr>
          <a:xfrm>
            <a:off x="6605139" y="4417427"/>
            <a:ext cx="1713993" cy="14323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the local and  peer port numbers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0614B6-7536-0DAC-32F8-955B8E2CCBFF}"/>
              </a:ext>
            </a:extLst>
          </p:cNvPr>
          <p:cNvCxnSpPr>
            <a:cxnSpLocks/>
          </p:cNvCxnSpPr>
          <p:nvPr/>
        </p:nvCxnSpPr>
        <p:spPr>
          <a:xfrm>
            <a:off x="2423893" y="2864134"/>
            <a:ext cx="874930" cy="93820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BA3DA00-A026-7AA3-51E7-5899CC925D85}"/>
              </a:ext>
            </a:extLst>
          </p:cNvPr>
          <p:cNvCxnSpPr>
            <a:cxnSpLocks/>
          </p:cNvCxnSpPr>
          <p:nvPr/>
        </p:nvCxnSpPr>
        <p:spPr>
          <a:xfrm flipV="1">
            <a:off x="2499143" y="4506097"/>
            <a:ext cx="1121387" cy="72492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8B907B-63E9-33FE-ADF6-72C9BA5B7B09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2478513" y="3981452"/>
            <a:ext cx="760496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B258C7-C840-D946-FF83-DF70AC2B866E}"/>
              </a:ext>
            </a:extLst>
          </p:cNvPr>
          <p:cNvCxnSpPr>
            <a:cxnSpLocks/>
          </p:cNvCxnSpPr>
          <p:nvPr/>
        </p:nvCxnSpPr>
        <p:spPr>
          <a:xfrm>
            <a:off x="4926231" y="4002787"/>
            <a:ext cx="3501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E395B16-765E-BBC4-3AE4-1BB51E3EAC2C}"/>
              </a:ext>
            </a:extLst>
          </p:cNvPr>
          <p:cNvCxnSpPr>
            <a:cxnSpLocks/>
          </p:cNvCxnSpPr>
          <p:nvPr/>
        </p:nvCxnSpPr>
        <p:spPr>
          <a:xfrm>
            <a:off x="6749371" y="4220630"/>
            <a:ext cx="307628" cy="3263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D38C8C7-36BF-A915-D22E-B684BAC9BCE8}"/>
              </a:ext>
            </a:extLst>
          </p:cNvPr>
          <p:cNvSpPr/>
          <p:nvPr/>
        </p:nvSpPr>
        <p:spPr>
          <a:xfrm>
            <a:off x="5148004" y="3265278"/>
            <a:ext cx="1713993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local port in our list?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EADB81-9730-8D0C-1A04-0D6C5ECCE36F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8319132" y="5133601"/>
            <a:ext cx="342954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DE45EBA-72F7-61FE-0CDB-A16FDC318D5B}"/>
              </a:ext>
            </a:extLst>
          </p:cNvPr>
          <p:cNvSpPr txBox="1"/>
          <p:nvPr/>
        </p:nvSpPr>
        <p:spPr>
          <a:xfrm>
            <a:off x="6455442" y="4429323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9CD36D2-1BDB-E55E-DDCA-856926664B84}"/>
              </a:ext>
            </a:extLst>
          </p:cNvPr>
          <p:cNvSpPr/>
          <p:nvPr/>
        </p:nvSpPr>
        <p:spPr>
          <a:xfrm>
            <a:off x="10496803" y="4383434"/>
            <a:ext cx="1713993" cy="14323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Update Ports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6B9F47-FF81-2DD1-3D75-1E562241386B}"/>
              </a:ext>
            </a:extLst>
          </p:cNvPr>
          <p:cNvCxnSpPr>
            <a:cxnSpLocks/>
          </p:cNvCxnSpPr>
          <p:nvPr/>
        </p:nvCxnSpPr>
        <p:spPr>
          <a:xfrm flipV="1">
            <a:off x="10289983" y="5141839"/>
            <a:ext cx="342954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A74C5E97-B062-3EFF-41DD-803C389463AF}"/>
              </a:ext>
            </a:extLst>
          </p:cNvPr>
          <p:cNvSpPr/>
          <p:nvPr/>
        </p:nvSpPr>
        <p:spPr>
          <a:xfrm>
            <a:off x="6776616" y="1655484"/>
            <a:ext cx="1713993" cy="14323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Make a new port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732657D-E9BD-0C19-BE84-BE69CD801799}"/>
              </a:ext>
            </a:extLst>
          </p:cNvPr>
          <p:cNvCxnSpPr>
            <a:cxnSpLocks/>
          </p:cNvCxnSpPr>
          <p:nvPr/>
        </p:nvCxnSpPr>
        <p:spPr>
          <a:xfrm flipV="1">
            <a:off x="6273415" y="2698921"/>
            <a:ext cx="707354" cy="63431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D3E56EB-62FA-795B-5163-326D8518206D}"/>
              </a:ext>
            </a:extLst>
          </p:cNvPr>
          <p:cNvSpPr txBox="1"/>
          <p:nvPr/>
        </p:nvSpPr>
        <p:spPr>
          <a:xfrm>
            <a:off x="6563204" y="3087833"/>
            <a:ext cx="5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10C396-8EC7-509A-FDC3-C06A41925C1E}"/>
              </a:ext>
            </a:extLst>
          </p:cNvPr>
          <p:cNvSpPr/>
          <p:nvPr/>
        </p:nvSpPr>
        <p:spPr>
          <a:xfrm>
            <a:off x="8713450" y="1655484"/>
            <a:ext cx="1713993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 in node info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B04EF7B-85A6-D9E1-2A87-D60FB4990BFE}"/>
              </a:ext>
            </a:extLst>
          </p:cNvPr>
          <p:cNvCxnSpPr>
            <a:cxnSpLocks/>
          </p:cNvCxnSpPr>
          <p:nvPr/>
        </p:nvCxnSpPr>
        <p:spPr>
          <a:xfrm>
            <a:off x="8490609" y="2331073"/>
            <a:ext cx="30740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028BFCD-2804-CC88-48EA-119BE954E30D}"/>
              </a:ext>
            </a:extLst>
          </p:cNvPr>
          <p:cNvSpPr/>
          <p:nvPr/>
        </p:nvSpPr>
        <p:spPr>
          <a:xfrm>
            <a:off x="10524443" y="1655484"/>
            <a:ext cx="1713993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 a Redfish Number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A77298E-59FF-2822-7AAE-A7D32490905B}"/>
              </a:ext>
            </a:extLst>
          </p:cNvPr>
          <p:cNvCxnSpPr>
            <a:cxnSpLocks/>
            <a:stCxn id="37" idx="2"/>
            <a:endCxn id="37" idx="2"/>
          </p:cNvCxnSpPr>
          <p:nvPr/>
        </p:nvCxnSpPr>
        <p:spPr>
          <a:xfrm>
            <a:off x="10524443" y="2371659"/>
            <a:ext cx="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0585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Parse Zephyr Link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641AD1F-200B-12E0-77C2-7AA99E784FDF}"/>
              </a:ext>
            </a:extLst>
          </p:cNvPr>
          <p:cNvSpPr/>
          <p:nvPr/>
        </p:nvSpPr>
        <p:spPr>
          <a:xfrm>
            <a:off x="705874" y="1782467"/>
            <a:ext cx="1839618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agentConfig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999AFA1-E280-C343-187E-2C6EEEEAD304}"/>
              </a:ext>
            </a:extLst>
          </p:cNvPr>
          <p:cNvSpPr/>
          <p:nvPr/>
        </p:nvSpPr>
        <p:spPr>
          <a:xfrm>
            <a:off x="705874" y="3429000"/>
            <a:ext cx="1839618" cy="14323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zNodeLink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C99FDCA-3397-C791-FD27-B7A29F52CEDF}"/>
              </a:ext>
            </a:extLst>
          </p:cNvPr>
          <p:cNvSpPr/>
          <p:nvPr/>
        </p:nvSpPr>
        <p:spPr>
          <a:xfrm>
            <a:off x="2860068" y="3317789"/>
            <a:ext cx="1839618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Build a </a:t>
            </a:r>
            <a:r>
              <a:rPr lang="en-US" dirty="0" err="1">
                <a:solidFill>
                  <a:schemeClr val="tx1"/>
                </a:solidFill>
              </a:rPr>
              <a:t>nodeIDList</a:t>
            </a:r>
            <a:r>
              <a:rPr lang="en-US" dirty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nodeList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3F47B3-AD09-D984-7604-E61B8C7395D6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2545492" y="4145174"/>
            <a:ext cx="469557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D2C52EF8-7BCD-CFBA-80FA-C818A21594A4}"/>
              </a:ext>
            </a:extLst>
          </p:cNvPr>
          <p:cNvSpPr/>
          <p:nvPr/>
        </p:nvSpPr>
        <p:spPr>
          <a:xfrm>
            <a:off x="4791840" y="2455392"/>
            <a:ext cx="2103229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Call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Update Agent Node Ports with the ends of the link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F27D55-3085-6014-AB84-6EE4AD84917F}"/>
              </a:ext>
            </a:extLst>
          </p:cNvPr>
          <p:cNvCxnSpPr>
            <a:cxnSpLocks/>
          </p:cNvCxnSpPr>
          <p:nvPr/>
        </p:nvCxnSpPr>
        <p:spPr>
          <a:xfrm flipV="1">
            <a:off x="4643559" y="3521676"/>
            <a:ext cx="370703" cy="2569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78668B-F7A3-0F52-0682-B30A8D61D8A0}"/>
              </a:ext>
            </a:extLst>
          </p:cNvPr>
          <p:cNvCxnSpPr>
            <a:cxnSpLocks/>
          </p:cNvCxnSpPr>
          <p:nvPr/>
        </p:nvCxnSpPr>
        <p:spPr>
          <a:xfrm>
            <a:off x="2555268" y="2583849"/>
            <a:ext cx="2273642" cy="44355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923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Upload Fabric Instance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547FD96-AEF5-FCA1-21E1-96C72FD32CE0}"/>
              </a:ext>
            </a:extLst>
          </p:cNvPr>
          <p:cNvSpPr/>
          <p:nvPr/>
        </p:nvSpPr>
        <p:spPr>
          <a:xfrm>
            <a:off x="1805626" y="2712825"/>
            <a:ext cx="1839618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All of the Agent nodes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7B94517-24D0-9C30-C9A8-E01D49701EF6}"/>
              </a:ext>
            </a:extLst>
          </p:cNvPr>
          <p:cNvSpPr/>
          <p:nvPr/>
        </p:nvSpPr>
        <p:spPr>
          <a:xfrm>
            <a:off x="4683212" y="2712824"/>
            <a:ext cx="1839618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Fabric Instance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4DFCE5-C9C3-FA4B-8405-0D053B5A2B8B}"/>
              </a:ext>
            </a:extLst>
          </p:cNvPr>
          <p:cNvSpPr/>
          <p:nvPr/>
        </p:nvSpPr>
        <p:spPr>
          <a:xfrm>
            <a:off x="7508789" y="2712824"/>
            <a:ext cx="1839618" cy="1432349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fabric </a:t>
            </a:r>
            <a:r>
              <a:rPr lang="en-US" dirty="0" err="1">
                <a:solidFill>
                  <a:schemeClr val="tx1"/>
                </a:solidFill>
              </a:rPr>
              <a:t>UUIDn</a:t>
            </a:r>
            <a:r>
              <a:rPr lang="en-US" dirty="0">
                <a:solidFill>
                  <a:schemeClr val="tx1"/>
                </a:solidFill>
              </a:rPr>
              <a:t> into Redfish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6FB867-0D3A-9A11-E7E0-E1B762F29436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645244" y="3428998"/>
            <a:ext cx="103796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27A509-37F2-7FC9-8958-70FAF610CFAD}"/>
              </a:ext>
            </a:extLst>
          </p:cNvPr>
          <p:cNvCxnSpPr>
            <a:cxnSpLocks/>
          </p:cNvCxnSpPr>
          <p:nvPr/>
        </p:nvCxnSpPr>
        <p:spPr>
          <a:xfrm>
            <a:off x="6470821" y="3428998"/>
            <a:ext cx="103796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249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Upload Chassis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797C54-90F5-3CB6-951B-B0C6ED4EC945}"/>
              </a:ext>
            </a:extLst>
          </p:cNvPr>
          <p:cNvSpPr/>
          <p:nvPr/>
        </p:nvSpPr>
        <p:spPr>
          <a:xfrm>
            <a:off x="358346" y="3215850"/>
            <a:ext cx="2854410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872A7A-2DB4-E288-C471-943E620EE90E}"/>
              </a:ext>
            </a:extLst>
          </p:cNvPr>
          <p:cNvSpPr/>
          <p:nvPr/>
        </p:nvSpPr>
        <p:spPr>
          <a:xfrm>
            <a:off x="358345" y="4992563"/>
            <a:ext cx="2854411" cy="14323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memDomainCount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CB5AE18-FEFC-6D6D-D2AB-78AEB514397C}"/>
              </a:ext>
            </a:extLst>
          </p:cNvPr>
          <p:cNvSpPr/>
          <p:nvPr/>
        </p:nvSpPr>
        <p:spPr>
          <a:xfrm>
            <a:off x="3476368" y="1124466"/>
            <a:ext cx="1849394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Chassis ID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F40059-60E1-F43B-31F3-86322A9C4782}"/>
              </a:ext>
            </a:extLst>
          </p:cNvPr>
          <p:cNvSpPr/>
          <p:nvPr/>
        </p:nvSpPr>
        <p:spPr>
          <a:xfrm>
            <a:off x="3898557" y="3215850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Append Chassis to Nodes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6F0C5C-CC2A-71A5-5F21-2680A2AB5A85}"/>
              </a:ext>
            </a:extLst>
          </p:cNvPr>
          <p:cNvCxnSpPr>
            <a:cxnSpLocks/>
          </p:cNvCxnSpPr>
          <p:nvPr/>
        </p:nvCxnSpPr>
        <p:spPr>
          <a:xfrm>
            <a:off x="4584357" y="2556815"/>
            <a:ext cx="0" cy="65903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062F4E-709F-32C5-E401-29A4A85321C6}"/>
              </a:ext>
            </a:extLst>
          </p:cNvPr>
          <p:cNvCxnSpPr>
            <a:cxnSpLocks/>
          </p:cNvCxnSpPr>
          <p:nvPr/>
        </p:nvCxnSpPr>
        <p:spPr>
          <a:xfrm>
            <a:off x="3212756" y="3870751"/>
            <a:ext cx="68580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E4F0760-49D8-24B2-50B5-1655C627B616}"/>
              </a:ext>
            </a:extLst>
          </p:cNvPr>
          <p:cNvSpPr/>
          <p:nvPr/>
        </p:nvSpPr>
        <p:spPr>
          <a:xfrm>
            <a:off x="6308124" y="3215850"/>
            <a:ext cx="1723767" cy="14323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to Redfish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4AADED-9A13-D3AC-A91B-87BB5BD5BBEA}"/>
              </a:ext>
            </a:extLst>
          </p:cNvPr>
          <p:cNvCxnSpPr>
            <a:cxnSpLocks/>
          </p:cNvCxnSpPr>
          <p:nvPr/>
        </p:nvCxnSpPr>
        <p:spPr>
          <a:xfrm>
            <a:off x="5630561" y="3889802"/>
            <a:ext cx="68580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8E544B-D4FD-F11E-8C57-27C41440258B}"/>
              </a:ext>
            </a:extLst>
          </p:cNvPr>
          <p:cNvCxnSpPr>
            <a:cxnSpLocks/>
          </p:cNvCxnSpPr>
          <p:nvPr/>
        </p:nvCxnSpPr>
        <p:spPr>
          <a:xfrm flipV="1">
            <a:off x="3226142" y="4374292"/>
            <a:ext cx="3236442" cy="13344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8205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Create Redfish IDs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7EB625A-C726-640E-D598-9178539081DF}"/>
              </a:ext>
            </a:extLst>
          </p:cNvPr>
          <p:cNvSpPr/>
          <p:nvPr/>
        </p:nvSpPr>
        <p:spPr>
          <a:xfrm>
            <a:off x="2594919" y="2165522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F6064E-AB11-4903-F1F8-1B545ECEB346}"/>
              </a:ext>
            </a:extLst>
          </p:cNvPr>
          <p:cNvSpPr/>
          <p:nvPr/>
        </p:nvSpPr>
        <p:spPr>
          <a:xfrm>
            <a:off x="2594919" y="4270290"/>
            <a:ext cx="2854410" cy="1373658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cClassDecoder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84212F-F6CA-BF36-0B2D-8EC8213B889D}"/>
              </a:ext>
            </a:extLst>
          </p:cNvPr>
          <p:cNvSpPr/>
          <p:nvPr/>
        </p:nvSpPr>
        <p:spPr>
          <a:xfrm>
            <a:off x="6437869" y="1591450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30A4A5-E1A6-5E1E-94A1-9939125F0E24}"/>
              </a:ext>
            </a:extLst>
          </p:cNvPr>
          <p:cNvSpPr/>
          <p:nvPr/>
        </p:nvSpPr>
        <p:spPr>
          <a:xfrm>
            <a:off x="6437871" y="3429000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Bridge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58ED7C-E76C-3ECB-8591-B5FBDC6189DC}"/>
              </a:ext>
            </a:extLst>
          </p:cNvPr>
          <p:cNvSpPr/>
          <p:nvPr/>
        </p:nvSpPr>
        <p:spPr>
          <a:xfrm>
            <a:off x="6437870" y="5269126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Switch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10C6472-45BF-FDF7-4F23-259D6785BB87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5449329" y="4957119"/>
            <a:ext cx="1075039" cy="68682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528950-4B1D-C4D1-01A8-F0FD0BB7D278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5362830" y="4115829"/>
            <a:ext cx="1075041" cy="5653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56C367-D974-24C5-82E6-D8C6C1140D8B}"/>
              </a:ext>
            </a:extLst>
          </p:cNvPr>
          <p:cNvCxnSpPr>
            <a:cxnSpLocks/>
          </p:cNvCxnSpPr>
          <p:nvPr/>
        </p:nvCxnSpPr>
        <p:spPr>
          <a:xfrm flipV="1">
            <a:off x="5449329" y="2430164"/>
            <a:ext cx="1075039" cy="28986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5728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Post Redfish Nodes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0B8FD2-9088-3CA4-EC72-0C709D11A4C9}"/>
              </a:ext>
            </a:extLst>
          </p:cNvPr>
          <p:cNvSpPr/>
          <p:nvPr/>
        </p:nvSpPr>
        <p:spPr>
          <a:xfrm>
            <a:off x="2594919" y="2165522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B00C9B-1228-7ADC-04EC-CEC29C3E6A74}"/>
              </a:ext>
            </a:extLst>
          </p:cNvPr>
          <p:cNvSpPr/>
          <p:nvPr/>
        </p:nvSpPr>
        <p:spPr>
          <a:xfrm>
            <a:off x="2594919" y="4270290"/>
            <a:ext cx="2854410" cy="1373658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cClassDecoder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4ECD66-B368-B26F-D910-7B50A6C7C7A9}"/>
              </a:ext>
            </a:extLst>
          </p:cNvPr>
          <p:cNvSpPr/>
          <p:nvPr/>
        </p:nvSpPr>
        <p:spPr>
          <a:xfrm>
            <a:off x="6437869" y="1591450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Memory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Controller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Nodes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47129A-6276-0861-F87B-989B5D102ED9}"/>
              </a:ext>
            </a:extLst>
          </p:cNvPr>
          <p:cNvSpPr/>
          <p:nvPr/>
        </p:nvSpPr>
        <p:spPr>
          <a:xfrm>
            <a:off x="6437871" y="3429000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Fabric Adapter Nodes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933D6A-E1BB-5CAA-CBE1-84DDFF9425F0}"/>
              </a:ext>
            </a:extLst>
          </p:cNvPr>
          <p:cNvSpPr/>
          <p:nvPr/>
        </p:nvSpPr>
        <p:spPr>
          <a:xfrm>
            <a:off x="6437870" y="5269126"/>
            <a:ext cx="1923535" cy="1373658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Switch Nodes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555D83-5387-597B-4D9B-06989CA31CE4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5449329" y="4957119"/>
            <a:ext cx="1075039" cy="68682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86C79D-A43F-A3EA-7FCF-FC4350807C8B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5362830" y="4115829"/>
            <a:ext cx="1075041" cy="5653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AF2835-770B-020C-FF16-28072D54C284}"/>
              </a:ext>
            </a:extLst>
          </p:cNvPr>
          <p:cNvCxnSpPr>
            <a:cxnSpLocks/>
          </p:cNvCxnSpPr>
          <p:nvPr/>
        </p:nvCxnSpPr>
        <p:spPr>
          <a:xfrm flipV="1">
            <a:off x="5449329" y="2430164"/>
            <a:ext cx="1075039" cy="28986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6356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Create Fabric Adapter IDs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219CBA-9E82-A835-5DB4-7D4C76A337FD}"/>
              </a:ext>
            </a:extLst>
          </p:cNvPr>
          <p:cNvSpPr/>
          <p:nvPr/>
        </p:nvSpPr>
        <p:spPr>
          <a:xfrm>
            <a:off x="630194" y="1943101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E2C63AC-2FB0-51A8-A3AC-43F6273A06A4}"/>
              </a:ext>
            </a:extLst>
          </p:cNvPr>
          <p:cNvSpPr/>
          <p:nvPr/>
        </p:nvSpPr>
        <p:spPr>
          <a:xfrm>
            <a:off x="1195515" y="4414455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1BE036-86E5-8B90-662E-CA6BE5674B1A}"/>
              </a:ext>
            </a:extLst>
          </p:cNvPr>
          <p:cNvSpPr/>
          <p:nvPr/>
        </p:nvSpPr>
        <p:spPr>
          <a:xfrm>
            <a:off x="6516130" y="1848365"/>
            <a:ext cx="2854410" cy="3909883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new ID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1F8DB7-97AB-132C-9660-34D0F9FE63A2}"/>
              </a:ext>
            </a:extLst>
          </p:cNvPr>
          <p:cNvSpPr/>
          <p:nvPr/>
        </p:nvSpPr>
        <p:spPr>
          <a:xfrm>
            <a:off x="3720412" y="4414454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a Redfish ID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CA4F52-98AB-0BA8-1487-E84BE43D5A48}"/>
              </a:ext>
            </a:extLst>
          </p:cNvPr>
          <p:cNvCxnSpPr>
            <a:cxnSpLocks/>
          </p:cNvCxnSpPr>
          <p:nvPr/>
        </p:nvCxnSpPr>
        <p:spPr>
          <a:xfrm>
            <a:off x="3484604" y="2817341"/>
            <a:ext cx="3031526" cy="6116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6CBFD2E-D965-52F0-49A5-55FB48320C24}"/>
              </a:ext>
            </a:extLst>
          </p:cNvPr>
          <p:cNvCxnSpPr>
            <a:cxnSpLocks/>
          </p:cNvCxnSpPr>
          <p:nvPr/>
        </p:nvCxnSpPr>
        <p:spPr>
          <a:xfrm flipV="1">
            <a:off x="5444179" y="4109135"/>
            <a:ext cx="1211994" cy="8088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CF5CDD-019E-9996-0558-AA1949458095}"/>
              </a:ext>
            </a:extLst>
          </p:cNvPr>
          <p:cNvCxnSpPr>
            <a:cxnSpLocks/>
          </p:cNvCxnSpPr>
          <p:nvPr/>
        </p:nvCxnSpPr>
        <p:spPr>
          <a:xfrm>
            <a:off x="2878095" y="5280970"/>
            <a:ext cx="9525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9307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Update Media Controller Node IDs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8F8C33-94E9-F691-9367-86CB1340DFB0}"/>
              </a:ext>
            </a:extLst>
          </p:cNvPr>
          <p:cNvSpPr/>
          <p:nvPr/>
        </p:nvSpPr>
        <p:spPr>
          <a:xfrm>
            <a:off x="1507524" y="1967815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6F34CA3-4E57-CB86-B4E2-802D418F1500}"/>
              </a:ext>
            </a:extLst>
          </p:cNvPr>
          <p:cNvSpPr/>
          <p:nvPr/>
        </p:nvSpPr>
        <p:spPr>
          <a:xfrm>
            <a:off x="2072845" y="4439169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6C90B6-ACED-8ED6-6AE7-E763331F1CE1}"/>
              </a:ext>
            </a:extLst>
          </p:cNvPr>
          <p:cNvSpPr/>
          <p:nvPr/>
        </p:nvSpPr>
        <p:spPr>
          <a:xfrm>
            <a:off x="7393460" y="1873079"/>
            <a:ext cx="2854410" cy="3909883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new ID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7F457A-C775-2925-090A-D71C3CF66BEB}"/>
              </a:ext>
            </a:extLst>
          </p:cNvPr>
          <p:cNvSpPr/>
          <p:nvPr/>
        </p:nvSpPr>
        <p:spPr>
          <a:xfrm>
            <a:off x="4597742" y="4439168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a Redfish ID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E4CF4F-EE00-4B46-B702-347C9F0242EC}"/>
              </a:ext>
            </a:extLst>
          </p:cNvPr>
          <p:cNvCxnSpPr>
            <a:cxnSpLocks/>
          </p:cNvCxnSpPr>
          <p:nvPr/>
        </p:nvCxnSpPr>
        <p:spPr>
          <a:xfrm>
            <a:off x="4361934" y="2842055"/>
            <a:ext cx="3031526" cy="6116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2DFE21-8C8C-1E0D-0B1F-3BCCF34885B9}"/>
              </a:ext>
            </a:extLst>
          </p:cNvPr>
          <p:cNvCxnSpPr>
            <a:cxnSpLocks/>
          </p:cNvCxnSpPr>
          <p:nvPr/>
        </p:nvCxnSpPr>
        <p:spPr>
          <a:xfrm flipV="1">
            <a:off x="6321509" y="4133849"/>
            <a:ext cx="1211994" cy="8088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EB4596-034E-02E7-7C2B-E6B35270696C}"/>
              </a:ext>
            </a:extLst>
          </p:cNvPr>
          <p:cNvCxnSpPr>
            <a:cxnSpLocks/>
          </p:cNvCxnSpPr>
          <p:nvPr/>
        </p:nvCxnSpPr>
        <p:spPr>
          <a:xfrm>
            <a:off x="3755425" y="5305684"/>
            <a:ext cx="9525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7461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Create Switch IDs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09493BC-16EF-0C9C-3DC3-D57E2F18B7D2}"/>
              </a:ext>
            </a:extLst>
          </p:cNvPr>
          <p:cNvSpPr/>
          <p:nvPr/>
        </p:nvSpPr>
        <p:spPr>
          <a:xfrm>
            <a:off x="1507524" y="1967815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18C83B-50D5-F6CA-A5C6-664D6EB1166A}"/>
              </a:ext>
            </a:extLst>
          </p:cNvPr>
          <p:cNvSpPr/>
          <p:nvPr/>
        </p:nvSpPr>
        <p:spPr>
          <a:xfrm>
            <a:off x="2072845" y="4439169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5B7C13-980D-C880-754A-FB4784E6D6F3}"/>
              </a:ext>
            </a:extLst>
          </p:cNvPr>
          <p:cNvSpPr/>
          <p:nvPr/>
        </p:nvSpPr>
        <p:spPr>
          <a:xfrm>
            <a:off x="7393460" y="1873079"/>
            <a:ext cx="2854410" cy="3909883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new ID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E8BAE0-D03C-6A99-0282-70DAE74B456D}"/>
              </a:ext>
            </a:extLst>
          </p:cNvPr>
          <p:cNvSpPr/>
          <p:nvPr/>
        </p:nvSpPr>
        <p:spPr>
          <a:xfrm>
            <a:off x="4597742" y="4439168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a Redfish ID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22D6AA-FC2C-AB90-A377-10A90909FD29}"/>
              </a:ext>
            </a:extLst>
          </p:cNvPr>
          <p:cNvCxnSpPr>
            <a:cxnSpLocks/>
          </p:cNvCxnSpPr>
          <p:nvPr/>
        </p:nvCxnSpPr>
        <p:spPr>
          <a:xfrm>
            <a:off x="4361934" y="2842055"/>
            <a:ext cx="3031526" cy="6116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02605-4DC8-036E-3227-F5C0CBCA719E}"/>
              </a:ext>
            </a:extLst>
          </p:cNvPr>
          <p:cNvCxnSpPr>
            <a:cxnSpLocks/>
          </p:cNvCxnSpPr>
          <p:nvPr/>
        </p:nvCxnSpPr>
        <p:spPr>
          <a:xfrm flipV="1">
            <a:off x="6321509" y="4133849"/>
            <a:ext cx="1211994" cy="8088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51A23C-FF12-C573-13CC-E4CF0DDF7FD7}"/>
              </a:ext>
            </a:extLst>
          </p:cNvPr>
          <p:cNvCxnSpPr>
            <a:cxnSpLocks/>
          </p:cNvCxnSpPr>
          <p:nvPr/>
        </p:nvCxnSpPr>
        <p:spPr>
          <a:xfrm>
            <a:off x="3755425" y="5305684"/>
            <a:ext cx="9525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955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Create Memory Chunk IDs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F0D98E-FD45-3A62-909E-6147E6035E3A}"/>
              </a:ext>
            </a:extLst>
          </p:cNvPr>
          <p:cNvSpPr/>
          <p:nvPr/>
        </p:nvSpPr>
        <p:spPr>
          <a:xfrm>
            <a:off x="134715" y="2922104"/>
            <a:ext cx="1723767" cy="139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Chassis Memory Domain Instance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02C945-9349-D502-1F08-610BD5A00272}"/>
              </a:ext>
            </a:extLst>
          </p:cNvPr>
          <p:cNvSpPr/>
          <p:nvPr/>
        </p:nvSpPr>
        <p:spPr>
          <a:xfrm>
            <a:off x="2374332" y="2922103"/>
            <a:ext cx="1723767" cy="1398909"/>
          </a:xfrm>
          <a:prstGeom prst="ellipse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Media Controllers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4876EB-FE33-44CC-4754-2AE01FF44006}"/>
              </a:ext>
            </a:extLst>
          </p:cNvPr>
          <p:cNvCxnSpPr>
            <a:cxnSpLocks/>
          </p:cNvCxnSpPr>
          <p:nvPr/>
        </p:nvCxnSpPr>
        <p:spPr>
          <a:xfrm>
            <a:off x="1858482" y="3581533"/>
            <a:ext cx="6362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CF922FC-88D3-69BC-83C5-088AD335D074}"/>
              </a:ext>
            </a:extLst>
          </p:cNvPr>
          <p:cNvSpPr/>
          <p:nvPr/>
        </p:nvSpPr>
        <p:spPr>
          <a:xfrm>
            <a:off x="4613949" y="2882078"/>
            <a:ext cx="1723767" cy="139890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Media Controllers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0F5E0A6-5680-F8C0-B1BE-FBB74E9406E7}"/>
              </a:ext>
            </a:extLst>
          </p:cNvPr>
          <p:cNvCxnSpPr>
            <a:cxnSpLocks/>
          </p:cNvCxnSpPr>
          <p:nvPr/>
        </p:nvCxnSpPr>
        <p:spPr>
          <a:xfrm>
            <a:off x="4098099" y="3578620"/>
            <a:ext cx="6362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17427867-A7C3-8AAD-7E00-9294AD4C214B}"/>
              </a:ext>
            </a:extLst>
          </p:cNvPr>
          <p:cNvSpPr/>
          <p:nvPr/>
        </p:nvSpPr>
        <p:spPr>
          <a:xfrm>
            <a:off x="6732708" y="2842053"/>
            <a:ext cx="1723767" cy="13989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Minimum and Maximum Memory Size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154590-A8C3-B89A-7785-083CBA3F79E6}"/>
              </a:ext>
            </a:extLst>
          </p:cNvPr>
          <p:cNvCxnSpPr>
            <a:cxnSpLocks/>
          </p:cNvCxnSpPr>
          <p:nvPr/>
        </p:nvCxnSpPr>
        <p:spPr>
          <a:xfrm>
            <a:off x="6232303" y="3578620"/>
            <a:ext cx="6362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878FB64-4029-A6FE-EE70-290ECB16C422}"/>
              </a:ext>
            </a:extLst>
          </p:cNvPr>
          <p:cNvSpPr/>
          <p:nvPr/>
        </p:nvSpPr>
        <p:spPr>
          <a:xfrm>
            <a:off x="8851467" y="2842053"/>
            <a:ext cx="1723767" cy="13989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 and Stop Memory Position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6A6CA1-0B9C-B74B-9CE1-311EA8A8314B}"/>
              </a:ext>
            </a:extLst>
          </p:cNvPr>
          <p:cNvCxnSpPr>
            <a:cxnSpLocks/>
          </p:cNvCxnSpPr>
          <p:nvPr/>
        </p:nvCxnSpPr>
        <p:spPr>
          <a:xfrm>
            <a:off x="8382468" y="3526012"/>
            <a:ext cx="6362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B2F6D83-4B12-CCFC-B166-15186ABDD2B8}"/>
              </a:ext>
            </a:extLst>
          </p:cNvPr>
          <p:cNvSpPr/>
          <p:nvPr/>
        </p:nvSpPr>
        <p:spPr>
          <a:xfrm>
            <a:off x="8776227" y="4940416"/>
            <a:ext cx="1723767" cy="13989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Zephyr Node ID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105EB4F-C5B1-F8EF-98E3-BA3DF14650B5}"/>
              </a:ext>
            </a:extLst>
          </p:cNvPr>
          <p:cNvCxnSpPr>
            <a:cxnSpLocks/>
          </p:cNvCxnSpPr>
          <p:nvPr/>
        </p:nvCxnSpPr>
        <p:spPr>
          <a:xfrm>
            <a:off x="9638111" y="4240962"/>
            <a:ext cx="0" cy="76836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9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B813-897A-8541-95F2-988A81CD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Use-Case Descriptions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78838-4AE1-BD4C-9DAF-ABDF84C7EC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E8178-4DA6-5F43-880F-9762B0FDB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9FE1FA3-C7A4-934B-9BC6-5D68DE793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3" y="1556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62CF40-17A0-E740-8007-C0271E8C3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399702"/>
              </p:ext>
            </p:extLst>
          </p:nvPr>
        </p:nvGraphicFramePr>
        <p:xfrm>
          <a:off x="4043363" y="1556965"/>
          <a:ext cx="4105765" cy="4335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251">
                  <a:extLst>
                    <a:ext uri="{9D8B030D-6E8A-4147-A177-3AD203B41FA5}">
                      <a16:colId xmlns:a16="http://schemas.microsoft.com/office/drawing/2014/main" val="2689076504"/>
                    </a:ext>
                  </a:extLst>
                </a:gridCol>
                <a:gridCol w="2169514">
                  <a:extLst>
                    <a:ext uri="{9D8B030D-6E8A-4147-A177-3AD203B41FA5}">
                      <a16:colId xmlns:a16="http://schemas.microsoft.com/office/drawing/2014/main" val="958880755"/>
                    </a:ext>
                  </a:extLst>
                </a:gridCol>
              </a:tblGrid>
              <a:tr h="1446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Use Case 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Fabric Resource Hot Add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1226091069"/>
                  </a:ext>
                </a:extLst>
              </a:tr>
              <a:tr h="289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Actors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OFMF Fabric Manager, Administrator, Fabric Subnet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4205490696"/>
                  </a:ext>
                </a:extLst>
              </a:tr>
              <a:tr h="289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Add components when detected by a Subnet Manager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841560249"/>
                  </a:ext>
                </a:extLst>
              </a:tr>
              <a:tr h="2107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Normal Flow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periodic Subnet Manager sweep recursively performs a scan of it’s currently running </a:t>
                      </a:r>
                      <a:r>
                        <a:rPr lang="en-US" sz="800" dirty="0" err="1">
                          <a:effectLst/>
                        </a:rPr>
                        <a:t>fabri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periodic Subnet Manager sweep recursively performs a scan of it’s currently running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•	The Subnet Manager identifies a previously identified endpoint through a UID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Subnet Manager provides a fabric-specific identifier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Subnet Manager communicates to the Agent that an addition has been made to the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Agent notifies OFMF Redfish that a fabric change has occurred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OFMF does a Get to request the Agent to identify the change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OFMF needs to notify the clients of the net impact through an event.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OFMF updates the Redfish tree with the addition of new information using the Redfish Aggregation Service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For the POC, the agent can post the information directly to the OFMF instance</a:t>
                      </a: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2248367732"/>
                  </a:ext>
                </a:extLst>
              </a:tr>
              <a:tr h="495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periodic Subnet Manager sweep recursively performs a scan of it’s currently running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No deletion is identified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100747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787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Post Fabric Adapter Nodes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0BD45C-E08B-5D15-B9AF-10780532FCC0}"/>
              </a:ext>
            </a:extLst>
          </p:cNvPr>
          <p:cNvSpPr/>
          <p:nvPr/>
        </p:nvSpPr>
        <p:spPr>
          <a:xfrm>
            <a:off x="1507524" y="1967815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D0A91E2-F94C-D38B-3384-7C74846965AE}"/>
              </a:ext>
            </a:extLst>
          </p:cNvPr>
          <p:cNvSpPr/>
          <p:nvPr/>
        </p:nvSpPr>
        <p:spPr>
          <a:xfrm>
            <a:off x="2072845" y="4439169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78E857-8BEB-1316-AE9F-FB8D391F78CD}"/>
              </a:ext>
            </a:extLst>
          </p:cNvPr>
          <p:cNvSpPr/>
          <p:nvPr/>
        </p:nvSpPr>
        <p:spPr>
          <a:xfrm>
            <a:off x="4622453" y="1034819"/>
            <a:ext cx="1723767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Zephyr Node Ids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76A471-4F05-8025-B47D-A3FAE0DC34BE}"/>
              </a:ext>
            </a:extLst>
          </p:cNvPr>
          <p:cNvSpPr/>
          <p:nvPr/>
        </p:nvSpPr>
        <p:spPr>
          <a:xfrm>
            <a:off x="4622453" y="2522091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Redfish Ids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057CEE-6206-14A0-82A5-92896A7DB3EA}"/>
              </a:ext>
            </a:extLst>
          </p:cNvPr>
          <p:cNvSpPr/>
          <p:nvPr/>
        </p:nvSpPr>
        <p:spPr>
          <a:xfrm>
            <a:off x="4622453" y="4009363"/>
            <a:ext cx="1723767" cy="1432349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Computer System ID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1D3122-C275-5F60-0094-2ECB048736DB}"/>
              </a:ext>
            </a:extLst>
          </p:cNvPr>
          <p:cNvSpPr/>
          <p:nvPr/>
        </p:nvSpPr>
        <p:spPr>
          <a:xfrm>
            <a:off x="3936256" y="5515835"/>
            <a:ext cx="3096159" cy="14323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Details:  </a:t>
            </a:r>
            <a:r>
              <a:rPr lang="en-US" dirty="0" err="1">
                <a:solidFill>
                  <a:schemeClr val="tx1"/>
                </a:solidFill>
              </a:rPr>
              <a:t>MinChunkSize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MaxChunkSize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Endpoints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D9976F-4830-451D-7FAB-32CAE3455D1C}"/>
              </a:ext>
            </a:extLst>
          </p:cNvPr>
          <p:cNvCxnSpPr>
            <a:cxnSpLocks/>
            <a:stCxn id="3" idx="6"/>
            <a:endCxn id="5" idx="2"/>
          </p:cNvCxnSpPr>
          <p:nvPr/>
        </p:nvCxnSpPr>
        <p:spPr>
          <a:xfrm flipV="1">
            <a:off x="4361934" y="1750994"/>
            <a:ext cx="260519" cy="9036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68FF73-C840-9B98-1C7D-2C43A6B5D10A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4361934" y="2654644"/>
            <a:ext cx="260518" cy="5269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D718E7-8509-B2DA-7399-6F2065BBC138}"/>
              </a:ext>
            </a:extLst>
          </p:cNvPr>
          <p:cNvCxnSpPr>
            <a:cxnSpLocks/>
          </p:cNvCxnSpPr>
          <p:nvPr/>
        </p:nvCxnSpPr>
        <p:spPr>
          <a:xfrm>
            <a:off x="4387160" y="2779414"/>
            <a:ext cx="337240" cy="16597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08480A1-DEF9-B73D-8EE2-C5878338CCCD}"/>
              </a:ext>
            </a:extLst>
          </p:cNvPr>
          <p:cNvCxnSpPr>
            <a:cxnSpLocks/>
          </p:cNvCxnSpPr>
          <p:nvPr/>
        </p:nvCxnSpPr>
        <p:spPr>
          <a:xfrm>
            <a:off x="4361934" y="2750270"/>
            <a:ext cx="193846" cy="28691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2413CB-F6CF-422C-95B6-63B0B334FFD5}"/>
              </a:ext>
            </a:extLst>
          </p:cNvPr>
          <p:cNvCxnSpPr>
            <a:cxnSpLocks/>
          </p:cNvCxnSpPr>
          <p:nvPr/>
        </p:nvCxnSpPr>
        <p:spPr>
          <a:xfrm flipV="1">
            <a:off x="3729939" y="2111438"/>
            <a:ext cx="1066179" cy="282057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F7A499-099D-8D12-66E6-2C53DEF0DA08}"/>
              </a:ext>
            </a:extLst>
          </p:cNvPr>
          <p:cNvCxnSpPr>
            <a:cxnSpLocks/>
          </p:cNvCxnSpPr>
          <p:nvPr/>
        </p:nvCxnSpPr>
        <p:spPr>
          <a:xfrm flipV="1">
            <a:off x="3729939" y="3365306"/>
            <a:ext cx="946844" cy="156670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AFEF7C0-5D1A-213A-2415-9F09DDFF4061}"/>
              </a:ext>
            </a:extLst>
          </p:cNvPr>
          <p:cNvCxnSpPr>
            <a:cxnSpLocks/>
          </p:cNvCxnSpPr>
          <p:nvPr/>
        </p:nvCxnSpPr>
        <p:spPr>
          <a:xfrm flipV="1">
            <a:off x="3772660" y="4715723"/>
            <a:ext cx="833531" cy="21628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E23296E-DA39-36C5-3E9A-EEBA18BD6F7C}"/>
              </a:ext>
            </a:extLst>
          </p:cNvPr>
          <p:cNvCxnSpPr>
            <a:cxnSpLocks/>
          </p:cNvCxnSpPr>
          <p:nvPr/>
        </p:nvCxnSpPr>
        <p:spPr>
          <a:xfrm>
            <a:off x="3796612" y="5006135"/>
            <a:ext cx="466416" cy="83136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C840CEB9-234D-6778-8261-20B9BDC34027}"/>
              </a:ext>
            </a:extLst>
          </p:cNvPr>
          <p:cNvSpPr/>
          <p:nvPr/>
        </p:nvSpPr>
        <p:spPr>
          <a:xfrm>
            <a:off x="8033830" y="3054151"/>
            <a:ext cx="2854410" cy="1373658"/>
          </a:xfrm>
          <a:prstGeom prst="ellipse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2820477-ACF4-92B2-2DAA-FC4E76A04975}"/>
              </a:ext>
            </a:extLst>
          </p:cNvPr>
          <p:cNvCxnSpPr>
            <a:cxnSpLocks/>
          </p:cNvCxnSpPr>
          <p:nvPr/>
        </p:nvCxnSpPr>
        <p:spPr>
          <a:xfrm>
            <a:off x="6343178" y="1883546"/>
            <a:ext cx="1805740" cy="16369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09BEBCA-1C41-678B-819B-6D3ECEDE335E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6325320" y="3429000"/>
            <a:ext cx="1708510" cy="31198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19E3BC-DB02-7889-A3C3-697D75D2080D}"/>
              </a:ext>
            </a:extLst>
          </p:cNvPr>
          <p:cNvCxnSpPr>
            <a:cxnSpLocks/>
          </p:cNvCxnSpPr>
          <p:nvPr/>
        </p:nvCxnSpPr>
        <p:spPr>
          <a:xfrm flipV="1">
            <a:off x="6325320" y="3954440"/>
            <a:ext cx="1708510" cy="7995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1706AE2-0347-6339-969F-426802738E75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7032415" y="4317356"/>
            <a:ext cx="1574365" cy="19146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267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Post Fabric Adapter Nodes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0BD45C-E08B-5D15-B9AF-10780532FCC0}"/>
              </a:ext>
            </a:extLst>
          </p:cNvPr>
          <p:cNvSpPr/>
          <p:nvPr/>
        </p:nvSpPr>
        <p:spPr>
          <a:xfrm>
            <a:off x="1507524" y="1967815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D0A91E2-F94C-D38B-3384-7C74846965AE}"/>
              </a:ext>
            </a:extLst>
          </p:cNvPr>
          <p:cNvSpPr/>
          <p:nvPr/>
        </p:nvSpPr>
        <p:spPr>
          <a:xfrm>
            <a:off x="2072845" y="4439169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78E857-8BEB-1316-AE9F-FB8D391F78CD}"/>
              </a:ext>
            </a:extLst>
          </p:cNvPr>
          <p:cNvSpPr/>
          <p:nvPr/>
        </p:nvSpPr>
        <p:spPr>
          <a:xfrm>
            <a:off x="4622453" y="1034819"/>
            <a:ext cx="1723767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Zephyr Node Ids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76A471-4F05-8025-B47D-A3FAE0DC34BE}"/>
              </a:ext>
            </a:extLst>
          </p:cNvPr>
          <p:cNvSpPr/>
          <p:nvPr/>
        </p:nvSpPr>
        <p:spPr>
          <a:xfrm>
            <a:off x="4622453" y="2522091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Redfish Ids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057CEE-6206-14A0-82A5-92896A7DB3EA}"/>
              </a:ext>
            </a:extLst>
          </p:cNvPr>
          <p:cNvSpPr/>
          <p:nvPr/>
        </p:nvSpPr>
        <p:spPr>
          <a:xfrm>
            <a:off x="4622453" y="4009363"/>
            <a:ext cx="1723767" cy="1432349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Computer System ID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1D3122-C275-5F60-0094-2ECB048736DB}"/>
              </a:ext>
            </a:extLst>
          </p:cNvPr>
          <p:cNvSpPr/>
          <p:nvPr/>
        </p:nvSpPr>
        <p:spPr>
          <a:xfrm>
            <a:off x="3936256" y="5515835"/>
            <a:ext cx="3096159" cy="14323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Details:  </a:t>
            </a:r>
            <a:r>
              <a:rPr lang="en-US" dirty="0" err="1">
                <a:solidFill>
                  <a:schemeClr val="tx1"/>
                </a:solidFill>
              </a:rPr>
              <a:t>MinChunkSize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MaxChunkSize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Endpoints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D9976F-4830-451D-7FAB-32CAE3455D1C}"/>
              </a:ext>
            </a:extLst>
          </p:cNvPr>
          <p:cNvCxnSpPr>
            <a:cxnSpLocks/>
            <a:stCxn id="3" idx="6"/>
            <a:endCxn id="5" idx="2"/>
          </p:cNvCxnSpPr>
          <p:nvPr/>
        </p:nvCxnSpPr>
        <p:spPr>
          <a:xfrm flipV="1">
            <a:off x="4361934" y="1750994"/>
            <a:ext cx="260519" cy="9036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68FF73-C840-9B98-1C7D-2C43A6B5D10A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4361934" y="2654644"/>
            <a:ext cx="260518" cy="5269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D718E7-8509-B2DA-7399-6F2065BBC138}"/>
              </a:ext>
            </a:extLst>
          </p:cNvPr>
          <p:cNvCxnSpPr>
            <a:cxnSpLocks/>
          </p:cNvCxnSpPr>
          <p:nvPr/>
        </p:nvCxnSpPr>
        <p:spPr>
          <a:xfrm>
            <a:off x="4387160" y="2779414"/>
            <a:ext cx="337240" cy="16597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08480A1-DEF9-B73D-8EE2-C5878338CCCD}"/>
              </a:ext>
            </a:extLst>
          </p:cNvPr>
          <p:cNvCxnSpPr>
            <a:cxnSpLocks/>
          </p:cNvCxnSpPr>
          <p:nvPr/>
        </p:nvCxnSpPr>
        <p:spPr>
          <a:xfrm>
            <a:off x="4361934" y="2750270"/>
            <a:ext cx="193846" cy="28691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2413CB-F6CF-422C-95B6-63B0B334FFD5}"/>
              </a:ext>
            </a:extLst>
          </p:cNvPr>
          <p:cNvCxnSpPr>
            <a:cxnSpLocks/>
          </p:cNvCxnSpPr>
          <p:nvPr/>
        </p:nvCxnSpPr>
        <p:spPr>
          <a:xfrm flipV="1">
            <a:off x="3729939" y="2111438"/>
            <a:ext cx="1066179" cy="282057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F7A499-099D-8D12-66E6-2C53DEF0DA08}"/>
              </a:ext>
            </a:extLst>
          </p:cNvPr>
          <p:cNvCxnSpPr>
            <a:cxnSpLocks/>
          </p:cNvCxnSpPr>
          <p:nvPr/>
        </p:nvCxnSpPr>
        <p:spPr>
          <a:xfrm flipV="1">
            <a:off x="3729939" y="3365306"/>
            <a:ext cx="946844" cy="156670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AFEF7C0-5D1A-213A-2415-9F09DDFF4061}"/>
              </a:ext>
            </a:extLst>
          </p:cNvPr>
          <p:cNvCxnSpPr>
            <a:cxnSpLocks/>
          </p:cNvCxnSpPr>
          <p:nvPr/>
        </p:nvCxnSpPr>
        <p:spPr>
          <a:xfrm flipV="1">
            <a:off x="3772660" y="4715723"/>
            <a:ext cx="833531" cy="21628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E23296E-DA39-36C5-3E9A-EEBA18BD6F7C}"/>
              </a:ext>
            </a:extLst>
          </p:cNvPr>
          <p:cNvCxnSpPr>
            <a:cxnSpLocks/>
          </p:cNvCxnSpPr>
          <p:nvPr/>
        </p:nvCxnSpPr>
        <p:spPr>
          <a:xfrm>
            <a:off x="3796612" y="5006135"/>
            <a:ext cx="466416" cy="83136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C840CEB9-234D-6778-8261-20B9BDC34027}"/>
              </a:ext>
            </a:extLst>
          </p:cNvPr>
          <p:cNvSpPr/>
          <p:nvPr/>
        </p:nvSpPr>
        <p:spPr>
          <a:xfrm>
            <a:off x="8033830" y="3054151"/>
            <a:ext cx="2854410" cy="1373658"/>
          </a:xfrm>
          <a:prstGeom prst="ellipse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2820477-ACF4-92B2-2DAA-FC4E76A04975}"/>
              </a:ext>
            </a:extLst>
          </p:cNvPr>
          <p:cNvCxnSpPr>
            <a:cxnSpLocks/>
          </p:cNvCxnSpPr>
          <p:nvPr/>
        </p:nvCxnSpPr>
        <p:spPr>
          <a:xfrm>
            <a:off x="6343178" y="1883546"/>
            <a:ext cx="1805740" cy="16369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09BEBCA-1C41-678B-819B-6D3ECEDE335E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6325320" y="3429000"/>
            <a:ext cx="1708510" cy="31198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19E3BC-DB02-7889-A3C3-697D75D2080D}"/>
              </a:ext>
            </a:extLst>
          </p:cNvPr>
          <p:cNvCxnSpPr>
            <a:cxnSpLocks/>
          </p:cNvCxnSpPr>
          <p:nvPr/>
        </p:nvCxnSpPr>
        <p:spPr>
          <a:xfrm flipV="1">
            <a:off x="6325320" y="3954440"/>
            <a:ext cx="1708510" cy="7995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1706AE2-0347-6339-969F-426802738E75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7032415" y="4317356"/>
            <a:ext cx="1574365" cy="19146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10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Post Switch Ports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0BD45C-E08B-5D15-B9AF-10780532FCC0}"/>
              </a:ext>
            </a:extLst>
          </p:cNvPr>
          <p:cNvSpPr/>
          <p:nvPr/>
        </p:nvSpPr>
        <p:spPr>
          <a:xfrm>
            <a:off x="1507524" y="1967815"/>
            <a:ext cx="2854410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D0A91E2-F94C-D38B-3384-7C74846965AE}"/>
              </a:ext>
            </a:extLst>
          </p:cNvPr>
          <p:cNvSpPr/>
          <p:nvPr/>
        </p:nvSpPr>
        <p:spPr>
          <a:xfrm>
            <a:off x="2072845" y="4439169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78E857-8BEB-1316-AE9F-FB8D391F78CD}"/>
              </a:ext>
            </a:extLst>
          </p:cNvPr>
          <p:cNvSpPr/>
          <p:nvPr/>
        </p:nvSpPr>
        <p:spPr>
          <a:xfrm>
            <a:off x="4622453" y="1034819"/>
            <a:ext cx="1723767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Zephyr Node IDs and Switch Port IDs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76A471-4F05-8025-B47D-A3FAE0DC34BE}"/>
              </a:ext>
            </a:extLst>
          </p:cNvPr>
          <p:cNvSpPr/>
          <p:nvPr/>
        </p:nvSpPr>
        <p:spPr>
          <a:xfrm>
            <a:off x="4622453" y="2522091"/>
            <a:ext cx="1723767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Redfish Ids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057CEE-6206-14A0-82A5-92896A7DB3EA}"/>
              </a:ext>
            </a:extLst>
          </p:cNvPr>
          <p:cNvSpPr/>
          <p:nvPr/>
        </p:nvSpPr>
        <p:spPr>
          <a:xfrm>
            <a:off x="4622453" y="4009363"/>
            <a:ext cx="1723767" cy="1432349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Computer System ID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1D3122-C275-5F60-0094-2ECB048736DB}"/>
              </a:ext>
            </a:extLst>
          </p:cNvPr>
          <p:cNvSpPr/>
          <p:nvPr/>
        </p:nvSpPr>
        <p:spPr>
          <a:xfrm>
            <a:off x="3936256" y="5515835"/>
            <a:ext cx="3096159" cy="14323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Details:  </a:t>
            </a:r>
            <a:r>
              <a:rPr lang="en-US" dirty="0" err="1">
                <a:solidFill>
                  <a:schemeClr val="tx1"/>
                </a:solidFill>
              </a:rPr>
              <a:t>MinChunkSize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MaxChunkSize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Endpoints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D9976F-4830-451D-7FAB-32CAE3455D1C}"/>
              </a:ext>
            </a:extLst>
          </p:cNvPr>
          <p:cNvCxnSpPr>
            <a:cxnSpLocks/>
            <a:stCxn id="3" idx="6"/>
            <a:endCxn id="5" idx="2"/>
          </p:cNvCxnSpPr>
          <p:nvPr/>
        </p:nvCxnSpPr>
        <p:spPr>
          <a:xfrm flipV="1">
            <a:off x="4361934" y="1750994"/>
            <a:ext cx="260519" cy="9036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68FF73-C840-9B98-1C7D-2C43A6B5D10A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4361934" y="2654644"/>
            <a:ext cx="260518" cy="5269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D718E7-8509-B2DA-7399-6F2065BBC138}"/>
              </a:ext>
            </a:extLst>
          </p:cNvPr>
          <p:cNvCxnSpPr>
            <a:cxnSpLocks/>
          </p:cNvCxnSpPr>
          <p:nvPr/>
        </p:nvCxnSpPr>
        <p:spPr>
          <a:xfrm>
            <a:off x="4387160" y="2779414"/>
            <a:ext cx="337240" cy="16597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08480A1-DEF9-B73D-8EE2-C5878338CCCD}"/>
              </a:ext>
            </a:extLst>
          </p:cNvPr>
          <p:cNvCxnSpPr>
            <a:cxnSpLocks/>
          </p:cNvCxnSpPr>
          <p:nvPr/>
        </p:nvCxnSpPr>
        <p:spPr>
          <a:xfrm>
            <a:off x="4361934" y="2750270"/>
            <a:ext cx="193846" cy="28691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2413CB-F6CF-422C-95B6-63B0B334FFD5}"/>
              </a:ext>
            </a:extLst>
          </p:cNvPr>
          <p:cNvCxnSpPr>
            <a:cxnSpLocks/>
          </p:cNvCxnSpPr>
          <p:nvPr/>
        </p:nvCxnSpPr>
        <p:spPr>
          <a:xfrm flipV="1">
            <a:off x="3729939" y="2111438"/>
            <a:ext cx="1066179" cy="282057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F7A499-099D-8D12-66E6-2C53DEF0DA08}"/>
              </a:ext>
            </a:extLst>
          </p:cNvPr>
          <p:cNvCxnSpPr>
            <a:cxnSpLocks/>
          </p:cNvCxnSpPr>
          <p:nvPr/>
        </p:nvCxnSpPr>
        <p:spPr>
          <a:xfrm flipV="1">
            <a:off x="3729939" y="3365306"/>
            <a:ext cx="946844" cy="156670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AFEF7C0-5D1A-213A-2415-9F09DDFF4061}"/>
              </a:ext>
            </a:extLst>
          </p:cNvPr>
          <p:cNvCxnSpPr>
            <a:cxnSpLocks/>
          </p:cNvCxnSpPr>
          <p:nvPr/>
        </p:nvCxnSpPr>
        <p:spPr>
          <a:xfrm flipV="1">
            <a:off x="3772660" y="4715723"/>
            <a:ext cx="833531" cy="21628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E23296E-DA39-36C5-3E9A-EEBA18BD6F7C}"/>
              </a:ext>
            </a:extLst>
          </p:cNvPr>
          <p:cNvCxnSpPr>
            <a:cxnSpLocks/>
          </p:cNvCxnSpPr>
          <p:nvPr/>
        </p:nvCxnSpPr>
        <p:spPr>
          <a:xfrm>
            <a:off x="3796612" y="5006135"/>
            <a:ext cx="466416" cy="83136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C840CEB9-234D-6778-8261-20B9BDC34027}"/>
              </a:ext>
            </a:extLst>
          </p:cNvPr>
          <p:cNvSpPr/>
          <p:nvPr/>
        </p:nvSpPr>
        <p:spPr>
          <a:xfrm>
            <a:off x="8033830" y="3054151"/>
            <a:ext cx="2854410" cy="1373658"/>
          </a:xfrm>
          <a:prstGeom prst="ellipse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2820477-ACF4-92B2-2DAA-FC4E76A04975}"/>
              </a:ext>
            </a:extLst>
          </p:cNvPr>
          <p:cNvCxnSpPr>
            <a:cxnSpLocks/>
          </p:cNvCxnSpPr>
          <p:nvPr/>
        </p:nvCxnSpPr>
        <p:spPr>
          <a:xfrm>
            <a:off x="6343178" y="1883546"/>
            <a:ext cx="1805740" cy="16369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09BEBCA-1C41-678B-819B-6D3ECEDE335E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6325320" y="3429000"/>
            <a:ext cx="1708510" cy="31198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19E3BC-DB02-7889-A3C3-697D75D2080D}"/>
              </a:ext>
            </a:extLst>
          </p:cNvPr>
          <p:cNvCxnSpPr>
            <a:cxnSpLocks/>
          </p:cNvCxnSpPr>
          <p:nvPr/>
        </p:nvCxnSpPr>
        <p:spPr>
          <a:xfrm flipV="1">
            <a:off x="6325320" y="3954440"/>
            <a:ext cx="1708510" cy="7995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1706AE2-0347-6339-969F-426802738E75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7032415" y="4317356"/>
            <a:ext cx="1574365" cy="19146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87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Create Root Collections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5CF1341-99B8-6163-5EA8-63C293014A70}"/>
              </a:ext>
            </a:extLst>
          </p:cNvPr>
          <p:cNvSpPr/>
          <p:nvPr/>
        </p:nvSpPr>
        <p:spPr>
          <a:xfrm>
            <a:off x="781197" y="5333915"/>
            <a:ext cx="1723767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Ctype</a:t>
            </a:r>
            <a:r>
              <a:rPr lang="en-US" dirty="0">
                <a:solidFill>
                  <a:schemeClr val="tx1"/>
                </a:solidFill>
              </a:rPr>
              <a:t> is Chassis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E36AB74-8107-45EC-3960-97F60AD19B75}"/>
              </a:ext>
            </a:extLst>
          </p:cNvPr>
          <p:cNvSpPr/>
          <p:nvPr/>
        </p:nvSpPr>
        <p:spPr>
          <a:xfrm>
            <a:off x="781197" y="3771630"/>
            <a:ext cx="1723767" cy="14323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cType</a:t>
            </a:r>
            <a:r>
              <a:rPr lang="en-US" dirty="0">
                <a:solidFill>
                  <a:schemeClr val="tx1"/>
                </a:solidFill>
              </a:rPr>
              <a:t> is Fabrics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3BAAEC-45B6-0A44-087E-B246D774D449}"/>
              </a:ext>
            </a:extLst>
          </p:cNvPr>
          <p:cNvSpPr/>
          <p:nvPr/>
        </p:nvSpPr>
        <p:spPr>
          <a:xfrm>
            <a:off x="781197" y="2209345"/>
            <a:ext cx="1723767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cType</a:t>
            </a:r>
            <a:r>
              <a:rPr lang="en-US" dirty="0">
                <a:solidFill>
                  <a:schemeClr val="tx1"/>
                </a:solidFill>
              </a:rPr>
              <a:t> is Systems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31F40E-AC42-FF26-6EDB-A4BA8AF4E4BB}"/>
              </a:ext>
            </a:extLst>
          </p:cNvPr>
          <p:cNvSpPr/>
          <p:nvPr/>
        </p:nvSpPr>
        <p:spPr>
          <a:xfrm>
            <a:off x="712992" y="657626"/>
            <a:ext cx="1860176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Redfish root path is:  /redfish/v1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75C0D5-715B-6DDD-22FD-247A78662C53}"/>
              </a:ext>
            </a:extLst>
          </p:cNvPr>
          <p:cNvSpPr/>
          <p:nvPr/>
        </p:nvSpPr>
        <p:spPr>
          <a:xfrm>
            <a:off x="2869974" y="2132662"/>
            <a:ext cx="1831334" cy="14323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Path is /redfish/v1/Systems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7297541-7D55-726F-A0F4-F0EEB88FE79F}"/>
              </a:ext>
            </a:extLst>
          </p:cNvPr>
          <p:cNvSpPr/>
          <p:nvPr/>
        </p:nvSpPr>
        <p:spPr>
          <a:xfrm>
            <a:off x="2869973" y="3771629"/>
            <a:ext cx="1831334" cy="1432349"/>
          </a:xfrm>
          <a:prstGeom prst="ellipse">
            <a:avLst/>
          </a:prstGeom>
          <a:solidFill>
            <a:srgbClr val="AF5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Path is /redfish/v1/Fabrics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147D07-8A8C-34F8-2CCD-E35C35F6D28C}"/>
              </a:ext>
            </a:extLst>
          </p:cNvPr>
          <p:cNvSpPr/>
          <p:nvPr/>
        </p:nvSpPr>
        <p:spPr>
          <a:xfrm>
            <a:off x="2869973" y="5333914"/>
            <a:ext cx="1831334" cy="14323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Path is /redfish/v1/Chassis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8096F6C-4008-2EFB-7033-4C985D0DAE7D}"/>
              </a:ext>
            </a:extLst>
          </p:cNvPr>
          <p:cNvCxnSpPr>
            <a:cxnSpLocks/>
          </p:cNvCxnSpPr>
          <p:nvPr/>
        </p:nvCxnSpPr>
        <p:spPr>
          <a:xfrm>
            <a:off x="2301561" y="1859086"/>
            <a:ext cx="683686" cy="6779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262F00-DBD9-C6C0-6D8F-792CA7CD0C7F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2494482" y="2824595"/>
            <a:ext cx="375492" cy="242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2084DC-6434-9701-9B83-EB1F79D71249}"/>
              </a:ext>
            </a:extLst>
          </p:cNvPr>
          <p:cNvCxnSpPr>
            <a:cxnSpLocks/>
          </p:cNvCxnSpPr>
          <p:nvPr/>
        </p:nvCxnSpPr>
        <p:spPr>
          <a:xfrm>
            <a:off x="2272719" y="1880948"/>
            <a:ext cx="990434" cy="206352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930C38-2E6D-E1C3-D42A-4136483CE3F9}"/>
              </a:ext>
            </a:extLst>
          </p:cNvPr>
          <p:cNvCxnSpPr>
            <a:cxnSpLocks/>
          </p:cNvCxnSpPr>
          <p:nvPr/>
        </p:nvCxnSpPr>
        <p:spPr>
          <a:xfrm>
            <a:off x="2272719" y="1911015"/>
            <a:ext cx="868862" cy="37277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40D047-A148-0F8E-0A0D-6D06E5766E6A}"/>
              </a:ext>
            </a:extLst>
          </p:cNvPr>
          <p:cNvCxnSpPr>
            <a:cxnSpLocks/>
          </p:cNvCxnSpPr>
          <p:nvPr/>
        </p:nvCxnSpPr>
        <p:spPr>
          <a:xfrm flipV="1">
            <a:off x="2494482" y="4442459"/>
            <a:ext cx="490765" cy="70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F893AE-6A15-7793-B9FE-D3186FAE2F8E}"/>
              </a:ext>
            </a:extLst>
          </p:cNvPr>
          <p:cNvCxnSpPr>
            <a:cxnSpLocks/>
          </p:cNvCxnSpPr>
          <p:nvPr/>
        </p:nvCxnSpPr>
        <p:spPr>
          <a:xfrm>
            <a:off x="2515196" y="6050088"/>
            <a:ext cx="375492" cy="242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A7DB6E19-D7D2-27E3-576C-EC6E77672897}"/>
              </a:ext>
            </a:extLst>
          </p:cNvPr>
          <p:cNvSpPr/>
          <p:nvPr/>
        </p:nvSpPr>
        <p:spPr>
          <a:xfrm>
            <a:off x="5371126" y="2098002"/>
            <a:ext cx="3557724" cy="1432349"/>
          </a:xfrm>
          <a:prstGeom prst="ellipse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getCollectionInstance</a:t>
            </a:r>
            <a:r>
              <a:rPr lang="en-US" dirty="0">
                <a:solidFill>
                  <a:schemeClr val="tx1"/>
                </a:solidFill>
              </a:rPr>
              <a:t> 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Systems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/redfish/v1/Systems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2F11D85-5593-5CEF-2634-6146200B9520}"/>
              </a:ext>
            </a:extLst>
          </p:cNvPr>
          <p:cNvSpPr/>
          <p:nvPr/>
        </p:nvSpPr>
        <p:spPr>
          <a:xfrm>
            <a:off x="5371126" y="3768520"/>
            <a:ext cx="3557724" cy="14323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getCollectionInstance</a:t>
            </a:r>
            <a:r>
              <a:rPr lang="en-US" dirty="0">
                <a:solidFill>
                  <a:schemeClr val="tx1"/>
                </a:solidFill>
              </a:rPr>
              <a:t> 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Fabrics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/redfish/v1/Fabrics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F1CA5F-3898-118E-ADE4-D4610D434E35}"/>
              </a:ext>
            </a:extLst>
          </p:cNvPr>
          <p:cNvSpPr/>
          <p:nvPr/>
        </p:nvSpPr>
        <p:spPr>
          <a:xfrm>
            <a:off x="5492697" y="5333913"/>
            <a:ext cx="3557724" cy="143234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getCollectionInstance</a:t>
            </a:r>
            <a:r>
              <a:rPr lang="en-US" dirty="0">
                <a:solidFill>
                  <a:schemeClr val="tx1"/>
                </a:solidFill>
              </a:rPr>
              <a:t> 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Chassis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/redfish/v1/Chassis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57FA0FE-45C2-7719-94D8-190BA5539F52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4701307" y="2814177"/>
            <a:ext cx="669819" cy="295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9BAC3B2-BE3F-9DFF-8758-F22E38498C91}"/>
              </a:ext>
            </a:extLst>
          </p:cNvPr>
          <p:cNvCxnSpPr>
            <a:cxnSpLocks/>
            <a:stCxn id="9" idx="6"/>
            <a:endCxn id="28" idx="2"/>
          </p:cNvCxnSpPr>
          <p:nvPr/>
        </p:nvCxnSpPr>
        <p:spPr>
          <a:xfrm flipV="1">
            <a:off x="4701307" y="4484695"/>
            <a:ext cx="669819" cy="310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2246D3-2E4A-E23A-3B25-A6E127785A6F}"/>
              </a:ext>
            </a:extLst>
          </p:cNvPr>
          <p:cNvCxnSpPr>
            <a:cxnSpLocks/>
            <a:endCxn id="29" idx="2"/>
          </p:cNvCxnSpPr>
          <p:nvPr/>
        </p:nvCxnSpPr>
        <p:spPr>
          <a:xfrm>
            <a:off x="4721174" y="6050087"/>
            <a:ext cx="771523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E9350EE-7040-548C-AAF7-AF79A966F528}"/>
              </a:ext>
            </a:extLst>
          </p:cNvPr>
          <p:cNvSpPr/>
          <p:nvPr/>
        </p:nvSpPr>
        <p:spPr>
          <a:xfrm>
            <a:off x="9710284" y="2089975"/>
            <a:ext cx="1831334" cy="1432349"/>
          </a:xfrm>
          <a:prstGeom prst="ellipse">
            <a:avLst/>
          </a:prstGeom>
          <a:solidFill>
            <a:srgbClr val="FD5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the file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C43E933-72FC-8A53-AA48-06F6AABE3399}"/>
              </a:ext>
            </a:extLst>
          </p:cNvPr>
          <p:cNvSpPr/>
          <p:nvPr/>
        </p:nvSpPr>
        <p:spPr>
          <a:xfrm>
            <a:off x="9710284" y="3733287"/>
            <a:ext cx="1831334" cy="14323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the file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16DEA75-6F7E-696A-A674-043C72A06A92}"/>
              </a:ext>
            </a:extLst>
          </p:cNvPr>
          <p:cNvSpPr/>
          <p:nvPr/>
        </p:nvSpPr>
        <p:spPr>
          <a:xfrm>
            <a:off x="9710284" y="5346034"/>
            <a:ext cx="1831334" cy="1432349"/>
          </a:xfrm>
          <a:prstGeom prst="ellipse">
            <a:avLst/>
          </a:prstGeom>
          <a:solidFill>
            <a:srgbClr val="FA2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 the file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510F83B-D8AD-4BDD-11EC-5CF7CB928FD3}"/>
              </a:ext>
            </a:extLst>
          </p:cNvPr>
          <p:cNvCxnSpPr>
            <a:cxnSpLocks/>
            <a:endCxn id="38" idx="2"/>
          </p:cNvCxnSpPr>
          <p:nvPr/>
        </p:nvCxnSpPr>
        <p:spPr>
          <a:xfrm flipV="1">
            <a:off x="8911187" y="2806150"/>
            <a:ext cx="799097" cy="295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2CB68C3-A018-F1C8-10CA-661B62D8A3F5}"/>
              </a:ext>
            </a:extLst>
          </p:cNvPr>
          <p:cNvCxnSpPr>
            <a:cxnSpLocks/>
          </p:cNvCxnSpPr>
          <p:nvPr/>
        </p:nvCxnSpPr>
        <p:spPr>
          <a:xfrm flipV="1">
            <a:off x="8920019" y="4466319"/>
            <a:ext cx="799097" cy="295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8E7D1D2-A418-825B-115F-5627E95644B1}"/>
              </a:ext>
            </a:extLst>
          </p:cNvPr>
          <p:cNvCxnSpPr>
            <a:cxnSpLocks/>
          </p:cNvCxnSpPr>
          <p:nvPr/>
        </p:nvCxnSpPr>
        <p:spPr>
          <a:xfrm>
            <a:off x="9050421" y="5995515"/>
            <a:ext cx="77152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2983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E1D-1224-35E8-3A0A-5425E97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US" dirty="0"/>
              <a:t>Post to OFMF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06897D-2105-59BC-143B-9F301A3E5CD3}"/>
              </a:ext>
            </a:extLst>
          </p:cNvPr>
          <p:cNvSpPr/>
          <p:nvPr/>
        </p:nvSpPr>
        <p:spPr>
          <a:xfrm>
            <a:off x="2382794" y="2943998"/>
            <a:ext cx="2854410" cy="13736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allAgentNodes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92CF0E-0809-E550-8729-CD3D61B6A8F0}"/>
              </a:ext>
            </a:extLst>
          </p:cNvPr>
          <p:cNvSpPr/>
          <p:nvPr/>
        </p:nvSpPr>
        <p:spPr>
          <a:xfrm>
            <a:off x="5710881" y="2943998"/>
            <a:ext cx="1715529" cy="13736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resetgenz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C660B17-492E-0E20-988D-8A7BD8868D5C}"/>
              </a:ext>
            </a:extLst>
          </p:cNvPr>
          <p:cNvCxnSpPr>
            <a:cxnSpLocks/>
          </p:cNvCxnSpPr>
          <p:nvPr/>
        </p:nvCxnSpPr>
        <p:spPr>
          <a:xfrm>
            <a:off x="5216610" y="3669957"/>
            <a:ext cx="56841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2CC80E77-6CDC-014F-8619-243799FDDC79}"/>
              </a:ext>
            </a:extLst>
          </p:cNvPr>
          <p:cNvSpPr/>
          <p:nvPr/>
        </p:nvSpPr>
        <p:spPr>
          <a:xfrm>
            <a:off x="7912444" y="2943998"/>
            <a:ext cx="1715529" cy="13736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odata.id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AFF5F0-5BE6-84A7-4821-C807EB2A703F}"/>
              </a:ext>
            </a:extLst>
          </p:cNvPr>
          <p:cNvCxnSpPr>
            <a:cxnSpLocks/>
          </p:cNvCxnSpPr>
          <p:nvPr/>
        </p:nvCxnSpPr>
        <p:spPr>
          <a:xfrm>
            <a:off x="7426410" y="3637006"/>
            <a:ext cx="56841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76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411" y="86675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POSTs New Connection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2" y="675893"/>
            <a:ext cx="5997296" cy="6001643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Once an appropriate Memory Chunk is available, a client may POST a Connection to it from an SoC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POSTs new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initiator endpoints (Fabric Adapter)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target endpoint (Memory Chunk)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POSTs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POSTs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 associated with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to locate FM’s ‘consumer’ associated with initiator URI of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assigns memory resource the proper Consumer description in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sends FM (Zephyr) the proper </a:t>
            </a:r>
            <a:r>
              <a:rPr lang="en-US" sz="1600" dirty="0" err="1">
                <a:solidFill>
                  <a:srgbClr val="0070C0"/>
                </a:solidFill>
              </a:rPr>
              <a:t>add_resource</a:t>
            </a:r>
            <a:r>
              <a:rPr lang="en-US" sz="1600" dirty="0">
                <a:solidFill>
                  <a:srgbClr val="0070C0"/>
                </a:solidFill>
              </a:rPr>
              <a:t>() command with JSON resource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parses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Zephyr routes switch paths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configures initiator and target endpoint 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returns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local DB status and returns Success to OFMF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8228189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-21886"/>
              <a:gd name="adj4" fmla="val -58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8228189" y="11605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56573"/>
              <a:gd name="adj4" fmla="val -153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OFMF:/.../Connections/ID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8228189" y="3324803"/>
            <a:ext cx="2985247" cy="421341"/>
          </a:xfrm>
          <a:prstGeom prst="borderCallout1">
            <a:avLst>
              <a:gd name="adj1" fmla="val 52718"/>
              <a:gd name="adj2" fmla="val -5936"/>
              <a:gd name="adj3" fmla="val 147859"/>
              <a:gd name="adj4" fmla="val -5936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Resource IDs and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4812" y="5343503"/>
            <a:ext cx="4967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Zephyr must enable both the switch paths and the endpoint firewalls to enable the connection.  How to establish Zones separately from Connections with Zephyr / Agent API is TBD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8228190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47138"/>
              <a:gd name="adj4" fmla="val -137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Agent:/.../Connections/ID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8228188" y="4074358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01865"/>
              <a:gd name="adj4" fmla="val -65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HTTP Zephyr:/resource/create {}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6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B813-897A-8541-95F2-988A81CDE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34600" cy="818216"/>
          </a:xfrm>
        </p:spPr>
        <p:txBody>
          <a:bodyPr/>
          <a:lstStyle/>
          <a:p>
            <a:pPr algn="ctr"/>
            <a:r>
              <a:rPr lang="en-US" dirty="0"/>
              <a:t>Use-Case Descriptions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78838-4AE1-BD4C-9DAF-ABDF84C7EC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E8178-4DA6-5F43-880F-9762B0FDB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9FE1FA3-C7A4-934B-9BC6-5D68DE793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3" y="1556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62CF40-17A0-E740-8007-C0271E8C3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32060"/>
              </p:ext>
            </p:extLst>
          </p:nvPr>
        </p:nvGraphicFramePr>
        <p:xfrm>
          <a:off x="3581400" y="1264025"/>
          <a:ext cx="4961965" cy="492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030">
                  <a:extLst>
                    <a:ext uri="{9D8B030D-6E8A-4147-A177-3AD203B41FA5}">
                      <a16:colId xmlns:a16="http://schemas.microsoft.com/office/drawing/2014/main" val="2689076504"/>
                    </a:ext>
                  </a:extLst>
                </a:gridCol>
                <a:gridCol w="2621935">
                  <a:extLst>
                    <a:ext uri="{9D8B030D-6E8A-4147-A177-3AD203B41FA5}">
                      <a16:colId xmlns:a16="http://schemas.microsoft.com/office/drawing/2014/main" val="95888075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Use Case 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Fabric Resource Hot Subtract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1226091069"/>
                  </a:ext>
                </a:extLst>
              </a:tr>
              <a:tr h="401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Actors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OFMF Fabric Manager, Administrator, Fabric Subnet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4205490696"/>
                  </a:ext>
                </a:extLst>
              </a:tr>
              <a:tr h="401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Subtract components when is detected by a Subnet Manager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841560249"/>
                  </a:ext>
                </a:extLst>
              </a:tr>
              <a:tr h="32189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Normal Flow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periodic Subnet Manager sweep recursively performs a scan of it’s currently running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Subnet Manager finds a missing endpoint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Subnet Manager deletes the endpoint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Subnet Manager communicates to the Agent that a deletion has been made to the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Agent notifies OFMF that a fabric change has occurred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OFMF does a Get to request the Agent to identify the change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OFMF updates the Redfish tree with the deletion through a post of new information or delete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OFMF reports to clients that a modification to the fabric has occurred. </a:t>
                      </a: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2248367732"/>
                  </a:ext>
                </a:extLst>
              </a:tr>
              <a:tr h="688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periodic Subnet Manager sweep recursively performs a scan of it’s currently running fabric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No deletion is identified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0" marR="46480" marT="0" marB="0"/>
                </a:tc>
                <a:extLst>
                  <a:ext uri="{0D108BD9-81ED-4DB2-BD59-A6C34878D82A}">
                    <a16:rowId xmlns:a16="http://schemas.microsoft.com/office/drawing/2014/main" val="100747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51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6AC3-CBD0-E248-9CD9-4400C0FE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has gone down Use case description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0C430-293D-224A-9B70-E825185788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D5923-6B14-E145-91E5-D23B00D50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A55505-2C21-7041-ADAE-26A607C66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59826"/>
              </p:ext>
            </p:extLst>
          </p:nvPr>
        </p:nvGraphicFramePr>
        <p:xfrm>
          <a:off x="2640900" y="1535380"/>
          <a:ext cx="5588700" cy="5348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6888">
                  <a:extLst>
                    <a:ext uri="{9D8B030D-6E8A-4147-A177-3AD203B41FA5}">
                      <a16:colId xmlns:a16="http://schemas.microsoft.com/office/drawing/2014/main" val="3701455399"/>
                    </a:ext>
                  </a:extLst>
                </a:gridCol>
                <a:gridCol w="2841812">
                  <a:extLst>
                    <a:ext uri="{9D8B030D-6E8A-4147-A177-3AD203B41FA5}">
                      <a16:colId xmlns:a16="http://schemas.microsoft.com/office/drawing/2014/main" val="1673535564"/>
                    </a:ext>
                  </a:extLst>
                </a:gridCol>
              </a:tblGrid>
              <a:tr h="1298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Use Case 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has gone down Use-Case description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199869203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Actors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Agent, Subnet Manager, OFMF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017305518"/>
                  </a:ext>
                </a:extLst>
              </a:tr>
              <a:tr h="69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Delete an identified resource from the OFMF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704061336"/>
                  </a:ext>
                </a:extLst>
              </a:tr>
              <a:tr h="259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Comments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resource has been cancelled and the resource is to be deleted to the OFMF 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860327952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Input Data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Fabric Attached components/resources are matched to a consumer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characteristics, type of resource, address range, UUID and serial number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Configuration restriction decides who can connect/bind to what resource, no randomness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368504466"/>
                  </a:ext>
                </a:extLst>
              </a:tr>
              <a:tr h="324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Preconditions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Redfish contains information on resources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Resources are available and online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Subnet Manager is in operation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Subnet Manager is parsing the underlying fabric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726953039"/>
                  </a:ext>
                </a:extLst>
              </a:tr>
              <a:tr h="389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Postconditions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will return to the Composability Manager a Redfish object URI to a logical resource that it deleted in the Redfish tree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57737044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Trigger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detects a change in the fabric and that a resource was lost/eliminated through an Unsolicited Event Packet (UEP)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092246492"/>
                  </a:ext>
                </a:extLst>
              </a:tr>
              <a:tr h="454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Normal Flow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parse the request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polls it’s inventory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If it has a matching resource, then it returns the Object URI that provides the OFMF with information on the missing resource.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67110714"/>
                  </a:ext>
                </a:extLst>
              </a:tr>
              <a:tr h="671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parse the request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polls it’s inventory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It finds the matching resource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Redfish tree is updated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817418019"/>
                  </a:ext>
                </a:extLst>
              </a:tr>
              <a:tr h="1154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590320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65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F726-53C7-5A47-8D34-D857081D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Fabric attached memory block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D0C24-3BC6-994A-980C-18FF07EAFF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OpenFabrics Alliance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E67BB-F386-FF40-B0ED-6AF5D321BC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25F71A-4CCF-E543-AE30-90F9F05E9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40696"/>
              </p:ext>
            </p:extLst>
          </p:nvPr>
        </p:nvGraphicFramePr>
        <p:xfrm>
          <a:off x="2640900" y="1535380"/>
          <a:ext cx="5588700" cy="618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350">
                  <a:extLst>
                    <a:ext uri="{9D8B030D-6E8A-4147-A177-3AD203B41FA5}">
                      <a16:colId xmlns:a16="http://schemas.microsoft.com/office/drawing/2014/main" val="3701455399"/>
                    </a:ext>
                  </a:extLst>
                </a:gridCol>
                <a:gridCol w="2794350">
                  <a:extLst>
                    <a:ext uri="{9D8B030D-6E8A-4147-A177-3AD203B41FA5}">
                      <a16:colId xmlns:a16="http://schemas.microsoft.com/office/drawing/2014/main" val="1673535564"/>
                    </a:ext>
                  </a:extLst>
                </a:gridCol>
              </a:tblGrid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 Case Description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Create a Fabric Attached Memory Block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199869203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Actors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Composability Manager, Resource Manager, OFMF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017305518"/>
                  </a:ext>
                </a:extLst>
              </a:tr>
              <a:tr h="69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Provide attached memory block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704061336"/>
                  </a:ext>
                </a:extLst>
              </a:tr>
              <a:tr h="259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Comments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Assume that the Resource Manager is provided with information to make a good choice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Amount of Resources are available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860327952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Input Data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Requirements for memory from the template from the platform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368504466"/>
                  </a:ext>
                </a:extLst>
              </a:tr>
              <a:tr h="324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Preconditions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Redfish contains information on memory resources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Resources are available and online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has already queried Redfish for resources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726953039"/>
                  </a:ext>
                </a:extLst>
              </a:tr>
              <a:tr h="324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Assumptions</a:t>
                      </a: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have memory devices subdivided into 4 components.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can distribute the 4 components, as necessary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can aggregate portions of the 4 components.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interleave support for the SC21 demo.</a:t>
                      </a: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794393710"/>
                  </a:ext>
                </a:extLst>
              </a:tr>
              <a:tr h="389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Postconditions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Resource Manager will return to the Composability Manager a Redfish object URI to a logical resource that it created in the Redfish tree that meets the Zone need.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357737044"/>
                  </a:ext>
                </a:extLst>
              </a:tr>
              <a:tr h="129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Trigger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Composability calls the Resource Manager and requests memory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092246492"/>
                  </a:ext>
                </a:extLst>
              </a:tr>
              <a:tr h="454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Normal Flow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Resource Manager parse the request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Resource Manager polls it’s inventory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>
                          <a:effectLst/>
                        </a:rPr>
                        <a:t>If it has a matching resource, then it returns the Object URI that meets the Zone need.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67110714"/>
                  </a:ext>
                </a:extLst>
              </a:tr>
              <a:tr h="103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parse the request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polls it’s inventory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It does not have a matching resource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(RM) queries unallocated memory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RM creates a memory chunk using the URI of the appropriate unallocated memory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Region Object contains a chunk object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If it has a matching resource, then it returns the Object Region URI that meets the Zone need.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1817418019"/>
                  </a:ext>
                </a:extLst>
              </a:tr>
              <a:tr h="1154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Alternate Flow 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parse the request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polls it’s inventory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It does not have a matching resource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Resource Manager (RM) queries unallocated memory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RM determines a needs for a region of memory chunks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RM creates memory regions using the URIs of the appropriate chunks to provide access to unallocated memory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The RM calls the OFMF and create a region of memory chunks using the underlying devices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A Region Object contains a multiple chunk objects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800" dirty="0">
                          <a:effectLst/>
                        </a:rPr>
                        <a:t>If it has a matching resource, then it returns the Object Region URI that meets the Zone need.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3" marR="30083" marT="0" marB="0"/>
                </a:tc>
                <a:extLst>
                  <a:ext uri="{0D108BD9-81ED-4DB2-BD59-A6C34878D82A}">
                    <a16:rowId xmlns:a16="http://schemas.microsoft.com/office/drawing/2014/main" val="2590320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67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5097</Words>
  <Application>Microsoft Macintosh PowerPoint</Application>
  <PresentationFormat>Widescreen</PresentationFormat>
  <Paragraphs>958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Calibri</vt:lpstr>
      <vt:lpstr>Calibri Light</vt:lpstr>
      <vt:lpstr>Helvetica Neue</vt:lpstr>
      <vt:lpstr>Symbol</vt:lpstr>
      <vt:lpstr>Office Theme</vt:lpstr>
      <vt:lpstr>Proof-of-Concept Fabric Agent using Gen-Z</vt:lpstr>
      <vt:lpstr>OFMF Redfish Tree:  Consolidated Physical Objects, Endpoints, and Port linkages</vt:lpstr>
      <vt:lpstr>Redfish Physical Fabric Model</vt:lpstr>
      <vt:lpstr>Redfish/Swordfish Hierarchy: Extending Fabric Management</vt:lpstr>
      <vt:lpstr>Use-Case Descriptions</vt:lpstr>
      <vt:lpstr>Client POSTs New Connection</vt:lpstr>
      <vt:lpstr>Use-Case Descriptions</vt:lpstr>
      <vt:lpstr>Link has gone down Use case description</vt:lpstr>
      <vt:lpstr>Create a Fabric attached memory block</vt:lpstr>
      <vt:lpstr>Client POSTs New Memory Chunk</vt:lpstr>
      <vt:lpstr>Client PATCHes Memory Chunk</vt:lpstr>
      <vt:lpstr>Populate Initial Config in POC</vt:lpstr>
      <vt:lpstr>Boundaries</vt:lpstr>
      <vt:lpstr>Agent Flow diagram for POC</vt:lpstr>
      <vt:lpstr>OFMF Functionality needed for POC</vt:lpstr>
      <vt:lpstr>Redfish Objects needed for PoC</vt:lpstr>
      <vt:lpstr>OFMF Functionality needed for POC</vt:lpstr>
      <vt:lpstr>Zephyr SM Launch</vt:lpstr>
      <vt:lpstr>Zephyr SM Launch</vt:lpstr>
      <vt:lpstr>Agent Meet Subnet Manager--Zephyr</vt:lpstr>
      <vt:lpstr>Agent receives update from Zephyr</vt:lpstr>
      <vt:lpstr>Agent Flow diagram </vt:lpstr>
      <vt:lpstr>PowerPoint Presentation</vt:lpstr>
      <vt:lpstr>What Resources</vt:lpstr>
      <vt:lpstr>Subnet Manager Run-time maintenance mode</vt:lpstr>
      <vt:lpstr>Zephyr Events</vt:lpstr>
      <vt:lpstr>Agent</vt:lpstr>
      <vt:lpstr>PowerPoint Presentation</vt:lpstr>
      <vt:lpstr>Agent Top-Down design- Event Manager </vt:lpstr>
      <vt:lpstr>Agent Top-Down design</vt:lpstr>
      <vt:lpstr>Subnet manager scan and modify OFMF redfish</vt:lpstr>
      <vt:lpstr>Agent/OFMF initial configuration-–Part 1</vt:lpstr>
      <vt:lpstr>Agent top-down design-Subnet Manager Interface</vt:lpstr>
      <vt:lpstr>Agent/OFMF initial configuration-–Part 2</vt:lpstr>
      <vt:lpstr>Agent Top-Down design- Event Manager </vt:lpstr>
      <vt:lpstr>Agent top-down design-Link has been established</vt:lpstr>
      <vt:lpstr>Get Zephyr Config</vt:lpstr>
      <vt:lpstr>Is Object Modified?</vt:lpstr>
      <vt:lpstr>Update Zephyr Node IDs</vt:lpstr>
      <vt:lpstr>Update Agent Node Ports</vt:lpstr>
      <vt:lpstr>Parse Zephyr Link</vt:lpstr>
      <vt:lpstr>Upload Fabric Instance</vt:lpstr>
      <vt:lpstr>Upload Chassis</vt:lpstr>
      <vt:lpstr>Create Redfish IDs</vt:lpstr>
      <vt:lpstr>Post Redfish Nodes</vt:lpstr>
      <vt:lpstr>Create Fabric Adapter IDs</vt:lpstr>
      <vt:lpstr>Update Media Controller Node IDs</vt:lpstr>
      <vt:lpstr>Create Switch IDs</vt:lpstr>
      <vt:lpstr>Create Memory Chunk IDs</vt:lpstr>
      <vt:lpstr>Post Fabric Adapter Nodes</vt:lpstr>
      <vt:lpstr>Post Fabric Adapter Nodes</vt:lpstr>
      <vt:lpstr>Post Switch Ports</vt:lpstr>
      <vt:lpstr>Create Root Collections</vt:lpstr>
      <vt:lpstr>Post to OFMF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Aguilar, Michael J.</cp:lastModifiedBy>
  <cp:revision>32</cp:revision>
  <dcterms:created xsi:type="dcterms:W3CDTF">2023-02-05T21:48:41Z</dcterms:created>
  <dcterms:modified xsi:type="dcterms:W3CDTF">2023-02-12T16:13:17Z</dcterms:modified>
</cp:coreProperties>
</file>