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1810" r:id="rId3"/>
    <p:sldId id="1812" r:id="rId4"/>
    <p:sldId id="2635" r:id="rId5"/>
    <p:sldId id="2638" r:id="rId6"/>
    <p:sldId id="2639" r:id="rId7"/>
    <p:sldId id="2641" r:id="rId8"/>
    <p:sldId id="264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407AF1-AE90-7940-BE43-2D6EBD55C8BA}" type="datetimeFigureOut">
              <a:rPr lang="en-US" smtClean="0"/>
              <a:t>2/25/23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7094A-FC34-6442-9EA4-AF811EF46F7F}" type="slidenum">
              <a:rPr lang="en-US" smtClean="0"/>
              <a:t>‹#›</a:t>
            </a:fld>
            <a:endParaRPr lang="en-US"/>
          </a:p>
        </p:txBody>
      </p:sp>
    </p:spTree>
    <p:extLst>
      <p:ext uri="{BB962C8B-B14F-4D97-AF65-F5344CB8AC3E}">
        <p14:creationId xmlns:p14="http://schemas.microsoft.com/office/powerpoint/2010/main" val="2920218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Helvetica Neue" panose="02000503000000020004" pitchFamily="2" charset="0"/>
              </a:rPr>
              <a:t>DMTF’s Redfish® is a standard data management method that allows us to control resources, chassis, fabrics, and systems.   Using Redfish trees, we can keep track of information on features, current resource allocations, connections, events, environmental conditions, and security keys.  Swordfish provides us with storage-related extensions like </a:t>
            </a:r>
            <a:r>
              <a:rPr lang="en-US" b="0" i="0" dirty="0" err="1">
                <a:solidFill>
                  <a:srgbClr val="222222"/>
                </a:solidFill>
                <a:effectLst/>
                <a:latin typeface="Helvetica Neue" panose="02000503000000020004" pitchFamily="2" charset="0"/>
              </a:rPr>
              <a:t>NVMe</a:t>
            </a:r>
            <a:r>
              <a:rPr lang="en-US" b="0" i="0" dirty="0">
                <a:solidFill>
                  <a:srgbClr val="222222"/>
                </a:solidFill>
                <a:effectLst/>
                <a:latin typeface="Helvetica Neue" panose="02000503000000020004" pitchFamily="2" charset="0"/>
              </a:rPr>
              <a:t> device management, file, block, and object storage information.  You can access Redfish information through RESTful connections with http and https.</a:t>
            </a:r>
            <a:endParaRPr lang="en-US" dirty="0"/>
          </a:p>
        </p:txBody>
      </p:sp>
      <p:sp>
        <p:nvSpPr>
          <p:cNvPr id="4" name="Slide Number Placeholder 3"/>
          <p:cNvSpPr>
            <a:spLocks noGrp="1"/>
          </p:cNvSpPr>
          <p:nvPr>
            <p:ph type="sldNum" sz="quarter" idx="5"/>
          </p:nvPr>
        </p:nvSpPr>
        <p:spPr/>
        <p:txBody>
          <a:bodyPr/>
          <a:lstStyle/>
          <a:p>
            <a:fld id="{3CEBC75D-E5BC-B942-9716-80B74D89D766}" type="slidenum">
              <a:rPr lang="en-US" smtClean="0"/>
              <a:t>2</a:t>
            </a:fld>
            <a:endParaRPr lang="en-US"/>
          </a:p>
        </p:txBody>
      </p:sp>
    </p:spTree>
    <p:extLst>
      <p:ext uri="{BB962C8B-B14F-4D97-AF65-F5344CB8AC3E}">
        <p14:creationId xmlns:p14="http://schemas.microsoft.com/office/powerpoint/2010/main" val="1070959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Fabric Attached Memories being attached by CXL switches.  On the right side, Fabric Attached Memory #1 is subdivided by Hosts1 and 2.  With proper management, we can subdivide and aggregate the memories.  Host 1 is aggregating a portion of FAM1 and FAM2.   We can link and use these memories to augment or supply resources to each of the hosts.  </a:t>
            </a:r>
          </a:p>
        </p:txBody>
      </p:sp>
      <p:sp>
        <p:nvSpPr>
          <p:cNvPr id="4" name="Slide Number Placeholder 3"/>
          <p:cNvSpPr>
            <a:spLocks noGrp="1"/>
          </p:cNvSpPr>
          <p:nvPr>
            <p:ph type="sldNum" sz="quarter" idx="5"/>
          </p:nvPr>
        </p:nvSpPr>
        <p:spPr/>
        <p:txBody>
          <a:bodyPr/>
          <a:lstStyle/>
          <a:p>
            <a:fld id="{3CEBC75D-E5BC-B942-9716-80B74D89D766}" type="slidenum">
              <a:rPr lang="en-US" smtClean="0"/>
              <a:t>3</a:t>
            </a:fld>
            <a:endParaRPr lang="en-US"/>
          </a:p>
        </p:txBody>
      </p:sp>
    </p:spTree>
    <p:extLst>
      <p:ext uri="{BB962C8B-B14F-4D97-AF65-F5344CB8AC3E}">
        <p14:creationId xmlns:p14="http://schemas.microsoft.com/office/powerpoint/2010/main" val="364179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CXL-3.0 is peer-to-peer.  If you think about it, peer-to-peer connections can allow you to resources and all of the resources connected to the CXL switches are equally available to each node.   In this example I can share GPUs connected to the </a:t>
            </a:r>
            <a:r>
              <a:rPr lang="en-US" dirty="0" err="1"/>
              <a:t>swtiches</a:t>
            </a:r>
            <a:r>
              <a:rPr lang="en-US" dirty="0"/>
              <a:t>, even in separate boxes CPUs, memories.  Further, with management, I can reach across this RDMA fabric and switch, and more remotely pull in resources, in an emergency.  Sometimes applications can run the nodes out of memory.  In another example, I might have oversubscribed a physical node with too many containers.  In another example, parallel IO servers might be overloaded.  </a:t>
            </a:r>
            <a:r>
              <a:rPr lang="en-US" dirty="0" err="1"/>
              <a:t>Lustre</a:t>
            </a:r>
            <a:r>
              <a:rPr lang="en-US" dirty="0"/>
              <a:t> often uses Z-Pools and ZFS </a:t>
            </a:r>
            <a:r>
              <a:rPr lang="en-US" b="0" i="0" dirty="0">
                <a:solidFill>
                  <a:srgbClr val="111111"/>
                </a:solidFill>
                <a:effectLst/>
                <a:latin typeface="Roboto" panose="020F0502020204030204" pitchFamily="34" charset="0"/>
              </a:rPr>
              <a:t>Adaptive Replacement Caches (ARC) caches can be </a:t>
            </a:r>
            <a:r>
              <a:rPr lang="en-US" b="0" i="0" dirty="0" err="1">
                <a:solidFill>
                  <a:srgbClr val="111111"/>
                </a:solidFill>
                <a:effectLst/>
                <a:latin typeface="Roboto" panose="020F0502020204030204" pitchFamily="34" charset="0"/>
              </a:rPr>
              <a:t>suceptiable</a:t>
            </a:r>
            <a:r>
              <a:rPr lang="en-US" b="0" i="0" dirty="0">
                <a:solidFill>
                  <a:srgbClr val="111111"/>
                </a:solidFill>
                <a:effectLst/>
                <a:latin typeface="Roboto" panose="020F0502020204030204" pitchFamily="34" charset="0"/>
              </a:rPr>
              <a:t> to overfilling and that can cause thrashing.  The MDS and/or OSS services can cause </a:t>
            </a:r>
            <a:r>
              <a:rPr lang="en-US" b="0" i="0" dirty="0" err="1">
                <a:solidFill>
                  <a:srgbClr val="111111"/>
                </a:solidFill>
                <a:effectLst/>
                <a:latin typeface="Roboto" panose="020F0502020204030204" pitchFamily="34" charset="0"/>
              </a:rPr>
              <a:t>Lustre</a:t>
            </a:r>
            <a:r>
              <a:rPr lang="en-US" b="0" i="0" dirty="0">
                <a:solidFill>
                  <a:srgbClr val="111111"/>
                </a:solidFill>
                <a:effectLst/>
                <a:latin typeface="Roboto" panose="020F0502020204030204" pitchFamily="34" charset="0"/>
              </a:rPr>
              <a:t> failure.</a:t>
            </a:r>
            <a:endParaRPr lang="en-US" dirty="0"/>
          </a:p>
        </p:txBody>
      </p:sp>
      <p:sp>
        <p:nvSpPr>
          <p:cNvPr id="4" name="Slide Number Placeholder 3"/>
          <p:cNvSpPr>
            <a:spLocks noGrp="1"/>
          </p:cNvSpPr>
          <p:nvPr>
            <p:ph type="sldNum" sz="quarter" idx="5"/>
          </p:nvPr>
        </p:nvSpPr>
        <p:spPr/>
        <p:txBody>
          <a:bodyPr/>
          <a:lstStyle/>
          <a:p>
            <a:fld id="{3CEBC75D-E5BC-B942-9716-80B74D89D766}" type="slidenum">
              <a:rPr lang="en-US" smtClean="0"/>
              <a:t>4</a:t>
            </a:fld>
            <a:endParaRPr lang="en-US"/>
          </a:p>
        </p:txBody>
      </p:sp>
    </p:spTree>
    <p:extLst>
      <p:ext uri="{BB962C8B-B14F-4D97-AF65-F5344CB8AC3E}">
        <p14:creationId xmlns:p14="http://schemas.microsoft.com/office/powerpoint/2010/main" val="1660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D46E-86C8-7256-E221-A93DC06D3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B5C33D-2138-AF26-B71B-0BF558794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199007-00A7-34F8-0D62-33DA68061E2B}"/>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5BE22BCF-5F46-CBE2-89F8-784CCB675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8C123-AF30-F077-2D4D-AC9C4315FD51}"/>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95302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FA46-7A71-AEC2-BC10-310557734D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E6D975-025A-9645-0E4C-130AE4716D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9E24D-C326-26BC-3147-4BF2443F4A34}"/>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C5720F5D-8B4D-2E4B-D171-B6D5938DD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098A0-A99F-9893-1404-C7C58AEA2532}"/>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376550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FAE900-AD57-EED5-B4CA-420553B5A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6BC5C6-946E-B9FA-2A9F-98167B206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51C57-4902-0832-EC01-E8727F8F654D}"/>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C769E97E-9EA5-44A2-2684-441E7625E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A172A-4188-541E-A49C-BAEFDA692F1D}"/>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164131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E568-4ABA-D75B-D4EC-3C56DE13D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21346-9A62-4D9B-4586-73F1DB0F67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CFF93-F7E8-3971-D7D5-69CE0CD37FA0}"/>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DE1387C5-96DD-C1D2-6590-AB93CF89C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6FA56-F3AC-474D-E941-939BA5EACBEE}"/>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37193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8F7FB-692D-EA1A-3DAF-1851F596BD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9FF9E2-2212-7A5A-A45A-64D81BA4BE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BDAD8B-BA0C-5EF4-A598-7AE871839339}"/>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A92F39F6-45D5-A79B-D5E7-426F81538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E171B-09D6-EC2B-C836-887E6F69B776}"/>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156348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8D41-2B68-227A-C7AB-70AF546DB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DAC6A-E136-49B1-24E2-484A5CE5BC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1BD930-F44A-4A4C-C243-CC9D616828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4A935-7F41-5846-B2FB-200B331C0F24}"/>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6" name="Footer Placeholder 5">
            <a:extLst>
              <a:ext uri="{FF2B5EF4-FFF2-40B4-BE49-F238E27FC236}">
                <a16:creationId xmlns:a16="http://schemas.microsoft.com/office/drawing/2014/main" id="{B145CE06-487E-D1EF-C8F8-08A43A13FD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6ED0D-9F9C-D8D0-83BF-C0211834175B}"/>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216728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3F2B7-E834-30CB-CD7C-DE2FA2DF44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E4D7-D35A-B71C-5F3C-46EF2B0D92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66895D-0EDC-0E6B-1392-12BCCCB21D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00D30A-3955-2221-296A-C19F5DAB7C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0C6A83-20A2-3675-E058-A9D3F6952B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85AC5D-90B4-3A30-730B-3B6FE980297A}"/>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8" name="Footer Placeholder 7">
            <a:extLst>
              <a:ext uri="{FF2B5EF4-FFF2-40B4-BE49-F238E27FC236}">
                <a16:creationId xmlns:a16="http://schemas.microsoft.com/office/drawing/2014/main" id="{9F220F1C-F572-FF44-C105-73774F8726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980CCD-2D69-351F-62B4-6A6C3D97594B}"/>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142723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49D0-2071-E49F-40D5-F0C077C9D4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E93EBB-571A-12F3-4B55-5B57744DC9EE}"/>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4" name="Footer Placeholder 3">
            <a:extLst>
              <a:ext uri="{FF2B5EF4-FFF2-40B4-BE49-F238E27FC236}">
                <a16:creationId xmlns:a16="http://schemas.microsoft.com/office/drawing/2014/main" id="{C6A141DF-04B7-4ACE-2116-AA898B2809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4A3899-7BD4-D542-B3EA-BB66011E845E}"/>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333070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1F85F-E9F9-924C-E480-9A722ED29DF3}"/>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3" name="Footer Placeholder 2">
            <a:extLst>
              <a:ext uri="{FF2B5EF4-FFF2-40B4-BE49-F238E27FC236}">
                <a16:creationId xmlns:a16="http://schemas.microsoft.com/office/drawing/2014/main" id="{8F727290-45CE-3E61-82B9-716761AA6B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97D958-8D38-FC36-63B1-5FCDD07547D4}"/>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395308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0E39-EE73-FCA3-2D21-1D7B5673E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249ED9-A88D-AECE-60CB-A8593E092D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489B5A-DD5A-A7A2-4B57-23E71046E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C90857-F217-C199-5509-5E8FC2CD19D8}"/>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6" name="Footer Placeholder 5">
            <a:extLst>
              <a:ext uri="{FF2B5EF4-FFF2-40B4-BE49-F238E27FC236}">
                <a16:creationId xmlns:a16="http://schemas.microsoft.com/office/drawing/2014/main" id="{017C9ED7-70F9-44F0-D727-83C4449A2A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34BF9-62CB-35DF-EECD-C48213765AE8}"/>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362626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7638-6FB6-DAFB-C551-DBE504561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7CE7EA-005D-675C-5071-AD7FF02BCD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54684-C033-8191-AFCB-2E42B120E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6B51D-7065-74C5-7CB2-75DACC9B21EF}"/>
              </a:ext>
            </a:extLst>
          </p:cNvPr>
          <p:cNvSpPr>
            <a:spLocks noGrp="1"/>
          </p:cNvSpPr>
          <p:nvPr>
            <p:ph type="dt" sz="half" idx="10"/>
          </p:nvPr>
        </p:nvSpPr>
        <p:spPr/>
        <p:txBody>
          <a:bodyPr/>
          <a:lstStyle/>
          <a:p>
            <a:fld id="{85DE9F9F-752B-8641-9D79-CD640FDEAE06}" type="datetimeFigureOut">
              <a:rPr lang="en-US" smtClean="0"/>
              <a:t>2/25/23</a:t>
            </a:fld>
            <a:endParaRPr lang="en-US"/>
          </a:p>
        </p:txBody>
      </p:sp>
      <p:sp>
        <p:nvSpPr>
          <p:cNvPr id="6" name="Footer Placeholder 5">
            <a:extLst>
              <a:ext uri="{FF2B5EF4-FFF2-40B4-BE49-F238E27FC236}">
                <a16:creationId xmlns:a16="http://schemas.microsoft.com/office/drawing/2014/main" id="{B6B7F19C-1CF8-FF80-4558-0CC70A8469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227CF-F7F7-4558-5846-20E53165E5A9}"/>
              </a:ext>
            </a:extLst>
          </p:cNvPr>
          <p:cNvSpPr>
            <a:spLocks noGrp="1"/>
          </p:cNvSpPr>
          <p:nvPr>
            <p:ph type="sldNum" sz="quarter" idx="12"/>
          </p:nvPr>
        </p:nvSpPr>
        <p:spPr/>
        <p:txBody>
          <a:bodyPr/>
          <a:lstStyle/>
          <a:p>
            <a:fld id="{C52E6FC9-3A1F-5C4F-9A37-B46340613BF9}" type="slidenum">
              <a:rPr lang="en-US" smtClean="0"/>
              <a:t>‹#›</a:t>
            </a:fld>
            <a:endParaRPr lang="en-US"/>
          </a:p>
        </p:txBody>
      </p:sp>
    </p:spTree>
    <p:extLst>
      <p:ext uri="{BB962C8B-B14F-4D97-AF65-F5344CB8AC3E}">
        <p14:creationId xmlns:p14="http://schemas.microsoft.com/office/powerpoint/2010/main" val="418349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7D910-E444-9454-C44D-F38ECC695F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A87957-BC9B-5FA2-DF52-8ACEF361C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EC1C6-B5E1-BA6B-4865-D90CCC7889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E9F9F-752B-8641-9D79-CD640FDEAE06}" type="datetimeFigureOut">
              <a:rPr lang="en-US" smtClean="0"/>
              <a:t>2/25/23</a:t>
            </a:fld>
            <a:endParaRPr lang="en-US"/>
          </a:p>
        </p:txBody>
      </p:sp>
      <p:sp>
        <p:nvSpPr>
          <p:cNvPr id="5" name="Footer Placeholder 4">
            <a:extLst>
              <a:ext uri="{FF2B5EF4-FFF2-40B4-BE49-F238E27FC236}">
                <a16:creationId xmlns:a16="http://schemas.microsoft.com/office/drawing/2014/main" id="{FA69A63D-856E-41D3-167D-E3388DA5E5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E5AB52-FB08-4D22-C667-6CCEB8F66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E6FC9-3A1F-5C4F-9A37-B46340613BF9}" type="slidenum">
              <a:rPr lang="en-US" smtClean="0"/>
              <a:t>‹#›</a:t>
            </a:fld>
            <a:endParaRPr lang="en-US"/>
          </a:p>
        </p:txBody>
      </p:sp>
    </p:spTree>
    <p:extLst>
      <p:ext uri="{BB962C8B-B14F-4D97-AF65-F5344CB8AC3E}">
        <p14:creationId xmlns:p14="http://schemas.microsoft.com/office/powerpoint/2010/main" val="364940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16AEA-01A0-E3DE-CD22-D8CF1021272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C645F4D-C26A-0F90-B1BC-B981900B0A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904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60F92-75FD-E545-8DA0-A103CEE92E5D}"/>
              </a:ext>
            </a:extLst>
          </p:cNvPr>
          <p:cNvSpPr>
            <a:spLocks noGrp="1"/>
          </p:cNvSpPr>
          <p:nvPr>
            <p:ph type="title"/>
          </p:nvPr>
        </p:nvSpPr>
        <p:spPr/>
        <p:txBody>
          <a:bodyPr>
            <a:normAutofit/>
          </a:bodyPr>
          <a:lstStyle/>
          <a:p>
            <a:pPr algn="ctr"/>
            <a:r>
              <a:rPr lang="en-US" dirty="0"/>
              <a:t>Managing Composable HPC Systems</a:t>
            </a:r>
          </a:p>
        </p:txBody>
      </p:sp>
      <p:sp>
        <p:nvSpPr>
          <p:cNvPr id="4" name="Slide Number Placeholder 3">
            <a:extLst>
              <a:ext uri="{FF2B5EF4-FFF2-40B4-BE49-F238E27FC236}">
                <a16:creationId xmlns:a16="http://schemas.microsoft.com/office/drawing/2014/main" id="{D7C86685-A38A-3E4E-9745-6BD41C41342A}"/>
              </a:ext>
            </a:extLst>
          </p:cNvPr>
          <p:cNvSpPr>
            <a:spLocks noGrp="1"/>
          </p:cNvSpPr>
          <p:nvPr>
            <p:ph type="sldNum" sz="quarter" idx="4"/>
          </p:nvPr>
        </p:nvSpPr>
        <p:spPr>
          <a:xfrm>
            <a:off x="0" y="356686"/>
            <a:ext cx="559397" cy="570225"/>
          </a:xfrm>
          <a:prstGeom prst="rect">
            <a:avLst/>
          </a:prstGeom>
        </p:spPr>
        <p:txBody>
          <a:bodyPr vert="horz" lIns="45720" tIns="45720" rIns="45720" bIns="45720" rtlCol="0" anchor="ctr"/>
          <a:lstStyle>
            <a:defPPr>
              <a:defRPr lang="en-US"/>
            </a:defPPr>
            <a:lvl1pPr marL="0" algn="ctr" defTabSz="457200" rtl="0" eaLnBrk="1" latinLnBrk="0" hangingPunct="1">
              <a:defRPr sz="1400" b="0" i="0" kern="1200">
                <a:solidFill>
                  <a:schemeClr val="bg1">
                    <a:lumMod val="50000"/>
                  </a:schemeClr>
                </a:solidFill>
                <a:latin typeface="Open Sans" panose="020B0606030504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6B149FD-26F7-3645-B4E7-BA8B8CC5EEA8}" type="slidenum">
              <a:rPr lang="en-US" smtClean="0"/>
              <a:pPr/>
              <a:t>2</a:t>
            </a:fld>
            <a:endParaRPr lang="en-US" dirty="0"/>
          </a:p>
        </p:txBody>
      </p:sp>
      <p:sp>
        <p:nvSpPr>
          <p:cNvPr id="8" name="TextBox 7">
            <a:extLst>
              <a:ext uri="{FF2B5EF4-FFF2-40B4-BE49-F238E27FC236}">
                <a16:creationId xmlns:a16="http://schemas.microsoft.com/office/drawing/2014/main" id="{779BB127-CC47-F84E-BA70-0003875CB40D}"/>
              </a:ext>
            </a:extLst>
          </p:cNvPr>
          <p:cNvSpPr txBox="1"/>
          <p:nvPr/>
        </p:nvSpPr>
        <p:spPr>
          <a:xfrm>
            <a:off x="9858276" y="6267556"/>
            <a:ext cx="1711330" cy="246221"/>
          </a:xfrm>
          <a:prstGeom prst="rect">
            <a:avLst/>
          </a:prstGeom>
          <a:noFill/>
        </p:spPr>
        <p:txBody>
          <a:bodyPr wrap="square" rtlCol="0">
            <a:spAutoFit/>
          </a:bodyPr>
          <a:lstStyle/>
          <a:p>
            <a:pPr algn="r"/>
            <a:r>
              <a:rPr lang="en-US" sz="1000" i="1" dirty="0">
                <a:solidFill>
                  <a:schemeClr val="bg2">
                    <a:lumMod val="50000"/>
                  </a:schemeClr>
                </a:solidFill>
              </a:rPr>
              <a:t>Revised 06.18.21</a:t>
            </a:r>
          </a:p>
        </p:txBody>
      </p:sp>
      <p:pic>
        <p:nvPicPr>
          <p:cNvPr id="5122" name="Picture 2">
            <a:extLst>
              <a:ext uri="{FF2B5EF4-FFF2-40B4-BE49-F238E27FC236}">
                <a16:creationId xmlns:a16="http://schemas.microsoft.com/office/drawing/2014/main" id="{5E34063C-9FF0-FC2E-2346-A86D3CC0B71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64403" y="1560442"/>
            <a:ext cx="9281014" cy="4799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256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60F92-75FD-E545-8DA0-A103CEE92E5D}"/>
              </a:ext>
            </a:extLst>
          </p:cNvPr>
          <p:cNvSpPr>
            <a:spLocks noGrp="1"/>
          </p:cNvSpPr>
          <p:nvPr>
            <p:ph type="title"/>
          </p:nvPr>
        </p:nvSpPr>
        <p:spPr/>
        <p:txBody>
          <a:bodyPr>
            <a:normAutofit/>
          </a:bodyPr>
          <a:lstStyle/>
          <a:p>
            <a:pPr algn="ctr"/>
            <a:r>
              <a:rPr lang="en-US" sz="3600" dirty="0"/>
              <a:t>What are Composable Disaggregated HPC Systems?</a:t>
            </a:r>
          </a:p>
        </p:txBody>
      </p:sp>
      <p:sp>
        <p:nvSpPr>
          <p:cNvPr id="4" name="Slide Number Placeholder 3">
            <a:extLst>
              <a:ext uri="{FF2B5EF4-FFF2-40B4-BE49-F238E27FC236}">
                <a16:creationId xmlns:a16="http://schemas.microsoft.com/office/drawing/2014/main" id="{D7C86685-A38A-3E4E-9745-6BD41C41342A}"/>
              </a:ext>
            </a:extLst>
          </p:cNvPr>
          <p:cNvSpPr>
            <a:spLocks noGrp="1"/>
          </p:cNvSpPr>
          <p:nvPr>
            <p:ph type="sldNum" sz="quarter" idx="4"/>
          </p:nvPr>
        </p:nvSpPr>
        <p:spPr>
          <a:xfrm>
            <a:off x="0" y="356686"/>
            <a:ext cx="559397" cy="570225"/>
          </a:xfrm>
          <a:prstGeom prst="rect">
            <a:avLst/>
          </a:prstGeom>
        </p:spPr>
        <p:txBody>
          <a:bodyPr vert="horz" lIns="45720" tIns="45720" rIns="45720" bIns="45720" rtlCol="0" anchor="ctr"/>
          <a:lstStyle>
            <a:defPPr>
              <a:defRPr lang="en-US"/>
            </a:defPPr>
            <a:lvl1pPr marL="0" algn="ctr" defTabSz="457200" rtl="0" eaLnBrk="1" latinLnBrk="0" hangingPunct="1">
              <a:defRPr sz="1400" b="0" i="0" kern="1200">
                <a:solidFill>
                  <a:schemeClr val="bg1">
                    <a:lumMod val="50000"/>
                  </a:schemeClr>
                </a:solidFill>
                <a:latin typeface="Open Sans" panose="020B0606030504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6B149FD-26F7-3645-B4E7-BA8B8CC5EEA8}" type="slidenum">
              <a:rPr lang="en-US" smtClean="0"/>
              <a:pPr/>
              <a:t>3</a:t>
            </a:fld>
            <a:endParaRPr lang="en-US" dirty="0"/>
          </a:p>
        </p:txBody>
      </p:sp>
      <p:sp>
        <p:nvSpPr>
          <p:cNvPr id="8" name="TextBox 7">
            <a:extLst>
              <a:ext uri="{FF2B5EF4-FFF2-40B4-BE49-F238E27FC236}">
                <a16:creationId xmlns:a16="http://schemas.microsoft.com/office/drawing/2014/main" id="{779BB127-CC47-F84E-BA70-0003875CB40D}"/>
              </a:ext>
            </a:extLst>
          </p:cNvPr>
          <p:cNvSpPr txBox="1"/>
          <p:nvPr/>
        </p:nvSpPr>
        <p:spPr>
          <a:xfrm>
            <a:off x="9858276" y="6267556"/>
            <a:ext cx="1711330" cy="246221"/>
          </a:xfrm>
          <a:prstGeom prst="rect">
            <a:avLst/>
          </a:prstGeom>
          <a:noFill/>
        </p:spPr>
        <p:txBody>
          <a:bodyPr wrap="square" rtlCol="0">
            <a:spAutoFit/>
          </a:bodyPr>
          <a:lstStyle/>
          <a:p>
            <a:pPr algn="r"/>
            <a:r>
              <a:rPr lang="en-US" sz="1000" i="1" dirty="0">
                <a:solidFill>
                  <a:schemeClr val="bg2">
                    <a:lumMod val="50000"/>
                  </a:schemeClr>
                </a:solidFill>
              </a:rPr>
              <a:t>Revised 06.18.21</a:t>
            </a:r>
          </a:p>
        </p:txBody>
      </p:sp>
      <p:pic>
        <p:nvPicPr>
          <p:cNvPr id="6" name="Content Placeholder 5" descr="Shape&#10;&#10;Description automatically generated">
            <a:extLst>
              <a:ext uri="{FF2B5EF4-FFF2-40B4-BE49-F238E27FC236}">
                <a16:creationId xmlns:a16="http://schemas.microsoft.com/office/drawing/2014/main" id="{9C3D4FB7-D92C-3BBA-6D7A-837DB7A46B16}"/>
              </a:ext>
            </a:extLst>
          </p:cNvPr>
          <p:cNvPicPr>
            <a:picLocks noGrp="1" noChangeAspect="1"/>
          </p:cNvPicPr>
          <p:nvPr>
            <p:ph idx="1"/>
          </p:nvPr>
        </p:nvPicPr>
        <p:blipFill>
          <a:blip r:embed="rId3"/>
          <a:stretch>
            <a:fillRect/>
          </a:stretch>
        </p:blipFill>
        <p:spPr>
          <a:xfrm>
            <a:off x="2392362" y="2026444"/>
            <a:ext cx="7137400" cy="3441700"/>
          </a:xfrm>
          <a:prstGeom prst="rect">
            <a:avLst/>
          </a:prstGeom>
        </p:spPr>
      </p:pic>
      <p:sp>
        <p:nvSpPr>
          <p:cNvPr id="5" name="TextBox 4">
            <a:extLst>
              <a:ext uri="{FF2B5EF4-FFF2-40B4-BE49-F238E27FC236}">
                <a16:creationId xmlns:a16="http://schemas.microsoft.com/office/drawing/2014/main" id="{CEEC1C0F-FF0C-FDB8-F584-CEF7300C991E}"/>
              </a:ext>
            </a:extLst>
          </p:cNvPr>
          <p:cNvSpPr txBox="1"/>
          <p:nvPr/>
        </p:nvSpPr>
        <p:spPr>
          <a:xfrm>
            <a:off x="2392362" y="1503224"/>
            <a:ext cx="7685433" cy="523220"/>
          </a:xfrm>
          <a:prstGeom prst="rect">
            <a:avLst/>
          </a:prstGeom>
          <a:noFill/>
        </p:spPr>
        <p:txBody>
          <a:bodyPr wrap="square">
            <a:spAutoFit/>
          </a:bodyPr>
          <a:lstStyle/>
          <a:p>
            <a:pPr algn="ctr"/>
            <a:r>
              <a:rPr lang="en-US" sz="2800" dirty="0"/>
              <a:t>CDI HPC Nodes and Fabric Attached Memory</a:t>
            </a:r>
          </a:p>
        </p:txBody>
      </p:sp>
    </p:spTree>
    <p:extLst>
      <p:ext uri="{BB962C8B-B14F-4D97-AF65-F5344CB8AC3E}">
        <p14:creationId xmlns:p14="http://schemas.microsoft.com/office/powerpoint/2010/main" val="403567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9259-0F55-81CB-91EA-A017239A29AB}"/>
              </a:ext>
            </a:extLst>
          </p:cNvPr>
          <p:cNvSpPr>
            <a:spLocks noGrp="1"/>
          </p:cNvSpPr>
          <p:nvPr>
            <p:ph type="title"/>
          </p:nvPr>
        </p:nvSpPr>
        <p:spPr>
          <a:xfrm>
            <a:off x="838200" y="1147702"/>
            <a:ext cx="10515600" cy="742477"/>
          </a:xfrm>
        </p:spPr>
        <p:txBody>
          <a:bodyPr>
            <a:normAutofit/>
          </a:bodyPr>
          <a:lstStyle/>
          <a:p>
            <a:pPr algn="ctr"/>
            <a:r>
              <a:rPr lang="en-US" sz="2800" dirty="0"/>
              <a:t>Dynamically Optimize HPC Architecture </a:t>
            </a:r>
          </a:p>
        </p:txBody>
      </p:sp>
      <p:sp>
        <p:nvSpPr>
          <p:cNvPr id="3" name="Content Placeholder 2">
            <a:extLst>
              <a:ext uri="{FF2B5EF4-FFF2-40B4-BE49-F238E27FC236}">
                <a16:creationId xmlns:a16="http://schemas.microsoft.com/office/drawing/2014/main" id="{EB22A75C-47B6-8ABC-7252-4C9E0F573572}"/>
              </a:ext>
            </a:extLst>
          </p:cNvPr>
          <p:cNvSpPr>
            <a:spLocks noGrp="1"/>
          </p:cNvSpPr>
          <p:nvPr>
            <p:ph idx="1"/>
          </p:nvPr>
        </p:nvSpPr>
        <p:spPr>
          <a:xfrm>
            <a:off x="820253" y="2120083"/>
            <a:ext cx="10515600" cy="4351338"/>
          </a:xfrm>
        </p:spPr>
        <p:txBody>
          <a:bodyPr/>
          <a:lstStyle/>
          <a:p>
            <a:r>
              <a:rPr lang="en-US" baseline="30000" dirty="0">
                <a:latin typeface="Arial" panose="020B0604020202020204" pitchFamily="34" charset="0"/>
              </a:rPr>
              <a:t>Peer-to-Peer CXL-3.0 Switches and Compatible Components lead to dynamic topologies</a:t>
            </a:r>
          </a:p>
          <a:p>
            <a:r>
              <a:rPr lang="en-US" baseline="30000" dirty="0">
                <a:latin typeface="Arial" panose="020B0604020202020204" pitchFamily="34" charset="0"/>
              </a:rPr>
              <a:t>Dynamic Aggregation and Subdivision of Resources and Network Fabrics– We can aggregate Network Fabrics</a:t>
            </a:r>
          </a:p>
        </p:txBody>
      </p:sp>
      <p:sp>
        <p:nvSpPr>
          <p:cNvPr id="6" name="TextBox 5">
            <a:extLst>
              <a:ext uri="{FF2B5EF4-FFF2-40B4-BE49-F238E27FC236}">
                <a16:creationId xmlns:a16="http://schemas.microsoft.com/office/drawing/2014/main" id="{E3706268-B338-5037-6672-BC89D8DE9FA2}"/>
              </a:ext>
            </a:extLst>
          </p:cNvPr>
          <p:cNvSpPr txBox="1"/>
          <p:nvPr/>
        </p:nvSpPr>
        <p:spPr>
          <a:xfrm>
            <a:off x="86012" y="3194814"/>
            <a:ext cx="1712971" cy="369332"/>
          </a:xfrm>
          <a:prstGeom prst="rect">
            <a:avLst/>
          </a:prstGeom>
          <a:solidFill>
            <a:srgbClr val="92D050"/>
          </a:solidFill>
        </p:spPr>
        <p:txBody>
          <a:bodyPr wrap="square" rtlCol="0">
            <a:spAutoFit/>
          </a:bodyPr>
          <a:lstStyle/>
          <a:p>
            <a:pPr algn="ctr"/>
            <a:r>
              <a:rPr lang="en-US" dirty="0"/>
              <a:t>Node 1</a:t>
            </a:r>
          </a:p>
        </p:txBody>
      </p:sp>
      <p:sp>
        <p:nvSpPr>
          <p:cNvPr id="7" name="TextBox 6">
            <a:extLst>
              <a:ext uri="{FF2B5EF4-FFF2-40B4-BE49-F238E27FC236}">
                <a16:creationId xmlns:a16="http://schemas.microsoft.com/office/drawing/2014/main" id="{413E1305-7439-28F4-4793-E316D2CC7D07}"/>
              </a:ext>
            </a:extLst>
          </p:cNvPr>
          <p:cNvSpPr txBox="1"/>
          <p:nvPr/>
        </p:nvSpPr>
        <p:spPr>
          <a:xfrm>
            <a:off x="86012" y="3824855"/>
            <a:ext cx="1712971" cy="369332"/>
          </a:xfrm>
          <a:prstGeom prst="rect">
            <a:avLst/>
          </a:prstGeom>
          <a:solidFill>
            <a:srgbClr val="92D050"/>
          </a:solidFill>
        </p:spPr>
        <p:txBody>
          <a:bodyPr wrap="square" rtlCol="0">
            <a:spAutoFit/>
          </a:bodyPr>
          <a:lstStyle/>
          <a:p>
            <a:pPr algn="ctr"/>
            <a:r>
              <a:rPr lang="en-US" dirty="0"/>
              <a:t>Node 2</a:t>
            </a:r>
          </a:p>
        </p:txBody>
      </p:sp>
      <p:sp>
        <p:nvSpPr>
          <p:cNvPr id="8" name="TextBox 7">
            <a:extLst>
              <a:ext uri="{FF2B5EF4-FFF2-40B4-BE49-F238E27FC236}">
                <a16:creationId xmlns:a16="http://schemas.microsoft.com/office/drawing/2014/main" id="{AE9B8CEE-0FB9-F999-33E5-D432DD1BB908}"/>
              </a:ext>
            </a:extLst>
          </p:cNvPr>
          <p:cNvSpPr txBox="1"/>
          <p:nvPr/>
        </p:nvSpPr>
        <p:spPr>
          <a:xfrm>
            <a:off x="86011" y="4484411"/>
            <a:ext cx="1712971" cy="369332"/>
          </a:xfrm>
          <a:prstGeom prst="rect">
            <a:avLst/>
          </a:prstGeom>
          <a:solidFill>
            <a:srgbClr val="92D050"/>
          </a:solidFill>
        </p:spPr>
        <p:txBody>
          <a:bodyPr wrap="square" rtlCol="0">
            <a:spAutoFit/>
          </a:bodyPr>
          <a:lstStyle/>
          <a:p>
            <a:pPr algn="ctr"/>
            <a:r>
              <a:rPr lang="en-US" dirty="0"/>
              <a:t>Node 3</a:t>
            </a:r>
          </a:p>
        </p:txBody>
      </p:sp>
      <p:sp>
        <p:nvSpPr>
          <p:cNvPr id="9" name="TextBox 8">
            <a:extLst>
              <a:ext uri="{FF2B5EF4-FFF2-40B4-BE49-F238E27FC236}">
                <a16:creationId xmlns:a16="http://schemas.microsoft.com/office/drawing/2014/main" id="{7490F606-D898-A6D5-FA67-E2E02DBB6F3D}"/>
              </a:ext>
            </a:extLst>
          </p:cNvPr>
          <p:cNvSpPr txBox="1"/>
          <p:nvPr/>
        </p:nvSpPr>
        <p:spPr>
          <a:xfrm>
            <a:off x="86011" y="5107784"/>
            <a:ext cx="1712971" cy="369332"/>
          </a:xfrm>
          <a:prstGeom prst="rect">
            <a:avLst/>
          </a:prstGeom>
          <a:solidFill>
            <a:srgbClr val="92D050"/>
          </a:solidFill>
        </p:spPr>
        <p:txBody>
          <a:bodyPr wrap="square" rtlCol="0">
            <a:spAutoFit/>
          </a:bodyPr>
          <a:lstStyle/>
          <a:p>
            <a:pPr algn="ctr"/>
            <a:r>
              <a:rPr lang="en-US" dirty="0"/>
              <a:t>Node 4</a:t>
            </a:r>
          </a:p>
        </p:txBody>
      </p:sp>
      <p:sp>
        <p:nvSpPr>
          <p:cNvPr id="10" name="TextBox 9">
            <a:extLst>
              <a:ext uri="{FF2B5EF4-FFF2-40B4-BE49-F238E27FC236}">
                <a16:creationId xmlns:a16="http://schemas.microsoft.com/office/drawing/2014/main" id="{A15C39BC-5482-81BB-5233-4ECB0CEBF1C8}"/>
              </a:ext>
            </a:extLst>
          </p:cNvPr>
          <p:cNvSpPr txBox="1"/>
          <p:nvPr/>
        </p:nvSpPr>
        <p:spPr>
          <a:xfrm>
            <a:off x="86011" y="5774008"/>
            <a:ext cx="1712971" cy="369332"/>
          </a:xfrm>
          <a:prstGeom prst="rect">
            <a:avLst/>
          </a:prstGeom>
          <a:solidFill>
            <a:srgbClr val="92D050"/>
          </a:solidFill>
        </p:spPr>
        <p:txBody>
          <a:bodyPr wrap="square" rtlCol="0">
            <a:spAutoFit/>
          </a:bodyPr>
          <a:lstStyle/>
          <a:p>
            <a:pPr algn="ctr"/>
            <a:r>
              <a:rPr lang="en-US" dirty="0"/>
              <a:t>Node 5</a:t>
            </a:r>
          </a:p>
        </p:txBody>
      </p:sp>
      <p:sp>
        <p:nvSpPr>
          <p:cNvPr id="15" name="Rectangle 14">
            <a:extLst>
              <a:ext uri="{FF2B5EF4-FFF2-40B4-BE49-F238E27FC236}">
                <a16:creationId xmlns:a16="http://schemas.microsoft.com/office/drawing/2014/main" id="{4CA9DA38-49BD-5F35-1324-8234B23C4697}"/>
              </a:ext>
            </a:extLst>
          </p:cNvPr>
          <p:cNvSpPr/>
          <p:nvPr/>
        </p:nvSpPr>
        <p:spPr>
          <a:xfrm rot="5400000">
            <a:off x="2062800" y="3671187"/>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6" name="Rectangle 15">
            <a:extLst>
              <a:ext uri="{FF2B5EF4-FFF2-40B4-BE49-F238E27FC236}">
                <a16:creationId xmlns:a16="http://schemas.microsoft.com/office/drawing/2014/main" id="{4D1F30B2-3EC2-EAF0-9575-459F85AD480A}"/>
              </a:ext>
            </a:extLst>
          </p:cNvPr>
          <p:cNvSpPr/>
          <p:nvPr/>
        </p:nvSpPr>
        <p:spPr>
          <a:xfrm rot="5400000">
            <a:off x="2062799" y="5631519"/>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9" name="Rectangle 18">
            <a:extLst>
              <a:ext uri="{FF2B5EF4-FFF2-40B4-BE49-F238E27FC236}">
                <a16:creationId xmlns:a16="http://schemas.microsoft.com/office/drawing/2014/main" id="{BA010AC1-FC3F-1202-A153-AA7EA6161254}"/>
              </a:ext>
            </a:extLst>
          </p:cNvPr>
          <p:cNvSpPr/>
          <p:nvPr/>
        </p:nvSpPr>
        <p:spPr>
          <a:xfrm>
            <a:off x="1798979" y="5026571"/>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20" name="Rectangle 19">
            <a:extLst>
              <a:ext uri="{FF2B5EF4-FFF2-40B4-BE49-F238E27FC236}">
                <a16:creationId xmlns:a16="http://schemas.microsoft.com/office/drawing/2014/main" id="{A39F0D76-A7B1-4421-F46B-1CCF93CCF9FD}"/>
              </a:ext>
            </a:extLst>
          </p:cNvPr>
          <p:cNvSpPr/>
          <p:nvPr/>
        </p:nvSpPr>
        <p:spPr>
          <a:xfrm>
            <a:off x="1798979" y="5891798"/>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21" name="Straight Connector 20">
            <a:extLst>
              <a:ext uri="{FF2B5EF4-FFF2-40B4-BE49-F238E27FC236}">
                <a16:creationId xmlns:a16="http://schemas.microsoft.com/office/drawing/2014/main" id="{78F35F03-3037-9CCD-F70C-BA7B9F9A50DC}"/>
              </a:ext>
            </a:extLst>
          </p:cNvPr>
          <p:cNvCxnSpPr>
            <a:cxnSpLocks/>
          </p:cNvCxnSpPr>
          <p:nvPr/>
        </p:nvCxnSpPr>
        <p:spPr>
          <a:xfrm flipH="1">
            <a:off x="1583568" y="5687523"/>
            <a:ext cx="955604" cy="6381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4CDDD8F-6E43-2E36-A3AC-E81C4193BE4A}"/>
              </a:ext>
            </a:extLst>
          </p:cNvPr>
          <p:cNvCxnSpPr>
            <a:cxnSpLocks/>
          </p:cNvCxnSpPr>
          <p:nvPr/>
        </p:nvCxnSpPr>
        <p:spPr>
          <a:xfrm flipH="1" flipV="1">
            <a:off x="1634262" y="5480151"/>
            <a:ext cx="904910" cy="20737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AE8048C-0A09-E12F-968D-A5F78C23DE80}"/>
              </a:ext>
            </a:extLst>
          </p:cNvPr>
          <p:cNvCxnSpPr>
            <a:cxnSpLocks/>
          </p:cNvCxnSpPr>
          <p:nvPr/>
        </p:nvCxnSpPr>
        <p:spPr>
          <a:xfrm flipH="1">
            <a:off x="1783396" y="4281285"/>
            <a:ext cx="755776" cy="36648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EB2CEE9-CD9A-13DF-CAAC-F1F6F27CAFDF}"/>
              </a:ext>
            </a:extLst>
          </p:cNvPr>
          <p:cNvCxnSpPr>
            <a:cxnSpLocks/>
          </p:cNvCxnSpPr>
          <p:nvPr/>
        </p:nvCxnSpPr>
        <p:spPr>
          <a:xfrm flipH="1">
            <a:off x="1791190" y="4011630"/>
            <a:ext cx="747982" cy="5253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7FB67F5-9F86-6286-A8D4-64E91ADA28F8}"/>
              </a:ext>
            </a:extLst>
          </p:cNvPr>
          <p:cNvCxnSpPr>
            <a:cxnSpLocks/>
          </p:cNvCxnSpPr>
          <p:nvPr/>
        </p:nvCxnSpPr>
        <p:spPr>
          <a:xfrm flipH="1" flipV="1">
            <a:off x="1816849" y="3413954"/>
            <a:ext cx="722323" cy="34461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09E4A2E2-DBD2-7464-4308-2C011F2BB667}"/>
              </a:ext>
            </a:extLst>
          </p:cNvPr>
          <p:cNvSpPr/>
          <p:nvPr/>
        </p:nvSpPr>
        <p:spPr>
          <a:xfrm>
            <a:off x="2933993" y="3185041"/>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28" name="Rectangle 27">
            <a:extLst>
              <a:ext uri="{FF2B5EF4-FFF2-40B4-BE49-F238E27FC236}">
                <a16:creationId xmlns:a16="http://schemas.microsoft.com/office/drawing/2014/main" id="{9F743878-2665-482C-7959-642CCEB6C2D4}"/>
              </a:ext>
            </a:extLst>
          </p:cNvPr>
          <p:cNvSpPr/>
          <p:nvPr/>
        </p:nvSpPr>
        <p:spPr>
          <a:xfrm rot="5400000">
            <a:off x="2780427" y="4557845"/>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cxnSp>
        <p:nvCxnSpPr>
          <p:cNvPr id="29" name="Straight Connector 28">
            <a:extLst>
              <a:ext uri="{FF2B5EF4-FFF2-40B4-BE49-F238E27FC236}">
                <a16:creationId xmlns:a16="http://schemas.microsoft.com/office/drawing/2014/main" id="{7A94FB87-A4F4-4994-A9DA-B12DE45A0E9F}"/>
              </a:ext>
            </a:extLst>
          </p:cNvPr>
          <p:cNvCxnSpPr>
            <a:cxnSpLocks/>
          </p:cNvCxnSpPr>
          <p:nvPr/>
        </p:nvCxnSpPr>
        <p:spPr>
          <a:xfrm flipH="1" flipV="1">
            <a:off x="2964555" y="4008096"/>
            <a:ext cx="282523" cy="45643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70A5951-70B1-9F77-BC15-D19520ED1709}"/>
              </a:ext>
            </a:extLst>
          </p:cNvPr>
          <p:cNvCxnSpPr>
            <a:cxnSpLocks/>
            <a:stCxn id="28" idx="2"/>
          </p:cNvCxnSpPr>
          <p:nvPr/>
        </p:nvCxnSpPr>
        <p:spPr>
          <a:xfrm flipH="1">
            <a:off x="2897020" y="4751740"/>
            <a:ext cx="359781" cy="105534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85222991-9203-4179-9148-EC57FC53C76F}"/>
              </a:ext>
            </a:extLst>
          </p:cNvPr>
          <p:cNvSpPr/>
          <p:nvPr/>
        </p:nvSpPr>
        <p:spPr>
          <a:xfrm rot="5400000">
            <a:off x="4607488" y="4728077"/>
            <a:ext cx="2039525"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34" name="Straight Connector 33">
            <a:extLst>
              <a:ext uri="{FF2B5EF4-FFF2-40B4-BE49-F238E27FC236}">
                <a16:creationId xmlns:a16="http://schemas.microsoft.com/office/drawing/2014/main" id="{67F95AFC-4844-3688-0961-3387382DC00D}"/>
              </a:ext>
            </a:extLst>
          </p:cNvPr>
          <p:cNvCxnSpPr>
            <a:cxnSpLocks/>
            <a:endCxn id="27" idx="3"/>
          </p:cNvCxnSpPr>
          <p:nvPr/>
        </p:nvCxnSpPr>
        <p:spPr>
          <a:xfrm flipH="1" flipV="1">
            <a:off x="3560163" y="3413954"/>
            <a:ext cx="1767305" cy="1050572"/>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CF64ACA-B736-D30F-E053-467394F0144E}"/>
              </a:ext>
            </a:extLst>
          </p:cNvPr>
          <p:cNvCxnSpPr>
            <a:cxnSpLocks/>
          </p:cNvCxnSpPr>
          <p:nvPr/>
        </p:nvCxnSpPr>
        <p:spPr>
          <a:xfrm>
            <a:off x="2388505" y="5014689"/>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E96B3B62-63C6-CF9E-C2A2-E7D33213D0C8}"/>
              </a:ext>
            </a:extLst>
          </p:cNvPr>
          <p:cNvSpPr/>
          <p:nvPr/>
        </p:nvSpPr>
        <p:spPr>
          <a:xfrm rot="5400000">
            <a:off x="8130619" y="4798393"/>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37" name="Rectangle 36">
            <a:extLst>
              <a:ext uri="{FF2B5EF4-FFF2-40B4-BE49-F238E27FC236}">
                <a16:creationId xmlns:a16="http://schemas.microsoft.com/office/drawing/2014/main" id="{7B09D2CC-D897-59CB-42FB-A08422D7F974}"/>
              </a:ext>
            </a:extLst>
          </p:cNvPr>
          <p:cNvSpPr/>
          <p:nvPr/>
        </p:nvSpPr>
        <p:spPr>
          <a:xfrm>
            <a:off x="7980822" y="4322019"/>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38" name="Straight Connector 37">
            <a:extLst>
              <a:ext uri="{FF2B5EF4-FFF2-40B4-BE49-F238E27FC236}">
                <a16:creationId xmlns:a16="http://schemas.microsoft.com/office/drawing/2014/main" id="{683E3B2F-EDF2-926E-9701-EF04ED964FF4}"/>
              </a:ext>
            </a:extLst>
          </p:cNvPr>
          <p:cNvCxnSpPr>
            <a:cxnSpLocks/>
          </p:cNvCxnSpPr>
          <p:nvPr/>
        </p:nvCxnSpPr>
        <p:spPr>
          <a:xfrm flipH="1">
            <a:off x="5927034" y="4669077"/>
            <a:ext cx="2048105" cy="0"/>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41A2ED3-CE3E-18C1-1D2F-F3E0FAABF04F}"/>
              </a:ext>
            </a:extLst>
          </p:cNvPr>
          <p:cNvSpPr txBox="1"/>
          <p:nvPr/>
        </p:nvSpPr>
        <p:spPr>
          <a:xfrm>
            <a:off x="9798611" y="3059668"/>
            <a:ext cx="1712971" cy="369332"/>
          </a:xfrm>
          <a:prstGeom prst="rect">
            <a:avLst/>
          </a:prstGeom>
          <a:solidFill>
            <a:srgbClr val="92D050"/>
          </a:solidFill>
        </p:spPr>
        <p:txBody>
          <a:bodyPr wrap="square" rtlCol="0">
            <a:spAutoFit/>
          </a:bodyPr>
          <a:lstStyle/>
          <a:p>
            <a:pPr algn="ctr"/>
            <a:r>
              <a:rPr lang="en-US" dirty="0"/>
              <a:t>Node 1</a:t>
            </a:r>
          </a:p>
        </p:txBody>
      </p:sp>
      <p:sp>
        <p:nvSpPr>
          <p:cNvPr id="40" name="TextBox 39">
            <a:extLst>
              <a:ext uri="{FF2B5EF4-FFF2-40B4-BE49-F238E27FC236}">
                <a16:creationId xmlns:a16="http://schemas.microsoft.com/office/drawing/2014/main" id="{36138D7A-F9F2-2276-7805-9134A517DB27}"/>
              </a:ext>
            </a:extLst>
          </p:cNvPr>
          <p:cNvSpPr txBox="1"/>
          <p:nvPr/>
        </p:nvSpPr>
        <p:spPr>
          <a:xfrm>
            <a:off x="9798611" y="3689709"/>
            <a:ext cx="1712971" cy="369332"/>
          </a:xfrm>
          <a:prstGeom prst="rect">
            <a:avLst/>
          </a:prstGeom>
          <a:solidFill>
            <a:srgbClr val="92D050"/>
          </a:solidFill>
        </p:spPr>
        <p:txBody>
          <a:bodyPr wrap="square" rtlCol="0">
            <a:spAutoFit/>
          </a:bodyPr>
          <a:lstStyle/>
          <a:p>
            <a:pPr algn="ctr"/>
            <a:r>
              <a:rPr lang="en-US" dirty="0"/>
              <a:t>Node 2</a:t>
            </a:r>
          </a:p>
        </p:txBody>
      </p:sp>
      <p:sp>
        <p:nvSpPr>
          <p:cNvPr id="41" name="TextBox 40">
            <a:extLst>
              <a:ext uri="{FF2B5EF4-FFF2-40B4-BE49-F238E27FC236}">
                <a16:creationId xmlns:a16="http://schemas.microsoft.com/office/drawing/2014/main" id="{D3D85030-FD82-08D8-F643-CB612586AFEF}"/>
              </a:ext>
            </a:extLst>
          </p:cNvPr>
          <p:cNvSpPr txBox="1"/>
          <p:nvPr/>
        </p:nvSpPr>
        <p:spPr>
          <a:xfrm>
            <a:off x="9798610" y="4349265"/>
            <a:ext cx="1712971" cy="369332"/>
          </a:xfrm>
          <a:prstGeom prst="rect">
            <a:avLst/>
          </a:prstGeom>
          <a:solidFill>
            <a:srgbClr val="92D050"/>
          </a:solidFill>
        </p:spPr>
        <p:txBody>
          <a:bodyPr wrap="square" rtlCol="0">
            <a:spAutoFit/>
          </a:bodyPr>
          <a:lstStyle/>
          <a:p>
            <a:pPr algn="ctr"/>
            <a:r>
              <a:rPr lang="en-US" dirty="0"/>
              <a:t>Node 3</a:t>
            </a:r>
          </a:p>
        </p:txBody>
      </p:sp>
      <p:sp>
        <p:nvSpPr>
          <p:cNvPr id="42" name="TextBox 41">
            <a:extLst>
              <a:ext uri="{FF2B5EF4-FFF2-40B4-BE49-F238E27FC236}">
                <a16:creationId xmlns:a16="http://schemas.microsoft.com/office/drawing/2014/main" id="{B7D320AF-A65D-B23A-4352-D4540A2B4CC4}"/>
              </a:ext>
            </a:extLst>
          </p:cNvPr>
          <p:cNvSpPr txBox="1"/>
          <p:nvPr/>
        </p:nvSpPr>
        <p:spPr>
          <a:xfrm>
            <a:off x="9798610" y="4972638"/>
            <a:ext cx="1712971" cy="369332"/>
          </a:xfrm>
          <a:prstGeom prst="rect">
            <a:avLst/>
          </a:prstGeom>
          <a:solidFill>
            <a:srgbClr val="92D050"/>
          </a:solidFill>
        </p:spPr>
        <p:txBody>
          <a:bodyPr wrap="square" rtlCol="0">
            <a:spAutoFit/>
          </a:bodyPr>
          <a:lstStyle/>
          <a:p>
            <a:pPr algn="ctr"/>
            <a:r>
              <a:rPr lang="en-US" dirty="0"/>
              <a:t>Node 4</a:t>
            </a:r>
          </a:p>
        </p:txBody>
      </p:sp>
      <p:sp>
        <p:nvSpPr>
          <p:cNvPr id="43" name="TextBox 42">
            <a:extLst>
              <a:ext uri="{FF2B5EF4-FFF2-40B4-BE49-F238E27FC236}">
                <a16:creationId xmlns:a16="http://schemas.microsoft.com/office/drawing/2014/main" id="{BA5FFBED-CF6F-27AC-D3A3-E6782402C1CE}"/>
              </a:ext>
            </a:extLst>
          </p:cNvPr>
          <p:cNvSpPr txBox="1"/>
          <p:nvPr/>
        </p:nvSpPr>
        <p:spPr>
          <a:xfrm>
            <a:off x="9798610" y="5638862"/>
            <a:ext cx="1712971" cy="369332"/>
          </a:xfrm>
          <a:prstGeom prst="rect">
            <a:avLst/>
          </a:prstGeom>
          <a:solidFill>
            <a:srgbClr val="92D050"/>
          </a:solidFill>
        </p:spPr>
        <p:txBody>
          <a:bodyPr wrap="square" rtlCol="0">
            <a:spAutoFit/>
          </a:bodyPr>
          <a:lstStyle/>
          <a:p>
            <a:pPr algn="ctr"/>
            <a:r>
              <a:rPr lang="en-US" dirty="0"/>
              <a:t>Node 5</a:t>
            </a:r>
          </a:p>
        </p:txBody>
      </p:sp>
      <p:cxnSp>
        <p:nvCxnSpPr>
          <p:cNvPr id="48" name="Straight Connector 47">
            <a:extLst>
              <a:ext uri="{FF2B5EF4-FFF2-40B4-BE49-F238E27FC236}">
                <a16:creationId xmlns:a16="http://schemas.microsoft.com/office/drawing/2014/main" id="{78E614CA-76F5-FBC7-5599-9CE6482CE1C8}"/>
              </a:ext>
            </a:extLst>
          </p:cNvPr>
          <p:cNvCxnSpPr>
            <a:cxnSpLocks/>
            <a:stCxn id="39" idx="1"/>
          </p:cNvCxnSpPr>
          <p:nvPr/>
        </p:nvCxnSpPr>
        <p:spPr>
          <a:xfrm flipH="1">
            <a:off x="8994782" y="3244334"/>
            <a:ext cx="803830" cy="130659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5083F5D-D41B-E12E-0751-CA5DEA49B07F}"/>
              </a:ext>
            </a:extLst>
          </p:cNvPr>
          <p:cNvCxnSpPr>
            <a:cxnSpLocks/>
            <a:stCxn id="40" idx="1"/>
          </p:cNvCxnSpPr>
          <p:nvPr/>
        </p:nvCxnSpPr>
        <p:spPr>
          <a:xfrm flipH="1">
            <a:off x="9008906" y="3874375"/>
            <a:ext cx="789706" cy="92828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D64D4C1-4240-1882-3667-DFDF23A02FE7}"/>
              </a:ext>
            </a:extLst>
          </p:cNvPr>
          <p:cNvCxnSpPr>
            <a:cxnSpLocks/>
          </p:cNvCxnSpPr>
          <p:nvPr/>
        </p:nvCxnSpPr>
        <p:spPr>
          <a:xfrm flipH="1">
            <a:off x="9008905" y="4488132"/>
            <a:ext cx="789705" cy="56489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0A7B896-B5EE-748D-FC11-FBEB60615AD4}"/>
              </a:ext>
            </a:extLst>
          </p:cNvPr>
          <p:cNvCxnSpPr>
            <a:cxnSpLocks/>
            <a:stCxn id="42" idx="1"/>
          </p:cNvCxnSpPr>
          <p:nvPr/>
        </p:nvCxnSpPr>
        <p:spPr>
          <a:xfrm flipH="1" flipV="1">
            <a:off x="8994782" y="5146627"/>
            <a:ext cx="803829" cy="1067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A21A2F0-48FD-3AC9-A084-7A19E0E87541}"/>
              </a:ext>
            </a:extLst>
          </p:cNvPr>
          <p:cNvCxnSpPr>
            <a:cxnSpLocks/>
          </p:cNvCxnSpPr>
          <p:nvPr/>
        </p:nvCxnSpPr>
        <p:spPr>
          <a:xfrm>
            <a:off x="9008904" y="5247735"/>
            <a:ext cx="771335" cy="62638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3CAEEA87-8F84-9827-993C-11D52BAD471E}"/>
              </a:ext>
            </a:extLst>
          </p:cNvPr>
          <p:cNvSpPr/>
          <p:nvPr/>
        </p:nvSpPr>
        <p:spPr>
          <a:xfrm>
            <a:off x="9527577" y="3025038"/>
            <a:ext cx="658824" cy="460420"/>
          </a:xfrm>
          <a:prstGeom prst="ellipse">
            <a:avLst/>
          </a:prstGeom>
          <a:pattFill prst="wdUpDiag">
            <a:fgClr>
              <a:srgbClr val="00B0F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CPU</a:t>
            </a:r>
          </a:p>
        </p:txBody>
      </p:sp>
      <p:sp>
        <p:nvSpPr>
          <p:cNvPr id="57" name="Oval 56">
            <a:extLst>
              <a:ext uri="{FF2B5EF4-FFF2-40B4-BE49-F238E27FC236}">
                <a16:creationId xmlns:a16="http://schemas.microsoft.com/office/drawing/2014/main" id="{C97E7174-318C-C309-625D-A76C53032C18}"/>
              </a:ext>
            </a:extLst>
          </p:cNvPr>
          <p:cNvSpPr/>
          <p:nvPr/>
        </p:nvSpPr>
        <p:spPr>
          <a:xfrm>
            <a:off x="11165351" y="3010716"/>
            <a:ext cx="692458" cy="460420"/>
          </a:xfrm>
          <a:prstGeom prst="ellipse">
            <a:avLst/>
          </a:prstGeom>
          <a:pattFill prst="wdUpDiag">
            <a:fgClr>
              <a:schemeClr val="accent6">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GPU</a:t>
            </a:r>
          </a:p>
        </p:txBody>
      </p:sp>
      <p:sp>
        <p:nvSpPr>
          <p:cNvPr id="58" name="Oval 57">
            <a:extLst>
              <a:ext uri="{FF2B5EF4-FFF2-40B4-BE49-F238E27FC236}">
                <a16:creationId xmlns:a16="http://schemas.microsoft.com/office/drawing/2014/main" id="{7653A854-E32F-6E81-F8DD-37548092A3C8}"/>
              </a:ext>
            </a:extLst>
          </p:cNvPr>
          <p:cNvSpPr/>
          <p:nvPr/>
        </p:nvSpPr>
        <p:spPr>
          <a:xfrm>
            <a:off x="9527577" y="3689980"/>
            <a:ext cx="658824" cy="460420"/>
          </a:xfrm>
          <a:prstGeom prst="ellipse">
            <a:avLst/>
          </a:prstGeom>
          <a:pattFill prst="wdUpDiag">
            <a:fgClr>
              <a:srgbClr val="00B0F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CPU</a:t>
            </a:r>
          </a:p>
        </p:txBody>
      </p:sp>
      <p:sp>
        <p:nvSpPr>
          <p:cNvPr id="59" name="Oval 58">
            <a:extLst>
              <a:ext uri="{FF2B5EF4-FFF2-40B4-BE49-F238E27FC236}">
                <a16:creationId xmlns:a16="http://schemas.microsoft.com/office/drawing/2014/main" id="{94143294-901D-0C3E-673A-B42BF9470B23}"/>
              </a:ext>
            </a:extLst>
          </p:cNvPr>
          <p:cNvSpPr/>
          <p:nvPr/>
        </p:nvSpPr>
        <p:spPr>
          <a:xfrm>
            <a:off x="11165351" y="3627865"/>
            <a:ext cx="692458" cy="460420"/>
          </a:xfrm>
          <a:prstGeom prst="ellipse">
            <a:avLst/>
          </a:prstGeom>
          <a:pattFill prst="wdUpDiag">
            <a:fgClr>
              <a:schemeClr val="accent6">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GPU</a:t>
            </a:r>
          </a:p>
        </p:txBody>
      </p:sp>
      <p:sp>
        <p:nvSpPr>
          <p:cNvPr id="60" name="Oval 59">
            <a:extLst>
              <a:ext uri="{FF2B5EF4-FFF2-40B4-BE49-F238E27FC236}">
                <a16:creationId xmlns:a16="http://schemas.microsoft.com/office/drawing/2014/main" id="{192B3234-DC29-AEB7-28F9-49923479CFA4}"/>
              </a:ext>
            </a:extLst>
          </p:cNvPr>
          <p:cNvSpPr/>
          <p:nvPr/>
        </p:nvSpPr>
        <p:spPr>
          <a:xfrm>
            <a:off x="11165351" y="4301028"/>
            <a:ext cx="692458" cy="460420"/>
          </a:xfrm>
          <a:prstGeom prst="ellipse">
            <a:avLst/>
          </a:prstGeom>
          <a:pattFill prst="wdUpDiag">
            <a:fgClr>
              <a:schemeClr val="accent6">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GPU</a:t>
            </a:r>
          </a:p>
        </p:txBody>
      </p:sp>
      <p:sp>
        <p:nvSpPr>
          <p:cNvPr id="61" name="Rectangle 60">
            <a:extLst>
              <a:ext uri="{FF2B5EF4-FFF2-40B4-BE49-F238E27FC236}">
                <a16:creationId xmlns:a16="http://schemas.microsoft.com/office/drawing/2014/main" id="{1101E9D2-975E-D978-510E-AF0448220D1A}"/>
              </a:ext>
            </a:extLst>
          </p:cNvPr>
          <p:cNvSpPr/>
          <p:nvPr/>
        </p:nvSpPr>
        <p:spPr>
          <a:xfrm>
            <a:off x="6855371" y="525713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F40E77C-A7A0-7747-5223-F5321D1A3027}"/>
              </a:ext>
            </a:extLst>
          </p:cNvPr>
          <p:cNvSpPr/>
          <p:nvPr/>
        </p:nvSpPr>
        <p:spPr>
          <a:xfrm>
            <a:off x="6855371" y="581551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26D86D5B-1A06-CEEE-CE68-C4EF0582C770}"/>
              </a:ext>
            </a:extLst>
          </p:cNvPr>
          <p:cNvCxnSpPr>
            <a:cxnSpLocks/>
          </p:cNvCxnSpPr>
          <p:nvPr/>
        </p:nvCxnSpPr>
        <p:spPr>
          <a:xfrm flipH="1">
            <a:off x="7045403" y="4827831"/>
            <a:ext cx="1567226" cy="398001"/>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D96EFCA-9B57-BB5C-6EBE-7B9781E15491}"/>
              </a:ext>
            </a:extLst>
          </p:cNvPr>
          <p:cNvCxnSpPr>
            <a:cxnSpLocks/>
            <a:stCxn id="36" idx="3"/>
          </p:cNvCxnSpPr>
          <p:nvPr/>
        </p:nvCxnSpPr>
        <p:spPr>
          <a:xfrm flipH="1">
            <a:off x="8462985" y="5662556"/>
            <a:ext cx="337902" cy="76285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Rectangle 124">
            <a:extLst>
              <a:ext uri="{FF2B5EF4-FFF2-40B4-BE49-F238E27FC236}">
                <a16:creationId xmlns:a16="http://schemas.microsoft.com/office/drawing/2014/main" id="{5E401FEE-A6C8-B5FB-3B35-CC6352F28DD2}"/>
              </a:ext>
            </a:extLst>
          </p:cNvPr>
          <p:cNvSpPr/>
          <p:nvPr/>
        </p:nvSpPr>
        <p:spPr>
          <a:xfrm>
            <a:off x="6855371" y="637891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BED4EA4D-ECC7-BE9F-2678-3B87F547428D}"/>
              </a:ext>
            </a:extLst>
          </p:cNvPr>
          <p:cNvSpPr/>
          <p:nvPr/>
        </p:nvSpPr>
        <p:spPr>
          <a:xfrm>
            <a:off x="7472819" y="5251431"/>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E1A97CC3-6F13-EFE9-3A51-EEF90470DF6F}"/>
              </a:ext>
            </a:extLst>
          </p:cNvPr>
          <p:cNvSpPr/>
          <p:nvPr/>
        </p:nvSpPr>
        <p:spPr>
          <a:xfrm>
            <a:off x="7472819" y="580981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CB523574-F47E-D6CD-2F60-8E6138374AB2}"/>
              </a:ext>
            </a:extLst>
          </p:cNvPr>
          <p:cNvSpPr/>
          <p:nvPr/>
        </p:nvSpPr>
        <p:spPr>
          <a:xfrm>
            <a:off x="7472819" y="637321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A2480D3-4F8D-82F3-74B3-1E0E9E502BD5}"/>
              </a:ext>
            </a:extLst>
          </p:cNvPr>
          <p:cNvSpPr/>
          <p:nvPr/>
        </p:nvSpPr>
        <p:spPr>
          <a:xfrm>
            <a:off x="8090540" y="5251431"/>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38733700-4722-86D0-141D-0714AB9475CF}"/>
              </a:ext>
            </a:extLst>
          </p:cNvPr>
          <p:cNvSpPr/>
          <p:nvPr/>
        </p:nvSpPr>
        <p:spPr>
          <a:xfrm>
            <a:off x="8090540" y="580981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52822CE5-C7F1-499C-485D-97684170D8D6}"/>
              </a:ext>
            </a:extLst>
          </p:cNvPr>
          <p:cNvSpPr/>
          <p:nvPr/>
        </p:nvSpPr>
        <p:spPr>
          <a:xfrm>
            <a:off x="8090540" y="637321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a:extLst>
              <a:ext uri="{FF2B5EF4-FFF2-40B4-BE49-F238E27FC236}">
                <a16:creationId xmlns:a16="http://schemas.microsoft.com/office/drawing/2014/main" id="{04279590-EE7F-F1B4-E446-74B876624C97}"/>
              </a:ext>
            </a:extLst>
          </p:cNvPr>
          <p:cNvCxnSpPr>
            <a:cxnSpLocks/>
          </p:cNvCxnSpPr>
          <p:nvPr/>
        </p:nvCxnSpPr>
        <p:spPr>
          <a:xfrm flipH="1">
            <a:off x="8425797" y="5609338"/>
            <a:ext cx="178482" cy="30014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12BF0858-EF6A-CD5B-B0DF-6FA294600EB7}"/>
              </a:ext>
            </a:extLst>
          </p:cNvPr>
          <p:cNvCxnSpPr>
            <a:cxnSpLocks/>
          </p:cNvCxnSpPr>
          <p:nvPr/>
        </p:nvCxnSpPr>
        <p:spPr>
          <a:xfrm flipH="1">
            <a:off x="8426941" y="5247735"/>
            <a:ext cx="182764" cy="14838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5E082F99-4823-512A-304A-792E8339A65E}"/>
              </a:ext>
            </a:extLst>
          </p:cNvPr>
          <p:cNvSpPr txBox="1"/>
          <p:nvPr/>
        </p:nvSpPr>
        <p:spPr>
          <a:xfrm>
            <a:off x="6523535" y="5272024"/>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sp>
        <p:nvSpPr>
          <p:cNvPr id="151" name="Rectangle 150">
            <a:extLst>
              <a:ext uri="{FF2B5EF4-FFF2-40B4-BE49-F238E27FC236}">
                <a16:creationId xmlns:a16="http://schemas.microsoft.com/office/drawing/2014/main" id="{C4C7FAA3-D1C2-6C51-CE68-7780B5067365}"/>
              </a:ext>
            </a:extLst>
          </p:cNvPr>
          <p:cNvSpPr/>
          <p:nvPr/>
        </p:nvSpPr>
        <p:spPr>
          <a:xfrm>
            <a:off x="3204846" y="557339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02547550-8727-CBB2-4B20-1DC4E50F0634}"/>
              </a:ext>
            </a:extLst>
          </p:cNvPr>
          <p:cNvSpPr/>
          <p:nvPr/>
        </p:nvSpPr>
        <p:spPr>
          <a:xfrm>
            <a:off x="3204846" y="6131782"/>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9B7DCB45-4993-FE49-B41A-2F79D606E4CC}"/>
              </a:ext>
            </a:extLst>
          </p:cNvPr>
          <p:cNvSpPr/>
          <p:nvPr/>
        </p:nvSpPr>
        <p:spPr>
          <a:xfrm>
            <a:off x="3822294" y="556769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A00C7AD4-66A2-3B18-5DB0-CA77668FF2D9}"/>
              </a:ext>
            </a:extLst>
          </p:cNvPr>
          <p:cNvSpPr/>
          <p:nvPr/>
        </p:nvSpPr>
        <p:spPr>
          <a:xfrm>
            <a:off x="3822294" y="612607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8C4BAECE-1B4B-01B6-7548-1876D0D406F4}"/>
              </a:ext>
            </a:extLst>
          </p:cNvPr>
          <p:cNvSpPr/>
          <p:nvPr/>
        </p:nvSpPr>
        <p:spPr>
          <a:xfrm>
            <a:off x="4440015" y="556769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5A16D651-DC09-1072-94D0-3F9B13AADB60}"/>
              </a:ext>
            </a:extLst>
          </p:cNvPr>
          <p:cNvSpPr/>
          <p:nvPr/>
        </p:nvSpPr>
        <p:spPr>
          <a:xfrm>
            <a:off x="4440015" y="612607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Box 161">
            <a:extLst>
              <a:ext uri="{FF2B5EF4-FFF2-40B4-BE49-F238E27FC236}">
                <a16:creationId xmlns:a16="http://schemas.microsoft.com/office/drawing/2014/main" id="{C0B8E8CD-47CB-6E06-8A2B-AA477CA8EFE4}"/>
              </a:ext>
            </a:extLst>
          </p:cNvPr>
          <p:cNvSpPr txBox="1"/>
          <p:nvPr/>
        </p:nvSpPr>
        <p:spPr>
          <a:xfrm>
            <a:off x="2929523" y="5644637"/>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sp>
        <p:nvSpPr>
          <p:cNvPr id="4" name="Title 1">
            <a:extLst>
              <a:ext uri="{FF2B5EF4-FFF2-40B4-BE49-F238E27FC236}">
                <a16:creationId xmlns:a16="http://schemas.microsoft.com/office/drawing/2014/main" id="{863D037D-19CC-B472-53F6-180AFAE29D3D}"/>
              </a:ext>
            </a:extLst>
          </p:cNvPr>
          <p:cNvSpPr txBox="1">
            <a:spLocks/>
          </p:cNvSpPr>
          <p:nvPr/>
        </p:nvSpPr>
        <p:spPr>
          <a:xfrm>
            <a:off x="632664" y="91198"/>
            <a:ext cx="11372085" cy="12648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Advantages of Composability over Current HPC Architectures</a:t>
            </a:r>
          </a:p>
        </p:txBody>
      </p:sp>
      <p:cxnSp>
        <p:nvCxnSpPr>
          <p:cNvPr id="12" name="Straight Connector 11">
            <a:extLst>
              <a:ext uri="{FF2B5EF4-FFF2-40B4-BE49-F238E27FC236}">
                <a16:creationId xmlns:a16="http://schemas.microsoft.com/office/drawing/2014/main" id="{11B536AF-047A-5651-4E58-C8A068B53791}"/>
              </a:ext>
            </a:extLst>
          </p:cNvPr>
          <p:cNvCxnSpPr>
            <a:cxnSpLocks/>
            <a:stCxn id="36" idx="2"/>
            <a:endCxn id="126" idx="0"/>
          </p:cNvCxnSpPr>
          <p:nvPr/>
        </p:nvCxnSpPr>
        <p:spPr>
          <a:xfrm flipH="1">
            <a:off x="7642183" y="4992288"/>
            <a:ext cx="964810" cy="259143"/>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885002-AE88-2571-C6B0-E852D18B9D45}"/>
              </a:ext>
            </a:extLst>
          </p:cNvPr>
          <p:cNvCxnSpPr>
            <a:cxnSpLocks/>
            <a:stCxn id="157" idx="0"/>
          </p:cNvCxnSpPr>
          <p:nvPr/>
        </p:nvCxnSpPr>
        <p:spPr>
          <a:xfrm flipH="1" flipV="1">
            <a:off x="3662039" y="4778638"/>
            <a:ext cx="947340" cy="78905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6C3D641-D752-E3F6-E8C4-236F7315EEFF}"/>
              </a:ext>
            </a:extLst>
          </p:cNvPr>
          <p:cNvCxnSpPr>
            <a:cxnSpLocks/>
            <a:stCxn id="154" idx="0"/>
          </p:cNvCxnSpPr>
          <p:nvPr/>
        </p:nvCxnSpPr>
        <p:spPr>
          <a:xfrm flipH="1" flipV="1">
            <a:off x="3619825" y="5066440"/>
            <a:ext cx="371833" cy="50125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83C313-05FB-0BE7-A662-97E8074BA74D}"/>
              </a:ext>
            </a:extLst>
          </p:cNvPr>
          <p:cNvCxnSpPr>
            <a:cxnSpLocks/>
          </p:cNvCxnSpPr>
          <p:nvPr/>
        </p:nvCxnSpPr>
        <p:spPr>
          <a:xfrm>
            <a:off x="3327167" y="5415885"/>
            <a:ext cx="4456" cy="14635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18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EB50-6CFF-8BCA-FB2F-122BA552971D}"/>
              </a:ext>
            </a:extLst>
          </p:cNvPr>
          <p:cNvSpPr>
            <a:spLocks noGrp="1"/>
          </p:cNvSpPr>
          <p:nvPr>
            <p:ph type="title"/>
          </p:nvPr>
        </p:nvSpPr>
        <p:spPr/>
        <p:txBody>
          <a:bodyPr/>
          <a:lstStyle/>
          <a:p>
            <a:pPr algn="ctr"/>
            <a:r>
              <a:rPr lang="en-US" sz="4400" b="0" i="0" u="none" strike="noStrike" dirty="0" err="1">
                <a:solidFill>
                  <a:srgbClr val="000000"/>
                </a:solidFill>
                <a:effectLst/>
                <a:latin typeface="Calibri" panose="020F0502020204030204" pitchFamily="34" charset="0"/>
              </a:rPr>
              <a:t>OmniPath</a:t>
            </a:r>
            <a:r>
              <a:rPr lang="en-US" sz="4400" b="0" i="0" u="none" strike="noStrike" dirty="0">
                <a:solidFill>
                  <a:srgbClr val="000000"/>
                </a:solidFill>
                <a:effectLst/>
                <a:latin typeface="Calibri" panose="020F0502020204030204" pitchFamily="34" charset="0"/>
              </a:rPr>
              <a:t> connecting </a:t>
            </a:r>
            <a:r>
              <a:rPr lang="en-US" sz="4400" b="0" i="0" u="none" strike="noStrike" dirty="0" err="1">
                <a:solidFill>
                  <a:srgbClr val="000000"/>
                </a:solidFill>
                <a:effectLst/>
                <a:latin typeface="Calibri" panose="020F0502020204030204" pitchFamily="34" charset="0"/>
              </a:rPr>
              <a:t>NVMe</a:t>
            </a:r>
            <a:r>
              <a:rPr lang="en-US" sz="4400" b="0" i="0" u="none" strike="noStrike" dirty="0">
                <a:solidFill>
                  <a:srgbClr val="000000"/>
                </a:solidFill>
                <a:effectLst/>
                <a:latin typeface="Calibri" panose="020F0502020204030204" pitchFamily="34" charset="0"/>
              </a:rPr>
              <a:t> over Fabrics</a:t>
            </a:r>
            <a:endParaRPr lang="en-US" dirty="0"/>
          </a:p>
        </p:txBody>
      </p:sp>
      <p:sp>
        <p:nvSpPr>
          <p:cNvPr id="3" name="Content Placeholder 2">
            <a:extLst>
              <a:ext uri="{FF2B5EF4-FFF2-40B4-BE49-F238E27FC236}">
                <a16:creationId xmlns:a16="http://schemas.microsoft.com/office/drawing/2014/main" id="{3DB7DDA7-84AE-7109-EE84-5486909C5E0A}"/>
              </a:ext>
            </a:extLst>
          </p:cNvPr>
          <p:cNvSpPr>
            <a:spLocks noGrp="1"/>
          </p:cNvSpPr>
          <p:nvPr>
            <p:ph idx="1"/>
          </p:nvPr>
        </p:nvSpPr>
        <p:spPr/>
        <p:txBody>
          <a:bodyPr/>
          <a:lstStyle/>
          <a:p>
            <a:pPr algn="l">
              <a:spcBef>
                <a:spcPts val="0"/>
              </a:spcBef>
              <a:spcAft>
                <a:spcPts val="0"/>
              </a:spcAft>
            </a:pPr>
            <a:endParaRPr lang="en-US" b="0" i="0" u="none" strike="noStrike" dirty="0">
              <a:solidFill>
                <a:srgbClr val="000000"/>
              </a:solidFill>
              <a:effectLst/>
              <a:latin typeface="Calibri" panose="020F0502020204030204" pitchFamily="34" charset="0"/>
            </a:endParaRPr>
          </a:p>
          <a:p>
            <a:pPr marL="742950" marR="0" lvl="1" indent="-285750" algn="l">
              <a:spcBef>
                <a:spcPts val="0"/>
              </a:spcBef>
              <a:spcAft>
                <a:spcPts val="0"/>
              </a:spcAft>
              <a:buFont typeface="+mj-lt"/>
              <a:buAutoNum type="arabicPeriod"/>
            </a:pPr>
            <a:r>
              <a:rPr lang="en-US" sz="1100" b="0" i="0" u="none" strike="noStrike" dirty="0">
                <a:solidFill>
                  <a:srgbClr val="000000"/>
                </a:solidFill>
                <a:effectLst/>
                <a:latin typeface="Calibri" panose="020F0502020204030204" pitchFamily="34" charset="0"/>
              </a:rPr>
              <a:t>We’ll expand out a slide with disaggregated components and build out schemas to account for 1). CXL bridging across RDMA (</a:t>
            </a:r>
            <a:r>
              <a:rPr lang="en-US" sz="1100" b="0" i="0" u="none" strike="noStrike" dirty="0" err="1">
                <a:solidFill>
                  <a:srgbClr val="000000"/>
                </a:solidFill>
                <a:effectLst/>
                <a:latin typeface="Calibri" panose="020F0502020204030204" pitchFamily="34" charset="0"/>
              </a:rPr>
              <a:t>OmniPath</a:t>
            </a:r>
            <a:r>
              <a:rPr lang="en-US" sz="1100" b="0" i="0" u="none" strike="noStrike" dirty="0">
                <a:solidFill>
                  <a:srgbClr val="000000"/>
                </a:solidFill>
                <a:effectLst/>
                <a:latin typeface="Calibri" panose="020F0502020204030204" pitchFamily="34" charset="0"/>
              </a:rPr>
              <a:t>) fabrics, 2) </a:t>
            </a:r>
            <a:r>
              <a:rPr lang="en-US" sz="1100" b="0" i="0" u="none" strike="noStrike" dirty="0" err="1">
                <a:solidFill>
                  <a:srgbClr val="000000"/>
                </a:solidFill>
                <a:effectLst/>
                <a:latin typeface="Calibri" panose="020F0502020204030204" pitchFamily="34" charset="0"/>
              </a:rPr>
              <a:t>OmniPath</a:t>
            </a:r>
            <a:r>
              <a:rPr lang="en-US" sz="1100" b="0" i="0" u="none" strike="noStrike" dirty="0">
                <a:solidFill>
                  <a:srgbClr val="000000"/>
                </a:solidFill>
                <a:effectLst/>
                <a:latin typeface="Calibri" panose="020F0502020204030204" pitchFamily="34" charset="0"/>
              </a:rPr>
              <a:t> connecting </a:t>
            </a:r>
            <a:r>
              <a:rPr lang="en-US" sz="1100" b="0" i="0" u="none" strike="noStrike" dirty="0" err="1">
                <a:solidFill>
                  <a:srgbClr val="000000"/>
                </a:solidFill>
                <a:effectLst/>
                <a:latin typeface="Calibri" panose="020F0502020204030204" pitchFamily="34" charset="0"/>
              </a:rPr>
              <a:t>NVMe</a:t>
            </a:r>
            <a:r>
              <a:rPr lang="en-US" sz="1100" b="0" i="0" u="none" strike="noStrike" dirty="0">
                <a:solidFill>
                  <a:srgbClr val="000000"/>
                </a:solidFill>
                <a:effectLst/>
                <a:latin typeface="Calibri" panose="020F0502020204030204" pitchFamily="34" charset="0"/>
              </a:rPr>
              <a:t> over Fabrics, 3) CXL ports toggling to switches, 4) CXL connecting </a:t>
            </a:r>
            <a:r>
              <a:rPr lang="en-US" sz="1100" b="0" i="0" u="none" strike="noStrike" dirty="0" err="1">
                <a:solidFill>
                  <a:srgbClr val="000000"/>
                </a:solidFill>
                <a:effectLst/>
                <a:latin typeface="Calibri" panose="020F0502020204030204" pitchFamily="34" charset="0"/>
              </a:rPr>
              <a:t>NVMe</a:t>
            </a:r>
            <a:r>
              <a:rPr lang="en-US" sz="1100" b="0" i="0" u="none" strike="noStrike" dirty="0">
                <a:solidFill>
                  <a:srgbClr val="000000"/>
                </a:solidFill>
                <a:effectLst/>
                <a:latin typeface="Calibri" panose="020F0502020204030204" pitchFamily="34" charset="0"/>
              </a:rPr>
              <a:t>, 5) </a:t>
            </a:r>
            <a:r>
              <a:rPr lang="en-US" sz="1100" b="0" i="0" u="none" strike="noStrike" dirty="0" err="1">
                <a:solidFill>
                  <a:srgbClr val="000000"/>
                </a:solidFill>
                <a:effectLst/>
                <a:latin typeface="Calibri" panose="020F0502020204030204" pitchFamily="34" charset="0"/>
              </a:rPr>
              <a:t>OmniPath</a:t>
            </a:r>
            <a:r>
              <a:rPr lang="en-US" sz="1100" b="0" i="0" u="none" strike="noStrike" dirty="0">
                <a:solidFill>
                  <a:srgbClr val="000000"/>
                </a:solidFill>
                <a:effectLst/>
                <a:latin typeface="Calibri" panose="020F0502020204030204" pitchFamily="34" charset="0"/>
              </a:rPr>
              <a:t> switch topologies</a:t>
            </a:r>
          </a:p>
          <a:p>
            <a:pPr marL="0" marR="0" algn="l">
              <a:spcBef>
                <a:spcPts val="0"/>
              </a:spcBef>
              <a:spcAft>
                <a:spcPts val="0"/>
              </a:spcAft>
            </a:pPr>
            <a:r>
              <a:rPr lang="en-US" sz="1100" b="0" i="0" u="none" strike="noStrike" dirty="0">
                <a:solidFill>
                  <a:srgbClr val="000000"/>
                </a:solidFill>
                <a:effectLst/>
                <a:latin typeface="Calibri" panose="020F0502020204030204" pitchFamily="34" charset="0"/>
              </a:rPr>
              <a:t> </a:t>
            </a:r>
          </a:p>
          <a:p>
            <a:endParaRPr lang="en-US" dirty="0"/>
          </a:p>
        </p:txBody>
      </p:sp>
      <p:sp>
        <p:nvSpPr>
          <p:cNvPr id="4" name="TextBox 3">
            <a:extLst>
              <a:ext uri="{FF2B5EF4-FFF2-40B4-BE49-F238E27FC236}">
                <a16:creationId xmlns:a16="http://schemas.microsoft.com/office/drawing/2014/main" id="{4135F994-542E-EAB8-A28E-1E94582BC76B}"/>
              </a:ext>
            </a:extLst>
          </p:cNvPr>
          <p:cNvSpPr txBox="1"/>
          <p:nvPr/>
        </p:nvSpPr>
        <p:spPr>
          <a:xfrm>
            <a:off x="86012" y="3194814"/>
            <a:ext cx="1712971" cy="369332"/>
          </a:xfrm>
          <a:prstGeom prst="rect">
            <a:avLst/>
          </a:prstGeom>
          <a:solidFill>
            <a:srgbClr val="92D050"/>
          </a:solidFill>
        </p:spPr>
        <p:txBody>
          <a:bodyPr wrap="square" rtlCol="0">
            <a:spAutoFit/>
          </a:bodyPr>
          <a:lstStyle/>
          <a:p>
            <a:pPr algn="ctr"/>
            <a:r>
              <a:rPr lang="en-US" dirty="0"/>
              <a:t>Node 1</a:t>
            </a:r>
          </a:p>
        </p:txBody>
      </p:sp>
      <p:sp>
        <p:nvSpPr>
          <p:cNvPr id="5" name="TextBox 4">
            <a:extLst>
              <a:ext uri="{FF2B5EF4-FFF2-40B4-BE49-F238E27FC236}">
                <a16:creationId xmlns:a16="http://schemas.microsoft.com/office/drawing/2014/main" id="{BAD94150-8B2A-8339-7FE9-57E47E212543}"/>
              </a:ext>
            </a:extLst>
          </p:cNvPr>
          <p:cNvSpPr txBox="1"/>
          <p:nvPr/>
        </p:nvSpPr>
        <p:spPr>
          <a:xfrm>
            <a:off x="86012" y="3824855"/>
            <a:ext cx="1712971" cy="369332"/>
          </a:xfrm>
          <a:prstGeom prst="rect">
            <a:avLst/>
          </a:prstGeom>
          <a:solidFill>
            <a:srgbClr val="92D050"/>
          </a:solidFill>
        </p:spPr>
        <p:txBody>
          <a:bodyPr wrap="square" rtlCol="0">
            <a:spAutoFit/>
          </a:bodyPr>
          <a:lstStyle/>
          <a:p>
            <a:pPr algn="ctr"/>
            <a:r>
              <a:rPr lang="en-US" dirty="0"/>
              <a:t>Node 2</a:t>
            </a:r>
          </a:p>
        </p:txBody>
      </p:sp>
      <p:sp>
        <p:nvSpPr>
          <p:cNvPr id="6" name="TextBox 5">
            <a:extLst>
              <a:ext uri="{FF2B5EF4-FFF2-40B4-BE49-F238E27FC236}">
                <a16:creationId xmlns:a16="http://schemas.microsoft.com/office/drawing/2014/main" id="{88471105-7976-CA1F-7621-B86C66CE46C8}"/>
              </a:ext>
            </a:extLst>
          </p:cNvPr>
          <p:cNvSpPr txBox="1"/>
          <p:nvPr/>
        </p:nvSpPr>
        <p:spPr>
          <a:xfrm>
            <a:off x="86011" y="4484411"/>
            <a:ext cx="1712971" cy="369332"/>
          </a:xfrm>
          <a:prstGeom prst="rect">
            <a:avLst/>
          </a:prstGeom>
          <a:solidFill>
            <a:srgbClr val="92D050"/>
          </a:solidFill>
        </p:spPr>
        <p:txBody>
          <a:bodyPr wrap="square" rtlCol="0">
            <a:spAutoFit/>
          </a:bodyPr>
          <a:lstStyle/>
          <a:p>
            <a:pPr algn="ctr"/>
            <a:r>
              <a:rPr lang="en-US" dirty="0"/>
              <a:t>Node 3</a:t>
            </a:r>
          </a:p>
        </p:txBody>
      </p:sp>
      <p:sp>
        <p:nvSpPr>
          <p:cNvPr id="7" name="TextBox 6">
            <a:extLst>
              <a:ext uri="{FF2B5EF4-FFF2-40B4-BE49-F238E27FC236}">
                <a16:creationId xmlns:a16="http://schemas.microsoft.com/office/drawing/2014/main" id="{3CFC9D02-DD36-4D06-BCAA-0B2D50E274DF}"/>
              </a:ext>
            </a:extLst>
          </p:cNvPr>
          <p:cNvSpPr txBox="1"/>
          <p:nvPr/>
        </p:nvSpPr>
        <p:spPr>
          <a:xfrm>
            <a:off x="86011" y="5107784"/>
            <a:ext cx="1712971" cy="369332"/>
          </a:xfrm>
          <a:prstGeom prst="rect">
            <a:avLst/>
          </a:prstGeom>
          <a:solidFill>
            <a:srgbClr val="92D050"/>
          </a:solidFill>
        </p:spPr>
        <p:txBody>
          <a:bodyPr wrap="square" rtlCol="0">
            <a:spAutoFit/>
          </a:bodyPr>
          <a:lstStyle/>
          <a:p>
            <a:pPr algn="ctr"/>
            <a:r>
              <a:rPr lang="en-US" dirty="0"/>
              <a:t>Node 4</a:t>
            </a:r>
          </a:p>
        </p:txBody>
      </p:sp>
      <p:sp>
        <p:nvSpPr>
          <p:cNvPr id="8" name="TextBox 7">
            <a:extLst>
              <a:ext uri="{FF2B5EF4-FFF2-40B4-BE49-F238E27FC236}">
                <a16:creationId xmlns:a16="http://schemas.microsoft.com/office/drawing/2014/main" id="{1E46329C-15F5-C77C-E9D7-968BD9685719}"/>
              </a:ext>
            </a:extLst>
          </p:cNvPr>
          <p:cNvSpPr txBox="1"/>
          <p:nvPr/>
        </p:nvSpPr>
        <p:spPr>
          <a:xfrm>
            <a:off x="86011" y="5774008"/>
            <a:ext cx="1712971" cy="369332"/>
          </a:xfrm>
          <a:prstGeom prst="rect">
            <a:avLst/>
          </a:prstGeom>
          <a:solidFill>
            <a:srgbClr val="92D050"/>
          </a:solidFill>
        </p:spPr>
        <p:txBody>
          <a:bodyPr wrap="square" rtlCol="0">
            <a:spAutoFit/>
          </a:bodyPr>
          <a:lstStyle/>
          <a:p>
            <a:pPr algn="ctr"/>
            <a:r>
              <a:rPr lang="en-US" dirty="0"/>
              <a:t>Node 5</a:t>
            </a:r>
          </a:p>
        </p:txBody>
      </p:sp>
      <p:sp>
        <p:nvSpPr>
          <p:cNvPr id="11" name="Rectangle 10">
            <a:extLst>
              <a:ext uri="{FF2B5EF4-FFF2-40B4-BE49-F238E27FC236}">
                <a16:creationId xmlns:a16="http://schemas.microsoft.com/office/drawing/2014/main" id="{1588E77E-BF53-53F8-2016-1A786312D64D}"/>
              </a:ext>
            </a:extLst>
          </p:cNvPr>
          <p:cNvSpPr/>
          <p:nvPr/>
        </p:nvSpPr>
        <p:spPr>
          <a:xfrm>
            <a:off x="1798979" y="5026571"/>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2" name="Rectangle 11">
            <a:extLst>
              <a:ext uri="{FF2B5EF4-FFF2-40B4-BE49-F238E27FC236}">
                <a16:creationId xmlns:a16="http://schemas.microsoft.com/office/drawing/2014/main" id="{B52D66DD-8BC0-3345-3A2B-34E25D505AC8}"/>
              </a:ext>
            </a:extLst>
          </p:cNvPr>
          <p:cNvSpPr/>
          <p:nvPr/>
        </p:nvSpPr>
        <p:spPr>
          <a:xfrm>
            <a:off x="1798979" y="5891798"/>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8" name="Rectangle 17">
            <a:extLst>
              <a:ext uri="{FF2B5EF4-FFF2-40B4-BE49-F238E27FC236}">
                <a16:creationId xmlns:a16="http://schemas.microsoft.com/office/drawing/2014/main" id="{3CEA9373-1230-BA60-6A33-D4FC0718C56E}"/>
              </a:ext>
            </a:extLst>
          </p:cNvPr>
          <p:cNvSpPr/>
          <p:nvPr/>
        </p:nvSpPr>
        <p:spPr>
          <a:xfrm>
            <a:off x="1766593" y="3149604"/>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22" name="Rectangle 21">
            <a:extLst>
              <a:ext uri="{FF2B5EF4-FFF2-40B4-BE49-F238E27FC236}">
                <a16:creationId xmlns:a16="http://schemas.microsoft.com/office/drawing/2014/main" id="{4FD9348E-52BD-E752-94C7-2756D9F638E4}"/>
              </a:ext>
            </a:extLst>
          </p:cNvPr>
          <p:cNvSpPr/>
          <p:nvPr/>
        </p:nvSpPr>
        <p:spPr>
          <a:xfrm rot="5400000">
            <a:off x="2859856" y="4442756"/>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23" name="Straight Connector 22">
            <a:extLst>
              <a:ext uri="{FF2B5EF4-FFF2-40B4-BE49-F238E27FC236}">
                <a16:creationId xmlns:a16="http://schemas.microsoft.com/office/drawing/2014/main" id="{3218D765-2CC8-EFC3-757D-2F2208B08EA6}"/>
              </a:ext>
            </a:extLst>
          </p:cNvPr>
          <p:cNvCxnSpPr>
            <a:cxnSpLocks/>
          </p:cNvCxnSpPr>
          <p:nvPr/>
        </p:nvCxnSpPr>
        <p:spPr>
          <a:xfrm flipH="1">
            <a:off x="2417174" y="3372347"/>
            <a:ext cx="17991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E8629B-65EA-97E8-580D-1710A8747B1D}"/>
              </a:ext>
            </a:extLst>
          </p:cNvPr>
          <p:cNvCxnSpPr>
            <a:cxnSpLocks/>
          </p:cNvCxnSpPr>
          <p:nvPr/>
        </p:nvCxnSpPr>
        <p:spPr>
          <a:xfrm>
            <a:off x="2388505" y="5014689"/>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7AB97139-5EBA-8FB5-20B9-999C50E147C7}"/>
              </a:ext>
            </a:extLst>
          </p:cNvPr>
          <p:cNvSpPr/>
          <p:nvPr/>
        </p:nvSpPr>
        <p:spPr>
          <a:xfrm>
            <a:off x="10443430" y="2552870"/>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ED892D9-74C4-8E04-58D4-9D95D60CDC3A}"/>
              </a:ext>
            </a:extLst>
          </p:cNvPr>
          <p:cNvSpPr/>
          <p:nvPr/>
        </p:nvSpPr>
        <p:spPr>
          <a:xfrm>
            <a:off x="10443430" y="471058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1BBF2F6-7299-F53D-FF00-625C4601086A}"/>
              </a:ext>
            </a:extLst>
          </p:cNvPr>
          <p:cNvSpPr/>
          <p:nvPr/>
        </p:nvSpPr>
        <p:spPr>
          <a:xfrm>
            <a:off x="10443430" y="323685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C898257-6CA2-2038-224B-3C03C12CA7DE}"/>
              </a:ext>
            </a:extLst>
          </p:cNvPr>
          <p:cNvSpPr/>
          <p:nvPr/>
        </p:nvSpPr>
        <p:spPr>
          <a:xfrm>
            <a:off x="10443429" y="5444510"/>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956D3AC-036E-7DCE-4727-9F791B1A2F3E}"/>
              </a:ext>
            </a:extLst>
          </p:cNvPr>
          <p:cNvSpPr/>
          <p:nvPr/>
        </p:nvSpPr>
        <p:spPr>
          <a:xfrm>
            <a:off x="10443430" y="392179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9C7D296-F533-BC98-A07A-7EB0506E0516}"/>
              </a:ext>
            </a:extLst>
          </p:cNvPr>
          <p:cNvSpPr/>
          <p:nvPr/>
        </p:nvSpPr>
        <p:spPr>
          <a:xfrm>
            <a:off x="10443429" y="6178577"/>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C7A19D49-8D12-9B77-6169-3D390EC615B2}"/>
              </a:ext>
            </a:extLst>
          </p:cNvPr>
          <p:cNvSpPr txBox="1"/>
          <p:nvPr/>
        </p:nvSpPr>
        <p:spPr>
          <a:xfrm rot="5400000">
            <a:off x="10271599" y="4040811"/>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sp>
        <p:nvSpPr>
          <p:cNvPr id="68" name="Rectangle 67">
            <a:extLst>
              <a:ext uri="{FF2B5EF4-FFF2-40B4-BE49-F238E27FC236}">
                <a16:creationId xmlns:a16="http://schemas.microsoft.com/office/drawing/2014/main" id="{A9FE1998-79B7-6AD2-7AEF-D421CD20B785}"/>
              </a:ext>
            </a:extLst>
          </p:cNvPr>
          <p:cNvSpPr/>
          <p:nvPr/>
        </p:nvSpPr>
        <p:spPr>
          <a:xfrm>
            <a:off x="1784149" y="3785918"/>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69" name="Straight Connector 68">
            <a:extLst>
              <a:ext uri="{FF2B5EF4-FFF2-40B4-BE49-F238E27FC236}">
                <a16:creationId xmlns:a16="http://schemas.microsoft.com/office/drawing/2014/main" id="{3AE54477-C2F8-C792-B803-B4A7C1B272BD}"/>
              </a:ext>
            </a:extLst>
          </p:cNvPr>
          <p:cNvCxnSpPr>
            <a:cxnSpLocks/>
          </p:cNvCxnSpPr>
          <p:nvPr/>
        </p:nvCxnSpPr>
        <p:spPr>
          <a:xfrm flipH="1">
            <a:off x="2434730" y="4008661"/>
            <a:ext cx="17991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838FF44A-EEAE-CFEB-2EBE-39D45AE38086}"/>
              </a:ext>
            </a:extLst>
          </p:cNvPr>
          <p:cNvSpPr/>
          <p:nvPr/>
        </p:nvSpPr>
        <p:spPr>
          <a:xfrm>
            <a:off x="1796788" y="4426469"/>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71" name="Straight Connector 70">
            <a:extLst>
              <a:ext uri="{FF2B5EF4-FFF2-40B4-BE49-F238E27FC236}">
                <a16:creationId xmlns:a16="http://schemas.microsoft.com/office/drawing/2014/main" id="{5BACB431-F70B-B406-83C2-361413BF29E6}"/>
              </a:ext>
            </a:extLst>
          </p:cNvPr>
          <p:cNvCxnSpPr>
            <a:cxnSpLocks/>
          </p:cNvCxnSpPr>
          <p:nvPr/>
        </p:nvCxnSpPr>
        <p:spPr>
          <a:xfrm flipH="1">
            <a:off x="2447369" y="4649212"/>
            <a:ext cx="17991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300535A-A1B6-58D1-0FC4-10B8B2E915B2}"/>
              </a:ext>
            </a:extLst>
          </p:cNvPr>
          <p:cNvCxnSpPr>
            <a:cxnSpLocks/>
          </p:cNvCxnSpPr>
          <p:nvPr/>
        </p:nvCxnSpPr>
        <p:spPr>
          <a:xfrm flipH="1">
            <a:off x="2434730" y="5286483"/>
            <a:ext cx="17991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E292443-F098-7338-D156-6315334CA767}"/>
              </a:ext>
            </a:extLst>
          </p:cNvPr>
          <p:cNvCxnSpPr>
            <a:cxnSpLocks/>
          </p:cNvCxnSpPr>
          <p:nvPr/>
        </p:nvCxnSpPr>
        <p:spPr>
          <a:xfrm flipH="1">
            <a:off x="2425149" y="6099551"/>
            <a:ext cx="17991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55FC9031-DCF8-8000-2B5A-EA1884316F8B}"/>
              </a:ext>
            </a:extLst>
          </p:cNvPr>
          <p:cNvSpPr/>
          <p:nvPr/>
        </p:nvSpPr>
        <p:spPr>
          <a:xfrm>
            <a:off x="9981247" y="2617516"/>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75" name="Rectangle 74">
            <a:extLst>
              <a:ext uri="{FF2B5EF4-FFF2-40B4-BE49-F238E27FC236}">
                <a16:creationId xmlns:a16="http://schemas.microsoft.com/office/drawing/2014/main" id="{1AD8A60C-05B7-70A6-54CF-676C4D8C208F}"/>
              </a:ext>
            </a:extLst>
          </p:cNvPr>
          <p:cNvSpPr/>
          <p:nvPr/>
        </p:nvSpPr>
        <p:spPr>
          <a:xfrm>
            <a:off x="9963806" y="3343569"/>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76" name="Rectangle 75">
            <a:extLst>
              <a:ext uri="{FF2B5EF4-FFF2-40B4-BE49-F238E27FC236}">
                <a16:creationId xmlns:a16="http://schemas.microsoft.com/office/drawing/2014/main" id="{7D009996-E182-0342-8513-591407B95D7F}"/>
              </a:ext>
            </a:extLst>
          </p:cNvPr>
          <p:cNvSpPr/>
          <p:nvPr/>
        </p:nvSpPr>
        <p:spPr>
          <a:xfrm>
            <a:off x="9963806" y="4046106"/>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77" name="Rectangle 76">
            <a:extLst>
              <a:ext uri="{FF2B5EF4-FFF2-40B4-BE49-F238E27FC236}">
                <a16:creationId xmlns:a16="http://schemas.microsoft.com/office/drawing/2014/main" id="{1663AA16-B743-ABAA-F9A0-F2D928926FE6}"/>
              </a:ext>
            </a:extLst>
          </p:cNvPr>
          <p:cNvSpPr/>
          <p:nvPr/>
        </p:nvSpPr>
        <p:spPr>
          <a:xfrm>
            <a:off x="9963806" y="4768552"/>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78" name="Rectangle 77">
            <a:extLst>
              <a:ext uri="{FF2B5EF4-FFF2-40B4-BE49-F238E27FC236}">
                <a16:creationId xmlns:a16="http://schemas.microsoft.com/office/drawing/2014/main" id="{4EEE0314-5C12-F3B9-F5ED-A3C149D83655}"/>
              </a:ext>
            </a:extLst>
          </p:cNvPr>
          <p:cNvSpPr/>
          <p:nvPr/>
        </p:nvSpPr>
        <p:spPr>
          <a:xfrm>
            <a:off x="9963806" y="5585207"/>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79" name="Rectangle 78">
            <a:extLst>
              <a:ext uri="{FF2B5EF4-FFF2-40B4-BE49-F238E27FC236}">
                <a16:creationId xmlns:a16="http://schemas.microsoft.com/office/drawing/2014/main" id="{6AE3E2C5-E938-473B-423C-C700DEC4EF4F}"/>
              </a:ext>
            </a:extLst>
          </p:cNvPr>
          <p:cNvSpPr/>
          <p:nvPr/>
        </p:nvSpPr>
        <p:spPr>
          <a:xfrm>
            <a:off x="9981247" y="6287195"/>
            <a:ext cx="462182" cy="252891"/>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n>
                  <a:solidFill>
                    <a:sysClr val="windowText" lastClr="000000"/>
                  </a:solidFill>
                </a:ln>
                <a:solidFill>
                  <a:sysClr val="windowText" lastClr="000000"/>
                </a:solidFill>
              </a:rPr>
              <a:t>NIC </a:t>
            </a:r>
          </a:p>
        </p:txBody>
      </p:sp>
      <p:sp>
        <p:nvSpPr>
          <p:cNvPr id="80" name="Rectangle 79">
            <a:extLst>
              <a:ext uri="{FF2B5EF4-FFF2-40B4-BE49-F238E27FC236}">
                <a16:creationId xmlns:a16="http://schemas.microsoft.com/office/drawing/2014/main" id="{2A1B06B1-19DD-B561-EBA0-E6C4EE9CE06F}"/>
              </a:ext>
            </a:extLst>
          </p:cNvPr>
          <p:cNvSpPr/>
          <p:nvPr/>
        </p:nvSpPr>
        <p:spPr>
          <a:xfrm rot="5400000">
            <a:off x="7216703" y="4442756"/>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sp>
        <p:nvSpPr>
          <p:cNvPr id="81" name="Rectangle 80">
            <a:extLst>
              <a:ext uri="{FF2B5EF4-FFF2-40B4-BE49-F238E27FC236}">
                <a16:creationId xmlns:a16="http://schemas.microsoft.com/office/drawing/2014/main" id="{6B7910EE-3005-FE7D-4F6B-12ACD24A8EEF}"/>
              </a:ext>
            </a:extLst>
          </p:cNvPr>
          <p:cNvSpPr/>
          <p:nvPr/>
        </p:nvSpPr>
        <p:spPr>
          <a:xfrm rot="5400000">
            <a:off x="5170836" y="4430987"/>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82" name="Straight Connector 81">
            <a:extLst>
              <a:ext uri="{FF2B5EF4-FFF2-40B4-BE49-F238E27FC236}">
                <a16:creationId xmlns:a16="http://schemas.microsoft.com/office/drawing/2014/main" id="{2E62DE90-873C-5F99-FF5D-D565CAEE6D6D}"/>
              </a:ext>
            </a:extLst>
          </p:cNvPr>
          <p:cNvCxnSpPr>
            <a:cxnSpLocks/>
          </p:cNvCxnSpPr>
          <p:nvPr/>
        </p:nvCxnSpPr>
        <p:spPr>
          <a:xfrm flipH="1">
            <a:off x="4842509" y="3444737"/>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56B405E-3113-5AC6-194B-3AD4332D2048}"/>
              </a:ext>
            </a:extLst>
          </p:cNvPr>
          <p:cNvCxnSpPr>
            <a:cxnSpLocks/>
          </p:cNvCxnSpPr>
          <p:nvPr/>
        </p:nvCxnSpPr>
        <p:spPr>
          <a:xfrm flipH="1">
            <a:off x="4842509" y="3785918"/>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26BCFB9-057A-1EEC-1F9A-C5E1F37C78A0}"/>
              </a:ext>
            </a:extLst>
          </p:cNvPr>
          <p:cNvCxnSpPr>
            <a:cxnSpLocks/>
          </p:cNvCxnSpPr>
          <p:nvPr/>
        </p:nvCxnSpPr>
        <p:spPr>
          <a:xfrm flipH="1">
            <a:off x="4842509" y="415691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6A8DD7C-69A1-DEBF-4AC1-F574EA098F5F}"/>
              </a:ext>
            </a:extLst>
          </p:cNvPr>
          <p:cNvCxnSpPr>
            <a:cxnSpLocks/>
          </p:cNvCxnSpPr>
          <p:nvPr/>
        </p:nvCxnSpPr>
        <p:spPr>
          <a:xfrm flipH="1">
            <a:off x="4842509" y="4556361"/>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C0FD41E-17E4-DF47-BBE2-057476BDB11B}"/>
              </a:ext>
            </a:extLst>
          </p:cNvPr>
          <p:cNvCxnSpPr>
            <a:cxnSpLocks/>
          </p:cNvCxnSpPr>
          <p:nvPr/>
        </p:nvCxnSpPr>
        <p:spPr>
          <a:xfrm flipH="1">
            <a:off x="4842509" y="4927597"/>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9AB7B44-3A3A-385E-59DA-3BA250B485F2}"/>
              </a:ext>
            </a:extLst>
          </p:cNvPr>
          <p:cNvCxnSpPr>
            <a:cxnSpLocks/>
          </p:cNvCxnSpPr>
          <p:nvPr/>
        </p:nvCxnSpPr>
        <p:spPr>
          <a:xfrm flipH="1">
            <a:off x="4842509" y="528648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52E1632-88DD-EF53-60B8-6ACDDDD0FC65}"/>
              </a:ext>
            </a:extLst>
          </p:cNvPr>
          <p:cNvCxnSpPr>
            <a:cxnSpLocks/>
          </p:cNvCxnSpPr>
          <p:nvPr/>
        </p:nvCxnSpPr>
        <p:spPr>
          <a:xfrm flipH="1">
            <a:off x="4842509" y="5634629"/>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D5A47AB-BDCD-909A-9799-4DD115965F46}"/>
              </a:ext>
            </a:extLst>
          </p:cNvPr>
          <p:cNvCxnSpPr>
            <a:cxnSpLocks/>
          </p:cNvCxnSpPr>
          <p:nvPr/>
        </p:nvCxnSpPr>
        <p:spPr>
          <a:xfrm flipH="1">
            <a:off x="4848136" y="597889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A5681E6-6C5C-EB74-BCAF-9538C2182571}"/>
              </a:ext>
            </a:extLst>
          </p:cNvPr>
          <p:cNvCxnSpPr>
            <a:cxnSpLocks/>
          </p:cNvCxnSpPr>
          <p:nvPr/>
        </p:nvCxnSpPr>
        <p:spPr>
          <a:xfrm flipH="1">
            <a:off x="4842509" y="6262591"/>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56A8F96-349C-AB96-5005-B874C77E23B1}"/>
              </a:ext>
            </a:extLst>
          </p:cNvPr>
          <p:cNvCxnSpPr>
            <a:cxnSpLocks/>
          </p:cNvCxnSpPr>
          <p:nvPr/>
        </p:nvCxnSpPr>
        <p:spPr>
          <a:xfrm flipH="1">
            <a:off x="4842509" y="3194814"/>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18B581F-51E0-EB9F-FE3F-5222FD2F9AE8}"/>
              </a:ext>
            </a:extLst>
          </p:cNvPr>
          <p:cNvCxnSpPr>
            <a:cxnSpLocks/>
          </p:cNvCxnSpPr>
          <p:nvPr/>
        </p:nvCxnSpPr>
        <p:spPr>
          <a:xfrm flipH="1">
            <a:off x="7153490" y="3481196"/>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AE6B3F9-3472-472C-B97D-80AD4BECDA49}"/>
              </a:ext>
            </a:extLst>
          </p:cNvPr>
          <p:cNvCxnSpPr>
            <a:cxnSpLocks/>
          </p:cNvCxnSpPr>
          <p:nvPr/>
        </p:nvCxnSpPr>
        <p:spPr>
          <a:xfrm flipH="1">
            <a:off x="7153490" y="3822377"/>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6FF0F23-DCEA-BE2E-0B58-F387C9015659}"/>
              </a:ext>
            </a:extLst>
          </p:cNvPr>
          <p:cNvCxnSpPr>
            <a:cxnSpLocks/>
          </p:cNvCxnSpPr>
          <p:nvPr/>
        </p:nvCxnSpPr>
        <p:spPr>
          <a:xfrm flipH="1">
            <a:off x="7153490" y="4193371"/>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28F0C81-86F5-37D4-89B0-576354900592}"/>
              </a:ext>
            </a:extLst>
          </p:cNvPr>
          <p:cNvCxnSpPr>
            <a:cxnSpLocks/>
          </p:cNvCxnSpPr>
          <p:nvPr/>
        </p:nvCxnSpPr>
        <p:spPr>
          <a:xfrm flipH="1">
            <a:off x="7153490" y="4592820"/>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E25D2C6-2F50-A2B7-245A-955C69C83919}"/>
              </a:ext>
            </a:extLst>
          </p:cNvPr>
          <p:cNvCxnSpPr>
            <a:cxnSpLocks/>
          </p:cNvCxnSpPr>
          <p:nvPr/>
        </p:nvCxnSpPr>
        <p:spPr>
          <a:xfrm flipH="1">
            <a:off x="7153490" y="4964056"/>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4C032CF-65A8-7464-8278-99291C7E1402}"/>
              </a:ext>
            </a:extLst>
          </p:cNvPr>
          <p:cNvCxnSpPr>
            <a:cxnSpLocks/>
          </p:cNvCxnSpPr>
          <p:nvPr/>
        </p:nvCxnSpPr>
        <p:spPr>
          <a:xfrm flipH="1">
            <a:off x="7153490" y="532294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D6DF026-6515-4CA5-EDE0-F1B39A4C5E51}"/>
              </a:ext>
            </a:extLst>
          </p:cNvPr>
          <p:cNvCxnSpPr>
            <a:cxnSpLocks/>
          </p:cNvCxnSpPr>
          <p:nvPr/>
        </p:nvCxnSpPr>
        <p:spPr>
          <a:xfrm flipH="1">
            <a:off x="7153490" y="5671088"/>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0634422-EBA9-EEB4-4ADA-93C1F65B8B29}"/>
              </a:ext>
            </a:extLst>
          </p:cNvPr>
          <p:cNvCxnSpPr>
            <a:cxnSpLocks/>
          </p:cNvCxnSpPr>
          <p:nvPr/>
        </p:nvCxnSpPr>
        <p:spPr>
          <a:xfrm flipH="1">
            <a:off x="7159117" y="601535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693805BE-008B-062A-A9AE-48CE2F217C3C}"/>
              </a:ext>
            </a:extLst>
          </p:cNvPr>
          <p:cNvCxnSpPr>
            <a:cxnSpLocks/>
          </p:cNvCxnSpPr>
          <p:nvPr/>
        </p:nvCxnSpPr>
        <p:spPr>
          <a:xfrm flipH="1">
            <a:off x="7153490" y="6299050"/>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34189D6-B3CE-A1BD-77F8-4203657A7997}"/>
              </a:ext>
            </a:extLst>
          </p:cNvPr>
          <p:cNvCxnSpPr>
            <a:cxnSpLocks/>
          </p:cNvCxnSpPr>
          <p:nvPr/>
        </p:nvCxnSpPr>
        <p:spPr>
          <a:xfrm flipH="1">
            <a:off x="7153490" y="323127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36BB050-3D28-9852-C1BD-096793D4CF80}"/>
              </a:ext>
            </a:extLst>
          </p:cNvPr>
          <p:cNvCxnSpPr>
            <a:cxnSpLocks/>
          </p:cNvCxnSpPr>
          <p:nvPr/>
        </p:nvCxnSpPr>
        <p:spPr>
          <a:xfrm flipH="1">
            <a:off x="9232118" y="2743961"/>
            <a:ext cx="731688" cy="51398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F05BB15-DD1B-9CB9-D955-888AF4C09650}"/>
              </a:ext>
            </a:extLst>
          </p:cNvPr>
          <p:cNvCxnSpPr>
            <a:cxnSpLocks/>
            <a:stCxn id="75" idx="1"/>
          </p:cNvCxnSpPr>
          <p:nvPr/>
        </p:nvCxnSpPr>
        <p:spPr>
          <a:xfrm flipH="1">
            <a:off x="9214676" y="3470015"/>
            <a:ext cx="749130" cy="166455"/>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221A1BC3-5DA0-A9D4-696D-FE29FD3C3136}"/>
              </a:ext>
            </a:extLst>
          </p:cNvPr>
          <p:cNvCxnSpPr>
            <a:cxnSpLocks/>
            <a:stCxn id="76" idx="1"/>
          </p:cNvCxnSpPr>
          <p:nvPr/>
        </p:nvCxnSpPr>
        <p:spPr>
          <a:xfrm flipH="1">
            <a:off x="9215955" y="4172552"/>
            <a:ext cx="747851" cy="8846"/>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E1CA4877-A120-46DB-7093-7FD17C54D5ED}"/>
              </a:ext>
            </a:extLst>
          </p:cNvPr>
          <p:cNvCxnSpPr>
            <a:cxnSpLocks/>
            <a:stCxn id="77" idx="1"/>
          </p:cNvCxnSpPr>
          <p:nvPr/>
        </p:nvCxnSpPr>
        <p:spPr>
          <a:xfrm flipH="1">
            <a:off x="9207016" y="4894998"/>
            <a:ext cx="756790" cy="733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C90B14F-4662-1023-8CCA-BDD65FF9D754}"/>
              </a:ext>
            </a:extLst>
          </p:cNvPr>
          <p:cNvCxnSpPr>
            <a:cxnSpLocks/>
          </p:cNvCxnSpPr>
          <p:nvPr/>
        </p:nvCxnSpPr>
        <p:spPr>
          <a:xfrm flipH="1">
            <a:off x="9221868" y="5713951"/>
            <a:ext cx="688866"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51950B6-4DD8-8598-D498-1C922AA06706}"/>
              </a:ext>
            </a:extLst>
          </p:cNvPr>
          <p:cNvCxnSpPr>
            <a:cxnSpLocks/>
            <a:stCxn id="79" idx="1"/>
          </p:cNvCxnSpPr>
          <p:nvPr/>
        </p:nvCxnSpPr>
        <p:spPr>
          <a:xfrm flipH="1" flipV="1">
            <a:off x="9207016" y="6176963"/>
            <a:ext cx="774231" cy="236678"/>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82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7D89-572F-7F58-F5DB-532750B2328F}"/>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CXL bridging across RDMA (</a:t>
            </a:r>
            <a:r>
              <a:rPr lang="en-US" sz="4400" b="0" i="0" u="none" strike="noStrike" dirty="0" err="1">
                <a:solidFill>
                  <a:srgbClr val="000000"/>
                </a:solidFill>
                <a:effectLst/>
                <a:latin typeface="Calibri" panose="020F0502020204030204" pitchFamily="34" charset="0"/>
              </a:rPr>
              <a:t>OmniPath</a:t>
            </a:r>
            <a:r>
              <a:rPr lang="en-US" sz="4400" b="0" i="0" u="none" strike="noStrike" dirty="0">
                <a:solidFill>
                  <a:srgbClr val="000000"/>
                </a:solidFill>
                <a:effectLst/>
                <a:latin typeface="Calibri" panose="020F0502020204030204" pitchFamily="34" charset="0"/>
              </a:rPr>
              <a:t>) fabrics</a:t>
            </a:r>
            <a:endParaRPr lang="en-US" dirty="0"/>
          </a:p>
        </p:txBody>
      </p:sp>
      <p:sp>
        <p:nvSpPr>
          <p:cNvPr id="3" name="Content Placeholder 2">
            <a:extLst>
              <a:ext uri="{FF2B5EF4-FFF2-40B4-BE49-F238E27FC236}">
                <a16:creationId xmlns:a16="http://schemas.microsoft.com/office/drawing/2014/main" id="{3F499395-13A8-5FC0-B3DD-10B31736E136}"/>
              </a:ext>
            </a:extLst>
          </p:cNvPr>
          <p:cNvSpPr>
            <a:spLocks noGrp="1"/>
          </p:cNvSpPr>
          <p:nvPr>
            <p:ph idx="1"/>
          </p:nvPr>
        </p:nvSpPr>
        <p:spPr/>
        <p:txBody>
          <a:bodyPr/>
          <a:lstStyle/>
          <a:p>
            <a:pPr marL="0" marR="0" indent="0" algn="l">
              <a:spcBef>
                <a:spcPts val="0"/>
              </a:spcBef>
              <a:spcAft>
                <a:spcPts val="0"/>
              </a:spcAft>
              <a:buNone/>
            </a:pPr>
            <a:r>
              <a:rPr lang="en-US" sz="1100" b="0" i="0" u="none" strike="noStrike" dirty="0">
                <a:solidFill>
                  <a:srgbClr val="000000"/>
                </a:solidFill>
                <a:effectLst/>
                <a:latin typeface="Calibri" panose="020F0502020204030204" pitchFamily="34" charset="0"/>
              </a:rPr>
              <a:t> </a:t>
            </a:r>
          </a:p>
          <a:p>
            <a:endParaRPr lang="en-US" dirty="0"/>
          </a:p>
        </p:txBody>
      </p:sp>
      <p:sp>
        <p:nvSpPr>
          <p:cNvPr id="4" name="TextBox 3">
            <a:extLst>
              <a:ext uri="{FF2B5EF4-FFF2-40B4-BE49-F238E27FC236}">
                <a16:creationId xmlns:a16="http://schemas.microsoft.com/office/drawing/2014/main" id="{3F08904D-E4B8-02B7-FF68-A8AD13D623BD}"/>
              </a:ext>
            </a:extLst>
          </p:cNvPr>
          <p:cNvSpPr txBox="1"/>
          <p:nvPr/>
        </p:nvSpPr>
        <p:spPr>
          <a:xfrm>
            <a:off x="86012" y="3194814"/>
            <a:ext cx="1712971" cy="369332"/>
          </a:xfrm>
          <a:prstGeom prst="rect">
            <a:avLst/>
          </a:prstGeom>
          <a:solidFill>
            <a:srgbClr val="92D050"/>
          </a:solidFill>
        </p:spPr>
        <p:txBody>
          <a:bodyPr wrap="square" rtlCol="0">
            <a:spAutoFit/>
          </a:bodyPr>
          <a:lstStyle/>
          <a:p>
            <a:pPr algn="ctr"/>
            <a:r>
              <a:rPr lang="en-US" dirty="0"/>
              <a:t>Node 1</a:t>
            </a:r>
          </a:p>
        </p:txBody>
      </p:sp>
      <p:sp>
        <p:nvSpPr>
          <p:cNvPr id="5" name="TextBox 4">
            <a:extLst>
              <a:ext uri="{FF2B5EF4-FFF2-40B4-BE49-F238E27FC236}">
                <a16:creationId xmlns:a16="http://schemas.microsoft.com/office/drawing/2014/main" id="{9E3C9465-0F5F-C36F-0628-C2BC5078711A}"/>
              </a:ext>
            </a:extLst>
          </p:cNvPr>
          <p:cNvSpPr txBox="1"/>
          <p:nvPr/>
        </p:nvSpPr>
        <p:spPr>
          <a:xfrm>
            <a:off x="86012" y="3824855"/>
            <a:ext cx="1712971" cy="369332"/>
          </a:xfrm>
          <a:prstGeom prst="rect">
            <a:avLst/>
          </a:prstGeom>
          <a:solidFill>
            <a:srgbClr val="92D050"/>
          </a:solidFill>
        </p:spPr>
        <p:txBody>
          <a:bodyPr wrap="square" rtlCol="0">
            <a:spAutoFit/>
          </a:bodyPr>
          <a:lstStyle/>
          <a:p>
            <a:pPr algn="ctr"/>
            <a:r>
              <a:rPr lang="en-US" dirty="0"/>
              <a:t>Node 2</a:t>
            </a:r>
          </a:p>
        </p:txBody>
      </p:sp>
      <p:sp>
        <p:nvSpPr>
          <p:cNvPr id="6" name="TextBox 5">
            <a:extLst>
              <a:ext uri="{FF2B5EF4-FFF2-40B4-BE49-F238E27FC236}">
                <a16:creationId xmlns:a16="http://schemas.microsoft.com/office/drawing/2014/main" id="{8DE58DC9-32D2-7AD4-7125-5193C79DDF99}"/>
              </a:ext>
            </a:extLst>
          </p:cNvPr>
          <p:cNvSpPr txBox="1"/>
          <p:nvPr/>
        </p:nvSpPr>
        <p:spPr>
          <a:xfrm>
            <a:off x="86011" y="4484411"/>
            <a:ext cx="1712971" cy="369332"/>
          </a:xfrm>
          <a:prstGeom prst="rect">
            <a:avLst/>
          </a:prstGeom>
          <a:solidFill>
            <a:srgbClr val="92D050"/>
          </a:solidFill>
        </p:spPr>
        <p:txBody>
          <a:bodyPr wrap="square" rtlCol="0">
            <a:spAutoFit/>
          </a:bodyPr>
          <a:lstStyle/>
          <a:p>
            <a:pPr algn="ctr"/>
            <a:r>
              <a:rPr lang="en-US" dirty="0"/>
              <a:t>Node 3</a:t>
            </a:r>
          </a:p>
        </p:txBody>
      </p:sp>
      <p:sp>
        <p:nvSpPr>
          <p:cNvPr id="7" name="TextBox 6">
            <a:extLst>
              <a:ext uri="{FF2B5EF4-FFF2-40B4-BE49-F238E27FC236}">
                <a16:creationId xmlns:a16="http://schemas.microsoft.com/office/drawing/2014/main" id="{E98A7CE7-19CA-003C-4263-4AE4A695A58B}"/>
              </a:ext>
            </a:extLst>
          </p:cNvPr>
          <p:cNvSpPr txBox="1"/>
          <p:nvPr/>
        </p:nvSpPr>
        <p:spPr>
          <a:xfrm>
            <a:off x="86011" y="5107784"/>
            <a:ext cx="1712971" cy="369332"/>
          </a:xfrm>
          <a:prstGeom prst="rect">
            <a:avLst/>
          </a:prstGeom>
          <a:solidFill>
            <a:srgbClr val="92D050"/>
          </a:solidFill>
        </p:spPr>
        <p:txBody>
          <a:bodyPr wrap="square" rtlCol="0">
            <a:spAutoFit/>
          </a:bodyPr>
          <a:lstStyle/>
          <a:p>
            <a:pPr algn="ctr"/>
            <a:r>
              <a:rPr lang="en-US" dirty="0"/>
              <a:t>Node 4</a:t>
            </a:r>
          </a:p>
        </p:txBody>
      </p:sp>
      <p:sp>
        <p:nvSpPr>
          <p:cNvPr id="8" name="TextBox 7">
            <a:extLst>
              <a:ext uri="{FF2B5EF4-FFF2-40B4-BE49-F238E27FC236}">
                <a16:creationId xmlns:a16="http://schemas.microsoft.com/office/drawing/2014/main" id="{9D5B87C2-C225-E6F5-B50E-5F81BEEDB875}"/>
              </a:ext>
            </a:extLst>
          </p:cNvPr>
          <p:cNvSpPr txBox="1"/>
          <p:nvPr/>
        </p:nvSpPr>
        <p:spPr>
          <a:xfrm>
            <a:off x="86011" y="5774008"/>
            <a:ext cx="1712971" cy="369332"/>
          </a:xfrm>
          <a:prstGeom prst="rect">
            <a:avLst/>
          </a:prstGeom>
          <a:solidFill>
            <a:srgbClr val="92D050"/>
          </a:solidFill>
        </p:spPr>
        <p:txBody>
          <a:bodyPr wrap="square" rtlCol="0">
            <a:spAutoFit/>
          </a:bodyPr>
          <a:lstStyle/>
          <a:p>
            <a:pPr algn="ctr"/>
            <a:r>
              <a:rPr lang="en-US" dirty="0"/>
              <a:t>Node 5</a:t>
            </a:r>
          </a:p>
        </p:txBody>
      </p:sp>
      <p:sp>
        <p:nvSpPr>
          <p:cNvPr id="9" name="Rectangle 8">
            <a:extLst>
              <a:ext uri="{FF2B5EF4-FFF2-40B4-BE49-F238E27FC236}">
                <a16:creationId xmlns:a16="http://schemas.microsoft.com/office/drawing/2014/main" id="{C4FD9FF5-2EB9-0756-BA2E-CA83B497D3C3}"/>
              </a:ext>
            </a:extLst>
          </p:cNvPr>
          <p:cNvSpPr/>
          <p:nvPr/>
        </p:nvSpPr>
        <p:spPr>
          <a:xfrm rot="5400000">
            <a:off x="2062800" y="3671187"/>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0" name="Rectangle 9">
            <a:extLst>
              <a:ext uri="{FF2B5EF4-FFF2-40B4-BE49-F238E27FC236}">
                <a16:creationId xmlns:a16="http://schemas.microsoft.com/office/drawing/2014/main" id="{BC5FC794-53AD-A819-DB94-A664923577E3}"/>
              </a:ext>
            </a:extLst>
          </p:cNvPr>
          <p:cNvSpPr/>
          <p:nvPr/>
        </p:nvSpPr>
        <p:spPr>
          <a:xfrm rot="5400000">
            <a:off x="2062799" y="5631519"/>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1" name="Rectangle 10">
            <a:extLst>
              <a:ext uri="{FF2B5EF4-FFF2-40B4-BE49-F238E27FC236}">
                <a16:creationId xmlns:a16="http://schemas.microsoft.com/office/drawing/2014/main" id="{8222DFFC-32CA-DC21-C752-8FEBE71EEE56}"/>
              </a:ext>
            </a:extLst>
          </p:cNvPr>
          <p:cNvSpPr/>
          <p:nvPr/>
        </p:nvSpPr>
        <p:spPr>
          <a:xfrm>
            <a:off x="1798979" y="5026571"/>
            <a:ext cx="626170" cy="457826"/>
          </a:xfrm>
          <a:prstGeom prst="rect">
            <a:avLst/>
          </a:prstGeom>
          <a:gradFill flip="none" rotWithShape="1">
            <a:gsLst>
              <a:gs pos="0">
                <a:srgbClr val="FF3A5B">
                  <a:tint val="66000"/>
                  <a:satMod val="160000"/>
                </a:srgbClr>
              </a:gs>
              <a:gs pos="50000">
                <a:srgbClr val="FF3A5B">
                  <a:tint val="44500"/>
                  <a:satMod val="160000"/>
                </a:srgbClr>
              </a:gs>
              <a:gs pos="100000">
                <a:srgbClr val="FF3A5B">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2" name="Rectangle 11">
            <a:extLst>
              <a:ext uri="{FF2B5EF4-FFF2-40B4-BE49-F238E27FC236}">
                <a16:creationId xmlns:a16="http://schemas.microsoft.com/office/drawing/2014/main" id="{FE6D3D01-D10B-52D4-680E-4468EEF73741}"/>
              </a:ext>
            </a:extLst>
          </p:cNvPr>
          <p:cNvSpPr/>
          <p:nvPr/>
        </p:nvSpPr>
        <p:spPr>
          <a:xfrm>
            <a:off x="1798979" y="5891798"/>
            <a:ext cx="626170" cy="457826"/>
          </a:xfrm>
          <a:prstGeom prst="rect">
            <a:avLst/>
          </a:prstGeom>
          <a:gradFill flip="none" rotWithShape="1">
            <a:gsLst>
              <a:gs pos="0">
                <a:srgbClr val="FF3A5B">
                  <a:tint val="66000"/>
                  <a:satMod val="160000"/>
                </a:srgbClr>
              </a:gs>
              <a:gs pos="50000">
                <a:srgbClr val="FF3A5B">
                  <a:tint val="44500"/>
                  <a:satMod val="160000"/>
                </a:srgbClr>
              </a:gs>
              <a:gs pos="100000">
                <a:srgbClr val="FF3A5B">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13" name="Straight Connector 12">
            <a:extLst>
              <a:ext uri="{FF2B5EF4-FFF2-40B4-BE49-F238E27FC236}">
                <a16:creationId xmlns:a16="http://schemas.microsoft.com/office/drawing/2014/main" id="{1DC67EE0-A846-0C4A-75E0-1A225D1D7461}"/>
              </a:ext>
            </a:extLst>
          </p:cNvPr>
          <p:cNvCxnSpPr>
            <a:cxnSpLocks/>
          </p:cNvCxnSpPr>
          <p:nvPr/>
        </p:nvCxnSpPr>
        <p:spPr>
          <a:xfrm flipH="1">
            <a:off x="1583568" y="5687523"/>
            <a:ext cx="955604" cy="6381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F2AA385-F5F7-3CD5-CBE8-AF0024766A2B}"/>
              </a:ext>
            </a:extLst>
          </p:cNvPr>
          <p:cNvCxnSpPr>
            <a:cxnSpLocks/>
          </p:cNvCxnSpPr>
          <p:nvPr/>
        </p:nvCxnSpPr>
        <p:spPr>
          <a:xfrm flipH="1" flipV="1">
            <a:off x="1634262" y="5480151"/>
            <a:ext cx="904910" cy="20737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844577B-7EBE-8726-3AAF-2D6B09D7FB4A}"/>
              </a:ext>
            </a:extLst>
          </p:cNvPr>
          <p:cNvCxnSpPr>
            <a:cxnSpLocks/>
          </p:cNvCxnSpPr>
          <p:nvPr/>
        </p:nvCxnSpPr>
        <p:spPr>
          <a:xfrm flipH="1">
            <a:off x="1783396" y="4281285"/>
            <a:ext cx="755776" cy="36648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57D3E1D-1B44-4B76-7442-9A632693AA3E}"/>
              </a:ext>
            </a:extLst>
          </p:cNvPr>
          <p:cNvCxnSpPr>
            <a:cxnSpLocks/>
          </p:cNvCxnSpPr>
          <p:nvPr/>
        </p:nvCxnSpPr>
        <p:spPr>
          <a:xfrm flipH="1">
            <a:off x="1791190" y="4011630"/>
            <a:ext cx="747982" cy="5253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DA08B36-5307-29F4-0540-C412BC2455ED}"/>
              </a:ext>
            </a:extLst>
          </p:cNvPr>
          <p:cNvCxnSpPr>
            <a:cxnSpLocks/>
          </p:cNvCxnSpPr>
          <p:nvPr/>
        </p:nvCxnSpPr>
        <p:spPr>
          <a:xfrm flipH="1" flipV="1">
            <a:off x="1816849" y="3413954"/>
            <a:ext cx="722323" cy="34461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2A67479-859A-810B-5C41-D6AE064FA505}"/>
              </a:ext>
            </a:extLst>
          </p:cNvPr>
          <p:cNvSpPr/>
          <p:nvPr/>
        </p:nvSpPr>
        <p:spPr>
          <a:xfrm>
            <a:off x="2933993" y="3185041"/>
            <a:ext cx="626170" cy="457826"/>
          </a:xfrm>
          <a:prstGeom prst="rect">
            <a:avLst/>
          </a:prstGeom>
          <a:gradFill flip="none" rotWithShape="1">
            <a:gsLst>
              <a:gs pos="0">
                <a:srgbClr val="FF3A5B">
                  <a:tint val="66000"/>
                  <a:satMod val="160000"/>
                </a:srgbClr>
              </a:gs>
              <a:gs pos="50000">
                <a:srgbClr val="FF3A5B">
                  <a:tint val="44500"/>
                  <a:satMod val="160000"/>
                </a:srgbClr>
              </a:gs>
              <a:gs pos="100000">
                <a:srgbClr val="FF3A5B">
                  <a:tint val="23500"/>
                  <a:satMod val="160000"/>
                </a:srgbClr>
              </a:gs>
            </a:gsLst>
            <a:lin ang="0" scaled="1"/>
            <a:tileRect/>
          </a:gra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9" name="Rectangle 18">
            <a:extLst>
              <a:ext uri="{FF2B5EF4-FFF2-40B4-BE49-F238E27FC236}">
                <a16:creationId xmlns:a16="http://schemas.microsoft.com/office/drawing/2014/main" id="{5A375DA6-BF29-C1F3-759D-B0CB09EEDEFB}"/>
              </a:ext>
            </a:extLst>
          </p:cNvPr>
          <p:cNvSpPr/>
          <p:nvPr/>
        </p:nvSpPr>
        <p:spPr>
          <a:xfrm rot="5400000">
            <a:off x="2780427" y="4557845"/>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cxnSp>
        <p:nvCxnSpPr>
          <p:cNvPr id="20" name="Straight Connector 19">
            <a:extLst>
              <a:ext uri="{FF2B5EF4-FFF2-40B4-BE49-F238E27FC236}">
                <a16:creationId xmlns:a16="http://schemas.microsoft.com/office/drawing/2014/main" id="{19D7F11C-4D9C-72D7-95A1-57F5B431FE4C}"/>
              </a:ext>
            </a:extLst>
          </p:cNvPr>
          <p:cNvCxnSpPr>
            <a:cxnSpLocks/>
          </p:cNvCxnSpPr>
          <p:nvPr/>
        </p:nvCxnSpPr>
        <p:spPr>
          <a:xfrm flipH="1" flipV="1">
            <a:off x="2964555" y="4008096"/>
            <a:ext cx="282523" cy="45643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FD1A5FE-2035-31B1-FD31-8C8A84D1317A}"/>
              </a:ext>
            </a:extLst>
          </p:cNvPr>
          <p:cNvCxnSpPr>
            <a:cxnSpLocks/>
            <a:stCxn id="19" idx="2"/>
          </p:cNvCxnSpPr>
          <p:nvPr/>
        </p:nvCxnSpPr>
        <p:spPr>
          <a:xfrm flipH="1">
            <a:off x="2897020" y="4751740"/>
            <a:ext cx="359781" cy="105534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450959A6-40EA-7563-33D1-5370D2D6E268}"/>
              </a:ext>
            </a:extLst>
          </p:cNvPr>
          <p:cNvSpPr/>
          <p:nvPr/>
        </p:nvSpPr>
        <p:spPr>
          <a:xfrm rot="5400000">
            <a:off x="4607489" y="4467083"/>
            <a:ext cx="2039525" cy="599567"/>
          </a:xfrm>
          <a:prstGeom prst="rect">
            <a:avLst/>
          </a:prstGeom>
          <a:gradFill flip="none" rotWithShape="1">
            <a:gsLst>
              <a:gs pos="0">
                <a:srgbClr val="FF3A5B">
                  <a:tint val="66000"/>
                  <a:satMod val="160000"/>
                </a:srgbClr>
              </a:gs>
              <a:gs pos="50000">
                <a:srgbClr val="FF3A5B">
                  <a:tint val="44500"/>
                  <a:satMod val="160000"/>
                </a:srgbClr>
              </a:gs>
              <a:gs pos="100000">
                <a:srgbClr val="FF3A5B">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23" name="Straight Connector 22">
            <a:extLst>
              <a:ext uri="{FF2B5EF4-FFF2-40B4-BE49-F238E27FC236}">
                <a16:creationId xmlns:a16="http://schemas.microsoft.com/office/drawing/2014/main" id="{B4256D28-C907-37F6-E659-42CBB4170EAE}"/>
              </a:ext>
            </a:extLst>
          </p:cNvPr>
          <p:cNvCxnSpPr>
            <a:cxnSpLocks/>
            <a:endCxn id="18" idx="3"/>
          </p:cNvCxnSpPr>
          <p:nvPr/>
        </p:nvCxnSpPr>
        <p:spPr>
          <a:xfrm flipH="1" flipV="1">
            <a:off x="3560163" y="3413954"/>
            <a:ext cx="1767305" cy="1050572"/>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CFD6727-DD3C-E140-A2EC-F8FCF79DD298}"/>
              </a:ext>
            </a:extLst>
          </p:cNvPr>
          <p:cNvCxnSpPr>
            <a:cxnSpLocks/>
          </p:cNvCxnSpPr>
          <p:nvPr/>
        </p:nvCxnSpPr>
        <p:spPr>
          <a:xfrm>
            <a:off x="2388505" y="5014689"/>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7D196A-8748-ABB3-E824-4E384F32AA07}"/>
              </a:ext>
            </a:extLst>
          </p:cNvPr>
          <p:cNvSpPr/>
          <p:nvPr/>
        </p:nvSpPr>
        <p:spPr>
          <a:xfrm rot="5400000">
            <a:off x="8130619" y="4798393"/>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26" name="Rectangle 25">
            <a:extLst>
              <a:ext uri="{FF2B5EF4-FFF2-40B4-BE49-F238E27FC236}">
                <a16:creationId xmlns:a16="http://schemas.microsoft.com/office/drawing/2014/main" id="{B7B149C9-0EEC-9370-51B9-A4CE62B4524F}"/>
              </a:ext>
            </a:extLst>
          </p:cNvPr>
          <p:cNvSpPr/>
          <p:nvPr/>
        </p:nvSpPr>
        <p:spPr>
          <a:xfrm>
            <a:off x="7980822" y="4322019"/>
            <a:ext cx="626170" cy="457826"/>
          </a:xfrm>
          <a:prstGeom prst="rect">
            <a:avLst/>
          </a:prstGeom>
          <a:gradFill flip="none" rotWithShape="1">
            <a:gsLst>
              <a:gs pos="0">
                <a:srgbClr val="FF3A5B">
                  <a:tint val="66000"/>
                  <a:satMod val="160000"/>
                </a:srgbClr>
              </a:gs>
              <a:gs pos="50000">
                <a:srgbClr val="FF3A5B">
                  <a:tint val="44500"/>
                  <a:satMod val="160000"/>
                </a:srgbClr>
              </a:gs>
              <a:gs pos="100000">
                <a:srgbClr val="FF3A5B">
                  <a:tint val="23500"/>
                  <a:satMod val="160000"/>
                </a:srgbClr>
              </a:gs>
            </a:gsLst>
            <a:lin ang="0" scaled="1"/>
            <a:tileRect/>
          </a:gra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27" name="Straight Connector 26">
            <a:extLst>
              <a:ext uri="{FF2B5EF4-FFF2-40B4-BE49-F238E27FC236}">
                <a16:creationId xmlns:a16="http://schemas.microsoft.com/office/drawing/2014/main" id="{0193D0ED-8FD8-5A67-8F82-DDA4F978C6E1}"/>
              </a:ext>
            </a:extLst>
          </p:cNvPr>
          <p:cNvCxnSpPr>
            <a:cxnSpLocks/>
          </p:cNvCxnSpPr>
          <p:nvPr/>
        </p:nvCxnSpPr>
        <p:spPr>
          <a:xfrm flipH="1">
            <a:off x="5927034" y="4669077"/>
            <a:ext cx="2048105" cy="0"/>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243568B-0A8A-1DD9-FDA9-5AA2BD44B019}"/>
              </a:ext>
            </a:extLst>
          </p:cNvPr>
          <p:cNvSpPr txBox="1"/>
          <p:nvPr/>
        </p:nvSpPr>
        <p:spPr>
          <a:xfrm>
            <a:off x="9798611" y="3059668"/>
            <a:ext cx="1712971" cy="369332"/>
          </a:xfrm>
          <a:prstGeom prst="rect">
            <a:avLst/>
          </a:prstGeom>
          <a:solidFill>
            <a:srgbClr val="92D050"/>
          </a:solidFill>
        </p:spPr>
        <p:txBody>
          <a:bodyPr wrap="square" rtlCol="0">
            <a:spAutoFit/>
          </a:bodyPr>
          <a:lstStyle/>
          <a:p>
            <a:pPr algn="ctr"/>
            <a:r>
              <a:rPr lang="en-US" dirty="0"/>
              <a:t>Node 1</a:t>
            </a:r>
          </a:p>
        </p:txBody>
      </p:sp>
      <p:sp>
        <p:nvSpPr>
          <p:cNvPr id="29" name="TextBox 28">
            <a:extLst>
              <a:ext uri="{FF2B5EF4-FFF2-40B4-BE49-F238E27FC236}">
                <a16:creationId xmlns:a16="http://schemas.microsoft.com/office/drawing/2014/main" id="{59EC286F-694F-4238-8B4F-096ABF4A34E9}"/>
              </a:ext>
            </a:extLst>
          </p:cNvPr>
          <p:cNvSpPr txBox="1"/>
          <p:nvPr/>
        </p:nvSpPr>
        <p:spPr>
          <a:xfrm>
            <a:off x="9798611" y="3689709"/>
            <a:ext cx="1712971" cy="369332"/>
          </a:xfrm>
          <a:prstGeom prst="rect">
            <a:avLst/>
          </a:prstGeom>
          <a:solidFill>
            <a:srgbClr val="92D050"/>
          </a:solidFill>
        </p:spPr>
        <p:txBody>
          <a:bodyPr wrap="square" rtlCol="0">
            <a:spAutoFit/>
          </a:bodyPr>
          <a:lstStyle/>
          <a:p>
            <a:pPr algn="ctr"/>
            <a:r>
              <a:rPr lang="en-US" dirty="0"/>
              <a:t>Node 2</a:t>
            </a:r>
          </a:p>
        </p:txBody>
      </p:sp>
      <p:sp>
        <p:nvSpPr>
          <p:cNvPr id="30" name="TextBox 29">
            <a:extLst>
              <a:ext uri="{FF2B5EF4-FFF2-40B4-BE49-F238E27FC236}">
                <a16:creationId xmlns:a16="http://schemas.microsoft.com/office/drawing/2014/main" id="{32208BC5-E81F-88F5-C1F0-E45F4B15A477}"/>
              </a:ext>
            </a:extLst>
          </p:cNvPr>
          <p:cNvSpPr txBox="1"/>
          <p:nvPr/>
        </p:nvSpPr>
        <p:spPr>
          <a:xfrm>
            <a:off x="9798610" y="4349265"/>
            <a:ext cx="1712971" cy="369332"/>
          </a:xfrm>
          <a:prstGeom prst="rect">
            <a:avLst/>
          </a:prstGeom>
          <a:solidFill>
            <a:srgbClr val="92D050"/>
          </a:solidFill>
        </p:spPr>
        <p:txBody>
          <a:bodyPr wrap="square" rtlCol="0">
            <a:spAutoFit/>
          </a:bodyPr>
          <a:lstStyle/>
          <a:p>
            <a:pPr algn="ctr"/>
            <a:r>
              <a:rPr lang="en-US" dirty="0"/>
              <a:t>Node 3</a:t>
            </a:r>
          </a:p>
        </p:txBody>
      </p:sp>
      <p:sp>
        <p:nvSpPr>
          <p:cNvPr id="31" name="TextBox 30">
            <a:extLst>
              <a:ext uri="{FF2B5EF4-FFF2-40B4-BE49-F238E27FC236}">
                <a16:creationId xmlns:a16="http://schemas.microsoft.com/office/drawing/2014/main" id="{8BFA2BC9-8E62-E18D-055E-74F4C6B011CD}"/>
              </a:ext>
            </a:extLst>
          </p:cNvPr>
          <p:cNvSpPr txBox="1"/>
          <p:nvPr/>
        </p:nvSpPr>
        <p:spPr>
          <a:xfrm>
            <a:off x="9798610" y="4972638"/>
            <a:ext cx="1712971" cy="369332"/>
          </a:xfrm>
          <a:prstGeom prst="rect">
            <a:avLst/>
          </a:prstGeom>
          <a:solidFill>
            <a:srgbClr val="92D050"/>
          </a:solidFill>
        </p:spPr>
        <p:txBody>
          <a:bodyPr wrap="square" rtlCol="0">
            <a:spAutoFit/>
          </a:bodyPr>
          <a:lstStyle/>
          <a:p>
            <a:pPr algn="ctr"/>
            <a:r>
              <a:rPr lang="en-US" dirty="0"/>
              <a:t>Node 4</a:t>
            </a:r>
          </a:p>
        </p:txBody>
      </p:sp>
      <p:sp>
        <p:nvSpPr>
          <p:cNvPr id="32" name="TextBox 31">
            <a:extLst>
              <a:ext uri="{FF2B5EF4-FFF2-40B4-BE49-F238E27FC236}">
                <a16:creationId xmlns:a16="http://schemas.microsoft.com/office/drawing/2014/main" id="{E4E070C0-A479-B95F-62D0-0FAF9702A4FC}"/>
              </a:ext>
            </a:extLst>
          </p:cNvPr>
          <p:cNvSpPr txBox="1"/>
          <p:nvPr/>
        </p:nvSpPr>
        <p:spPr>
          <a:xfrm>
            <a:off x="9798610" y="5638862"/>
            <a:ext cx="1712971" cy="369332"/>
          </a:xfrm>
          <a:prstGeom prst="rect">
            <a:avLst/>
          </a:prstGeom>
          <a:solidFill>
            <a:srgbClr val="92D050"/>
          </a:solidFill>
        </p:spPr>
        <p:txBody>
          <a:bodyPr wrap="square" rtlCol="0">
            <a:spAutoFit/>
          </a:bodyPr>
          <a:lstStyle/>
          <a:p>
            <a:pPr algn="ctr"/>
            <a:r>
              <a:rPr lang="en-US" dirty="0"/>
              <a:t>Node 5</a:t>
            </a:r>
          </a:p>
        </p:txBody>
      </p:sp>
      <p:cxnSp>
        <p:nvCxnSpPr>
          <p:cNvPr id="33" name="Straight Connector 32">
            <a:extLst>
              <a:ext uri="{FF2B5EF4-FFF2-40B4-BE49-F238E27FC236}">
                <a16:creationId xmlns:a16="http://schemas.microsoft.com/office/drawing/2014/main" id="{A0DBAECD-B47C-050A-564A-28465133FFEE}"/>
              </a:ext>
            </a:extLst>
          </p:cNvPr>
          <p:cNvCxnSpPr>
            <a:cxnSpLocks/>
            <a:stCxn id="28" idx="1"/>
          </p:cNvCxnSpPr>
          <p:nvPr/>
        </p:nvCxnSpPr>
        <p:spPr>
          <a:xfrm flipH="1">
            <a:off x="8994782" y="3244334"/>
            <a:ext cx="803830" cy="130659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F12F8EF-B12A-8556-3E04-76C339E3D5B0}"/>
              </a:ext>
            </a:extLst>
          </p:cNvPr>
          <p:cNvCxnSpPr>
            <a:cxnSpLocks/>
            <a:stCxn id="29" idx="1"/>
          </p:cNvCxnSpPr>
          <p:nvPr/>
        </p:nvCxnSpPr>
        <p:spPr>
          <a:xfrm flipH="1">
            <a:off x="9008906" y="3874375"/>
            <a:ext cx="789706" cy="92828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E67DE9E-92A2-7081-0256-A29B329AC226}"/>
              </a:ext>
            </a:extLst>
          </p:cNvPr>
          <p:cNvCxnSpPr>
            <a:cxnSpLocks/>
          </p:cNvCxnSpPr>
          <p:nvPr/>
        </p:nvCxnSpPr>
        <p:spPr>
          <a:xfrm flipH="1">
            <a:off x="9008905" y="4488132"/>
            <a:ext cx="789705" cy="56489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42785AF-4846-B8AF-FA07-7E99435890B9}"/>
              </a:ext>
            </a:extLst>
          </p:cNvPr>
          <p:cNvCxnSpPr>
            <a:cxnSpLocks/>
            <a:stCxn id="31" idx="1"/>
          </p:cNvCxnSpPr>
          <p:nvPr/>
        </p:nvCxnSpPr>
        <p:spPr>
          <a:xfrm flipH="1" flipV="1">
            <a:off x="8994782" y="5146627"/>
            <a:ext cx="803829" cy="1067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D9EB084-2805-B635-EA4B-5F5AFFC37C36}"/>
              </a:ext>
            </a:extLst>
          </p:cNvPr>
          <p:cNvCxnSpPr>
            <a:cxnSpLocks/>
          </p:cNvCxnSpPr>
          <p:nvPr/>
        </p:nvCxnSpPr>
        <p:spPr>
          <a:xfrm>
            <a:off x="9008904" y="5247735"/>
            <a:ext cx="771335" cy="62638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9B24D988-B5F8-6AE4-F90D-F945DC49A5AD}"/>
              </a:ext>
            </a:extLst>
          </p:cNvPr>
          <p:cNvSpPr/>
          <p:nvPr/>
        </p:nvSpPr>
        <p:spPr>
          <a:xfrm>
            <a:off x="9527577" y="3025038"/>
            <a:ext cx="658824" cy="460420"/>
          </a:xfrm>
          <a:prstGeom prst="ellipse">
            <a:avLst/>
          </a:prstGeom>
          <a:pattFill prst="wdUpDiag">
            <a:fgClr>
              <a:srgbClr val="00B0F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CPU</a:t>
            </a:r>
          </a:p>
        </p:txBody>
      </p:sp>
      <p:sp>
        <p:nvSpPr>
          <p:cNvPr id="39" name="Oval 38">
            <a:extLst>
              <a:ext uri="{FF2B5EF4-FFF2-40B4-BE49-F238E27FC236}">
                <a16:creationId xmlns:a16="http://schemas.microsoft.com/office/drawing/2014/main" id="{8B74E71A-708C-3570-BE6B-C9583214C4F1}"/>
              </a:ext>
            </a:extLst>
          </p:cNvPr>
          <p:cNvSpPr/>
          <p:nvPr/>
        </p:nvSpPr>
        <p:spPr>
          <a:xfrm>
            <a:off x="9527577" y="3689980"/>
            <a:ext cx="658824" cy="460420"/>
          </a:xfrm>
          <a:prstGeom prst="ellipse">
            <a:avLst/>
          </a:prstGeom>
          <a:pattFill prst="wdUpDiag">
            <a:fgClr>
              <a:srgbClr val="00B0F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CPU</a:t>
            </a:r>
          </a:p>
        </p:txBody>
      </p:sp>
      <p:sp>
        <p:nvSpPr>
          <p:cNvPr id="40" name="Oval 39">
            <a:extLst>
              <a:ext uri="{FF2B5EF4-FFF2-40B4-BE49-F238E27FC236}">
                <a16:creationId xmlns:a16="http://schemas.microsoft.com/office/drawing/2014/main" id="{02A00607-AD22-A418-6A01-6C3914306CC6}"/>
              </a:ext>
            </a:extLst>
          </p:cNvPr>
          <p:cNvSpPr/>
          <p:nvPr/>
        </p:nvSpPr>
        <p:spPr>
          <a:xfrm>
            <a:off x="11165351" y="3627865"/>
            <a:ext cx="692458" cy="460420"/>
          </a:xfrm>
          <a:prstGeom prst="ellipse">
            <a:avLst/>
          </a:prstGeom>
          <a:pattFill prst="wdUpDiag">
            <a:fgClr>
              <a:schemeClr val="accent6">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GPU</a:t>
            </a:r>
          </a:p>
        </p:txBody>
      </p:sp>
      <p:sp>
        <p:nvSpPr>
          <p:cNvPr id="41" name="Oval 40">
            <a:extLst>
              <a:ext uri="{FF2B5EF4-FFF2-40B4-BE49-F238E27FC236}">
                <a16:creationId xmlns:a16="http://schemas.microsoft.com/office/drawing/2014/main" id="{3D84DBB4-237B-2F25-5FF4-A43B48B0D49B}"/>
              </a:ext>
            </a:extLst>
          </p:cNvPr>
          <p:cNvSpPr/>
          <p:nvPr/>
        </p:nvSpPr>
        <p:spPr>
          <a:xfrm>
            <a:off x="11165351" y="4301028"/>
            <a:ext cx="692458" cy="460420"/>
          </a:xfrm>
          <a:prstGeom prst="ellipse">
            <a:avLst/>
          </a:prstGeom>
          <a:pattFill prst="wdUpDiag">
            <a:fgClr>
              <a:schemeClr val="accent6">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ysClr val="windowText" lastClr="000000"/>
                </a:solidFill>
              </a:rPr>
              <a:t>GPU</a:t>
            </a:r>
          </a:p>
        </p:txBody>
      </p:sp>
      <p:sp>
        <p:nvSpPr>
          <p:cNvPr id="42" name="Rectangle 41">
            <a:extLst>
              <a:ext uri="{FF2B5EF4-FFF2-40B4-BE49-F238E27FC236}">
                <a16:creationId xmlns:a16="http://schemas.microsoft.com/office/drawing/2014/main" id="{1C4FE373-9181-A176-858B-60718610D06B}"/>
              </a:ext>
            </a:extLst>
          </p:cNvPr>
          <p:cNvSpPr/>
          <p:nvPr/>
        </p:nvSpPr>
        <p:spPr>
          <a:xfrm>
            <a:off x="6855371" y="525713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3654C20F-C8B2-0F81-CE86-97DE06F92B56}"/>
              </a:ext>
            </a:extLst>
          </p:cNvPr>
          <p:cNvSpPr/>
          <p:nvPr/>
        </p:nvSpPr>
        <p:spPr>
          <a:xfrm>
            <a:off x="6855371" y="581551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D67C3173-5BCE-CD2E-8178-07256CD6635B}"/>
              </a:ext>
            </a:extLst>
          </p:cNvPr>
          <p:cNvCxnSpPr>
            <a:cxnSpLocks/>
          </p:cNvCxnSpPr>
          <p:nvPr/>
        </p:nvCxnSpPr>
        <p:spPr>
          <a:xfrm flipH="1">
            <a:off x="7045403" y="4827831"/>
            <a:ext cx="1567226" cy="398001"/>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8B4556-1C5B-1EF9-A0D9-55635832DB86}"/>
              </a:ext>
            </a:extLst>
          </p:cNvPr>
          <p:cNvCxnSpPr>
            <a:cxnSpLocks/>
            <a:stCxn id="25" idx="3"/>
          </p:cNvCxnSpPr>
          <p:nvPr/>
        </p:nvCxnSpPr>
        <p:spPr>
          <a:xfrm flipH="1">
            <a:off x="8462985" y="5662556"/>
            <a:ext cx="337902" cy="76285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5E3DDD2B-D00B-8D36-83E1-C2C25B27F32E}"/>
              </a:ext>
            </a:extLst>
          </p:cNvPr>
          <p:cNvSpPr/>
          <p:nvPr/>
        </p:nvSpPr>
        <p:spPr>
          <a:xfrm>
            <a:off x="6855371" y="637891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1ED0FFF-C6B5-E6AD-46A4-B643F0D1D578}"/>
              </a:ext>
            </a:extLst>
          </p:cNvPr>
          <p:cNvSpPr/>
          <p:nvPr/>
        </p:nvSpPr>
        <p:spPr>
          <a:xfrm>
            <a:off x="7472819" y="5251431"/>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0E1997E-9719-A977-067F-A756C4AB159C}"/>
              </a:ext>
            </a:extLst>
          </p:cNvPr>
          <p:cNvSpPr/>
          <p:nvPr/>
        </p:nvSpPr>
        <p:spPr>
          <a:xfrm>
            <a:off x="7472819" y="580981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6D4385A-DBC0-86FD-27A0-3CA0E964458E}"/>
              </a:ext>
            </a:extLst>
          </p:cNvPr>
          <p:cNvSpPr/>
          <p:nvPr/>
        </p:nvSpPr>
        <p:spPr>
          <a:xfrm>
            <a:off x="7472819" y="637321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1E0249E-0AF4-DBE7-19FE-964DE11EC31C}"/>
              </a:ext>
            </a:extLst>
          </p:cNvPr>
          <p:cNvSpPr/>
          <p:nvPr/>
        </p:nvSpPr>
        <p:spPr>
          <a:xfrm>
            <a:off x="8090540" y="5251431"/>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DB44782-31B8-1126-CC24-C5E31B0F6F58}"/>
              </a:ext>
            </a:extLst>
          </p:cNvPr>
          <p:cNvSpPr/>
          <p:nvPr/>
        </p:nvSpPr>
        <p:spPr>
          <a:xfrm>
            <a:off x="8090540" y="580981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56938183-732A-AE8F-14F6-D6E0ECD4DF00}"/>
              </a:ext>
            </a:extLst>
          </p:cNvPr>
          <p:cNvSpPr/>
          <p:nvPr/>
        </p:nvSpPr>
        <p:spPr>
          <a:xfrm>
            <a:off x="8090540" y="637321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C9C2B1AE-5E99-BFD8-BF6E-B044ECA64370}"/>
              </a:ext>
            </a:extLst>
          </p:cNvPr>
          <p:cNvCxnSpPr>
            <a:cxnSpLocks/>
          </p:cNvCxnSpPr>
          <p:nvPr/>
        </p:nvCxnSpPr>
        <p:spPr>
          <a:xfrm flipH="1">
            <a:off x="8425797" y="5609338"/>
            <a:ext cx="178482" cy="30014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056F1D9-85F9-1856-6C7A-77C25A803FDB}"/>
              </a:ext>
            </a:extLst>
          </p:cNvPr>
          <p:cNvCxnSpPr>
            <a:cxnSpLocks/>
          </p:cNvCxnSpPr>
          <p:nvPr/>
        </p:nvCxnSpPr>
        <p:spPr>
          <a:xfrm flipH="1">
            <a:off x="8426941" y="5247735"/>
            <a:ext cx="182764" cy="14838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04D25C01-EEF1-7DA1-C66B-06BC4566810F}"/>
              </a:ext>
            </a:extLst>
          </p:cNvPr>
          <p:cNvSpPr txBox="1"/>
          <p:nvPr/>
        </p:nvSpPr>
        <p:spPr>
          <a:xfrm>
            <a:off x="6523535" y="5272024"/>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sp>
        <p:nvSpPr>
          <p:cNvPr id="56" name="Rectangle 55">
            <a:extLst>
              <a:ext uri="{FF2B5EF4-FFF2-40B4-BE49-F238E27FC236}">
                <a16:creationId xmlns:a16="http://schemas.microsoft.com/office/drawing/2014/main" id="{F17570D7-DB12-7CBF-45F7-585BCDD3DA55}"/>
              </a:ext>
            </a:extLst>
          </p:cNvPr>
          <p:cNvSpPr/>
          <p:nvPr/>
        </p:nvSpPr>
        <p:spPr>
          <a:xfrm>
            <a:off x="3204846" y="557339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B3EDCD9-C499-4971-550E-C019250E9BE6}"/>
              </a:ext>
            </a:extLst>
          </p:cNvPr>
          <p:cNvSpPr/>
          <p:nvPr/>
        </p:nvSpPr>
        <p:spPr>
          <a:xfrm>
            <a:off x="3204846" y="6131782"/>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98F88E1E-F25E-AC81-B81B-9CA3C2E30403}"/>
              </a:ext>
            </a:extLst>
          </p:cNvPr>
          <p:cNvSpPr/>
          <p:nvPr/>
        </p:nvSpPr>
        <p:spPr>
          <a:xfrm>
            <a:off x="3822294" y="556769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304739EF-6FDA-CE77-895A-CA82EFFD4324}"/>
              </a:ext>
            </a:extLst>
          </p:cNvPr>
          <p:cNvSpPr/>
          <p:nvPr/>
        </p:nvSpPr>
        <p:spPr>
          <a:xfrm>
            <a:off x="3822294" y="612607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17812D5-79E3-0683-2D62-B5CADF324F0D}"/>
              </a:ext>
            </a:extLst>
          </p:cNvPr>
          <p:cNvSpPr/>
          <p:nvPr/>
        </p:nvSpPr>
        <p:spPr>
          <a:xfrm>
            <a:off x="4440015" y="556769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7FB19B3C-ACD3-287A-4375-1FE352388041}"/>
              </a:ext>
            </a:extLst>
          </p:cNvPr>
          <p:cNvSpPr/>
          <p:nvPr/>
        </p:nvSpPr>
        <p:spPr>
          <a:xfrm>
            <a:off x="4440015" y="612607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900F1DAB-B9E1-B51D-C74D-67D5D431B147}"/>
              </a:ext>
            </a:extLst>
          </p:cNvPr>
          <p:cNvSpPr txBox="1"/>
          <p:nvPr/>
        </p:nvSpPr>
        <p:spPr>
          <a:xfrm>
            <a:off x="2929523" y="5644637"/>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cxnSp>
        <p:nvCxnSpPr>
          <p:cNvPr id="63" name="Straight Connector 62">
            <a:extLst>
              <a:ext uri="{FF2B5EF4-FFF2-40B4-BE49-F238E27FC236}">
                <a16:creationId xmlns:a16="http://schemas.microsoft.com/office/drawing/2014/main" id="{B0AC9732-59BE-DCA3-027E-D18B8B46AA8D}"/>
              </a:ext>
            </a:extLst>
          </p:cNvPr>
          <p:cNvCxnSpPr>
            <a:cxnSpLocks/>
            <a:stCxn id="25" idx="2"/>
            <a:endCxn id="47" idx="0"/>
          </p:cNvCxnSpPr>
          <p:nvPr/>
        </p:nvCxnSpPr>
        <p:spPr>
          <a:xfrm flipH="1">
            <a:off x="7642183" y="4992288"/>
            <a:ext cx="964810" cy="259143"/>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CAFD9FB-3342-A223-DFA2-C470A5082759}"/>
              </a:ext>
            </a:extLst>
          </p:cNvPr>
          <p:cNvCxnSpPr>
            <a:cxnSpLocks/>
            <a:stCxn id="60" idx="0"/>
          </p:cNvCxnSpPr>
          <p:nvPr/>
        </p:nvCxnSpPr>
        <p:spPr>
          <a:xfrm flipH="1" flipV="1">
            <a:off x="3662039" y="4778638"/>
            <a:ext cx="947340" cy="78905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DCE6661-ADEF-6B3A-6499-E37A214668CB}"/>
              </a:ext>
            </a:extLst>
          </p:cNvPr>
          <p:cNvCxnSpPr>
            <a:cxnSpLocks/>
            <a:stCxn id="58" idx="0"/>
          </p:cNvCxnSpPr>
          <p:nvPr/>
        </p:nvCxnSpPr>
        <p:spPr>
          <a:xfrm flipH="1" flipV="1">
            <a:off x="3619825" y="5066440"/>
            <a:ext cx="371833" cy="50125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B186014-C21B-2613-C9A3-204553184943}"/>
              </a:ext>
            </a:extLst>
          </p:cNvPr>
          <p:cNvCxnSpPr>
            <a:cxnSpLocks/>
          </p:cNvCxnSpPr>
          <p:nvPr/>
        </p:nvCxnSpPr>
        <p:spPr>
          <a:xfrm>
            <a:off x="3327167" y="5415885"/>
            <a:ext cx="4456" cy="14635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D75E525-ADC1-52EE-9DE4-3E466BB21241}"/>
              </a:ext>
            </a:extLst>
          </p:cNvPr>
          <p:cNvCxnSpPr>
            <a:cxnSpLocks/>
            <a:stCxn id="25" idx="1"/>
          </p:cNvCxnSpPr>
          <p:nvPr/>
        </p:nvCxnSpPr>
        <p:spPr>
          <a:xfrm flipH="1" flipV="1">
            <a:off x="8789468" y="2606756"/>
            <a:ext cx="11419" cy="171526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109650E-9FBE-DF9F-4BC0-1FCB1E08D77B}"/>
              </a:ext>
            </a:extLst>
          </p:cNvPr>
          <p:cNvCxnSpPr>
            <a:cxnSpLocks/>
          </p:cNvCxnSpPr>
          <p:nvPr/>
        </p:nvCxnSpPr>
        <p:spPr>
          <a:xfrm flipV="1">
            <a:off x="2733067" y="2606756"/>
            <a:ext cx="6067820" cy="5396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D40C794-9674-4334-86CD-933A9EC207B1}"/>
              </a:ext>
            </a:extLst>
          </p:cNvPr>
          <p:cNvCxnSpPr>
            <a:cxnSpLocks/>
            <a:stCxn id="9" idx="1"/>
          </p:cNvCxnSpPr>
          <p:nvPr/>
        </p:nvCxnSpPr>
        <p:spPr>
          <a:xfrm flipH="1" flipV="1">
            <a:off x="2728679" y="2623874"/>
            <a:ext cx="4389" cy="57094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349E757-A96A-EA6B-B00C-731E653287BD}"/>
              </a:ext>
            </a:extLst>
          </p:cNvPr>
          <p:cNvSpPr txBox="1"/>
          <p:nvPr/>
        </p:nvSpPr>
        <p:spPr>
          <a:xfrm>
            <a:off x="1816849" y="1677156"/>
            <a:ext cx="7799161" cy="523220"/>
          </a:xfrm>
          <a:prstGeom prst="rect">
            <a:avLst/>
          </a:prstGeom>
          <a:noFill/>
        </p:spPr>
        <p:txBody>
          <a:bodyPr wrap="square">
            <a:spAutoFit/>
          </a:bodyPr>
          <a:lstStyle/>
          <a:p>
            <a:pPr algn="ctr"/>
            <a:r>
              <a:rPr lang="en-US" sz="2800" b="1" i="0" u="none" strike="noStrike" dirty="0">
                <a:solidFill>
                  <a:srgbClr val="000000"/>
                </a:solidFill>
                <a:effectLst/>
                <a:latin typeface="Calibri" panose="020F0502020204030204" pitchFamily="34" charset="0"/>
              </a:rPr>
              <a:t>CXL ports toggling to </a:t>
            </a:r>
            <a:r>
              <a:rPr lang="en-US" sz="2800" b="1" dirty="0">
                <a:solidFill>
                  <a:srgbClr val="000000"/>
                </a:solidFill>
                <a:latin typeface="Calibri" panose="020F0502020204030204" pitchFamily="34" charset="0"/>
              </a:rPr>
              <a:t>bridged </a:t>
            </a:r>
            <a:r>
              <a:rPr lang="en-US" sz="2800" b="1" i="0" u="none" strike="noStrike" dirty="0">
                <a:solidFill>
                  <a:srgbClr val="000000"/>
                </a:solidFill>
                <a:effectLst/>
                <a:latin typeface="Calibri" panose="020F0502020204030204" pitchFamily="34" charset="0"/>
              </a:rPr>
              <a:t>switches</a:t>
            </a:r>
            <a:endParaRPr lang="en-US" sz="2800" b="1" dirty="0"/>
          </a:p>
        </p:txBody>
      </p:sp>
    </p:spTree>
    <p:extLst>
      <p:ext uri="{BB962C8B-B14F-4D97-AF65-F5344CB8AC3E}">
        <p14:creationId xmlns:p14="http://schemas.microsoft.com/office/powerpoint/2010/main" val="391979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D51A-C12F-E204-675D-A72FE4F1876F}"/>
              </a:ext>
            </a:extLst>
          </p:cNvPr>
          <p:cNvSpPr>
            <a:spLocks noGrp="1"/>
          </p:cNvSpPr>
          <p:nvPr>
            <p:ph type="title"/>
          </p:nvPr>
        </p:nvSpPr>
        <p:spPr/>
        <p:txBody>
          <a:bodyPr/>
          <a:lstStyle/>
          <a:p>
            <a:pPr algn="ctr"/>
            <a:r>
              <a:rPr lang="en-US" sz="4400" b="0" i="0" u="none" strike="noStrike" dirty="0">
                <a:solidFill>
                  <a:srgbClr val="000000"/>
                </a:solidFill>
                <a:effectLst/>
                <a:latin typeface="Calibri" panose="020F0502020204030204" pitchFamily="34" charset="0"/>
              </a:rPr>
              <a:t>CXL connecting </a:t>
            </a:r>
            <a:r>
              <a:rPr lang="en-US" sz="4400" b="0" i="0" u="none" strike="noStrike" dirty="0" err="1">
                <a:solidFill>
                  <a:srgbClr val="000000"/>
                </a:solidFill>
                <a:effectLst/>
                <a:latin typeface="Calibri" panose="020F0502020204030204" pitchFamily="34" charset="0"/>
              </a:rPr>
              <a:t>NVMe</a:t>
            </a:r>
            <a:endParaRPr lang="en-US" dirty="0"/>
          </a:p>
        </p:txBody>
      </p:sp>
      <p:sp>
        <p:nvSpPr>
          <p:cNvPr id="3" name="Content Placeholder 2">
            <a:extLst>
              <a:ext uri="{FF2B5EF4-FFF2-40B4-BE49-F238E27FC236}">
                <a16:creationId xmlns:a16="http://schemas.microsoft.com/office/drawing/2014/main" id="{2C28076B-3759-13D0-E7DD-E1F071758962}"/>
              </a:ext>
            </a:extLst>
          </p:cNvPr>
          <p:cNvSpPr>
            <a:spLocks noGrp="1"/>
          </p:cNvSpPr>
          <p:nvPr>
            <p:ph idx="1"/>
          </p:nvPr>
        </p:nvSpPr>
        <p:spPr/>
        <p:txBody>
          <a:bodyPr/>
          <a:lstStyle/>
          <a:p>
            <a:pPr marL="0" marR="0" algn="l">
              <a:spcBef>
                <a:spcPts val="0"/>
              </a:spcBef>
              <a:spcAft>
                <a:spcPts val="0"/>
              </a:spcAft>
            </a:pPr>
            <a:r>
              <a:rPr lang="en-US" sz="1100" b="0" i="0" u="none" strike="noStrike" dirty="0">
                <a:solidFill>
                  <a:srgbClr val="000000"/>
                </a:solidFill>
                <a:effectLst/>
                <a:latin typeface="Calibri" panose="020F0502020204030204" pitchFamily="34" charset="0"/>
              </a:rPr>
              <a:t> </a:t>
            </a:r>
          </a:p>
          <a:p>
            <a:endParaRPr lang="en-US" dirty="0"/>
          </a:p>
        </p:txBody>
      </p:sp>
      <p:sp>
        <p:nvSpPr>
          <p:cNvPr id="65" name="TextBox 64">
            <a:extLst>
              <a:ext uri="{FF2B5EF4-FFF2-40B4-BE49-F238E27FC236}">
                <a16:creationId xmlns:a16="http://schemas.microsoft.com/office/drawing/2014/main" id="{829AA8E9-A85B-A2B0-F595-CFDA2DFA67C1}"/>
              </a:ext>
            </a:extLst>
          </p:cNvPr>
          <p:cNvSpPr txBox="1"/>
          <p:nvPr/>
        </p:nvSpPr>
        <p:spPr>
          <a:xfrm>
            <a:off x="86012" y="3194814"/>
            <a:ext cx="1712971" cy="369332"/>
          </a:xfrm>
          <a:prstGeom prst="rect">
            <a:avLst/>
          </a:prstGeom>
          <a:solidFill>
            <a:srgbClr val="92D050"/>
          </a:solidFill>
        </p:spPr>
        <p:txBody>
          <a:bodyPr wrap="square" rtlCol="0">
            <a:spAutoFit/>
          </a:bodyPr>
          <a:lstStyle/>
          <a:p>
            <a:pPr algn="ctr"/>
            <a:r>
              <a:rPr lang="en-US" dirty="0"/>
              <a:t>Node 1</a:t>
            </a:r>
          </a:p>
        </p:txBody>
      </p:sp>
      <p:sp>
        <p:nvSpPr>
          <p:cNvPr id="66" name="TextBox 65">
            <a:extLst>
              <a:ext uri="{FF2B5EF4-FFF2-40B4-BE49-F238E27FC236}">
                <a16:creationId xmlns:a16="http://schemas.microsoft.com/office/drawing/2014/main" id="{C919B636-D382-D6FC-1B02-22805CFADF0E}"/>
              </a:ext>
            </a:extLst>
          </p:cNvPr>
          <p:cNvSpPr txBox="1"/>
          <p:nvPr/>
        </p:nvSpPr>
        <p:spPr>
          <a:xfrm>
            <a:off x="86012" y="3824855"/>
            <a:ext cx="1712971" cy="369332"/>
          </a:xfrm>
          <a:prstGeom prst="rect">
            <a:avLst/>
          </a:prstGeom>
          <a:solidFill>
            <a:srgbClr val="92D050"/>
          </a:solidFill>
        </p:spPr>
        <p:txBody>
          <a:bodyPr wrap="square" rtlCol="0">
            <a:spAutoFit/>
          </a:bodyPr>
          <a:lstStyle/>
          <a:p>
            <a:pPr algn="ctr"/>
            <a:r>
              <a:rPr lang="en-US" dirty="0"/>
              <a:t>Node 2</a:t>
            </a:r>
          </a:p>
        </p:txBody>
      </p:sp>
      <p:sp>
        <p:nvSpPr>
          <p:cNvPr id="67" name="TextBox 66">
            <a:extLst>
              <a:ext uri="{FF2B5EF4-FFF2-40B4-BE49-F238E27FC236}">
                <a16:creationId xmlns:a16="http://schemas.microsoft.com/office/drawing/2014/main" id="{F7AF730B-7FEE-D87C-5ED7-8132BF5D42FA}"/>
              </a:ext>
            </a:extLst>
          </p:cNvPr>
          <p:cNvSpPr txBox="1"/>
          <p:nvPr/>
        </p:nvSpPr>
        <p:spPr>
          <a:xfrm>
            <a:off x="86011" y="4484411"/>
            <a:ext cx="1712971" cy="369332"/>
          </a:xfrm>
          <a:prstGeom prst="rect">
            <a:avLst/>
          </a:prstGeom>
          <a:solidFill>
            <a:srgbClr val="92D050"/>
          </a:solidFill>
        </p:spPr>
        <p:txBody>
          <a:bodyPr wrap="square" rtlCol="0">
            <a:spAutoFit/>
          </a:bodyPr>
          <a:lstStyle/>
          <a:p>
            <a:pPr algn="ctr"/>
            <a:r>
              <a:rPr lang="en-US" dirty="0"/>
              <a:t>Node 3</a:t>
            </a:r>
          </a:p>
        </p:txBody>
      </p:sp>
      <p:sp>
        <p:nvSpPr>
          <p:cNvPr id="68" name="TextBox 67">
            <a:extLst>
              <a:ext uri="{FF2B5EF4-FFF2-40B4-BE49-F238E27FC236}">
                <a16:creationId xmlns:a16="http://schemas.microsoft.com/office/drawing/2014/main" id="{A2428B51-525E-4ECC-1ADD-9A1CF53D2009}"/>
              </a:ext>
            </a:extLst>
          </p:cNvPr>
          <p:cNvSpPr txBox="1"/>
          <p:nvPr/>
        </p:nvSpPr>
        <p:spPr>
          <a:xfrm>
            <a:off x="86011" y="5107784"/>
            <a:ext cx="1712971" cy="369332"/>
          </a:xfrm>
          <a:prstGeom prst="rect">
            <a:avLst/>
          </a:prstGeom>
          <a:solidFill>
            <a:srgbClr val="92D050"/>
          </a:solidFill>
        </p:spPr>
        <p:txBody>
          <a:bodyPr wrap="square" rtlCol="0">
            <a:spAutoFit/>
          </a:bodyPr>
          <a:lstStyle/>
          <a:p>
            <a:pPr algn="ctr"/>
            <a:r>
              <a:rPr lang="en-US" dirty="0"/>
              <a:t>Node 4</a:t>
            </a:r>
          </a:p>
        </p:txBody>
      </p:sp>
      <p:sp>
        <p:nvSpPr>
          <p:cNvPr id="69" name="TextBox 68">
            <a:extLst>
              <a:ext uri="{FF2B5EF4-FFF2-40B4-BE49-F238E27FC236}">
                <a16:creationId xmlns:a16="http://schemas.microsoft.com/office/drawing/2014/main" id="{26A752C4-821E-3234-B794-C4289B933760}"/>
              </a:ext>
            </a:extLst>
          </p:cNvPr>
          <p:cNvSpPr txBox="1"/>
          <p:nvPr/>
        </p:nvSpPr>
        <p:spPr>
          <a:xfrm>
            <a:off x="86011" y="5774008"/>
            <a:ext cx="1712971" cy="369332"/>
          </a:xfrm>
          <a:prstGeom prst="rect">
            <a:avLst/>
          </a:prstGeom>
          <a:solidFill>
            <a:srgbClr val="92D050"/>
          </a:solidFill>
        </p:spPr>
        <p:txBody>
          <a:bodyPr wrap="square" rtlCol="0">
            <a:spAutoFit/>
          </a:bodyPr>
          <a:lstStyle/>
          <a:p>
            <a:pPr algn="ctr"/>
            <a:r>
              <a:rPr lang="en-US" dirty="0"/>
              <a:t>Node 5</a:t>
            </a:r>
          </a:p>
        </p:txBody>
      </p:sp>
      <p:sp>
        <p:nvSpPr>
          <p:cNvPr id="70" name="Rectangle 69">
            <a:extLst>
              <a:ext uri="{FF2B5EF4-FFF2-40B4-BE49-F238E27FC236}">
                <a16:creationId xmlns:a16="http://schemas.microsoft.com/office/drawing/2014/main" id="{C6F7DF51-807B-31A7-D6DF-E43A4F1EB20F}"/>
              </a:ext>
            </a:extLst>
          </p:cNvPr>
          <p:cNvSpPr/>
          <p:nvPr/>
        </p:nvSpPr>
        <p:spPr>
          <a:xfrm rot="5400000">
            <a:off x="2062800" y="3671187"/>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71" name="Rectangle 70">
            <a:extLst>
              <a:ext uri="{FF2B5EF4-FFF2-40B4-BE49-F238E27FC236}">
                <a16:creationId xmlns:a16="http://schemas.microsoft.com/office/drawing/2014/main" id="{BCE5134B-9844-11B2-93D5-D1A3074186B9}"/>
              </a:ext>
            </a:extLst>
          </p:cNvPr>
          <p:cNvSpPr/>
          <p:nvPr/>
        </p:nvSpPr>
        <p:spPr>
          <a:xfrm rot="5400000">
            <a:off x="2062799" y="5631519"/>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cxnSp>
        <p:nvCxnSpPr>
          <p:cNvPr id="74" name="Straight Connector 73">
            <a:extLst>
              <a:ext uri="{FF2B5EF4-FFF2-40B4-BE49-F238E27FC236}">
                <a16:creationId xmlns:a16="http://schemas.microsoft.com/office/drawing/2014/main" id="{E0967862-CC31-8A78-6594-A370462ED00D}"/>
              </a:ext>
            </a:extLst>
          </p:cNvPr>
          <p:cNvCxnSpPr>
            <a:cxnSpLocks/>
            <a:stCxn id="71" idx="2"/>
            <a:endCxn id="69" idx="3"/>
          </p:cNvCxnSpPr>
          <p:nvPr/>
        </p:nvCxnSpPr>
        <p:spPr>
          <a:xfrm flipH="1">
            <a:off x="1798982" y="5825414"/>
            <a:ext cx="740191" cy="13326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0819664-DAE9-1B09-4713-B3C76C022416}"/>
              </a:ext>
            </a:extLst>
          </p:cNvPr>
          <p:cNvCxnSpPr>
            <a:cxnSpLocks/>
          </p:cNvCxnSpPr>
          <p:nvPr/>
        </p:nvCxnSpPr>
        <p:spPr>
          <a:xfrm flipH="1" flipV="1">
            <a:off x="1770106" y="5282207"/>
            <a:ext cx="809343" cy="32984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9D96627-04A8-1FC1-6088-89A96B1D445D}"/>
              </a:ext>
            </a:extLst>
          </p:cNvPr>
          <p:cNvCxnSpPr>
            <a:cxnSpLocks/>
          </p:cNvCxnSpPr>
          <p:nvPr/>
        </p:nvCxnSpPr>
        <p:spPr>
          <a:xfrm flipH="1">
            <a:off x="1783396" y="4281285"/>
            <a:ext cx="755776" cy="36648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C6A21A6-C10B-8107-5CEE-7CD2636CA599}"/>
              </a:ext>
            </a:extLst>
          </p:cNvPr>
          <p:cNvCxnSpPr>
            <a:cxnSpLocks/>
          </p:cNvCxnSpPr>
          <p:nvPr/>
        </p:nvCxnSpPr>
        <p:spPr>
          <a:xfrm flipH="1">
            <a:off x="1791190" y="4011630"/>
            <a:ext cx="747982" cy="5253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C493F41-943E-05D5-721D-9C23AA385C27}"/>
              </a:ext>
            </a:extLst>
          </p:cNvPr>
          <p:cNvCxnSpPr>
            <a:cxnSpLocks/>
          </p:cNvCxnSpPr>
          <p:nvPr/>
        </p:nvCxnSpPr>
        <p:spPr>
          <a:xfrm flipH="1" flipV="1">
            <a:off x="1816849" y="3413954"/>
            <a:ext cx="722323" cy="34461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2E61DA34-185E-BA3E-ED25-75906A01E9AE}"/>
              </a:ext>
            </a:extLst>
          </p:cNvPr>
          <p:cNvSpPr/>
          <p:nvPr/>
        </p:nvSpPr>
        <p:spPr>
          <a:xfrm rot="5400000">
            <a:off x="2780427" y="4557845"/>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cxnSp>
        <p:nvCxnSpPr>
          <p:cNvPr id="81" name="Straight Connector 80">
            <a:extLst>
              <a:ext uri="{FF2B5EF4-FFF2-40B4-BE49-F238E27FC236}">
                <a16:creationId xmlns:a16="http://schemas.microsoft.com/office/drawing/2014/main" id="{7F2AE392-7974-7F54-989D-40EBF5CF8442}"/>
              </a:ext>
            </a:extLst>
          </p:cNvPr>
          <p:cNvCxnSpPr>
            <a:cxnSpLocks/>
          </p:cNvCxnSpPr>
          <p:nvPr/>
        </p:nvCxnSpPr>
        <p:spPr>
          <a:xfrm flipH="1" flipV="1">
            <a:off x="2964555" y="4008096"/>
            <a:ext cx="282523" cy="45643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30E78F2-3BEA-E540-8363-4BDDB08336CF}"/>
              </a:ext>
            </a:extLst>
          </p:cNvPr>
          <p:cNvCxnSpPr>
            <a:cxnSpLocks/>
            <a:stCxn id="80" idx="2"/>
          </p:cNvCxnSpPr>
          <p:nvPr/>
        </p:nvCxnSpPr>
        <p:spPr>
          <a:xfrm flipH="1">
            <a:off x="2897020" y="4751740"/>
            <a:ext cx="359781" cy="105534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EE2961C-0615-CB0E-ADF2-22C6EE4D8C76}"/>
              </a:ext>
            </a:extLst>
          </p:cNvPr>
          <p:cNvCxnSpPr>
            <a:cxnSpLocks/>
          </p:cNvCxnSpPr>
          <p:nvPr/>
        </p:nvCxnSpPr>
        <p:spPr>
          <a:xfrm>
            <a:off x="2388505" y="5014689"/>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103" name="Rectangle 102">
            <a:extLst>
              <a:ext uri="{FF2B5EF4-FFF2-40B4-BE49-F238E27FC236}">
                <a16:creationId xmlns:a16="http://schemas.microsoft.com/office/drawing/2014/main" id="{4715D04D-7D6C-6815-E083-74FBB937DF28}"/>
              </a:ext>
            </a:extLst>
          </p:cNvPr>
          <p:cNvSpPr/>
          <p:nvPr/>
        </p:nvSpPr>
        <p:spPr>
          <a:xfrm>
            <a:off x="7989438" y="408545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FCC0B9B0-FF84-7DA9-BEA2-E603787BCF66}"/>
              </a:ext>
            </a:extLst>
          </p:cNvPr>
          <p:cNvSpPr/>
          <p:nvPr/>
        </p:nvSpPr>
        <p:spPr>
          <a:xfrm>
            <a:off x="7989438" y="4643838"/>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7E9979B-CBDF-9802-1147-E9C4023EB4C4}"/>
              </a:ext>
            </a:extLst>
          </p:cNvPr>
          <p:cNvSpPr/>
          <p:nvPr/>
        </p:nvSpPr>
        <p:spPr>
          <a:xfrm>
            <a:off x="7989438" y="5207237"/>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1B2ECDFE-0DCA-C853-58E0-3987AF355BB7}"/>
              </a:ext>
            </a:extLst>
          </p:cNvPr>
          <p:cNvSpPr/>
          <p:nvPr/>
        </p:nvSpPr>
        <p:spPr>
          <a:xfrm>
            <a:off x="8606886" y="4079750"/>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B8B6071F-691A-A6B8-3DB3-7EA10E14B599}"/>
              </a:ext>
            </a:extLst>
          </p:cNvPr>
          <p:cNvSpPr/>
          <p:nvPr/>
        </p:nvSpPr>
        <p:spPr>
          <a:xfrm>
            <a:off x="8606886" y="463813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4724C02E-1D45-D551-C799-A25C725E293B}"/>
              </a:ext>
            </a:extLst>
          </p:cNvPr>
          <p:cNvSpPr/>
          <p:nvPr/>
        </p:nvSpPr>
        <p:spPr>
          <a:xfrm>
            <a:off x="8606886" y="5201533"/>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DEF05C48-E222-55BF-208F-4C2F5F714884}"/>
              </a:ext>
            </a:extLst>
          </p:cNvPr>
          <p:cNvSpPr/>
          <p:nvPr/>
        </p:nvSpPr>
        <p:spPr>
          <a:xfrm>
            <a:off x="9224607" y="4079750"/>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072C7939-57D2-58C9-6928-809B4043EB0C}"/>
              </a:ext>
            </a:extLst>
          </p:cNvPr>
          <p:cNvSpPr/>
          <p:nvPr/>
        </p:nvSpPr>
        <p:spPr>
          <a:xfrm>
            <a:off x="9224607" y="4638134"/>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CC099237-F701-0BDF-E62C-723D8288540D}"/>
              </a:ext>
            </a:extLst>
          </p:cNvPr>
          <p:cNvSpPr/>
          <p:nvPr/>
        </p:nvSpPr>
        <p:spPr>
          <a:xfrm>
            <a:off x="9224607" y="5201533"/>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402DAFD6-B836-4534-8EC8-DCE5F3F7A5DA}"/>
              </a:ext>
            </a:extLst>
          </p:cNvPr>
          <p:cNvSpPr txBox="1"/>
          <p:nvPr/>
        </p:nvSpPr>
        <p:spPr>
          <a:xfrm>
            <a:off x="7782455" y="4331595"/>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sp>
        <p:nvSpPr>
          <p:cNvPr id="117" name="Rectangle 116">
            <a:extLst>
              <a:ext uri="{FF2B5EF4-FFF2-40B4-BE49-F238E27FC236}">
                <a16:creationId xmlns:a16="http://schemas.microsoft.com/office/drawing/2014/main" id="{A762AD3A-FBA6-4AE5-CDD4-1F1812D05BA6}"/>
              </a:ext>
            </a:extLst>
          </p:cNvPr>
          <p:cNvSpPr/>
          <p:nvPr/>
        </p:nvSpPr>
        <p:spPr>
          <a:xfrm>
            <a:off x="4359446" y="412775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D985E51B-2350-D79E-FFCE-94DE1AB5C291}"/>
              </a:ext>
            </a:extLst>
          </p:cNvPr>
          <p:cNvSpPr/>
          <p:nvPr/>
        </p:nvSpPr>
        <p:spPr>
          <a:xfrm>
            <a:off x="4359446" y="4686143"/>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83701A12-3B1F-A4FA-454E-6C6035EFB3F8}"/>
              </a:ext>
            </a:extLst>
          </p:cNvPr>
          <p:cNvSpPr/>
          <p:nvPr/>
        </p:nvSpPr>
        <p:spPr>
          <a:xfrm>
            <a:off x="4976894" y="412205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D780C15A-FFA6-2D8B-33BE-3B9BDAD6792E}"/>
              </a:ext>
            </a:extLst>
          </p:cNvPr>
          <p:cNvSpPr/>
          <p:nvPr/>
        </p:nvSpPr>
        <p:spPr>
          <a:xfrm>
            <a:off x="4976894" y="468043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C19EE84-7A79-A10D-F812-60A22327B31D}"/>
              </a:ext>
            </a:extLst>
          </p:cNvPr>
          <p:cNvSpPr/>
          <p:nvPr/>
        </p:nvSpPr>
        <p:spPr>
          <a:xfrm>
            <a:off x="5594615" y="4122055"/>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5A48ED9C-7DF5-0194-732A-09D0F7A0A719}"/>
              </a:ext>
            </a:extLst>
          </p:cNvPr>
          <p:cNvSpPr/>
          <p:nvPr/>
        </p:nvSpPr>
        <p:spPr>
          <a:xfrm>
            <a:off x="5594615" y="4680439"/>
            <a:ext cx="338727" cy="3935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2C47294F-0956-4414-B619-F0A69FC8BB26}"/>
              </a:ext>
            </a:extLst>
          </p:cNvPr>
          <p:cNvSpPr txBox="1"/>
          <p:nvPr/>
        </p:nvSpPr>
        <p:spPr>
          <a:xfrm>
            <a:off x="4200851" y="4100214"/>
            <a:ext cx="2074271" cy="830997"/>
          </a:xfrm>
          <a:prstGeom prst="rect">
            <a:avLst/>
          </a:prstGeom>
          <a:noFill/>
          <a:ln>
            <a:noFill/>
          </a:ln>
        </p:spPr>
        <p:txBody>
          <a:bodyPr wrap="square" rtlCol="0">
            <a:spAutoFit/>
          </a:bodyPr>
          <a:lstStyle/>
          <a:p>
            <a:pPr algn="ctr"/>
            <a:r>
              <a:rPr lang="en-US" sz="2400" b="1" dirty="0">
                <a:solidFill>
                  <a:schemeClr val="accent1">
                    <a:lumMod val="75000"/>
                  </a:schemeClr>
                </a:solidFill>
              </a:rPr>
              <a:t>NVME Memory Pool</a:t>
            </a:r>
          </a:p>
        </p:txBody>
      </p:sp>
      <p:cxnSp>
        <p:nvCxnSpPr>
          <p:cNvPr id="125" name="Straight Connector 124">
            <a:extLst>
              <a:ext uri="{FF2B5EF4-FFF2-40B4-BE49-F238E27FC236}">
                <a16:creationId xmlns:a16="http://schemas.microsoft.com/office/drawing/2014/main" id="{AE772301-CF8B-9C16-AD34-53C931A1F5F7}"/>
              </a:ext>
            </a:extLst>
          </p:cNvPr>
          <p:cNvCxnSpPr>
            <a:cxnSpLocks/>
            <a:stCxn id="118" idx="1"/>
          </p:cNvCxnSpPr>
          <p:nvPr/>
        </p:nvCxnSpPr>
        <p:spPr>
          <a:xfrm flipH="1" flipV="1">
            <a:off x="3654312" y="4877233"/>
            <a:ext cx="705134" cy="570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0CA978E-2CEB-C1C1-00D5-F60CC1807F39}"/>
              </a:ext>
            </a:extLst>
          </p:cNvPr>
          <p:cNvCxnSpPr>
            <a:cxnSpLocks/>
            <a:stCxn id="117" idx="1"/>
          </p:cNvCxnSpPr>
          <p:nvPr/>
        </p:nvCxnSpPr>
        <p:spPr>
          <a:xfrm flipH="1">
            <a:off x="3675168" y="4324553"/>
            <a:ext cx="684278"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B3558F4-0023-7F4B-5514-8F342CB70264}"/>
              </a:ext>
            </a:extLst>
          </p:cNvPr>
          <p:cNvCxnSpPr>
            <a:cxnSpLocks/>
          </p:cNvCxnSpPr>
          <p:nvPr/>
        </p:nvCxnSpPr>
        <p:spPr>
          <a:xfrm flipV="1">
            <a:off x="10772468" y="2698231"/>
            <a:ext cx="0" cy="138324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A007C6B-5460-D408-59AF-E5F5C5510521}"/>
              </a:ext>
            </a:extLst>
          </p:cNvPr>
          <p:cNvCxnSpPr>
            <a:cxnSpLocks/>
          </p:cNvCxnSpPr>
          <p:nvPr/>
        </p:nvCxnSpPr>
        <p:spPr>
          <a:xfrm flipV="1">
            <a:off x="3446989" y="2671537"/>
            <a:ext cx="7325479" cy="18149"/>
          </a:xfrm>
          <a:prstGeom prst="line">
            <a:avLst/>
          </a:prstGeom>
          <a:ln w="4762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6DC0A35-0FBB-9AE2-9395-E1EB14AC5BFF}"/>
              </a:ext>
            </a:extLst>
          </p:cNvPr>
          <p:cNvCxnSpPr>
            <a:cxnSpLocks/>
            <a:stCxn id="80" idx="1"/>
          </p:cNvCxnSpPr>
          <p:nvPr/>
        </p:nvCxnSpPr>
        <p:spPr>
          <a:xfrm flipV="1">
            <a:off x="3450695" y="2689687"/>
            <a:ext cx="0" cy="139178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Rectangle 140">
            <a:extLst>
              <a:ext uri="{FF2B5EF4-FFF2-40B4-BE49-F238E27FC236}">
                <a16:creationId xmlns:a16="http://schemas.microsoft.com/office/drawing/2014/main" id="{C4176B51-B136-46CC-6B34-00DB984CBEF1}"/>
              </a:ext>
            </a:extLst>
          </p:cNvPr>
          <p:cNvSpPr/>
          <p:nvPr/>
        </p:nvSpPr>
        <p:spPr>
          <a:xfrm rot="16200000">
            <a:off x="10851868" y="3454686"/>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42" name="Rectangle 141">
            <a:extLst>
              <a:ext uri="{FF2B5EF4-FFF2-40B4-BE49-F238E27FC236}">
                <a16:creationId xmlns:a16="http://schemas.microsoft.com/office/drawing/2014/main" id="{5F896598-AEE3-650B-F5B6-45A9739CF12A}"/>
              </a:ext>
            </a:extLst>
          </p:cNvPr>
          <p:cNvSpPr/>
          <p:nvPr/>
        </p:nvSpPr>
        <p:spPr>
          <a:xfrm rot="16200000">
            <a:off x="10755388" y="5698282"/>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sp>
        <p:nvSpPr>
          <p:cNvPr id="143" name="Rectangle 142">
            <a:extLst>
              <a:ext uri="{FF2B5EF4-FFF2-40B4-BE49-F238E27FC236}">
                <a16:creationId xmlns:a16="http://schemas.microsoft.com/office/drawing/2014/main" id="{4690D217-7CCA-586D-6D13-A037A03B6816}"/>
              </a:ext>
            </a:extLst>
          </p:cNvPr>
          <p:cNvSpPr/>
          <p:nvPr/>
        </p:nvSpPr>
        <p:spPr>
          <a:xfrm rot="16200000">
            <a:off x="10111165" y="4557845"/>
            <a:ext cx="1340536" cy="387789"/>
          </a:xfrm>
          <a:prstGeom prst="rect">
            <a:avLst/>
          </a:prstGeom>
          <a:solidFill>
            <a:srgbClr val="A1A8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CXL Switch</a:t>
            </a:r>
          </a:p>
        </p:txBody>
      </p:sp>
      <p:cxnSp>
        <p:nvCxnSpPr>
          <p:cNvPr id="162" name="Straight Connector 161">
            <a:extLst>
              <a:ext uri="{FF2B5EF4-FFF2-40B4-BE49-F238E27FC236}">
                <a16:creationId xmlns:a16="http://schemas.microsoft.com/office/drawing/2014/main" id="{77B5464D-8626-8FBA-E1F0-1DAF1E158340}"/>
              </a:ext>
            </a:extLst>
          </p:cNvPr>
          <p:cNvCxnSpPr>
            <a:cxnSpLocks/>
            <a:endCxn id="111" idx="3"/>
          </p:cNvCxnSpPr>
          <p:nvPr/>
        </p:nvCxnSpPr>
        <p:spPr>
          <a:xfrm flipH="1" flipV="1">
            <a:off x="9563334" y="4276544"/>
            <a:ext cx="1014303" cy="189134"/>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551CDDE1-614E-5026-4D40-A7EB5DAB7FC1}"/>
              </a:ext>
            </a:extLst>
          </p:cNvPr>
          <p:cNvCxnSpPr>
            <a:cxnSpLocks/>
            <a:stCxn id="143" idx="0"/>
          </p:cNvCxnSpPr>
          <p:nvPr/>
        </p:nvCxnSpPr>
        <p:spPr>
          <a:xfrm flipH="1">
            <a:off x="9582090" y="4751740"/>
            <a:ext cx="1005449" cy="3092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227F7B6-11A0-BAB4-83D7-F144A1FB33B6}"/>
              </a:ext>
            </a:extLst>
          </p:cNvPr>
          <p:cNvCxnSpPr>
            <a:cxnSpLocks/>
          </p:cNvCxnSpPr>
          <p:nvPr/>
        </p:nvCxnSpPr>
        <p:spPr>
          <a:xfrm flipH="1">
            <a:off x="9573234" y="5031722"/>
            <a:ext cx="1014303" cy="35362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77C8CE6-3A54-5BF8-25DB-E4991F2BF284}"/>
              </a:ext>
            </a:extLst>
          </p:cNvPr>
          <p:cNvCxnSpPr>
            <a:cxnSpLocks/>
          </p:cNvCxnSpPr>
          <p:nvPr/>
        </p:nvCxnSpPr>
        <p:spPr>
          <a:xfrm flipH="1">
            <a:off x="10988191" y="3413954"/>
            <a:ext cx="340050" cy="886207"/>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D1F0648C-A6B7-0944-4F99-0F5CF4E93608}"/>
              </a:ext>
            </a:extLst>
          </p:cNvPr>
          <p:cNvCxnSpPr>
            <a:cxnSpLocks/>
            <a:stCxn id="142" idx="0"/>
          </p:cNvCxnSpPr>
          <p:nvPr/>
        </p:nvCxnSpPr>
        <p:spPr>
          <a:xfrm flipH="1" flipV="1">
            <a:off x="10985229" y="4966051"/>
            <a:ext cx="246533" cy="926126"/>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B4C174D-A295-C11C-DB4F-7AD5B47631A4}"/>
              </a:ext>
            </a:extLst>
          </p:cNvPr>
          <p:cNvCxnSpPr>
            <a:cxnSpLocks/>
          </p:cNvCxnSpPr>
          <p:nvPr/>
        </p:nvCxnSpPr>
        <p:spPr>
          <a:xfrm flipV="1">
            <a:off x="3738282" y="2680611"/>
            <a:ext cx="6768435" cy="6563"/>
          </a:xfrm>
          <a:prstGeom prst="line">
            <a:avLst/>
          </a:prstGeom>
          <a:ln w="47625">
            <a:solidFill>
              <a:srgbClr val="FF0000"/>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2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5CDF-D45B-A3E3-7E2E-28652DC7B2F3}"/>
              </a:ext>
            </a:extLst>
          </p:cNvPr>
          <p:cNvSpPr>
            <a:spLocks noGrp="1"/>
          </p:cNvSpPr>
          <p:nvPr>
            <p:ph type="title"/>
          </p:nvPr>
        </p:nvSpPr>
        <p:spPr/>
        <p:txBody>
          <a:bodyPr/>
          <a:lstStyle/>
          <a:p>
            <a:pPr algn="ctr"/>
            <a:r>
              <a:rPr lang="en-US" sz="4400" b="0" i="0" u="none" strike="noStrike" dirty="0" err="1">
                <a:solidFill>
                  <a:srgbClr val="000000"/>
                </a:solidFill>
                <a:effectLst/>
                <a:latin typeface="Calibri" panose="020F0502020204030204" pitchFamily="34" charset="0"/>
              </a:rPr>
              <a:t>OmniPath</a:t>
            </a:r>
            <a:r>
              <a:rPr lang="en-US" sz="4400" b="0" i="0" u="none" strike="noStrike" dirty="0">
                <a:solidFill>
                  <a:srgbClr val="000000"/>
                </a:solidFill>
                <a:effectLst/>
                <a:latin typeface="Calibri" panose="020F0502020204030204" pitchFamily="34" charset="0"/>
              </a:rPr>
              <a:t> switch topologies</a:t>
            </a:r>
            <a:endParaRPr lang="en-US" dirty="0"/>
          </a:p>
        </p:txBody>
      </p:sp>
      <p:sp>
        <p:nvSpPr>
          <p:cNvPr id="4" name="TextBox 3">
            <a:extLst>
              <a:ext uri="{FF2B5EF4-FFF2-40B4-BE49-F238E27FC236}">
                <a16:creationId xmlns:a16="http://schemas.microsoft.com/office/drawing/2014/main" id="{89A6BB52-E63E-6C19-95D0-6EE3BC5095F1}"/>
              </a:ext>
            </a:extLst>
          </p:cNvPr>
          <p:cNvSpPr txBox="1"/>
          <p:nvPr/>
        </p:nvSpPr>
        <p:spPr>
          <a:xfrm>
            <a:off x="483796" y="2656932"/>
            <a:ext cx="1712971" cy="369332"/>
          </a:xfrm>
          <a:prstGeom prst="rect">
            <a:avLst/>
          </a:prstGeom>
          <a:solidFill>
            <a:srgbClr val="92D050"/>
          </a:solidFill>
        </p:spPr>
        <p:txBody>
          <a:bodyPr wrap="square" rtlCol="0">
            <a:spAutoFit/>
          </a:bodyPr>
          <a:lstStyle/>
          <a:p>
            <a:pPr algn="ctr"/>
            <a:r>
              <a:rPr lang="en-US" dirty="0"/>
              <a:t>Node 1</a:t>
            </a:r>
          </a:p>
        </p:txBody>
      </p:sp>
      <p:sp>
        <p:nvSpPr>
          <p:cNvPr id="5" name="TextBox 4">
            <a:extLst>
              <a:ext uri="{FF2B5EF4-FFF2-40B4-BE49-F238E27FC236}">
                <a16:creationId xmlns:a16="http://schemas.microsoft.com/office/drawing/2014/main" id="{08770EB0-3412-420F-44EA-D986E4F32A08}"/>
              </a:ext>
            </a:extLst>
          </p:cNvPr>
          <p:cNvSpPr txBox="1"/>
          <p:nvPr/>
        </p:nvSpPr>
        <p:spPr>
          <a:xfrm>
            <a:off x="483796" y="3286973"/>
            <a:ext cx="1712971" cy="369332"/>
          </a:xfrm>
          <a:prstGeom prst="rect">
            <a:avLst/>
          </a:prstGeom>
          <a:solidFill>
            <a:srgbClr val="92D050"/>
          </a:solidFill>
        </p:spPr>
        <p:txBody>
          <a:bodyPr wrap="square" rtlCol="0">
            <a:spAutoFit/>
          </a:bodyPr>
          <a:lstStyle/>
          <a:p>
            <a:pPr algn="ctr"/>
            <a:r>
              <a:rPr lang="en-US" dirty="0"/>
              <a:t>Node 2</a:t>
            </a:r>
          </a:p>
        </p:txBody>
      </p:sp>
      <p:sp>
        <p:nvSpPr>
          <p:cNvPr id="6" name="TextBox 5">
            <a:extLst>
              <a:ext uri="{FF2B5EF4-FFF2-40B4-BE49-F238E27FC236}">
                <a16:creationId xmlns:a16="http://schemas.microsoft.com/office/drawing/2014/main" id="{60796AA6-48B2-26F7-D65F-BB88ECA97B00}"/>
              </a:ext>
            </a:extLst>
          </p:cNvPr>
          <p:cNvSpPr txBox="1"/>
          <p:nvPr/>
        </p:nvSpPr>
        <p:spPr>
          <a:xfrm>
            <a:off x="483795" y="3946529"/>
            <a:ext cx="1712971" cy="369332"/>
          </a:xfrm>
          <a:prstGeom prst="rect">
            <a:avLst/>
          </a:prstGeom>
          <a:solidFill>
            <a:srgbClr val="92D050"/>
          </a:solidFill>
        </p:spPr>
        <p:txBody>
          <a:bodyPr wrap="square" rtlCol="0">
            <a:spAutoFit/>
          </a:bodyPr>
          <a:lstStyle/>
          <a:p>
            <a:pPr algn="ctr"/>
            <a:r>
              <a:rPr lang="en-US" dirty="0"/>
              <a:t>Node 3</a:t>
            </a:r>
          </a:p>
        </p:txBody>
      </p:sp>
      <p:sp>
        <p:nvSpPr>
          <p:cNvPr id="7" name="TextBox 6">
            <a:extLst>
              <a:ext uri="{FF2B5EF4-FFF2-40B4-BE49-F238E27FC236}">
                <a16:creationId xmlns:a16="http://schemas.microsoft.com/office/drawing/2014/main" id="{D25D73C4-27E3-D1CA-0E91-6270DEEB4029}"/>
              </a:ext>
            </a:extLst>
          </p:cNvPr>
          <p:cNvSpPr txBox="1"/>
          <p:nvPr/>
        </p:nvSpPr>
        <p:spPr>
          <a:xfrm>
            <a:off x="483795" y="4569902"/>
            <a:ext cx="1712971" cy="369332"/>
          </a:xfrm>
          <a:prstGeom prst="rect">
            <a:avLst/>
          </a:prstGeom>
          <a:solidFill>
            <a:srgbClr val="92D050"/>
          </a:solidFill>
        </p:spPr>
        <p:txBody>
          <a:bodyPr wrap="square" rtlCol="0">
            <a:spAutoFit/>
          </a:bodyPr>
          <a:lstStyle/>
          <a:p>
            <a:pPr algn="ctr"/>
            <a:r>
              <a:rPr lang="en-US" dirty="0"/>
              <a:t>Node 4</a:t>
            </a:r>
          </a:p>
        </p:txBody>
      </p:sp>
      <p:sp>
        <p:nvSpPr>
          <p:cNvPr id="8" name="TextBox 7">
            <a:extLst>
              <a:ext uri="{FF2B5EF4-FFF2-40B4-BE49-F238E27FC236}">
                <a16:creationId xmlns:a16="http://schemas.microsoft.com/office/drawing/2014/main" id="{0CAA382F-33EF-7D97-66A0-35113DE58F86}"/>
              </a:ext>
            </a:extLst>
          </p:cNvPr>
          <p:cNvSpPr txBox="1"/>
          <p:nvPr/>
        </p:nvSpPr>
        <p:spPr>
          <a:xfrm>
            <a:off x="483795" y="5309925"/>
            <a:ext cx="1712971" cy="369332"/>
          </a:xfrm>
          <a:prstGeom prst="rect">
            <a:avLst/>
          </a:prstGeom>
          <a:solidFill>
            <a:srgbClr val="92D050"/>
          </a:solidFill>
        </p:spPr>
        <p:txBody>
          <a:bodyPr wrap="square" rtlCol="0">
            <a:spAutoFit/>
          </a:bodyPr>
          <a:lstStyle/>
          <a:p>
            <a:pPr algn="ctr"/>
            <a:r>
              <a:rPr lang="en-US" dirty="0"/>
              <a:t>Node 5</a:t>
            </a:r>
          </a:p>
        </p:txBody>
      </p:sp>
      <p:sp>
        <p:nvSpPr>
          <p:cNvPr id="9" name="Rectangle 8">
            <a:extLst>
              <a:ext uri="{FF2B5EF4-FFF2-40B4-BE49-F238E27FC236}">
                <a16:creationId xmlns:a16="http://schemas.microsoft.com/office/drawing/2014/main" id="{84BB691A-0337-CEF2-DC99-01700E5F1852}"/>
              </a:ext>
            </a:extLst>
          </p:cNvPr>
          <p:cNvSpPr/>
          <p:nvPr/>
        </p:nvSpPr>
        <p:spPr>
          <a:xfrm>
            <a:off x="2196763" y="4488689"/>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0" name="Rectangle 9">
            <a:extLst>
              <a:ext uri="{FF2B5EF4-FFF2-40B4-BE49-F238E27FC236}">
                <a16:creationId xmlns:a16="http://schemas.microsoft.com/office/drawing/2014/main" id="{766600DC-4758-639D-0C8E-F28B6F756D55}"/>
              </a:ext>
            </a:extLst>
          </p:cNvPr>
          <p:cNvSpPr/>
          <p:nvPr/>
        </p:nvSpPr>
        <p:spPr>
          <a:xfrm>
            <a:off x="2177663" y="5247294"/>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1" name="Rectangle 10">
            <a:extLst>
              <a:ext uri="{FF2B5EF4-FFF2-40B4-BE49-F238E27FC236}">
                <a16:creationId xmlns:a16="http://schemas.microsoft.com/office/drawing/2014/main" id="{8E889979-F66A-AC83-C264-6786B3BCE3C7}"/>
              </a:ext>
            </a:extLst>
          </p:cNvPr>
          <p:cNvSpPr/>
          <p:nvPr/>
        </p:nvSpPr>
        <p:spPr>
          <a:xfrm>
            <a:off x="2164377" y="2611722"/>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12" name="Rectangle 11">
            <a:extLst>
              <a:ext uri="{FF2B5EF4-FFF2-40B4-BE49-F238E27FC236}">
                <a16:creationId xmlns:a16="http://schemas.microsoft.com/office/drawing/2014/main" id="{FA54BBB7-CAA4-E3BF-986E-DD443D2FC8FA}"/>
              </a:ext>
            </a:extLst>
          </p:cNvPr>
          <p:cNvSpPr/>
          <p:nvPr/>
        </p:nvSpPr>
        <p:spPr>
          <a:xfrm rot="5400000">
            <a:off x="2566558" y="3886997"/>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13" name="Straight Connector 12">
            <a:extLst>
              <a:ext uri="{FF2B5EF4-FFF2-40B4-BE49-F238E27FC236}">
                <a16:creationId xmlns:a16="http://schemas.microsoft.com/office/drawing/2014/main" id="{AF7E7F19-DAB0-BAAA-BFF8-484F9430734D}"/>
              </a:ext>
            </a:extLst>
          </p:cNvPr>
          <p:cNvCxnSpPr>
            <a:cxnSpLocks/>
          </p:cNvCxnSpPr>
          <p:nvPr/>
        </p:nvCxnSpPr>
        <p:spPr>
          <a:xfrm flipH="1">
            <a:off x="2814958" y="2827581"/>
            <a:ext cx="1120548" cy="6884"/>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85F7B80-3938-AB9A-0221-B838CE05C38E}"/>
              </a:ext>
            </a:extLst>
          </p:cNvPr>
          <p:cNvCxnSpPr>
            <a:cxnSpLocks/>
          </p:cNvCxnSpPr>
          <p:nvPr/>
        </p:nvCxnSpPr>
        <p:spPr>
          <a:xfrm>
            <a:off x="2786289" y="4476807"/>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253EF9C-0B7E-D242-3079-47B3D5A91951}"/>
              </a:ext>
            </a:extLst>
          </p:cNvPr>
          <p:cNvSpPr/>
          <p:nvPr/>
        </p:nvSpPr>
        <p:spPr>
          <a:xfrm>
            <a:off x="2181933" y="3248036"/>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23" name="Straight Connector 22">
            <a:extLst>
              <a:ext uri="{FF2B5EF4-FFF2-40B4-BE49-F238E27FC236}">
                <a16:creationId xmlns:a16="http://schemas.microsoft.com/office/drawing/2014/main" id="{1E45BCE6-C651-1842-A585-0CB08440E564}"/>
              </a:ext>
            </a:extLst>
          </p:cNvPr>
          <p:cNvCxnSpPr>
            <a:cxnSpLocks/>
          </p:cNvCxnSpPr>
          <p:nvPr/>
        </p:nvCxnSpPr>
        <p:spPr>
          <a:xfrm flipH="1">
            <a:off x="2832514" y="3470779"/>
            <a:ext cx="1102992"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0837669F-9063-7621-A65E-4BAB9FB77E30}"/>
              </a:ext>
            </a:extLst>
          </p:cNvPr>
          <p:cNvSpPr/>
          <p:nvPr/>
        </p:nvSpPr>
        <p:spPr>
          <a:xfrm>
            <a:off x="2194572" y="3888587"/>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25" name="Straight Connector 24">
            <a:extLst>
              <a:ext uri="{FF2B5EF4-FFF2-40B4-BE49-F238E27FC236}">
                <a16:creationId xmlns:a16="http://schemas.microsoft.com/office/drawing/2014/main" id="{F33753C5-5F8B-44FB-19A3-51C92D0BD8FF}"/>
              </a:ext>
            </a:extLst>
          </p:cNvPr>
          <p:cNvCxnSpPr>
            <a:cxnSpLocks/>
          </p:cNvCxnSpPr>
          <p:nvPr/>
        </p:nvCxnSpPr>
        <p:spPr>
          <a:xfrm flipH="1" flipV="1">
            <a:off x="2845153" y="4111330"/>
            <a:ext cx="1090353" cy="617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579943-6E96-4661-EA71-F34DAF98BA56}"/>
              </a:ext>
            </a:extLst>
          </p:cNvPr>
          <p:cNvCxnSpPr>
            <a:cxnSpLocks/>
          </p:cNvCxnSpPr>
          <p:nvPr/>
        </p:nvCxnSpPr>
        <p:spPr>
          <a:xfrm flipH="1">
            <a:off x="2832514" y="4748601"/>
            <a:ext cx="1102992"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95E368-9FCD-5A35-140C-931A28EEFB5E}"/>
              </a:ext>
            </a:extLst>
          </p:cNvPr>
          <p:cNvCxnSpPr>
            <a:cxnSpLocks/>
          </p:cNvCxnSpPr>
          <p:nvPr/>
        </p:nvCxnSpPr>
        <p:spPr>
          <a:xfrm flipH="1">
            <a:off x="2803833" y="5455047"/>
            <a:ext cx="111257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25B15799-1655-0DB5-C39E-DFF90AAFEA9A}"/>
              </a:ext>
            </a:extLst>
          </p:cNvPr>
          <p:cNvSpPr/>
          <p:nvPr/>
        </p:nvSpPr>
        <p:spPr>
          <a:xfrm rot="5400000">
            <a:off x="6923405" y="3886997"/>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sp>
        <p:nvSpPr>
          <p:cNvPr id="35" name="Rectangle 34">
            <a:extLst>
              <a:ext uri="{FF2B5EF4-FFF2-40B4-BE49-F238E27FC236}">
                <a16:creationId xmlns:a16="http://schemas.microsoft.com/office/drawing/2014/main" id="{E02B34ED-9AD5-58DE-0036-478FD32748B0}"/>
              </a:ext>
            </a:extLst>
          </p:cNvPr>
          <p:cNvSpPr/>
          <p:nvPr/>
        </p:nvSpPr>
        <p:spPr>
          <a:xfrm rot="5400000">
            <a:off x="4877538" y="3875228"/>
            <a:ext cx="3365739" cy="599567"/>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RDMA Fabric Switch</a:t>
            </a:r>
          </a:p>
        </p:txBody>
      </p:sp>
      <p:cxnSp>
        <p:nvCxnSpPr>
          <p:cNvPr id="36" name="Straight Connector 35">
            <a:extLst>
              <a:ext uri="{FF2B5EF4-FFF2-40B4-BE49-F238E27FC236}">
                <a16:creationId xmlns:a16="http://schemas.microsoft.com/office/drawing/2014/main" id="{C24E4063-40C5-011B-058F-0ECB14E35100}"/>
              </a:ext>
            </a:extLst>
          </p:cNvPr>
          <p:cNvCxnSpPr>
            <a:cxnSpLocks/>
          </p:cNvCxnSpPr>
          <p:nvPr/>
        </p:nvCxnSpPr>
        <p:spPr>
          <a:xfrm flipH="1">
            <a:off x="4549211" y="2888978"/>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78FCB5E-C74A-23A6-8D06-5ABE4A1DBF6E}"/>
              </a:ext>
            </a:extLst>
          </p:cNvPr>
          <p:cNvCxnSpPr>
            <a:cxnSpLocks/>
          </p:cNvCxnSpPr>
          <p:nvPr/>
        </p:nvCxnSpPr>
        <p:spPr>
          <a:xfrm flipH="1">
            <a:off x="4549211" y="3230159"/>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1ED0458-4A83-E09B-5CB5-B657B4CB0136}"/>
              </a:ext>
            </a:extLst>
          </p:cNvPr>
          <p:cNvCxnSpPr>
            <a:cxnSpLocks/>
          </p:cNvCxnSpPr>
          <p:nvPr/>
        </p:nvCxnSpPr>
        <p:spPr>
          <a:xfrm flipH="1">
            <a:off x="4549211" y="360115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C7630F4-8A98-EE8F-0246-F841FC798400}"/>
              </a:ext>
            </a:extLst>
          </p:cNvPr>
          <p:cNvCxnSpPr>
            <a:cxnSpLocks/>
          </p:cNvCxnSpPr>
          <p:nvPr/>
        </p:nvCxnSpPr>
        <p:spPr>
          <a:xfrm flipH="1">
            <a:off x="4549211" y="400060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5A13988-F3AF-0556-9D9D-44862B408AD4}"/>
              </a:ext>
            </a:extLst>
          </p:cNvPr>
          <p:cNvCxnSpPr>
            <a:cxnSpLocks/>
          </p:cNvCxnSpPr>
          <p:nvPr/>
        </p:nvCxnSpPr>
        <p:spPr>
          <a:xfrm flipH="1">
            <a:off x="4549211" y="4371838"/>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CA449C0-2495-511F-1CE3-FAAC6801DCE2}"/>
              </a:ext>
            </a:extLst>
          </p:cNvPr>
          <p:cNvCxnSpPr>
            <a:cxnSpLocks/>
          </p:cNvCxnSpPr>
          <p:nvPr/>
        </p:nvCxnSpPr>
        <p:spPr>
          <a:xfrm flipH="1">
            <a:off x="4549211" y="4730724"/>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F478EC6-0F16-E7F0-DF67-00E82586B9ED}"/>
              </a:ext>
            </a:extLst>
          </p:cNvPr>
          <p:cNvCxnSpPr>
            <a:cxnSpLocks/>
          </p:cNvCxnSpPr>
          <p:nvPr/>
        </p:nvCxnSpPr>
        <p:spPr>
          <a:xfrm flipH="1">
            <a:off x="4549211" y="5078870"/>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1A8F7F3-5FCD-3D12-0781-9028DB1A18B8}"/>
              </a:ext>
            </a:extLst>
          </p:cNvPr>
          <p:cNvCxnSpPr>
            <a:cxnSpLocks/>
          </p:cNvCxnSpPr>
          <p:nvPr/>
        </p:nvCxnSpPr>
        <p:spPr>
          <a:xfrm flipH="1">
            <a:off x="4554838" y="5423134"/>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822FEFD-CFB6-8F91-030A-6D359FB78EEF}"/>
              </a:ext>
            </a:extLst>
          </p:cNvPr>
          <p:cNvCxnSpPr>
            <a:cxnSpLocks/>
          </p:cNvCxnSpPr>
          <p:nvPr/>
        </p:nvCxnSpPr>
        <p:spPr>
          <a:xfrm flipH="1">
            <a:off x="4549211" y="570683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DA00BEE-F33D-2A6D-993C-4ED762BA9BBE}"/>
              </a:ext>
            </a:extLst>
          </p:cNvPr>
          <p:cNvCxnSpPr>
            <a:cxnSpLocks/>
          </p:cNvCxnSpPr>
          <p:nvPr/>
        </p:nvCxnSpPr>
        <p:spPr>
          <a:xfrm flipH="1">
            <a:off x="4549211" y="2639055"/>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3BBC06B-5D2C-E342-ED95-422277FE4D9D}"/>
              </a:ext>
            </a:extLst>
          </p:cNvPr>
          <p:cNvCxnSpPr>
            <a:cxnSpLocks/>
          </p:cNvCxnSpPr>
          <p:nvPr/>
        </p:nvCxnSpPr>
        <p:spPr>
          <a:xfrm flipH="1">
            <a:off x="6860192" y="2925437"/>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9C78B9-718B-2795-A836-E3092F40F13A}"/>
              </a:ext>
            </a:extLst>
          </p:cNvPr>
          <p:cNvCxnSpPr>
            <a:cxnSpLocks/>
          </p:cNvCxnSpPr>
          <p:nvPr/>
        </p:nvCxnSpPr>
        <p:spPr>
          <a:xfrm flipH="1">
            <a:off x="6860192" y="3266618"/>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689B20F-FB90-1377-A1EE-7C48F44DD393}"/>
              </a:ext>
            </a:extLst>
          </p:cNvPr>
          <p:cNvCxnSpPr>
            <a:cxnSpLocks/>
          </p:cNvCxnSpPr>
          <p:nvPr/>
        </p:nvCxnSpPr>
        <p:spPr>
          <a:xfrm flipH="1">
            <a:off x="6860192" y="3637612"/>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45B49B0-2A0E-986E-7DA0-FC6E3E72D3F5}"/>
              </a:ext>
            </a:extLst>
          </p:cNvPr>
          <p:cNvCxnSpPr>
            <a:cxnSpLocks/>
          </p:cNvCxnSpPr>
          <p:nvPr/>
        </p:nvCxnSpPr>
        <p:spPr>
          <a:xfrm flipH="1">
            <a:off x="6860192" y="4037061"/>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DAD4BE3-EEE3-41AF-CFCE-9EBCD241316D}"/>
              </a:ext>
            </a:extLst>
          </p:cNvPr>
          <p:cNvCxnSpPr>
            <a:cxnSpLocks/>
          </p:cNvCxnSpPr>
          <p:nvPr/>
        </p:nvCxnSpPr>
        <p:spPr>
          <a:xfrm flipH="1">
            <a:off x="6860192" y="4408297"/>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ACF15A6-4189-C4B9-BC82-B469C96AF31F}"/>
              </a:ext>
            </a:extLst>
          </p:cNvPr>
          <p:cNvCxnSpPr>
            <a:cxnSpLocks/>
          </p:cNvCxnSpPr>
          <p:nvPr/>
        </p:nvCxnSpPr>
        <p:spPr>
          <a:xfrm flipH="1">
            <a:off x="6860192" y="476718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5FB652B-E359-72CB-8449-532D8E958B15}"/>
              </a:ext>
            </a:extLst>
          </p:cNvPr>
          <p:cNvCxnSpPr>
            <a:cxnSpLocks/>
          </p:cNvCxnSpPr>
          <p:nvPr/>
        </p:nvCxnSpPr>
        <p:spPr>
          <a:xfrm flipH="1">
            <a:off x="6860192" y="5115329"/>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19CDABB-69A5-7C38-135E-3A13024DF131}"/>
              </a:ext>
            </a:extLst>
          </p:cNvPr>
          <p:cNvCxnSpPr>
            <a:cxnSpLocks/>
          </p:cNvCxnSpPr>
          <p:nvPr/>
        </p:nvCxnSpPr>
        <p:spPr>
          <a:xfrm flipH="1">
            <a:off x="6865819" y="5459593"/>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4B183E-A6FF-FD78-B33A-BA66580C0806}"/>
              </a:ext>
            </a:extLst>
          </p:cNvPr>
          <p:cNvCxnSpPr>
            <a:cxnSpLocks/>
          </p:cNvCxnSpPr>
          <p:nvPr/>
        </p:nvCxnSpPr>
        <p:spPr>
          <a:xfrm flipH="1">
            <a:off x="6860192" y="5743291"/>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C38D9F4-B309-17DE-AB7A-EAA034C7D200}"/>
              </a:ext>
            </a:extLst>
          </p:cNvPr>
          <p:cNvCxnSpPr>
            <a:cxnSpLocks/>
          </p:cNvCxnSpPr>
          <p:nvPr/>
        </p:nvCxnSpPr>
        <p:spPr>
          <a:xfrm flipH="1">
            <a:off x="6860192" y="2675514"/>
            <a:ext cx="171141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198D9BC-AFD8-7AAD-419F-2DD0ED0A68F3}"/>
              </a:ext>
            </a:extLst>
          </p:cNvPr>
          <p:cNvSpPr txBox="1"/>
          <p:nvPr/>
        </p:nvSpPr>
        <p:spPr>
          <a:xfrm>
            <a:off x="10509224" y="2642915"/>
            <a:ext cx="1712971" cy="369332"/>
          </a:xfrm>
          <a:prstGeom prst="rect">
            <a:avLst/>
          </a:prstGeom>
          <a:solidFill>
            <a:srgbClr val="92D050"/>
          </a:solidFill>
        </p:spPr>
        <p:txBody>
          <a:bodyPr wrap="square" rtlCol="0">
            <a:spAutoFit/>
          </a:bodyPr>
          <a:lstStyle/>
          <a:p>
            <a:pPr algn="ctr"/>
            <a:r>
              <a:rPr lang="en-US" dirty="0"/>
              <a:t>Node 1</a:t>
            </a:r>
          </a:p>
        </p:txBody>
      </p:sp>
      <p:sp>
        <p:nvSpPr>
          <p:cNvPr id="63" name="TextBox 62">
            <a:extLst>
              <a:ext uri="{FF2B5EF4-FFF2-40B4-BE49-F238E27FC236}">
                <a16:creationId xmlns:a16="http://schemas.microsoft.com/office/drawing/2014/main" id="{0BDF4137-2CFF-E1F3-98B5-B555465A4961}"/>
              </a:ext>
            </a:extLst>
          </p:cNvPr>
          <p:cNvSpPr txBox="1"/>
          <p:nvPr/>
        </p:nvSpPr>
        <p:spPr>
          <a:xfrm>
            <a:off x="10509224" y="3335891"/>
            <a:ext cx="1712971" cy="369332"/>
          </a:xfrm>
          <a:prstGeom prst="rect">
            <a:avLst/>
          </a:prstGeom>
          <a:solidFill>
            <a:srgbClr val="92D050"/>
          </a:solidFill>
        </p:spPr>
        <p:txBody>
          <a:bodyPr wrap="square" rtlCol="0">
            <a:spAutoFit/>
          </a:bodyPr>
          <a:lstStyle/>
          <a:p>
            <a:pPr algn="ctr"/>
            <a:r>
              <a:rPr lang="en-US" dirty="0"/>
              <a:t>Node 2</a:t>
            </a:r>
          </a:p>
        </p:txBody>
      </p:sp>
      <p:sp>
        <p:nvSpPr>
          <p:cNvPr id="64" name="TextBox 63">
            <a:extLst>
              <a:ext uri="{FF2B5EF4-FFF2-40B4-BE49-F238E27FC236}">
                <a16:creationId xmlns:a16="http://schemas.microsoft.com/office/drawing/2014/main" id="{5C80F786-386F-E6E2-14C6-D371FE8B2E03}"/>
              </a:ext>
            </a:extLst>
          </p:cNvPr>
          <p:cNvSpPr txBox="1"/>
          <p:nvPr/>
        </p:nvSpPr>
        <p:spPr>
          <a:xfrm>
            <a:off x="10509224" y="4002115"/>
            <a:ext cx="1712971" cy="369332"/>
          </a:xfrm>
          <a:prstGeom prst="rect">
            <a:avLst/>
          </a:prstGeom>
          <a:solidFill>
            <a:srgbClr val="92D050"/>
          </a:solidFill>
        </p:spPr>
        <p:txBody>
          <a:bodyPr wrap="square" rtlCol="0">
            <a:spAutoFit/>
          </a:bodyPr>
          <a:lstStyle/>
          <a:p>
            <a:pPr algn="ctr"/>
            <a:r>
              <a:rPr lang="en-US" dirty="0"/>
              <a:t>Node 3</a:t>
            </a:r>
          </a:p>
        </p:txBody>
      </p:sp>
      <p:sp>
        <p:nvSpPr>
          <p:cNvPr id="65" name="TextBox 64">
            <a:extLst>
              <a:ext uri="{FF2B5EF4-FFF2-40B4-BE49-F238E27FC236}">
                <a16:creationId xmlns:a16="http://schemas.microsoft.com/office/drawing/2014/main" id="{F640DA4A-8EEB-A186-4F42-B77464D818ED}"/>
              </a:ext>
            </a:extLst>
          </p:cNvPr>
          <p:cNvSpPr txBox="1"/>
          <p:nvPr/>
        </p:nvSpPr>
        <p:spPr>
          <a:xfrm>
            <a:off x="10509224" y="4666008"/>
            <a:ext cx="1712971" cy="369332"/>
          </a:xfrm>
          <a:prstGeom prst="rect">
            <a:avLst/>
          </a:prstGeom>
          <a:solidFill>
            <a:srgbClr val="92D050"/>
          </a:solidFill>
        </p:spPr>
        <p:txBody>
          <a:bodyPr wrap="square" rtlCol="0">
            <a:spAutoFit/>
          </a:bodyPr>
          <a:lstStyle/>
          <a:p>
            <a:pPr algn="ctr"/>
            <a:r>
              <a:rPr lang="en-US" dirty="0"/>
              <a:t>Node 4</a:t>
            </a:r>
          </a:p>
        </p:txBody>
      </p:sp>
      <p:sp>
        <p:nvSpPr>
          <p:cNvPr id="66" name="TextBox 65">
            <a:extLst>
              <a:ext uri="{FF2B5EF4-FFF2-40B4-BE49-F238E27FC236}">
                <a16:creationId xmlns:a16="http://schemas.microsoft.com/office/drawing/2014/main" id="{103371C2-3F42-AC14-76DB-E0C755506AB3}"/>
              </a:ext>
            </a:extLst>
          </p:cNvPr>
          <p:cNvSpPr txBox="1"/>
          <p:nvPr/>
        </p:nvSpPr>
        <p:spPr>
          <a:xfrm>
            <a:off x="10509224" y="5303745"/>
            <a:ext cx="1712971" cy="369332"/>
          </a:xfrm>
          <a:prstGeom prst="rect">
            <a:avLst/>
          </a:prstGeom>
          <a:solidFill>
            <a:srgbClr val="92D050"/>
          </a:solidFill>
        </p:spPr>
        <p:txBody>
          <a:bodyPr wrap="square" rtlCol="0">
            <a:spAutoFit/>
          </a:bodyPr>
          <a:lstStyle/>
          <a:p>
            <a:pPr algn="ctr"/>
            <a:r>
              <a:rPr lang="en-US" dirty="0"/>
              <a:t>Node 5</a:t>
            </a:r>
          </a:p>
        </p:txBody>
      </p:sp>
      <p:sp>
        <p:nvSpPr>
          <p:cNvPr id="67" name="Rectangle 66">
            <a:extLst>
              <a:ext uri="{FF2B5EF4-FFF2-40B4-BE49-F238E27FC236}">
                <a16:creationId xmlns:a16="http://schemas.microsoft.com/office/drawing/2014/main" id="{C0A29820-FE9A-23BC-B706-6DCC2043008C}"/>
              </a:ext>
            </a:extLst>
          </p:cNvPr>
          <p:cNvSpPr/>
          <p:nvPr/>
        </p:nvSpPr>
        <p:spPr>
          <a:xfrm>
            <a:off x="9861686" y="4621761"/>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68" name="Rectangle 67">
            <a:extLst>
              <a:ext uri="{FF2B5EF4-FFF2-40B4-BE49-F238E27FC236}">
                <a16:creationId xmlns:a16="http://schemas.microsoft.com/office/drawing/2014/main" id="{7565DA09-543A-C642-5AFF-D467F37374EC}"/>
              </a:ext>
            </a:extLst>
          </p:cNvPr>
          <p:cNvSpPr/>
          <p:nvPr/>
        </p:nvSpPr>
        <p:spPr>
          <a:xfrm>
            <a:off x="9883054" y="5259498"/>
            <a:ext cx="626170" cy="457826"/>
          </a:xfrm>
          <a:prstGeom prst="rect">
            <a:avLst/>
          </a:prstGeom>
          <a:solidFill>
            <a:srgbClr val="FF3A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69" name="Rectangle 68">
            <a:extLst>
              <a:ext uri="{FF2B5EF4-FFF2-40B4-BE49-F238E27FC236}">
                <a16:creationId xmlns:a16="http://schemas.microsoft.com/office/drawing/2014/main" id="{6793EA42-384D-3A32-DCE1-509CA7FE12FB}"/>
              </a:ext>
            </a:extLst>
          </p:cNvPr>
          <p:cNvSpPr/>
          <p:nvPr/>
        </p:nvSpPr>
        <p:spPr>
          <a:xfrm>
            <a:off x="9883054" y="2579672"/>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70" name="Straight Connector 69">
            <a:extLst>
              <a:ext uri="{FF2B5EF4-FFF2-40B4-BE49-F238E27FC236}">
                <a16:creationId xmlns:a16="http://schemas.microsoft.com/office/drawing/2014/main" id="{36AD270F-120E-18A5-1AB4-5C0D7E5F045B}"/>
              </a:ext>
            </a:extLst>
          </p:cNvPr>
          <p:cNvCxnSpPr>
            <a:cxnSpLocks/>
          </p:cNvCxnSpPr>
          <p:nvPr/>
        </p:nvCxnSpPr>
        <p:spPr>
          <a:xfrm>
            <a:off x="12500827" y="4507080"/>
            <a:ext cx="0" cy="89483"/>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A174662C-5C0D-A058-76BA-6215BE31E57E}"/>
              </a:ext>
            </a:extLst>
          </p:cNvPr>
          <p:cNvSpPr/>
          <p:nvPr/>
        </p:nvSpPr>
        <p:spPr>
          <a:xfrm>
            <a:off x="9883054" y="3297784"/>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sp>
        <p:nvSpPr>
          <p:cNvPr id="72" name="Rectangle 71">
            <a:extLst>
              <a:ext uri="{FF2B5EF4-FFF2-40B4-BE49-F238E27FC236}">
                <a16:creationId xmlns:a16="http://schemas.microsoft.com/office/drawing/2014/main" id="{4D0715C4-9D51-6334-18AE-7F5B3C2A4265}"/>
              </a:ext>
            </a:extLst>
          </p:cNvPr>
          <p:cNvSpPr/>
          <p:nvPr/>
        </p:nvSpPr>
        <p:spPr>
          <a:xfrm>
            <a:off x="9861686" y="3946529"/>
            <a:ext cx="626170" cy="457826"/>
          </a:xfrm>
          <a:prstGeom prst="rect">
            <a:avLst/>
          </a:prstGeom>
          <a:solidFill>
            <a:srgbClr val="FF3A5B"/>
          </a:solidFill>
          <a:ln>
            <a:solidFill>
              <a:srgbClr val="FF3A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ysClr val="windowText" lastClr="000000"/>
                  </a:solidFill>
                </a:ln>
                <a:solidFill>
                  <a:sysClr val="windowText" lastClr="000000"/>
                </a:solidFill>
              </a:rPr>
              <a:t>NIC </a:t>
            </a:r>
          </a:p>
        </p:txBody>
      </p:sp>
      <p:cxnSp>
        <p:nvCxnSpPr>
          <p:cNvPr id="78" name="Straight Connector 77">
            <a:extLst>
              <a:ext uri="{FF2B5EF4-FFF2-40B4-BE49-F238E27FC236}">
                <a16:creationId xmlns:a16="http://schemas.microsoft.com/office/drawing/2014/main" id="{C74861E8-79AB-E6A6-9E19-DF4D2ED01E60}"/>
              </a:ext>
            </a:extLst>
          </p:cNvPr>
          <p:cNvCxnSpPr>
            <a:cxnSpLocks/>
          </p:cNvCxnSpPr>
          <p:nvPr/>
        </p:nvCxnSpPr>
        <p:spPr>
          <a:xfrm flipH="1">
            <a:off x="8838942" y="2856125"/>
            <a:ext cx="1120548" cy="6884"/>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F95B9B7-89E4-BF01-4403-0AE45CEF21D7}"/>
              </a:ext>
            </a:extLst>
          </p:cNvPr>
          <p:cNvCxnSpPr>
            <a:cxnSpLocks/>
          </p:cNvCxnSpPr>
          <p:nvPr/>
        </p:nvCxnSpPr>
        <p:spPr>
          <a:xfrm flipH="1">
            <a:off x="8856498" y="3499323"/>
            <a:ext cx="1102992"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DF63860-31D0-D3DD-BF45-647D46203DC4}"/>
              </a:ext>
            </a:extLst>
          </p:cNvPr>
          <p:cNvCxnSpPr>
            <a:cxnSpLocks/>
          </p:cNvCxnSpPr>
          <p:nvPr/>
        </p:nvCxnSpPr>
        <p:spPr>
          <a:xfrm flipH="1" flipV="1">
            <a:off x="8869137" y="4139874"/>
            <a:ext cx="1090353" cy="617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1F49E5C-C674-93A7-DAC8-5F125E2FFF35}"/>
              </a:ext>
            </a:extLst>
          </p:cNvPr>
          <p:cNvCxnSpPr>
            <a:cxnSpLocks/>
          </p:cNvCxnSpPr>
          <p:nvPr/>
        </p:nvCxnSpPr>
        <p:spPr>
          <a:xfrm flipH="1">
            <a:off x="8856498" y="4777145"/>
            <a:ext cx="1102992"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A9F71C7-BB62-1C78-05A9-EDE6D6E07111}"/>
              </a:ext>
            </a:extLst>
          </p:cNvPr>
          <p:cNvCxnSpPr>
            <a:cxnSpLocks/>
          </p:cNvCxnSpPr>
          <p:nvPr/>
        </p:nvCxnSpPr>
        <p:spPr>
          <a:xfrm flipH="1">
            <a:off x="8846917" y="5472444"/>
            <a:ext cx="1112573" cy="0"/>
          </a:xfrm>
          <a:prstGeom prst="line">
            <a:avLst/>
          </a:prstGeom>
          <a:ln w="47625">
            <a:solidFill>
              <a:srgbClr val="FF3A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6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644</Words>
  <Application>Microsoft Macintosh PowerPoint</Application>
  <PresentationFormat>Widescreen</PresentationFormat>
  <Paragraphs>134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 Neue</vt:lpstr>
      <vt:lpstr>Open Sans</vt:lpstr>
      <vt:lpstr>Roboto</vt:lpstr>
      <vt:lpstr>Office Theme</vt:lpstr>
      <vt:lpstr>PowerPoint Presentation</vt:lpstr>
      <vt:lpstr>Managing Composable HPC Systems</vt:lpstr>
      <vt:lpstr>What are Composable Disaggregated HPC Systems?</vt:lpstr>
      <vt:lpstr>Dynamically Optimize HPC Architecture </vt:lpstr>
      <vt:lpstr>OmniPath connecting NVMe over Fabrics</vt:lpstr>
      <vt:lpstr>CXL bridging across RDMA (OmniPath) fabrics</vt:lpstr>
      <vt:lpstr>CXL connecting NVMe</vt:lpstr>
      <vt:lpstr>OmniPath switch topologies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1</cp:revision>
  <dcterms:created xsi:type="dcterms:W3CDTF">2023-02-26T01:24:22Z</dcterms:created>
  <dcterms:modified xsi:type="dcterms:W3CDTF">2023-02-26T01:27:43Z</dcterms:modified>
</cp:coreProperties>
</file>