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635" r:id="rId2"/>
    <p:sldId id="256" r:id="rId3"/>
    <p:sldId id="2643" r:id="rId4"/>
    <p:sldId id="2644" r:id="rId5"/>
    <p:sldId id="2638" r:id="rId6"/>
    <p:sldId id="2639" r:id="rId7"/>
    <p:sldId id="2641" r:id="rId8"/>
    <p:sldId id="2642" r:id="rId9"/>
    <p:sldId id="25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A3D9"/>
    <a:srgbClr val="FFFFFF"/>
    <a:srgbClr val="242424"/>
    <a:srgbClr val="A1A878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0944BA-F008-4C5E-9CB9-09277E295559}" v="60" dt="2023-03-10T15:41:44.4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03" d="100"/>
          <a:sy n="103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171BA3-83AC-504D-9C60-E7988D2B9BB4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84A6A-29A7-3448-B86C-152F4D0ED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593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CXL-3.0 is peer-to-peer.  If you think about it, peer-to-peer connections can allow you to resources and all of the resources connected to the CXL switches are equally available to each node.   In this example I can share GPUs connected to the </a:t>
            </a:r>
            <a:r>
              <a:rPr lang="en-US" dirty="0" err="1"/>
              <a:t>swtiches</a:t>
            </a:r>
            <a:r>
              <a:rPr lang="en-US" dirty="0"/>
              <a:t>, even in separate boxes CPUs, memories.  Further, with management, I can reach across this RDMA fabric and switch, and more remotely pull in resources, in an emergency.  Sometimes applications can run the nodes out of memory.  In another example, I might have oversubscribed a physical node with too many containers.  In another example, parallel IO servers might be overloaded.  </a:t>
            </a:r>
            <a:r>
              <a:rPr lang="en-US" dirty="0" err="1"/>
              <a:t>Lustre</a:t>
            </a:r>
            <a:r>
              <a:rPr lang="en-US" dirty="0"/>
              <a:t> often uses Z-Pools and ZFS </a:t>
            </a:r>
            <a:r>
              <a:rPr lang="en-US" b="0" i="0" dirty="0">
                <a:solidFill>
                  <a:srgbClr val="111111"/>
                </a:solidFill>
                <a:effectLst/>
                <a:latin typeface="Roboto" panose="020F0502020204030204" pitchFamily="34" charset="0"/>
              </a:rPr>
              <a:t>Adaptive Replacement Caches (ARC) caches can be </a:t>
            </a:r>
            <a:r>
              <a:rPr lang="en-US" b="0" i="0" dirty="0" err="1">
                <a:solidFill>
                  <a:srgbClr val="111111"/>
                </a:solidFill>
                <a:effectLst/>
                <a:latin typeface="Roboto" panose="020F0502020204030204" pitchFamily="34" charset="0"/>
              </a:rPr>
              <a:t>suceptiable</a:t>
            </a:r>
            <a:r>
              <a:rPr lang="en-US" b="0" i="0" dirty="0">
                <a:solidFill>
                  <a:srgbClr val="111111"/>
                </a:solidFill>
                <a:effectLst/>
                <a:latin typeface="Roboto" panose="020F0502020204030204" pitchFamily="34" charset="0"/>
              </a:rPr>
              <a:t> to overfilling and that can cause thrashing.  The MDS and/or OSS services can cause </a:t>
            </a:r>
            <a:r>
              <a:rPr lang="en-US" b="0" i="0" dirty="0" err="1">
                <a:solidFill>
                  <a:srgbClr val="111111"/>
                </a:solidFill>
                <a:effectLst/>
                <a:latin typeface="Roboto" panose="020F0502020204030204" pitchFamily="34" charset="0"/>
              </a:rPr>
              <a:t>Lustre</a:t>
            </a:r>
            <a:r>
              <a:rPr lang="en-US" b="0" i="0" dirty="0">
                <a:solidFill>
                  <a:srgbClr val="111111"/>
                </a:solidFill>
                <a:effectLst/>
                <a:latin typeface="Roboto" panose="020F0502020204030204" pitchFamily="34" charset="0"/>
              </a:rPr>
              <a:t> failure.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EBC75D-E5BC-B942-9716-80B74D89D7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57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CXL-3.0 is peer-to-peer.  If you think about it, peer-to-peer connections can allow you to resources and all of the resources connected to the CXL switches are equally available to each node.   In this example I can share GPUs connected to the </a:t>
            </a:r>
            <a:r>
              <a:rPr lang="en-US" dirty="0" err="1"/>
              <a:t>swtiches</a:t>
            </a:r>
            <a:r>
              <a:rPr lang="en-US" dirty="0"/>
              <a:t>, even in separate boxes CPUs, memories.  Further, with management, I can reach across this RDMA fabric and switch, and more remotely pull in resources, in an emergency.  Sometimes applications can run the nodes out of memory.  In another example, I might have oversubscribed a physical node with too many containers.  In another example, parallel IO servers might be overloaded.  </a:t>
            </a:r>
            <a:r>
              <a:rPr lang="en-US" dirty="0" err="1"/>
              <a:t>Lustre</a:t>
            </a:r>
            <a:r>
              <a:rPr lang="en-US" dirty="0"/>
              <a:t> often uses Z-Pools and ZFS </a:t>
            </a:r>
            <a:r>
              <a:rPr lang="en-US" b="0" i="0" dirty="0">
                <a:solidFill>
                  <a:srgbClr val="111111"/>
                </a:solidFill>
                <a:effectLst/>
                <a:latin typeface="Roboto" panose="020F0502020204030204" pitchFamily="34" charset="0"/>
              </a:rPr>
              <a:t>Adaptive Replacement Caches (ARC) caches can be </a:t>
            </a:r>
            <a:r>
              <a:rPr lang="en-US" b="0" i="0" dirty="0" err="1">
                <a:solidFill>
                  <a:srgbClr val="111111"/>
                </a:solidFill>
                <a:effectLst/>
                <a:latin typeface="Roboto" panose="020F0502020204030204" pitchFamily="34" charset="0"/>
              </a:rPr>
              <a:t>suceptiable</a:t>
            </a:r>
            <a:r>
              <a:rPr lang="en-US" b="0" i="0" dirty="0">
                <a:solidFill>
                  <a:srgbClr val="111111"/>
                </a:solidFill>
                <a:effectLst/>
                <a:latin typeface="Roboto" panose="020F0502020204030204" pitchFamily="34" charset="0"/>
              </a:rPr>
              <a:t> to overfilling and that can cause thrashing.  The MDS and/or OSS services can cause </a:t>
            </a:r>
            <a:r>
              <a:rPr lang="en-US" b="0" i="0" dirty="0" err="1">
                <a:solidFill>
                  <a:srgbClr val="111111"/>
                </a:solidFill>
                <a:effectLst/>
                <a:latin typeface="Roboto" panose="020F0502020204030204" pitchFamily="34" charset="0"/>
              </a:rPr>
              <a:t>Lustre</a:t>
            </a:r>
            <a:r>
              <a:rPr lang="en-US" b="0" i="0" dirty="0">
                <a:solidFill>
                  <a:srgbClr val="111111"/>
                </a:solidFill>
                <a:effectLst/>
                <a:latin typeface="Roboto" panose="020F0502020204030204" pitchFamily="34" charset="0"/>
              </a:rPr>
              <a:t> failure.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EBC75D-E5BC-B942-9716-80B74D89D7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00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CXL-3.0 is peer-to-peer.  If you think about it, peer-to-peer connections can allow you to resources and all of the resources connected to the CXL switches are equally available to each node.   In this example I can share GPUs connected to the </a:t>
            </a:r>
            <a:r>
              <a:rPr lang="en-US" dirty="0" err="1"/>
              <a:t>swtiches</a:t>
            </a:r>
            <a:r>
              <a:rPr lang="en-US" dirty="0"/>
              <a:t>, even in separate boxes CPUs, memories.  Further, with management, I can reach across this RDMA fabric and switch, and more remotely pull in resources, in an emergency.  Sometimes applications can run the nodes out of memory.  In another example, I might have oversubscribed a physical node with too many containers.  In another example, parallel IO servers might be overloaded.  </a:t>
            </a:r>
            <a:r>
              <a:rPr lang="en-US" dirty="0" err="1"/>
              <a:t>Lustre</a:t>
            </a:r>
            <a:r>
              <a:rPr lang="en-US" dirty="0"/>
              <a:t> often uses Z-Pools and ZFS </a:t>
            </a:r>
            <a:r>
              <a:rPr lang="en-US" b="0" i="0" dirty="0">
                <a:solidFill>
                  <a:srgbClr val="111111"/>
                </a:solidFill>
                <a:effectLst/>
                <a:latin typeface="Roboto" panose="020F0502020204030204" pitchFamily="34" charset="0"/>
              </a:rPr>
              <a:t>Adaptive Replacement Caches (ARC) caches can be </a:t>
            </a:r>
            <a:r>
              <a:rPr lang="en-US" b="0" i="0" dirty="0" err="1">
                <a:solidFill>
                  <a:srgbClr val="111111"/>
                </a:solidFill>
                <a:effectLst/>
                <a:latin typeface="Roboto" panose="020F0502020204030204" pitchFamily="34" charset="0"/>
              </a:rPr>
              <a:t>suceptiable</a:t>
            </a:r>
            <a:r>
              <a:rPr lang="en-US" b="0" i="0" dirty="0">
                <a:solidFill>
                  <a:srgbClr val="111111"/>
                </a:solidFill>
                <a:effectLst/>
                <a:latin typeface="Roboto" panose="020F0502020204030204" pitchFamily="34" charset="0"/>
              </a:rPr>
              <a:t> to overfilling and that can cause thrashing.  The MDS and/or OSS services can cause </a:t>
            </a:r>
            <a:r>
              <a:rPr lang="en-US" b="0" i="0" dirty="0" err="1">
                <a:solidFill>
                  <a:srgbClr val="111111"/>
                </a:solidFill>
                <a:effectLst/>
                <a:latin typeface="Roboto" panose="020F0502020204030204" pitchFamily="34" charset="0"/>
              </a:rPr>
              <a:t>Lustre</a:t>
            </a:r>
            <a:r>
              <a:rPr lang="en-US" b="0" i="0" dirty="0">
                <a:solidFill>
                  <a:srgbClr val="111111"/>
                </a:solidFill>
                <a:effectLst/>
                <a:latin typeface="Roboto" panose="020F0502020204030204" pitchFamily="34" charset="0"/>
              </a:rPr>
              <a:t> failure.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EBC75D-E5BC-B942-9716-80B74D89D7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198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BCB95-0D85-AD95-B622-85C49F3DBB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89DE93-90CA-B5F3-AA90-F2537837B2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78B473-E746-E251-04C9-AED0701BC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66B-77DB-3F44-B92C-C59BA0058A3C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658D97-DE02-2C11-C834-028F269C9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05A2C3-A055-1118-87A0-D82578654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FB4-49BE-B24C-95F7-F6B5C14A7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12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7CC76-623A-D374-7293-2DA080988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F0C00E-9803-9356-299F-78BB1CBD84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BA2997-336E-F87F-BA60-0986F9BA8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66B-77DB-3F44-B92C-C59BA0058A3C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59146-0067-BEB6-8BE7-48BAC7129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674FF-130D-FBD4-BF47-7346693F8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FB4-49BE-B24C-95F7-F6B5C14A7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16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818F98-2465-38ED-DE07-AA3F53211E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BAB173-01D7-7D3F-0A45-13FDD59FEF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9F08A-2680-5027-516C-ABB918E1C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66B-77DB-3F44-B92C-C59BA0058A3C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850F7A-A68D-380A-3BED-5D7F1F9BF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1DDA7-BBDE-A22C-A7F1-2DE457532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FB4-49BE-B24C-95F7-F6B5C14A7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36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C927D-DC25-B553-E099-A39938FEA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A118E-C48B-4D3F-CDB5-A6575337F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7685F8-3561-7CB3-5875-E64D2EE4F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66B-77DB-3F44-B92C-C59BA0058A3C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8F644-068E-E8CC-94D6-98C4ABE9B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11418-99FD-053C-82A5-AB7AFDA35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FB4-49BE-B24C-95F7-F6B5C14A7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75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7E440-443B-18B3-2A68-6B04F0F61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401A33-CABF-05E3-2ECE-712651FEE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144D0-4BD0-5FE4-3FC1-150A82FA4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66B-77DB-3F44-B92C-C59BA0058A3C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7610-F4AB-61C0-9B27-E7E9353DC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78443B-28D8-D11A-BADD-5D640C8B7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FB4-49BE-B24C-95F7-F6B5C14A7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95709-0ACD-1001-2119-C2FF6CC78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E9B3B-6D61-49DC-AB66-4713186B46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78FAA5-BBC6-57AC-3489-7747FCB970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762CE4-5912-5BE1-C3BA-FB0E2ED21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66B-77DB-3F44-B92C-C59BA0058A3C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D6103B-EEA4-6847-C8DF-CA16199F0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7E8F6F-FCED-5FC9-F3D6-481CAFEFD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FB4-49BE-B24C-95F7-F6B5C14A7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34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38D5F-37A5-D75F-925F-833749238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861022-6E20-0F64-8585-86EC70A57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D2C56B-3B1D-6DCA-CD2E-EB18F1A45A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3C8015-C482-F64E-9D7F-737CCC6F24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CD1E3E-92EF-6258-83FC-F25B74BC3D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CBC3C4-0B27-9DEB-2A6E-94C8E6E6F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66B-77DB-3F44-B92C-C59BA0058A3C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452916-F9BB-CE7D-44C1-8ED4A74C2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AED90C-A797-DEF3-501A-6FAA12B85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FB4-49BE-B24C-95F7-F6B5C14A7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1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58830-6287-233F-AAA7-C0E37EBEC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E2FCD5-67D4-3BEB-2602-9A11E4913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66B-77DB-3F44-B92C-C59BA0058A3C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8F2F58-EF89-3010-78C7-A256994A2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91BE48-9E25-6378-8254-CDE994535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FB4-49BE-B24C-95F7-F6B5C14A7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7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F963A5-C64B-8E5E-993E-A44D03DB4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66B-77DB-3F44-B92C-C59BA0058A3C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AD6E94-73AA-7D38-627D-68C9B1242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D82A1F-B43D-46B8-DE2C-FC04B24BF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FB4-49BE-B24C-95F7-F6B5C14A7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20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BDEC0-EDA1-F6C4-3B95-F5D2FD9AA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67E1D-A2F3-C503-3DDA-66058D288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2FFB43-7C31-BF96-8CED-F6C4FE9C11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0E4896-3AD6-CB19-7ACD-819D91DB8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66B-77DB-3F44-B92C-C59BA0058A3C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BAD27E-4BFA-1E90-45F3-0ED442E0D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986F6D-D264-345F-2AD0-7415F4D38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FB4-49BE-B24C-95F7-F6B5C14A7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34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AEA5D-098B-C57A-24E7-F625D104C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40350D-B03E-B5E5-FE80-9747C77F4F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FA32D4-E6FB-74BA-8019-11F686EC5A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B9EE36-1AE0-5839-1B5C-CD97196E5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66B-77DB-3F44-B92C-C59BA0058A3C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C6A9EE-F620-3FB3-0413-4BED0651C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3EFA3B-ED97-7387-279C-580EACEF1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BFB4-49BE-B24C-95F7-F6B5C14A7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730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0352BF-EE22-19AD-FF46-6AC2B2CD4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7972C2-5172-FABD-A17B-0FE61FB0CF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5F2852-C66B-2A47-81D8-882D98F0E9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5A66B-77DB-3F44-B92C-C59BA0058A3C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91C8F-BE3E-2631-0265-A40C3D3FD3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EC1A9-74FE-FE3C-EFB1-64DC2D3D34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ABFB4-49BE-B24C-95F7-F6B5C14A7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8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3706268-B338-5037-6672-BC89D8DE9FA2}"/>
              </a:ext>
            </a:extLst>
          </p:cNvPr>
          <p:cNvSpPr txBox="1"/>
          <p:nvPr/>
        </p:nvSpPr>
        <p:spPr>
          <a:xfrm>
            <a:off x="86012" y="3194814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3E1305-7439-28F4-4793-E316D2CC7D07}"/>
              </a:ext>
            </a:extLst>
          </p:cNvPr>
          <p:cNvSpPr txBox="1"/>
          <p:nvPr/>
        </p:nvSpPr>
        <p:spPr>
          <a:xfrm>
            <a:off x="86012" y="3824855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9B8CEE-0FB9-F999-33E5-D432DD1BB908}"/>
              </a:ext>
            </a:extLst>
          </p:cNvPr>
          <p:cNvSpPr txBox="1"/>
          <p:nvPr/>
        </p:nvSpPr>
        <p:spPr>
          <a:xfrm>
            <a:off x="86011" y="4484411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90F606-D898-A6D5-FA67-E2E02DBB6F3D}"/>
              </a:ext>
            </a:extLst>
          </p:cNvPr>
          <p:cNvSpPr txBox="1"/>
          <p:nvPr/>
        </p:nvSpPr>
        <p:spPr>
          <a:xfrm>
            <a:off x="86011" y="5107784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5C39BC-5482-81BB-5233-4ECB0CEBF1C8}"/>
              </a:ext>
            </a:extLst>
          </p:cNvPr>
          <p:cNvSpPr txBox="1"/>
          <p:nvPr/>
        </p:nvSpPr>
        <p:spPr>
          <a:xfrm>
            <a:off x="86011" y="5774008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5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A9DA38-49BD-5F35-1324-8234B23C4697}"/>
              </a:ext>
            </a:extLst>
          </p:cNvPr>
          <p:cNvSpPr/>
          <p:nvPr/>
        </p:nvSpPr>
        <p:spPr>
          <a:xfrm rot="5400000">
            <a:off x="2220059" y="2950011"/>
            <a:ext cx="1340536" cy="387789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A010AC1-FC3F-1202-A153-AA7EA6161254}"/>
              </a:ext>
            </a:extLst>
          </p:cNvPr>
          <p:cNvSpPr/>
          <p:nvPr/>
        </p:nvSpPr>
        <p:spPr>
          <a:xfrm>
            <a:off x="1798979" y="5026571"/>
            <a:ext cx="626170" cy="457826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39F0D76-A7B1-4421-F46B-1CCF93CCF9FD}"/>
              </a:ext>
            </a:extLst>
          </p:cNvPr>
          <p:cNvSpPr/>
          <p:nvPr/>
        </p:nvSpPr>
        <p:spPr>
          <a:xfrm>
            <a:off x="1798979" y="5891798"/>
            <a:ext cx="626170" cy="457826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AE8048C-0A09-E12F-968D-A5F78C23DE80}"/>
              </a:ext>
            </a:extLst>
          </p:cNvPr>
          <p:cNvCxnSpPr>
            <a:cxnSpLocks/>
          </p:cNvCxnSpPr>
          <p:nvPr/>
        </p:nvCxnSpPr>
        <p:spPr>
          <a:xfrm flipH="1">
            <a:off x="1783396" y="3534631"/>
            <a:ext cx="913036" cy="111313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EB2CEE9-CD9A-13DF-CAAC-F1F6F27CAFDF}"/>
              </a:ext>
            </a:extLst>
          </p:cNvPr>
          <p:cNvCxnSpPr>
            <a:cxnSpLocks/>
          </p:cNvCxnSpPr>
          <p:nvPr/>
        </p:nvCxnSpPr>
        <p:spPr>
          <a:xfrm flipH="1">
            <a:off x="1791190" y="3244334"/>
            <a:ext cx="905242" cy="81983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7FB67F5-9F86-6286-A8D4-64E91ADA28F8}"/>
              </a:ext>
            </a:extLst>
          </p:cNvPr>
          <p:cNvCxnSpPr>
            <a:cxnSpLocks/>
            <a:stCxn id="15" idx="2"/>
            <a:endCxn id="6" idx="3"/>
          </p:cNvCxnSpPr>
          <p:nvPr/>
        </p:nvCxnSpPr>
        <p:spPr>
          <a:xfrm flipH="1">
            <a:off x="1798983" y="3143906"/>
            <a:ext cx="897450" cy="23557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09E4A2E2-DBD2-7464-4308-2C011F2BB667}"/>
              </a:ext>
            </a:extLst>
          </p:cNvPr>
          <p:cNvSpPr/>
          <p:nvPr/>
        </p:nvSpPr>
        <p:spPr>
          <a:xfrm>
            <a:off x="3091252" y="2463865"/>
            <a:ext cx="626170" cy="457826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5222991-9203-4179-9148-EC57FC53C76F}"/>
              </a:ext>
            </a:extLst>
          </p:cNvPr>
          <p:cNvSpPr/>
          <p:nvPr/>
        </p:nvSpPr>
        <p:spPr>
          <a:xfrm rot="5400000">
            <a:off x="4617507" y="851702"/>
            <a:ext cx="2039525" cy="599567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RDMA Fabric Switch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7F95AFC-4844-3688-0961-3387382DC00D}"/>
              </a:ext>
            </a:extLst>
          </p:cNvPr>
          <p:cNvCxnSpPr>
            <a:cxnSpLocks/>
            <a:stCxn id="31" idx="2"/>
            <a:endCxn id="27" idx="3"/>
          </p:cNvCxnSpPr>
          <p:nvPr/>
        </p:nvCxnSpPr>
        <p:spPr>
          <a:xfrm flipH="1">
            <a:off x="3717422" y="1151486"/>
            <a:ext cx="1620064" cy="1541292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CF64ACA-B736-D30F-E053-467394F0144E}"/>
              </a:ext>
            </a:extLst>
          </p:cNvPr>
          <p:cNvCxnSpPr>
            <a:cxnSpLocks/>
          </p:cNvCxnSpPr>
          <p:nvPr/>
        </p:nvCxnSpPr>
        <p:spPr>
          <a:xfrm>
            <a:off x="2388505" y="5014689"/>
            <a:ext cx="0" cy="89483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E96B3B62-63C6-CF9E-C2A2-E7D33213D0C8}"/>
              </a:ext>
            </a:extLst>
          </p:cNvPr>
          <p:cNvSpPr/>
          <p:nvPr/>
        </p:nvSpPr>
        <p:spPr>
          <a:xfrm rot="5400000">
            <a:off x="8219563" y="3224123"/>
            <a:ext cx="1340536" cy="387789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B09D2CC-D897-59CB-42FB-A08422D7F974}"/>
              </a:ext>
            </a:extLst>
          </p:cNvPr>
          <p:cNvSpPr/>
          <p:nvPr/>
        </p:nvSpPr>
        <p:spPr>
          <a:xfrm>
            <a:off x="8064062" y="2757078"/>
            <a:ext cx="626170" cy="457826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83E3B2F-EDF2-926E-9701-EF04ED964FF4}"/>
              </a:ext>
            </a:extLst>
          </p:cNvPr>
          <p:cNvCxnSpPr>
            <a:cxnSpLocks/>
            <a:endCxn id="31" idx="0"/>
          </p:cNvCxnSpPr>
          <p:nvPr/>
        </p:nvCxnSpPr>
        <p:spPr>
          <a:xfrm flipH="1" flipV="1">
            <a:off x="5937053" y="1151486"/>
            <a:ext cx="2153612" cy="1749599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441A2ED3-CE3E-18C1-1D2F-F3E0FAABF04F}"/>
              </a:ext>
            </a:extLst>
          </p:cNvPr>
          <p:cNvSpPr txBox="1"/>
          <p:nvPr/>
        </p:nvSpPr>
        <p:spPr>
          <a:xfrm>
            <a:off x="9798611" y="3059668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6138D7A-F9F2-2276-7805-9134A517DB27}"/>
              </a:ext>
            </a:extLst>
          </p:cNvPr>
          <p:cNvSpPr txBox="1"/>
          <p:nvPr/>
        </p:nvSpPr>
        <p:spPr>
          <a:xfrm>
            <a:off x="9798611" y="3689709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3D85030-FD82-08D8-F643-CB612586AFEF}"/>
              </a:ext>
            </a:extLst>
          </p:cNvPr>
          <p:cNvSpPr txBox="1"/>
          <p:nvPr/>
        </p:nvSpPr>
        <p:spPr>
          <a:xfrm>
            <a:off x="9798610" y="4349265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3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7D320AF-A65D-B23A-4352-D4540A2B4CC4}"/>
              </a:ext>
            </a:extLst>
          </p:cNvPr>
          <p:cNvSpPr txBox="1"/>
          <p:nvPr/>
        </p:nvSpPr>
        <p:spPr>
          <a:xfrm>
            <a:off x="9798610" y="4972638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A5FFBED-CF6F-27AC-D3A3-E6782402C1CE}"/>
              </a:ext>
            </a:extLst>
          </p:cNvPr>
          <p:cNvSpPr txBox="1"/>
          <p:nvPr/>
        </p:nvSpPr>
        <p:spPr>
          <a:xfrm>
            <a:off x="9798610" y="5638862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5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8E614CA-76F5-FBC7-5599-9CE6482CE1C8}"/>
              </a:ext>
            </a:extLst>
          </p:cNvPr>
          <p:cNvCxnSpPr>
            <a:cxnSpLocks/>
            <a:stCxn id="39" idx="1"/>
          </p:cNvCxnSpPr>
          <p:nvPr/>
        </p:nvCxnSpPr>
        <p:spPr>
          <a:xfrm flipH="1" flipV="1">
            <a:off x="9110308" y="2914198"/>
            <a:ext cx="688303" cy="33013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55083F5D-D41B-E12E-0751-CA5DEA49B07F}"/>
              </a:ext>
            </a:extLst>
          </p:cNvPr>
          <p:cNvCxnSpPr>
            <a:cxnSpLocks/>
            <a:stCxn id="40" idx="1"/>
            <a:endCxn id="36" idx="0"/>
          </p:cNvCxnSpPr>
          <p:nvPr/>
        </p:nvCxnSpPr>
        <p:spPr>
          <a:xfrm flipH="1" flipV="1">
            <a:off x="9083726" y="3418018"/>
            <a:ext cx="714885" cy="456357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D64D4C1-4240-1882-3667-DFDF23A02FE7}"/>
              </a:ext>
            </a:extLst>
          </p:cNvPr>
          <p:cNvCxnSpPr>
            <a:cxnSpLocks/>
          </p:cNvCxnSpPr>
          <p:nvPr/>
        </p:nvCxnSpPr>
        <p:spPr>
          <a:xfrm flipH="1" flipV="1">
            <a:off x="9083726" y="3564146"/>
            <a:ext cx="714884" cy="92398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0A7B896-B5EE-748D-FC11-FBEB60615AD4}"/>
              </a:ext>
            </a:extLst>
          </p:cNvPr>
          <p:cNvCxnSpPr>
            <a:cxnSpLocks/>
            <a:stCxn id="42" idx="1"/>
          </p:cNvCxnSpPr>
          <p:nvPr/>
        </p:nvCxnSpPr>
        <p:spPr>
          <a:xfrm flipH="1" flipV="1">
            <a:off x="9110308" y="3719224"/>
            <a:ext cx="688302" cy="143808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CA21A2F0-48FD-3AC9-A084-7A19E0E87541}"/>
              </a:ext>
            </a:extLst>
          </p:cNvPr>
          <p:cNvCxnSpPr>
            <a:cxnSpLocks/>
          </p:cNvCxnSpPr>
          <p:nvPr/>
        </p:nvCxnSpPr>
        <p:spPr>
          <a:xfrm>
            <a:off x="9110308" y="3930833"/>
            <a:ext cx="669931" cy="194328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>
            <a:extLst>
              <a:ext uri="{FF2B5EF4-FFF2-40B4-BE49-F238E27FC236}">
                <a16:creationId xmlns:a16="http://schemas.microsoft.com/office/drawing/2014/main" id="{3CAEEA87-8F84-9827-993C-11D52BAD471E}"/>
              </a:ext>
            </a:extLst>
          </p:cNvPr>
          <p:cNvSpPr/>
          <p:nvPr/>
        </p:nvSpPr>
        <p:spPr>
          <a:xfrm>
            <a:off x="9527577" y="3025038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C97E7174-318C-C309-625D-A76C53032C18}"/>
              </a:ext>
            </a:extLst>
          </p:cNvPr>
          <p:cNvSpPr/>
          <p:nvPr/>
        </p:nvSpPr>
        <p:spPr>
          <a:xfrm>
            <a:off x="11165351" y="3010716"/>
            <a:ext cx="692458" cy="460420"/>
          </a:xfrm>
          <a:prstGeom prst="ellipse">
            <a:avLst/>
          </a:prstGeom>
          <a:pattFill prst="wdUp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GPU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7653A854-E32F-6E81-F8DD-37548092A3C8}"/>
              </a:ext>
            </a:extLst>
          </p:cNvPr>
          <p:cNvSpPr/>
          <p:nvPr/>
        </p:nvSpPr>
        <p:spPr>
          <a:xfrm>
            <a:off x="9527577" y="3689980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94143294-901D-0C3E-673A-B42BF9470B23}"/>
              </a:ext>
            </a:extLst>
          </p:cNvPr>
          <p:cNvSpPr/>
          <p:nvPr/>
        </p:nvSpPr>
        <p:spPr>
          <a:xfrm>
            <a:off x="11165351" y="3627865"/>
            <a:ext cx="692458" cy="460420"/>
          </a:xfrm>
          <a:prstGeom prst="ellipse">
            <a:avLst/>
          </a:prstGeom>
          <a:pattFill prst="wdUp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GPU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192B3234-DC29-AEB7-28F9-49923479CFA4}"/>
              </a:ext>
            </a:extLst>
          </p:cNvPr>
          <p:cNvSpPr/>
          <p:nvPr/>
        </p:nvSpPr>
        <p:spPr>
          <a:xfrm>
            <a:off x="11165351" y="4301028"/>
            <a:ext cx="692458" cy="460420"/>
          </a:xfrm>
          <a:prstGeom prst="ellipse">
            <a:avLst/>
          </a:prstGeom>
          <a:pattFill prst="wdUp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GPU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76D0EE4-5B24-49B0-39CC-FB3D6DB03C56}"/>
              </a:ext>
            </a:extLst>
          </p:cNvPr>
          <p:cNvSpPr/>
          <p:nvPr/>
        </p:nvSpPr>
        <p:spPr>
          <a:xfrm rot="5400000">
            <a:off x="4377355" y="2971820"/>
            <a:ext cx="899870" cy="905242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TCP Switch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BA59856-00A4-FADE-A8D4-10F9E67C65B6}"/>
              </a:ext>
            </a:extLst>
          </p:cNvPr>
          <p:cNvCxnSpPr>
            <a:cxnSpLocks/>
            <a:stCxn id="71" idx="2"/>
            <a:endCxn id="19" idx="3"/>
          </p:cNvCxnSpPr>
          <p:nvPr/>
        </p:nvCxnSpPr>
        <p:spPr>
          <a:xfrm flipH="1">
            <a:off x="2425149" y="3424441"/>
            <a:ext cx="1949520" cy="183104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9ECB82B6-E1EB-3492-0A68-7E9963371D6D}"/>
              </a:ext>
            </a:extLst>
          </p:cNvPr>
          <p:cNvCxnSpPr>
            <a:cxnSpLocks/>
            <a:endCxn id="20" idx="3"/>
          </p:cNvCxnSpPr>
          <p:nvPr/>
        </p:nvCxnSpPr>
        <p:spPr>
          <a:xfrm flipH="1">
            <a:off x="2425149" y="3679691"/>
            <a:ext cx="1943163" cy="244102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5D98D746-75CD-1148-4837-ED241B0C50F1}"/>
              </a:ext>
            </a:extLst>
          </p:cNvPr>
          <p:cNvCxnSpPr>
            <a:cxnSpLocks/>
            <a:stCxn id="71" idx="3"/>
          </p:cNvCxnSpPr>
          <p:nvPr/>
        </p:nvCxnSpPr>
        <p:spPr>
          <a:xfrm flipH="1">
            <a:off x="4791394" y="3874376"/>
            <a:ext cx="35896" cy="160751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>
            <a:extLst>
              <a:ext uri="{FF2B5EF4-FFF2-40B4-BE49-F238E27FC236}">
                <a16:creationId xmlns:a16="http://schemas.microsoft.com/office/drawing/2014/main" id="{9A317069-A222-308A-F984-11F24268E46D}"/>
              </a:ext>
            </a:extLst>
          </p:cNvPr>
          <p:cNvSpPr/>
          <p:nvPr/>
        </p:nvSpPr>
        <p:spPr>
          <a:xfrm>
            <a:off x="7143506" y="5377361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AB1F2BF9-2FD4-CBF0-63EE-C6EB1B363DC6}"/>
              </a:ext>
            </a:extLst>
          </p:cNvPr>
          <p:cNvCxnSpPr>
            <a:cxnSpLocks/>
            <a:stCxn id="71" idx="0"/>
          </p:cNvCxnSpPr>
          <p:nvPr/>
        </p:nvCxnSpPr>
        <p:spPr>
          <a:xfrm>
            <a:off x="5279911" y="3424441"/>
            <a:ext cx="1991068" cy="2071741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>
            <a:extLst>
              <a:ext uri="{FF2B5EF4-FFF2-40B4-BE49-F238E27FC236}">
                <a16:creationId xmlns:a16="http://schemas.microsoft.com/office/drawing/2014/main" id="{B1746D0A-8DDF-78E8-51F2-7D9D6BEF4165}"/>
              </a:ext>
            </a:extLst>
          </p:cNvPr>
          <p:cNvSpPr/>
          <p:nvPr/>
        </p:nvSpPr>
        <p:spPr>
          <a:xfrm>
            <a:off x="8690232" y="5083469"/>
            <a:ext cx="626170" cy="457826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C6A2395D-0EAC-5F0F-818A-A799CA6DA226}"/>
              </a:ext>
            </a:extLst>
          </p:cNvPr>
          <p:cNvSpPr/>
          <p:nvPr/>
        </p:nvSpPr>
        <p:spPr>
          <a:xfrm>
            <a:off x="8686483" y="5662885"/>
            <a:ext cx="626170" cy="457826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1F926DD2-7034-582A-A870-6C5381CB8418}"/>
              </a:ext>
            </a:extLst>
          </p:cNvPr>
          <p:cNvSpPr/>
          <p:nvPr/>
        </p:nvSpPr>
        <p:spPr>
          <a:xfrm>
            <a:off x="4646710" y="5442068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87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D459D0E-15FA-7993-21C3-AE34B80F8B77}"/>
              </a:ext>
            </a:extLst>
          </p:cNvPr>
          <p:cNvSpPr txBox="1"/>
          <p:nvPr/>
        </p:nvSpPr>
        <p:spPr>
          <a:xfrm>
            <a:off x="1662881" y="1463842"/>
            <a:ext cx="1712971" cy="26161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Storage Resource Server 1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D89B6DE-9D6A-876B-47DE-3AA18E31192D}"/>
              </a:ext>
            </a:extLst>
          </p:cNvPr>
          <p:cNvSpPr/>
          <p:nvPr/>
        </p:nvSpPr>
        <p:spPr>
          <a:xfrm>
            <a:off x="1292551" y="1112784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8BD0635-83D0-4163-1210-69C2F8B27951}"/>
              </a:ext>
            </a:extLst>
          </p:cNvPr>
          <p:cNvSpPr/>
          <p:nvPr/>
        </p:nvSpPr>
        <p:spPr>
          <a:xfrm>
            <a:off x="1833325" y="1679796"/>
            <a:ext cx="516295" cy="2614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</a:rPr>
              <a:t>NVMe 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9DDD5A1-8ADC-6DA0-BB11-43BD061F6298}"/>
              </a:ext>
            </a:extLst>
          </p:cNvPr>
          <p:cNvSpPr/>
          <p:nvPr/>
        </p:nvSpPr>
        <p:spPr>
          <a:xfrm>
            <a:off x="2873835" y="1228348"/>
            <a:ext cx="516295" cy="261432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1D6AFD0-4621-2DF9-BEEE-3BD30D541315}"/>
              </a:ext>
            </a:extLst>
          </p:cNvPr>
          <p:cNvSpPr/>
          <p:nvPr/>
        </p:nvSpPr>
        <p:spPr>
          <a:xfrm>
            <a:off x="1833325" y="1924262"/>
            <a:ext cx="150623" cy="634300"/>
          </a:xfrm>
          <a:prstGeom prst="rect">
            <a:avLst/>
          </a:prstGeom>
          <a:solidFill>
            <a:srgbClr val="FFFF00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NS1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BD7DDEB-D1F5-B02C-BDC0-C5417C2CBF34}"/>
              </a:ext>
            </a:extLst>
          </p:cNvPr>
          <p:cNvSpPr/>
          <p:nvPr/>
        </p:nvSpPr>
        <p:spPr>
          <a:xfrm>
            <a:off x="2057164" y="1941228"/>
            <a:ext cx="150623" cy="634300"/>
          </a:xfrm>
          <a:prstGeom prst="rect">
            <a:avLst/>
          </a:prstGeom>
          <a:solidFill>
            <a:srgbClr val="FFFF00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NS2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B41C49A-B392-3853-7580-BB0206EF6088}"/>
              </a:ext>
            </a:extLst>
          </p:cNvPr>
          <p:cNvSpPr/>
          <p:nvPr/>
        </p:nvSpPr>
        <p:spPr>
          <a:xfrm>
            <a:off x="2486969" y="1679796"/>
            <a:ext cx="516295" cy="2614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</a:rPr>
              <a:t>NVMe 1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8ED04D0-5F86-7288-DCAF-919E67570AA9}"/>
              </a:ext>
            </a:extLst>
          </p:cNvPr>
          <p:cNvSpPr/>
          <p:nvPr/>
        </p:nvSpPr>
        <p:spPr>
          <a:xfrm>
            <a:off x="2486969" y="1924262"/>
            <a:ext cx="150623" cy="634300"/>
          </a:xfrm>
          <a:prstGeom prst="rect">
            <a:avLst/>
          </a:prstGeom>
          <a:solidFill>
            <a:srgbClr val="FFFF00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NS1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D3ADF3-B22A-36FD-AC38-8F2E8F6D5E74}"/>
              </a:ext>
            </a:extLst>
          </p:cNvPr>
          <p:cNvSpPr/>
          <p:nvPr/>
        </p:nvSpPr>
        <p:spPr>
          <a:xfrm>
            <a:off x="2669804" y="1933317"/>
            <a:ext cx="150623" cy="634300"/>
          </a:xfrm>
          <a:prstGeom prst="rect">
            <a:avLst/>
          </a:prstGeom>
          <a:solidFill>
            <a:srgbClr val="FFFF00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NS1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51A7EC3B-3F9F-CB8A-3F52-78B8AA8A5DBE}"/>
              </a:ext>
            </a:extLst>
          </p:cNvPr>
          <p:cNvSpPr/>
          <p:nvPr/>
        </p:nvSpPr>
        <p:spPr>
          <a:xfrm>
            <a:off x="3332746" y="1112784"/>
            <a:ext cx="993069" cy="4349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NVMe-0F 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29CB1C5-B9AC-198D-79E6-8541E89E093E}"/>
              </a:ext>
            </a:extLst>
          </p:cNvPr>
          <p:cNvSpPr/>
          <p:nvPr/>
        </p:nvSpPr>
        <p:spPr>
          <a:xfrm>
            <a:off x="2873835" y="1924262"/>
            <a:ext cx="150623" cy="634300"/>
          </a:xfrm>
          <a:prstGeom prst="rect">
            <a:avLst/>
          </a:prstGeom>
          <a:solidFill>
            <a:srgbClr val="FFFF00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NS3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67AF6C3-6857-4928-C494-26A7408CD870}"/>
              </a:ext>
            </a:extLst>
          </p:cNvPr>
          <p:cNvSpPr/>
          <p:nvPr/>
        </p:nvSpPr>
        <p:spPr>
          <a:xfrm>
            <a:off x="3452167" y="1546455"/>
            <a:ext cx="150623" cy="634300"/>
          </a:xfrm>
          <a:prstGeom prst="rect">
            <a:avLst/>
          </a:prstGeom>
          <a:solidFill>
            <a:srgbClr val="FFFF00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NS1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2FAD65B-77AD-636B-3336-EE2A32BF29B1}"/>
              </a:ext>
            </a:extLst>
          </p:cNvPr>
          <p:cNvSpPr/>
          <p:nvPr/>
        </p:nvSpPr>
        <p:spPr>
          <a:xfrm>
            <a:off x="3652938" y="1546455"/>
            <a:ext cx="150623" cy="634300"/>
          </a:xfrm>
          <a:prstGeom prst="rect">
            <a:avLst/>
          </a:prstGeom>
          <a:solidFill>
            <a:srgbClr val="FFFF00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NS2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50FD5FE-3B62-3E48-D6DE-546444C1B674}"/>
              </a:ext>
            </a:extLst>
          </p:cNvPr>
          <p:cNvSpPr/>
          <p:nvPr/>
        </p:nvSpPr>
        <p:spPr>
          <a:xfrm>
            <a:off x="3848649" y="1542600"/>
            <a:ext cx="150623" cy="634300"/>
          </a:xfrm>
          <a:prstGeom prst="rect">
            <a:avLst/>
          </a:prstGeom>
          <a:solidFill>
            <a:srgbClr val="FFFF00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NS3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7D78DBF-1DA2-B767-1D03-CAE76B4342DD}"/>
              </a:ext>
            </a:extLst>
          </p:cNvPr>
          <p:cNvSpPr/>
          <p:nvPr/>
        </p:nvSpPr>
        <p:spPr>
          <a:xfrm>
            <a:off x="4044360" y="1542600"/>
            <a:ext cx="150623" cy="634300"/>
          </a:xfrm>
          <a:prstGeom prst="rect">
            <a:avLst/>
          </a:prstGeom>
          <a:solidFill>
            <a:srgbClr val="FFFF00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NS4</a:t>
            </a:r>
          </a:p>
        </p:txBody>
      </p: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F4249EFF-E86D-2194-1F9E-4B2A06BF6B40}"/>
              </a:ext>
            </a:extLst>
          </p:cNvPr>
          <p:cNvCxnSpPr>
            <a:stCxn id="21" idx="2"/>
            <a:endCxn id="20" idx="2"/>
          </p:cNvCxnSpPr>
          <p:nvPr/>
        </p:nvCxnSpPr>
        <p:spPr>
          <a:xfrm rot="5400000">
            <a:off x="3049410" y="2080492"/>
            <a:ext cx="377807" cy="578332"/>
          </a:xfrm>
          <a:prstGeom prst="bentConnector3">
            <a:avLst>
              <a:gd name="adj1" fmla="val 16050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B94DE217-B584-F764-739A-53BA612F3CCE}"/>
              </a:ext>
            </a:extLst>
          </p:cNvPr>
          <p:cNvCxnSpPr>
            <a:stCxn id="22" idx="2"/>
            <a:endCxn id="18" idx="2"/>
          </p:cNvCxnSpPr>
          <p:nvPr/>
        </p:nvCxnSpPr>
        <p:spPr>
          <a:xfrm rot="5400000">
            <a:off x="3043252" y="1882619"/>
            <a:ext cx="386862" cy="983134"/>
          </a:xfrm>
          <a:prstGeom prst="bentConnector3">
            <a:avLst>
              <a:gd name="adj1" fmla="val 21363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25705A39-3E50-8874-8946-762F5105D122}"/>
              </a:ext>
            </a:extLst>
          </p:cNvPr>
          <p:cNvCxnSpPr>
            <a:stCxn id="23" idx="2"/>
            <a:endCxn id="15" idx="2"/>
          </p:cNvCxnSpPr>
          <p:nvPr/>
        </p:nvCxnSpPr>
        <p:spPr>
          <a:xfrm rot="5400000">
            <a:off x="2828905" y="1480472"/>
            <a:ext cx="398628" cy="1791485"/>
          </a:xfrm>
          <a:prstGeom prst="bentConnector3">
            <a:avLst>
              <a:gd name="adj1" fmla="val 25219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D0A99DFC-1210-1ACC-F831-3A0E67395FEF}"/>
              </a:ext>
            </a:extLst>
          </p:cNvPr>
          <p:cNvCxnSpPr>
            <a:stCxn id="24" idx="2"/>
            <a:endCxn id="14" idx="2"/>
          </p:cNvCxnSpPr>
          <p:nvPr/>
        </p:nvCxnSpPr>
        <p:spPr>
          <a:xfrm rot="5400000">
            <a:off x="2823324" y="1262214"/>
            <a:ext cx="381662" cy="2211035"/>
          </a:xfrm>
          <a:prstGeom prst="bentConnector3">
            <a:avLst>
              <a:gd name="adj1" fmla="val 33958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9AB5DC16-A54B-4A6B-AF39-B07B07A7B0F6}"/>
              </a:ext>
            </a:extLst>
          </p:cNvPr>
          <p:cNvSpPr txBox="1"/>
          <p:nvPr/>
        </p:nvSpPr>
        <p:spPr>
          <a:xfrm>
            <a:off x="7512271" y="1916067"/>
            <a:ext cx="1712971" cy="43088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NVMe Host (Client) Server 1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CF7690E-8BB4-319F-FD83-FF9425B42AB0}"/>
              </a:ext>
            </a:extLst>
          </p:cNvPr>
          <p:cNvSpPr/>
          <p:nvPr/>
        </p:nvSpPr>
        <p:spPr>
          <a:xfrm>
            <a:off x="7141941" y="1565009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7934914-C639-3D53-2898-07A5EFC919C5}"/>
              </a:ext>
            </a:extLst>
          </p:cNvPr>
          <p:cNvSpPr/>
          <p:nvPr/>
        </p:nvSpPr>
        <p:spPr>
          <a:xfrm>
            <a:off x="7436961" y="2216238"/>
            <a:ext cx="516295" cy="261432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A962D385-63AD-3A5A-4262-396DCF353D4A}"/>
              </a:ext>
            </a:extLst>
          </p:cNvPr>
          <p:cNvCxnSpPr>
            <a:cxnSpLocks/>
            <a:stCxn id="19" idx="0"/>
            <a:endCxn id="38" idx="1"/>
          </p:cNvCxnSpPr>
          <p:nvPr/>
        </p:nvCxnSpPr>
        <p:spPr>
          <a:xfrm rot="16200000" flipH="1">
            <a:off x="5016036" y="-73971"/>
            <a:ext cx="1234170" cy="3607680"/>
          </a:xfrm>
          <a:prstGeom prst="bentConnector4">
            <a:avLst>
              <a:gd name="adj1" fmla="val -18523"/>
              <a:gd name="adj2" fmla="val 5688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6849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37E01A7-AF71-95CC-FDA0-D88586BC127F}"/>
              </a:ext>
            </a:extLst>
          </p:cNvPr>
          <p:cNvSpPr txBox="1"/>
          <p:nvPr/>
        </p:nvSpPr>
        <p:spPr>
          <a:xfrm>
            <a:off x="9360976" y="595980"/>
            <a:ext cx="1712971" cy="43088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Accelerator Resource Server 1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F37051-9823-DBE6-4F3F-AD0CE6B594B9}"/>
              </a:ext>
            </a:extLst>
          </p:cNvPr>
          <p:cNvSpPr/>
          <p:nvPr/>
        </p:nvSpPr>
        <p:spPr>
          <a:xfrm>
            <a:off x="10913304" y="572676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921D162-7931-3ED8-0715-DF98E23B036D}"/>
              </a:ext>
            </a:extLst>
          </p:cNvPr>
          <p:cNvSpPr/>
          <p:nvPr/>
        </p:nvSpPr>
        <p:spPr>
          <a:xfrm>
            <a:off x="8913811" y="550436"/>
            <a:ext cx="692458" cy="460420"/>
          </a:xfrm>
          <a:prstGeom prst="ellipse">
            <a:avLst/>
          </a:prstGeom>
          <a:pattFill prst="wdUp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GPU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2599084-C6AD-B973-CC05-D808E9F7D6B3}"/>
              </a:ext>
            </a:extLst>
          </p:cNvPr>
          <p:cNvSpPr/>
          <p:nvPr/>
        </p:nvSpPr>
        <p:spPr>
          <a:xfrm rot="5400000">
            <a:off x="5685063" y="2933996"/>
            <a:ext cx="1050555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B2335F5-1A7D-F2A8-BEA7-CE4ED1F6894C}"/>
              </a:ext>
            </a:extLst>
          </p:cNvPr>
          <p:cNvSpPr/>
          <p:nvPr/>
        </p:nvSpPr>
        <p:spPr>
          <a:xfrm>
            <a:off x="9652944" y="976317"/>
            <a:ext cx="516295" cy="261432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86981C8-1952-CC00-F4C8-F51DAB78E2BA}"/>
              </a:ext>
            </a:extLst>
          </p:cNvPr>
          <p:cNvSpPr/>
          <p:nvPr/>
        </p:nvSpPr>
        <p:spPr>
          <a:xfrm rot="5400000">
            <a:off x="8484132" y="524581"/>
            <a:ext cx="595988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73291DC-AA64-849A-1DBD-CB957325ADAC}"/>
              </a:ext>
            </a:extLst>
          </p:cNvPr>
          <p:cNvSpPr/>
          <p:nvPr/>
        </p:nvSpPr>
        <p:spPr>
          <a:xfrm>
            <a:off x="10908969" y="2238856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596953B-6023-5C56-5BFA-7316D83F571A}"/>
              </a:ext>
            </a:extLst>
          </p:cNvPr>
          <p:cNvSpPr/>
          <p:nvPr/>
        </p:nvSpPr>
        <p:spPr>
          <a:xfrm>
            <a:off x="8847626" y="2268317"/>
            <a:ext cx="692458" cy="460420"/>
          </a:xfrm>
          <a:prstGeom prst="ellipse">
            <a:avLst/>
          </a:prstGeom>
          <a:pattFill prst="wdUp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GPU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76A5605-D879-27DC-5ACC-5E6BDAAA438B}"/>
              </a:ext>
            </a:extLst>
          </p:cNvPr>
          <p:cNvSpPr/>
          <p:nvPr/>
        </p:nvSpPr>
        <p:spPr>
          <a:xfrm>
            <a:off x="9704518" y="2683193"/>
            <a:ext cx="516295" cy="261432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7955D81-FF48-FDD5-9E4A-C94E195504AB}"/>
              </a:ext>
            </a:extLst>
          </p:cNvPr>
          <p:cNvSpPr/>
          <p:nvPr/>
        </p:nvSpPr>
        <p:spPr>
          <a:xfrm rot="5400000">
            <a:off x="10227292" y="2770064"/>
            <a:ext cx="595988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FB3512A-1685-132C-6DD4-7D44D512B939}"/>
              </a:ext>
            </a:extLst>
          </p:cNvPr>
          <p:cNvSpPr txBox="1"/>
          <p:nvPr/>
        </p:nvSpPr>
        <p:spPr>
          <a:xfrm>
            <a:off x="2444839" y="1501959"/>
            <a:ext cx="1712971" cy="26161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Storage Resource Server 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9913662-12CF-7F43-4A1D-2814BF81DF34}"/>
              </a:ext>
            </a:extLst>
          </p:cNvPr>
          <p:cNvSpPr/>
          <p:nvPr/>
        </p:nvSpPr>
        <p:spPr>
          <a:xfrm rot="5400000">
            <a:off x="3463058" y="1026620"/>
            <a:ext cx="595988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1745F0E6-FE25-5FA8-EC4E-08CC2DBA07A3}"/>
              </a:ext>
            </a:extLst>
          </p:cNvPr>
          <p:cNvSpPr/>
          <p:nvPr/>
        </p:nvSpPr>
        <p:spPr>
          <a:xfrm>
            <a:off x="2074509" y="1150901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753CAE3-96F9-6952-AFF0-157D99EF5300}"/>
              </a:ext>
            </a:extLst>
          </p:cNvPr>
          <p:cNvSpPr/>
          <p:nvPr/>
        </p:nvSpPr>
        <p:spPr>
          <a:xfrm>
            <a:off x="4066014" y="1349889"/>
            <a:ext cx="516295" cy="2614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</a:rPr>
              <a:t>NVMe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B550945-A1C1-3831-ECDE-AD3178BB4F08}"/>
              </a:ext>
            </a:extLst>
          </p:cNvPr>
          <p:cNvSpPr/>
          <p:nvPr/>
        </p:nvSpPr>
        <p:spPr>
          <a:xfrm>
            <a:off x="4449255" y="1518661"/>
            <a:ext cx="516295" cy="261432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8FC8803-9F84-C8EA-929F-CC3B0A3392FB}"/>
              </a:ext>
            </a:extLst>
          </p:cNvPr>
          <p:cNvSpPr/>
          <p:nvPr/>
        </p:nvSpPr>
        <p:spPr>
          <a:xfrm rot="5400000">
            <a:off x="5671801" y="4123643"/>
            <a:ext cx="1050555" cy="520739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ysClr val="windowText" lastClr="000000"/>
                </a:solidFill>
              </a:rPr>
              <a:t>RDMA Fabric Switch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60CD36C3-A587-D899-08A8-519E902230A0}"/>
              </a:ext>
            </a:extLst>
          </p:cNvPr>
          <p:cNvSpPr/>
          <p:nvPr/>
        </p:nvSpPr>
        <p:spPr>
          <a:xfrm rot="5400000">
            <a:off x="3389782" y="2846177"/>
            <a:ext cx="595988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567BD31C-D0D3-609E-2249-C40143F8503C}"/>
              </a:ext>
            </a:extLst>
          </p:cNvPr>
          <p:cNvSpPr/>
          <p:nvPr/>
        </p:nvSpPr>
        <p:spPr>
          <a:xfrm>
            <a:off x="2074509" y="2995559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98DD0CC-3D62-9A77-645D-BD29A4D884FA}"/>
              </a:ext>
            </a:extLst>
          </p:cNvPr>
          <p:cNvSpPr/>
          <p:nvPr/>
        </p:nvSpPr>
        <p:spPr>
          <a:xfrm>
            <a:off x="4066014" y="3194547"/>
            <a:ext cx="516295" cy="2614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</a:rPr>
              <a:t>NVMe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609D5DA-FDB9-A116-3F91-DB20F3C32F1C}"/>
              </a:ext>
            </a:extLst>
          </p:cNvPr>
          <p:cNvSpPr/>
          <p:nvPr/>
        </p:nvSpPr>
        <p:spPr>
          <a:xfrm>
            <a:off x="4548171" y="3283392"/>
            <a:ext cx="516295" cy="261432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170AC56-CE0B-C963-A56C-CB725D031CDD}"/>
              </a:ext>
            </a:extLst>
          </p:cNvPr>
          <p:cNvSpPr/>
          <p:nvPr/>
        </p:nvSpPr>
        <p:spPr>
          <a:xfrm rot="5400000">
            <a:off x="3839094" y="5591728"/>
            <a:ext cx="595988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0D589F9-3239-97A4-C298-83EA8EDD05D0}"/>
              </a:ext>
            </a:extLst>
          </p:cNvPr>
          <p:cNvSpPr/>
          <p:nvPr/>
        </p:nvSpPr>
        <p:spPr>
          <a:xfrm>
            <a:off x="3162313" y="6370210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DB54516-CFE6-930C-D9A0-857081AC5DDD}"/>
              </a:ext>
            </a:extLst>
          </p:cNvPr>
          <p:cNvSpPr/>
          <p:nvPr/>
        </p:nvSpPr>
        <p:spPr>
          <a:xfrm rot="5400000">
            <a:off x="6360520" y="5638153"/>
            <a:ext cx="595988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E1F1A2CF-215A-1D57-45E4-EEDC63BBEF08}"/>
              </a:ext>
            </a:extLst>
          </p:cNvPr>
          <p:cNvSpPr/>
          <p:nvPr/>
        </p:nvSpPr>
        <p:spPr>
          <a:xfrm>
            <a:off x="6559075" y="6397580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BC1DDA20-DBAB-AB90-93F0-560023494A9F}"/>
              </a:ext>
            </a:extLst>
          </p:cNvPr>
          <p:cNvSpPr/>
          <p:nvPr/>
        </p:nvSpPr>
        <p:spPr>
          <a:xfrm rot="5400000">
            <a:off x="8858260" y="5559262"/>
            <a:ext cx="595988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12D281F6-AF50-6401-1BA1-0790BD803B6B}"/>
              </a:ext>
            </a:extLst>
          </p:cNvPr>
          <p:cNvSpPr/>
          <p:nvPr/>
        </p:nvSpPr>
        <p:spPr>
          <a:xfrm>
            <a:off x="9367377" y="6245958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F4D4DD40-F1A1-2A4B-568E-D066AC6510A0}"/>
              </a:ext>
            </a:extLst>
          </p:cNvPr>
          <p:cNvCxnSpPr>
            <a:stCxn id="52" idx="3"/>
            <a:endCxn id="53" idx="2"/>
          </p:cNvCxnSpPr>
          <p:nvPr/>
        </p:nvCxnSpPr>
        <p:spPr>
          <a:xfrm>
            <a:off x="4965550" y="1649377"/>
            <a:ext cx="971159" cy="2734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A1987D21-AC12-42B4-BA8E-0FA6F87311DC}"/>
              </a:ext>
            </a:extLst>
          </p:cNvPr>
          <p:cNvCxnSpPr>
            <a:stCxn id="64" idx="3"/>
            <a:endCxn id="53" idx="2"/>
          </p:cNvCxnSpPr>
          <p:nvPr/>
        </p:nvCxnSpPr>
        <p:spPr>
          <a:xfrm>
            <a:off x="5064466" y="3414108"/>
            <a:ext cx="872243" cy="9699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>
            <a:extLst>
              <a:ext uri="{FF2B5EF4-FFF2-40B4-BE49-F238E27FC236}">
                <a16:creationId xmlns:a16="http://schemas.microsoft.com/office/drawing/2014/main" id="{7B93DD63-4A62-9EDF-4916-BFB291092BEE}"/>
              </a:ext>
            </a:extLst>
          </p:cNvPr>
          <p:cNvSpPr/>
          <p:nvPr/>
        </p:nvSpPr>
        <p:spPr>
          <a:xfrm>
            <a:off x="4315549" y="6247145"/>
            <a:ext cx="516295" cy="261432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E6C000A1-F771-9D09-5DB3-EDAC97600B9A}"/>
              </a:ext>
            </a:extLst>
          </p:cNvPr>
          <p:cNvSpPr/>
          <p:nvPr/>
        </p:nvSpPr>
        <p:spPr>
          <a:xfrm>
            <a:off x="7184882" y="6239494"/>
            <a:ext cx="516295" cy="261432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F9BBA12C-295E-C590-8930-9F39DCC51473}"/>
              </a:ext>
            </a:extLst>
          </p:cNvPr>
          <p:cNvSpPr/>
          <p:nvPr/>
        </p:nvSpPr>
        <p:spPr>
          <a:xfrm>
            <a:off x="8389330" y="6167022"/>
            <a:ext cx="516295" cy="261432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98622256-3A50-FA86-C99E-78D940B6DABF}"/>
              </a:ext>
            </a:extLst>
          </p:cNvPr>
          <p:cNvCxnSpPr>
            <a:stCxn id="86" idx="3"/>
            <a:endCxn id="53" idx="2"/>
          </p:cNvCxnSpPr>
          <p:nvPr/>
        </p:nvCxnSpPr>
        <p:spPr>
          <a:xfrm flipV="1">
            <a:off x="4831844" y="4384013"/>
            <a:ext cx="1104865" cy="19938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AA20FA9F-056A-9B1F-D47F-A6D4C4BCA8F3}"/>
              </a:ext>
            </a:extLst>
          </p:cNvPr>
          <p:cNvCxnSpPr>
            <a:stCxn id="53" idx="0"/>
            <a:endCxn id="87" idx="0"/>
          </p:cNvCxnSpPr>
          <p:nvPr/>
        </p:nvCxnSpPr>
        <p:spPr>
          <a:xfrm>
            <a:off x="6457448" y="4384013"/>
            <a:ext cx="985582" cy="18554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4654D96A-2B5C-B61E-1E62-F63657C89423}"/>
              </a:ext>
            </a:extLst>
          </p:cNvPr>
          <p:cNvCxnSpPr>
            <a:stCxn id="53" idx="0"/>
            <a:endCxn id="89" idx="0"/>
          </p:cNvCxnSpPr>
          <p:nvPr/>
        </p:nvCxnSpPr>
        <p:spPr>
          <a:xfrm>
            <a:off x="6457448" y="4384013"/>
            <a:ext cx="2190030" cy="1783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978F46DB-6A31-F6C1-DD6E-42AD5D71F0BF}"/>
              </a:ext>
            </a:extLst>
          </p:cNvPr>
          <p:cNvCxnSpPr>
            <a:stCxn id="18" idx="1"/>
            <a:endCxn id="53" idx="0"/>
          </p:cNvCxnSpPr>
          <p:nvPr/>
        </p:nvCxnSpPr>
        <p:spPr>
          <a:xfrm flipH="1">
            <a:off x="6457448" y="1107033"/>
            <a:ext cx="3195496" cy="32769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53F2B316-B3E9-02A6-8122-E7876A956568}"/>
              </a:ext>
            </a:extLst>
          </p:cNvPr>
          <p:cNvCxnSpPr>
            <a:stCxn id="32" idx="1"/>
            <a:endCxn id="53" idx="0"/>
          </p:cNvCxnSpPr>
          <p:nvPr/>
        </p:nvCxnSpPr>
        <p:spPr>
          <a:xfrm flipH="1">
            <a:off x="6457448" y="2813909"/>
            <a:ext cx="3247070" cy="1570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1573B5E3-802C-5100-7FC1-3D3DEA3A93C1}"/>
              </a:ext>
            </a:extLst>
          </p:cNvPr>
          <p:cNvCxnSpPr>
            <a:stCxn id="5" idx="2"/>
            <a:endCxn id="5" idx="2"/>
          </p:cNvCxnSpPr>
          <p:nvPr/>
        </p:nvCxnSpPr>
        <p:spPr>
          <a:xfrm>
            <a:off x="8913811" y="78064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D0FFA58E-6D20-F04B-4067-6A82AE5472BC}"/>
              </a:ext>
            </a:extLst>
          </p:cNvPr>
          <p:cNvCxnSpPr>
            <a:stCxn id="22" idx="2"/>
            <a:endCxn id="11" idx="0"/>
          </p:cNvCxnSpPr>
          <p:nvPr/>
        </p:nvCxnSpPr>
        <p:spPr>
          <a:xfrm flipH="1">
            <a:off x="6421464" y="735704"/>
            <a:ext cx="2149539" cy="24094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FF600AC1-67D5-D427-07AE-30704152BDD7}"/>
              </a:ext>
            </a:extLst>
          </p:cNvPr>
          <p:cNvCxnSpPr>
            <a:cxnSpLocks/>
            <a:stCxn id="77" idx="1"/>
            <a:endCxn id="11" idx="0"/>
          </p:cNvCxnSpPr>
          <p:nvPr/>
        </p:nvCxnSpPr>
        <p:spPr>
          <a:xfrm flipH="1" flipV="1">
            <a:off x="6421464" y="3145120"/>
            <a:ext cx="2734790" cy="23272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171C904C-3DA6-3CB9-9423-D5D66503526D}"/>
              </a:ext>
            </a:extLst>
          </p:cNvPr>
          <p:cNvCxnSpPr>
            <a:stCxn id="45" idx="0"/>
            <a:endCxn id="11" idx="2"/>
          </p:cNvCxnSpPr>
          <p:nvPr/>
        </p:nvCxnSpPr>
        <p:spPr>
          <a:xfrm>
            <a:off x="3972175" y="1237743"/>
            <a:ext cx="2027043" cy="19073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AA6E01D1-EFF7-E754-63C9-BD614D34DED8}"/>
              </a:ext>
            </a:extLst>
          </p:cNvPr>
          <p:cNvCxnSpPr>
            <a:cxnSpLocks/>
            <a:stCxn id="61" idx="0"/>
            <a:endCxn id="11" idx="2"/>
          </p:cNvCxnSpPr>
          <p:nvPr/>
        </p:nvCxnSpPr>
        <p:spPr>
          <a:xfrm>
            <a:off x="3898899" y="3057300"/>
            <a:ext cx="2100319" cy="878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F9E40D26-9BD9-BFAA-A09E-AD19261BA33D}"/>
              </a:ext>
            </a:extLst>
          </p:cNvPr>
          <p:cNvCxnSpPr>
            <a:stCxn id="66" idx="0"/>
            <a:endCxn id="11" idx="2"/>
          </p:cNvCxnSpPr>
          <p:nvPr/>
        </p:nvCxnSpPr>
        <p:spPr>
          <a:xfrm flipV="1">
            <a:off x="4348211" y="3145120"/>
            <a:ext cx="1651007" cy="26577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8" name="Rectangle 117">
            <a:extLst>
              <a:ext uri="{FF2B5EF4-FFF2-40B4-BE49-F238E27FC236}">
                <a16:creationId xmlns:a16="http://schemas.microsoft.com/office/drawing/2014/main" id="{11200B84-EE25-25A3-061E-D29E2FA22926}"/>
              </a:ext>
            </a:extLst>
          </p:cNvPr>
          <p:cNvSpPr/>
          <p:nvPr/>
        </p:nvSpPr>
        <p:spPr>
          <a:xfrm rot="5400000">
            <a:off x="8418859" y="2154014"/>
            <a:ext cx="595988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Switch</a:t>
            </a:r>
          </a:p>
        </p:txBody>
      </p: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66F9701F-201D-221B-E101-33C60212C7D7}"/>
              </a:ext>
            </a:extLst>
          </p:cNvPr>
          <p:cNvCxnSpPr>
            <a:stCxn id="118" idx="2"/>
            <a:endCxn id="11" idx="0"/>
          </p:cNvCxnSpPr>
          <p:nvPr/>
        </p:nvCxnSpPr>
        <p:spPr>
          <a:xfrm flipH="1">
            <a:off x="6421464" y="2365137"/>
            <a:ext cx="2084266" cy="7799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1" name="TextBox 120">
            <a:extLst>
              <a:ext uri="{FF2B5EF4-FFF2-40B4-BE49-F238E27FC236}">
                <a16:creationId xmlns:a16="http://schemas.microsoft.com/office/drawing/2014/main" id="{C272976A-DA24-FB73-7A1B-574414723F67}"/>
              </a:ext>
            </a:extLst>
          </p:cNvPr>
          <p:cNvSpPr txBox="1"/>
          <p:nvPr/>
        </p:nvSpPr>
        <p:spPr>
          <a:xfrm>
            <a:off x="2789461" y="6108645"/>
            <a:ext cx="1712971" cy="27699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Composed server 1</a:t>
            </a:r>
            <a:endParaRPr lang="en-US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D7B365E6-084A-68AA-4803-5209EEB5B8A5}"/>
              </a:ext>
            </a:extLst>
          </p:cNvPr>
          <p:cNvSpPr txBox="1"/>
          <p:nvPr/>
        </p:nvSpPr>
        <p:spPr>
          <a:xfrm>
            <a:off x="5558201" y="6148744"/>
            <a:ext cx="1712971" cy="27699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Composed server 2</a:t>
            </a:r>
            <a:endParaRPr lang="en-US" dirty="0"/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A6A2E389-0700-3EB2-98EE-DACCE292C659}"/>
              </a:ext>
            </a:extLst>
          </p:cNvPr>
          <p:cNvSpPr txBox="1"/>
          <p:nvPr/>
        </p:nvSpPr>
        <p:spPr>
          <a:xfrm>
            <a:off x="8739836" y="6029819"/>
            <a:ext cx="1712971" cy="27699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Composed server 3</a:t>
            </a:r>
            <a:endParaRPr lang="en-US" dirty="0"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39865153-2934-4C0E-22B2-D11E8D56844D}"/>
              </a:ext>
            </a:extLst>
          </p:cNvPr>
          <p:cNvSpPr txBox="1"/>
          <p:nvPr/>
        </p:nvSpPr>
        <p:spPr>
          <a:xfrm>
            <a:off x="2437259" y="3332974"/>
            <a:ext cx="1712971" cy="26161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Storage Resource Server 2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28C0A132-BB09-53DB-8A01-33E1E04DFD39}"/>
              </a:ext>
            </a:extLst>
          </p:cNvPr>
          <p:cNvSpPr txBox="1"/>
          <p:nvPr/>
        </p:nvSpPr>
        <p:spPr>
          <a:xfrm>
            <a:off x="9360975" y="2321841"/>
            <a:ext cx="1712971" cy="43088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Accelerator Resource Server 2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B9343097-7F8A-82C6-F825-BF16FB04A255}"/>
              </a:ext>
            </a:extLst>
          </p:cNvPr>
          <p:cNvSpPr txBox="1"/>
          <p:nvPr/>
        </p:nvSpPr>
        <p:spPr>
          <a:xfrm>
            <a:off x="2789461" y="428403"/>
            <a:ext cx="1712971" cy="26161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FAM Resource Server 1</a:t>
            </a:r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D3D55FCC-747F-188E-0E77-5C10974DF330}"/>
              </a:ext>
            </a:extLst>
          </p:cNvPr>
          <p:cNvSpPr/>
          <p:nvPr/>
        </p:nvSpPr>
        <p:spPr>
          <a:xfrm>
            <a:off x="2233615" y="97181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D6055BFA-F470-EBF4-7D29-837E4DC84F8D}"/>
              </a:ext>
            </a:extLst>
          </p:cNvPr>
          <p:cNvSpPr/>
          <p:nvPr/>
        </p:nvSpPr>
        <p:spPr>
          <a:xfrm>
            <a:off x="4333557" y="296735"/>
            <a:ext cx="692458" cy="460420"/>
          </a:xfrm>
          <a:prstGeom prst="ellipse">
            <a:avLst/>
          </a:prstGeom>
          <a:pattFill prst="wdUp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FAM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A96C5C5A-9BB3-55AE-C289-E31679F060B0}"/>
              </a:ext>
            </a:extLst>
          </p:cNvPr>
          <p:cNvSpPr/>
          <p:nvPr/>
        </p:nvSpPr>
        <p:spPr>
          <a:xfrm rot="5400000">
            <a:off x="4875159" y="336452"/>
            <a:ext cx="595988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GEN-Z Switch</a:t>
            </a:r>
          </a:p>
        </p:txBody>
      </p: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9DBD918E-8323-1F2E-F9B5-C9A1F7429BD2}"/>
              </a:ext>
            </a:extLst>
          </p:cNvPr>
          <p:cNvCxnSpPr>
            <a:stCxn id="134" idx="2"/>
            <a:endCxn id="134" idx="2"/>
          </p:cNvCxnSpPr>
          <p:nvPr/>
        </p:nvCxnSpPr>
        <p:spPr>
          <a:xfrm>
            <a:off x="4333557" y="52694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ctangle 139">
            <a:extLst>
              <a:ext uri="{FF2B5EF4-FFF2-40B4-BE49-F238E27FC236}">
                <a16:creationId xmlns:a16="http://schemas.microsoft.com/office/drawing/2014/main" id="{1BE57602-ABEF-5527-A580-6166CCB0C079}"/>
              </a:ext>
            </a:extLst>
          </p:cNvPr>
          <p:cNvSpPr/>
          <p:nvPr/>
        </p:nvSpPr>
        <p:spPr>
          <a:xfrm rot="5400000">
            <a:off x="5700297" y="1627141"/>
            <a:ext cx="1050555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Gen-Z Switch</a:t>
            </a:r>
          </a:p>
        </p:txBody>
      </p: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BC4EF690-A0FC-6618-FE4B-E5733EBAF5AE}"/>
              </a:ext>
            </a:extLst>
          </p:cNvPr>
          <p:cNvCxnSpPr>
            <a:stCxn id="137" idx="0"/>
            <a:endCxn id="140" idx="2"/>
          </p:cNvCxnSpPr>
          <p:nvPr/>
        </p:nvCxnSpPr>
        <p:spPr>
          <a:xfrm>
            <a:off x="5384276" y="547575"/>
            <a:ext cx="630176" cy="1290690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Rectangle 142">
            <a:extLst>
              <a:ext uri="{FF2B5EF4-FFF2-40B4-BE49-F238E27FC236}">
                <a16:creationId xmlns:a16="http://schemas.microsoft.com/office/drawing/2014/main" id="{68C12165-BBE3-FC97-87D9-6247802EE5FD}"/>
              </a:ext>
            </a:extLst>
          </p:cNvPr>
          <p:cNvSpPr/>
          <p:nvPr/>
        </p:nvSpPr>
        <p:spPr>
          <a:xfrm rot="5400000">
            <a:off x="9517084" y="5543480"/>
            <a:ext cx="595988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Gen-Z Switch</a:t>
            </a:r>
          </a:p>
        </p:txBody>
      </p: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7ED497A8-827A-33C4-3DE6-4077961472FC}"/>
              </a:ext>
            </a:extLst>
          </p:cNvPr>
          <p:cNvCxnSpPr>
            <a:cxnSpLocks/>
            <a:stCxn id="140" idx="3"/>
            <a:endCxn id="143" idx="1"/>
          </p:cNvCxnSpPr>
          <p:nvPr/>
        </p:nvCxnSpPr>
        <p:spPr>
          <a:xfrm>
            <a:off x="6225575" y="2363542"/>
            <a:ext cx="3589503" cy="3093067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112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: Rounded Corners 123">
            <a:extLst>
              <a:ext uri="{FF2B5EF4-FFF2-40B4-BE49-F238E27FC236}">
                <a16:creationId xmlns:a16="http://schemas.microsoft.com/office/drawing/2014/main" id="{A7C76951-3FD0-BE97-AC92-378887CE8226}"/>
              </a:ext>
            </a:extLst>
          </p:cNvPr>
          <p:cNvSpPr/>
          <p:nvPr/>
        </p:nvSpPr>
        <p:spPr>
          <a:xfrm>
            <a:off x="184638" y="4506671"/>
            <a:ext cx="12007362" cy="212441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Rectangle: Rounded Corners 115">
            <a:extLst>
              <a:ext uri="{FF2B5EF4-FFF2-40B4-BE49-F238E27FC236}">
                <a16:creationId xmlns:a16="http://schemas.microsoft.com/office/drawing/2014/main" id="{A2D45FA0-7E28-9860-ED08-8E68597F2BA2}"/>
              </a:ext>
            </a:extLst>
          </p:cNvPr>
          <p:cNvSpPr/>
          <p:nvPr/>
        </p:nvSpPr>
        <p:spPr>
          <a:xfrm>
            <a:off x="92318" y="75017"/>
            <a:ext cx="12007362" cy="212441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7E01A7-AF71-95CC-FDA0-D88586BC127F}"/>
              </a:ext>
            </a:extLst>
          </p:cNvPr>
          <p:cNvSpPr txBox="1"/>
          <p:nvPr/>
        </p:nvSpPr>
        <p:spPr>
          <a:xfrm>
            <a:off x="3524321" y="418744"/>
            <a:ext cx="1712971" cy="43088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Accelerator Resource Enclosure 1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921D162-7931-3ED8-0715-DF98E23B036D}"/>
              </a:ext>
            </a:extLst>
          </p:cNvPr>
          <p:cNvSpPr/>
          <p:nvPr/>
        </p:nvSpPr>
        <p:spPr>
          <a:xfrm>
            <a:off x="4592651" y="729378"/>
            <a:ext cx="692458" cy="460420"/>
          </a:xfrm>
          <a:prstGeom prst="ellipse">
            <a:avLst/>
          </a:prstGeom>
          <a:pattFill prst="wdUp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GPU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86981C8-1952-CC00-F4C8-F51DAB78E2BA}"/>
              </a:ext>
            </a:extLst>
          </p:cNvPr>
          <p:cNvSpPr/>
          <p:nvPr/>
        </p:nvSpPr>
        <p:spPr>
          <a:xfrm>
            <a:off x="3558527" y="838636"/>
            <a:ext cx="595988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FB3512A-1685-132C-6DD4-7D44D512B939}"/>
              </a:ext>
            </a:extLst>
          </p:cNvPr>
          <p:cNvSpPr txBox="1"/>
          <p:nvPr/>
        </p:nvSpPr>
        <p:spPr>
          <a:xfrm>
            <a:off x="8132918" y="801357"/>
            <a:ext cx="1712971" cy="26161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Storage Resource Server 1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753CAE3-96F9-6952-AFF0-157D99EF5300}"/>
              </a:ext>
            </a:extLst>
          </p:cNvPr>
          <p:cNvSpPr/>
          <p:nvPr/>
        </p:nvSpPr>
        <p:spPr>
          <a:xfrm>
            <a:off x="8286226" y="1027690"/>
            <a:ext cx="516295" cy="2614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NVMe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170AC56-CE0B-C963-A56C-CB725D031CDD}"/>
              </a:ext>
            </a:extLst>
          </p:cNvPr>
          <p:cNvSpPr/>
          <p:nvPr/>
        </p:nvSpPr>
        <p:spPr>
          <a:xfrm rot="5400000">
            <a:off x="4654960" y="5097800"/>
            <a:ext cx="595988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0D589F9-3239-97A4-C298-83EA8EDD05D0}"/>
              </a:ext>
            </a:extLst>
          </p:cNvPr>
          <p:cNvSpPr/>
          <p:nvPr/>
        </p:nvSpPr>
        <p:spPr>
          <a:xfrm>
            <a:off x="4907880" y="5782214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DB54516-CFE6-930C-D9A0-857081AC5DDD}"/>
              </a:ext>
            </a:extLst>
          </p:cNvPr>
          <p:cNvSpPr/>
          <p:nvPr/>
        </p:nvSpPr>
        <p:spPr>
          <a:xfrm rot="5400000">
            <a:off x="7329786" y="5120304"/>
            <a:ext cx="595988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E1F1A2CF-215A-1D57-45E4-EEDC63BBEF08}"/>
              </a:ext>
            </a:extLst>
          </p:cNvPr>
          <p:cNvSpPr/>
          <p:nvPr/>
        </p:nvSpPr>
        <p:spPr>
          <a:xfrm>
            <a:off x="8173253" y="5826433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BC1DDA20-DBAB-AB90-93F0-560023494A9F}"/>
              </a:ext>
            </a:extLst>
          </p:cNvPr>
          <p:cNvSpPr/>
          <p:nvPr/>
        </p:nvSpPr>
        <p:spPr>
          <a:xfrm rot="5400000">
            <a:off x="831516" y="5115372"/>
            <a:ext cx="595988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12D281F6-AF50-6401-1BA1-0790BD803B6B}"/>
              </a:ext>
            </a:extLst>
          </p:cNvPr>
          <p:cNvSpPr/>
          <p:nvPr/>
        </p:nvSpPr>
        <p:spPr>
          <a:xfrm>
            <a:off x="1340633" y="5820730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7B93DD63-4A62-9EDF-4916-BFB291092BEE}"/>
              </a:ext>
            </a:extLst>
          </p:cNvPr>
          <p:cNvSpPr/>
          <p:nvPr/>
        </p:nvSpPr>
        <p:spPr>
          <a:xfrm>
            <a:off x="6066717" y="5413103"/>
            <a:ext cx="516295" cy="261432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E6C000A1-F771-9D09-5DB3-EDAC97600B9A}"/>
              </a:ext>
            </a:extLst>
          </p:cNvPr>
          <p:cNvSpPr/>
          <p:nvPr/>
        </p:nvSpPr>
        <p:spPr>
          <a:xfrm>
            <a:off x="8509499" y="5406809"/>
            <a:ext cx="516295" cy="261432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F9BBA12C-295E-C590-8930-9F39DCC51473}"/>
              </a:ext>
            </a:extLst>
          </p:cNvPr>
          <p:cNvSpPr/>
          <p:nvPr/>
        </p:nvSpPr>
        <p:spPr>
          <a:xfrm>
            <a:off x="2385760" y="5561243"/>
            <a:ext cx="480961" cy="277000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1573B5E3-802C-5100-7FC1-3D3DEA3A93C1}"/>
              </a:ext>
            </a:extLst>
          </p:cNvPr>
          <p:cNvCxnSpPr>
            <a:stCxn id="5" idx="2"/>
            <a:endCxn id="5" idx="2"/>
          </p:cNvCxnSpPr>
          <p:nvPr/>
        </p:nvCxnSpPr>
        <p:spPr>
          <a:xfrm>
            <a:off x="4592651" y="95958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>
            <a:extLst>
              <a:ext uri="{FF2B5EF4-FFF2-40B4-BE49-F238E27FC236}">
                <a16:creationId xmlns:a16="http://schemas.microsoft.com/office/drawing/2014/main" id="{C272976A-DA24-FB73-7A1B-574414723F67}"/>
              </a:ext>
            </a:extLst>
          </p:cNvPr>
          <p:cNvSpPr txBox="1"/>
          <p:nvPr/>
        </p:nvSpPr>
        <p:spPr>
          <a:xfrm>
            <a:off x="4537249" y="5576678"/>
            <a:ext cx="1712971" cy="27699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Composed server 2</a:t>
            </a:r>
            <a:endParaRPr lang="en-US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D7B365E6-084A-68AA-4803-5209EEB5B8A5}"/>
              </a:ext>
            </a:extLst>
          </p:cNvPr>
          <p:cNvSpPr txBox="1"/>
          <p:nvPr/>
        </p:nvSpPr>
        <p:spPr>
          <a:xfrm>
            <a:off x="7305989" y="5616777"/>
            <a:ext cx="1712971" cy="27699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Composed server 3</a:t>
            </a:r>
            <a:endParaRPr lang="en-US" dirty="0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B9343097-7F8A-82C6-F825-BF16FB04A255}"/>
              </a:ext>
            </a:extLst>
          </p:cNvPr>
          <p:cNvSpPr txBox="1"/>
          <p:nvPr/>
        </p:nvSpPr>
        <p:spPr>
          <a:xfrm>
            <a:off x="608489" y="531781"/>
            <a:ext cx="1712971" cy="26161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FAM Resource Enclosure 1</a:t>
            </a:r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D6055BFA-F470-EBF4-7D29-837E4DC84F8D}"/>
              </a:ext>
            </a:extLst>
          </p:cNvPr>
          <p:cNvSpPr/>
          <p:nvPr/>
        </p:nvSpPr>
        <p:spPr>
          <a:xfrm>
            <a:off x="418983" y="766339"/>
            <a:ext cx="692458" cy="460420"/>
          </a:xfrm>
          <a:prstGeom prst="ellipse">
            <a:avLst/>
          </a:prstGeom>
          <a:pattFill prst="wdUp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FAM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A96C5C5A-9BB3-55AE-C289-E31679F060B0}"/>
              </a:ext>
            </a:extLst>
          </p:cNvPr>
          <p:cNvSpPr/>
          <p:nvPr/>
        </p:nvSpPr>
        <p:spPr>
          <a:xfrm>
            <a:off x="1526876" y="791642"/>
            <a:ext cx="595988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Switch</a:t>
            </a:r>
          </a:p>
        </p:txBody>
      </p: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9DBD918E-8323-1F2E-F9B5-C9A1F7429BD2}"/>
              </a:ext>
            </a:extLst>
          </p:cNvPr>
          <p:cNvCxnSpPr>
            <a:stCxn id="134" idx="2"/>
            <a:endCxn id="134" idx="2"/>
          </p:cNvCxnSpPr>
          <p:nvPr/>
        </p:nvCxnSpPr>
        <p:spPr>
          <a:xfrm>
            <a:off x="418983" y="99654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Rectangle 142">
            <a:extLst>
              <a:ext uri="{FF2B5EF4-FFF2-40B4-BE49-F238E27FC236}">
                <a16:creationId xmlns:a16="http://schemas.microsoft.com/office/drawing/2014/main" id="{68C12165-BBE3-FC97-87D9-6247802EE5FD}"/>
              </a:ext>
            </a:extLst>
          </p:cNvPr>
          <p:cNvSpPr/>
          <p:nvPr/>
        </p:nvSpPr>
        <p:spPr>
          <a:xfrm rot="5400000">
            <a:off x="1733144" y="5107660"/>
            <a:ext cx="595988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C2DD55-00FD-06AE-B713-AE4B2DC22AD9}"/>
              </a:ext>
            </a:extLst>
          </p:cNvPr>
          <p:cNvSpPr txBox="1"/>
          <p:nvPr/>
        </p:nvSpPr>
        <p:spPr>
          <a:xfrm>
            <a:off x="5972782" y="446984"/>
            <a:ext cx="1712971" cy="43088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Accelerator Resource Enclosure 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A2212A1-94CD-D1AB-6738-FFF090621D70}"/>
              </a:ext>
            </a:extLst>
          </p:cNvPr>
          <p:cNvSpPr/>
          <p:nvPr/>
        </p:nvSpPr>
        <p:spPr>
          <a:xfrm>
            <a:off x="7108578" y="728532"/>
            <a:ext cx="692458" cy="460420"/>
          </a:xfrm>
          <a:prstGeom prst="ellipse">
            <a:avLst/>
          </a:prstGeom>
          <a:pattFill prst="wdUp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GPU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89C9439-8BA9-0709-9CDA-DFDBEEFBD741}"/>
              </a:ext>
            </a:extLst>
          </p:cNvPr>
          <p:cNvSpPr/>
          <p:nvPr/>
        </p:nvSpPr>
        <p:spPr>
          <a:xfrm>
            <a:off x="6006988" y="866876"/>
            <a:ext cx="595988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Switch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8ECE1D6-9A51-4C9B-1690-F2F950B32345}"/>
              </a:ext>
            </a:extLst>
          </p:cNvPr>
          <p:cNvCxnSpPr>
            <a:stCxn id="7" idx="2"/>
            <a:endCxn id="7" idx="2"/>
          </p:cNvCxnSpPr>
          <p:nvPr/>
        </p:nvCxnSpPr>
        <p:spPr>
          <a:xfrm>
            <a:off x="7108578" y="95874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93CB597-4B0B-C366-FFB5-36CF141410E1}"/>
              </a:ext>
            </a:extLst>
          </p:cNvPr>
          <p:cNvSpPr txBox="1"/>
          <p:nvPr/>
        </p:nvSpPr>
        <p:spPr>
          <a:xfrm>
            <a:off x="10306532" y="752498"/>
            <a:ext cx="1712971" cy="26161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Storage Resource Server 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D19E7D1-FAB0-5C26-5844-C815C99DDA7B}"/>
              </a:ext>
            </a:extLst>
          </p:cNvPr>
          <p:cNvSpPr/>
          <p:nvPr/>
        </p:nvSpPr>
        <p:spPr>
          <a:xfrm>
            <a:off x="11403631" y="996549"/>
            <a:ext cx="516295" cy="2614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NVMe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4937B6-738B-2F09-B5C5-0FC3831F06CA}"/>
              </a:ext>
            </a:extLst>
          </p:cNvPr>
          <p:cNvSpPr/>
          <p:nvPr/>
        </p:nvSpPr>
        <p:spPr>
          <a:xfrm>
            <a:off x="4050216" y="2959608"/>
            <a:ext cx="2045783" cy="422246"/>
          </a:xfrm>
          <a:prstGeom prst="rect">
            <a:avLst/>
          </a:prstGeom>
          <a:solidFill>
            <a:srgbClr val="A1A878"/>
          </a:solidFill>
          <a:ln>
            <a:solidFill>
              <a:srgbClr val="A1A8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15288FF-CEEB-47B2-6A42-E0D7253874B5}"/>
              </a:ext>
            </a:extLst>
          </p:cNvPr>
          <p:cNvSpPr/>
          <p:nvPr/>
        </p:nvSpPr>
        <p:spPr>
          <a:xfrm>
            <a:off x="8910861" y="3122287"/>
            <a:ext cx="1834747" cy="261432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Storage Fabric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254D9E2-F9E2-D461-EE31-C736F1B3779F}"/>
              </a:ext>
            </a:extLst>
          </p:cNvPr>
          <p:cNvSpPr/>
          <p:nvPr/>
        </p:nvSpPr>
        <p:spPr>
          <a:xfrm>
            <a:off x="1340633" y="2455298"/>
            <a:ext cx="1379384" cy="422246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CXL Switch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3D0F4EB-13A9-B578-C659-EFA2F7034CBF}"/>
              </a:ext>
            </a:extLst>
          </p:cNvPr>
          <p:cNvCxnSpPr>
            <a:stCxn id="137" idx="2"/>
            <a:endCxn id="19" idx="0"/>
          </p:cNvCxnSpPr>
          <p:nvPr/>
        </p:nvCxnSpPr>
        <p:spPr>
          <a:xfrm>
            <a:off x="1824870" y="1213888"/>
            <a:ext cx="205455" cy="124141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96D0833-752F-9EDE-2858-02AFC90D2557}"/>
              </a:ext>
            </a:extLst>
          </p:cNvPr>
          <p:cNvCxnSpPr>
            <a:stCxn id="22" idx="2"/>
            <a:endCxn id="16" idx="0"/>
          </p:cNvCxnSpPr>
          <p:nvPr/>
        </p:nvCxnSpPr>
        <p:spPr>
          <a:xfrm>
            <a:off x="3856521" y="1260882"/>
            <a:ext cx="1216587" cy="1698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38C95E0-6AA7-2AF5-21BD-E01FA2528300}"/>
              </a:ext>
            </a:extLst>
          </p:cNvPr>
          <p:cNvCxnSpPr>
            <a:stCxn id="9" idx="2"/>
            <a:endCxn id="16" idx="0"/>
          </p:cNvCxnSpPr>
          <p:nvPr/>
        </p:nvCxnSpPr>
        <p:spPr>
          <a:xfrm flipH="1">
            <a:off x="5073108" y="1289122"/>
            <a:ext cx="1231874" cy="16704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6314D7D-B45E-08F5-C7FE-1C58DFB74C1F}"/>
              </a:ext>
            </a:extLst>
          </p:cNvPr>
          <p:cNvCxnSpPr>
            <a:cxnSpLocks/>
            <a:stCxn id="52" idx="2"/>
            <a:endCxn id="17" idx="0"/>
          </p:cNvCxnSpPr>
          <p:nvPr/>
        </p:nvCxnSpPr>
        <p:spPr>
          <a:xfrm>
            <a:off x="9375735" y="1290682"/>
            <a:ext cx="452500" cy="18316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4044A25-934A-1430-89C1-C760FDF8BA81}"/>
              </a:ext>
            </a:extLst>
          </p:cNvPr>
          <p:cNvCxnSpPr>
            <a:cxnSpLocks/>
            <a:stCxn id="15" idx="2"/>
            <a:endCxn id="17" idx="0"/>
          </p:cNvCxnSpPr>
          <p:nvPr/>
        </p:nvCxnSpPr>
        <p:spPr>
          <a:xfrm flipH="1">
            <a:off x="9828235" y="1259378"/>
            <a:ext cx="1026847" cy="1862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5EED933-8CC0-A7E8-D168-4EAA5BF0D327}"/>
              </a:ext>
            </a:extLst>
          </p:cNvPr>
          <p:cNvCxnSpPr>
            <a:stCxn id="66" idx="1"/>
            <a:endCxn id="16" idx="2"/>
          </p:cNvCxnSpPr>
          <p:nvPr/>
        </p:nvCxnSpPr>
        <p:spPr>
          <a:xfrm flipV="1">
            <a:off x="4952954" y="3381854"/>
            <a:ext cx="120154" cy="16290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BB759BC-0313-1766-AAD3-A6797091D82C}"/>
              </a:ext>
            </a:extLst>
          </p:cNvPr>
          <p:cNvCxnSpPr>
            <a:cxnSpLocks/>
            <a:stCxn id="73" idx="1"/>
            <a:endCxn id="16" idx="3"/>
          </p:cNvCxnSpPr>
          <p:nvPr/>
        </p:nvCxnSpPr>
        <p:spPr>
          <a:xfrm flipH="1" flipV="1">
            <a:off x="6095999" y="3170731"/>
            <a:ext cx="1531781" cy="18627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170644A1-EBCB-21E1-02BB-E9B6A72839EE}"/>
              </a:ext>
            </a:extLst>
          </p:cNvPr>
          <p:cNvCxnSpPr>
            <a:stCxn id="143" idx="1"/>
            <a:endCxn id="19" idx="2"/>
          </p:cNvCxnSpPr>
          <p:nvPr/>
        </p:nvCxnSpPr>
        <p:spPr>
          <a:xfrm rot="16200000" flipV="1">
            <a:off x="959110" y="3948760"/>
            <a:ext cx="2143245" cy="813"/>
          </a:xfrm>
          <a:prstGeom prst="bentConnector3">
            <a:avLst>
              <a:gd name="adj1" fmla="val 50000"/>
            </a:avLst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6" name="Connector: Elbow 75">
            <a:extLst>
              <a:ext uri="{FF2B5EF4-FFF2-40B4-BE49-F238E27FC236}">
                <a16:creationId xmlns:a16="http://schemas.microsoft.com/office/drawing/2014/main" id="{446342E5-0AC6-99D6-0260-5342AB1ED673}"/>
              </a:ext>
            </a:extLst>
          </p:cNvPr>
          <p:cNvCxnSpPr>
            <a:cxnSpLocks/>
            <a:stCxn id="89" idx="2"/>
            <a:endCxn id="17" idx="3"/>
          </p:cNvCxnSpPr>
          <p:nvPr/>
        </p:nvCxnSpPr>
        <p:spPr>
          <a:xfrm rot="5400000" flipH="1" flipV="1">
            <a:off x="5393304" y="485939"/>
            <a:ext cx="2585240" cy="8119367"/>
          </a:xfrm>
          <a:prstGeom prst="bentConnector4">
            <a:avLst>
              <a:gd name="adj1" fmla="val -24563"/>
              <a:gd name="adj2" fmla="val 102815"/>
            </a:avLst>
          </a:prstGeom>
          <a:ln>
            <a:solidFill>
              <a:srgbClr val="92D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or: Elbow 87">
            <a:extLst>
              <a:ext uri="{FF2B5EF4-FFF2-40B4-BE49-F238E27FC236}">
                <a16:creationId xmlns:a16="http://schemas.microsoft.com/office/drawing/2014/main" id="{2F34599D-2533-8C1B-E28A-3FA39E94B7D9}"/>
              </a:ext>
            </a:extLst>
          </p:cNvPr>
          <p:cNvCxnSpPr>
            <a:cxnSpLocks/>
            <a:stCxn id="86" idx="2"/>
            <a:endCxn id="17" idx="2"/>
          </p:cNvCxnSpPr>
          <p:nvPr/>
        </p:nvCxnSpPr>
        <p:spPr>
          <a:xfrm rot="5400000" flipH="1" flipV="1">
            <a:off x="6931142" y="2777442"/>
            <a:ext cx="2290816" cy="3503370"/>
          </a:xfrm>
          <a:prstGeom prst="bentConnector3">
            <a:avLst>
              <a:gd name="adj1" fmla="val -29639"/>
            </a:avLst>
          </a:prstGeom>
          <a:ln>
            <a:solidFill>
              <a:srgbClr val="92D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or: Elbow 91">
            <a:extLst>
              <a:ext uri="{FF2B5EF4-FFF2-40B4-BE49-F238E27FC236}">
                <a16:creationId xmlns:a16="http://schemas.microsoft.com/office/drawing/2014/main" id="{523E8ED2-28D3-DD06-D6A9-AA6EA51CEA4F}"/>
              </a:ext>
            </a:extLst>
          </p:cNvPr>
          <p:cNvCxnSpPr>
            <a:cxnSpLocks/>
            <a:stCxn id="87" idx="0"/>
            <a:endCxn id="17" idx="1"/>
          </p:cNvCxnSpPr>
          <p:nvPr/>
        </p:nvCxnSpPr>
        <p:spPr>
          <a:xfrm rot="5400000" flipH="1" flipV="1">
            <a:off x="7762351" y="4258299"/>
            <a:ext cx="2153806" cy="143214"/>
          </a:xfrm>
          <a:prstGeom prst="bentConnector2">
            <a:avLst/>
          </a:prstGeom>
          <a:ln>
            <a:solidFill>
              <a:srgbClr val="92D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ctor: Elbow 108">
            <a:extLst>
              <a:ext uri="{FF2B5EF4-FFF2-40B4-BE49-F238E27FC236}">
                <a16:creationId xmlns:a16="http://schemas.microsoft.com/office/drawing/2014/main" id="{2AAD1F20-783B-023F-D52F-6D128E4E7D80}"/>
              </a:ext>
            </a:extLst>
          </p:cNvPr>
          <p:cNvCxnSpPr>
            <a:cxnSpLocks/>
            <a:stCxn id="77" idx="1"/>
          </p:cNvCxnSpPr>
          <p:nvPr/>
        </p:nvCxnSpPr>
        <p:spPr>
          <a:xfrm rot="5400000" flipH="1" flipV="1">
            <a:off x="1681718" y="2682133"/>
            <a:ext cx="1794161" cy="2898576"/>
          </a:xfrm>
          <a:prstGeom prst="bentConnector2">
            <a:avLst/>
          </a:prstGeom>
          <a:ln>
            <a:solidFill>
              <a:srgbClr val="242424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22D88DED-C4D8-C9DE-A9A1-85DE18378A59}"/>
              </a:ext>
            </a:extLst>
          </p:cNvPr>
          <p:cNvSpPr txBox="1"/>
          <p:nvPr/>
        </p:nvSpPr>
        <p:spPr>
          <a:xfrm>
            <a:off x="6313727" y="1540156"/>
            <a:ext cx="2261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Composable Resource</a:t>
            </a:r>
          </a:p>
          <a:p>
            <a:pPr algn="ctr"/>
            <a:r>
              <a:rPr lang="en-US" dirty="0"/>
              <a:t>Pool Collections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6E94BF93-B7A4-D84C-0D7F-1FBFBBFFFEA7}"/>
              </a:ext>
            </a:extLst>
          </p:cNvPr>
          <p:cNvSpPr txBox="1"/>
          <p:nvPr/>
        </p:nvSpPr>
        <p:spPr>
          <a:xfrm>
            <a:off x="2900010" y="4564408"/>
            <a:ext cx="18388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Composed Server</a:t>
            </a:r>
          </a:p>
          <a:p>
            <a:pPr algn="ctr"/>
            <a:r>
              <a:rPr lang="en-US" dirty="0"/>
              <a:t>Collections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05C938E-3EAF-1A55-876F-FAE29CCD9694}"/>
              </a:ext>
            </a:extLst>
          </p:cNvPr>
          <p:cNvSpPr/>
          <p:nvPr/>
        </p:nvSpPr>
        <p:spPr>
          <a:xfrm>
            <a:off x="4555296" y="788395"/>
            <a:ext cx="692458" cy="460420"/>
          </a:xfrm>
          <a:prstGeom prst="ellipse">
            <a:avLst/>
          </a:prstGeom>
          <a:pattFill prst="wdUp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GPU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2FC16C3-CA91-48DF-6B0E-F7E9367968BE}"/>
              </a:ext>
            </a:extLst>
          </p:cNvPr>
          <p:cNvSpPr/>
          <p:nvPr/>
        </p:nvSpPr>
        <p:spPr>
          <a:xfrm>
            <a:off x="4499082" y="877871"/>
            <a:ext cx="692458" cy="460420"/>
          </a:xfrm>
          <a:prstGeom prst="ellipse">
            <a:avLst/>
          </a:prstGeom>
          <a:pattFill prst="wdUp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GPU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F2E5DBC-A742-5BE3-53EF-1675E90DE84D}"/>
              </a:ext>
            </a:extLst>
          </p:cNvPr>
          <p:cNvSpPr/>
          <p:nvPr/>
        </p:nvSpPr>
        <p:spPr>
          <a:xfrm>
            <a:off x="7064740" y="825757"/>
            <a:ext cx="692458" cy="460420"/>
          </a:xfrm>
          <a:prstGeom prst="ellipse">
            <a:avLst/>
          </a:prstGeom>
          <a:pattFill prst="wdUp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GPU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B550945-A1C1-3831-ECDE-AD3178BB4F08}"/>
              </a:ext>
            </a:extLst>
          </p:cNvPr>
          <p:cNvSpPr/>
          <p:nvPr/>
        </p:nvSpPr>
        <p:spPr>
          <a:xfrm>
            <a:off x="9117587" y="1029250"/>
            <a:ext cx="516295" cy="261432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90A225A-2B3A-3041-4E31-7BDC1232660A}"/>
              </a:ext>
            </a:extLst>
          </p:cNvPr>
          <p:cNvSpPr/>
          <p:nvPr/>
        </p:nvSpPr>
        <p:spPr>
          <a:xfrm>
            <a:off x="10596934" y="997946"/>
            <a:ext cx="516295" cy="261432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2B6B244-D11D-F4D4-64A7-5BDF552A208B}"/>
              </a:ext>
            </a:extLst>
          </p:cNvPr>
          <p:cNvCxnSpPr>
            <a:cxnSpLocks/>
            <a:stCxn id="137" idx="1"/>
            <a:endCxn id="134" idx="6"/>
          </p:cNvCxnSpPr>
          <p:nvPr/>
        </p:nvCxnSpPr>
        <p:spPr>
          <a:xfrm flipH="1" flipV="1">
            <a:off x="1111441" y="996549"/>
            <a:ext cx="415435" cy="6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34ABE0B-7FEF-A9DA-F3C4-24E3D48EA2CC}"/>
              </a:ext>
            </a:extLst>
          </p:cNvPr>
          <p:cNvCxnSpPr>
            <a:cxnSpLocks/>
            <a:stCxn id="20" idx="1"/>
            <a:endCxn id="22" idx="3"/>
          </p:cNvCxnSpPr>
          <p:nvPr/>
        </p:nvCxnSpPr>
        <p:spPr>
          <a:xfrm flipH="1">
            <a:off x="4154515" y="945298"/>
            <a:ext cx="445975" cy="1044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C42F6714-1581-C9DE-7D66-E2E965846D33}"/>
              </a:ext>
            </a:extLst>
          </p:cNvPr>
          <p:cNvCxnSpPr>
            <a:stCxn id="23" idx="2"/>
            <a:endCxn id="9" idx="3"/>
          </p:cNvCxnSpPr>
          <p:nvPr/>
        </p:nvCxnSpPr>
        <p:spPr>
          <a:xfrm flipH="1">
            <a:off x="6602976" y="1055967"/>
            <a:ext cx="461764" cy="22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E6A46D0-88C3-82BE-BE9D-7A995A29E001}"/>
              </a:ext>
            </a:extLst>
          </p:cNvPr>
          <p:cNvCxnSpPr>
            <a:cxnSpLocks/>
            <a:stCxn id="47" idx="3"/>
            <a:endCxn id="52" idx="1"/>
          </p:cNvCxnSpPr>
          <p:nvPr/>
        </p:nvCxnSpPr>
        <p:spPr>
          <a:xfrm>
            <a:off x="8802521" y="1158406"/>
            <a:ext cx="315066" cy="1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54F0A928-C19B-43D0-658F-E361F3886CEC}"/>
              </a:ext>
            </a:extLst>
          </p:cNvPr>
          <p:cNvCxnSpPr>
            <a:stCxn id="14" idx="1"/>
            <a:endCxn id="15" idx="3"/>
          </p:cNvCxnSpPr>
          <p:nvPr/>
        </p:nvCxnSpPr>
        <p:spPr>
          <a:xfrm flipH="1">
            <a:off x="11113229" y="1127265"/>
            <a:ext cx="290402" cy="1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>
            <a:extLst>
              <a:ext uri="{FF2B5EF4-FFF2-40B4-BE49-F238E27FC236}">
                <a16:creationId xmlns:a16="http://schemas.microsoft.com/office/drawing/2014/main" id="{A6A2E389-0700-3EB2-98EE-DACCE292C659}"/>
              </a:ext>
            </a:extLst>
          </p:cNvPr>
          <p:cNvSpPr txBox="1"/>
          <p:nvPr/>
        </p:nvSpPr>
        <p:spPr>
          <a:xfrm>
            <a:off x="713092" y="5604591"/>
            <a:ext cx="1712971" cy="27699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Composed server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84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DEB50-6CFF-8BCA-FB2F-122BA5529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OmniPath</a:t>
            </a:r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connecting </a:t>
            </a:r>
            <a:r>
              <a:rPr lang="en-US" sz="44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NVMe</a:t>
            </a:r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over Fabrics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7DDA7-84AE-7109-EE84-5486909C5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endParaRPr lang="en-US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We’ll expand out a slide with disaggregated components and build out schemas to account for 1). CXL bridging across RDMA (</a:t>
            </a:r>
            <a:r>
              <a:rPr lang="en-US" sz="11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OmniPath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 fabrics, 2) </a:t>
            </a:r>
            <a:r>
              <a:rPr lang="en-US" sz="11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OmniPath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connecting </a:t>
            </a:r>
            <a:r>
              <a:rPr lang="en-US" sz="11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NVMe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over Fabrics, 3) CXL ports toggling to switches, 4) CXL connecting </a:t>
            </a:r>
            <a:r>
              <a:rPr lang="en-US" sz="11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NVMe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5) </a:t>
            </a:r>
            <a:r>
              <a:rPr lang="en-US" sz="11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OmniPath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switch topologies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35F994-542E-EAB8-A28E-1E94582BC76B}"/>
              </a:ext>
            </a:extLst>
          </p:cNvPr>
          <p:cNvSpPr txBox="1"/>
          <p:nvPr/>
        </p:nvSpPr>
        <p:spPr>
          <a:xfrm>
            <a:off x="86012" y="3194814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D94150-8B2A-8339-7FE9-57E47E212543}"/>
              </a:ext>
            </a:extLst>
          </p:cNvPr>
          <p:cNvSpPr txBox="1"/>
          <p:nvPr/>
        </p:nvSpPr>
        <p:spPr>
          <a:xfrm>
            <a:off x="86012" y="3824855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471105-7976-CA1F-7621-B86C66CE46C8}"/>
              </a:ext>
            </a:extLst>
          </p:cNvPr>
          <p:cNvSpPr txBox="1"/>
          <p:nvPr/>
        </p:nvSpPr>
        <p:spPr>
          <a:xfrm>
            <a:off x="86011" y="4484411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FC9D02-DD36-4D06-BCAA-0B2D50E274DF}"/>
              </a:ext>
            </a:extLst>
          </p:cNvPr>
          <p:cNvSpPr txBox="1"/>
          <p:nvPr/>
        </p:nvSpPr>
        <p:spPr>
          <a:xfrm>
            <a:off x="86011" y="5107784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46329C-15F5-C77C-E9D7-968BD9685719}"/>
              </a:ext>
            </a:extLst>
          </p:cNvPr>
          <p:cNvSpPr txBox="1"/>
          <p:nvPr/>
        </p:nvSpPr>
        <p:spPr>
          <a:xfrm>
            <a:off x="86011" y="5774008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5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88E77E-BF53-53F8-2016-1A786312D64D}"/>
              </a:ext>
            </a:extLst>
          </p:cNvPr>
          <p:cNvSpPr/>
          <p:nvPr/>
        </p:nvSpPr>
        <p:spPr>
          <a:xfrm>
            <a:off x="1798979" y="5026571"/>
            <a:ext cx="626170" cy="457826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2D66DD-8BC0-3345-3A2B-34E25D505AC8}"/>
              </a:ext>
            </a:extLst>
          </p:cNvPr>
          <p:cNvSpPr/>
          <p:nvPr/>
        </p:nvSpPr>
        <p:spPr>
          <a:xfrm>
            <a:off x="1798979" y="5891798"/>
            <a:ext cx="626170" cy="457826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CEA9373-1230-BA60-6A33-D4FC0718C56E}"/>
              </a:ext>
            </a:extLst>
          </p:cNvPr>
          <p:cNvSpPr/>
          <p:nvPr/>
        </p:nvSpPr>
        <p:spPr>
          <a:xfrm>
            <a:off x="1766593" y="3149604"/>
            <a:ext cx="626170" cy="457826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FD9348E-52BD-E752-94C7-2756D9F638E4}"/>
              </a:ext>
            </a:extLst>
          </p:cNvPr>
          <p:cNvSpPr/>
          <p:nvPr/>
        </p:nvSpPr>
        <p:spPr>
          <a:xfrm rot="5400000">
            <a:off x="2859856" y="4442756"/>
            <a:ext cx="3365739" cy="599567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RDMA Fabric Switch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218D765-2CC8-EFC3-757D-2F2208B08EA6}"/>
              </a:ext>
            </a:extLst>
          </p:cNvPr>
          <p:cNvCxnSpPr>
            <a:cxnSpLocks/>
          </p:cNvCxnSpPr>
          <p:nvPr/>
        </p:nvCxnSpPr>
        <p:spPr>
          <a:xfrm flipH="1">
            <a:off x="2417174" y="3372347"/>
            <a:ext cx="1799166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0E8629B-65EA-97E8-580D-1710A8747B1D}"/>
              </a:ext>
            </a:extLst>
          </p:cNvPr>
          <p:cNvCxnSpPr>
            <a:cxnSpLocks/>
          </p:cNvCxnSpPr>
          <p:nvPr/>
        </p:nvCxnSpPr>
        <p:spPr>
          <a:xfrm>
            <a:off x="2388505" y="5014689"/>
            <a:ext cx="0" cy="89483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7AB97139-5EBA-8FB5-20B9-999C50E147C7}"/>
              </a:ext>
            </a:extLst>
          </p:cNvPr>
          <p:cNvSpPr/>
          <p:nvPr/>
        </p:nvSpPr>
        <p:spPr>
          <a:xfrm>
            <a:off x="10443430" y="2552870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ED892D9-74C4-8E04-58D4-9D95D60CDC3A}"/>
              </a:ext>
            </a:extLst>
          </p:cNvPr>
          <p:cNvSpPr/>
          <p:nvPr/>
        </p:nvSpPr>
        <p:spPr>
          <a:xfrm>
            <a:off x="10443430" y="4710584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1BBF2F6-7299-F53D-FF00-625C4601086A}"/>
              </a:ext>
            </a:extLst>
          </p:cNvPr>
          <p:cNvSpPr/>
          <p:nvPr/>
        </p:nvSpPr>
        <p:spPr>
          <a:xfrm>
            <a:off x="10443430" y="3236859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C898257-6CA2-2038-224B-3C03C12CA7DE}"/>
              </a:ext>
            </a:extLst>
          </p:cNvPr>
          <p:cNvSpPr/>
          <p:nvPr/>
        </p:nvSpPr>
        <p:spPr>
          <a:xfrm>
            <a:off x="10443429" y="5444510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956D3AC-036E-7DCE-4727-9F791B1A2F3E}"/>
              </a:ext>
            </a:extLst>
          </p:cNvPr>
          <p:cNvSpPr/>
          <p:nvPr/>
        </p:nvSpPr>
        <p:spPr>
          <a:xfrm>
            <a:off x="10443430" y="3921794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9C7D296-F533-BC98-A07A-7EB0506E0516}"/>
              </a:ext>
            </a:extLst>
          </p:cNvPr>
          <p:cNvSpPr/>
          <p:nvPr/>
        </p:nvSpPr>
        <p:spPr>
          <a:xfrm>
            <a:off x="10443429" y="6178577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7A19D49-8D12-9B77-6169-3D390EC615B2}"/>
              </a:ext>
            </a:extLst>
          </p:cNvPr>
          <p:cNvSpPr txBox="1"/>
          <p:nvPr/>
        </p:nvSpPr>
        <p:spPr>
          <a:xfrm rot="5400000">
            <a:off x="10271599" y="4040811"/>
            <a:ext cx="207427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NVME Memory Pool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9FE1998-79B7-6AD2-7AEF-D421CD20B785}"/>
              </a:ext>
            </a:extLst>
          </p:cNvPr>
          <p:cNvSpPr/>
          <p:nvPr/>
        </p:nvSpPr>
        <p:spPr>
          <a:xfrm>
            <a:off x="1784149" y="3785918"/>
            <a:ext cx="626170" cy="457826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3AE54477-C2F8-C792-B803-B4A7C1B272BD}"/>
              </a:ext>
            </a:extLst>
          </p:cNvPr>
          <p:cNvCxnSpPr>
            <a:cxnSpLocks/>
          </p:cNvCxnSpPr>
          <p:nvPr/>
        </p:nvCxnSpPr>
        <p:spPr>
          <a:xfrm flipH="1">
            <a:off x="2434730" y="4008661"/>
            <a:ext cx="1799166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838FF44A-EEAE-CFEB-2EBE-39D45AE38086}"/>
              </a:ext>
            </a:extLst>
          </p:cNvPr>
          <p:cNvSpPr/>
          <p:nvPr/>
        </p:nvSpPr>
        <p:spPr>
          <a:xfrm>
            <a:off x="1796788" y="4426469"/>
            <a:ext cx="626170" cy="457826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5BACB431-F70B-B406-83C2-361413BF29E6}"/>
              </a:ext>
            </a:extLst>
          </p:cNvPr>
          <p:cNvCxnSpPr>
            <a:cxnSpLocks/>
          </p:cNvCxnSpPr>
          <p:nvPr/>
        </p:nvCxnSpPr>
        <p:spPr>
          <a:xfrm flipH="1">
            <a:off x="2447369" y="4649212"/>
            <a:ext cx="1799166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6300535A-A1B6-58D1-0FC4-10B8B2E915B2}"/>
              </a:ext>
            </a:extLst>
          </p:cNvPr>
          <p:cNvCxnSpPr>
            <a:cxnSpLocks/>
          </p:cNvCxnSpPr>
          <p:nvPr/>
        </p:nvCxnSpPr>
        <p:spPr>
          <a:xfrm flipH="1">
            <a:off x="2434730" y="5286483"/>
            <a:ext cx="1799166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5E292443-F098-7338-D156-6315334CA767}"/>
              </a:ext>
            </a:extLst>
          </p:cNvPr>
          <p:cNvCxnSpPr>
            <a:cxnSpLocks/>
          </p:cNvCxnSpPr>
          <p:nvPr/>
        </p:nvCxnSpPr>
        <p:spPr>
          <a:xfrm flipH="1">
            <a:off x="2425149" y="6099551"/>
            <a:ext cx="1799166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>
            <a:extLst>
              <a:ext uri="{FF2B5EF4-FFF2-40B4-BE49-F238E27FC236}">
                <a16:creationId xmlns:a16="http://schemas.microsoft.com/office/drawing/2014/main" id="{55FC9031-DCF8-8000-2B5A-EA1884316F8B}"/>
              </a:ext>
            </a:extLst>
          </p:cNvPr>
          <p:cNvSpPr/>
          <p:nvPr/>
        </p:nvSpPr>
        <p:spPr>
          <a:xfrm>
            <a:off x="9981247" y="2617516"/>
            <a:ext cx="462182" cy="252891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1AD8A60C-05B7-70A6-54CF-676C4D8C208F}"/>
              </a:ext>
            </a:extLst>
          </p:cNvPr>
          <p:cNvSpPr/>
          <p:nvPr/>
        </p:nvSpPr>
        <p:spPr>
          <a:xfrm>
            <a:off x="9963806" y="3343569"/>
            <a:ext cx="462182" cy="252891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7D009996-E182-0342-8513-591407B95D7F}"/>
              </a:ext>
            </a:extLst>
          </p:cNvPr>
          <p:cNvSpPr/>
          <p:nvPr/>
        </p:nvSpPr>
        <p:spPr>
          <a:xfrm>
            <a:off x="9963806" y="4046106"/>
            <a:ext cx="462182" cy="252891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663AA16-B743-ABAA-F9A0-F2D928926FE6}"/>
              </a:ext>
            </a:extLst>
          </p:cNvPr>
          <p:cNvSpPr/>
          <p:nvPr/>
        </p:nvSpPr>
        <p:spPr>
          <a:xfrm>
            <a:off x="9963806" y="4768552"/>
            <a:ext cx="462182" cy="252891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4EEE0314-5C12-F3B9-F5ED-A3C149D83655}"/>
              </a:ext>
            </a:extLst>
          </p:cNvPr>
          <p:cNvSpPr/>
          <p:nvPr/>
        </p:nvSpPr>
        <p:spPr>
          <a:xfrm>
            <a:off x="9963806" y="5585207"/>
            <a:ext cx="462182" cy="252891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AE3E2C5-E938-473B-423C-C700DEC4EF4F}"/>
              </a:ext>
            </a:extLst>
          </p:cNvPr>
          <p:cNvSpPr/>
          <p:nvPr/>
        </p:nvSpPr>
        <p:spPr>
          <a:xfrm>
            <a:off x="9981247" y="6287195"/>
            <a:ext cx="462182" cy="252891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2A1B06B1-19DD-B561-EBA0-E6C4EE9CE06F}"/>
              </a:ext>
            </a:extLst>
          </p:cNvPr>
          <p:cNvSpPr/>
          <p:nvPr/>
        </p:nvSpPr>
        <p:spPr>
          <a:xfrm rot="5400000">
            <a:off x="7216703" y="4442756"/>
            <a:ext cx="3365739" cy="599567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RDMA Fabric Switch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6B7910EE-3005-FE7D-4F6B-12ACD24A8EEF}"/>
              </a:ext>
            </a:extLst>
          </p:cNvPr>
          <p:cNvSpPr/>
          <p:nvPr/>
        </p:nvSpPr>
        <p:spPr>
          <a:xfrm rot="5400000">
            <a:off x="5170836" y="4430987"/>
            <a:ext cx="3365739" cy="599567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RDMA Fabric Switch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2E62DE90-873C-5F99-FF5D-D565CAEE6D6D}"/>
              </a:ext>
            </a:extLst>
          </p:cNvPr>
          <p:cNvCxnSpPr>
            <a:cxnSpLocks/>
          </p:cNvCxnSpPr>
          <p:nvPr/>
        </p:nvCxnSpPr>
        <p:spPr>
          <a:xfrm flipH="1">
            <a:off x="4842509" y="3444737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C56B405E-3113-5AC6-194B-3AD4332D2048}"/>
              </a:ext>
            </a:extLst>
          </p:cNvPr>
          <p:cNvCxnSpPr>
            <a:cxnSpLocks/>
          </p:cNvCxnSpPr>
          <p:nvPr/>
        </p:nvCxnSpPr>
        <p:spPr>
          <a:xfrm flipH="1">
            <a:off x="4842509" y="3785918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226BCFB9-057A-1EEC-1F9A-C5E1F37C78A0}"/>
              </a:ext>
            </a:extLst>
          </p:cNvPr>
          <p:cNvCxnSpPr>
            <a:cxnSpLocks/>
          </p:cNvCxnSpPr>
          <p:nvPr/>
        </p:nvCxnSpPr>
        <p:spPr>
          <a:xfrm flipH="1">
            <a:off x="4842509" y="4156912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D6A8DD7C-69A1-DEBF-4AC1-F574EA098F5F}"/>
              </a:ext>
            </a:extLst>
          </p:cNvPr>
          <p:cNvCxnSpPr>
            <a:cxnSpLocks/>
          </p:cNvCxnSpPr>
          <p:nvPr/>
        </p:nvCxnSpPr>
        <p:spPr>
          <a:xfrm flipH="1">
            <a:off x="4842509" y="4556361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FC0FD41E-17E4-DF47-BBE2-057476BDB11B}"/>
              </a:ext>
            </a:extLst>
          </p:cNvPr>
          <p:cNvCxnSpPr>
            <a:cxnSpLocks/>
          </p:cNvCxnSpPr>
          <p:nvPr/>
        </p:nvCxnSpPr>
        <p:spPr>
          <a:xfrm flipH="1">
            <a:off x="4842509" y="4927597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89AB7B44-3A3A-385E-59DA-3BA250B485F2}"/>
              </a:ext>
            </a:extLst>
          </p:cNvPr>
          <p:cNvCxnSpPr>
            <a:cxnSpLocks/>
          </p:cNvCxnSpPr>
          <p:nvPr/>
        </p:nvCxnSpPr>
        <p:spPr>
          <a:xfrm flipH="1">
            <a:off x="4842509" y="5286483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452E1632-88DD-EF53-60B8-6ACDDDD0FC65}"/>
              </a:ext>
            </a:extLst>
          </p:cNvPr>
          <p:cNvCxnSpPr>
            <a:cxnSpLocks/>
          </p:cNvCxnSpPr>
          <p:nvPr/>
        </p:nvCxnSpPr>
        <p:spPr>
          <a:xfrm flipH="1">
            <a:off x="4842509" y="5634629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2D5A47AB-BDCD-909A-9799-4DD115965F46}"/>
              </a:ext>
            </a:extLst>
          </p:cNvPr>
          <p:cNvCxnSpPr>
            <a:cxnSpLocks/>
          </p:cNvCxnSpPr>
          <p:nvPr/>
        </p:nvCxnSpPr>
        <p:spPr>
          <a:xfrm flipH="1">
            <a:off x="4848136" y="5978893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DA5681E6-6C5C-EB74-BCAF-9538C2182571}"/>
              </a:ext>
            </a:extLst>
          </p:cNvPr>
          <p:cNvCxnSpPr>
            <a:cxnSpLocks/>
          </p:cNvCxnSpPr>
          <p:nvPr/>
        </p:nvCxnSpPr>
        <p:spPr>
          <a:xfrm flipH="1">
            <a:off x="4842509" y="6262591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E56A8F96-349C-AB96-5005-B874C77E23B1}"/>
              </a:ext>
            </a:extLst>
          </p:cNvPr>
          <p:cNvCxnSpPr>
            <a:cxnSpLocks/>
          </p:cNvCxnSpPr>
          <p:nvPr/>
        </p:nvCxnSpPr>
        <p:spPr>
          <a:xfrm flipH="1">
            <a:off x="4842509" y="3194814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418B581F-51E0-EB9F-FE3F-5222FD2F9AE8}"/>
              </a:ext>
            </a:extLst>
          </p:cNvPr>
          <p:cNvCxnSpPr>
            <a:cxnSpLocks/>
          </p:cNvCxnSpPr>
          <p:nvPr/>
        </p:nvCxnSpPr>
        <p:spPr>
          <a:xfrm flipH="1">
            <a:off x="7153490" y="3481196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FAE6B3F9-3472-472C-B97D-80AD4BECDA49}"/>
              </a:ext>
            </a:extLst>
          </p:cNvPr>
          <p:cNvCxnSpPr>
            <a:cxnSpLocks/>
          </p:cNvCxnSpPr>
          <p:nvPr/>
        </p:nvCxnSpPr>
        <p:spPr>
          <a:xfrm flipH="1">
            <a:off x="7153490" y="3822377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C6FF0F23-DCEA-BE2E-0B58-F387C9015659}"/>
              </a:ext>
            </a:extLst>
          </p:cNvPr>
          <p:cNvCxnSpPr>
            <a:cxnSpLocks/>
          </p:cNvCxnSpPr>
          <p:nvPr/>
        </p:nvCxnSpPr>
        <p:spPr>
          <a:xfrm flipH="1">
            <a:off x="7153490" y="4193371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F28F0C81-86F5-37D4-89B0-576354900592}"/>
              </a:ext>
            </a:extLst>
          </p:cNvPr>
          <p:cNvCxnSpPr>
            <a:cxnSpLocks/>
          </p:cNvCxnSpPr>
          <p:nvPr/>
        </p:nvCxnSpPr>
        <p:spPr>
          <a:xfrm flipH="1">
            <a:off x="7153490" y="4592820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2E25D2C6-2F50-A2B7-245A-955C69C83919}"/>
              </a:ext>
            </a:extLst>
          </p:cNvPr>
          <p:cNvCxnSpPr>
            <a:cxnSpLocks/>
          </p:cNvCxnSpPr>
          <p:nvPr/>
        </p:nvCxnSpPr>
        <p:spPr>
          <a:xfrm flipH="1">
            <a:off x="7153490" y="4964056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94C032CF-65A8-7464-8278-99291C7E1402}"/>
              </a:ext>
            </a:extLst>
          </p:cNvPr>
          <p:cNvCxnSpPr>
            <a:cxnSpLocks/>
          </p:cNvCxnSpPr>
          <p:nvPr/>
        </p:nvCxnSpPr>
        <p:spPr>
          <a:xfrm flipH="1">
            <a:off x="7153490" y="5322942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8D6DF026-6515-4CA5-EDE0-F1B39A4C5E51}"/>
              </a:ext>
            </a:extLst>
          </p:cNvPr>
          <p:cNvCxnSpPr>
            <a:cxnSpLocks/>
          </p:cNvCxnSpPr>
          <p:nvPr/>
        </p:nvCxnSpPr>
        <p:spPr>
          <a:xfrm flipH="1">
            <a:off x="7153490" y="5671088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B0634422-EBA9-EEB4-4ADA-93C1F65B8B29}"/>
              </a:ext>
            </a:extLst>
          </p:cNvPr>
          <p:cNvCxnSpPr>
            <a:cxnSpLocks/>
          </p:cNvCxnSpPr>
          <p:nvPr/>
        </p:nvCxnSpPr>
        <p:spPr>
          <a:xfrm flipH="1">
            <a:off x="7159117" y="6015352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693805BE-008B-062A-A9AE-48CE2F217C3C}"/>
              </a:ext>
            </a:extLst>
          </p:cNvPr>
          <p:cNvCxnSpPr>
            <a:cxnSpLocks/>
          </p:cNvCxnSpPr>
          <p:nvPr/>
        </p:nvCxnSpPr>
        <p:spPr>
          <a:xfrm flipH="1">
            <a:off x="7153490" y="6299050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B34189D6-B3CE-A1BD-77F8-4203657A7997}"/>
              </a:ext>
            </a:extLst>
          </p:cNvPr>
          <p:cNvCxnSpPr>
            <a:cxnSpLocks/>
          </p:cNvCxnSpPr>
          <p:nvPr/>
        </p:nvCxnSpPr>
        <p:spPr>
          <a:xfrm flipH="1">
            <a:off x="7153490" y="3231273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C36BB050-3D28-9852-C1BD-096793D4CF80}"/>
              </a:ext>
            </a:extLst>
          </p:cNvPr>
          <p:cNvCxnSpPr>
            <a:cxnSpLocks/>
          </p:cNvCxnSpPr>
          <p:nvPr/>
        </p:nvCxnSpPr>
        <p:spPr>
          <a:xfrm flipH="1">
            <a:off x="9232118" y="2743961"/>
            <a:ext cx="731688" cy="51398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8F05BB15-DD1B-9CB9-D955-888AF4C09650}"/>
              </a:ext>
            </a:extLst>
          </p:cNvPr>
          <p:cNvCxnSpPr>
            <a:cxnSpLocks/>
            <a:stCxn id="75" idx="1"/>
          </p:cNvCxnSpPr>
          <p:nvPr/>
        </p:nvCxnSpPr>
        <p:spPr>
          <a:xfrm flipH="1">
            <a:off x="9214676" y="3470015"/>
            <a:ext cx="749130" cy="166455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221A1BC3-5DA0-A9D4-696D-FE29FD3C3136}"/>
              </a:ext>
            </a:extLst>
          </p:cNvPr>
          <p:cNvCxnSpPr>
            <a:cxnSpLocks/>
            <a:stCxn id="76" idx="1"/>
          </p:cNvCxnSpPr>
          <p:nvPr/>
        </p:nvCxnSpPr>
        <p:spPr>
          <a:xfrm flipH="1">
            <a:off x="9215955" y="4172552"/>
            <a:ext cx="747851" cy="8846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E1CA4877-A120-46DB-7093-7FD17C54D5ED}"/>
              </a:ext>
            </a:extLst>
          </p:cNvPr>
          <p:cNvCxnSpPr>
            <a:cxnSpLocks/>
            <a:stCxn id="77" idx="1"/>
          </p:cNvCxnSpPr>
          <p:nvPr/>
        </p:nvCxnSpPr>
        <p:spPr>
          <a:xfrm flipH="1">
            <a:off x="9207016" y="4894998"/>
            <a:ext cx="756790" cy="7333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AC90B14F-4662-1023-8CCA-BDD65FF9D754}"/>
              </a:ext>
            </a:extLst>
          </p:cNvPr>
          <p:cNvCxnSpPr>
            <a:cxnSpLocks/>
          </p:cNvCxnSpPr>
          <p:nvPr/>
        </p:nvCxnSpPr>
        <p:spPr>
          <a:xfrm flipH="1">
            <a:off x="9221868" y="5713951"/>
            <a:ext cx="688866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E51950B6-4DD8-8598-D498-1C922AA06706}"/>
              </a:ext>
            </a:extLst>
          </p:cNvPr>
          <p:cNvCxnSpPr>
            <a:cxnSpLocks/>
            <a:stCxn id="79" idx="1"/>
          </p:cNvCxnSpPr>
          <p:nvPr/>
        </p:nvCxnSpPr>
        <p:spPr>
          <a:xfrm flipH="1" flipV="1">
            <a:off x="9207016" y="6176963"/>
            <a:ext cx="774231" cy="236678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3829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7D89-572F-7F58-F5DB-532750B23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CXL bridging across RDMA (</a:t>
            </a:r>
            <a:r>
              <a:rPr lang="en-US" sz="44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OmniPath</a:t>
            </a:r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 fabrics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99395-13A8-5FC0-B3DD-10B31736E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08904D-E4B8-02B7-FF68-A8AD13D623BD}"/>
              </a:ext>
            </a:extLst>
          </p:cNvPr>
          <p:cNvSpPr txBox="1"/>
          <p:nvPr/>
        </p:nvSpPr>
        <p:spPr>
          <a:xfrm>
            <a:off x="86012" y="3194814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3C9465-0F5F-C36F-0628-C2BC5078711A}"/>
              </a:ext>
            </a:extLst>
          </p:cNvPr>
          <p:cNvSpPr txBox="1"/>
          <p:nvPr/>
        </p:nvSpPr>
        <p:spPr>
          <a:xfrm>
            <a:off x="86012" y="3824855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E58DC9-32D2-7AD4-7125-5193C79DDF99}"/>
              </a:ext>
            </a:extLst>
          </p:cNvPr>
          <p:cNvSpPr txBox="1"/>
          <p:nvPr/>
        </p:nvSpPr>
        <p:spPr>
          <a:xfrm>
            <a:off x="86011" y="4484411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8A7CE7-19CA-003C-4263-4AE4A695A58B}"/>
              </a:ext>
            </a:extLst>
          </p:cNvPr>
          <p:cNvSpPr txBox="1"/>
          <p:nvPr/>
        </p:nvSpPr>
        <p:spPr>
          <a:xfrm>
            <a:off x="86011" y="5107784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5B87C2-C225-E6F5-B50E-5F81BEEDB875}"/>
              </a:ext>
            </a:extLst>
          </p:cNvPr>
          <p:cNvSpPr txBox="1"/>
          <p:nvPr/>
        </p:nvSpPr>
        <p:spPr>
          <a:xfrm>
            <a:off x="86011" y="5774008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5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4FD9FF5-2EB9-0756-BA2E-CA83B497D3C3}"/>
              </a:ext>
            </a:extLst>
          </p:cNvPr>
          <p:cNvSpPr/>
          <p:nvPr/>
        </p:nvSpPr>
        <p:spPr>
          <a:xfrm rot="5400000">
            <a:off x="2062800" y="3671187"/>
            <a:ext cx="1340536" cy="387789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5FC794-53AD-A819-DB94-A664923577E3}"/>
              </a:ext>
            </a:extLst>
          </p:cNvPr>
          <p:cNvSpPr/>
          <p:nvPr/>
        </p:nvSpPr>
        <p:spPr>
          <a:xfrm rot="5400000">
            <a:off x="2062799" y="5631519"/>
            <a:ext cx="1340536" cy="387789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222DFFC-32CA-DC21-C752-8FEBE71EEE56}"/>
              </a:ext>
            </a:extLst>
          </p:cNvPr>
          <p:cNvSpPr/>
          <p:nvPr/>
        </p:nvSpPr>
        <p:spPr>
          <a:xfrm>
            <a:off x="1798979" y="5026571"/>
            <a:ext cx="626170" cy="457826"/>
          </a:xfrm>
          <a:prstGeom prst="rect">
            <a:avLst/>
          </a:prstGeom>
          <a:gradFill flip="none" rotWithShape="1">
            <a:gsLst>
              <a:gs pos="0">
                <a:srgbClr val="FF3A5B">
                  <a:tint val="66000"/>
                  <a:satMod val="160000"/>
                </a:srgbClr>
              </a:gs>
              <a:gs pos="50000">
                <a:srgbClr val="FF3A5B">
                  <a:tint val="44500"/>
                  <a:satMod val="160000"/>
                </a:srgbClr>
              </a:gs>
              <a:gs pos="100000">
                <a:srgbClr val="FF3A5B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6D3D01-D10B-52D4-680E-4468EEF73741}"/>
              </a:ext>
            </a:extLst>
          </p:cNvPr>
          <p:cNvSpPr/>
          <p:nvPr/>
        </p:nvSpPr>
        <p:spPr>
          <a:xfrm>
            <a:off x="1798979" y="5891798"/>
            <a:ext cx="626170" cy="457826"/>
          </a:xfrm>
          <a:prstGeom prst="rect">
            <a:avLst/>
          </a:prstGeom>
          <a:gradFill flip="none" rotWithShape="1">
            <a:gsLst>
              <a:gs pos="0">
                <a:srgbClr val="FF3A5B">
                  <a:tint val="66000"/>
                  <a:satMod val="160000"/>
                </a:srgbClr>
              </a:gs>
              <a:gs pos="50000">
                <a:srgbClr val="FF3A5B">
                  <a:tint val="44500"/>
                  <a:satMod val="160000"/>
                </a:srgbClr>
              </a:gs>
              <a:gs pos="100000">
                <a:srgbClr val="FF3A5B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DC67EE0-A846-0C4A-75E0-1A225D1D7461}"/>
              </a:ext>
            </a:extLst>
          </p:cNvPr>
          <p:cNvCxnSpPr>
            <a:cxnSpLocks/>
          </p:cNvCxnSpPr>
          <p:nvPr/>
        </p:nvCxnSpPr>
        <p:spPr>
          <a:xfrm flipH="1">
            <a:off x="1583568" y="5687523"/>
            <a:ext cx="955604" cy="63819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F2AA385-F5F7-3CD5-CBE8-AF0024766A2B}"/>
              </a:ext>
            </a:extLst>
          </p:cNvPr>
          <p:cNvCxnSpPr>
            <a:cxnSpLocks/>
          </p:cNvCxnSpPr>
          <p:nvPr/>
        </p:nvCxnSpPr>
        <p:spPr>
          <a:xfrm flipH="1" flipV="1">
            <a:off x="1634262" y="5480151"/>
            <a:ext cx="904910" cy="20737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844577B-7EBE-8726-3AAF-2D6B09D7FB4A}"/>
              </a:ext>
            </a:extLst>
          </p:cNvPr>
          <p:cNvCxnSpPr>
            <a:cxnSpLocks/>
          </p:cNvCxnSpPr>
          <p:nvPr/>
        </p:nvCxnSpPr>
        <p:spPr>
          <a:xfrm flipH="1">
            <a:off x="1783396" y="4281285"/>
            <a:ext cx="755776" cy="36648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57D3E1D-1B44-4B76-7442-9A632693AA3E}"/>
              </a:ext>
            </a:extLst>
          </p:cNvPr>
          <p:cNvCxnSpPr>
            <a:cxnSpLocks/>
          </p:cNvCxnSpPr>
          <p:nvPr/>
        </p:nvCxnSpPr>
        <p:spPr>
          <a:xfrm flipH="1">
            <a:off x="1791190" y="4011630"/>
            <a:ext cx="747982" cy="52539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DA08B36-5307-29F4-0540-C412BC2455ED}"/>
              </a:ext>
            </a:extLst>
          </p:cNvPr>
          <p:cNvCxnSpPr>
            <a:cxnSpLocks/>
          </p:cNvCxnSpPr>
          <p:nvPr/>
        </p:nvCxnSpPr>
        <p:spPr>
          <a:xfrm flipH="1" flipV="1">
            <a:off x="1816849" y="3413954"/>
            <a:ext cx="722323" cy="344617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42A67479-859A-810B-5C41-D6AE064FA505}"/>
              </a:ext>
            </a:extLst>
          </p:cNvPr>
          <p:cNvSpPr/>
          <p:nvPr/>
        </p:nvSpPr>
        <p:spPr>
          <a:xfrm>
            <a:off x="2933993" y="3185041"/>
            <a:ext cx="626170" cy="457826"/>
          </a:xfrm>
          <a:prstGeom prst="rect">
            <a:avLst/>
          </a:prstGeom>
          <a:gradFill flip="none" rotWithShape="1">
            <a:gsLst>
              <a:gs pos="0">
                <a:srgbClr val="FF3A5B">
                  <a:tint val="66000"/>
                  <a:satMod val="160000"/>
                </a:srgbClr>
              </a:gs>
              <a:gs pos="50000">
                <a:srgbClr val="FF3A5B">
                  <a:tint val="44500"/>
                  <a:satMod val="160000"/>
                </a:srgbClr>
              </a:gs>
              <a:gs pos="100000">
                <a:srgbClr val="FF3A5B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A375DA6-BF29-C1F3-759D-B0CB09EEDEFB}"/>
              </a:ext>
            </a:extLst>
          </p:cNvPr>
          <p:cNvSpPr/>
          <p:nvPr/>
        </p:nvSpPr>
        <p:spPr>
          <a:xfrm rot="5400000">
            <a:off x="2780427" y="4557845"/>
            <a:ext cx="1340536" cy="387789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CXL Switch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9D7F11C-4D9C-72D7-95A1-57F5B431FE4C}"/>
              </a:ext>
            </a:extLst>
          </p:cNvPr>
          <p:cNvCxnSpPr>
            <a:cxnSpLocks/>
          </p:cNvCxnSpPr>
          <p:nvPr/>
        </p:nvCxnSpPr>
        <p:spPr>
          <a:xfrm flipH="1" flipV="1">
            <a:off x="2964555" y="4008096"/>
            <a:ext cx="282523" cy="45643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FD1A5FE-2035-31B1-FD31-8C8A84D1317A}"/>
              </a:ext>
            </a:extLst>
          </p:cNvPr>
          <p:cNvCxnSpPr>
            <a:cxnSpLocks/>
            <a:stCxn id="19" idx="2"/>
          </p:cNvCxnSpPr>
          <p:nvPr/>
        </p:nvCxnSpPr>
        <p:spPr>
          <a:xfrm flipH="1">
            <a:off x="2897020" y="4751740"/>
            <a:ext cx="359781" cy="105534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450959A6-40EA-7563-33D1-5370D2D6E268}"/>
              </a:ext>
            </a:extLst>
          </p:cNvPr>
          <p:cNvSpPr/>
          <p:nvPr/>
        </p:nvSpPr>
        <p:spPr>
          <a:xfrm rot="5400000">
            <a:off x="4607489" y="4467083"/>
            <a:ext cx="2039525" cy="599567"/>
          </a:xfrm>
          <a:prstGeom prst="rect">
            <a:avLst/>
          </a:prstGeom>
          <a:gradFill flip="none" rotWithShape="1">
            <a:gsLst>
              <a:gs pos="0">
                <a:srgbClr val="FF3A5B">
                  <a:tint val="66000"/>
                  <a:satMod val="160000"/>
                </a:srgbClr>
              </a:gs>
              <a:gs pos="50000">
                <a:srgbClr val="FF3A5B">
                  <a:tint val="44500"/>
                  <a:satMod val="160000"/>
                </a:srgbClr>
              </a:gs>
              <a:gs pos="100000">
                <a:srgbClr val="FF3A5B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RDMA Fabric Switch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4256D28-C907-37F6-E659-42CBB4170EAE}"/>
              </a:ext>
            </a:extLst>
          </p:cNvPr>
          <p:cNvCxnSpPr>
            <a:cxnSpLocks/>
            <a:endCxn id="18" idx="3"/>
          </p:cNvCxnSpPr>
          <p:nvPr/>
        </p:nvCxnSpPr>
        <p:spPr>
          <a:xfrm flipH="1" flipV="1">
            <a:off x="3560163" y="3413954"/>
            <a:ext cx="1767305" cy="1050572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CFD6727-DD3C-E140-A2EC-F8FCF79DD298}"/>
              </a:ext>
            </a:extLst>
          </p:cNvPr>
          <p:cNvCxnSpPr>
            <a:cxnSpLocks/>
          </p:cNvCxnSpPr>
          <p:nvPr/>
        </p:nvCxnSpPr>
        <p:spPr>
          <a:xfrm>
            <a:off x="2388505" y="5014689"/>
            <a:ext cx="0" cy="89483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597D196A-8748-ABB3-E824-4E384F32AA07}"/>
              </a:ext>
            </a:extLst>
          </p:cNvPr>
          <p:cNvSpPr/>
          <p:nvPr/>
        </p:nvSpPr>
        <p:spPr>
          <a:xfrm rot="5400000">
            <a:off x="8130619" y="4798393"/>
            <a:ext cx="1340536" cy="387789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7B149C9-0EEC-9370-51B9-A4CE62B4524F}"/>
              </a:ext>
            </a:extLst>
          </p:cNvPr>
          <p:cNvSpPr/>
          <p:nvPr/>
        </p:nvSpPr>
        <p:spPr>
          <a:xfrm>
            <a:off x="7980822" y="4322019"/>
            <a:ext cx="626170" cy="457826"/>
          </a:xfrm>
          <a:prstGeom prst="rect">
            <a:avLst/>
          </a:prstGeom>
          <a:gradFill flip="none" rotWithShape="1">
            <a:gsLst>
              <a:gs pos="0">
                <a:srgbClr val="FF3A5B">
                  <a:tint val="66000"/>
                  <a:satMod val="160000"/>
                </a:srgbClr>
              </a:gs>
              <a:gs pos="50000">
                <a:srgbClr val="FF3A5B">
                  <a:tint val="44500"/>
                  <a:satMod val="160000"/>
                </a:srgbClr>
              </a:gs>
              <a:gs pos="100000">
                <a:srgbClr val="FF3A5B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193D0ED-8FD8-5A67-8F82-DDA4F978C6E1}"/>
              </a:ext>
            </a:extLst>
          </p:cNvPr>
          <p:cNvCxnSpPr>
            <a:cxnSpLocks/>
          </p:cNvCxnSpPr>
          <p:nvPr/>
        </p:nvCxnSpPr>
        <p:spPr>
          <a:xfrm flipH="1">
            <a:off x="5927034" y="4669077"/>
            <a:ext cx="2048105" cy="0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0243568B-0A8A-1DD9-FDA9-5AA2BD44B019}"/>
              </a:ext>
            </a:extLst>
          </p:cNvPr>
          <p:cNvSpPr txBox="1"/>
          <p:nvPr/>
        </p:nvSpPr>
        <p:spPr>
          <a:xfrm>
            <a:off x="9798611" y="3059668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9EC286F-694F-4238-8B4F-096ABF4A34E9}"/>
              </a:ext>
            </a:extLst>
          </p:cNvPr>
          <p:cNvSpPr txBox="1"/>
          <p:nvPr/>
        </p:nvSpPr>
        <p:spPr>
          <a:xfrm>
            <a:off x="9798611" y="3689709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2208BC5-E81F-88F5-C1F0-E45F4B15A477}"/>
              </a:ext>
            </a:extLst>
          </p:cNvPr>
          <p:cNvSpPr txBox="1"/>
          <p:nvPr/>
        </p:nvSpPr>
        <p:spPr>
          <a:xfrm>
            <a:off x="9798610" y="4349265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BFA2BC9-8E62-E18D-055E-74F4C6B011CD}"/>
              </a:ext>
            </a:extLst>
          </p:cNvPr>
          <p:cNvSpPr txBox="1"/>
          <p:nvPr/>
        </p:nvSpPr>
        <p:spPr>
          <a:xfrm>
            <a:off x="9798610" y="4972638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4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4E070C0-A479-B95F-62D0-0FAF9702A4FC}"/>
              </a:ext>
            </a:extLst>
          </p:cNvPr>
          <p:cNvSpPr txBox="1"/>
          <p:nvPr/>
        </p:nvSpPr>
        <p:spPr>
          <a:xfrm>
            <a:off x="9798610" y="5638862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5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0DBAECD-B47C-050A-564A-28465133FFEE}"/>
              </a:ext>
            </a:extLst>
          </p:cNvPr>
          <p:cNvCxnSpPr>
            <a:cxnSpLocks/>
            <a:stCxn id="28" idx="1"/>
          </p:cNvCxnSpPr>
          <p:nvPr/>
        </p:nvCxnSpPr>
        <p:spPr>
          <a:xfrm flipH="1">
            <a:off x="8994782" y="3244334"/>
            <a:ext cx="803830" cy="130659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F12F8EF-B12A-8556-3E04-76C339E3D5B0}"/>
              </a:ext>
            </a:extLst>
          </p:cNvPr>
          <p:cNvCxnSpPr>
            <a:cxnSpLocks/>
            <a:stCxn id="29" idx="1"/>
          </p:cNvCxnSpPr>
          <p:nvPr/>
        </p:nvCxnSpPr>
        <p:spPr>
          <a:xfrm flipH="1">
            <a:off x="9008906" y="3874375"/>
            <a:ext cx="789706" cy="928288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E67DE9E-92A2-7081-0256-A29B329AC226}"/>
              </a:ext>
            </a:extLst>
          </p:cNvPr>
          <p:cNvCxnSpPr>
            <a:cxnSpLocks/>
          </p:cNvCxnSpPr>
          <p:nvPr/>
        </p:nvCxnSpPr>
        <p:spPr>
          <a:xfrm flipH="1">
            <a:off x="9008905" y="4488132"/>
            <a:ext cx="789705" cy="564899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42785AF-4846-B8AF-FA07-7E99435890B9}"/>
              </a:ext>
            </a:extLst>
          </p:cNvPr>
          <p:cNvCxnSpPr>
            <a:cxnSpLocks/>
            <a:stCxn id="31" idx="1"/>
          </p:cNvCxnSpPr>
          <p:nvPr/>
        </p:nvCxnSpPr>
        <p:spPr>
          <a:xfrm flipH="1" flipV="1">
            <a:off x="8994782" y="5146627"/>
            <a:ext cx="803829" cy="10677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D9EB084-2805-B635-EA4B-5F5AFFC37C36}"/>
              </a:ext>
            </a:extLst>
          </p:cNvPr>
          <p:cNvCxnSpPr>
            <a:cxnSpLocks/>
          </p:cNvCxnSpPr>
          <p:nvPr/>
        </p:nvCxnSpPr>
        <p:spPr>
          <a:xfrm>
            <a:off x="9008904" y="5247735"/>
            <a:ext cx="771335" cy="62638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id="{9B24D988-B5F8-6AE4-F90D-F945DC49A5AD}"/>
              </a:ext>
            </a:extLst>
          </p:cNvPr>
          <p:cNvSpPr/>
          <p:nvPr/>
        </p:nvSpPr>
        <p:spPr>
          <a:xfrm>
            <a:off x="9527577" y="3025038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8B74E71A-708C-3570-BE6B-C9583214C4F1}"/>
              </a:ext>
            </a:extLst>
          </p:cNvPr>
          <p:cNvSpPr/>
          <p:nvPr/>
        </p:nvSpPr>
        <p:spPr>
          <a:xfrm>
            <a:off x="9527577" y="3689980"/>
            <a:ext cx="658824" cy="460420"/>
          </a:xfrm>
          <a:prstGeom prst="ellipse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2A00607-AD22-A418-6A01-6C3914306CC6}"/>
              </a:ext>
            </a:extLst>
          </p:cNvPr>
          <p:cNvSpPr/>
          <p:nvPr/>
        </p:nvSpPr>
        <p:spPr>
          <a:xfrm>
            <a:off x="11165351" y="3627865"/>
            <a:ext cx="692458" cy="460420"/>
          </a:xfrm>
          <a:prstGeom prst="ellipse">
            <a:avLst/>
          </a:prstGeom>
          <a:pattFill prst="wdUp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GPU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3D84DBB4-237B-2F25-5FF4-A43B48B0D49B}"/>
              </a:ext>
            </a:extLst>
          </p:cNvPr>
          <p:cNvSpPr/>
          <p:nvPr/>
        </p:nvSpPr>
        <p:spPr>
          <a:xfrm>
            <a:off x="11165351" y="4301028"/>
            <a:ext cx="692458" cy="460420"/>
          </a:xfrm>
          <a:prstGeom prst="ellipse">
            <a:avLst/>
          </a:prstGeom>
          <a:pattFill prst="wdUpDiag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GPU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C4FE373-9181-A176-858B-60718610D06B}"/>
              </a:ext>
            </a:extLst>
          </p:cNvPr>
          <p:cNvSpPr/>
          <p:nvPr/>
        </p:nvSpPr>
        <p:spPr>
          <a:xfrm>
            <a:off x="6855371" y="5257135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654C20F-C8B2-0F81-CE86-97DE06F92B56}"/>
              </a:ext>
            </a:extLst>
          </p:cNvPr>
          <p:cNvSpPr/>
          <p:nvPr/>
        </p:nvSpPr>
        <p:spPr>
          <a:xfrm>
            <a:off x="6855371" y="5815519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D67C3173-5BCE-CD2E-8178-07256CD6635B}"/>
              </a:ext>
            </a:extLst>
          </p:cNvPr>
          <p:cNvCxnSpPr>
            <a:cxnSpLocks/>
          </p:cNvCxnSpPr>
          <p:nvPr/>
        </p:nvCxnSpPr>
        <p:spPr>
          <a:xfrm flipH="1">
            <a:off x="7045403" y="4827831"/>
            <a:ext cx="1567226" cy="398001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68B4556-1C5B-1EF9-A0D9-55635832DB86}"/>
              </a:ext>
            </a:extLst>
          </p:cNvPr>
          <p:cNvCxnSpPr>
            <a:cxnSpLocks/>
            <a:stCxn id="25" idx="3"/>
          </p:cNvCxnSpPr>
          <p:nvPr/>
        </p:nvCxnSpPr>
        <p:spPr>
          <a:xfrm flipH="1">
            <a:off x="8462985" y="5662556"/>
            <a:ext cx="337902" cy="76285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5E3DDD2B-D00B-8D36-83E1-C2C25B27F32E}"/>
              </a:ext>
            </a:extLst>
          </p:cNvPr>
          <p:cNvSpPr/>
          <p:nvPr/>
        </p:nvSpPr>
        <p:spPr>
          <a:xfrm>
            <a:off x="6855371" y="6378918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1ED0FFF-C6B5-E6AD-46A4-B643F0D1D578}"/>
              </a:ext>
            </a:extLst>
          </p:cNvPr>
          <p:cNvSpPr/>
          <p:nvPr/>
        </p:nvSpPr>
        <p:spPr>
          <a:xfrm>
            <a:off x="7472819" y="5251431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0E1997E-9719-A977-067F-A756C4AB159C}"/>
              </a:ext>
            </a:extLst>
          </p:cNvPr>
          <p:cNvSpPr/>
          <p:nvPr/>
        </p:nvSpPr>
        <p:spPr>
          <a:xfrm>
            <a:off x="7472819" y="5809815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6D4385A-DBC0-86FD-27A0-3CA0E964458E}"/>
              </a:ext>
            </a:extLst>
          </p:cNvPr>
          <p:cNvSpPr/>
          <p:nvPr/>
        </p:nvSpPr>
        <p:spPr>
          <a:xfrm>
            <a:off x="7472819" y="6373214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1E0249E-0AF4-DBE7-19FE-964DE11EC31C}"/>
              </a:ext>
            </a:extLst>
          </p:cNvPr>
          <p:cNvSpPr/>
          <p:nvPr/>
        </p:nvSpPr>
        <p:spPr>
          <a:xfrm>
            <a:off x="8090540" y="5251431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DB44782-31B8-1126-CC24-C5E31B0F6F58}"/>
              </a:ext>
            </a:extLst>
          </p:cNvPr>
          <p:cNvSpPr/>
          <p:nvPr/>
        </p:nvSpPr>
        <p:spPr>
          <a:xfrm>
            <a:off x="8090540" y="5809815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6938183-732A-AE8F-14F6-D6E0ECD4DF00}"/>
              </a:ext>
            </a:extLst>
          </p:cNvPr>
          <p:cNvSpPr/>
          <p:nvPr/>
        </p:nvSpPr>
        <p:spPr>
          <a:xfrm>
            <a:off x="8090540" y="6373214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9C2B1AE-5E99-BFD8-BF6E-B044ECA64370}"/>
              </a:ext>
            </a:extLst>
          </p:cNvPr>
          <p:cNvCxnSpPr>
            <a:cxnSpLocks/>
          </p:cNvCxnSpPr>
          <p:nvPr/>
        </p:nvCxnSpPr>
        <p:spPr>
          <a:xfrm flipH="1">
            <a:off x="8425797" y="5609338"/>
            <a:ext cx="178482" cy="30014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056F1D9-85F9-1856-6C7A-77C25A803FDB}"/>
              </a:ext>
            </a:extLst>
          </p:cNvPr>
          <p:cNvCxnSpPr>
            <a:cxnSpLocks/>
          </p:cNvCxnSpPr>
          <p:nvPr/>
        </p:nvCxnSpPr>
        <p:spPr>
          <a:xfrm flipH="1">
            <a:off x="8426941" y="5247735"/>
            <a:ext cx="182764" cy="14838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04D25C01-EEF1-7DA1-C66B-06BC4566810F}"/>
              </a:ext>
            </a:extLst>
          </p:cNvPr>
          <p:cNvSpPr txBox="1"/>
          <p:nvPr/>
        </p:nvSpPr>
        <p:spPr>
          <a:xfrm>
            <a:off x="6523535" y="5272024"/>
            <a:ext cx="207427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NVME Memory Pool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17570D7-DB12-7CBF-45F7-585BCDD3DA55}"/>
              </a:ext>
            </a:extLst>
          </p:cNvPr>
          <p:cNvSpPr/>
          <p:nvPr/>
        </p:nvSpPr>
        <p:spPr>
          <a:xfrm>
            <a:off x="3204846" y="5573398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B3EDCD9-C499-4971-550E-C019250E9BE6}"/>
              </a:ext>
            </a:extLst>
          </p:cNvPr>
          <p:cNvSpPr/>
          <p:nvPr/>
        </p:nvSpPr>
        <p:spPr>
          <a:xfrm>
            <a:off x="3204846" y="6131782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8F88E1E-F25E-AC81-B81B-9CA3C2E30403}"/>
              </a:ext>
            </a:extLst>
          </p:cNvPr>
          <p:cNvSpPr/>
          <p:nvPr/>
        </p:nvSpPr>
        <p:spPr>
          <a:xfrm>
            <a:off x="3822294" y="5567694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304739EF-6FDA-CE77-895A-CA82EFFD4324}"/>
              </a:ext>
            </a:extLst>
          </p:cNvPr>
          <p:cNvSpPr/>
          <p:nvPr/>
        </p:nvSpPr>
        <p:spPr>
          <a:xfrm>
            <a:off x="3822294" y="6126078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17812D5-79E3-0683-2D62-B5CADF324F0D}"/>
              </a:ext>
            </a:extLst>
          </p:cNvPr>
          <p:cNvSpPr/>
          <p:nvPr/>
        </p:nvSpPr>
        <p:spPr>
          <a:xfrm>
            <a:off x="4440015" y="5567694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7FB19B3C-ACD3-287A-4375-1FE352388041}"/>
              </a:ext>
            </a:extLst>
          </p:cNvPr>
          <p:cNvSpPr/>
          <p:nvPr/>
        </p:nvSpPr>
        <p:spPr>
          <a:xfrm>
            <a:off x="4440015" y="6126078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00F1DAB-B9E1-B51D-C74D-67D5D431B147}"/>
              </a:ext>
            </a:extLst>
          </p:cNvPr>
          <p:cNvSpPr txBox="1"/>
          <p:nvPr/>
        </p:nvSpPr>
        <p:spPr>
          <a:xfrm>
            <a:off x="2929523" y="5644637"/>
            <a:ext cx="207427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NVME Memory Pool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0AC9732-59BE-DCA3-027E-D18B8B46AA8D}"/>
              </a:ext>
            </a:extLst>
          </p:cNvPr>
          <p:cNvCxnSpPr>
            <a:cxnSpLocks/>
            <a:stCxn id="25" idx="2"/>
            <a:endCxn id="47" idx="0"/>
          </p:cNvCxnSpPr>
          <p:nvPr/>
        </p:nvCxnSpPr>
        <p:spPr>
          <a:xfrm flipH="1">
            <a:off x="7642183" y="4992288"/>
            <a:ext cx="964810" cy="25914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1CAFD9FB-3342-A223-DFA2-C470A5082759}"/>
              </a:ext>
            </a:extLst>
          </p:cNvPr>
          <p:cNvCxnSpPr>
            <a:cxnSpLocks/>
            <a:stCxn id="60" idx="0"/>
          </p:cNvCxnSpPr>
          <p:nvPr/>
        </p:nvCxnSpPr>
        <p:spPr>
          <a:xfrm flipH="1" flipV="1">
            <a:off x="3662039" y="4778638"/>
            <a:ext cx="947340" cy="78905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DCE6661-ADEF-6B3A-6499-E37A214668CB}"/>
              </a:ext>
            </a:extLst>
          </p:cNvPr>
          <p:cNvCxnSpPr>
            <a:cxnSpLocks/>
            <a:stCxn id="58" idx="0"/>
          </p:cNvCxnSpPr>
          <p:nvPr/>
        </p:nvCxnSpPr>
        <p:spPr>
          <a:xfrm flipH="1" flipV="1">
            <a:off x="3619825" y="5066440"/>
            <a:ext cx="371833" cy="50125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BB186014-C21B-2613-C9A3-204553184943}"/>
              </a:ext>
            </a:extLst>
          </p:cNvPr>
          <p:cNvCxnSpPr>
            <a:cxnSpLocks/>
          </p:cNvCxnSpPr>
          <p:nvPr/>
        </p:nvCxnSpPr>
        <p:spPr>
          <a:xfrm>
            <a:off x="3327167" y="5415885"/>
            <a:ext cx="4456" cy="14635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2D75E525-ADC1-52EE-9DE4-3E466BB21241}"/>
              </a:ext>
            </a:extLst>
          </p:cNvPr>
          <p:cNvCxnSpPr>
            <a:cxnSpLocks/>
            <a:stCxn id="25" idx="1"/>
          </p:cNvCxnSpPr>
          <p:nvPr/>
        </p:nvCxnSpPr>
        <p:spPr>
          <a:xfrm flipH="1" flipV="1">
            <a:off x="8789468" y="2606756"/>
            <a:ext cx="11419" cy="171526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1109650E-9FBE-DF9F-4BC0-1FCB1E08D77B}"/>
              </a:ext>
            </a:extLst>
          </p:cNvPr>
          <p:cNvCxnSpPr>
            <a:cxnSpLocks/>
          </p:cNvCxnSpPr>
          <p:nvPr/>
        </p:nvCxnSpPr>
        <p:spPr>
          <a:xfrm flipV="1">
            <a:off x="2733067" y="2606756"/>
            <a:ext cx="6067820" cy="5396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FD40C794-9674-4334-86CD-933A9EC207B1}"/>
              </a:ext>
            </a:extLst>
          </p:cNvPr>
          <p:cNvCxnSpPr>
            <a:cxnSpLocks/>
            <a:stCxn id="9" idx="1"/>
          </p:cNvCxnSpPr>
          <p:nvPr/>
        </p:nvCxnSpPr>
        <p:spPr>
          <a:xfrm flipH="1" flipV="1">
            <a:off x="2728679" y="2623874"/>
            <a:ext cx="4389" cy="57094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E349E757-A96A-EA6B-B00C-731E653287BD}"/>
              </a:ext>
            </a:extLst>
          </p:cNvPr>
          <p:cNvSpPr txBox="1"/>
          <p:nvPr/>
        </p:nvSpPr>
        <p:spPr>
          <a:xfrm>
            <a:off x="1816849" y="1677156"/>
            <a:ext cx="779916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CXL ports toggling to </a:t>
            </a:r>
            <a:r>
              <a:rPr lang="en-US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bridged </a:t>
            </a:r>
            <a:r>
              <a:rPr lang="en-US" sz="2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switches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19796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FD51A-C12F-E204-675D-A72FE4F18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CXL connecting </a:t>
            </a:r>
            <a:r>
              <a:rPr lang="en-US" sz="44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NVMe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8076B-3759-13D0-E7DD-E1F071758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endParaRPr lang="en-US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29AA8E9-A85B-A2B0-F595-CFDA2DFA67C1}"/>
              </a:ext>
            </a:extLst>
          </p:cNvPr>
          <p:cNvSpPr txBox="1"/>
          <p:nvPr/>
        </p:nvSpPr>
        <p:spPr>
          <a:xfrm>
            <a:off x="86012" y="3194814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919B636-D382-D6FC-1B02-22805CFADF0E}"/>
              </a:ext>
            </a:extLst>
          </p:cNvPr>
          <p:cNvSpPr txBox="1"/>
          <p:nvPr/>
        </p:nvSpPr>
        <p:spPr>
          <a:xfrm>
            <a:off x="86012" y="3824855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7AF730B-7FEE-D87C-5ED7-8132BF5D42FA}"/>
              </a:ext>
            </a:extLst>
          </p:cNvPr>
          <p:cNvSpPr txBox="1"/>
          <p:nvPr/>
        </p:nvSpPr>
        <p:spPr>
          <a:xfrm>
            <a:off x="86011" y="4484411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3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2428B51-525E-4ECC-1ADD-9A1CF53D2009}"/>
              </a:ext>
            </a:extLst>
          </p:cNvPr>
          <p:cNvSpPr txBox="1"/>
          <p:nvPr/>
        </p:nvSpPr>
        <p:spPr>
          <a:xfrm>
            <a:off x="86011" y="5107784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4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26A752C4-821E-3234-B794-C4289B933760}"/>
              </a:ext>
            </a:extLst>
          </p:cNvPr>
          <p:cNvSpPr txBox="1"/>
          <p:nvPr/>
        </p:nvSpPr>
        <p:spPr>
          <a:xfrm>
            <a:off x="86011" y="5774008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5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6F7DF51-807B-31A7-D6DF-E43A4F1EB20F}"/>
              </a:ext>
            </a:extLst>
          </p:cNvPr>
          <p:cNvSpPr/>
          <p:nvPr/>
        </p:nvSpPr>
        <p:spPr>
          <a:xfrm rot="5400000">
            <a:off x="2062800" y="3671187"/>
            <a:ext cx="1340536" cy="387789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CE5134B-9844-11B2-93D5-D1A3074186B9}"/>
              </a:ext>
            </a:extLst>
          </p:cNvPr>
          <p:cNvSpPr/>
          <p:nvPr/>
        </p:nvSpPr>
        <p:spPr>
          <a:xfrm rot="5400000">
            <a:off x="2062799" y="5631519"/>
            <a:ext cx="1340536" cy="387789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CXL Switch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E0967862-CC31-8A78-6594-A370462ED00D}"/>
              </a:ext>
            </a:extLst>
          </p:cNvPr>
          <p:cNvCxnSpPr>
            <a:cxnSpLocks/>
            <a:stCxn id="71" idx="2"/>
            <a:endCxn id="69" idx="3"/>
          </p:cNvCxnSpPr>
          <p:nvPr/>
        </p:nvCxnSpPr>
        <p:spPr>
          <a:xfrm flipH="1">
            <a:off x="1798982" y="5825414"/>
            <a:ext cx="740191" cy="13326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C0819664-DAE9-1B09-4713-B3C76C022416}"/>
              </a:ext>
            </a:extLst>
          </p:cNvPr>
          <p:cNvCxnSpPr>
            <a:cxnSpLocks/>
          </p:cNvCxnSpPr>
          <p:nvPr/>
        </p:nvCxnSpPr>
        <p:spPr>
          <a:xfrm flipH="1" flipV="1">
            <a:off x="1770106" y="5282207"/>
            <a:ext cx="809343" cy="32984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49D96627-04A8-1FC1-6088-89A96B1D445D}"/>
              </a:ext>
            </a:extLst>
          </p:cNvPr>
          <p:cNvCxnSpPr>
            <a:cxnSpLocks/>
          </p:cNvCxnSpPr>
          <p:nvPr/>
        </p:nvCxnSpPr>
        <p:spPr>
          <a:xfrm flipH="1">
            <a:off x="1783396" y="4281285"/>
            <a:ext cx="755776" cy="366482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9C6A21A6-C10B-8107-5CEE-7CD2636CA599}"/>
              </a:ext>
            </a:extLst>
          </p:cNvPr>
          <p:cNvCxnSpPr>
            <a:cxnSpLocks/>
          </p:cNvCxnSpPr>
          <p:nvPr/>
        </p:nvCxnSpPr>
        <p:spPr>
          <a:xfrm flipH="1">
            <a:off x="1791190" y="4011630"/>
            <a:ext cx="747982" cy="52539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BC493F41-943E-05D5-721D-9C23AA385C27}"/>
              </a:ext>
            </a:extLst>
          </p:cNvPr>
          <p:cNvCxnSpPr>
            <a:cxnSpLocks/>
          </p:cNvCxnSpPr>
          <p:nvPr/>
        </p:nvCxnSpPr>
        <p:spPr>
          <a:xfrm flipH="1" flipV="1">
            <a:off x="1816849" y="3413954"/>
            <a:ext cx="722323" cy="344617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>
            <a:extLst>
              <a:ext uri="{FF2B5EF4-FFF2-40B4-BE49-F238E27FC236}">
                <a16:creationId xmlns:a16="http://schemas.microsoft.com/office/drawing/2014/main" id="{2E61DA34-185E-BA3E-ED25-75906A01E9AE}"/>
              </a:ext>
            </a:extLst>
          </p:cNvPr>
          <p:cNvSpPr/>
          <p:nvPr/>
        </p:nvSpPr>
        <p:spPr>
          <a:xfrm rot="5400000">
            <a:off x="2780427" y="4557845"/>
            <a:ext cx="1340536" cy="387789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CXL Switch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7F2AE392-7974-7F54-989D-40EBF5CF8442}"/>
              </a:ext>
            </a:extLst>
          </p:cNvPr>
          <p:cNvCxnSpPr>
            <a:cxnSpLocks/>
          </p:cNvCxnSpPr>
          <p:nvPr/>
        </p:nvCxnSpPr>
        <p:spPr>
          <a:xfrm flipH="1" flipV="1">
            <a:off x="2964555" y="4008096"/>
            <a:ext cx="282523" cy="45643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930E78F2-3BEA-E540-8363-4BDDB08336CF}"/>
              </a:ext>
            </a:extLst>
          </p:cNvPr>
          <p:cNvCxnSpPr>
            <a:cxnSpLocks/>
            <a:stCxn id="80" idx="2"/>
          </p:cNvCxnSpPr>
          <p:nvPr/>
        </p:nvCxnSpPr>
        <p:spPr>
          <a:xfrm flipH="1">
            <a:off x="2897020" y="4751740"/>
            <a:ext cx="359781" cy="105534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1EE2961C-0615-CB0E-ADF2-22C6EE4D8C76}"/>
              </a:ext>
            </a:extLst>
          </p:cNvPr>
          <p:cNvCxnSpPr>
            <a:cxnSpLocks/>
          </p:cNvCxnSpPr>
          <p:nvPr/>
        </p:nvCxnSpPr>
        <p:spPr>
          <a:xfrm>
            <a:off x="2388505" y="5014689"/>
            <a:ext cx="0" cy="89483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>
            <a:extLst>
              <a:ext uri="{FF2B5EF4-FFF2-40B4-BE49-F238E27FC236}">
                <a16:creationId xmlns:a16="http://schemas.microsoft.com/office/drawing/2014/main" id="{4715D04D-7D6C-6815-E083-74FBB937DF28}"/>
              </a:ext>
            </a:extLst>
          </p:cNvPr>
          <p:cNvSpPr/>
          <p:nvPr/>
        </p:nvSpPr>
        <p:spPr>
          <a:xfrm>
            <a:off x="7989438" y="4085454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CC0B9B0-FF84-7DA9-BEA2-E603787BCF66}"/>
              </a:ext>
            </a:extLst>
          </p:cNvPr>
          <p:cNvSpPr/>
          <p:nvPr/>
        </p:nvSpPr>
        <p:spPr>
          <a:xfrm>
            <a:off x="7989438" y="4643838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47E9979B-CBDF-9802-1147-E9C4023EB4C4}"/>
              </a:ext>
            </a:extLst>
          </p:cNvPr>
          <p:cNvSpPr/>
          <p:nvPr/>
        </p:nvSpPr>
        <p:spPr>
          <a:xfrm>
            <a:off x="7989438" y="5207237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1B2ECDFE-0DCA-C853-58E0-3987AF355BB7}"/>
              </a:ext>
            </a:extLst>
          </p:cNvPr>
          <p:cNvSpPr/>
          <p:nvPr/>
        </p:nvSpPr>
        <p:spPr>
          <a:xfrm>
            <a:off x="8606886" y="4079750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B8B6071F-691A-A6B8-3DB3-7EA10E14B599}"/>
              </a:ext>
            </a:extLst>
          </p:cNvPr>
          <p:cNvSpPr/>
          <p:nvPr/>
        </p:nvSpPr>
        <p:spPr>
          <a:xfrm>
            <a:off x="8606886" y="4638134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4724C02E-1D45-D551-C799-A25C725E293B}"/>
              </a:ext>
            </a:extLst>
          </p:cNvPr>
          <p:cNvSpPr/>
          <p:nvPr/>
        </p:nvSpPr>
        <p:spPr>
          <a:xfrm>
            <a:off x="8606886" y="5201533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DEF05C48-E222-55BF-208F-4C2F5F714884}"/>
              </a:ext>
            </a:extLst>
          </p:cNvPr>
          <p:cNvSpPr/>
          <p:nvPr/>
        </p:nvSpPr>
        <p:spPr>
          <a:xfrm>
            <a:off x="9224607" y="4079750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072C7939-57D2-58C9-6928-809B4043EB0C}"/>
              </a:ext>
            </a:extLst>
          </p:cNvPr>
          <p:cNvSpPr/>
          <p:nvPr/>
        </p:nvSpPr>
        <p:spPr>
          <a:xfrm>
            <a:off x="9224607" y="4638134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CC099237-F701-0BDF-E62C-723D8288540D}"/>
              </a:ext>
            </a:extLst>
          </p:cNvPr>
          <p:cNvSpPr/>
          <p:nvPr/>
        </p:nvSpPr>
        <p:spPr>
          <a:xfrm>
            <a:off x="9224607" y="5201533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402DAFD6-B836-4534-8EC8-DCE5F3F7A5DA}"/>
              </a:ext>
            </a:extLst>
          </p:cNvPr>
          <p:cNvSpPr txBox="1"/>
          <p:nvPr/>
        </p:nvSpPr>
        <p:spPr>
          <a:xfrm>
            <a:off x="7782455" y="4331595"/>
            <a:ext cx="207427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NVME Memory Pool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A762AD3A-FBA6-4AE5-CDD4-1F1812D05BA6}"/>
              </a:ext>
            </a:extLst>
          </p:cNvPr>
          <p:cNvSpPr/>
          <p:nvPr/>
        </p:nvSpPr>
        <p:spPr>
          <a:xfrm>
            <a:off x="4359446" y="4127759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D985E51B-2350-D79E-FFCE-94DE1AB5C291}"/>
              </a:ext>
            </a:extLst>
          </p:cNvPr>
          <p:cNvSpPr/>
          <p:nvPr/>
        </p:nvSpPr>
        <p:spPr>
          <a:xfrm>
            <a:off x="4359446" y="4686143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83701A12-3B1F-A4FA-454E-6C6035EFB3F8}"/>
              </a:ext>
            </a:extLst>
          </p:cNvPr>
          <p:cNvSpPr/>
          <p:nvPr/>
        </p:nvSpPr>
        <p:spPr>
          <a:xfrm>
            <a:off x="4976894" y="4122055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D780C15A-FFA6-2D8B-33BE-3B9BDAD6792E}"/>
              </a:ext>
            </a:extLst>
          </p:cNvPr>
          <p:cNvSpPr/>
          <p:nvPr/>
        </p:nvSpPr>
        <p:spPr>
          <a:xfrm>
            <a:off x="4976894" y="4680439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DC19EE84-7A79-A10D-F812-60A22327B31D}"/>
              </a:ext>
            </a:extLst>
          </p:cNvPr>
          <p:cNvSpPr/>
          <p:nvPr/>
        </p:nvSpPr>
        <p:spPr>
          <a:xfrm>
            <a:off x="5594615" y="4122055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5A48ED9C-7DF5-0194-732A-09D0F7A0A719}"/>
              </a:ext>
            </a:extLst>
          </p:cNvPr>
          <p:cNvSpPr/>
          <p:nvPr/>
        </p:nvSpPr>
        <p:spPr>
          <a:xfrm>
            <a:off x="5594615" y="4680439"/>
            <a:ext cx="338727" cy="39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2C47294F-0956-4414-B619-F0A69FC8BB26}"/>
              </a:ext>
            </a:extLst>
          </p:cNvPr>
          <p:cNvSpPr txBox="1"/>
          <p:nvPr/>
        </p:nvSpPr>
        <p:spPr>
          <a:xfrm>
            <a:off x="4200851" y="4100214"/>
            <a:ext cx="207427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NVME Memory Pool</a:t>
            </a:r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AE772301-CF8B-9C16-AD34-53C931A1F5F7}"/>
              </a:ext>
            </a:extLst>
          </p:cNvPr>
          <p:cNvCxnSpPr>
            <a:cxnSpLocks/>
            <a:stCxn id="118" idx="1"/>
          </p:cNvCxnSpPr>
          <p:nvPr/>
        </p:nvCxnSpPr>
        <p:spPr>
          <a:xfrm flipH="1" flipV="1">
            <a:off x="3654312" y="4877233"/>
            <a:ext cx="705134" cy="570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10CA978E-2CEB-C1C1-00D5-F60CC1807F39}"/>
              </a:ext>
            </a:extLst>
          </p:cNvPr>
          <p:cNvCxnSpPr>
            <a:cxnSpLocks/>
            <a:stCxn id="117" idx="1"/>
          </p:cNvCxnSpPr>
          <p:nvPr/>
        </p:nvCxnSpPr>
        <p:spPr>
          <a:xfrm flipH="1">
            <a:off x="3675168" y="4324553"/>
            <a:ext cx="684278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6B3558F4-0023-7F4B-5514-8F342CB70264}"/>
              </a:ext>
            </a:extLst>
          </p:cNvPr>
          <p:cNvCxnSpPr>
            <a:cxnSpLocks/>
          </p:cNvCxnSpPr>
          <p:nvPr/>
        </p:nvCxnSpPr>
        <p:spPr>
          <a:xfrm flipV="1">
            <a:off x="10772468" y="2698231"/>
            <a:ext cx="0" cy="138324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8A007C6B-5460-D408-59AF-E5F5C5510521}"/>
              </a:ext>
            </a:extLst>
          </p:cNvPr>
          <p:cNvCxnSpPr>
            <a:cxnSpLocks/>
          </p:cNvCxnSpPr>
          <p:nvPr/>
        </p:nvCxnSpPr>
        <p:spPr>
          <a:xfrm flipV="1">
            <a:off x="3446989" y="2671537"/>
            <a:ext cx="7325479" cy="18149"/>
          </a:xfrm>
          <a:prstGeom prst="line">
            <a:avLst/>
          </a:prstGeom>
          <a:ln w="476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06DC0A35-0FBB-9AE2-9395-E1EB14AC5BFF}"/>
              </a:ext>
            </a:extLst>
          </p:cNvPr>
          <p:cNvCxnSpPr>
            <a:cxnSpLocks/>
            <a:stCxn id="80" idx="1"/>
          </p:cNvCxnSpPr>
          <p:nvPr/>
        </p:nvCxnSpPr>
        <p:spPr>
          <a:xfrm flipV="1">
            <a:off x="3450695" y="2689687"/>
            <a:ext cx="0" cy="139178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Rectangle 140">
            <a:extLst>
              <a:ext uri="{FF2B5EF4-FFF2-40B4-BE49-F238E27FC236}">
                <a16:creationId xmlns:a16="http://schemas.microsoft.com/office/drawing/2014/main" id="{C4176B51-B136-46CC-6B34-00DB984CBEF1}"/>
              </a:ext>
            </a:extLst>
          </p:cNvPr>
          <p:cNvSpPr/>
          <p:nvPr/>
        </p:nvSpPr>
        <p:spPr>
          <a:xfrm rot="16200000">
            <a:off x="10851868" y="3454686"/>
            <a:ext cx="1340536" cy="387789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F896598-AEE3-650B-F5B6-45A9739CF12A}"/>
              </a:ext>
            </a:extLst>
          </p:cNvPr>
          <p:cNvSpPr/>
          <p:nvPr/>
        </p:nvSpPr>
        <p:spPr>
          <a:xfrm rot="16200000">
            <a:off x="10755388" y="5698282"/>
            <a:ext cx="1340536" cy="387789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CXL Switch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4690D217-7CCA-586D-6D13-A037A03B6816}"/>
              </a:ext>
            </a:extLst>
          </p:cNvPr>
          <p:cNvSpPr/>
          <p:nvPr/>
        </p:nvSpPr>
        <p:spPr>
          <a:xfrm rot="16200000">
            <a:off x="10111165" y="4557845"/>
            <a:ext cx="1340536" cy="387789"/>
          </a:xfrm>
          <a:prstGeom prst="rect">
            <a:avLst/>
          </a:prstGeom>
          <a:solidFill>
            <a:srgbClr val="A1A8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CXL Switch</a:t>
            </a:r>
          </a:p>
        </p:txBody>
      </p: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77B5464D-8626-8FBA-E1F0-1DAF1E158340}"/>
              </a:ext>
            </a:extLst>
          </p:cNvPr>
          <p:cNvCxnSpPr>
            <a:cxnSpLocks/>
            <a:endCxn id="111" idx="3"/>
          </p:cNvCxnSpPr>
          <p:nvPr/>
        </p:nvCxnSpPr>
        <p:spPr>
          <a:xfrm flipH="1" flipV="1">
            <a:off x="9563334" y="4276544"/>
            <a:ext cx="1014303" cy="18913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551CDDE1-614E-5026-4D40-A7EB5DAB7FC1}"/>
              </a:ext>
            </a:extLst>
          </p:cNvPr>
          <p:cNvCxnSpPr>
            <a:cxnSpLocks/>
            <a:stCxn id="143" idx="0"/>
          </p:cNvCxnSpPr>
          <p:nvPr/>
        </p:nvCxnSpPr>
        <p:spPr>
          <a:xfrm flipH="1">
            <a:off x="9582090" y="4751740"/>
            <a:ext cx="1005449" cy="3092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C227F7B6-11A0-BAB4-83D7-F144A1FB33B6}"/>
              </a:ext>
            </a:extLst>
          </p:cNvPr>
          <p:cNvCxnSpPr>
            <a:cxnSpLocks/>
          </p:cNvCxnSpPr>
          <p:nvPr/>
        </p:nvCxnSpPr>
        <p:spPr>
          <a:xfrm flipH="1">
            <a:off x="9573234" y="5031722"/>
            <a:ext cx="1014303" cy="353627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677C8CE6-3A54-5BF8-25DB-E4991F2BF284}"/>
              </a:ext>
            </a:extLst>
          </p:cNvPr>
          <p:cNvCxnSpPr>
            <a:cxnSpLocks/>
          </p:cNvCxnSpPr>
          <p:nvPr/>
        </p:nvCxnSpPr>
        <p:spPr>
          <a:xfrm flipH="1">
            <a:off x="10988191" y="3413954"/>
            <a:ext cx="340050" cy="886207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D1F0648C-A6B7-0944-4F99-0F5CF4E93608}"/>
              </a:ext>
            </a:extLst>
          </p:cNvPr>
          <p:cNvCxnSpPr>
            <a:cxnSpLocks/>
            <a:stCxn id="142" idx="0"/>
          </p:cNvCxnSpPr>
          <p:nvPr/>
        </p:nvCxnSpPr>
        <p:spPr>
          <a:xfrm flipH="1" flipV="1">
            <a:off x="10985229" y="4966051"/>
            <a:ext cx="246533" cy="92612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CB4C174D-A295-C11C-DB4F-7AD5B47631A4}"/>
              </a:ext>
            </a:extLst>
          </p:cNvPr>
          <p:cNvCxnSpPr>
            <a:cxnSpLocks/>
          </p:cNvCxnSpPr>
          <p:nvPr/>
        </p:nvCxnSpPr>
        <p:spPr>
          <a:xfrm flipV="1">
            <a:off x="3738282" y="2680611"/>
            <a:ext cx="6768435" cy="6563"/>
          </a:xfrm>
          <a:prstGeom prst="line">
            <a:avLst/>
          </a:prstGeom>
          <a:ln w="47625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924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A5CDF-D45B-A3E3-7E2E-28652DC7B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OmniPath</a:t>
            </a:r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switch topologies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A6BB52-E63E-6C19-95D0-6EE3BC5095F1}"/>
              </a:ext>
            </a:extLst>
          </p:cNvPr>
          <p:cNvSpPr txBox="1"/>
          <p:nvPr/>
        </p:nvSpPr>
        <p:spPr>
          <a:xfrm>
            <a:off x="483796" y="2656932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770EB0-3412-420F-44EA-D986E4F32A08}"/>
              </a:ext>
            </a:extLst>
          </p:cNvPr>
          <p:cNvSpPr txBox="1"/>
          <p:nvPr/>
        </p:nvSpPr>
        <p:spPr>
          <a:xfrm>
            <a:off x="483796" y="3286973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796AA6-48B2-26F7-D65F-BB88ECA97B00}"/>
              </a:ext>
            </a:extLst>
          </p:cNvPr>
          <p:cNvSpPr txBox="1"/>
          <p:nvPr/>
        </p:nvSpPr>
        <p:spPr>
          <a:xfrm>
            <a:off x="483795" y="3946529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5D73C4-27E3-D1CA-0E91-6270DEEB4029}"/>
              </a:ext>
            </a:extLst>
          </p:cNvPr>
          <p:cNvSpPr txBox="1"/>
          <p:nvPr/>
        </p:nvSpPr>
        <p:spPr>
          <a:xfrm>
            <a:off x="483795" y="4569902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AA382F-33EF-7D97-66A0-35113DE58F86}"/>
              </a:ext>
            </a:extLst>
          </p:cNvPr>
          <p:cNvSpPr txBox="1"/>
          <p:nvPr/>
        </p:nvSpPr>
        <p:spPr>
          <a:xfrm>
            <a:off x="483795" y="5309925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5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4BB691A-0337-CEF2-DC99-01700E5F1852}"/>
              </a:ext>
            </a:extLst>
          </p:cNvPr>
          <p:cNvSpPr/>
          <p:nvPr/>
        </p:nvSpPr>
        <p:spPr>
          <a:xfrm>
            <a:off x="2196763" y="4488689"/>
            <a:ext cx="626170" cy="457826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66600DC-4758-639D-0C8E-F28B6F756D55}"/>
              </a:ext>
            </a:extLst>
          </p:cNvPr>
          <p:cNvSpPr/>
          <p:nvPr/>
        </p:nvSpPr>
        <p:spPr>
          <a:xfrm>
            <a:off x="2177663" y="5247294"/>
            <a:ext cx="626170" cy="457826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E889979-F66A-AC83-C264-6786B3BCE3C7}"/>
              </a:ext>
            </a:extLst>
          </p:cNvPr>
          <p:cNvSpPr/>
          <p:nvPr/>
        </p:nvSpPr>
        <p:spPr>
          <a:xfrm>
            <a:off x="2164377" y="2611722"/>
            <a:ext cx="626170" cy="457826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54BBB7-CAA4-E3BF-986E-DD443D2FC8FA}"/>
              </a:ext>
            </a:extLst>
          </p:cNvPr>
          <p:cNvSpPr/>
          <p:nvPr/>
        </p:nvSpPr>
        <p:spPr>
          <a:xfrm rot="5400000">
            <a:off x="2566558" y="3886997"/>
            <a:ext cx="3365739" cy="599567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RDMA Fabric Switch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F7E7F19-DAB0-BAAA-BFF8-484F9430734D}"/>
              </a:ext>
            </a:extLst>
          </p:cNvPr>
          <p:cNvCxnSpPr>
            <a:cxnSpLocks/>
          </p:cNvCxnSpPr>
          <p:nvPr/>
        </p:nvCxnSpPr>
        <p:spPr>
          <a:xfrm flipH="1">
            <a:off x="2814958" y="2827581"/>
            <a:ext cx="1120548" cy="6884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85F7B80-3938-AB9A-0221-B838CE05C38E}"/>
              </a:ext>
            </a:extLst>
          </p:cNvPr>
          <p:cNvCxnSpPr>
            <a:cxnSpLocks/>
          </p:cNvCxnSpPr>
          <p:nvPr/>
        </p:nvCxnSpPr>
        <p:spPr>
          <a:xfrm>
            <a:off x="2786289" y="4476807"/>
            <a:ext cx="0" cy="89483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6253EF9C-0B7E-D242-3079-47B3D5A91951}"/>
              </a:ext>
            </a:extLst>
          </p:cNvPr>
          <p:cNvSpPr/>
          <p:nvPr/>
        </p:nvSpPr>
        <p:spPr>
          <a:xfrm>
            <a:off x="2181933" y="3248036"/>
            <a:ext cx="626170" cy="457826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E45BCE6-C651-1842-A585-0CB08440E564}"/>
              </a:ext>
            </a:extLst>
          </p:cNvPr>
          <p:cNvCxnSpPr>
            <a:cxnSpLocks/>
          </p:cNvCxnSpPr>
          <p:nvPr/>
        </p:nvCxnSpPr>
        <p:spPr>
          <a:xfrm flipH="1">
            <a:off x="2832514" y="3470779"/>
            <a:ext cx="1102992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0837669F-9063-7621-A65E-4BAB9FB77E30}"/>
              </a:ext>
            </a:extLst>
          </p:cNvPr>
          <p:cNvSpPr/>
          <p:nvPr/>
        </p:nvSpPr>
        <p:spPr>
          <a:xfrm>
            <a:off x="2194572" y="3888587"/>
            <a:ext cx="626170" cy="457826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33753C5-5F8B-44FB-19A3-51C92D0BD8FF}"/>
              </a:ext>
            </a:extLst>
          </p:cNvPr>
          <p:cNvCxnSpPr>
            <a:cxnSpLocks/>
          </p:cNvCxnSpPr>
          <p:nvPr/>
        </p:nvCxnSpPr>
        <p:spPr>
          <a:xfrm flipH="1" flipV="1">
            <a:off x="2845153" y="4111330"/>
            <a:ext cx="1090353" cy="617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2579943-6E96-4661-EA71-F34DAF98BA56}"/>
              </a:ext>
            </a:extLst>
          </p:cNvPr>
          <p:cNvCxnSpPr>
            <a:cxnSpLocks/>
          </p:cNvCxnSpPr>
          <p:nvPr/>
        </p:nvCxnSpPr>
        <p:spPr>
          <a:xfrm flipH="1">
            <a:off x="2832514" y="4748601"/>
            <a:ext cx="1102992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995E368-9FCD-5A35-140C-931A28EEFB5E}"/>
              </a:ext>
            </a:extLst>
          </p:cNvPr>
          <p:cNvCxnSpPr>
            <a:cxnSpLocks/>
          </p:cNvCxnSpPr>
          <p:nvPr/>
        </p:nvCxnSpPr>
        <p:spPr>
          <a:xfrm flipH="1">
            <a:off x="2803833" y="5455047"/>
            <a:ext cx="111257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25B15799-1655-0DB5-C39E-DFF90AAFEA9A}"/>
              </a:ext>
            </a:extLst>
          </p:cNvPr>
          <p:cNvSpPr/>
          <p:nvPr/>
        </p:nvSpPr>
        <p:spPr>
          <a:xfrm rot="5400000">
            <a:off x="6923405" y="3886997"/>
            <a:ext cx="3365739" cy="599567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RDMA Fabric Switch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02B34ED-9AD5-58DE-0036-478FD32748B0}"/>
              </a:ext>
            </a:extLst>
          </p:cNvPr>
          <p:cNvSpPr/>
          <p:nvPr/>
        </p:nvSpPr>
        <p:spPr>
          <a:xfrm rot="5400000">
            <a:off x="4877538" y="3875228"/>
            <a:ext cx="3365739" cy="599567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RDMA Fabric Switch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24E4063-40C5-011B-058F-0ECB14E35100}"/>
              </a:ext>
            </a:extLst>
          </p:cNvPr>
          <p:cNvCxnSpPr>
            <a:cxnSpLocks/>
          </p:cNvCxnSpPr>
          <p:nvPr/>
        </p:nvCxnSpPr>
        <p:spPr>
          <a:xfrm flipH="1">
            <a:off x="4549211" y="2888978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78FCB5E-C74A-23A6-8D06-5ABE4A1DBF6E}"/>
              </a:ext>
            </a:extLst>
          </p:cNvPr>
          <p:cNvCxnSpPr>
            <a:cxnSpLocks/>
          </p:cNvCxnSpPr>
          <p:nvPr/>
        </p:nvCxnSpPr>
        <p:spPr>
          <a:xfrm flipH="1">
            <a:off x="4549211" y="3230159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1ED0458-4A83-E09B-5CB5-B657B4CB0136}"/>
              </a:ext>
            </a:extLst>
          </p:cNvPr>
          <p:cNvCxnSpPr>
            <a:cxnSpLocks/>
          </p:cNvCxnSpPr>
          <p:nvPr/>
        </p:nvCxnSpPr>
        <p:spPr>
          <a:xfrm flipH="1">
            <a:off x="4549211" y="3601153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C7630F4-8A98-EE8F-0246-F841FC798400}"/>
              </a:ext>
            </a:extLst>
          </p:cNvPr>
          <p:cNvCxnSpPr>
            <a:cxnSpLocks/>
          </p:cNvCxnSpPr>
          <p:nvPr/>
        </p:nvCxnSpPr>
        <p:spPr>
          <a:xfrm flipH="1">
            <a:off x="4549211" y="4000602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5A13988-F3AF-0556-9D9D-44862B408AD4}"/>
              </a:ext>
            </a:extLst>
          </p:cNvPr>
          <p:cNvCxnSpPr>
            <a:cxnSpLocks/>
          </p:cNvCxnSpPr>
          <p:nvPr/>
        </p:nvCxnSpPr>
        <p:spPr>
          <a:xfrm flipH="1">
            <a:off x="4549211" y="4371838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CA449C0-2495-511F-1CE3-FAAC6801DCE2}"/>
              </a:ext>
            </a:extLst>
          </p:cNvPr>
          <p:cNvCxnSpPr>
            <a:cxnSpLocks/>
          </p:cNvCxnSpPr>
          <p:nvPr/>
        </p:nvCxnSpPr>
        <p:spPr>
          <a:xfrm flipH="1">
            <a:off x="4549211" y="4730724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F478EC6-0F16-E7F0-DF67-00E82586B9ED}"/>
              </a:ext>
            </a:extLst>
          </p:cNvPr>
          <p:cNvCxnSpPr>
            <a:cxnSpLocks/>
          </p:cNvCxnSpPr>
          <p:nvPr/>
        </p:nvCxnSpPr>
        <p:spPr>
          <a:xfrm flipH="1">
            <a:off x="4549211" y="5078870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1A8F7F3-5FCD-3D12-0781-9028DB1A18B8}"/>
              </a:ext>
            </a:extLst>
          </p:cNvPr>
          <p:cNvCxnSpPr>
            <a:cxnSpLocks/>
          </p:cNvCxnSpPr>
          <p:nvPr/>
        </p:nvCxnSpPr>
        <p:spPr>
          <a:xfrm flipH="1">
            <a:off x="4554838" y="5423134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822FEFD-CFB6-8F91-030A-6D359FB78EEF}"/>
              </a:ext>
            </a:extLst>
          </p:cNvPr>
          <p:cNvCxnSpPr>
            <a:cxnSpLocks/>
          </p:cNvCxnSpPr>
          <p:nvPr/>
        </p:nvCxnSpPr>
        <p:spPr>
          <a:xfrm flipH="1">
            <a:off x="4549211" y="5706832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7DA00BEE-F33D-2A6D-993C-4ED762BA9BBE}"/>
              </a:ext>
            </a:extLst>
          </p:cNvPr>
          <p:cNvCxnSpPr>
            <a:cxnSpLocks/>
          </p:cNvCxnSpPr>
          <p:nvPr/>
        </p:nvCxnSpPr>
        <p:spPr>
          <a:xfrm flipH="1">
            <a:off x="4549211" y="2639055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73BBC06B-5D2C-E342-ED95-422277FE4D9D}"/>
              </a:ext>
            </a:extLst>
          </p:cNvPr>
          <p:cNvCxnSpPr>
            <a:cxnSpLocks/>
          </p:cNvCxnSpPr>
          <p:nvPr/>
        </p:nvCxnSpPr>
        <p:spPr>
          <a:xfrm flipH="1">
            <a:off x="6860192" y="2925437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1E9C78B9-718B-2795-A836-E3092F40F13A}"/>
              </a:ext>
            </a:extLst>
          </p:cNvPr>
          <p:cNvCxnSpPr>
            <a:cxnSpLocks/>
          </p:cNvCxnSpPr>
          <p:nvPr/>
        </p:nvCxnSpPr>
        <p:spPr>
          <a:xfrm flipH="1">
            <a:off x="6860192" y="3266618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0689B20F-FB90-1377-A1EE-7C48F44DD393}"/>
              </a:ext>
            </a:extLst>
          </p:cNvPr>
          <p:cNvCxnSpPr>
            <a:cxnSpLocks/>
          </p:cNvCxnSpPr>
          <p:nvPr/>
        </p:nvCxnSpPr>
        <p:spPr>
          <a:xfrm flipH="1">
            <a:off x="6860192" y="3637612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A45B49B0-2A0E-986E-7DA0-FC6E3E72D3F5}"/>
              </a:ext>
            </a:extLst>
          </p:cNvPr>
          <p:cNvCxnSpPr>
            <a:cxnSpLocks/>
          </p:cNvCxnSpPr>
          <p:nvPr/>
        </p:nvCxnSpPr>
        <p:spPr>
          <a:xfrm flipH="1">
            <a:off x="6860192" y="4037061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1DAD4BE3-EEE3-41AF-CFCE-9EBCD241316D}"/>
              </a:ext>
            </a:extLst>
          </p:cNvPr>
          <p:cNvCxnSpPr>
            <a:cxnSpLocks/>
          </p:cNvCxnSpPr>
          <p:nvPr/>
        </p:nvCxnSpPr>
        <p:spPr>
          <a:xfrm flipH="1">
            <a:off x="6860192" y="4408297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ACF15A6-4189-C4B9-BC82-B469C96AF31F}"/>
              </a:ext>
            </a:extLst>
          </p:cNvPr>
          <p:cNvCxnSpPr>
            <a:cxnSpLocks/>
          </p:cNvCxnSpPr>
          <p:nvPr/>
        </p:nvCxnSpPr>
        <p:spPr>
          <a:xfrm flipH="1">
            <a:off x="6860192" y="4767183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D5FB652B-E359-72CB-8449-532D8E958B15}"/>
              </a:ext>
            </a:extLst>
          </p:cNvPr>
          <p:cNvCxnSpPr>
            <a:cxnSpLocks/>
          </p:cNvCxnSpPr>
          <p:nvPr/>
        </p:nvCxnSpPr>
        <p:spPr>
          <a:xfrm flipH="1">
            <a:off x="6860192" y="5115329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619CDABB-69A5-7C38-135E-3A13024DF131}"/>
              </a:ext>
            </a:extLst>
          </p:cNvPr>
          <p:cNvCxnSpPr>
            <a:cxnSpLocks/>
          </p:cNvCxnSpPr>
          <p:nvPr/>
        </p:nvCxnSpPr>
        <p:spPr>
          <a:xfrm flipH="1">
            <a:off x="6865819" y="5459593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824B183E-A6FF-FD78-B33A-BA66580C0806}"/>
              </a:ext>
            </a:extLst>
          </p:cNvPr>
          <p:cNvCxnSpPr>
            <a:cxnSpLocks/>
          </p:cNvCxnSpPr>
          <p:nvPr/>
        </p:nvCxnSpPr>
        <p:spPr>
          <a:xfrm flipH="1">
            <a:off x="6860192" y="5743291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C38D9F4-B309-17DE-AB7A-EAA034C7D200}"/>
              </a:ext>
            </a:extLst>
          </p:cNvPr>
          <p:cNvCxnSpPr>
            <a:cxnSpLocks/>
          </p:cNvCxnSpPr>
          <p:nvPr/>
        </p:nvCxnSpPr>
        <p:spPr>
          <a:xfrm flipH="1">
            <a:off x="6860192" y="2675514"/>
            <a:ext cx="171141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F198D9BC-AFD8-7AAD-419F-2DD0ED0A68F3}"/>
              </a:ext>
            </a:extLst>
          </p:cNvPr>
          <p:cNvSpPr txBox="1"/>
          <p:nvPr/>
        </p:nvSpPr>
        <p:spPr>
          <a:xfrm>
            <a:off x="10509224" y="2642915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BDF4137-2CFF-E1F3-98B5-B555465A4961}"/>
              </a:ext>
            </a:extLst>
          </p:cNvPr>
          <p:cNvSpPr txBox="1"/>
          <p:nvPr/>
        </p:nvSpPr>
        <p:spPr>
          <a:xfrm>
            <a:off x="10509224" y="3335891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2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C80F786-386F-E6E2-14C6-D371FE8B2E03}"/>
              </a:ext>
            </a:extLst>
          </p:cNvPr>
          <p:cNvSpPr txBox="1"/>
          <p:nvPr/>
        </p:nvSpPr>
        <p:spPr>
          <a:xfrm>
            <a:off x="10509224" y="4002115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3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640DA4A-8EEB-A186-4F42-B77464D818ED}"/>
              </a:ext>
            </a:extLst>
          </p:cNvPr>
          <p:cNvSpPr txBox="1"/>
          <p:nvPr/>
        </p:nvSpPr>
        <p:spPr>
          <a:xfrm>
            <a:off x="10509224" y="4666008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4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03371C2-3F42-AC14-76DB-E0C755506AB3}"/>
              </a:ext>
            </a:extLst>
          </p:cNvPr>
          <p:cNvSpPr txBox="1"/>
          <p:nvPr/>
        </p:nvSpPr>
        <p:spPr>
          <a:xfrm>
            <a:off x="10509224" y="5303745"/>
            <a:ext cx="171297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Node 5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C0A29820-FE9A-23BC-B706-6DCC2043008C}"/>
              </a:ext>
            </a:extLst>
          </p:cNvPr>
          <p:cNvSpPr/>
          <p:nvPr/>
        </p:nvSpPr>
        <p:spPr>
          <a:xfrm>
            <a:off x="9861686" y="4621761"/>
            <a:ext cx="626170" cy="457826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7565DA09-543A-C642-5AFF-D467F37374EC}"/>
              </a:ext>
            </a:extLst>
          </p:cNvPr>
          <p:cNvSpPr/>
          <p:nvPr/>
        </p:nvSpPr>
        <p:spPr>
          <a:xfrm>
            <a:off x="9883054" y="5259498"/>
            <a:ext cx="626170" cy="457826"/>
          </a:xfrm>
          <a:prstGeom prst="rect">
            <a:avLst/>
          </a:prstGeom>
          <a:solidFill>
            <a:srgbClr val="FF3A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6793EA42-384D-3A32-DCE1-509CA7FE12FB}"/>
              </a:ext>
            </a:extLst>
          </p:cNvPr>
          <p:cNvSpPr/>
          <p:nvPr/>
        </p:nvSpPr>
        <p:spPr>
          <a:xfrm>
            <a:off x="9883054" y="2579672"/>
            <a:ext cx="626170" cy="457826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36AD270F-120E-18A5-1AB4-5C0D7E5F045B}"/>
              </a:ext>
            </a:extLst>
          </p:cNvPr>
          <p:cNvCxnSpPr>
            <a:cxnSpLocks/>
          </p:cNvCxnSpPr>
          <p:nvPr/>
        </p:nvCxnSpPr>
        <p:spPr>
          <a:xfrm>
            <a:off x="12500827" y="4507080"/>
            <a:ext cx="0" cy="89483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>
            <a:extLst>
              <a:ext uri="{FF2B5EF4-FFF2-40B4-BE49-F238E27FC236}">
                <a16:creationId xmlns:a16="http://schemas.microsoft.com/office/drawing/2014/main" id="{A174662C-5C0D-A058-76BA-6215BE31E57E}"/>
              </a:ext>
            </a:extLst>
          </p:cNvPr>
          <p:cNvSpPr/>
          <p:nvPr/>
        </p:nvSpPr>
        <p:spPr>
          <a:xfrm>
            <a:off x="9883054" y="3297784"/>
            <a:ext cx="626170" cy="457826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D0715C4-9D51-6334-18AE-7F5B3C2A4265}"/>
              </a:ext>
            </a:extLst>
          </p:cNvPr>
          <p:cNvSpPr/>
          <p:nvPr/>
        </p:nvSpPr>
        <p:spPr>
          <a:xfrm>
            <a:off x="9861686" y="3946529"/>
            <a:ext cx="626170" cy="457826"/>
          </a:xfrm>
          <a:prstGeom prst="rect">
            <a:avLst/>
          </a:prstGeom>
          <a:solidFill>
            <a:srgbClr val="FF3A5B"/>
          </a:solidFill>
          <a:ln>
            <a:solidFill>
              <a:srgbClr val="FF3A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NIC 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C74861E8-79AB-E6A6-9E19-DF4D2ED01E60}"/>
              </a:ext>
            </a:extLst>
          </p:cNvPr>
          <p:cNvCxnSpPr>
            <a:cxnSpLocks/>
          </p:cNvCxnSpPr>
          <p:nvPr/>
        </p:nvCxnSpPr>
        <p:spPr>
          <a:xfrm flipH="1">
            <a:off x="8838942" y="2856125"/>
            <a:ext cx="1120548" cy="6884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9F95B9B7-89E4-BF01-4403-0AE45CEF21D7}"/>
              </a:ext>
            </a:extLst>
          </p:cNvPr>
          <p:cNvCxnSpPr>
            <a:cxnSpLocks/>
          </p:cNvCxnSpPr>
          <p:nvPr/>
        </p:nvCxnSpPr>
        <p:spPr>
          <a:xfrm flipH="1">
            <a:off x="8856498" y="3499323"/>
            <a:ext cx="1102992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4DF63860-31D0-D3DD-BF45-647D46203DC4}"/>
              </a:ext>
            </a:extLst>
          </p:cNvPr>
          <p:cNvCxnSpPr>
            <a:cxnSpLocks/>
          </p:cNvCxnSpPr>
          <p:nvPr/>
        </p:nvCxnSpPr>
        <p:spPr>
          <a:xfrm flipH="1" flipV="1">
            <a:off x="8869137" y="4139874"/>
            <a:ext cx="1090353" cy="617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71F49E5C-C674-93A7-DAC8-5F125E2FFF35}"/>
              </a:ext>
            </a:extLst>
          </p:cNvPr>
          <p:cNvCxnSpPr>
            <a:cxnSpLocks/>
          </p:cNvCxnSpPr>
          <p:nvPr/>
        </p:nvCxnSpPr>
        <p:spPr>
          <a:xfrm flipH="1">
            <a:off x="8856498" y="4777145"/>
            <a:ext cx="1102992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FA9F71C7-BB62-1C78-05A9-EDE6D6E07111}"/>
              </a:ext>
            </a:extLst>
          </p:cNvPr>
          <p:cNvCxnSpPr>
            <a:cxnSpLocks/>
          </p:cNvCxnSpPr>
          <p:nvPr/>
        </p:nvCxnSpPr>
        <p:spPr>
          <a:xfrm flipH="1">
            <a:off x="8846917" y="5472444"/>
            <a:ext cx="1112573" cy="0"/>
          </a:xfrm>
          <a:prstGeom prst="line">
            <a:avLst/>
          </a:prstGeom>
          <a:ln w="47625">
            <a:solidFill>
              <a:srgbClr val="FF3A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264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4995C-146A-2E70-7512-1F5397718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1DBD2-8E61-6E02-E067-B2BBD8AFA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176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906</Words>
  <Application>Microsoft Office PowerPoint</Application>
  <PresentationFormat>Widescreen</PresentationFormat>
  <Paragraphs>219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  <vt:lpstr>OmniPath connecting NVMe over Fabrics</vt:lpstr>
      <vt:lpstr>CXL bridging across RDMA (OmniPath) fabrics</vt:lpstr>
      <vt:lpstr>CXL connecting NVMe</vt:lpstr>
      <vt:lpstr>OmniPath switch topologies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Aguilar, Michael J.</dc:creator>
  <cp:lastModifiedBy>Cayton, Phil</cp:lastModifiedBy>
  <cp:revision>3</cp:revision>
  <dcterms:created xsi:type="dcterms:W3CDTF">2023-03-07T16:53:47Z</dcterms:created>
  <dcterms:modified xsi:type="dcterms:W3CDTF">2023-03-10T15:52:34Z</dcterms:modified>
</cp:coreProperties>
</file>