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5A3D9"/>
    <a:srgbClr val="FFFFFF"/>
    <a:srgbClr val="242424"/>
    <a:srgbClr val="A1A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27"/>
  </p:normalViewPr>
  <p:slideViewPr>
    <p:cSldViewPr snapToGrid="0">
      <p:cViewPr varScale="1">
        <p:scale>
          <a:sx n="104" d="100"/>
          <a:sy n="104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71BA3-83AC-504D-9C60-E7988D2B9BB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84A6A-29A7-3448-B86C-152F4D0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CXL-3.0 is peer-to-peer.  If you think about it, peer-to-peer connections can allow you to resources and all of the resources connected to the CXL switches are equally available to each node.   In this example I can share GPUs connected to the </a:t>
            </a:r>
            <a:r>
              <a:rPr lang="en-US" dirty="0" err="1"/>
              <a:t>swtiches</a:t>
            </a:r>
            <a:r>
              <a:rPr lang="en-US" dirty="0"/>
              <a:t>, even in separate boxes CPUs, memories.  Further, with management, I can reach across this RDMA fabric and switch, and more remotely pull in resources, in an emergency.  Sometimes applications can run the nodes out of memory.  In another example, I might have oversubscribed a physical node with too many containers.  In another example, parallel IO servers might be overloaded.  </a:t>
            </a:r>
            <a:r>
              <a:rPr lang="en-US" dirty="0" err="1"/>
              <a:t>Lustre</a:t>
            </a:r>
            <a:r>
              <a:rPr lang="en-US" dirty="0"/>
              <a:t> often uses Z-Pools and ZFS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Adaptive Replacement Caches (ARC) caches can be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suceptiable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to overfilling and that can cause thrashing.  The MDS and/or OSS services can cause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Lustre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BC75D-E5BC-B942-9716-80B74D89D7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BCB95-0D85-AD95-B622-85C49F3DB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9DE93-90CA-B5F3-AA90-F2537837B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8B473-E746-E251-04C9-AED0701B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58D97-DE02-2C11-C834-028F269C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5A2C3-A055-1118-87A0-D8257865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1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C76-623A-D374-7293-2DA08098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0C00E-9803-9356-299F-78BB1CBD8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A2997-336E-F87F-BA60-0986F9BA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59146-0067-BEB6-8BE7-48BAC712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674FF-130D-FBD4-BF47-7346693F8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1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818F98-2465-38ED-DE07-AA3F53211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AB173-01D7-7D3F-0A45-13FDD59FE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F08A-2680-5027-516C-ABB918E1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50F7A-A68D-380A-3BED-5D7F1F9B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DDA7-BBDE-A22C-A7F1-2DE45753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3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927D-DC25-B553-E099-A39938FE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A118E-C48B-4D3F-CDB5-A6575337F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685F8-3561-7CB3-5875-E64D2EE4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8F644-068E-E8CC-94D6-98C4ABE9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11418-99FD-053C-82A5-AB7AFDA3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7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E440-443B-18B3-2A68-6B04F0F61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01A33-CABF-05E3-2ECE-712651FEE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144D0-4BD0-5FE4-3FC1-150A82FA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7610-F4AB-61C0-9B27-E7E9353D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8443B-28D8-D11A-BADD-5D640C8B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5709-0ACD-1001-2119-C2FF6CC7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E9B3B-6D61-49DC-AB66-4713186B4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78FAA5-BBC6-57AC-3489-7747FCB97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62CE4-5912-5BE1-C3BA-FB0E2ED2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6103B-EEA4-6847-C8DF-CA16199F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E8F6F-FCED-5FC9-F3D6-481CAFEF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3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38D5F-37A5-D75F-925F-83374923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61022-6E20-0F64-8585-86EC70A57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2C56B-3B1D-6DCA-CD2E-EB18F1A45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C8015-C482-F64E-9D7F-737CCC6F2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D1E3E-92EF-6258-83FC-F25B74BC3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BC3C4-0B27-9DEB-2A6E-94C8E6E6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52916-F9BB-CE7D-44C1-8ED4A74C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ED90C-A797-DEF3-501A-6FAA12B8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1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8830-6287-233F-AAA7-C0E37EBE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2FCD5-67D4-3BEB-2602-9A11E491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F2F58-EF89-3010-78C7-A256994A2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1BE48-9E25-6378-8254-CDE99453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963A5-C64B-8E5E-993E-A44D03DB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D6E94-73AA-7D38-627D-68C9B124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82A1F-B43D-46B8-DE2C-FC04B24B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2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DEC0-EDA1-F6C4-3B95-F5D2FD9A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67E1D-A2F3-C503-3DDA-66058D288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FFB43-7C31-BF96-8CED-F6C4FE9C1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E4896-3AD6-CB19-7ACD-819D91DB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AD27E-4BFA-1E90-45F3-0ED442E0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86F6D-D264-345F-2AD0-7415F4D3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EA5D-098B-C57A-24E7-F625D104C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0350D-B03E-B5E5-FE80-9747C77F4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A32D4-E6FB-74BA-8019-11F686EC5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9EE36-1AE0-5839-1B5C-CD97196E5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6A9EE-F620-3FB3-0413-4BED0651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EFA3B-ED97-7387-279C-580EACEF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3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0352BF-EE22-19AD-FF46-6AC2B2CD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972C2-5172-FABD-A17B-0FE61FB0C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F2852-C66B-2A47-81D8-882D98F0E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A66B-77DB-3F44-B92C-C59BA0058A3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91C8F-BE3E-2631-0265-A40C3D3FD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EC1A9-74FE-FE3C-EFB1-64DC2D3D3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8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A7C76951-3FD0-BE97-AC92-378887CE8226}"/>
              </a:ext>
            </a:extLst>
          </p:cNvPr>
          <p:cNvSpPr/>
          <p:nvPr/>
        </p:nvSpPr>
        <p:spPr>
          <a:xfrm>
            <a:off x="184638" y="4123665"/>
            <a:ext cx="11915041" cy="263455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A2D45FA0-7E28-9860-ED08-8E68597F2BA2}"/>
              </a:ext>
            </a:extLst>
          </p:cNvPr>
          <p:cNvSpPr/>
          <p:nvPr/>
        </p:nvSpPr>
        <p:spPr>
          <a:xfrm>
            <a:off x="92319" y="75017"/>
            <a:ext cx="8854930" cy="222483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981C8-1952-CC00-F4C8-F51DAB78E2BA}"/>
              </a:ext>
            </a:extLst>
          </p:cNvPr>
          <p:cNvSpPr/>
          <p:nvPr/>
        </p:nvSpPr>
        <p:spPr>
          <a:xfrm>
            <a:off x="2488586" y="1382140"/>
            <a:ext cx="2375603" cy="305371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Switch with </a:t>
            </a:r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to CXL Adapter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C1DDA20-DBAB-AB90-93F0-560023494A9F}"/>
              </a:ext>
            </a:extLst>
          </p:cNvPr>
          <p:cNvSpPr/>
          <p:nvPr/>
        </p:nvSpPr>
        <p:spPr>
          <a:xfrm>
            <a:off x="365217" y="4431086"/>
            <a:ext cx="1844797" cy="563685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1.1 to </a:t>
            </a:r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Host Adapter with Integrated Switch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9BBA12C-295E-C590-8930-9F39DCC51473}"/>
              </a:ext>
            </a:extLst>
          </p:cNvPr>
          <p:cNvSpPr/>
          <p:nvPr/>
        </p:nvSpPr>
        <p:spPr>
          <a:xfrm rot="16200000">
            <a:off x="2060519" y="4574428"/>
            <a:ext cx="577078" cy="277000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573B5E3-802C-5100-7FC1-3D3DEA3A93C1}"/>
              </a:ext>
            </a:extLst>
          </p:cNvPr>
          <p:cNvCxnSpPr>
            <a:cxnSpLocks/>
          </p:cNvCxnSpPr>
          <p:nvPr/>
        </p:nvCxnSpPr>
        <p:spPr>
          <a:xfrm>
            <a:off x="4592651" y="9595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B9343097-7F8A-82C6-F825-BF16FB04A255}"/>
              </a:ext>
            </a:extLst>
          </p:cNvPr>
          <p:cNvSpPr txBox="1"/>
          <p:nvPr/>
        </p:nvSpPr>
        <p:spPr>
          <a:xfrm>
            <a:off x="411600" y="1158912"/>
            <a:ext cx="1789039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Resource Enclosure 1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96C5C5A-9BB3-55AE-C289-E31679F060B0}"/>
              </a:ext>
            </a:extLst>
          </p:cNvPr>
          <p:cNvSpPr/>
          <p:nvPr/>
        </p:nvSpPr>
        <p:spPr>
          <a:xfrm>
            <a:off x="415071" y="1398481"/>
            <a:ext cx="1096384" cy="224672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Switch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DBD918E-8323-1F2E-F9B5-C9A1F7429BD2}"/>
              </a:ext>
            </a:extLst>
          </p:cNvPr>
          <p:cNvCxnSpPr>
            <a:cxnSpLocks/>
          </p:cNvCxnSpPr>
          <p:nvPr/>
        </p:nvCxnSpPr>
        <p:spPr>
          <a:xfrm>
            <a:off x="565516" y="11438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CE1D6-9A51-4C9B-1690-F2F950B32345}"/>
              </a:ext>
            </a:extLst>
          </p:cNvPr>
          <p:cNvCxnSpPr>
            <a:cxnSpLocks/>
          </p:cNvCxnSpPr>
          <p:nvPr/>
        </p:nvCxnSpPr>
        <p:spPr>
          <a:xfrm>
            <a:off x="7108578" y="95874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54937B6-738B-2F09-B5C5-0FC3831F06CA}"/>
              </a:ext>
            </a:extLst>
          </p:cNvPr>
          <p:cNvSpPr/>
          <p:nvPr/>
        </p:nvSpPr>
        <p:spPr>
          <a:xfrm>
            <a:off x="475314" y="2182482"/>
            <a:ext cx="2045783" cy="422246"/>
          </a:xfrm>
          <a:prstGeom prst="rect">
            <a:avLst/>
          </a:prstGeom>
          <a:solidFill>
            <a:srgbClr val="A1A878"/>
          </a:solidFill>
          <a:ln>
            <a:solidFill>
              <a:srgbClr val="A1A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Top Of Rack Switch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D0F4EB-13A9-B578-C659-EFA2F7034CBF}"/>
              </a:ext>
            </a:extLst>
          </p:cNvPr>
          <p:cNvCxnSpPr>
            <a:cxnSpLocks/>
            <a:stCxn id="137" idx="2"/>
            <a:endCxn id="16" idx="0"/>
          </p:cNvCxnSpPr>
          <p:nvPr/>
        </p:nvCxnSpPr>
        <p:spPr>
          <a:xfrm>
            <a:off x="963263" y="1623153"/>
            <a:ext cx="534943" cy="55932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6D0833-752F-9EDE-2858-02AFC90D2557}"/>
              </a:ext>
            </a:extLst>
          </p:cNvPr>
          <p:cNvCxnSpPr>
            <a:cxnSpLocks/>
            <a:stCxn id="22" idx="2"/>
            <a:endCxn id="16" idx="0"/>
          </p:cNvCxnSpPr>
          <p:nvPr/>
        </p:nvCxnSpPr>
        <p:spPr>
          <a:xfrm flipH="1">
            <a:off x="1498206" y="1687511"/>
            <a:ext cx="2178182" cy="494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044A25-934A-1430-89C1-C760FDF8BA81}"/>
              </a:ext>
            </a:extLst>
          </p:cNvPr>
          <p:cNvCxnSpPr>
            <a:cxnSpLocks/>
            <a:stCxn id="168" idx="0"/>
            <a:endCxn id="17" idx="0"/>
          </p:cNvCxnSpPr>
          <p:nvPr/>
        </p:nvCxnSpPr>
        <p:spPr>
          <a:xfrm flipH="1">
            <a:off x="9386456" y="2814879"/>
            <a:ext cx="556849" cy="37961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5EED933-8CC0-A7E8-D168-4EAA5BF0D327}"/>
              </a:ext>
            </a:extLst>
          </p:cNvPr>
          <p:cNvCxnSpPr>
            <a:cxnSpLocks/>
            <a:stCxn id="77" idx="0"/>
            <a:endCxn id="16" idx="2"/>
          </p:cNvCxnSpPr>
          <p:nvPr/>
        </p:nvCxnSpPr>
        <p:spPr>
          <a:xfrm flipV="1">
            <a:off x="1287616" y="2604728"/>
            <a:ext cx="210590" cy="1826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BB759BC-0313-1766-AAD3-A6797091D82C}"/>
              </a:ext>
            </a:extLst>
          </p:cNvPr>
          <p:cNvCxnSpPr>
            <a:cxnSpLocks/>
            <a:stCxn id="115" idx="0"/>
            <a:endCxn id="182" idx="2"/>
          </p:cNvCxnSpPr>
          <p:nvPr/>
        </p:nvCxnSpPr>
        <p:spPr>
          <a:xfrm flipH="1" flipV="1">
            <a:off x="8722709" y="2624760"/>
            <a:ext cx="2476623" cy="1814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22D88DED-C4D8-C9DE-A9A1-85DE18378A59}"/>
              </a:ext>
            </a:extLst>
          </p:cNvPr>
          <p:cNvSpPr txBox="1"/>
          <p:nvPr/>
        </p:nvSpPr>
        <p:spPr>
          <a:xfrm>
            <a:off x="7073364" y="100533"/>
            <a:ext cx="1662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Composable Resource Pool Collections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E94BF93-B7A4-D84C-0D7F-1FBFBBFFFEA7}"/>
              </a:ext>
            </a:extLst>
          </p:cNvPr>
          <p:cNvSpPr txBox="1"/>
          <p:nvPr/>
        </p:nvSpPr>
        <p:spPr>
          <a:xfrm>
            <a:off x="4744692" y="6388884"/>
            <a:ext cx="319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Composed Server Collections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2FC16C3-CA91-48DF-6B0E-F7E9367968BE}"/>
              </a:ext>
            </a:extLst>
          </p:cNvPr>
          <p:cNvSpPr/>
          <p:nvPr/>
        </p:nvSpPr>
        <p:spPr>
          <a:xfrm rot="16200000">
            <a:off x="3507178" y="601622"/>
            <a:ext cx="833574" cy="2607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6A2E389-0700-3EB2-98EE-DACCE292C659}"/>
              </a:ext>
            </a:extLst>
          </p:cNvPr>
          <p:cNvSpPr txBox="1"/>
          <p:nvPr/>
        </p:nvSpPr>
        <p:spPr>
          <a:xfrm>
            <a:off x="377772" y="5002244"/>
            <a:ext cx="210978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Composed server 1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C074034-9DAC-5E1C-9683-C9546DB64FF7}"/>
              </a:ext>
            </a:extLst>
          </p:cNvPr>
          <p:cNvSpPr/>
          <p:nvPr/>
        </p:nvSpPr>
        <p:spPr>
          <a:xfrm>
            <a:off x="1337530" y="5224086"/>
            <a:ext cx="658824" cy="4604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x86 CPU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16B0DD-B0AB-B9F8-650C-CF012ED5CE48}"/>
              </a:ext>
            </a:extLst>
          </p:cNvPr>
          <p:cNvCxnSpPr>
            <a:stCxn id="79" idx="6"/>
            <a:endCxn id="25" idx="2"/>
          </p:cNvCxnSpPr>
          <p:nvPr/>
        </p:nvCxnSpPr>
        <p:spPr>
          <a:xfrm>
            <a:off x="1180798" y="5454296"/>
            <a:ext cx="156732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12D281F6-AF50-6401-1BA1-0790BD803B6B}"/>
              </a:ext>
            </a:extLst>
          </p:cNvPr>
          <p:cNvSpPr/>
          <p:nvPr/>
        </p:nvSpPr>
        <p:spPr>
          <a:xfrm>
            <a:off x="521974" y="5224086"/>
            <a:ext cx="658824" cy="4604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x86 CPU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71FD6B1-62ED-2D49-A9DD-8C66FD91FEE5}"/>
              </a:ext>
            </a:extLst>
          </p:cNvPr>
          <p:cNvSpPr/>
          <p:nvPr/>
        </p:nvSpPr>
        <p:spPr>
          <a:xfrm>
            <a:off x="2633534" y="4423665"/>
            <a:ext cx="1554245" cy="563685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PCIe to </a:t>
            </a:r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Host Adapter with Integrated Switch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28D6ACA-9E45-3F33-8050-BA7BD0EE2828}"/>
              </a:ext>
            </a:extLst>
          </p:cNvPr>
          <p:cNvSpPr txBox="1"/>
          <p:nvPr/>
        </p:nvSpPr>
        <p:spPr>
          <a:xfrm>
            <a:off x="2646089" y="4994823"/>
            <a:ext cx="1822003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Composed server 2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955EFF7-FB6F-81D6-CE06-284F82518920}"/>
              </a:ext>
            </a:extLst>
          </p:cNvPr>
          <p:cNvSpPr/>
          <p:nvPr/>
        </p:nvSpPr>
        <p:spPr>
          <a:xfrm>
            <a:off x="3605847" y="5216665"/>
            <a:ext cx="658824" cy="4604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x86 CPU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6062BD5-DD74-1713-8204-8ABA0D2CDB28}"/>
              </a:ext>
            </a:extLst>
          </p:cNvPr>
          <p:cNvCxnSpPr>
            <a:stCxn id="54" idx="6"/>
            <a:endCxn id="51" idx="2"/>
          </p:cNvCxnSpPr>
          <p:nvPr/>
        </p:nvCxnSpPr>
        <p:spPr>
          <a:xfrm>
            <a:off x="3449115" y="5446875"/>
            <a:ext cx="156732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96FBB7B-EF10-AA78-F05C-3932553A4928}"/>
              </a:ext>
            </a:extLst>
          </p:cNvPr>
          <p:cNvSpPr/>
          <p:nvPr/>
        </p:nvSpPr>
        <p:spPr>
          <a:xfrm>
            <a:off x="2790291" y="5216665"/>
            <a:ext cx="658824" cy="4604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x86 CPU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AFF9D41-3697-0653-8F3A-5A00CCFA8F64}"/>
              </a:ext>
            </a:extLst>
          </p:cNvPr>
          <p:cNvSpPr/>
          <p:nvPr/>
        </p:nvSpPr>
        <p:spPr>
          <a:xfrm>
            <a:off x="4587935" y="4415748"/>
            <a:ext cx="1554245" cy="563685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NVMe</a:t>
            </a:r>
            <a:r>
              <a:rPr lang="en-US" sz="1100" dirty="0">
                <a:solidFill>
                  <a:sysClr val="windowText" lastClr="000000"/>
                </a:solidFill>
              </a:rPr>
              <a:t> to </a:t>
            </a:r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Host Adapter with Integrated Switch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6B088F2-7B9B-15B8-8911-B75EDACFF463}"/>
              </a:ext>
            </a:extLst>
          </p:cNvPr>
          <p:cNvSpPr txBox="1"/>
          <p:nvPr/>
        </p:nvSpPr>
        <p:spPr>
          <a:xfrm>
            <a:off x="4600490" y="4986906"/>
            <a:ext cx="1822003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Composed server 3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79B8CAD-A40F-CFBD-525B-72913B5B0920}"/>
              </a:ext>
            </a:extLst>
          </p:cNvPr>
          <p:cNvSpPr/>
          <p:nvPr/>
        </p:nvSpPr>
        <p:spPr>
          <a:xfrm>
            <a:off x="5560248" y="5208748"/>
            <a:ext cx="658824" cy="4604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x86 CPU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BD4408F-E07D-E34E-2D56-CA1F8BBD23B2}"/>
              </a:ext>
            </a:extLst>
          </p:cNvPr>
          <p:cNvCxnSpPr>
            <a:stCxn id="60" idx="6"/>
            <a:endCxn id="58" idx="2"/>
          </p:cNvCxnSpPr>
          <p:nvPr/>
        </p:nvCxnSpPr>
        <p:spPr>
          <a:xfrm>
            <a:off x="5403516" y="5438958"/>
            <a:ext cx="156732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Oval 59">
            <a:extLst>
              <a:ext uri="{FF2B5EF4-FFF2-40B4-BE49-F238E27FC236}">
                <a16:creationId xmlns:a16="http://schemas.microsoft.com/office/drawing/2014/main" id="{496EBAA2-A3BB-2F10-E98D-E2DE30DD5C21}"/>
              </a:ext>
            </a:extLst>
          </p:cNvPr>
          <p:cNvSpPr/>
          <p:nvPr/>
        </p:nvSpPr>
        <p:spPr>
          <a:xfrm>
            <a:off x="4744692" y="5208748"/>
            <a:ext cx="658824" cy="4604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x86 CPU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86ACB05-79DA-CCB6-25B4-CE2F8735C436}"/>
              </a:ext>
            </a:extLst>
          </p:cNvPr>
          <p:cNvSpPr/>
          <p:nvPr/>
        </p:nvSpPr>
        <p:spPr>
          <a:xfrm>
            <a:off x="6542255" y="4419415"/>
            <a:ext cx="1279043" cy="563685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FPGA SOC + </a:t>
            </a:r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IP (including integrated switch)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330CE5-F315-3899-F8FA-4E1B77611768}"/>
              </a:ext>
            </a:extLst>
          </p:cNvPr>
          <p:cNvSpPr txBox="1"/>
          <p:nvPr/>
        </p:nvSpPr>
        <p:spPr>
          <a:xfrm>
            <a:off x="6554810" y="4990573"/>
            <a:ext cx="156076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Composed server 4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EC327636-2778-1B41-33D0-71152EFC7590}"/>
              </a:ext>
            </a:extLst>
          </p:cNvPr>
          <p:cNvSpPr/>
          <p:nvPr/>
        </p:nvSpPr>
        <p:spPr>
          <a:xfrm>
            <a:off x="6699011" y="5212415"/>
            <a:ext cx="658824" cy="4604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ARMCPU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68710EB-8E2B-1DF8-8E1E-77B649D25CF8}"/>
              </a:ext>
            </a:extLst>
          </p:cNvPr>
          <p:cNvSpPr/>
          <p:nvPr/>
        </p:nvSpPr>
        <p:spPr>
          <a:xfrm rot="16200000">
            <a:off x="421604" y="5921512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5E81636-CC88-A7A3-CD66-CF79A60BE421}"/>
              </a:ext>
            </a:extLst>
          </p:cNvPr>
          <p:cNvSpPr/>
          <p:nvPr/>
        </p:nvSpPr>
        <p:spPr>
          <a:xfrm rot="16200000">
            <a:off x="1263929" y="5927779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7C41E46-2765-DCF1-C20A-5D043A7F8214}"/>
              </a:ext>
            </a:extLst>
          </p:cNvPr>
          <p:cNvSpPr/>
          <p:nvPr/>
        </p:nvSpPr>
        <p:spPr>
          <a:xfrm rot="16200000">
            <a:off x="707536" y="5927778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SSD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87AB427-54B2-56B6-7D90-D50B36BCF221}"/>
              </a:ext>
            </a:extLst>
          </p:cNvPr>
          <p:cNvSpPr/>
          <p:nvPr/>
        </p:nvSpPr>
        <p:spPr>
          <a:xfrm rot="16200000">
            <a:off x="1560434" y="5921511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SSD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2E9BC77-750B-DA7F-57DF-C211B647094D}"/>
              </a:ext>
            </a:extLst>
          </p:cNvPr>
          <p:cNvSpPr/>
          <p:nvPr/>
        </p:nvSpPr>
        <p:spPr>
          <a:xfrm rot="16200000">
            <a:off x="2666482" y="5914930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D29C9FA-883E-AB6A-4D3D-ED9B3214EB01}"/>
              </a:ext>
            </a:extLst>
          </p:cNvPr>
          <p:cNvSpPr/>
          <p:nvPr/>
        </p:nvSpPr>
        <p:spPr>
          <a:xfrm rot="16200000">
            <a:off x="3508807" y="5921197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74F8AB7-A629-403B-F497-569B10CCD22C}"/>
              </a:ext>
            </a:extLst>
          </p:cNvPr>
          <p:cNvSpPr/>
          <p:nvPr/>
        </p:nvSpPr>
        <p:spPr>
          <a:xfrm rot="16200000">
            <a:off x="2952414" y="5921196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SSD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F31DEE7-BF49-9BDE-01BE-AE49E65E3203}"/>
              </a:ext>
            </a:extLst>
          </p:cNvPr>
          <p:cNvSpPr/>
          <p:nvPr/>
        </p:nvSpPr>
        <p:spPr>
          <a:xfrm rot="16200000">
            <a:off x="3805312" y="5914929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SSD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6123708-A119-85B8-F947-BACD61EF2312}"/>
              </a:ext>
            </a:extLst>
          </p:cNvPr>
          <p:cNvSpPr/>
          <p:nvPr/>
        </p:nvSpPr>
        <p:spPr>
          <a:xfrm rot="16200000">
            <a:off x="4639489" y="5914930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3D36308-549F-1E4E-0E8D-A1C8A8E50B02}"/>
              </a:ext>
            </a:extLst>
          </p:cNvPr>
          <p:cNvSpPr/>
          <p:nvPr/>
        </p:nvSpPr>
        <p:spPr>
          <a:xfrm rot="16200000">
            <a:off x="5481814" y="5921197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0ED89BA-9AF9-74D5-75C4-C6CB4BE1CE65}"/>
              </a:ext>
            </a:extLst>
          </p:cNvPr>
          <p:cNvSpPr/>
          <p:nvPr/>
        </p:nvSpPr>
        <p:spPr>
          <a:xfrm rot="16200000">
            <a:off x="4925421" y="5921196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SSD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80FA32D-DFC6-9724-BFFD-E73C964989CD}"/>
              </a:ext>
            </a:extLst>
          </p:cNvPr>
          <p:cNvSpPr/>
          <p:nvPr/>
        </p:nvSpPr>
        <p:spPr>
          <a:xfrm rot="16200000">
            <a:off x="5778319" y="5914929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SSD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284FBB1-53EF-0441-2615-E7F9F188C705}"/>
              </a:ext>
            </a:extLst>
          </p:cNvPr>
          <p:cNvSpPr/>
          <p:nvPr/>
        </p:nvSpPr>
        <p:spPr>
          <a:xfrm rot="16200000">
            <a:off x="6570449" y="5904820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1C2AC72-79DB-E5A2-850F-D60A85CC585F}"/>
              </a:ext>
            </a:extLst>
          </p:cNvPr>
          <p:cNvSpPr/>
          <p:nvPr/>
        </p:nvSpPr>
        <p:spPr>
          <a:xfrm rot="16200000">
            <a:off x="6856381" y="5911086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SSD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ECF8991-9C2A-E667-67EC-17F3CD2F22B7}"/>
              </a:ext>
            </a:extLst>
          </p:cNvPr>
          <p:cNvSpPr/>
          <p:nvPr/>
        </p:nvSpPr>
        <p:spPr>
          <a:xfrm>
            <a:off x="8229565" y="4437006"/>
            <a:ext cx="1554245" cy="563685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ASIC with Integrated </a:t>
            </a:r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IP (including integrated switch)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A6B143-E63E-6CCB-34BF-90385C443B84}"/>
              </a:ext>
            </a:extLst>
          </p:cNvPr>
          <p:cNvSpPr txBox="1"/>
          <p:nvPr/>
        </p:nvSpPr>
        <p:spPr>
          <a:xfrm>
            <a:off x="8242121" y="5008164"/>
            <a:ext cx="154169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Composed server 4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9A03AE02-DDA2-A872-EA15-F006B6D089C6}"/>
              </a:ext>
            </a:extLst>
          </p:cNvPr>
          <p:cNvSpPr/>
          <p:nvPr/>
        </p:nvSpPr>
        <p:spPr>
          <a:xfrm>
            <a:off x="8386321" y="5230006"/>
            <a:ext cx="852265" cy="4604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Risc</a:t>
            </a:r>
            <a:r>
              <a:rPr lang="en-US" sz="1100" dirty="0">
                <a:solidFill>
                  <a:sysClr val="windowText" lastClr="000000"/>
                </a:solidFill>
              </a:rPr>
              <a:t>-V CPU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DA649D9-57BC-CD71-DBC3-F455BD0086F1}"/>
              </a:ext>
            </a:extLst>
          </p:cNvPr>
          <p:cNvSpPr/>
          <p:nvPr/>
        </p:nvSpPr>
        <p:spPr>
          <a:xfrm rot="16200000">
            <a:off x="8257760" y="5922411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E4289BB-9786-6358-83A5-EE120D11792A}"/>
              </a:ext>
            </a:extLst>
          </p:cNvPr>
          <p:cNvSpPr/>
          <p:nvPr/>
        </p:nvSpPr>
        <p:spPr>
          <a:xfrm rot="16200000">
            <a:off x="8543692" y="5928677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SSD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4C75F16-76AB-8F91-F329-292898D8F9DD}"/>
              </a:ext>
            </a:extLst>
          </p:cNvPr>
          <p:cNvCxnSpPr>
            <a:cxnSpLocks/>
            <a:stCxn id="107" idx="3"/>
            <a:endCxn id="117" idx="1"/>
          </p:cNvCxnSpPr>
          <p:nvPr/>
        </p:nvCxnSpPr>
        <p:spPr>
          <a:xfrm>
            <a:off x="9783811" y="5423663"/>
            <a:ext cx="650954" cy="2055"/>
          </a:xfrm>
          <a:prstGeom prst="line">
            <a:avLst/>
          </a:prstGeom>
          <a:ln w="666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46AB2C9-A92F-047B-DC67-FF8DC4EFFB34}"/>
              </a:ext>
            </a:extLst>
          </p:cNvPr>
          <p:cNvSpPr/>
          <p:nvPr/>
        </p:nvSpPr>
        <p:spPr>
          <a:xfrm>
            <a:off x="10422209" y="4439061"/>
            <a:ext cx="1554245" cy="563685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(including integrated switch)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172E324-D451-7669-0F6A-C37FCADB364C}"/>
              </a:ext>
            </a:extLst>
          </p:cNvPr>
          <p:cNvSpPr txBox="1"/>
          <p:nvPr/>
        </p:nvSpPr>
        <p:spPr>
          <a:xfrm>
            <a:off x="10434765" y="5010219"/>
            <a:ext cx="154169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Composed server N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F0B3282F-7A66-200F-E6E4-F2BDFE861AB0}"/>
              </a:ext>
            </a:extLst>
          </p:cNvPr>
          <p:cNvSpPr/>
          <p:nvPr/>
        </p:nvSpPr>
        <p:spPr>
          <a:xfrm>
            <a:off x="10578966" y="5232061"/>
            <a:ext cx="658824" cy="4604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F810F0D-75C1-55B5-0022-E8611C06BFF1}"/>
              </a:ext>
            </a:extLst>
          </p:cNvPr>
          <p:cNvSpPr/>
          <p:nvPr/>
        </p:nvSpPr>
        <p:spPr>
          <a:xfrm rot="16200000">
            <a:off x="10450404" y="5924466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5EC852D-1154-2FDA-0BD9-1758AEBB7BDE}"/>
              </a:ext>
            </a:extLst>
          </p:cNvPr>
          <p:cNvSpPr/>
          <p:nvPr/>
        </p:nvSpPr>
        <p:spPr>
          <a:xfrm rot="16200000">
            <a:off x="10736336" y="5930732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SSD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1EA34C7-D046-2397-2D87-23197F2214B7}"/>
              </a:ext>
            </a:extLst>
          </p:cNvPr>
          <p:cNvSpPr/>
          <p:nvPr/>
        </p:nvSpPr>
        <p:spPr>
          <a:xfrm rot="16200000">
            <a:off x="7682006" y="4579748"/>
            <a:ext cx="577078" cy="277000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D4A436D-56BB-2B7F-7391-9C130B7D0897}"/>
              </a:ext>
            </a:extLst>
          </p:cNvPr>
          <p:cNvSpPr/>
          <p:nvPr/>
        </p:nvSpPr>
        <p:spPr>
          <a:xfrm>
            <a:off x="7350986" y="5261122"/>
            <a:ext cx="765134" cy="4917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Primary Fabric Manager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31DF3C3-F470-92D3-2E89-09282D544F01}"/>
              </a:ext>
            </a:extLst>
          </p:cNvPr>
          <p:cNvCxnSpPr>
            <a:cxnSpLocks/>
            <a:stCxn id="127" idx="1"/>
          </p:cNvCxnSpPr>
          <p:nvPr/>
        </p:nvCxnSpPr>
        <p:spPr>
          <a:xfrm>
            <a:off x="7970545" y="5006787"/>
            <a:ext cx="0" cy="25440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7CF3EE0-4446-91AD-7036-EE2513B92209}"/>
              </a:ext>
            </a:extLst>
          </p:cNvPr>
          <p:cNvSpPr/>
          <p:nvPr/>
        </p:nvSpPr>
        <p:spPr>
          <a:xfrm rot="16200000">
            <a:off x="1861746" y="5195590"/>
            <a:ext cx="781028" cy="4917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Secondary Fabric Manager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A4C1AA30-FEF9-77D9-681C-C9ACE9BD4CC8}"/>
              </a:ext>
            </a:extLst>
          </p:cNvPr>
          <p:cNvCxnSpPr>
            <a:cxnSpLocks/>
          </p:cNvCxnSpPr>
          <p:nvPr/>
        </p:nvCxnSpPr>
        <p:spPr>
          <a:xfrm>
            <a:off x="2348468" y="5001467"/>
            <a:ext cx="0" cy="494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AA97E9E0-BD23-6CCD-18B8-EC042630457F}"/>
              </a:ext>
            </a:extLst>
          </p:cNvPr>
          <p:cNvCxnSpPr>
            <a:cxnSpLocks/>
            <a:stCxn id="127" idx="3"/>
            <a:endCxn id="17" idx="2"/>
          </p:cNvCxnSpPr>
          <p:nvPr/>
        </p:nvCxnSpPr>
        <p:spPr>
          <a:xfrm flipV="1">
            <a:off x="7970545" y="3501744"/>
            <a:ext cx="1189963" cy="92796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A317153F-D7B4-7321-5C4F-41F731036D66}"/>
              </a:ext>
            </a:extLst>
          </p:cNvPr>
          <p:cNvCxnSpPr>
            <a:cxnSpLocks/>
            <a:stCxn id="89" idx="3"/>
            <a:endCxn id="17" idx="2"/>
          </p:cNvCxnSpPr>
          <p:nvPr/>
        </p:nvCxnSpPr>
        <p:spPr>
          <a:xfrm flipV="1">
            <a:off x="2349058" y="3501744"/>
            <a:ext cx="6811450" cy="92264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310D2214-7F95-F5FB-873C-49303C360EC7}"/>
              </a:ext>
            </a:extLst>
          </p:cNvPr>
          <p:cNvSpPr txBox="1"/>
          <p:nvPr/>
        </p:nvSpPr>
        <p:spPr>
          <a:xfrm>
            <a:off x="10217339" y="2312588"/>
            <a:ext cx="1815151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Orchestration Server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60C0B371-9BDD-6238-5693-04E4A6D468AC}"/>
              </a:ext>
            </a:extLst>
          </p:cNvPr>
          <p:cNvSpPr/>
          <p:nvPr/>
        </p:nvSpPr>
        <p:spPr>
          <a:xfrm>
            <a:off x="10960035" y="2573137"/>
            <a:ext cx="658824" cy="4604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2CAB499-4333-7A4D-745D-A21CCD632890}"/>
              </a:ext>
            </a:extLst>
          </p:cNvPr>
          <p:cNvSpPr/>
          <p:nvPr/>
        </p:nvSpPr>
        <p:spPr>
          <a:xfrm rot="16200000">
            <a:off x="9793266" y="2676379"/>
            <a:ext cx="577078" cy="277000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6806791B-7525-3698-BA7D-B4F770484323}"/>
              </a:ext>
            </a:extLst>
          </p:cNvPr>
          <p:cNvSpPr/>
          <p:nvPr/>
        </p:nvSpPr>
        <p:spPr>
          <a:xfrm>
            <a:off x="10233914" y="2657717"/>
            <a:ext cx="758842" cy="2780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OFMF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11701D59-9466-0317-29A0-E0EB27CD2173}"/>
              </a:ext>
            </a:extLst>
          </p:cNvPr>
          <p:cNvSpPr/>
          <p:nvPr/>
        </p:nvSpPr>
        <p:spPr>
          <a:xfrm>
            <a:off x="10233914" y="2947677"/>
            <a:ext cx="1301248" cy="3859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Orchestrator (Grand Plan)</a:t>
            </a:r>
          </a:p>
        </p:txBody>
      </p:sp>
      <p:cxnSp>
        <p:nvCxnSpPr>
          <p:cNvPr id="175" name="Connector: Elbow 174">
            <a:extLst>
              <a:ext uri="{FF2B5EF4-FFF2-40B4-BE49-F238E27FC236}">
                <a16:creationId xmlns:a16="http://schemas.microsoft.com/office/drawing/2014/main" id="{EA5B9754-62EB-668C-0A43-B1C8DCCBD53E}"/>
              </a:ext>
            </a:extLst>
          </p:cNvPr>
          <p:cNvCxnSpPr>
            <a:cxnSpLocks/>
            <a:stCxn id="17" idx="3"/>
            <a:endCxn id="177" idx="1"/>
          </p:cNvCxnSpPr>
          <p:nvPr/>
        </p:nvCxnSpPr>
        <p:spPr>
          <a:xfrm>
            <a:off x="9562818" y="3560898"/>
            <a:ext cx="1409819" cy="228770"/>
          </a:xfrm>
          <a:prstGeom prst="bentConnector3">
            <a:avLst>
              <a:gd name="adj1" fmla="val 76206"/>
            </a:avLst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7" name="TextBox 176">
            <a:extLst>
              <a:ext uri="{FF2B5EF4-FFF2-40B4-BE49-F238E27FC236}">
                <a16:creationId xmlns:a16="http://schemas.microsoft.com/office/drawing/2014/main" id="{CF23BCEE-AE82-BF9D-1AC3-1FF39E6ABDB2}"/>
              </a:ext>
            </a:extLst>
          </p:cNvPr>
          <p:cNvSpPr txBox="1"/>
          <p:nvPr/>
        </p:nvSpPr>
        <p:spPr>
          <a:xfrm>
            <a:off x="10972637" y="3651168"/>
            <a:ext cx="112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Other Fabrics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1D8A9B1C-B826-940B-7AA3-3C0F56251B8A}"/>
              </a:ext>
            </a:extLst>
          </p:cNvPr>
          <p:cNvSpPr/>
          <p:nvPr/>
        </p:nvSpPr>
        <p:spPr>
          <a:xfrm>
            <a:off x="3031454" y="2205578"/>
            <a:ext cx="2045783" cy="422246"/>
          </a:xfrm>
          <a:prstGeom prst="rect">
            <a:avLst/>
          </a:prstGeom>
          <a:solidFill>
            <a:srgbClr val="A1A878"/>
          </a:solidFill>
          <a:ln>
            <a:solidFill>
              <a:srgbClr val="A1A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Top Of Rack Switch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24845889-BB39-75F7-ADF9-792B5656CEDA}"/>
              </a:ext>
            </a:extLst>
          </p:cNvPr>
          <p:cNvSpPr/>
          <p:nvPr/>
        </p:nvSpPr>
        <p:spPr>
          <a:xfrm>
            <a:off x="7699817" y="2202514"/>
            <a:ext cx="2045783" cy="422246"/>
          </a:xfrm>
          <a:prstGeom prst="rect">
            <a:avLst/>
          </a:prstGeom>
          <a:solidFill>
            <a:srgbClr val="A1A878"/>
          </a:solidFill>
          <a:ln>
            <a:solidFill>
              <a:srgbClr val="A1A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Top Of Rack Switch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CD69400-981A-CB2B-89EF-0A45AD3763C7}"/>
              </a:ext>
            </a:extLst>
          </p:cNvPr>
          <p:cNvSpPr/>
          <p:nvPr/>
        </p:nvSpPr>
        <p:spPr>
          <a:xfrm>
            <a:off x="5471554" y="2200500"/>
            <a:ext cx="2045783" cy="422246"/>
          </a:xfrm>
          <a:prstGeom prst="rect">
            <a:avLst/>
          </a:prstGeom>
          <a:solidFill>
            <a:srgbClr val="A1A878"/>
          </a:solidFill>
          <a:ln>
            <a:solidFill>
              <a:srgbClr val="A1A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Top Of Rack Switch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E88961B6-958D-811D-CC21-20F4D2BA5DE4}"/>
              </a:ext>
            </a:extLst>
          </p:cNvPr>
          <p:cNvCxnSpPr>
            <a:cxnSpLocks/>
            <a:stCxn id="77" idx="0"/>
            <a:endCxn id="181" idx="2"/>
          </p:cNvCxnSpPr>
          <p:nvPr/>
        </p:nvCxnSpPr>
        <p:spPr>
          <a:xfrm flipV="1">
            <a:off x="1287616" y="2627824"/>
            <a:ext cx="2766730" cy="1803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6A5DEC2-E5F5-11B2-2C73-DCB9AD26DDCE}"/>
              </a:ext>
            </a:extLst>
          </p:cNvPr>
          <p:cNvCxnSpPr>
            <a:cxnSpLocks/>
            <a:stCxn id="77" idx="0"/>
            <a:endCxn id="183" idx="2"/>
          </p:cNvCxnSpPr>
          <p:nvPr/>
        </p:nvCxnSpPr>
        <p:spPr>
          <a:xfrm flipV="1">
            <a:off x="1287616" y="2622746"/>
            <a:ext cx="5206830" cy="1808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3A21B9FB-B23A-F9B3-DB62-EEEEAD4DFBC4}"/>
              </a:ext>
            </a:extLst>
          </p:cNvPr>
          <p:cNvCxnSpPr>
            <a:cxnSpLocks/>
            <a:stCxn id="77" idx="0"/>
            <a:endCxn id="182" idx="2"/>
          </p:cNvCxnSpPr>
          <p:nvPr/>
        </p:nvCxnSpPr>
        <p:spPr>
          <a:xfrm flipV="1">
            <a:off x="1287616" y="2624760"/>
            <a:ext cx="7435093" cy="1806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D8B95DEF-31C8-17FF-3DDE-B4E1EF07F069}"/>
              </a:ext>
            </a:extLst>
          </p:cNvPr>
          <p:cNvCxnSpPr>
            <a:cxnSpLocks/>
            <a:stCxn id="46" idx="0"/>
            <a:endCxn id="16" idx="2"/>
          </p:cNvCxnSpPr>
          <p:nvPr/>
        </p:nvCxnSpPr>
        <p:spPr>
          <a:xfrm flipH="1" flipV="1">
            <a:off x="1498206" y="2604728"/>
            <a:ext cx="1912451" cy="1818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1A8693D0-249D-9B4D-2A0B-0B3EA4B9976E}"/>
              </a:ext>
            </a:extLst>
          </p:cNvPr>
          <p:cNvCxnSpPr>
            <a:cxnSpLocks/>
            <a:stCxn id="46" idx="0"/>
            <a:endCxn id="181" idx="2"/>
          </p:cNvCxnSpPr>
          <p:nvPr/>
        </p:nvCxnSpPr>
        <p:spPr>
          <a:xfrm flipV="1">
            <a:off x="3410657" y="2627824"/>
            <a:ext cx="643689" cy="1795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E7FDC05D-082E-FC44-BCA3-8183A43F0241}"/>
              </a:ext>
            </a:extLst>
          </p:cNvPr>
          <p:cNvCxnSpPr>
            <a:cxnSpLocks/>
            <a:stCxn id="183" idx="2"/>
            <a:endCxn id="46" idx="0"/>
          </p:cNvCxnSpPr>
          <p:nvPr/>
        </p:nvCxnSpPr>
        <p:spPr>
          <a:xfrm flipH="1">
            <a:off x="3410657" y="2622746"/>
            <a:ext cx="3083789" cy="1800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CEFB1516-FE9F-BDE3-A0A3-6A91A601A4A0}"/>
              </a:ext>
            </a:extLst>
          </p:cNvPr>
          <p:cNvCxnSpPr>
            <a:cxnSpLocks/>
            <a:stCxn id="46" idx="0"/>
            <a:endCxn id="182" idx="2"/>
          </p:cNvCxnSpPr>
          <p:nvPr/>
        </p:nvCxnSpPr>
        <p:spPr>
          <a:xfrm flipV="1">
            <a:off x="3410657" y="2624760"/>
            <a:ext cx="5312052" cy="1798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DD9FCC81-2D8F-C7CC-5C0C-67E1901D5020}"/>
              </a:ext>
            </a:extLst>
          </p:cNvPr>
          <p:cNvCxnSpPr>
            <a:cxnSpLocks/>
            <a:stCxn id="16" idx="2"/>
            <a:endCxn id="56" idx="0"/>
          </p:cNvCxnSpPr>
          <p:nvPr/>
        </p:nvCxnSpPr>
        <p:spPr>
          <a:xfrm>
            <a:off x="1498206" y="2604728"/>
            <a:ext cx="3866852" cy="1811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2F574A91-8B0F-C530-57C8-6C9909A0AD3C}"/>
              </a:ext>
            </a:extLst>
          </p:cNvPr>
          <p:cNvCxnSpPr>
            <a:cxnSpLocks/>
            <a:stCxn id="56" idx="0"/>
            <a:endCxn id="183" idx="2"/>
          </p:cNvCxnSpPr>
          <p:nvPr/>
        </p:nvCxnSpPr>
        <p:spPr>
          <a:xfrm flipV="1">
            <a:off x="5365058" y="2622746"/>
            <a:ext cx="1129388" cy="1793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FA223E39-8BBE-9C0C-05E8-E2CC2439845C}"/>
              </a:ext>
            </a:extLst>
          </p:cNvPr>
          <p:cNvCxnSpPr>
            <a:cxnSpLocks/>
            <a:stCxn id="182" idx="2"/>
            <a:endCxn id="56" idx="0"/>
          </p:cNvCxnSpPr>
          <p:nvPr/>
        </p:nvCxnSpPr>
        <p:spPr>
          <a:xfrm flipH="1">
            <a:off x="5365058" y="2624760"/>
            <a:ext cx="3357651" cy="1790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C5D26160-ABCB-2876-BA31-52FD8F57AD36}"/>
              </a:ext>
            </a:extLst>
          </p:cNvPr>
          <p:cNvCxnSpPr>
            <a:cxnSpLocks/>
            <a:stCxn id="182" idx="2"/>
            <a:endCxn id="62" idx="0"/>
          </p:cNvCxnSpPr>
          <p:nvPr/>
        </p:nvCxnSpPr>
        <p:spPr>
          <a:xfrm flipH="1">
            <a:off x="7181777" y="2624760"/>
            <a:ext cx="1540932" cy="1794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E5378CBF-67EA-C517-CFE6-4EFDFC034048}"/>
              </a:ext>
            </a:extLst>
          </p:cNvPr>
          <p:cNvCxnSpPr>
            <a:cxnSpLocks/>
            <a:stCxn id="182" idx="2"/>
            <a:endCxn id="106" idx="0"/>
          </p:cNvCxnSpPr>
          <p:nvPr/>
        </p:nvCxnSpPr>
        <p:spPr>
          <a:xfrm>
            <a:off x="8722709" y="2624760"/>
            <a:ext cx="283979" cy="1812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9FF9297A-9D3E-BCD1-6AB9-0909342E491E}"/>
              </a:ext>
            </a:extLst>
          </p:cNvPr>
          <p:cNvCxnSpPr>
            <a:cxnSpLocks/>
            <a:stCxn id="183" idx="2"/>
            <a:endCxn id="62" idx="0"/>
          </p:cNvCxnSpPr>
          <p:nvPr/>
        </p:nvCxnSpPr>
        <p:spPr>
          <a:xfrm>
            <a:off x="6494446" y="2622746"/>
            <a:ext cx="687331" cy="1796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BFAF574C-0CF2-78A5-E0F1-AC71FFACBE50}"/>
              </a:ext>
            </a:extLst>
          </p:cNvPr>
          <p:cNvCxnSpPr>
            <a:cxnSpLocks/>
            <a:stCxn id="181" idx="2"/>
            <a:endCxn id="56" idx="0"/>
          </p:cNvCxnSpPr>
          <p:nvPr/>
        </p:nvCxnSpPr>
        <p:spPr>
          <a:xfrm>
            <a:off x="4054346" y="2627824"/>
            <a:ext cx="1310712" cy="1787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F16D1920-882E-6B96-0952-A8350B788D12}"/>
              </a:ext>
            </a:extLst>
          </p:cNvPr>
          <p:cNvCxnSpPr>
            <a:cxnSpLocks/>
            <a:stCxn id="16" idx="2"/>
            <a:endCxn id="62" idx="0"/>
          </p:cNvCxnSpPr>
          <p:nvPr/>
        </p:nvCxnSpPr>
        <p:spPr>
          <a:xfrm>
            <a:off x="1498206" y="2604728"/>
            <a:ext cx="5683571" cy="181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A0CDEAD0-138B-653E-648A-CA3A54D62A11}"/>
              </a:ext>
            </a:extLst>
          </p:cNvPr>
          <p:cNvCxnSpPr>
            <a:cxnSpLocks/>
            <a:stCxn id="181" idx="2"/>
            <a:endCxn id="62" idx="0"/>
          </p:cNvCxnSpPr>
          <p:nvPr/>
        </p:nvCxnSpPr>
        <p:spPr>
          <a:xfrm>
            <a:off x="4054346" y="2627824"/>
            <a:ext cx="3127431" cy="17915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69AC60B8-0831-B94E-B8B8-06CF1F35C910}"/>
              </a:ext>
            </a:extLst>
          </p:cNvPr>
          <p:cNvCxnSpPr>
            <a:cxnSpLocks/>
            <a:stCxn id="183" idx="2"/>
            <a:endCxn id="115" idx="0"/>
          </p:cNvCxnSpPr>
          <p:nvPr/>
        </p:nvCxnSpPr>
        <p:spPr>
          <a:xfrm>
            <a:off x="6494446" y="2622746"/>
            <a:ext cx="4704886" cy="1816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533D9427-2904-96BF-C091-D6D1A8D16C17}"/>
              </a:ext>
            </a:extLst>
          </p:cNvPr>
          <p:cNvCxnSpPr>
            <a:cxnSpLocks/>
            <a:stCxn id="181" idx="2"/>
            <a:endCxn id="115" idx="0"/>
          </p:cNvCxnSpPr>
          <p:nvPr/>
        </p:nvCxnSpPr>
        <p:spPr>
          <a:xfrm>
            <a:off x="4054346" y="2627824"/>
            <a:ext cx="7144986" cy="1811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A6959EDE-3871-29A1-0733-6B1170463AB6}"/>
              </a:ext>
            </a:extLst>
          </p:cNvPr>
          <p:cNvCxnSpPr>
            <a:cxnSpLocks/>
            <a:stCxn id="16" idx="2"/>
            <a:endCxn id="115" idx="0"/>
          </p:cNvCxnSpPr>
          <p:nvPr/>
        </p:nvCxnSpPr>
        <p:spPr>
          <a:xfrm>
            <a:off x="1498206" y="2604728"/>
            <a:ext cx="9701126" cy="1834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A20FCA96-0165-10F7-3B2C-35C62EA4746E}"/>
              </a:ext>
            </a:extLst>
          </p:cNvPr>
          <p:cNvCxnSpPr>
            <a:cxnSpLocks/>
            <a:stCxn id="183" idx="2"/>
            <a:endCxn id="106" idx="0"/>
          </p:cNvCxnSpPr>
          <p:nvPr/>
        </p:nvCxnSpPr>
        <p:spPr>
          <a:xfrm>
            <a:off x="6494446" y="2622746"/>
            <a:ext cx="2512242" cy="1814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015E03ED-AA87-DAC9-503F-1CB93D8DE7D3}"/>
              </a:ext>
            </a:extLst>
          </p:cNvPr>
          <p:cNvCxnSpPr>
            <a:cxnSpLocks/>
            <a:stCxn id="181" idx="2"/>
            <a:endCxn id="106" idx="0"/>
          </p:cNvCxnSpPr>
          <p:nvPr/>
        </p:nvCxnSpPr>
        <p:spPr>
          <a:xfrm>
            <a:off x="4054346" y="2627824"/>
            <a:ext cx="4952342" cy="1809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8F84E8E7-06FB-A986-6CB6-A1CACC92AB35}"/>
              </a:ext>
            </a:extLst>
          </p:cNvPr>
          <p:cNvCxnSpPr>
            <a:cxnSpLocks/>
            <a:stCxn id="16" idx="2"/>
            <a:endCxn id="106" idx="0"/>
          </p:cNvCxnSpPr>
          <p:nvPr/>
        </p:nvCxnSpPr>
        <p:spPr>
          <a:xfrm>
            <a:off x="1498206" y="2604728"/>
            <a:ext cx="7508482" cy="18322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15288FF-CEEB-47B2-6A42-E0D7253874B5}"/>
              </a:ext>
            </a:extLst>
          </p:cNvPr>
          <p:cNvSpPr/>
          <p:nvPr/>
        </p:nvSpPr>
        <p:spPr>
          <a:xfrm rot="2179836">
            <a:off x="8914330" y="3157430"/>
            <a:ext cx="718303" cy="38138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Ethernet Switch</a:t>
            </a:r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4F6F4888-C272-E445-DB22-2FFC5A2C6D74}"/>
              </a:ext>
            </a:extLst>
          </p:cNvPr>
          <p:cNvSpPr/>
          <p:nvPr/>
        </p:nvSpPr>
        <p:spPr>
          <a:xfrm rot="16200000">
            <a:off x="155820" y="550373"/>
            <a:ext cx="874739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FAM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1AAFF1C9-A97F-9A22-8E9C-2FC3AE5967BE}"/>
              </a:ext>
            </a:extLst>
          </p:cNvPr>
          <p:cNvSpPr txBox="1"/>
          <p:nvPr/>
        </p:nvSpPr>
        <p:spPr>
          <a:xfrm>
            <a:off x="2488589" y="1145018"/>
            <a:ext cx="2373640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Resource Enclosure 2</a:t>
            </a: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054DC765-682F-0FDB-6A5F-0183D0146D12}"/>
              </a:ext>
            </a:extLst>
          </p:cNvPr>
          <p:cNvSpPr/>
          <p:nvPr/>
        </p:nvSpPr>
        <p:spPr>
          <a:xfrm rot="16200000">
            <a:off x="2268341" y="538969"/>
            <a:ext cx="893361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SLD</a:t>
            </a: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6532FA9A-2D4C-3911-2D0E-26EC4077AD45}"/>
              </a:ext>
            </a:extLst>
          </p:cNvPr>
          <p:cNvSpPr/>
          <p:nvPr/>
        </p:nvSpPr>
        <p:spPr>
          <a:xfrm rot="16200000">
            <a:off x="2680058" y="534482"/>
            <a:ext cx="893361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SLD</a:t>
            </a:r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F8B447C7-9B31-6850-6748-0511DF17616B}"/>
              </a:ext>
            </a:extLst>
          </p:cNvPr>
          <p:cNvSpPr/>
          <p:nvPr/>
        </p:nvSpPr>
        <p:spPr>
          <a:xfrm rot="16200000">
            <a:off x="3103666" y="560164"/>
            <a:ext cx="893361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SLD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812D1195-BD67-F69A-F39C-8AEF1EF92CC7}"/>
              </a:ext>
            </a:extLst>
          </p:cNvPr>
          <p:cNvSpPr/>
          <p:nvPr/>
        </p:nvSpPr>
        <p:spPr>
          <a:xfrm rot="16200000">
            <a:off x="3780698" y="606128"/>
            <a:ext cx="833574" cy="2607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D036686F-B87A-7582-BA1C-87FCAD53342B}"/>
              </a:ext>
            </a:extLst>
          </p:cNvPr>
          <p:cNvSpPr/>
          <p:nvPr/>
        </p:nvSpPr>
        <p:spPr>
          <a:xfrm rot="16200000">
            <a:off x="4051305" y="601142"/>
            <a:ext cx="833574" cy="2607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58A09363-D5BB-3AB3-EE8C-0EAE027DC57A}"/>
              </a:ext>
            </a:extLst>
          </p:cNvPr>
          <p:cNvSpPr/>
          <p:nvPr/>
        </p:nvSpPr>
        <p:spPr>
          <a:xfrm>
            <a:off x="5011141" y="1394490"/>
            <a:ext cx="2514710" cy="275642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Switch with </a:t>
            </a:r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to PCIe Adapter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8715F82B-8F30-BF87-7D0E-78FE74ACC89E}"/>
              </a:ext>
            </a:extLst>
          </p:cNvPr>
          <p:cNvCxnSpPr>
            <a:cxnSpLocks/>
          </p:cNvCxnSpPr>
          <p:nvPr/>
        </p:nvCxnSpPr>
        <p:spPr>
          <a:xfrm>
            <a:off x="6994987" y="9626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Oval 310">
            <a:extLst>
              <a:ext uri="{FF2B5EF4-FFF2-40B4-BE49-F238E27FC236}">
                <a16:creationId xmlns:a16="http://schemas.microsoft.com/office/drawing/2014/main" id="{90727E98-E1E3-3A6F-C850-34CD77F603FC}"/>
              </a:ext>
            </a:extLst>
          </p:cNvPr>
          <p:cNvSpPr/>
          <p:nvPr/>
        </p:nvSpPr>
        <p:spPr>
          <a:xfrm rot="16200000">
            <a:off x="5909514" y="604724"/>
            <a:ext cx="833574" cy="2607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DB80DF29-E9CA-832D-B5F8-B19A0D7F18A9}"/>
              </a:ext>
            </a:extLst>
          </p:cNvPr>
          <p:cNvSpPr txBox="1"/>
          <p:nvPr/>
        </p:nvSpPr>
        <p:spPr>
          <a:xfrm>
            <a:off x="5005873" y="1148120"/>
            <a:ext cx="2511464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Resource Enclosure 3</a:t>
            </a:r>
          </a:p>
        </p:txBody>
      </p:sp>
      <p:sp>
        <p:nvSpPr>
          <p:cNvPr id="313" name="Oval 312">
            <a:extLst>
              <a:ext uri="{FF2B5EF4-FFF2-40B4-BE49-F238E27FC236}">
                <a16:creationId xmlns:a16="http://schemas.microsoft.com/office/drawing/2014/main" id="{96FB7FC9-978B-97FE-861A-740178757DCE}"/>
              </a:ext>
            </a:extLst>
          </p:cNvPr>
          <p:cNvSpPr/>
          <p:nvPr/>
        </p:nvSpPr>
        <p:spPr>
          <a:xfrm rot="16200000">
            <a:off x="4670677" y="542071"/>
            <a:ext cx="893361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NVMe</a:t>
            </a:r>
            <a:r>
              <a:rPr lang="en-US" sz="1100" dirty="0">
                <a:solidFill>
                  <a:sysClr val="windowText" lastClr="000000"/>
                </a:solidFill>
              </a:rPr>
              <a:t> SSD</a:t>
            </a:r>
          </a:p>
        </p:txBody>
      </p:sp>
      <p:sp>
        <p:nvSpPr>
          <p:cNvPr id="314" name="Oval 313">
            <a:extLst>
              <a:ext uri="{FF2B5EF4-FFF2-40B4-BE49-F238E27FC236}">
                <a16:creationId xmlns:a16="http://schemas.microsoft.com/office/drawing/2014/main" id="{6D070AD9-D9C5-0EB2-5176-AB607EDA9D39}"/>
              </a:ext>
            </a:extLst>
          </p:cNvPr>
          <p:cNvSpPr/>
          <p:nvPr/>
        </p:nvSpPr>
        <p:spPr>
          <a:xfrm rot="16200000">
            <a:off x="5082394" y="537584"/>
            <a:ext cx="893361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NVMe</a:t>
            </a:r>
            <a:r>
              <a:rPr lang="en-US" sz="1100" dirty="0">
                <a:solidFill>
                  <a:sysClr val="windowText" lastClr="000000"/>
                </a:solidFill>
              </a:rPr>
              <a:t> SSD</a:t>
            </a: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C366215B-CEFD-1FBA-09B4-BEB20B0CAE7E}"/>
              </a:ext>
            </a:extLst>
          </p:cNvPr>
          <p:cNvSpPr/>
          <p:nvPr/>
        </p:nvSpPr>
        <p:spPr>
          <a:xfrm rot="16200000">
            <a:off x="5506002" y="563266"/>
            <a:ext cx="893361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NVMe</a:t>
            </a:r>
            <a:r>
              <a:rPr lang="en-US" sz="1100" dirty="0">
                <a:solidFill>
                  <a:sysClr val="windowText" lastClr="000000"/>
                </a:solidFill>
              </a:rPr>
              <a:t> SSD</a:t>
            </a: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0C7357FA-358F-1627-8668-7C562DEC7CF5}"/>
              </a:ext>
            </a:extLst>
          </p:cNvPr>
          <p:cNvSpPr/>
          <p:nvPr/>
        </p:nvSpPr>
        <p:spPr>
          <a:xfrm rot="16200000">
            <a:off x="6183034" y="609230"/>
            <a:ext cx="833574" cy="2607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1E9BC5E9-B8A6-C1B5-48B3-B2D80B451D7F}"/>
              </a:ext>
            </a:extLst>
          </p:cNvPr>
          <p:cNvSpPr/>
          <p:nvPr/>
        </p:nvSpPr>
        <p:spPr>
          <a:xfrm rot="16200000">
            <a:off x="6453641" y="604244"/>
            <a:ext cx="833574" cy="2607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318" name="Oval 317">
            <a:extLst>
              <a:ext uri="{FF2B5EF4-FFF2-40B4-BE49-F238E27FC236}">
                <a16:creationId xmlns:a16="http://schemas.microsoft.com/office/drawing/2014/main" id="{330B4ABF-96D1-9F82-B15E-116C430F204A}"/>
              </a:ext>
            </a:extLst>
          </p:cNvPr>
          <p:cNvSpPr/>
          <p:nvPr/>
        </p:nvSpPr>
        <p:spPr>
          <a:xfrm rot="16200000">
            <a:off x="363933" y="561017"/>
            <a:ext cx="874739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FAM</a:t>
            </a:r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995AF5CB-DDBF-C2AE-D01F-41E0220BC563}"/>
              </a:ext>
            </a:extLst>
          </p:cNvPr>
          <p:cNvSpPr/>
          <p:nvPr/>
        </p:nvSpPr>
        <p:spPr>
          <a:xfrm rot="16200000">
            <a:off x="600790" y="571661"/>
            <a:ext cx="874739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FAM</a:t>
            </a:r>
          </a:p>
        </p:txBody>
      </p:sp>
      <p:sp>
        <p:nvSpPr>
          <p:cNvPr id="320" name="Oval 319">
            <a:extLst>
              <a:ext uri="{FF2B5EF4-FFF2-40B4-BE49-F238E27FC236}">
                <a16:creationId xmlns:a16="http://schemas.microsoft.com/office/drawing/2014/main" id="{1BC54A97-8DFC-9179-FF62-349A6D333646}"/>
              </a:ext>
            </a:extLst>
          </p:cNvPr>
          <p:cNvSpPr/>
          <p:nvPr/>
        </p:nvSpPr>
        <p:spPr>
          <a:xfrm rot="16200000">
            <a:off x="820951" y="556730"/>
            <a:ext cx="874739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FAM</a:t>
            </a:r>
          </a:p>
        </p:txBody>
      </p:sp>
      <p:sp>
        <p:nvSpPr>
          <p:cNvPr id="321" name="Oval 320">
            <a:extLst>
              <a:ext uri="{FF2B5EF4-FFF2-40B4-BE49-F238E27FC236}">
                <a16:creationId xmlns:a16="http://schemas.microsoft.com/office/drawing/2014/main" id="{8824A307-8650-A3F8-3089-19325C62FB4F}"/>
              </a:ext>
            </a:extLst>
          </p:cNvPr>
          <p:cNvSpPr/>
          <p:nvPr/>
        </p:nvSpPr>
        <p:spPr>
          <a:xfrm rot="16200000">
            <a:off x="1025617" y="562823"/>
            <a:ext cx="874739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FAM</a:t>
            </a:r>
          </a:p>
        </p:txBody>
      </p:sp>
      <p:sp>
        <p:nvSpPr>
          <p:cNvPr id="322" name="Oval 321">
            <a:extLst>
              <a:ext uri="{FF2B5EF4-FFF2-40B4-BE49-F238E27FC236}">
                <a16:creationId xmlns:a16="http://schemas.microsoft.com/office/drawing/2014/main" id="{43ACDC9F-0899-4240-A367-4BD72DBB6494}"/>
              </a:ext>
            </a:extLst>
          </p:cNvPr>
          <p:cNvSpPr/>
          <p:nvPr/>
        </p:nvSpPr>
        <p:spPr>
          <a:xfrm rot="16200000">
            <a:off x="1255240" y="568441"/>
            <a:ext cx="874739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FAM</a:t>
            </a:r>
          </a:p>
        </p:txBody>
      </p:sp>
      <p:sp>
        <p:nvSpPr>
          <p:cNvPr id="323" name="Oval 322">
            <a:extLst>
              <a:ext uri="{FF2B5EF4-FFF2-40B4-BE49-F238E27FC236}">
                <a16:creationId xmlns:a16="http://schemas.microsoft.com/office/drawing/2014/main" id="{0914105F-9F95-F1FC-8614-9C75DC06AFD8}"/>
              </a:ext>
            </a:extLst>
          </p:cNvPr>
          <p:cNvSpPr/>
          <p:nvPr/>
        </p:nvSpPr>
        <p:spPr>
          <a:xfrm rot="16200000">
            <a:off x="1467771" y="585705"/>
            <a:ext cx="874739" cy="4034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ysClr val="windowText" lastClr="000000"/>
                </a:solidFill>
              </a:rPr>
              <a:t>GenZ</a:t>
            </a:r>
            <a:r>
              <a:rPr lang="en-US" sz="1100" dirty="0">
                <a:solidFill>
                  <a:sysClr val="windowText" lastClr="000000"/>
                </a:solidFill>
              </a:rPr>
              <a:t> FAM</a:t>
            </a:r>
          </a:p>
        </p:txBody>
      </p: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70539BD7-04C5-8DF7-FD0A-B234AFFEED8D}"/>
              </a:ext>
            </a:extLst>
          </p:cNvPr>
          <p:cNvCxnSpPr>
            <a:cxnSpLocks/>
            <a:stCxn id="309" idx="2"/>
            <a:endCxn id="16" idx="0"/>
          </p:cNvCxnSpPr>
          <p:nvPr/>
        </p:nvCxnSpPr>
        <p:spPr>
          <a:xfrm flipH="1">
            <a:off x="1498206" y="1670132"/>
            <a:ext cx="4770290" cy="512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Rectangle 326">
            <a:extLst>
              <a:ext uri="{FF2B5EF4-FFF2-40B4-BE49-F238E27FC236}">
                <a16:creationId xmlns:a16="http://schemas.microsoft.com/office/drawing/2014/main" id="{936A3E51-0779-940A-FBEC-0D7279B9D71F}"/>
              </a:ext>
            </a:extLst>
          </p:cNvPr>
          <p:cNvSpPr/>
          <p:nvPr/>
        </p:nvSpPr>
        <p:spPr>
          <a:xfrm rot="16200000">
            <a:off x="273775" y="2799008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030CCEEF-56E1-DB16-08F5-E40B6B678B9B}"/>
              </a:ext>
            </a:extLst>
          </p:cNvPr>
          <p:cNvSpPr/>
          <p:nvPr/>
        </p:nvSpPr>
        <p:spPr>
          <a:xfrm rot="16200000">
            <a:off x="556377" y="2799403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A373C242-49CD-E7B3-467F-E57C0BDC3FF1}"/>
              </a:ext>
            </a:extLst>
          </p:cNvPr>
          <p:cNvSpPr/>
          <p:nvPr/>
        </p:nvSpPr>
        <p:spPr>
          <a:xfrm rot="16200000">
            <a:off x="2950343" y="2837061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0F95F908-ADA0-CCE3-58DA-D554C0066F2C}"/>
              </a:ext>
            </a:extLst>
          </p:cNvPr>
          <p:cNvSpPr/>
          <p:nvPr/>
        </p:nvSpPr>
        <p:spPr>
          <a:xfrm rot="16200000">
            <a:off x="3217138" y="2837060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6A9E06AA-E4E2-BA19-159D-DAA1666E55D6}"/>
              </a:ext>
            </a:extLst>
          </p:cNvPr>
          <p:cNvSpPr/>
          <p:nvPr/>
        </p:nvSpPr>
        <p:spPr>
          <a:xfrm rot="16200000">
            <a:off x="5300763" y="2813934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DACFCBD8-CAB8-E06F-CC10-899738765235}"/>
              </a:ext>
            </a:extLst>
          </p:cNvPr>
          <p:cNvSpPr/>
          <p:nvPr/>
        </p:nvSpPr>
        <p:spPr>
          <a:xfrm rot="16200000">
            <a:off x="5567558" y="2813933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B05AED9E-A6A0-5B3E-63F6-5BFEDFD68027}"/>
              </a:ext>
            </a:extLst>
          </p:cNvPr>
          <p:cNvSpPr/>
          <p:nvPr/>
        </p:nvSpPr>
        <p:spPr>
          <a:xfrm rot="16200000">
            <a:off x="7545128" y="2804722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1CDAC7AE-C391-C360-D38A-55E9BFCBE706}"/>
              </a:ext>
            </a:extLst>
          </p:cNvPr>
          <p:cNvSpPr/>
          <p:nvPr/>
        </p:nvSpPr>
        <p:spPr>
          <a:xfrm rot="16200000">
            <a:off x="7811923" y="2804721"/>
            <a:ext cx="595988" cy="211123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DDR</a:t>
            </a:r>
          </a:p>
        </p:txBody>
      </p: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5D85171F-AB6C-9989-246A-BA0F4E583158}"/>
              </a:ext>
            </a:extLst>
          </p:cNvPr>
          <p:cNvCxnSpPr>
            <a:cxnSpLocks/>
            <a:stCxn id="181" idx="0"/>
          </p:cNvCxnSpPr>
          <p:nvPr/>
        </p:nvCxnSpPr>
        <p:spPr>
          <a:xfrm flipH="1" flipV="1">
            <a:off x="959933" y="1637600"/>
            <a:ext cx="3094413" cy="567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BBB9B25A-4006-0335-848C-315C20B23848}"/>
              </a:ext>
            </a:extLst>
          </p:cNvPr>
          <p:cNvCxnSpPr>
            <a:cxnSpLocks/>
            <a:stCxn id="183" idx="0"/>
            <a:endCxn id="137" idx="2"/>
          </p:cNvCxnSpPr>
          <p:nvPr/>
        </p:nvCxnSpPr>
        <p:spPr>
          <a:xfrm flipH="1" flipV="1">
            <a:off x="963263" y="1623153"/>
            <a:ext cx="5531183" cy="577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B15CD784-5957-FA7B-A675-87A1D28D466D}"/>
              </a:ext>
            </a:extLst>
          </p:cNvPr>
          <p:cNvCxnSpPr>
            <a:cxnSpLocks/>
            <a:stCxn id="182" idx="0"/>
            <a:endCxn id="137" idx="2"/>
          </p:cNvCxnSpPr>
          <p:nvPr/>
        </p:nvCxnSpPr>
        <p:spPr>
          <a:xfrm flipH="1" flipV="1">
            <a:off x="963263" y="1623153"/>
            <a:ext cx="7759446" cy="5793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046A4D49-3E09-E2B0-F45B-A62E5956E743}"/>
              </a:ext>
            </a:extLst>
          </p:cNvPr>
          <p:cNvCxnSpPr>
            <a:cxnSpLocks/>
            <a:stCxn id="22" idx="2"/>
            <a:endCxn id="181" idx="0"/>
          </p:cNvCxnSpPr>
          <p:nvPr/>
        </p:nvCxnSpPr>
        <p:spPr>
          <a:xfrm>
            <a:off x="3676388" y="1687511"/>
            <a:ext cx="377958" cy="518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3F20A193-8F8D-655D-0FEB-67D5EAEEC02A}"/>
              </a:ext>
            </a:extLst>
          </p:cNvPr>
          <p:cNvCxnSpPr>
            <a:cxnSpLocks/>
            <a:stCxn id="309" idx="2"/>
            <a:endCxn id="181" idx="0"/>
          </p:cNvCxnSpPr>
          <p:nvPr/>
        </p:nvCxnSpPr>
        <p:spPr>
          <a:xfrm flipH="1">
            <a:off x="4054346" y="1670132"/>
            <a:ext cx="2214150" cy="535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559834F1-4732-DA0E-AFA6-0EED53CD7911}"/>
              </a:ext>
            </a:extLst>
          </p:cNvPr>
          <p:cNvCxnSpPr>
            <a:cxnSpLocks/>
            <a:stCxn id="183" idx="0"/>
            <a:endCxn id="309" idx="2"/>
          </p:cNvCxnSpPr>
          <p:nvPr/>
        </p:nvCxnSpPr>
        <p:spPr>
          <a:xfrm flipH="1" flipV="1">
            <a:off x="6268496" y="1670132"/>
            <a:ext cx="225950" cy="530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B83FD103-753B-C4B7-6F8A-CF1EFEE08A39}"/>
              </a:ext>
            </a:extLst>
          </p:cNvPr>
          <p:cNvCxnSpPr>
            <a:cxnSpLocks/>
            <a:stCxn id="183" idx="0"/>
            <a:endCxn id="22" idx="2"/>
          </p:cNvCxnSpPr>
          <p:nvPr/>
        </p:nvCxnSpPr>
        <p:spPr>
          <a:xfrm flipH="1" flipV="1">
            <a:off x="3676388" y="1687511"/>
            <a:ext cx="2818058" cy="512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4254192A-E064-372E-910F-703E146EB696}"/>
              </a:ext>
            </a:extLst>
          </p:cNvPr>
          <p:cNvCxnSpPr>
            <a:cxnSpLocks/>
            <a:stCxn id="182" idx="0"/>
            <a:endCxn id="22" idx="2"/>
          </p:cNvCxnSpPr>
          <p:nvPr/>
        </p:nvCxnSpPr>
        <p:spPr>
          <a:xfrm flipH="1" flipV="1">
            <a:off x="3676388" y="1687511"/>
            <a:ext cx="5046321" cy="5150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76391544-A6C5-C5E8-E462-5883155162E0}"/>
              </a:ext>
            </a:extLst>
          </p:cNvPr>
          <p:cNvCxnSpPr>
            <a:cxnSpLocks/>
            <a:stCxn id="182" idx="0"/>
            <a:endCxn id="309" idx="2"/>
          </p:cNvCxnSpPr>
          <p:nvPr/>
        </p:nvCxnSpPr>
        <p:spPr>
          <a:xfrm flipH="1" flipV="1">
            <a:off x="6268496" y="1670132"/>
            <a:ext cx="2454213" cy="532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BA2BF25-4892-94A9-47AC-0C0B6922A8B5}"/>
              </a:ext>
            </a:extLst>
          </p:cNvPr>
          <p:cNvSpPr txBox="1"/>
          <p:nvPr/>
        </p:nvSpPr>
        <p:spPr>
          <a:xfrm>
            <a:off x="8955501" y="1022792"/>
            <a:ext cx="19272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rgbClr val="1D1C1D"/>
                </a:solidFill>
                <a:latin typeface="Slack-Lato"/>
              </a:rPr>
              <a:t>Fabric Manager to OFMF</a:t>
            </a:r>
            <a:endParaRPr lang="en-US" sz="1000" b="0" i="0" dirty="0">
              <a:solidFill>
                <a:srgbClr val="1D1C1D"/>
              </a:solidFill>
              <a:effectLst/>
              <a:latin typeface="Slack-Lato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component add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component change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resource add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resource add-consumers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resource remove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resource remove-consumers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D485B9-399A-9979-AAC8-780D338A252B}"/>
              </a:ext>
            </a:extLst>
          </p:cNvPr>
          <p:cNvSpPr txBox="1"/>
          <p:nvPr/>
        </p:nvSpPr>
        <p:spPr>
          <a:xfrm>
            <a:off x="9035917" y="93686"/>
            <a:ext cx="2411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rgbClr val="1D1C1D"/>
                </a:solidFill>
                <a:latin typeface="Slack-Lato"/>
              </a:rPr>
              <a:t>OFMF to Fabric Manager</a:t>
            </a:r>
            <a:endParaRPr lang="en-US" sz="1000" b="0" i="0" dirty="0">
              <a:solidFill>
                <a:srgbClr val="1D1C1D"/>
              </a:solidFill>
              <a:effectLst/>
              <a:latin typeface="Slack-Lato"/>
            </a:endParaRP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Topology and component descriptors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1D1C1D"/>
                </a:solidFill>
                <a:latin typeface="Slack-Lato"/>
              </a:rPr>
              <a:t>Resource to host assignment/de-assignment/reassignment</a:t>
            </a:r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D4BA3-CD73-6897-4022-95B915FB6519}"/>
              </a:ext>
            </a:extLst>
          </p:cNvPr>
          <p:cNvSpPr txBox="1"/>
          <p:nvPr/>
        </p:nvSpPr>
        <p:spPr>
          <a:xfrm>
            <a:off x="10693794" y="1182895"/>
            <a:ext cx="172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new PFM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new SFM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SFM to PFM promotion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routes add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routes remove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1D1C1D"/>
                </a:solidFill>
                <a:effectLst/>
                <a:latin typeface="Slack-Lato"/>
              </a:rPr>
              <a:t>interface change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9572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417</Words>
  <Application>Microsoft Office PowerPoint</Application>
  <PresentationFormat>Widescreen</PresentationFormat>
  <Paragraphs>115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Slack-Lato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Aguilar, Michael J.</dc:creator>
  <cp:lastModifiedBy>Tracy Spitler</cp:lastModifiedBy>
  <cp:revision>8</cp:revision>
  <cp:lastPrinted>2023-03-16T18:26:24Z</cp:lastPrinted>
  <dcterms:created xsi:type="dcterms:W3CDTF">2023-03-07T16:53:47Z</dcterms:created>
  <dcterms:modified xsi:type="dcterms:W3CDTF">2023-03-16T18:40:50Z</dcterms:modified>
</cp:coreProperties>
</file>