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2" r:id="rId1"/>
    <p:sldMasterId id="2147483753" r:id="rId2"/>
  </p:sldMasterIdLst>
  <p:notesMasterIdLst>
    <p:notesMasterId r:id="rId28"/>
  </p:notesMasterIdLst>
  <p:sldIdLst>
    <p:sldId id="1796" r:id="rId3"/>
    <p:sldId id="1801" r:id="rId4"/>
    <p:sldId id="1802" r:id="rId5"/>
    <p:sldId id="1804" r:id="rId6"/>
    <p:sldId id="1814" r:id="rId7"/>
    <p:sldId id="1803" r:id="rId8"/>
    <p:sldId id="1805" r:id="rId9"/>
    <p:sldId id="1806" r:id="rId10"/>
    <p:sldId id="1807" r:id="rId11"/>
    <p:sldId id="1808" r:id="rId12"/>
    <p:sldId id="1809" r:id="rId13"/>
    <p:sldId id="1810" r:id="rId14"/>
    <p:sldId id="1811" r:id="rId15"/>
    <p:sldId id="1812" r:id="rId16"/>
    <p:sldId id="1813" r:id="rId17"/>
    <p:sldId id="1815" r:id="rId18"/>
    <p:sldId id="1816" r:id="rId19"/>
    <p:sldId id="1817" r:id="rId20"/>
    <p:sldId id="1818" r:id="rId21"/>
    <p:sldId id="1821" r:id="rId22"/>
    <p:sldId id="274" r:id="rId23"/>
    <p:sldId id="1819" r:id="rId24"/>
    <p:sldId id="1823" r:id="rId25"/>
    <p:sldId id="1820" r:id="rId26"/>
    <p:sldId id="1822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Exo 2 SemiBold" pitchFamily="2" charset="77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  <p:embeddedFont>
      <p:font typeface="Source Sans Pro" panose="020B050303040302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071116-5396-8A40-964D-A2307C474208}">
          <p14:sldIdLst>
            <p14:sldId id="1796"/>
            <p14:sldId id="1801"/>
            <p14:sldId id="1802"/>
            <p14:sldId id="1804"/>
            <p14:sldId id="1814"/>
            <p14:sldId id="1803"/>
            <p14:sldId id="1805"/>
            <p14:sldId id="1806"/>
            <p14:sldId id="1807"/>
            <p14:sldId id="1808"/>
            <p14:sldId id="1809"/>
            <p14:sldId id="1810"/>
            <p14:sldId id="1811"/>
            <p14:sldId id="1812"/>
            <p14:sldId id="1813"/>
            <p14:sldId id="1815"/>
            <p14:sldId id="1816"/>
            <p14:sldId id="1817"/>
            <p14:sldId id="1818"/>
            <p14:sldId id="1821"/>
            <p14:sldId id="274"/>
            <p14:sldId id="1819"/>
            <p14:sldId id="1823"/>
            <p14:sldId id="1820"/>
            <p14:sldId id="1822"/>
          </p14:sldIdLst>
        </p14:section>
        <p14:section name="About" id="{62AD649B-616E-ED47-9D01-A44A49670BF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878"/>
    <a:srgbClr val="5EA3B5"/>
    <a:srgbClr val="A12F83"/>
    <a:srgbClr val="12846D"/>
    <a:srgbClr val="00ADD9"/>
    <a:srgbClr val="000000"/>
    <a:srgbClr val="004070"/>
    <a:srgbClr val="00A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03" autoAdjust="0"/>
    <p:restoredTop sz="94701"/>
  </p:normalViewPr>
  <p:slideViewPr>
    <p:cSldViewPr snapToGrid="0" snapToObjects="1">
      <p:cViewPr varScale="1">
        <p:scale>
          <a:sx n="128" d="100"/>
          <a:sy n="128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2F1C89B6-0167-0549-A9D3-815C20C90D38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A2430F75-B5EC-044F-A636-30352D0A13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Slide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405A7D0-A065-44E8-BD31-2D1AF2D5E0D2}"/>
              </a:ext>
            </a:extLst>
          </p:cNvPr>
          <p:cNvSpPr txBox="1"/>
          <p:nvPr userDrawn="1"/>
        </p:nvSpPr>
        <p:spPr>
          <a:xfrm>
            <a:off x="10193121" y="5382134"/>
            <a:ext cx="199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u="none" strike="noStrike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u="none" strike="noStrike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800" b="0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73147" y="1194099"/>
            <a:ext cx="6351553" cy="1727005"/>
          </a:xfrm>
        </p:spPr>
        <p:txBody>
          <a:bodyPr lIns="0" tIns="91440" rIns="0" bIns="9144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50582B7-4485-2444-8D1C-E899F3EE07A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286421" y="6586868"/>
            <a:ext cx="1828800" cy="13652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E8D43900-98D7-A44C-A2C8-C8E5D50158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3147" y="4142965"/>
            <a:ext cx="6351553" cy="914399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PRESENTER/AUTHOR NAMES</a:t>
            </a: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F1AEF7CB-72B7-B743-A375-6E9BEACA87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32140" y="2921104"/>
            <a:ext cx="1302311" cy="914400"/>
          </a:xfr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34437CB5-4FD1-BD4C-9E3F-DE0347134F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1894" y="2921104"/>
            <a:ext cx="1828800" cy="914400"/>
          </a:xfrm>
        </p:spPr>
        <p:txBody>
          <a:bodyPr/>
          <a:lstStyle>
            <a:lvl1pPr marL="0" indent="0" algn="l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7D39CEF2-EAFF-1F4F-8C1B-1AFC16A91F4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5897" y="2921104"/>
            <a:ext cx="2167575" cy="914400"/>
          </a:xfrm>
        </p:spPr>
        <p:txBody>
          <a:bodyPr/>
          <a:lstStyle>
            <a:lvl1pPr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Picture Placeholder 18">
            <a:extLst>
              <a:ext uri="{FF2B5EF4-FFF2-40B4-BE49-F238E27FC236}">
                <a16:creationId xmlns:a16="http://schemas.microsoft.com/office/drawing/2014/main" id="{55971632-141A-4A41-AE8A-7917773F35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5571" y="1342125"/>
            <a:ext cx="2623459" cy="1461583"/>
          </a:xfrm>
        </p:spPr>
        <p:txBody>
          <a:bodyPr/>
          <a:lstStyle>
            <a:lvl1pPr algn="ctr">
              <a:buFontTx/>
              <a:buNone/>
              <a:defRPr sz="18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3A1840DD-E6D4-FF44-BEE3-04222F6806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24919" y="2921812"/>
            <a:ext cx="1135118" cy="914400"/>
          </a:xfr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02D1180-C050-974C-B328-F450BBE244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147" y="5382133"/>
            <a:ext cx="6351553" cy="1142491"/>
          </a:xfrm>
        </p:spPr>
        <p:txBody>
          <a:bodyPr lIns="0" tIns="0" rIns="0" bIns="0"/>
          <a:lstStyle>
            <a:lvl1pPr>
              <a:buFontTx/>
              <a:buNone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EC3E3-A630-AA4F-992A-001F1FFBCB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928" y="206264"/>
            <a:ext cx="1899562" cy="827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DA566-7623-2445-81B1-57244B033C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0507" y="5068122"/>
            <a:ext cx="1740628" cy="2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1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_and_Double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720724" y="1409700"/>
            <a:ext cx="5029200" cy="4648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158660" y="1409700"/>
            <a:ext cx="5029200" cy="4648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533CBC10-5638-7E46-81C8-B530E4D76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CC0FC208-2094-5247-B442-914250E19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93BA4CF5-05C5-E44F-BFA8-5F66D79FC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4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_Only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D9194FF3-FB44-4F4A-BEA2-4A866309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E5A6C9AA-8F75-6E4A-9E5F-9953F798B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8BF130D3-3334-8F4F-B697-35A9F2814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lide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_Break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4" y="5064546"/>
            <a:ext cx="7070704" cy="993354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7070706" cy="1690255"/>
          </a:xfrm>
        </p:spPr>
        <p:txBody>
          <a:bodyPr lIns="0" rIns="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Date Placeholder 8">
            <a:extLst>
              <a:ext uri="{FF2B5EF4-FFF2-40B4-BE49-F238E27FC236}">
                <a16:creationId xmlns:a16="http://schemas.microsoft.com/office/drawing/2014/main" id="{3BEBB9B5-AA21-3743-AE6F-D669D968E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4B41CB23-D8A4-634B-8696-A8C38E3AC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0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/>
            </a:lvl2pPr>
            <a:lvl3pPr>
              <a:lnSpc>
                <a:spcPct val="100000"/>
              </a:lnSpc>
              <a:buFont typeface="Wingdings" pitchFamily="2" charset="2"/>
              <a:buChar char="§"/>
              <a:defRPr/>
            </a:lvl3pPr>
            <a:lvl4pPr>
              <a:lnSpc>
                <a:spcPct val="100000"/>
              </a:lnSpc>
              <a:buFont typeface="Wingdings" pitchFamily="2" charset="2"/>
              <a:buChar char="§"/>
              <a:defRPr/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DA5D46-7DB6-A447-B104-EB1662B30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531D3A3-757D-8B47-A2D3-3517AB7E4E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6376D8E-D4AE-934B-B500-E11F86158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nd_Double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158660" y="1409700"/>
            <a:ext cx="5029200" cy="4648200"/>
          </a:xfrm>
        </p:spPr>
        <p:txBody>
          <a:bodyPr lIns="45720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AFE68596-C998-4449-AA72-201F663B10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4" y="1409700"/>
            <a:ext cx="5029200" cy="4648200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88CC8865-9B06-F04A-B596-67CF2250F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8">
            <a:extLst>
              <a:ext uri="{FF2B5EF4-FFF2-40B4-BE49-F238E27FC236}">
                <a16:creationId xmlns:a16="http://schemas.microsoft.com/office/drawing/2014/main" id="{8984D5BE-3984-D642-8048-62E970BD9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D37F498F-8C04-8E41-B8E2-2CF797996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7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_Only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047140F4-9603-3740-AC59-61030724E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32A26D86-2879-4B46-86CA-D69ABD3FE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5B861089-20B6-544A-BC46-4CA4C9A1B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0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lide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1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Slide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405A7D0-A065-44E8-BD31-2D1AF2D5E0D2}"/>
              </a:ext>
            </a:extLst>
          </p:cNvPr>
          <p:cNvSpPr txBox="1"/>
          <p:nvPr userDrawn="1"/>
        </p:nvSpPr>
        <p:spPr>
          <a:xfrm>
            <a:off x="10193121" y="5382134"/>
            <a:ext cx="199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u="none" strike="noStrike" kern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u="none" strike="noStrike" kern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800" b="0" i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F1AEF7CB-72B7-B743-A375-6E9BEACA87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32140" y="2921104"/>
            <a:ext cx="1302311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34437CB5-4FD1-BD4C-9E3F-DE0347134F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1894" y="2921104"/>
            <a:ext cx="1828800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7D39CEF2-EAFF-1F4F-8C1B-1AFC16A91F4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5897" y="2921104"/>
            <a:ext cx="2167575" cy="9144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Picture Placeholder 18">
            <a:extLst>
              <a:ext uri="{FF2B5EF4-FFF2-40B4-BE49-F238E27FC236}">
                <a16:creationId xmlns:a16="http://schemas.microsoft.com/office/drawing/2014/main" id="{55971632-141A-4A41-AE8A-7917773F35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5571" y="1342125"/>
            <a:ext cx="2623459" cy="1461583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8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3A1840DD-E6D4-FF44-BEE3-04222F6806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24919" y="2921812"/>
            <a:ext cx="1135118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640D0C-6768-054F-A9E5-72433DED96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3147" y="1194099"/>
            <a:ext cx="6351553" cy="1727005"/>
          </a:xfrm>
        </p:spPr>
        <p:txBody>
          <a:bodyPr lIns="0" tIns="91440" rIns="0" bIns="9144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9EC6533-A0BD-5E46-AF14-AB8CC26AA9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6421" y="6586868"/>
            <a:ext cx="1828800" cy="13652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7B0D49C-82E5-0B42-A64F-A7234DA2B0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3147" y="4142965"/>
            <a:ext cx="6351553" cy="914399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PRESENTER/AUTHOR NAMES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44566E6-F23A-E842-B04D-8E74C1E5C0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147" y="5382133"/>
            <a:ext cx="6351553" cy="1142491"/>
          </a:xfrm>
        </p:spPr>
        <p:txBody>
          <a:bodyPr lIns="0" tIns="0" rIns="0" bIns="0"/>
          <a:lstStyle>
            <a:lvl1pPr>
              <a:buFontTx/>
              <a:buNone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09C096-9973-EF42-BC88-D6ADDE589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928" y="206264"/>
            <a:ext cx="1899562" cy="827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0676C-5F7C-9C42-9914-B73F06BAC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2826" y="5073548"/>
            <a:ext cx="1863045" cy="2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Break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0F807EE3-5A7B-7B43-9CD9-05809754EE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694" y="5064546"/>
            <a:ext cx="7070704" cy="993354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80C274-88C4-EF40-AFFB-1D3EE28ABA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7070706" cy="1690255"/>
          </a:xfrm>
        </p:spPr>
        <p:txBody>
          <a:bodyPr lIns="0" rIns="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2" name="Date Placeholder 8">
            <a:extLst>
              <a:ext uri="{FF2B5EF4-FFF2-40B4-BE49-F238E27FC236}">
                <a16:creationId xmlns:a16="http://schemas.microsoft.com/office/drawing/2014/main" id="{28F9A4F9-E91B-894E-980A-89E25D983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9BB042E6-FFFD-3849-9A9F-1B3E03339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_and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4653370-8875-2C4D-A315-258AE5BBD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8">
            <a:extLst>
              <a:ext uri="{FF2B5EF4-FFF2-40B4-BE49-F238E27FC236}">
                <a16:creationId xmlns:a16="http://schemas.microsoft.com/office/drawing/2014/main" id="{60925A80-6FB1-1F4E-8281-11634B444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C3CAD971-D42D-864F-B8DE-C3410EC67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1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1E2D48-26E4-F540-8A4B-081EC834D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7CFCD6-42D6-CF46-A09D-23B16AA07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C1FC436-ACD0-714D-A860-1E9467D1F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9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01" r:id="rId2"/>
    <p:sldLayoutId id="2147483813" r:id="rId3"/>
    <p:sldLayoutId id="2147483697" r:id="rId4"/>
    <p:sldLayoutId id="2147483698" r:id="rId5"/>
    <p:sldLayoutId id="214748376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+mj-lt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0" indent="0" algn="l" defTabSz="914354" rtl="0" eaLnBrk="1" latinLnBrk="0" hangingPunct="0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Tx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86909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669780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852651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035522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A1891C8-40F6-0844-84D7-FB57C74D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1E04381-06F4-6A4A-986B-6305FD523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1C83E4D2-C847-754F-86F1-AE63596BA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D5068D1B-B42E-8343-A696-82B7686B4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1259F7E5-8F2B-7D4F-BF1C-8C5936265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7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56" r:id="rId2"/>
    <p:sldLayoutId id="2147483758" r:id="rId3"/>
    <p:sldLayoutId id="2147483759" r:id="rId4"/>
    <p:sldLayoutId id="2147483765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1"/>
          </a:solidFill>
          <a:latin typeface="+mj-lt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91436" indent="-91436" algn="l" defTabSz="914354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29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8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00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771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42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F4D8B3A-FD4A-B145-BF47-2951FF3843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cs typeface="Times New Roman" panose="02020603050405020304" pitchFamily="18" charset="0"/>
              </a:rPr>
              <a:t>Centralized Composable HPC Management with the </a:t>
            </a:r>
            <a:r>
              <a:rPr lang="en-US" sz="2400" dirty="0" err="1">
                <a:latin typeface="Segoe UI" panose="020B0502040204020203" pitchFamily="34" charset="0"/>
                <a:cs typeface="Times New Roman" panose="02020603050405020304" pitchFamily="18" charset="0"/>
              </a:rPr>
              <a:t>OpenFabrics</a:t>
            </a:r>
            <a:r>
              <a:rPr lang="en-US" sz="2400" dirty="0">
                <a:latin typeface="Segoe UI" panose="020B0502040204020203" pitchFamily="34" charset="0"/>
                <a:cs typeface="Times New Roman" panose="02020603050405020304" pitchFamily="18" charset="0"/>
              </a:rPr>
              <a:t> Management Framework</a:t>
            </a:r>
            <a:endParaRPr lang="en-US" sz="240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CCD0F44-4EA8-8C44-9450-19DE5A3992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SAND2023-03887A</a:t>
            </a:r>
          </a:p>
          <a:p>
            <a:endParaRPr lang="en-US" dirty="0"/>
          </a:p>
        </p:txBody>
      </p:sp>
      <p:sp>
        <p:nvSpPr>
          <p:cNvPr id="21" name="Subtitle 20">
            <a:extLst>
              <a:ext uri="{FF2B5EF4-FFF2-40B4-BE49-F238E27FC236}">
                <a16:creationId xmlns:a16="http://schemas.microsoft.com/office/drawing/2014/main" id="{05146071-E038-D245-BA97-211FAFC05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351" y="4152905"/>
            <a:ext cx="6820349" cy="914399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Michael Aguilar</a:t>
            </a:r>
            <a:endParaRPr lang="en-US" sz="1400" dirty="0"/>
          </a:p>
          <a:p>
            <a:pPr algn="ctr"/>
            <a:r>
              <a:rPr lang="en-US" sz="1400" dirty="0"/>
              <a:t>Phil Cayton (Intel), Christian Pinto (IBM), Russ </a:t>
            </a:r>
            <a:r>
              <a:rPr lang="en-US" sz="1400" dirty="0" err="1"/>
              <a:t>Herrell</a:t>
            </a:r>
            <a:r>
              <a:rPr lang="en-US" sz="1400" dirty="0"/>
              <a:t> (HPE)</a:t>
            </a:r>
            <a:endParaRPr lang="en-US" sz="2000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DE3501-3CD2-0F44-87FB-60856AFB3D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+mj-lt"/>
              </a:rPr>
              <a:t>IPDPS/COMPSYS23</a:t>
            </a:r>
            <a:endParaRPr lang="en-US" sz="2100" b="1" i="0" dirty="0">
              <a:solidFill>
                <a:schemeClr val="tx1"/>
              </a:solidFill>
              <a:effectLst/>
              <a:latin typeface="+mj-lt"/>
            </a:endParaRPr>
          </a:p>
          <a:p>
            <a:pPr algn="ctr"/>
            <a:r>
              <a:rPr lang="en-US" sz="2100" dirty="0">
                <a:solidFill>
                  <a:schemeClr val="tx1"/>
                </a:solidFill>
                <a:latin typeface="+mj-lt"/>
              </a:rPr>
              <a:t>St. Petersburg, Florida, USA</a:t>
            </a:r>
            <a:endParaRPr lang="en-US" sz="21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ctr"/>
            <a:r>
              <a:rPr lang="en-US" sz="2100" b="0" i="0" dirty="0">
                <a:solidFill>
                  <a:schemeClr val="tx1"/>
                </a:solidFill>
                <a:effectLst/>
                <a:latin typeface="+mj-lt"/>
              </a:rPr>
              <a:t>May 19,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1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E447E-5451-1CC4-5126-E4FDB10AB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/>
              <a:t>Redfish Representation of a Composable Disaggregated Infrastructure</a:t>
            </a:r>
            <a:br>
              <a:rPr lang="en-US" sz="2000" dirty="0"/>
            </a:br>
            <a:r>
              <a:rPr lang="en-US" sz="2000" dirty="0"/>
              <a:t>Redfish mapping of a simple HPC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923F5-5AC6-D6B2-15BF-E7BF91A42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10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59D7A8C9-D7F0-07FC-DD2F-CAABF647A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84" y="1678871"/>
            <a:ext cx="6768664" cy="430516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084061-7A88-1B9D-0EE9-5A538CF7BECB}"/>
              </a:ext>
            </a:extLst>
          </p:cNvPr>
          <p:cNvSpPr txBox="1"/>
          <p:nvPr/>
        </p:nvSpPr>
        <p:spPr>
          <a:xfrm>
            <a:off x="6957848" y="1334814"/>
            <a:ext cx="523415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$&gt; curl -X GET -H "Content-Type: application/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json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 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htp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://ofmfserv:5000/redfish/v1/Fabrics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"@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odata.type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"#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FabricCollection.FabricCollection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",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"Name": "Fabric Collection",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Members@odata.count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2,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"Members": [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{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"@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odata.id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"/redfish/v1/Fabrics/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NVMeoF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},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{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"@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odata.id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"/redfish/v1/Fabrics/Ethernet"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}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],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"@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odata.id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"/redfish/v1/Fabrics"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}(Swordfish) </a:t>
            </a:r>
          </a:p>
          <a:p>
            <a:endParaRPr lang="en-US" sz="11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curl -X POST -H "Content-Type: application/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json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 -d @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fabric_connection.json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http://ofmfserv:5000/redfish/v1/Fabrics/CXL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Warning: Couldn't read data from file "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fabric_connection.json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", this makes an 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Warning: empty POST.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"@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odata.id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"/redfish/v1/Fabrics/CXL",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"@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odata.type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"#Fabric.v1_3_CXL.Fabric",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"Id": "CXL",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"Name": "Fabric"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523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2087-3ED4-5F0C-20CC-C90A5347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/>
              <a:t>Redfish Representation of a Composable Disaggregated Infrastructure</a:t>
            </a:r>
            <a:br>
              <a:rPr lang="en-US" sz="2000" dirty="0"/>
            </a:br>
            <a:r>
              <a:rPr lang="en-US" sz="2000" dirty="0"/>
              <a:t>Redfish mapping of a simple HPC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F5652-638A-E3BE-91CF-A59985C3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214157E3-575E-D42C-CE34-822EB06B0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38" y="1438987"/>
            <a:ext cx="6612983" cy="41945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B7B1B-28B7-4E15-7D05-71CCCFB29617}"/>
              </a:ext>
            </a:extLst>
          </p:cNvPr>
          <p:cNvSpPr txBox="1"/>
          <p:nvPr/>
        </p:nvSpPr>
        <p:spPr>
          <a:xfrm>
            <a:off x="6926319" y="1240220"/>
            <a:ext cx="5265681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curl -X GET -H "Content-Type: application/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json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 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htp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://ofmfserv:5000/redfish/v1/Fabrics/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NVMeoF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/Endpoints/Initiator1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"@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odata.type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"#Endpoint.v1_7_0.Endpoint",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"Id": "Initiator1",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"Name": "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NVMe-oF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Initiator (Host)",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EndpointProtocol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NVMeOverFabrics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",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"Identifiers": [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{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DurableName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"host.corp.com:nvme:nvm-subsys-sn-4635",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DurableNameFormat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"NQN"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}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],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ConnectedEntities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[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{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EntityType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NetworkController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",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EntityRole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"Initiator"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}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],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IPTransportDetails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[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{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TransportProtocol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"Ethernet",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"IPv4Address": {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"Address": "10.3.5.205"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},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"Port": 13244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}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],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"Links": {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"Connections": [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{</a:t>
            </a:r>
          </a:p>
          <a:p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"@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odata.id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"/redfish/v1/Fabrics/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NVMeoF</a:t>
            </a:r>
            <a:r>
              <a:rPr lang="en-US" sz="10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/Connections/1"</a:t>
            </a:r>
          </a:p>
          <a:p>
            <a:r>
              <a:rPr lang="en-US" sz="12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}</a:t>
            </a:r>
          </a:p>
        </p:txBody>
      </p:sp>
    </p:spTree>
    <p:extLst>
      <p:ext uri="{BB962C8B-B14F-4D97-AF65-F5344CB8AC3E}">
        <p14:creationId xmlns:p14="http://schemas.microsoft.com/office/powerpoint/2010/main" val="300701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AD82-4EB1-761C-6191-6D0A0989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/>
              <a:t>Redfish Representation of a Composable Disaggregated Infrastructure</a:t>
            </a:r>
            <a:br>
              <a:rPr lang="en-US" sz="2000" dirty="0"/>
            </a:br>
            <a:r>
              <a:rPr lang="en-US" sz="2000" dirty="0"/>
              <a:t>Redfish mapping of a simple HPC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2D686-030F-5460-599D-225D081ED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12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D76220F9-F698-37A6-4A09-816E0E4C6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38" y="1438987"/>
            <a:ext cx="7086135" cy="44946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BA4E85-3AB7-C051-C3CD-F8A68F59A74C}"/>
              </a:ext>
            </a:extLst>
          </p:cNvPr>
          <p:cNvSpPr txBox="1"/>
          <p:nvPr/>
        </p:nvSpPr>
        <p:spPr>
          <a:xfrm>
            <a:off x="7573619" y="926911"/>
            <a:ext cx="429370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curl -X GET -H "Content-Type: application/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json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 http://ofmfserv:5000/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redfis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/v1/Fabrics/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NVMeoF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/Connections/1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"@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odata.type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"#Connection.v1_0_0.Connection",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"@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Redfish.ReleaseStatus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WorkInProgress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"Id": "1",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"Name": "Host Connection 1",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"Description": "Connection info for host 1",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ConnectionType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"Storage",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VolumeInfo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[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{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AccessCapabilities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[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"Read",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"Write"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],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"Volume": {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"@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odata.id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"/redfish/v1/Storage/IPAttachedDrive1/Volumes/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SimpleNamespace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}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},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{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AccessCapabilities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[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"Read",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"Write"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],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"Volume": {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    "@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odata.id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"/redfish/v1/Storage/IPAttachedDrive2/Volumes/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SimpleNamespace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}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}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],             }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]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},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"@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odata.id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"/redfish/v1/Fabrics/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NVMeoF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/Connections/1"</a:t>
            </a:r>
          </a:p>
        </p:txBody>
      </p:sp>
    </p:spTree>
    <p:extLst>
      <p:ext uri="{BB962C8B-B14F-4D97-AF65-F5344CB8AC3E}">
        <p14:creationId xmlns:p14="http://schemas.microsoft.com/office/powerpoint/2010/main" val="23105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AA719-D5E1-FCCE-7CA2-CDC7C29D2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13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3430CB5-8407-35B0-6E7D-4ACE214CE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4207" y="1675031"/>
            <a:ext cx="8723586" cy="457087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CDAB5B-E1A0-F062-EF09-0BB25185D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/>
              <a:t>Redfish Representation of a Composable Disaggregated Infrastructure</a:t>
            </a:r>
            <a:br>
              <a:rPr lang="en-US" sz="2000" dirty="0"/>
            </a:br>
            <a:r>
              <a:rPr lang="en-US" sz="2000" dirty="0"/>
              <a:t>CXL-3.0</a:t>
            </a:r>
          </a:p>
        </p:txBody>
      </p:sp>
    </p:spTree>
    <p:extLst>
      <p:ext uri="{BB962C8B-B14F-4D97-AF65-F5344CB8AC3E}">
        <p14:creationId xmlns:p14="http://schemas.microsoft.com/office/powerpoint/2010/main" val="86158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951FF-641C-D031-A7D8-6F7F17E5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18F49-E303-0FF1-383F-10760C3A3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14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D569B58-F4C0-D585-76EA-1DA26C951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442" y="1779104"/>
            <a:ext cx="5628694" cy="354118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8C85C5-0E19-C7FE-4E4B-80A372F7A39F}"/>
              </a:ext>
            </a:extLst>
          </p:cNvPr>
          <p:cNvSpPr txBox="1"/>
          <p:nvPr/>
        </p:nvSpPr>
        <p:spPr>
          <a:xfrm>
            <a:off x="5955136" y="926911"/>
            <a:ext cx="551621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curl -X GET -H "Content-Type: application/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json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 http://ofmfserv:5000//redfish/v1/Storage/IPAttachedDrive2/Volumes/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SimpleNamespace</a:t>
            </a:r>
            <a:endParaRPr lang="en-US" sz="1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"@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odata.type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"#Volume.v1_8_0.Volume",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"Id": "1",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"Name": "Namespace 1",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LogicalUnitNumber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1,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"Description": "A Namespace is a quantity of non-volatile memory that may be formatted into logical blocks. When formatted, a namespace of size n is a collection of logical blocks with logical block addresses from 0 to (n-1). 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NVMe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systems can support multiple namespaces.",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"Status": {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"State": "Enabled",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"Health": "OK"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},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"Identifiers": [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{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DurableNameFormat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"NQN",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DurableName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"nqn.2014-08.org.nvmexpress:uuid:6c5fe566-10e6-4fb6-aad4-8b4159029384"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}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],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"Capacity": {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"Data": {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ConsumedBytes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0,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AllocatedBytes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10737418240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}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},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NVMeNamespaceProperties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{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NamespaceId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"0x011",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NamespaceFeatures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{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SupportsThinProvisioning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false,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SupportsAtomicTransactionSize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false,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SupportsDeallocatedOrUnwrittenLBError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false,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  <a:r>
              <a:rPr lang="en-US" sz="1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SupportsNGUIDReuse</a:t>
            </a:r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": false,</a:t>
            </a:r>
          </a:p>
          <a:p>
            <a:r>
              <a:rPr lang="en-US" sz="1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"</a:t>
            </a:r>
          </a:p>
        </p:txBody>
      </p:sp>
    </p:spTree>
    <p:extLst>
      <p:ext uri="{BB962C8B-B14F-4D97-AF65-F5344CB8AC3E}">
        <p14:creationId xmlns:p14="http://schemas.microsoft.com/office/powerpoint/2010/main" val="1607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586AA-087E-42C6-9F54-70AC5403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/>
              <a:t>Redfish Representation of a Composable Disaggregated Infrastructure</a:t>
            </a:r>
            <a:br>
              <a:rPr lang="en-US" sz="2000" dirty="0"/>
            </a:br>
            <a:r>
              <a:rPr lang="en-US" sz="2000" dirty="0"/>
              <a:t>Redfish Representation of </a:t>
            </a:r>
            <a:r>
              <a:rPr lang="en-US" sz="2000" dirty="0" err="1"/>
              <a:t>NVMe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3F860-87D8-3E45-9FC5-A51F49641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15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EC5F113-A282-64BE-B511-0FD459E1E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971" y="1432133"/>
            <a:ext cx="9763222" cy="4813300"/>
          </a:xfrm>
        </p:spPr>
      </p:pic>
    </p:spTree>
    <p:extLst>
      <p:ext uri="{BB962C8B-B14F-4D97-AF65-F5344CB8AC3E}">
        <p14:creationId xmlns:p14="http://schemas.microsoft.com/office/powerpoint/2010/main" val="37277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1054-FFBE-C95A-4DE1-F8342E66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753411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Composable Disaggregated Infrastructure (CDI) in an HPC Architecture</a:t>
            </a:r>
            <a:br>
              <a:rPr lang="en-US" sz="2000" dirty="0"/>
            </a:br>
            <a:r>
              <a:rPr lang="en-US" sz="2000" dirty="0"/>
              <a:t>Composable Disaggregated HPC system controlled by the OFMF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49F8A-4FA3-FCF2-FFA7-1BC9EB4A1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A57AA-BD04-916A-88A9-80E5AAC4F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6855"/>
            <a:ext cx="11046372" cy="503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0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DE69A-BD81-7FDA-8A38-A2F40B7A5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17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9E82EE1F-916C-F6B3-5E04-C61AA3BFD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869" y="1312863"/>
            <a:ext cx="9865316" cy="5103486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213ABAA-1D52-37D5-E4C2-AB6FD9E39B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648" y="359772"/>
            <a:ext cx="10480752" cy="824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OFMF Architecture</a:t>
            </a:r>
            <a:br>
              <a:rPr lang="en-US" dirty="0"/>
            </a:br>
            <a:r>
              <a:rPr lang="en-US" dirty="0" err="1"/>
              <a:t>HardWare</a:t>
            </a:r>
            <a:r>
              <a:rPr lang="en-US" dirty="0"/>
              <a:t> Fabric Agents interacting with the OFMF</a:t>
            </a:r>
          </a:p>
        </p:txBody>
      </p:sp>
    </p:spTree>
    <p:extLst>
      <p:ext uri="{BB962C8B-B14F-4D97-AF65-F5344CB8AC3E}">
        <p14:creationId xmlns:p14="http://schemas.microsoft.com/office/powerpoint/2010/main" val="87410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F7DB7-946B-2F2B-CE55-9BD2ABB1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OFMF Architecture---The OFMF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D51CB-47ED-C113-B310-6CBD13342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18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B3D03341-116B-8AAF-2570-187EE484C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702" y="1312862"/>
            <a:ext cx="10699531" cy="5190481"/>
          </a:xfrm>
        </p:spPr>
      </p:pic>
    </p:spTree>
    <p:extLst>
      <p:ext uri="{BB962C8B-B14F-4D97-AF65-F5344CB8AC3E}">
        <p14:creationId xmlns:p14="http://schemas.microsoft.com/office/powerpoint/2010/main" val="23978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89D5B-0A1C-3990-EBD3-7D542BD8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OFMF Architecture</a:t>
            </a:r>
            <a:br>
              <a:rPr lang="en-US" dirty="0"/>
            </a:br>
            <a:r>
              <a:rPr lang="en-US" dirty="0"/>
              <a:t>Composable Infrastructure interacting with the OFMF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DAE2E-4B3A-538B-DAFD-65971FD06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19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5B888BFF-BE81-3C6C-22B0-33E7BB650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420" y="1312863"/>
            <a:ext cx="10289627" cy="4813300"/>
          </a:xfrm>
        </p:spPr>
      </p:pic>
    </p:spTree>
    <p:extLst>
      <p:ext uri="{BB962C8B-B14F-4D97-AF65-F5344CB8AC3E}">
        <p14:creationId xmlns:p14="http://schemas.microsoft.com/office/powerpoint/2010/main" val="29650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344F8C4-202F-5748-954E-E748CC614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Contributors to the OFMF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B149FD-26F7-3645-B4E7-BA8B8CC5EEA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C0F5063-53EF-0EC0-5226-A1F348D48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The goal of the OFMF is to enable interoperability through common interfaces to enable client Managers to efficiently connect workloads with resources in a complex heterogenous ecosystem, without having to worry about the underlying network technology.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1CC08-5F9E-F862-D75A-8FAF35963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781" y="2842591"/>
            <a:ext cx="9180482" cy="312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89D5B-0A1C-3990-EBD3-7D542BD8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dirty="0"/>
              <a:t>Examples of CDI HPC Use-Cases</a:t>
            </a:r>
            <a:br>
              <a:rPr lang="en-US" sz="1800" dirty="0"/>
            </a:br>
            <a:r>
              <a:rPr lang="en-US" sz="2800" dirty="0"/>
              <a:t>Composable Filesystem on a composable Disaggregated Infrastructure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DAE2E-4B3A-538B-DAFD-65971FD06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20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7987AC46-B800-CF75-E34B-BF7FD2C2A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889" y="1312863"/>
            <a:ext cx="10260221" cy="4813300"/>
          </a:xfrm>
        </p:spPr>
      </p:pic>
    </p:spTree>
    <p:extLst>
      <p:ext uri="{BB962C8B-B14F-4D97-AF65-F5344CB8AC3E}">
        <p14:creationId xmlns:p14="http://schemas.microsoft.com/office/powerpoint/2010/main" val="379727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59ECE-14F0-9CAA-4A3E-27FE3535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13" y="359772"/>
            <a:ext cx="11300791" cy="57022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Container/Workload Manager Container Composition</a:t>
            </a:r>
          </a:p>
        </p:txBody>
      </p:sp>
      <p:sp>
        <p:nvSpPr>
          <p:cNvPr id="92" name="Rounded Rectangle 67">
            <a:extLst>
              <a:ext uri="{FF2B5EF4-FFF2-40B4-BE49-F238E27FC236}">
                <a16:creationId xmlns:a16="http://schemas.microsoft.com/office/drawing/2014/main" id="{4DF089FC-D72F-21F8-EF0A-5018002E0943}"/>
              </a:ext>
            </a:extLst>
          </p:cNvPr>
          <p:cNvSpPr/>
          <p:nvPr/>
        </p:nvSpPr>
        <p:spPr>
          <a:xfrm>
            <a:off x="2767468" y="1768553"/>
            <a:ext cx="3290127" cy="2572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Administration Domain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93" name="Rounded Rectangle 190">
            <a:extLst>
              <a:ext uri="{FF2B5EF4-FFF2-40B4-BE49-F238E27FC236}">
                <a16:creationId xmlns:a16="http://schemas.microsoft.com/office/drawing/2014/main" id="{3FC94851-3CB0-2B5C-2787-1669112A3B56}"/>
              </a:ext>
            </a:extLst>
          </p:cNvPr>
          <p:cNvSpPr/>
          <p:nvPr/>
        </p:nvSpPr>
        <p:spPr>
          <a:xfrm>
            <a:off x="3168879" y="5229157"/>
            <a:ext cx="1803797" cy="255705"/>
          </a:xfrm>
          <a:prstGeom prst="roundRect">
            <a:avLst/>
          </a:prstGeom>
          <a:solidFill>
            <a:srgbClr val="00206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Workload Manager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94" name="Rounded Rectangle 191">
            <a:extLst>
              <a:ext uri="{FF2B5EF4-FFF2-40B4-BE49-F238E27FC236}">
                <a16:creationId xmlns:a16="http://schemas.microsoft.com/office/drawing/2014/main" id="{A9853205-152A-4210-B1A1-150822C79EA9}"/>
              </a:ext>
            </a:extLst>
          </p:cNvPr>
          <p:cNvSpPr/>
          <p:nvPr/>
        </p:nvSpPr>
        <p:spPr>
          <a:xfrm>
            <a:off x="2978609" y="2289593"/>
            <a:ext cx="1944937" cy="257207"/>
          </a:xfrm>
          <a:prstGeom prst="roundRect">
            <a:avLst/>
          </a:prstGeom>
          <a:solidFill>
            <a:srgbClr val="00206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Container Deployment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0" name="Rounded Rectangle 70">
            <a:extLst>
              <a:ext uri="{FF2B5EF4-FFF2-40B4-BE49-F238E27FC236}">
                <a16:creationId xmlns:a16="http://schemas.microsoft.com/office/drawing/2014/main" id="{3913CB90-C5D0-4F54-9A83-864603D70B40}"/>
              </a:ext>
            </a:extLst>
          </p:cNvPr>
          <p:cNvSpPr/>
          <p:nvPr/>
        </p:nvSpPr>
        <p:spPr>
          <a:xfrm>
            <a:off x="1597100" y="1775890"/>
            <a:ext cx="1079770" cy="59341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Application Domain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11" name="Rounded Rectangle 82">
            <a:extLst>
              <a:ext uri="{FF2B5EF4-FFF2-40B4-BE49-F238E27FC236}">
                <a16:creationId xmlns:a16="http://schemas.microsoft.com/office/drawing/2014/main" id="{D1940907-0B96-1E8C-2CA2-C901AA6F2B70}"/>
              </a:ext>
            </a:extLst>
          </p:cNvPr>
          <p:cNvSpPr/>
          <p:nvPr/>
        </p:nvSpPr>
        <p:spPr>
          <a:xfrm>
            <a:off x="5045454" y="2624974"/>
            <a:ext cx="1063265" cy="7956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Storage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Manager (</a:t>
            </a:r>
            <a:r>
              <a:rPr lang="en-US" sz="1000" dirty="0" err="1">
                <a:solidFill>
                  <a:srgbClr val="FF0000"/>
                </a:solidFill>
              </a:rPr>
              <a:t>OpenFam</a:t>
            </a:r>
            <a:r>
              <a:rPr lang="en-US" sz="1000" dirty="0">
                <a:solidFill>
                  <a:srgbClr val="FF0000"/>
                </a:solidFill>
              </a:rPr>
              <a:t> using </a:t>
            </a:r>
            <a:r>
              <a:rPr lang="en-US" sz="1000" dirty="0" err="1">
                <a:solidFill>
                  <a:srgbClr val="FF0000"/>
                </a:solidFill>
              </a:rPr>
              <a:t>libFabric</a:t>
            </a:r>
            <a:r>
              <a:rPr lang="en-US" sz="1000" dirty="0">
                <a:solidFill>
                  <a:srgbClr val="FF0000"/>
                </a:solidFill>
              </a:rPr>
              <a:t>)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58C9A35-134C-34A4-60AB-181F9E98E551}"/>
              </a:ext>
            </a:extLst>
          </p:cNvPr>
          <p:cNvCxnSpPr>
            <a:cxnSpLocks/>
          </p:cNvCxnSpPr>
          <p:nvPr/>
        </p:nvCxnSpPr>
        <p:spPr>
          <a:xfrm flipV="1">
            <a:off x="1628757" y="5746236"/>
            <a:ext cx="3683610" cy="646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ounded Rectangle 151">
            <a:extLst>
              <a:ext uri="{FF2B5EF4-FFF2-40B4-BE49-F238E27FC236}">
                <a16:creationId xmlns:a16="http://schemas.microsoft.com/office/drawing/2014/main" id="{5D8BF6B7-CD85-F21C-8782-84DCEB39F51D}"/>
              </a:ext>
            </a:extLst>
          </p:cNvPr>
          <p:cNvSpPr/>
          <p:nvPr/>
        </p:nvSpPr>
        <p:spPr>
          <a:xfrm>
            <a:off x="4124075" y="3710877"/>
            <a:ext cx="831315" cy="39054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Container Engine</a:t>
            </a:r>
            <a:endParaRPr lang="en-GB" sz="1000" dirty="0"/>
          </a:p>
        </p:txBody>
      </p:sp>
      <p:sp>
        <p:nvSpPr>
          <p:cNvPr id="135" name="Rounded Rectangle 82">
            <a:extLst>
              <a:ext uri="{FF2B5EF4-FFF2-40B4-BE49-F238E27FC236}">
                <a16:creationId xmlns:a16="http://schemas.microsoft.com/office/drawing/2014/main" id="{8D63AABA-4D94-7B6F-C797-3EB71FFF0047}"/>
              </a:ext>
            </a:extLst>
          </p:cNvPr>
          <p:cNvSpPr/>
          <p:nvPr/>
        </p:nvSpPr>
        <p:spPr>
          <a:xfrm>
            <a:off x="5077171" y="3489949"/>
            <a:ext cx="963460" cy="110959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FAM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Manager (</a:t>
            </a:r>
            <a:r>
              <a:rPr lang="en-US" sz="1000" dirty="0" err="1">
                <a:solidFill>
                  <a:srgbClr val="FF0000"/>
                </a:solidFill>
              </a:rPr>
              <a:t>OpenFam</a:t>
            </a:r>
            <a:r>
              <a:rPr lang="en-US" sz="1000" dirty="0">
                <a:solidFill>
                  <a:srgbClr val="FF0000"/>
                </a:solidFill>
              </a:rPr>
              <a:t> using </a:t>
            </a:r>
            <a:r>
              <a:rPr lang="en-US" sz="1000" dirty="0" err="1">
                <a:solidFill>
                  <a:srgbClr val="FF0000"/>
                </a:solidFill>
              </a:rPr>
              <a:t>libFabric</a:t>
            </a:r>
            <a:r>
              <a:rPr lang="en-US" sz="1000" dirty="0">
                <a:solidFill>
                  <a:srgbClr val="FF0000"/>
                </a:solidFill>
              </a:rPr>
              <a:t>)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136" name="Rounded Rectangle 82">
            <a:extLst>
              <a:ext uri="{FF2B5EF4-FFF2-40B4-BE49-F238E27FC236}">
                <a16:creationId xmlns:a16="http://schemas.microsoft.com/office/drawing/2014/main" id="{017777A1-28C1-32B3-DCCA-A8D543703D5C}"/>
              </a:ext>
            </a:extLst>
          </p:cNvPr>
          <p:cNvSpPr/>
          <p:nvPr/>
        </p:nvSpPr>
        <p:spPr>
          <a:xfrm>
            <a:off x="5092351" y="4657590"/>
            <a:ext cx="963460" cy="110959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Accelerator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Manager (</a:t>
            </a:r>
            <a:r>
              <a:rPr lang="en-US" sz="1000" dirty="0" err="1">
                <a:solidFill>
                  <a:srgbClr val="FF0000"/>
                </a:solidFill>
              </a:rPr>
              <a:t>OpenFam</a:t>
            </a:r>
            <a:r>
              <a:rPr lang="en-US" sz="1000" dirty="0">
                <a:solidFill>
                  <a:srgbClr val="FF0000"/>
                </a:solidFill>
              </a:rPr>
              <a:t> using </a:t>
            </a:r>
            <a:r>
              <a:rPr lang="en-US" sz="1000" dirty="0" err="1">
                <a:solidFill>
                  <a:srgbClr val="FF0000"/>
                </a:solidFill>
              </a:rPr>
              <a:t>libFabric</a:t>
            </a:r>
            <a:r>
              <a:rPr lang="en-US" sz="1000" dirty="0">
                <a:solidFill>
                  <a:srgbClr val="FF0000"/>
                </a:solidFill>
              </a:rPr>
              <a:t>)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C057B56A-A30D-DA68-82E2-1FA075E8BF94}"/>
              </a:ext>
            </a:extLst>
          </p:cNvPr>
          <p:cNvCxnSpPr>
            <a:cxnSpLocks/>
            <a:stCxn id="135" idx="3"/>
          </p:cNvCxnSpPr>
          <p:nvPr/>
        </p:nvCxnSpPr>
        <p:spPr>
          <a:xfrm>
            <a:off x="6040631" y="4044748"/>
            <a:ext cx="531051" cy="2293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ounded Rectangle 68">
            <a:extLst>
              <a:ext uri="{FF2B5EF4-FFF2-40B4-BE49-F238E27FC236}">
                <a16:creationId xmlns:a16="http://schemas.microsoft.com/office/drawing/2014/main" id="{2E6EC598-F5F0-DD21-BECC-8DF35AD089C9}"/>
              </a:ext>
            </a:extLst>
          </p:cNvPr>
          <p:cNvSpPr/>
          <p:nvPr/>
        </p:nvSpPr>
        <p:spPr>
          <a:xfrm>
            <a:off x="2549288" y="2895603"/>
            <a:ext cx="858644" cy="35373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Batch Job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146" name="Rounded Rectangle 68">
            <a:extLst>
              <a:ext uri="{FF2B5EF4-FFF2-40B4-BE49-F238E27FC236}">
                <a16:creationId xmlns:a16="http://schemas.microsoft.com/office/drawing/2014/main" id="{137269EC-0922-2410-F67A-67ECBD6A2ADA}"/>
              </a:ext>
            </a:extLst>
          </p:cNvPr>
          <p:cNvSpPr/>
          <p:nvPr/>
        </p:nvSpPr>
        <p:spPr>
          <a:xfrm>
            <a:off x="2516736" y="4739401"/>
            <a:ext cx="858644" cy="35373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Interactive Job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147" name="Rounded Rectangle 82">
            <a:extLst>
              <a:ext uri="{FF2B5EF4-FFF2-40B4-BE49-F238E27FC236}">
                <a16:creationId xmlns:a16="http://schemas.microsoft.com/office/drawing/2014/main" id="{D149C794-D203-85FC-AF11-8AD01F4D348C}"/>
              </a:ext>
            </a:extLst>
          </p:cNvPr>
          <p:cNvSpPr/>
          <p:nvPr/>
        </p:nvSpPr>
        <p:spPr>
          <a:xfrm>
            <a:off x="5053553" y="2168842"/>
            <a:ext cx="1033535" cy="40092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Monitoring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152" name="Rounded Rectangle 68">
            <a:extLst>
              <a:ext uri="{FF2B5EF4-FFF2-40B4-BE49-F238E27FC236}">
                <a16:creationId xmlns:a16="http://schemas.microsoft.com/office/drawing/2014/main" id="{2DADFF35-5506-F2E0-06D7-839FE90BBC0D}"/>
              </a:ext>
            </a:extLst>
          </p:cNvPr>
          <p:cNvSpPr/>
          <p:nvPr/>
        </p:nvSpPr>
        <p:spPr>
          <a:xfrm>
            <a:off x="1545206" y="3234608"/>
            <a:ext cx="983618" cy="153693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Application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153" name="Text Box 8">
            <a:extLst>
              <a:ext uri="{FF2B5EF4-FFF2-40B4-BE49-F238E27FC236}">
                <a16:creationId xmlns:a16="http://schemas.microsoft.com/office/drawing/2014/main" id="{DEAA95ED-98A5-298C-6559-8E0CE5C56D0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61356" y="3459759"/>
            <a:ext cx="764891" cy="239104"/>
          </a:xfrm>
          <a:prstGeom prst="rect">
            <a:avLst/>
          </a:prstGeom>
          <a:solidFill>
            <a:srgbClr val="FFFFFF"/>
          </a:solidFill>
          <a:ln w="6350">
            <a:solidFill>
              <a:srgbClr val="7030A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1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OpenFam</a:t>
            </a:r>
            <a:endParaRPr lang="en-US" altLang="en-US" sz="1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4" name="Text Box 8">
            <a:extLst>
              <a:ext uri="{FF2B5EF4-FFF2-40B4-BE49-F238E27FC236}">
                <a16:creationId xmlns:a16="http://schemas.microsoft.com/office/drawing/2014/main" id="{380309EF-4912-607A-D32C-88A5E38E2C2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44886" y="4312022"/>
            <a:ext cx="764891" cy="239104"/>
          </a:xfrm>
          <a:prstGeom prst="rect">
            <a:avLst/>
          </a:prstGeom>
          <a:solidFill>
            <a:srgbClr val="FFFFFF"/>
          </a:solidFill>
          <a:ln w="6350">
            <a:solidFill>
              <a:srgbClr val="7030A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LibFabric</a:t>
            </a:r>
            <a:endParaRPr lang="en-US" altLang="en-US" sz="1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6A0164F0-291E-13B1-1A95-24EF1A98115A}"/>
              </a:ext>
            </a:extLst>
          </p:cNvPr>
          <p:cNvCxnSpPr>
            <a:cxnSpLocks/>
            <a:stCxn id="152" idx="3"/>
            <a:endCxn id="145" idx="2"/>
          </p:cNvCxnSpPr>
          <p:nvPr/>
        </p:nvCxnSpPr>
        <p:spPr>
          <a:xfrm flipV="1">
            <a:off x="2528824" y="3249339"/>
            <a:ext cx="449786" cy="75373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014C33CC-918C-22A8-23B2-E6C64C6FC51F}"/>
              </a:ext>
            </a:extLst>
          </p:cNvPr>
          <p:cNvCxnSpPr>
            <a:cxnSpLocks/>
            <a:stCxn id="152" idx="3"/>
            <a:endCxn id="146" idx="0"/>
          </p:cNvCxnSpPr>
          <p:nvPr/>
        </p:nvCxnSpPr>
        <p:spPr>
          <a:xfrm>
            <a:off x="2528824" y="4003077"/>
            <a:ext cx="417234" cy="73632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8151A6C2-DFF6-00A4-9B3E-4031B1A001D8}"/>
              </a:ext>
            </a:extLst>
          </p:cNvPr>
          <p:cNvCxnSpPr>
            <a:cxnSpLocks/>
            <a:stCxn id="145" idx="3"/>
          </p:cNvCxnSpPr>
          <p:nvPr/>
        </p:nvCxnSpPr>
        <p:spPr>
          <a:xfrm flipV="1">
            <a:off x="3407932" y="2569771"/>
            <a:ext cx="429322" cy="5027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6C7E1DCE-6C73-45FD-7E2A-0237F76D6FE2}"/>
              </a:ext>
            </a:extLst>
          </p:cNvPr>
          <p:cNvCxnSpPr>
            <a:cxnSpLocks/>
            <a:endCxn id="93" idx="0"/>
          </p:cNvCxnSpPr>
          <p:nvPr/>
        </p:nvCxnSpPr>
        <p:spPr>
          <a:xfrm>
            <a:off x="3424514" y="3091487"/>
            <a:ext cx="646264" cy="213767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6B3FBE57-41A7-307A-696C-2DB5B5E4D01C}"/>
              </a:ext>
            </a:extLst>
          </p:cNvPr>
          <p:cNvCxnSpPr>
            <a:cxnSpLocks/>
            <a:endCxn id="146" idx="3"/>
          </p:cNvCxnSpPr>
          <p:nvPr/>
        </p:nvCxnSpPr>
        <p:spPr>
          <a:xfrm flipH="1">
            <a:off x="3375380" y="2545335"/>
            <a:ext cx="705299" cy="237093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CCA29282-CE76-6D1C-B069-74656FF2CD2F}"/>
              </a:ext>
            </a:extLst>
          </p:cNvPr>
          <p:cNvCxnSpPr>
            <a:cxnSpLocks/>
            <a:stCxn id="146" idx="3"/>
            <a:endCxn id="93" idx="0"/>
          </p:cNvCxnSpPr>
          <p:nvPr/>
        </p:nvCxnSpPr>
        <p:spPr>
          <a:xfrm>
            <a:off x="3375380" y="4916269"/>
            <a:ext cx="695398" cy="31288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8B387FF-A20E-56B8-D9F2-50251AEAB2C1}"/>
              </a:ext>
            </a:extLst>
          </p:cNvPr>
          <p:cNvCxnSpPr>
            <a:cxnSpLocks/>
            <a:stCxn id="119" idx="2"/>
            <a:endCxn id="93" idx="0"/>
          </p:cNvCxnSpPr>
          <p:nvPr/>
        </p:nvCxnSpPr>
        <p:spPr>
          <a:xfrm flipH="1">
            <a:off x="4070778" y="4101426"/>
            <a:ext cx="468955" cy="112773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DF755DEB-D0BC-2E3F-350F-3DB8B13828DE}"/>
              </a:ext>
            </a:extLst>
          </p:cNvPr>
          <p:cNvCxnSpPr>
            <a:cxnSpLocks/>
          </p:cNvCxnSpPr>
          <p:nvPr/>
        </p:nvCxnSpPr>
        <p:spPr>
          <a:xfrm>
            <a:off x="4172606" y="2546800"/>
            <a:ext cx="463227" cy="116407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Up-Down Arrow 162">
            <a:extLst>
              <a:ext uri="{FF2B5EF4-FFF2-40B4-BE49-F238E27FC236}">
                <a16:creationId xmlns:a16="http://schemas.microsoft.com/office/drawing/2014/main" id="{07249B2E-2046-78E5-0C25-E731AF7C8344}"/>
              </a:ext>
            </a:extLst>
          </p:cNvPr>
          <p:cNvSpPr/>
          <p:nvPr/>
        </p:nvSpPr>
        <p:spPr>
          <a:xfrm>
            <a:off x="3931431" y="2530299"/>
            <a:ext cx="158988" cy="265909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49A1F9F1-E0F6-1553-DF5E-20CD618DD5D9}"/>
              </a:ext>
            </a:extLst>
          </p:cNvPr>
          <p:cNvCxnSpPr>
            <a:cxnSpLocks/>
            <a:stCxn id="147" idx="1"/>
            <a:endCxn id="119" idx="3"/>
          </p:cNvCxnSpPr>
          <p:nvPr/>
        </p:nvCxnSpPr>
        <p:spPr>
          <a:xfrm flipH="1">
            <a:off x="4955390" y="2369307"/>
            <a:ext cx="98163" cy="153684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0F98B6C7-D4BE-459E-70D4-495336966B80}"/>
              </a:ext>
            </a:extLst>
          </p:cNvPr>
          <p:cNvCxnSpPr>
            <a:cxnSpLocks/>
            <a:stCxn id="119" idx="3"/>
            <a:endCxn id="136" idx="1"/>
          </p:cNvCxnSpPr>
          <p:nvPr/>
        </p:nvCxnSpPr>
        <p:spPr>
          <a:xfrm>
            <a:off x="4955390" y="3906152"/>
            <a:ext cx="136961" cy="130623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5DE53468-6045-DA58-FA43-2D4C87D6CEC2}"/>
              </a:ext>
            </a:extLst>
          </p:cNvPr>
          <p:cNvCxnSpPr>
            <a:cxnSpLocks/>
            <a:stCxn id="135" idx="1"/>
          </p:cNvCxnSpPr>
          <p:nvPr/>
        </p:nvCxnSpPr>
        <p:spPr>
          <a:xfrm flipH="1" flipV="1">
            <a:off x="4908496" y="3980392"/>
            <a:ext cx="168675" cy="6435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F16AF064-3588-64F4-AF93-D1DB0E5A6A41}"/>
              </a:ext>
            </a:extLst>
          </p:cNvPr>
          <p:cNvCxnSpPr>
            <a:cxnSpLocks/>
            <a:endCxn id="119" idx="3"/>
          </p:cNvCxnSpPr>
          <p:nvPr/>
        </p:nvCxnSpPr>
        <p:spPr>
          <a:xfrm flipH="1">
            <a:off x="4955390" y="3385753"/>
            <a:ext cx="108650" cy="52039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299C213A-4673-BCBD-DB79-4605F6641761}"/>
              </a:ext>
            </a:extLst>
          </p:cNvPr>
          <p:cNvCxnSpPr>
            <a:cxnSpLocks/>
            <a:stCxn id="147" idx="3"/>
          </p:cNvCxnSpPr>
          <p:nvPr/>
        </p:nvCxnSpPr>
        <p:spPr>
          <a:xfrm>
            <a:off x="6087088" y="2369307"/>
            <a:ext cx="484594" cy="169837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B407645F-A0C2-C46F-875E-4B46D2BCEC7F}"/>
              </a:ext>
            </a:extLst>
          </p:cNvPr>
          <p:cNvCxnSpPr>
            <a:cxnSpLocks/>
            <a:stCxn id="136" idx="3"/>
          </p:cNvCxnSpPr>
          <p:nvPr/>
        </p:nvCxnSpPr>
        <p:spPr>
          <a:xfrm flipV="1">
            <a:off x="6055811" y="4067680"/>
            <a:ext cx="515871" cy="11447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9A3D4E6F-493A-4D12-4DB1-95B1F37BC5A9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6108719" y="3022789"/>
            <a:ext cx="494806" cy="104489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CustomShape 19">
            <a:extLst>
              <a:ext uri="{FF2B5EF4-FFF2-40B4-BE49-F238E27FC236}">
                <a16:creationId xmlns:a16="http://schemas.microsoft.com/office/drawing/2014/main" id="{3A6D4246-BE7E-88BB-B322-BA75E7890135}"/>
              </a:ext>
            </a:extLst>
          </p:cNvPr>
          <p:cNvSpPr/>
          <p:nvPr/>
        </p:nvSpPr>
        <p:spPr>
          <a:xfrm flipH="1">
            <a:off x="9128530" y="2035064"/>
            <a:ext cx="1589059" cy="357978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trike="noStrike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OFM Services</a:t>
            </a:r>
            <a:endParaRPr lang="en-IE" sz="1000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CustomShape 36">
            <a:extLst>
              <a:ext uri="{FF2B5EF4-FFF2-40B4-BE49-F238E27FC236}">
                <a16:creationId xmlns:a16="http://schemas.microsoft.com/office/drawing/2014/main" id="{DE68BC6E-933F-5924-1FA3-186E277CD613}"/>
              </a:ext>
            </a:extLst>
          </p:cNvPr>
          <p:cNvSpPr/>
          <p:nvPr/>
        </p:nvSpPr>
        <p:spPr>
          <a:xfrm flipH="1">
            <a:off x="9276619" y="2357965"/>
            <a:ext cx="1196109" cy="372841"/>
          </a:xfrm>
          <a:prstGeom prst="rect">
            <a:avLst/>
          </a:prstGeom>
          <a:solidFill>
            <a:srgbClr val="FFFFFF"/>
          </a:solidFill>
          <a:ln w="6480">
            <a:solidFill>
              <a:srgbClr val="7030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Inventory</a:t>
            </a:r>
            <a:endParaRPr lang="en-IE" sz="1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CustomShape 30">
            <a:extLst>
              <a:ext uri="{FF2B5EF4-FFF2-40B4-BE49-F238E27FC236}">
                <a16:creationId xmlns:a16="http://schemas.microsoft.com/office/drawing/2014/main" id="{01D6591F-6D38-83E3-2BCF-BFD496E2119D}"/>
              </a:ext>
            </a:extLst>
          </p:cNvPr>
          <p:cNvSpPr/>
          <p:nvPr/>
        </p:nvSpPr>
        <p:spPr>
          <a:xfrm rot="16200000">
            <a:off x="7533266" y="3752081"/>
            <a:ext cx="2737110" cy="221239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100" b="1" strike="noStrike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RESTful API (RF/SF)</a:t>
            </a:r>
            <a:endParaRPr lang="en-IE" sz="1100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IE" sz="1100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Cylinder 64">
            <a:extLst>
              <a:ext uri="{FF2B5EF4-FFF2-40B4-BE49-F238E27FC236}">
                <a16:creationId xmlns:a16="http://schemas.microsoft.com/office/drawing/2014/main" id="{AD4A4334-34E1-0683-B1BF-F5246CCFB5BC}"/>
              </a:ext>
            </a:extLst>
          </p:cNvPr>
          <p:cNvSpPr/>
          <p:nvPr/>
        </p:nvSpPr>
        <p:spPr>
          <a:xfrm>
            <a:off x="9644195" y="4846490"/>
            <a:ext cx="557727" cy="541142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 dirty="0">
                <a:latin typeface="Arial"/>
                <a:cs typeface="Arial"/>
              </a:rPr>
              <a:t>Data Store</a:t>
            </a:r>
            <a:endParaRPr lang="en-IE" sz="900" dirty="0">
              <a:latin typeface="Arial"/>
              <a:cs typeface="Arial"/>
            </a:endParaRPr>
          </a:p>
        </p:txBody>
      </p:sp>
      <p:sp>
        <p:nvSpPr>
          <p:cNvPr id="178" name="CustomShape 36">
            <a:extLst>
              <a:ext uri="{FF2B5EF4-FFF2-40B4-BE49-F238E27FC236}">
                <a16:creationId xmlns:a16="http://schemas.microsoft.com/office/drawing/2014/main" id="{AAA7D083-E376-9C49-1530-DC4279A5AB0B}"/>
              </a:ext>
            </a:extLst>
          </p:cNvPr>
          <p:cNvSpPr/>
          <p:nvPr/>
        </p:nvSpPr>
        <p:spPr>
          <a:xfrm flipH="1">
            <a:off x="9268998" y="2809057"/>
            <a:ext cx="1196109" cy="334416"/>
          </a:xfrm>
          <a:prstGeom prst="rect">
            <a:avLst/>
          </a:prstGeom>
          <a:solidFill>
            <a:srgbClr val="FFFFFF"/>
          </a:solidFill>
          <a:ln w="6480">
            <a:solidFill>
              <a:srgbClr val="7030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tree management</a:t>
            </a:r>
            <a:endParaRPr lang="en-IE" sz="1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CustomShape 36">
            <a:extLst>
              <a:ext uri="{FF2B5EF4-FFF2-40B4-BE49-F238E27FC236}">
                <a16:creationId xmlns:a16="http://schemas.microsoft.com/office/drawing/2014/main" id="{3AA09E3C-2473-D8B4-670E-415FA79F1B11}"/>
              </a:ext>
            </a:extLst>
          </p:cNvPr>
          <p:cNvSpPr/>
          <p:nvPr/>
        </p:nvSpPr>
        <p:spPr>
          <a:xfrm flipH="1">
            <a:off x="9251645" y="3918809"/>
            <a:ext cx="1196109" cy="234945"/>
          </a:xfrm>
          <a:prstGeom prst="rect">
            <a:avLst/>
          </a:prstGeom>
          <a:solidFill>
            <a:srgbClr val="FFFFFF"/>
          </a:solidFill>
          <a:ln w="6480">
            <a:solidFill>
              <a:srgbClr val="7030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Authentication</a:t>
            </a:r>
            <a:endParaRPr lang="en-IE" sz="1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CustomShape 36">
            <a:extLst>
              <a:ext uri="{FF2B5EF4-FFF2-40B4-BE49-F238E27FC236}">
                <a16:creationId xmlns:a16="http://schemas.microsoft.com/office/drawing/2014/main" id="{59E956D7-0CCA-92CE-4607-8C42AF7A1E4C}"/>
              </a:ext>
            </a:extLst>
          </p:cNvPr>
          <p:cNvSpPr/>
          <p:nvPr/>
        </p:nvSpPr>
        <p:spPr>
          <a:xfrm flipH="1">
            <a:off x="9259364" y="4196864"/>
            <a:ext cx="1196109" cy="234945"/>
          </a:xfrm>
          <a:prstGeom prst="rect">
            <a:avLst/>
          </a:prstGeom>
          <a:solidFill>
            <a:srgbClr val="FFFFFF"/>
          </a:solidFill>
          <a:ln w="6480">
            <a:solidFill>
              <a:srgbClr val="7030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Control</a:t>
            </a:r>
            <a:endParaRPr lang="en-IE" sz="1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CustomShape 36">
            <a:extLst>
              <a:ext uri="{FF2B5EF4-FFF2-40B4-BE49-F238E27FC236}">
                <a16:creationId xmlns:a16="http://schemas.microsoft.com/office/drawing/2014/main" id="{F2C47416-9F4E-52B0-971E-9D91A1ADC3C7}"/>
              </a:ext>
            </a:extLst>
          </p:cNvPr>
          <p:cNvSpPr/>
          <p:nvPr/>
        </p:nvSpPr>
        <p:spPr>
          <a:xfrm flipH="1">
            <a:off x="9276620" y="4516121"/>
            <a:ext cx="1196109" cy="234945"/>
          </a:xfrm>
          <a:prstGeom prst="rect">
            <a:avLst/>
          </a:prstGeom>
          <a:solidFill>
            <a:srgbClr val="FFFFFF"/>
          </a:solidFill>
          <a:ln w="6480">
            <a:solidFill>
              <a:srgbClr val="7030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&amp; Logs</a:t>
            </a:r>
            <a:endParaRPr lang="en-IE" sz="10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CustomShape 36">
            <a:extLst>
              <a:ext uri="{FF2B5EF4-FFF2-40B4-BE49-F238E27FC236}">
                <a16:creationId xmlns:a16="http://schemas.microsoft.com/office/drawing/2014/main" id="{E759FD05-3E9A-54B9-4ECA-BC1DA466C30E}"/>
              </a:ext>
            </a:extLst>
          </p:cNvPr>
          <p:cNvSpPr/>
          <p:nvPr/>
        </p:nvSpPr>
        <p:spPr>
          <a:xfrm flipH="1">
            <a:off x="9255104" y="3185116"/>
            <a:ext cx="1196109" cy="328026"/>
          </a:xfrm>
          <a:prstGeom prst="rect">
            <a:avLst/>
          </a:prstGeom>
          <a:solidFill>
            <a:srgbClr val="FFFFFF"/>
          </a:solidFill>
          <a:ln w="6480">
            <a:solidFill>
              <a:srgbClr val="7030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>
            <a:noAutofit/>
          </a:bodyPr>
          <a:lstStyle/>
          <a:p>
            <a:pPr algn="ctr"/>
            <a:r>
              <a:rPr lang="en-US" sz="900" spc="-1" dirty="0">
                <a:solidFill>
                  <a:srgbClr val="000000"/>
                </a:solidFill>
                <a:latin typeface="Arial"/>
                <a:cs typeface="Arial"/>
              </a:rPr>
              <a:t>Resource Configuration</a:t>
            </a:r>
            <a:endParaRPr lang="en-US" sz="900" dirty="0">
              <a:cs typeface="Calibri"/>
            </a:endParaRPr>
          </a:p>
        </p:txBody>
      </p:sp>
      <p:sp>
        <p:nvSpPr>
          <p:cNvPr id="183" name="CustomShape 36">
            <a:extLst>
              <a:ext uri="{FF2B5EF4-FFF2-40B4-BE49-F238E27FC236}">
                <a16:creationId xmlns:a16="http://schemas.microsoft.com/office/drawing/2014/main" id="{BE606825-49A5-E8CF-B066-66EC57D34F94}"/>
              </a:ext>
            </a:extLst>
          </p:cNvPr>
          <p:cNvSpPr/>
          <p:nvPr/>
        </p:nvSpPr>
        <p:spPr>
          <a:xfrm flipH="1">
            <a:off x="9264923" y="3543313"/>
            <a:ext cx="1196109" cy="331023"/>
          </a:xfrm>
          <a:prstGeom prst="rect">
            <a:avLst/>
          </a:prstGeom>
          <a:solidFill>
            <a:srgbClr val="FFFFFF"/>
          </a:solidFill>
          <a:ln w="6480">
            <a:solidFill>
              <a:srgbClr val="7030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>
            <a:noAutofit/>
          </a:bodyPr>
          <a:lstStyle/>
          <a:p>
            <a:pPr algn="ctr"/>
            <a:r>
              <a:rPr lang="en-US" sz="1000" spc="-1" dirty="0">
                <a:solidFill>
                  <a:srgbClr val="000000"/>
                </a:solidFill>
                <a:latin typeface="Arial"/>
                <a:cs typeface="Arial"/>
              </a:rPr>
              <a:t>Fabric Configuration</a:t>
            </a:r>
            <a:endParaRPr lang="en-US" dirty="0"/>
          </a:p>
        </p:txBody>
      </p:sp>
      <p:sp>
        <p:nvSpPr>
          <p:cNvPr id="3" name="Rectangle: Rounded Corners 79">
            <a:extLst>
              <a:ext uri="{FF2B5EF4-FFF2-40B4-BE49-F238E27FC236}">
                <a16:creationId xmlns:a16="http://schemas.microsoft.com/office/drawing/2014/main" id="{3F3688F0-BD6D-CBEB-B0D9-CC3E564D0810}"/>
              </a:ext>
            </a:extLst>
          </p:cNvPr>
          <p:cNvSpPr/>
          <p:nvPr/>
        </p:nvSpPr>
        <p:spPr>
          <a:xfrm>
            <a:off x="6593249" y="1908692"/>
            <a:ext cx="1254655" cy="42286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IE" sz="1100" dirty="0">
                <a:latin typeface="Arial" panose="020B0604020202020204" pitchFamily="34" charset="0"/>
                <a:cs typeface="Arial" panose="020B0604020202020204" pitchFamily="34" charset="0"/>
              </a:rPr>
              <a:t>Composability Layer</a:t>
            </a:r>
          </a:p>
        </p:txBody>
      </p:sp>
      <p:sp>
        <p:nvSpPr>
          <p:cNvPr id="4" name="CustomShape 34">
            <a:extLst>
              <a:ext uri="{FF2B5EF4-FFF2-40B4-BE49-F238E27FC236}">
                <a16:creationId xmlns:a16="http://schemas.microsoft.com/office/drawing/2014/main" id="{6D87033E-B275-22F1-1422-275EE67E3974}"/>
              </a:ext>
            </a:extLst>
          </p:cNvPr>
          <p:cNvSpPr/>
          <p:nvPr/>
        </p:nvSpPr>
        <p:spPr>
          <a:xfrm>
            <a:off x="6716045" y="1988398"/>
            <a:ext cx="924797" cy="474249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 Resources</a:t>
            </a: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endParaRPr lang="en-IE" sz="1000" b="0" strike="noStrike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stomShape 34">
            <a:extLst>
              <a:ext uri="{FF2B5EF4-FFF2-40B4-BE49-F238E27FC236}">
                <a16:creationId xmlns:a16="http://schemas.microsoft.com/office/drawing/2014/main" id="{AF6B53B3-D663-BE0A-8577-E7E06B9EA00A}"/>
              </a:ext>
            </a:extLst>
          </p:cNvPr>
          <p:cNvSpPr/>
          <p:nvPr/>
        </p:nvSpPr>
        <p:spPr>
          <a:xfrm>
            <a:off x="6710549" y="2583274"/>
            <a:ext cx="975777" cy="474249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endParaRPr lang="en-IE" sz="1000" b="0" strike="noStrike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stomShape 34">
            <a:extLst>
              <a:ext uri="{FF2B5EF4-FFF2-40B4-BE49-F238E27FC236}">
                <a16:creationId xmlns:a16="http://schemas.microsoft.com/office/drawing/2014/main" id="{6C880934-5320-A182-EB22-2BE49C206169}"/>
              </a:ext>
            </a:extLst>
          </p:cNvPr>
          <p:cNvSpPr/>
          <p:nvPr/>
        </p:nvSpPr>
        <p:spPr>
          <a:xfrm>
            <a:off x="6799879" y="3103966"/>
            <a:ext cx="840508" cy="1157351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  <a:p>
            <a:pPr algn="ctr">
              <a:lnSpc>
                <a:spcPct val="100000"/>
              </a:lnSpc>
            </a:pPr>
            <a:r>
              <a:rPr lang="en-US" sz="1000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(e.g., Compute, FAM, Storage, Fabric)</a:t>
            </a:r>
            <a:endParaRPr lang="en-IE" sz="1000" b="0" strike="noStrike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ylinder 65">
            <a:extLst>
              <a:ext uri="{FF2B5EF4-FFF2-40B4-BE49-F238E27FC236}">
                <a16:creationId xmlns:a16="http://schemas.microsoft.com/office/drawing/2014/main" id="{65395260-9CB4-56E4-D10D-F62EA68C105F}"/>
              </a:ext>
            </a:extLst>
          </p:cNvPr>
          <p:cNvSpPr/>
          <p:nvPr/>
        </p:nvSpPr>
        <p:spPr>
          <a:xfrm>
            <a:off x="6877254" y="4897368"/>
            <a:ext cx="600858" cy="682333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Data Store</a:t>
            </a:r>
            <a:endParaRPr lang="en-I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stomShape 34">
            <a:extLst>
              <a:ext uri="{FF2B5EF4-FFF2-40B4-BE49-F238E27FC236}">
                <a16:creationId xmlns:a16="http://schemas.microsoft.com/office/drawing/2014/main" id="{0255603A-7D27-AE8F-299D-2305B487B4E4}"/>
              </a:ext>
            </a:extLst>
          </p:cNvPr>
          <p:cNvSpPr/>
          <p:nvPr/>
        </p:nvSpPr>
        <p:spPr>
          <a:xfrm>
            <a:off x="6789913" y="4308164"/>
            <a:ext cx="840508" cy="474249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&amp; Logs</a:t>
            </a:r>
            <a:endParaRPr lang="en-IE" sz="1000" b="0" strike="noStrike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AD16EC-14A8-38D8-5CF6-98495418BDEE}"/>
              </a:ext>
            </a:extLst>
          </p:cNvPr>
          <p:cNvCxnSpPr>
            <a:cxnSpLocks/>
          </p:cNvCxnSpPr>
          <p:nvPr/>
        </p:nvCxnSpPr>
        <p:spPr>
          <a:xfrm>
            <a:off x="7867286" y="4089960"/>
            <a:ext cx="322557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2F6E76D-C9ED-E5C4-CA43-9DBB2A6E65AF}"/>
              </a:ext>
            </a:extLst>
          </p:cNvPr>
          <p:cNvSpPr/>
          <p:nvPr/>
        </p:nvSpPr>
        <p:spPr>
          <a:xfrm rot="16200000">
            <a:off x="5973118" y="3799211"/>
            <a:ext cx="4803290" cy="362363"/>
          </a:xfrm>
          <a:prstGeom prst="rect">
            <a:avLst/>
          </a:prstGeom>
          <a:solidFill>
            <a:srgbClr val="C649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Message Queue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87F529-9881-1896-0467-70DD65ED29B7}"/>
              </a:ext>
            </a:extLst>
          </p:cNvPr>
          <p:cNvCxnSpPr>
            <a:cxnSpLocks/>
          </p:cNvCxnSpPr>
          <p:nvPr/>
        </p:nvCxnSpPr>
        <p:spPr>
          <a:xfrm flipV="1">
            <a:off x="8555945" y="4056214"/>
            <a:ext cx="235256" cy="1146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4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110" grpId="0" animBg="1"/>
      <p:bldP spid="111" grpId="0" animBg="1"/>
      <p:bldP spid="119" grpId="0" animBg="1"/>
      <p:bldP spid="135" grpId="0" animBg="1"/>
      <p:bldP spid="136" grpId="0" animBg="1"/>
      <p:bldP spid="145" grpId="0" animBg="1"/>
      <p:bldP spid="146" grpId="0" animBg="1"/>
      <p:bldP spid="147" grpId="0" animBg="1"/>
      <p:bldP spid="152" grpId="0" animBg="1"/>
      <p:bldP spid="153" grpId="0" animBg="1"/>
      <p:bldP spid="1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89D5B-0A1C-3990-EBD3-7D542BD8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Examples of CDI HPC Use-Cases</a:t>
            </a:r>
            <a:br>
              <a:rPr lang="en-US" dirty="0"/>
            </a:br>
            <a:r>
              <a:rPr lang="en-US" dirty="0"/>
              <a:t>Container Engine interacting with the OFMF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DAE2E-4B3A-538B-DAFD-65971FD06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22</a:t>
            </a:fld>
            <a:endParaRPr lang="en-US" dirty="0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A5352973-33E5-73AE-0885-796173193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126" y="1312863"/>
            <a:ext cx="10017748" cy="4813300"/>
          </a:xfrm>
        </p:spPr>
      </p:pic>
    </p:spTree>
    <p:extLst>
      <p:ext uri="{BB962C8B-B14F-4D97-AF65-F5344CB8AC3E}">
        <p14:creationId xmlns:p14="http://schemas.microsoft.com/office/powerpoint/2010/main" val="30978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0EAA-4170-F1D5-8231-7CBE9652A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 of </a:t>
            </a:r>
            <a:r>
              <a:rPr lang="en-US" dirty="0" err="1"/>
              <a:t>NVMeoF</a:t>
            </a:r>
            <a:r>
              <a:rPr lang="en-US" dirty="0"/>
              <a:t> over and RDMA fabric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A28CC-5637-A1A0-90A6-B526D5F8E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2A86CE-84CC-E30B-B819-87586C226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460" y="2105438"/>
            <a:ext cx="10759060" cy="371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89D5B-0A1C-3990-EBD3-7D542BD81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What’s Next for OFMF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DAE2E-4B3A-538B-DAFD-65971FD06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2A883-6707-890B-6159-D608C17E6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12639"/>
            <a:ext cx="10972800" cy="48135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are adding Events as a way to provide notifications of changes to the HPC systems</a:t>
            </a:r>
          </a:p>
          <a:p>
            <a:pPr lvl="1"/>
            <a:r>
              <a:rPr lang="en-US" dirty="0"/>
              <a:t>Events happen when a Hardware Agent provides details about network fabrics that are detected, hardware changes, etc. The events get propagated to the OFMF and to clients.</a:t>
            </a:r>
          </a:p>
          <a:p>
            <a:r>
              <a:rPr lang="en-US" dirty="0"/>
              <a:t>Redfish Mock-ups for CXL, </a:t>
            </a:r>
            <a:r>
              <a:rPr lang="en-US" dirty="0" err="1"/>
              <a:t>GenZ</a:t>
            </a:r>
            <a:r>
              <a:rPr lang="en-US" dirty="0"/>
              <a:t>, RDMA, Slingshot</a:t>
            </a:r>
          </a:p>
          <a:p>
            <a:r>
              <a:rPr lang="en-US" dirty="0"/>
              <a:t>OFMF Redfish Tree clean-up and Stranded Resource notifications</a:t>
            </a:r>
          </a:p>
          <a:p>
            <a:r>
              <a:rPr lang="en-US" dirty="0"/>
              <a:t>Further development of the Reference Fabric Agent framework</a:t>
            </a:r>
          </a:p>
          <a:p>
            <a:r>
              <a:rPr lang="en-US" dirty="0"/>
              <a:t>Reference </a:t>
            </a:r>
            <a:r>
              <a:rPr lang="en-US" dirty="0" err="1"/>
              <a:t>Composabilty</a:t>
            </a:r>
            <a:r>
              <a:rPr lang="en-US" dirty="0"/>
              <a:t> Manager framework</a:t>
            </a:r>
          </a:p>
          <a:p>
            <a:r>
              <a:rPr lang="en-US" dirty="0"/>
              <a:t>Reference Fabric Attached Memory framework</a:t>
            </a:r>
          </a:p>
          <a:p>
            <a:r>
              <a:rPr lang="en-US" dirty="0"/>
              <a:t>Reference Monitoring framework</a:t>
            </a:r>
          </a:p>
          <a:p>
            <a:r>
              <a:rPr lang="en-US" dirty="0"/>
              <a:t>OS SUPPORT FOR DYNAMIC ADDITION AND DELETION OF RESOURCES</a:t>
            </a:r>
          </a:p>
          <a:p>
            <a:r>
              <a:rPr lang="en-US" dirty="0"/>
              <a:t>Fish name–Sunfish?</a:t>
            </a:r>
          </a:p>
          <a:p>
            <a:r>
              <a:rPr lang="en-US" dirty="0"/>
              <a:t>Evangelization of the OFMF to the industry</a:t>
            </a:r>
          </a:p>
        </p:txBody>
      </p:sp>
    </p:spTree>
    <p:extLst>
      <p:ext uri="{BB962C8B-B14F-4D97-AF65-F5344CB8AC3E}">
        <p14:creationId xmlns:p14="http://schemas.microsoft.com/office/powerpoint/2010/main" val="1689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6B19F-2A23-40C0-F834-59D2578E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/>
              <a:t>Questions?</a:t>
            </a:r>
            <a:br>
              <a:rPr lang="en-US" sz="2800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9910C-5FFB-C956-2D76-3C7D0FB50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25</a:t>
            </a:fld>
            <a:endParaRPr lang="en-US" dirty="0"/>
          </a:p>
        </p:txBody>
      </p:sp>
      <p:pic>
        <p:nvPicPr>
          <p:cNvPr id="1026" name="Picture 2" descr="Dry patch? Have you considered peppering your flirts with emojis? • The ...">
            <a:extLst>
              <a:ext uri="{FF2B5EF4-FFF2-40B4-BE49-F238E27FC236}">
                <a16:creationId xmlns:a16="http://schemas.microsoft.com/office/drawing/2014/main" id="{B41E4D9A-070F-61DB-CD68-5710AA094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1568450"/>
            <a:ext cx="56134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73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AA178-1453-346A-4E5F-0A3239C5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What are Composable Disaggregated HPC Systems?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9FD55-6087-8A2A-279B-CE642940C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3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5E733306-DD26-B24E-F3AB-EAD061DC2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938" y="1428748"/>
            <a:ext cx="10051468" cy="4983480"/>
          </a:xfrm>
        </p:spPr>
      </p:pic>
    </p:spTree>
    <p:extLst>
      <p:ext uri="{BB962C8B-B14F-4D97-AF65-F5344CB8AC3E}">
        <p14:creationId xmlns:p14="http://schemas.microsoft.com/office/powerpoint/2010/main" val="14637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A8BA2-AF61-F6B3-37E0-9A5802637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What are Composable Disaggregated HPC Systems?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119EB-CB70-A159-BC16-6C002C33E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699A16A-2710-A709-CA13-AFDE99CE64DD}"/>
              </a:ext>
            </a:extLst>
          </p:cNvPr>
          <p:cNvSpPr/>
          <p:nvPr/>
        </p:nvSpPr>
        <p:spPr>
          <a:xfrm>
            <a:off x="720648" y="1952654"/>
            <a:ext cx="1099456" cy="1228083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CPU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3072FE-A64D-3436-BA1A-43D4E2A31768}"/>
              </a:ext>
            </a:extLst>
          </p:cNvPr>
          <p:cNvSpPr/>
          <p:nvPr/>
        </p:nvSpPr>
        <p:spPr>
          <a:xfrm>
            <a:off x="720648" y="3352944"/>
            <a:ext cx="1099456" cy="1228083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CPU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F01E19-5857-2C71-A93C-A202000095E9}"/>
              </a:ext>
            </a:extLst>
          </p:cNvPr>
          <p:cNvSpPr/>
          <p:nvPr/>
        </p:nvSpPr>
        <p:spPr>
          <a:xfrm>
            <a:off x="720648" y="4753234"/>
            <a:ext cx="1099456" cy="1228083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CPU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D32169-4A43-9666-C743-FD785A71DA62}"/>
              </a:ext>
            </a:extLst>
          </p:cNvPr>
          <p:cNvSpPr/>
          <p:nvPr/>
        </p:nvSpPr>
        <p:spPr>
          <a:xfrm>
            <a:off x="2493875" y="3362290"/>
            <a:ext cx="1099456" cy="12280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FAM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MEMORY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45F6E1-3811-A552-E629-94F8AE140A9D}"/>
              </a:ext>
            </a:extLst>
          </p:cNvPr>
          <p:cNvSpPr/>
          <p:nvPr/>
        </p:nvSpPr>
        <p:spPr>
          <a:xfrm>
            <a:off x="2493875" y="1952654"/>
            <a:ext cx="1099456" cy="12280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FAM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MEMORY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F366E0-0905-017C-69CE-877A52CD1C55}"/>
              </a:ext>
            </a:extLst>
          </p:cNvPr>
          <p:cNvSpPr/>
          <p:nvPr/>
        </p:nvSpPr>
        <p:spPr>
          <a:xfrm>
            <a:off x="2481843" y="4753233"/>
            <a:ext cx="1099456" cy="122808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FAM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MEMORY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929849-09C8-630E-08E6-F170D16720F2}"/>
              </a:ext>
            </a:extLst>
          </p:cNvPr>
          <p:cNvSpPr/>
          <p:nvPr/>
        </p:nvSpPr>
        <p:spPr>
          <a:xfrm>
            <a:off x="4159387" y="3362290"/>
            <a:ext cx="1099456" cy="122808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BLOCK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A529EF-C95F-61BD-769A-3F16D6CFF422}"/>
              </a:ext>
            </a:extLst>
          </p:cNvPr>
          <p:cNvSpPr/>
          <p:nvPr/>
        </p:nvSpPr>
        <p:spPr>
          <a:xfrm>
            <a:off x="4159387" y="1952654"/>
            <a:ext cx="1099456" cy="122808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BLOCK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STORAGE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2D76FD-B776-70CF-FA32-FDD752A53C15}"/>
              </a:ext>
            </a:extLst>
          </p:cNvPr>
          <p:cNvSpPr/>
          <p:nvPr/>
        </p:nvSpPr>
        <p:spPr>
          <a:xfrm>
            <a:off x="4147355" y="4753233"/>
            <a:ext cx="1099456" cy="1228083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BLOCK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STORAGE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989C53-1C63-6DA2-479C-EEAA6DE2D6A1}"/>
              </a:ext>
            </a:extLst>
          </p:cNvPr>
          <p:cNvCxnSpPr>
            <a:stCxn id="5" idx="5"/>
            <a:endCxn id="8" idx="2"/>
          </p:cNvCxnSpPr>
          <p:nvPr/>
        </p:nvCxnSpPr>
        <p:spPr>
          <a:xfrm>
            <a:off x="1659092" y="3000888"/>
            <a:ext cx="834783" cy="975444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A47C94-B663-AB75-4F91-829B4D36092D}"/>
              </a:ext>
            </a:extLst>
          </p:cNvPr>
          <p:cNvCxnSpPr>
            <a:cxnSpLocks/>
          </p:cNvCxnSpPr>
          <p:nvPr/>
        </p:nvCxnSpPr>
        <p:spPr>
          <a:xfrm>
            <a:off x="1790869" y="2806344"/>
            <a:ext cx="2467052" cy="908706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45F82D5-0A79-C3A5-56DE-F4B88272C6A5}"/>
              </a:ext>
            </a:extLst>
          </p:cNvPr>
          <p:cNvSpPr txBox="1"/>
          <p:nvPr/>
        </p:nvSpPr>
        <p:spPr>
          <a:xfrm>
            <a:off x="327155" y="1253573"/>
            <a:ext cx="501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SPECIFIC OR CONSTRAINED COMPOSITION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C9B7C0-8C27-6791-5100-1037A57F63C2}"/>
              </a:ext>
            </a:extLst>
          </p:cNvPr>
          <p:cNvCxnSpPr/>
          <p:nvPr/>
        </p:nvCxnSpPr>
        <p:spPr>
          <a:xfrm>
            <a:off x="5529943" y="1382485"/>
            <a:ext cx="0" cy="49203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122E70E-00B4-CEAD-9D6A-26622FF9CD77}"/>
              </a:ext>
            </a:extLst>
          </p:cNvPr>
          <p:cNvSpPr/>
          <p:nvPr/>
        </p:nvSpPr>
        <p:spPr>
          <a:xfrm>
            <a:off x="6096000" y="2219471"/>
            <a:ext cx="1751454" cy="832969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Existing Chassis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9853A8-45ED-8052-5DDF-F2CAC587B146}"/>
              </a:ext>
            </a:extLst>
          </p:cNvPr>
          <p:cNvSpPr/>
          <p:nvPr/>
        </p:nvSpPr>
        <p:spPr>
          <a:xfrm>
            <a:off x="6096000" y="3745623"/>
            <a:ext cx="1751454" cy="832969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Existing Chassis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0BC6C7-B669-4D22-4A21-BCD960C6852B}"/>
              </a:ext>
            </a:extLst>
          </p:cNvPr>
          <p:cNvSpPr/>
          <p:nvPr/>
        </p:nvSpPr>
        <p:spPr>
          <a:xfrm>
            <a:off x="6096000" y="5320974"/>
            <a:ext cx="1751454" cy="832969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Existing Chassis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2467FBB-32A4-029E-1680-76E90EB38789}"/>
              </a:ext>
            </a:extLst>
          </p:cNvPr>
          <p:cNvSpPr/>
          <p:nvPr/>
        </p:nvSpPr>
        <p:spPr>
          <a:xfrm>
            <a:off x="10243467" y="2216921"/>
            <a:ext cx="1751454" cy="182612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FAM MEMORY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0438D83-E9AA-BC50-0383-A60A81AEC965}"/>
              </a:ext>
            </a:extLst>
          </p:cNvPr>
          <p:cNvSpPr/>
          <p:nvPr/>
        </p:nvSpPr>
        <p:spPr>
          <a:xfrm>
            <a:off x="10243467" y="4483187"/>
            <a:ext cx="1751464" cy="1826120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BLOCK STORAGE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921FCB-0150-A6D6-CC2F-23439E431B4E}"/>
              </a:ext>
            </a:extLst>
          </p:cNvPr>
          <p:cNvSpPr txBox="1"/>
          <p:nvPr/>
        </p:nvSpPr>
        <p:spPr>
          <a:xfrm>
            <a:off x="6510242" y="1244403"/>
            <a:ext cx="469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EXPANDABLE COMPOSITION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680D8C-5FE2-918F-C042-6A4B24D2D8EC}"/>
              </a:ext>
            </a:extLst>
          </p:cNvPr>
          <p:cNvCxnSpPr>
            <a:cxnSpLocks/>
          </p:cNvCxnSpPr>
          <p:nvPr/>
        </p:nvCxnSpPr>
        <p:spPr>
          <a:xfrm>
            <a:off x="7815242" y="2699670"/>
            <a:ext cx="2428225" cy="2572105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44C73E9-BAC9-96C0-5A1E-22F0E742E835}"/>
              </a:ext>
            </a:extLst>
          </p:cNvPr>
          <p:cNvCxnSpPr>
            <a:cxnSpLocks/>
          </p:cNvCxnSpPr>
          <p:nvPr/>
        </p:nvCxnSpPr>
        <p:spPr>
          <a:xfrm>
            <a:off x="7861820" y="2522771"/>
            <a:ext cx="2521045" cy="37191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26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9E36B-58F0-2A18-657F-94AB4D89F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/>
              <a:t>Composable Disaggregated Infrastructure (CDI) in an HPC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CD43E-EB60-EC0A-7F04-ACBC5AAFE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BD246-739A-4281-BA71-B80D528390CB}"/>
              </a:ext>
            </a:extLst>
          </p:cNvPr>
          <p:cNvSpPr/>
          <p:nvPr/>
        </p:nvSpPr>
        <p:spPr>
          <a:xfrm>
            <a:off x="424069" y="2014940"/>
            <a:ext cx="1751454" cy="832969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Existing Chassis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4B1C1-75FC-4835-4763-DC7577E49CD5}"/>
              </a:ext>
            </a:extLst>
          </p:cNvPr>
          <p:cNvSpPr/>
          <p:nvPr/>
        </p:nvSpPr>
        <p:spPr>
          <a:xfrm>
            <a:off x="424069" y="3541092"/>
            <a:ext cx="1751454" cy="832969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Existing Chassis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7E7312-7A08-6C2B-05BC-2FA68ACA45B2}"/>
              </a:ext>
            </a:extLst>
          </p:cNvPr>
          <p:cNvSpPr/>
          <p:nvPr/>
        </p:nvSpPr>
        <p:spPr>
          <a:xfrm>
            <a:off x="424069" y="5116443"/>
            <a:ext cx="1751454" cy="832969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Existing Chassis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78087E-390D-BB77-49FC-AC53384DAF00}"/>
              </a:ext>
            </a:extLst>
          </p:cNvPr>
          <p:cNvSpPr/>
          <p:nvPr/>
        </p:nvSpPr>
        <p:spPr>
          <a:xfrm>
            <a:off x="4571536" y="2012390"/>
            <a:ext cx="1751454" cy="182612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FAM MEMORY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D614AD-C7B6-91D6-3AA8-903D022F29BD}"/>
              </a:ext>
            </a:extLst>
          </p:cNvPr>
          <p:cNvSpPr/>
          <p:nvPr/>
        </p:nvSpPr>
        <p:spPr>
          <a:xfrm>
            <a:off x="4571536" y="4278656"/>
            <a:ext cx="1751464" cy="1826120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BLOCK STORAGE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321AC-2FDE-7E42-F847-0C7615ECF2F9}"/>
              </a:ext>
            </a:extLst>
          </p:cNvPr>
          <p:cNvSpPr txBox="1"/>
          <p:nvPr/>
        </p:nvSpPr>
        <p:spPr>
          <a:xfrm>
            <a:off x="1104135" y="1312639"/>
            <a:ext cx="469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SPECIFIC AND EXPANDABLE COMPOSITION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461457-5528-E808-B2EC-C57ABB9F923F}"/>
              </a:ext>
            </a:extLst>
          </p:cNvPr>
          <p:cNvCxnSpPr>
            <a:cxnSpLocks/>
          </p:cNvCxnSpPr>
          <p:nvPr/>
        </p:nvCxnSpPr>
        <p:spPr>
          <a:xfrm>
            <a:off x="2143311" y="2495139"/>
            <a:ext cx="2428225" cy="2572105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E43830-116A-F423-3F14-2D6041C51DAE}"/>
              </a:ext>
            </a:extLst>
          </p:cNvPr>
          <p:cNvCxnSpPr>
            <a:cxnSpLocks/>
          </p:cNvCxnSpPr>
          <p:nvPr/>
        </p:nvCxnSpPr>
        <p:spPr>
          <a:xfrm>
            <a:off x="2189889" y="2318240"/>
            <a:ext cx="2521045" cy="37191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079B55B-48B1-7A39-CE4A-3569F327ABCE}"/>
              </a:ext>
            </a:extLst>
          </p:cNvPr>
          <p:cNvSpPr txBox="1"/>
          <p:nvPr/>
        </p:nvSpPr>
        <p:spPr>
          <a:xfrm>
            <a:off x="7467600" y="1524000"/>
            <a:ext cx="3717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Pools can be used to augment memory with direct-addressable devices and block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ccNUMA</a:t>
            </a:r>
            <a:r>
              <a:rPr lang="en-US" dirty="0"/>
              <a:t> for the FAM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NVMeoF</a:t>
            </a:r>
            <a:r>
              <a:rPr lang="en-US" dirty="0"/>
              <a:t> for the Block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61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2488C-8A90-10A1-010E-7B7584EE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What are Composable Disaggregated HPC Systems?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AC996-AC8D-697F-874C-72745B946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Homogeneous HPC Systems become Heterogeneous HPC Systems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8A410-566E-93F3-C9D6-DBD25B2FE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42CCDE-7CA8-C16B-159D-FED73F744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3" y="2037522"/>
            <a:ext cx="1066257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81C96-C94F-F515-86BB-57ACF002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What are Composable Disaggregated HPC Systems?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3AC52-E488-6FCD-7F2F-5ADF58DC4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D627B85C-354F-4C80-3FAA-A6D25D5C8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574" y="1565701"/>
            <a:ext cx="9185584" cy="4812943"/>
          </a:xfrm>
        </p:spPr>
      </p:pic>
    </p:spTree>
    <p:extLst>
      <p:ext uri="{BB962C8B-B14F-4D97-AF65-F5344CB8AC3E}">
        <p14:creationId xmlns:p14="http://schemas.microsoft.com/office/powerpoint/2010/main" val="22798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A6A33-E59F-B8E3-8B08-EBDED55D7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b="1" i="0" dirty="0" err="1">
                <a:effectLst/>
                <a:latin typeface="Open Sans" panose="020B0606030504020204" pitchFamily="34" charset="0"/>
              </a:rPr>
              <a:t>OpenFabrics</a:t>
            </a:r>
            <a:r>
              <a:rPr lang="en-US" sz="2800" b="1" i="0" dirty="0">
                <a:effectLst/>
                <a:latin typeface="Open Sans" panose="020B0606030504020204" pitchFamily="34" charset="0"/>
              </a:rPr>
              <a:t> Management Framework for Composable Distributed Systems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6F46D-20EF-CB06-0BBD-3B25ACF96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need a centralized control infrastructure to manage our disaggregated compositions and decompositions</a:t>
            </a:r>
          </a:p>
          <a:p>
            <a:r>
              <a:rPr lang="en-US" dirty="0"/>
              <a:t>We want: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be able to control Composable Disaggregated Infrastructure (CDI) in an HPC Architecture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Redfish Representation of a Composable Disaggregated Infrastructure Components.  Redfish provides us with structures that we can use to store and read component information.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Swordfish Representation of Storage Pools, Volumes, and Endpoint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centralized service that can provide current up-to-date information on CDI compositions and cluster state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centralized service that can abstractly manage our CDI compositions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E8B59-E87C-8FA9-8A86-C2C9BE8D3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51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E813B-E80D-7238-5177-325FB707A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/>
              <a:t>Redfish Representation of a Composable Disaggregated Infrastructure</a:t>
            </a:r>
            <a:br>
              <a:rPr lang="en-US" sz="2000" dirty="0"/>
            </a:br>
            <a:r>
              <a:rPr lang="en-US" sz="2000" dirty="0"/>
              <a:t>Redfish mapping of a simple HPC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7102C-EFFE-0E96-D7D0-A443A1FC4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F6B149FD-26F7-3645-B4E7-BA8B8CC5EEA8}" type="slidenum">
              <a:rPr lang="en-US" smtClean="0"/>
              <a:pPr algn="ctr"/>
              <a:t>9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6FC601E0-16FD-C81C-30F8-B4C79DD26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38" y="1438987"/>
            <a:ext cx="7830207" cy="48133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D58695-8FCC-FA75-85F3-CAB16D9E1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220" y="1808922"/>
            <a:ext cx="3615136" cy="43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Sandia_Brand_Light_Theme_UUR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Sandia Fonts">
      <a:majorFont>
        <a:latin typeface="Exo 2 SemiBold"/>
        <a:ea typeface=""/>
        <a:cs typeface=""/>
      </a:majorFont>
      <a:minorFont>
        <a:latin typeface="Open Sans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diaClassic_16x9_revNov20" id="{28973EA0-F79F-D143-9F2E-E02473C2F5DC}" vid="{C1F72220-3D98-BD46-AD2C-B53DD4038D98}"/>
    </a:ext>
  </a:extLst>
</a:theme>
</file>

<file path=ppt/theme/theme2.xml><?xml version="1.0" encoding="utf-8"?>
<a:theme xmlns:a="http://schemas.openxmlformats.org/drawingml/2006/main" name="2_Sandia_Brand_Dark_Blue_Theme_UUR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Sandia Fonts">
      <a:majorFont>
        <a:latin typeface="Exo 2 SemiBold"/>
        <a:ea typeface=""/>
        <a:cs typeface=""/>
      </a:majorFont>
      <a:minorFont>
        <a:latin typeface="Open Sans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diaClassic_16x9_revNov20" id="{28973EA0-F79F-D143-9F2E-E02473C2F5DC}" vid="{C1F72220-3D98-BD46-AD2C-B53DD4038D9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6342</TotalTime>
  <Words>1557</Words>
  <Application>Microsoft Macintosh PowerPoint</Application>
  <PresentationFormat>Widescreen</PresentationFormat>
  <Paragraphs>262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Calibri</vt:lpstr>
      <vt:lpstr>Segoe UI</vt:lpstr>
      <vt:lpstr>Wingdings</vt:lpstr>
      <vt:lpstr>Exo 2 SemiBold</vt:lpstr>
      <vt:lpstr>Menlo</vt:lpstr>
      <vt:lpstr>Open Sans</vt:lpstr>
      <vt:lpstr>Arial</vt:lpstr>
      <vt:lpstr>Source Sans Pro</vt:lpstr>
      <vt:lpstr>1_Sandia_Brand_Light_Theme_UUR</vt:lpstr>
      <vt:lpstr>2_Sandia_Brand_Dark_Blue_Theme_UUR</vt:lpstr>
      <vt:lpstr>Centralized Composable HPC Management with the OpenFabrics Management Framework</vt:lpstr>
      <vt:lpstr>Contributors to the OFMF</vt:lpstr>
      <vt:lpstr>What are Composable Disaggregated HPC Systems?</vt:lpstr>
      <vt:lpstr>What are Composable Disaggregated HPC Systems?</vt:lpstr>
      <vt:lpstr>Composable Disaggregated Infrastructure (CDI) in an HPC Architecture</vt:lpstr>
      <vt:lpstr>What are Composable Disaggregated HPC Systems?</vt:lpstr>
      <vt:lpstr>What are Composable Disaggregated HPC Systems?</vt:lpstr>
      <vt:lpstr>OpenFabrics Management Framework for Composable Distributed Systems</vt:lpstr>
      <vt:lpstr>Redfish Representation of a Composable Disaggregated Infrastructure Redfish mapping of a simple HPC system</vt:lpstr>
      <vt:lpstr>Redfish Representation of a Composable Disaggregated Infrastructure Redfish mapping of a simple HPC system</vt:lpstr>
      <vt:lpstr>Redfish Representation of a Composable Disaggregated Infrastructure Redfish mapping of a simple HPC system</vt:lpstr>
      <vt:lpstr>Redfish Representation of a Composable Disaggregated Infrastructure Redfish mapping of a simple HPC system</vt:lpstr>
      <vt:lpstr>Redfish Representation of a Composable Disaggregated Infrastructure CXL-3.0</vt:lpstr>
      <vt:lpstr>PowerPoint Presentation</vt:lpstr>
      <vt:lpstr>Redfish Representation of a Composable Disaggregated Infrastructure Redfish Representation of NVMe</vt:lpstr>
      <vt:lpstr>Composable Disaggregated Infrastructure (CDI) in an HPC Architecture Composable Disaggregated HPC system controlled by the OFMF</vt:lpstr>
      <vt:lpstr>OFMF Architecture HardWare Fabric Agents interacting with the OFMF</vt:lpstr>
      <vt:lpstr>OFMF Architecture---The OFMF components</vt:lpstr>
      <vt:lpstr>OFMF Architecture Composable Infrastructure interacting with the OFMF</vt:lpstr>
      <vt:lpstr>Examples of CDI HPC Use-Cases Composable Filesystem on a composable Disaggregated Infrastructure</vt:lpstr>
      <vt:lpstr>Container/Workload Manager Container Composition</vt:lpstr>
      <vt:lpstr>Examples of CDI HPC Use-Cases Container Engine interacting with the OFMF</vt:lpstr>
      <vt:lpstr>Example of NVMeoF over and RDMA fabric</vt:lpstr>
      <vt:lpstr>What’s Next for OFMF Development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Aguilar, Michael J.</cp:lastModifiedBy>
  <cp:revision>383</cp:revision>
  <dcterms:created xsi:type="dcterms:W3CDTF">2017-10-14T01:15:26Z</dcterms:created>
  <dcterms:modified xsi:type="dcterms:W3CDTF">2023-05-18T02:16:59Z</dcterms:modified>
</cp:coreProperties>
</file>