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5" r:id="rId5"/>
    <p:sldId id="259" r:id="rId6"/>
    <p:sldId id="260" r:id="rId7"/>
    <p:sldId id="263" r:id="rId8"/>
    <p:sldId id="264" r:id="rId9"/>
    <p:sldId id="261"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9" autoAdjust="0"/>
    <p:restoredTop sz="81063" autoAdjust="0"/>
  </p:normalViewPr>
  <p:slideViewPr>
    <p:cSldViewPr snapToGrid="0">
      <p:cViewPr varScale="1">
        <p:scale>
          <a:sx n="57" d="100"/>
          <a:sy n="57" d="100"/>
        </p:scale>
        <p:origin x="24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2941B1-B935-4597-9D7F-B1F5CD1E8693}" type="datetimeFigureOut">
              <a:rPr lang="en-US" smtClean="0"/>
              <a:t>4/26/2023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4BA5D0-51D7-4AEF-9981-2C144D90351C}" type="slidenum">
              <a:rPr lang="en-US" smtClean="0"/>
              <a:t>‹#›</a:t>
            </a:fld>
            <a:endParaRPr lang="en-US"/>
          </a:p>
        </p:txBody>
      </p:sp>
    </p:spTree>
    <p:extLst>
      <p:ext uri="{BB962C8B-B14F-4D97-AF65-F5344CB8AC3E}">
        <p14:creationId xmlns:p14="http://schemas.microsoft.com/office/powerpoint/2010/main" val="3018349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First there is an endpoint</a:t>
            </a:r>
          </a:p>
          <a:p>
            <a:pPr marL="228600" indent="-228600">
              <a:buAutoNum type="arabicParenR"/>
            </a:pPr>
            <a:r>
              <a:rPr lang="en-US" baseline="0" dirty="0" smtClean="0"/>
              <a:t>Redfish schema declares endpoints provide some source or sink entity a logical presence on the fabric.  Redfish declares FAM resources are tied to the fabric by a physical entity called a Fabric Adapter</a:t>
            </a:r>
          </a:p>
          <a:p>
            <a:pPr marL="228600" indent="-228600">
              <a:buAutoNum type="arabicParenR"/>
            </a:pPr>
            <a:r>
              <a:rPr lang="en-US" baseline="0" dirty="0" smtClean="0"/>
              <a:t>Fabric Adapters have the ports on the physical fabric, providing the Endpoint with physical access</a:t>
            </a:r>
          </a:p>
          <a:p>
            <a:pPr marL="228600" indent="-228600">
              <a:buAutoNum type="arabicParenR"/>
            </a:pPr>
            <a:r>
              <a:rPr lang="en-US" baseline="0" dirty="0" smtClean="0"/>
              <a:t>Fabric Adapters that provide access to FAM declare links to one or more </a:t>
            </a:r>
            <a:r>
              <a:rPr lang="en-US" baseline="0" dirty="0" err="1" smtClean="0"/>
              <a:t>MemoryDomains</a:t>
            </a:r>
            <a:endParaRPr lang="en-US" baseline="0" dirty="0" smtClean="0"/>
          </a:p>
          <a:p>
            <a:pPr marL="0" indent="0">
              <a:buNone/>
            </a:pPr>
            <a:r>
              <a:rPr lang="en-US" baseline="0" dirty="0" smtClean="0"/>
              <a:t>	</a:t>
            </a:r>
            <a:r>
              <a:rPr lang="en-US" baseline="0" dirty="0" err="1" smtClean="0"/>
              <a:t>MemoryDomains</a:t>
            </a:r>
            <a:r>
              <a:rPr lang="en-US" baseline="0" dirty="0" smtClean="0"/>
              <a:t> are declared to be the memory pools presented to the fabric.   </a:t>
            </a:r>
          </a:p>
          <a:p>
            <a:pPr marL="228600" indent="-228600">
              <a:buAutoNum type="arabicParenR" startAt="5"/>
            </a:pPr>
            <a:r>
              <a:rPr lang="en-US" baseline="0" dirty="0" err="1" smtClean="0"/>
              <a:t>MemoryDomains</a:t>
            </a:r>
            <a:r>
              <a:rPr lang="en-US" baseline="0" dirty="0" smtClean="0"/>
              <a:t> are funded by physical resources, IE Memory ‘devices’.</a:t>
            </a:r>
          </a:p>
          <a:p>
            <a:pPr marL="457200" lvl="1" indent="0">
              <a:buNone/>
            </a:pPr>
            <a:r>
              <a:rPr lang="en-US" baseline="0" dirty="0" smtClean="0"/>
              <a:t>Originally, </a:t>
            </a:r>
            <a:r>
              <a:rPr lang="en-US" b="1" baseline="0" dirty="0" smtClean="0"/>
              <a:t>memory devices were homogeneous things</a:t>
            </a:r>
            <a:r>
              <a:rPr lang="en-US" baseline="0" dirty="0" smtClean="0"/>
              <a:t>, and one </a:t>
            </a:r>
            <a:r>
              <a:rPr lang="en-US" baseline="0" dirty="0" err="1" smtClean="0"/>
              <a:t>MemoryDomain</a:t>
            </a:r>
            <a:r>
              <a:rPr lang="en-US" baseline="0" dirty="0" smtClean="0"/>
              <a:t> could be sourced by one or more (whole) Memory devices</a:t>
            </a:r>
          </a:p>
          <a:p>
            <a:pPr marL="457200" lvl="1" indent="0">
              <a:buNone/>
            </a:pPr>
            <a:r>
              <a:rPr lang="en-US" baseline="0" dirty="0" smtClean="0"/>
              <a:t>The type, size, and number of memory devices determined the </a:t>
            </a:r>
            <a:r>
              <a:rPr lang="en-US" baseline="0" dirty="0" err="1" smtClean="0"/>
              <a:t>MemoryDomain’s</a:t>
            </a:r>
            <a:r>
              <a:rPr lang="en-US" baseline="0" dirty="0" smtClean="0"/>
              <a:t> properties and its capacity.</a:t>
            </a:r>
          </a:p>
          <a:p>
            <a:pPr marL="457200" lvl="1" indent="0">
              <a:buNone/>
            </a:pPr>
            <a:r>
              <a:rPr lang="en-US" baseline="0" dirty="0" smtClean="0"/>
              <a:t>If the linked source devices are not homogeneous, the </a:t>
            </a:r>
            <a:r>
              <a:rPr lang="en-US" baseline="0" dirty="0" err="1" smtClean="0"/>
              <a:t>MemoryDomain</a:t>
            </a:r>
            <a:r>
              <a:rPr lang="en-US" baseline="0" dirty="0" smtClean="0"/>
              <a:t> is heterogeneous.</a:t>
            </a:r>
          </a:p>
          <a:p>
            <a:pPr marL="228600" lvl="0" indent="-228600">
              <a:buAutoNum type="arabicParenR" startAt="6"/>
            </a:pPr>
            <a:r>
              <a:rPr lang="en-US" baseline="0" dirty="0" smtClean="0"/>
              <a:t>A </a:t>
            </a:r>
            <a:r>
              <a:rPr lang="en-US" baseline="0" dirty="0" err="1" smtClean="0"/>
              <a:t>MemoryChunk</a:t>
            </a:r>
            <a:r>
              <a:rPr lang="en-US" baseline="0" dirty="0" smtClean="0"/>
              <a:t> derived from a heterogeneous </a:t>
            </a:r>
            <a:r>
              <a:rPr lang="en-US" baseline="0" dirty="0" err="1" smtClean="0"/>
              <a:t>MemoryDomain</a:t>
            </a:r>
            <a:r>
              <a:rPr lang="en-US" baseline="0" dirty="0" smtClean="0"/>
              <a:t> is harder to define to be a homogeneous chunk. More details about the individual source(s) behind the </a:t>
            </a:r>
            <a:r>
              <a:rPr lang="en-US" baseline="0" dirty="0" err="1" smtClean="0"/>
              <a:t>MemoryDomain</a:t>
            </a:r>
            <a:r>
              <a:rPr lang="en-US" baseline="0" dirty="0" smtClean="0"/>
              <a:t> are needed.</a:t>
            </a:r>
          </a:p>
          <a:p>
            <a:pPr marL="228600" lvl="0" indent="-228600">
              <a:buAutoNum type="arabicParenR" startAt="7"/>
            </a:pPr>
            <a:r>
              <a:rPr lang="en-US" b="1" baseline="0" dirty="0" err="1" smtClean="0"/>
              <a:t>MemoryChunks</a:t>
            </a:r>
            <a:r>
              <a:rPr lang="en-US" b="1" baseline="0" dirty="0" smtClean="0"/>
              <a:t> were created to model homogeneous ‘pieces’ of memory. </a:t>
            </a:r>
            <a:r>
              <a:rPr lang="en-US" baseline="0" dirty="0" smtClean="0"/>
              <a:t>Individual </a:t>
            </a:r>
            <a:r>
              <a:rPr lang="en-US" baseline="0" dirty="0" err="1" smtClean="0"/>
              <a:t>MemoryChunks</a:t>
            </a:r>
            <a:r>
              <a:rPr lang="en-US" baseline="0" dirty="0" smtClean="0"/>
              <a:t> have to be tied back to specific homogeneous Memory sources.   (Either a homogeneous subset of a Memory source, or a specific homogeneous Memory source.  Redfish does not yet have a schema for linking to a subset of a Memory source, even though heterogeneous Memory objects are currently defined.) </a:t>
            </a:r>
          </a:p>
          <a:p>
            <a:pPr marL="228600" lvl="0" indent="-228600">
              <a:buAutoNum type="arabicParenR" startAt="8"/>
            </a:pPr>
            <a:r>
              <a:rPr lang="en-US" baseline="0" dirty="0" smtClean="0"/>
              <a:t>IF the </a:t>
            </a:r>
            <a:r>
              <a:rPr lang="en-US" baseline="0" dirty="0" err="1" smtClean="0"/>
              <a:t>MemoryDomain</a:t>
            </a:r>
            <a:r>
              <a:rPr lang="en-US" baseline="0" dirty="0" smtClean="0"/>
              <a:t> is </a:t>
            </a:r>
            <a:r>
              <a:rPr lang="en-US" b="1" baseline="0" dirty="0" smtClean="0"/>
              <a:t>not homogeneous</a:t>
            </a:r>
            <a:r>
              <a:rPr lang="en-US" baseline="0" dirty="0" smtClean="0"/>
              <a:t>, carving off proper (homogeneous) </a:t>
            </a:r>
            <a:r>
              <a:rPr lang="en-US" baseline="0" dirty="0" err="1" smtClean="0"/>
              <a:t>MemoryChunks</a:t>
            </a:r>
            <a:r>
              <a:rPr lang="en-US" baseline="0" dirty="0" smtClean="0"/>
              <a:t> becomes very difficult for the Resource Manager to do in a hardware agnostic manner. The Resource Manager has to track down the hardware specific details about the Memory sources.</a:t>
            </a:r>
            <a:r>
              <a:rPr lang="en-US" b="1" baseline="0" dirty="0" smtClean="0"/>
              <a:t> </a:t>
            </a:r>
          </a:p>
          <a:p>
            <a:pPr marL="0" lvl="0" indent="0">
              <a:buNone/>
            </a:pPr>
            <a:endParaRPr lang="en-US" b="0" baseline="0" dirty="0" smtClean="0"/>
          </a:p>
          <a:p>
            <a:pPr marL="457200" lvl="1" indent="0">
              <a:buNone/>
            </a:pPr>
            <a:endParaRPr lang="en-US" baseline="0" dirty="0" smtClean="0"/>
          </a:p>
        </p:txBody>
      </p:sp>
      <p:sp>
        <p:nvSpPr>
          <p:cNvPr id="4" name="Slide Number Placeholder 3"/>
          <p:cNvSpPr>
            <a:spLocks noGrp="1"/>
          </p:cNvSpPr>
          <p:nvPr>
            <p:ph type="sldNum" sz="quarter" idx="5"/>
          </p:nvPr>
        </p:nvSpPr>
        <p:spPr/>
        <p:txBody>
          <a:bodyPr/>
          <a:lstStyle/>
          <a:p>
            <a:fld id="{D61C8689-8455-3546-ADF9-3B7273760F66}"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4272870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First there is an endpoint</a:t>
            </a:r>
          </a:p>
          <a:p>
            <a:pPr marL="228600" indent="-228600">
              <a:buAutoNum type="arabicParenR"/>
            </a:pPr>
            <a:r>
              <a:rPr lang="en-US" baseline="0" dirty="0" smtClean="0"/>
              <a:t>Redfish schema declares endpoints provide some source or sink entity a logical presence on the fabric.  Redfish declares FAM resources are tied to the fabric by a physical entity called a Fabric Adapter</a:t>
            </a:r>
          </a:p>
          <a:p>
            <a:pPr marL="228600" indent="-228600">
              <a:buAutoNum type="arabicParenR"/>
            </a:pPr>
            <a:r>
              <a:rPr lang="en-US" baseline="0" dirty="0" smtClean="0"/>
              <a:t>Fabric Adapters have the ports on the physical fabric, providing the Endpoint with physical access</a:t>
            </a:r>
          </a:p>
          <a:p>
            <a:pPr marL="228600" indent="-228600">
              <a:buAutoNum type="arabicParenR"/>
            </a:pPr>
            <a:r>
              <a:rPr lang="en-US" baseline="0" dirty="0" smtClean="0"/>
              <a:t>Fabric Adapters that provide access to FAM declare links to one or more </a:t>
            </a:r>
            <a:r>
              <a:rPr lang="en-US" baseline="0" dirty="0" err="1" smtClean="0"/>
              <a:t>MemoryDomains</a:t>
            </a:r>
            <a:endParaRPr lang="en-US" baseline="0" dirty="0" smtClean="0"/>
          </a:p>
          <a:p>
            <a:pPr marL="0" indent="0">
              <a:buNone/>
            </a:pPr>
            <a:r>
              <a:rPr lang="en-US" baseline="0" dirty="0" smtClean="0"/>
              <a:t>	</a:t>
            </a:r>
            <a:r>
              <a:rPr lang="en-US" baseline="0" dirty="0" err="1" smtClean="0"/>
              <a:t>MemoryDomains</a:t>
            </a:r>
            <a:r>
              <a:rPr lang="en-US" baseline="0" dirty="0" smtClean="0"/>
              <a:t> are declared to be the memory pools presented to the fabric.   </a:t>
            </a:r>
          </a:p>
          <a:p>
            <a:pPr marL="228600" indent="-228600">
              <a:buAutoNum type="arabicParenR" startAt="5"/>
            </a:pPr>
            <a:r>
              <a:rPr lang="en-US" baseline="0" dirty="0" err="1" smtClean="0"/>
              <a:t>MemoryDomains</a:t>
            </a:r>
            <a:r>
              <a:rPr lang="en-US" baseline="0" dirty="0" smtClean="0"/>
              <a:t> are funded by physical resources, IE Memory ‘devices’.</a:t>
            </a:r>
          </a:p>
          <a:p>
            <a:pPr marL="457200" lvl="1" indent="0">
              <a:buNone/>
            </a:pPr>
            <a:r>
              <a:rPr lang="en-US" baseline="0" dirty="0" smtClean="0"/>
              <a:t>Originally, memory devices were homogeneous things, and one </a:t>
            </a:r>
            <a:r>
              <a:rPr lang="en-US" baseline="0" dirty="0" err="1" smtClean="0"/>
              <a:t>MemoryDomain</a:t>
            </a:r>
            <a:r>
              <a:rPr lang="en-US" baseline="0" dirty="0" smtClean="0"/>
              <a:t> could be sourced by one or more (whole) Memory devices</a:t>
            </a:r>
          </a:p>
          <a:p>
            <a:pPr marL="457200" lvl="1" indent="0">
              <a:buNone/>
            </a:pPr>
            <a:r>
              <a:rPr lang="en-US" baseline="0" dirty="0" smtClean="0"/>
              <a:t>The type, size, and number of memory devices determined the </a:t>
            </a:r>
            <a:r>
              <a:rPr lang="en-US" baseline="0" dirty="0" err="1" smtClean="0"/>
              <a:t>MemoryDomain’s</a:t>
            </a:r>
            <a:r>
              <a:rPr lang="en-US" baseline="0" dirty="0" smtClean="0"/>
              <a:t> properties and its capacity.</a:t>
            </a:r>
          </a:p>
          <a:p>
            <a:pPr marL="228600" lvl="0" indent="-228600">
              <a:buAutoNum type="arabicParenR" startAt="6"/>
            </a:pPr>
            <a:r>
              <a:rPr lang="en-US" baseline="0" dirty="0" smtClean="0"/>
              <a:t>One Memory device could be totally consumed by one </a:t>
            </a:r>
            <a:r>
              <a:rPr lang="en-US" baseline="0" dirty="0" err="1" smtClean="0"/>
              <a:t>MemoryDomain</a:t>
            </a:r>
            <a:endParaRPr lang="en-US" baseline="0" dirty="0" smtClean="0"/>
          </a:p>
          <a:p>
            <a:pPr marL="0" lvl="0" indent="0">
              <a:buNone/>
            </a:pPr>
            <a:r>
              <a:rPr lang="en-US" baseline="0" dirty="0" smtClean="0"/>
              <a:t>      A </a:t>
            </a:r>
            <a:r>
              <a:rPr lang="en-US" baseline="0" dirty="0" err="1" smtClean="0"/>
              <a:t>MemoryDomain</a:t>
            </a:r>
            <a:r>
              <a:rPr lang="en-US" baseline="0" dirty="0" smtClean="0"/>
              <a:t> that was sourced by one Memory device was homogeneous, just like its source.</a:t>
            </a:r>
          </a:p>
          <a:p>
            <a:pPr marL="228600" lvl="0" indent="-228600">
              <a:buAutoNum type="arabicParenR" startAt="7"/>
            </a:pPr>
            <a:r>
              <a:rPr lang="en-US" baseline="0" dirty="0" smtClean="0"/>
              <a:t>A homogeneous </a:t>
            </a:r>
            <a:r>
              <a:rPr lang="en-US" baseline="0" dirty="0" err="1" smtClean="0"/>
              <a:t>MemoryDomain</a:t>
            </a:r>
            <a:r>
              <a:rPr lang="en-US" baseline="0" dirty="0" smtClean="0"/>
              <a:t> makes an easy object to model a ‘homogeneous memory pool’  from which to carve out homogeneous Memory Chunks.</a:t>
            </a:r>
          </a:p>
          <a:p>
            <a:pPr marL="228600" lvl="0" indent="-228600">
              <a:buAutoNum type="arabicParenR" startAt="8"/>
            </a:pPr>
            <a:r>
              <a:rPr lang="en-US" baseline="0" dirty="0" smtClean="0"/>
              <a:t>And now the Resource managers do not have to understand the hardware Memory sources behind the </a:t>
            </a:r>
            <a:r>
              <a:rPr lang="en-US" baseline="0" dirty="0" err="1" smtClean="0"/>
              <a:t>MemoryDomains</a:t>
            </a:r>
            <a:r>
              <a:rPr lang="en-US" baseline="0" dirty="0" smtClean="0"/>
              <a:t> (unless they want to)</a:t>
            </a:r>
          </a:p>
          <a:p>
            <a:pPr marL="457200" lvl="1" indent="0">
              <a:buNone/>
            </a:pPr>
            <a:r>
              <a:rPr lang="en-US" baseline="0" dirty="0" smtClean="0"/>
              <a:t>No details are lost, but the RMs can be generic and stick to processing Memory Pools, Memory Chunks, and Logical Memory Regions at an abstract level.</a:t>
            </a:r>
          </a:p>
          <a:p>
            <a:pPr marL="228600" lvl="0" indent="-228600">
              <a:buAutoNum type="arabicParenR" startAt="9"/>
            </a:pPr>
            <a:r>
              <a:rPr lang="en-US" baseline="0" dirty="0" smtClean="0"/>
              <a:t>The OFMF requirement of homogeneous </a:t>
            </a:r>
            <a:r>
              <a:rPr lang="en-US" baseline="0" dirty="0" err="1" smtClean="0"/>
              <a:t>MemoryDomains</a:t>
            </a:r>
            <a:r>
              <a:rPr lang="en-US" baseline="0" dirty="0" smtClean="0"/>
              <a:t> can be met by the Agent/FM stack in a couple of ways.  The method shown requires enhancements to Redfish </a:t>
            </a:r>
            <a:r>
              <a:rPr lang="en-US" baseline="0" dirty="0" err="1" smtClean="0"/>
              <a:t>MemoryDomain</a:t>
            </a:r>
            <a:r>
              <a:rPr lang="en-US" baseline="0" dirty="0" smtClean="0"/>
              <a:t> allowed links.  </a:t>
            </a:r>
          </a:p>
          <a:p>
            <a:pPr marL="228600" lvl="0" indent="-228600">
              <a:buAutoNum type="arabicParenR" startAt="9"/>
            </a:pPr>
            <a:r>
              <a:rPr lang="en-US" baseline="0" dirty="0" smtClean="0"/>
              <a:t>An easier mechanism might be to breakdown heterogeneous Memory sources into homogeneous sources, which changes the interpretation of the Memory Collection instances (no longer a complete device), but does not necessarily require Redfish Schema changes. </a:t>
            </a:r>
          </a:p>
          <a:p>
            <a:pPr marL="228600" lvl="0" indent="-228600">
              <a:buAutoNum type="arabicParenR" startAt="9"/>
            </a:pPr>
            <a:r>
              <a:rPr lang="en-US" baseline="0" dirty="0" smtClean="0"/>
              <a:t>Remember, the Agent/FM stack chooses how to model the physical resources in a set of Redfish objects.</a:t>
            </a:r>
          </a:p>
          <a:p>
            <a:pPr marL="0" lvl="0" indent="0">
              <a:buNone/>
            </a:pPr>
            <a:endParaRPr lang="en-US" baseline="0" dirty="0" smtClean="0"/>
          </a:p>
          <a:p>
            <a:pPr marL="0" lvl="0" indent="0">
              <a:buNone/>
            </a:pPr>
            <a:r>
              <a:rPr lang="en-US" baseline="0" dirty="0" smtClean="0"/>
              <a:t>The rest is just setting policies for Agents/FMs to follow that define WHAT a Memory ‘source’ means, WHAT a </a:t>
            </a:r>
            <a:r>
              <a:rPr lang="en-US" baseline="0" dirty="0" err="1" smtClean="0"/>
              <a:t>MemoryDomain</a:t>
            </a:r>
            <a:r>
              <a:rPr lang="en-US" baseline="0" dirty="0" smtClean="0"/>
              <a:t> means, and WHAT a Memory Chunk means, so that Clients can have these simpler definitions to work with when doing ‘discovery’ on the Redfish Service tree.  There are obviously other ways to make it easier to carve homogeneous </a:t>
            </a:r>
            <a:r>
              <a:rPr lang="en-US" baseline="0" dirty="0" err="1" smtClean="0"/>
              <a:t>MemoryChunks</a:t>
            </a:r>
            <a:r>
              <a:rPr lang="en-US" baseline="0" dirty="0" smtClean="0"/>
              <a:t> out of more heterogeneous </a:t>
            </a:r>
            <a:r>
              <a:rPr lang="en-US" baseline="0" dirty="0" err="1" smtClean="0"/>
              <a:t>MemoryDomains</a:t>
            </a:r>
            <a:r>
              <a:rPr lang="en-US" baseline="0" dirty="0" smtClean="0"/>
              <a:t>.  OFMF should recommend a policy and preferred implementation and proceed with the reference implementation.</a:t>
            </a:r>
          </a:p>
          <a:p>
            <a:pPr marL="0" lvl="0" indent="0">
              <a:buNone/>
            </a:pPr>
            <a:endParaRPr lang="en-US" baseline="0" dirty="0" smtClean="0"/>
          </a:p>
          <a:p>
            <a:pPr marL="457200" lvl="1" indent="0">
              <a:buNone/>
            </a:pPr>
            <a:endParaRPr lang="en-US" baseline="0" dirty="0" smtClean="0"/>
          </a:p>
        </p:txBody>
      </p:sp>
      <p:sp>
        <p:nvSpPr>
          <p:cNvPr id="4" name="Slide Number Placeholder 3"/>
          <p:cNvSpPr>
            <a:spLocks noGrp="1"/>
          </p:cNvSpPr>
          <p:nvPr>
            <p:ph type="sldNum" sz="quarter" idx="5"/>
          </p:nvPr>
        </p:nvSpPr>
        <p:spPr/>
        <p:txBody>
          <a:bodyPr/>
          <a:lstStyle/>
          <a:p>
            <a:fld id="{D61C8689-8455-3546-ADF9-3B7273760F66}"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188442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1568E2-481B-43E7-B12E-97B4CB45BB47}"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05C3B-5F72-4DA2-BC8D-75292BCACE02}" type="slidenum">
              <a:rPr lang="en-US" smtClean="0"/>
              <a:t>‹#›</a:t>
            </a:fld>
            <a:endParaRPr lang="en-US"/>
          </a:p>
        </p:txBody>
      </p:sp>
    </p:spTree>
    <p:extLst>
      <p:ext uri="{BB962C8B-B14F-4D97-AF65-F5344CB8AC3E}">
        <p14:creationId xmlns:p14="http://schemas.microsoft.com/office/powerpoint/2010/main" val="319023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568E2-481B-43E7-B12E-97B4CB45BB47}"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05C3B-5F72-4DA2-BC8D-75292BCACE02}" type="slidenum">
              <a:rPr lang="en-US" smtClean="0"/>
              <a:t>‹#›</a:t>
            </a:fld>
            <a:endParaRPr lang="en-US"/>
          </a:p>
        </p:txBody>
      </p:sp>
    </p:spTree>
    <p:extLst>
      <p:ext uri="{BB962C8B-B14F-4D97-AF65-F5344CB8AC3E}">
        <p14:creationId xmlns:p14="http://schemas.microsoft.com/office/powerpoint/2010/main" val="4271849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568E2-481B-43E7-B12E-97B4CB45BB47}"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05C3B-5F72-4DA2-BC8D-75292BCACE02}" type="slidenum">
              <a:rPr lang="en-US" smtClean="0"/>
              <a:t>‹#›</a:t>
            </a:fld>
            <a:endParaRPr lang="en-US"/>
          </a:p>
        </p:txBody>
      </p:sp>
    </p:spTree>
    <p:extLst>
      <p:ext uri="{BB962C8B-B14F-4D97-AF65-F5344CB8AC3E}">
        <p14:creationId xmlns:p14="http://schemas.microsoft.com/office/powerpoint/2010/main" val="2995931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1568E2-481B-43E7-B12E-97B4CB45BB47}"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05C3B-5F72-4DA2-BC8D-75292BCACE02}" type="slidenum">
              <a:rPr lang="en-US" smtClean="0"/>
              <a:t>‹#›</a:t>
            </a:fld>
            <a:endParaRPr lang="en-US"/>
          </a:p>
        </p:txBody>
      </p:sp>
    </p:spTree>
    <p:extLst>
      <p:ext uri="{BB962C8B-B14F-4D97-AF65-F5344CB8AC3E}">
        <p14:creationId xmlns:p14="http://schemas.microsoft.com/office/powerpoint/2010/main" val="1963431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1568E2-481B-43E7-B12E-97B4CB45BB47}"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05C3B-5F72-4DA2-BC8D-75292BCACE02}" type="slidenum">
              <a:rPr lang="en-US" smtClean="0"/>
              <a:t>‹#›</a:t>
            </a:fld>
            <a:endParaRPr lang="en-US"/>
          </a:p>
        </p:txBody>
      </p:sp>
    </p:spTree>
    <p:extLst>
      <p:ext uri="{BB962C8B-B14F-4D97-AF65-F5344CB8AC3E}">
        <p14:creationId xmlns:p14="http://schemas.microsoft.com/office/powerpoint/2010/main" val="387863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1568E2-481B-43E7-B12E-97B4CB45BB47}"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05C3B-5F72-4DA2-BC8D-75292BCACE02}" type="slidenum">
              <a:rPr lang="en-US" smtClean="0"/>
              <a:t>‹#›</a:t>
            </a:fld>
            <a:endParaRPr lang="en-US"/>
          </a:p>
        </p:txBody>
      </p:sp>
    </p:spTree>
    <p:extLst>
      <p:ext uri="{BB962C8B-B14F-4D97-AF65-F5344CB8AC3E}">
        <p14:creationId xmlns:p14="http://schemas.microsoft.com/office/powerpoint/2010/main" val="1460290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1568E2-481B-43E7-B12E-97B4CB45BB47}" type="datetimeFigureOut">
              <a:rPr lang="en-US" smtClean="0"/>
              <a:t>4/26/2023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205C3B-5F72-4DA2-BC8D-75292BCACE02}" type="slidenum">
              <a:rPr lang="en-US" smtClean="0"/>
              <a:t>‹#›</a:t>
            </a:fld>
            <a:endParaRPr lang="en-US"/>
          </a:p>
        </p:txBody>
      </p:sp>
    </p:spTree>
    <p:extLst>
      <p:ext uri="{BB962C8B-B14F-4D97-AF65-F5344CB8AC3E}">
        <p14:creationId xmlns:p14="http://schemas.microsoft.com/office/powerpoint/2010/main" val="126346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1568E2-481B-43E7-B12E-97B4CB45BB47}" type="datetimeFigureOut">
              <a:rPr lang="en-US" smtClean="0"/>
              <a:t>4/26/2023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205C3B-5F72-4DA2-BC8D-75292BCACE02}" type="slidenum">
              <a:rPr lang="en-US" smtClean="0"/>
              <a:t>‹#›</a:t>
            </a:fld>
            <a:endParaRPr lang="en-US"/>
          </a:p>
        </p:txBody>
      </p:sp>
    </p:spTree>
    <p:extLst>
      <p:ext uri="{BB962C8B-B14F-4D97-AF65-F5344CB8AC3E}">
        <p14:creationId xmlns:p14="http://schemas.microsoft.com/office/powerpoint/2010/main" val="3310935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568E2-481B-43E7-B12E-97B4CB45BB47}" type="datetimeFigureOut">
              <a:rPr lang="en-US" smtClean="0"/>
              <a:t>4/26/2023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205C3B-5F72-4DA2-BC8D-75292BCACE02}" type="slidenum">
              <a:rPr lang="en-US" smtClean="0"/>
              <a:t>‹#›</a:t>
            </a:fld>
            <a:endParaRPr lang="en-US"/>
          </a:p>
        </p:txBody>
      </p:sp>
    </p:spTree>
    <p:extLst>
      <p:ext uri="{BB962C8B-B14F-4D97-AF65-F5344CB8AC3E}">
        <p14:creationId xmlns:p14="http://schemas.microsoft.com/office/powerpoint/2010/main" val="4023815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1568E2-481B-43E7-B12E-97B4CB45BB47}"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05C3B-5F72-4DA2-BC8D-75292BCACE02}" type="slidenum">
              <a:rPr lang="en-US" smtClean="0"/>
              <a:t>‹#›</a:t>
            </a:fld>
            <a:endParaRPr lang="en-US"/>
          </a:p>
        </p:txBody>
      </p:sp>
    </p:spTree>
    <p:extLst>
      <p:ext uri="{BB962C8B-B14F-4D97-AF65-F5344CB8AC3E}">
        <p14:creationId xmlns:p14="http://schemas.microsoft.com/office/powerpoint/2010/main" val="1240466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1568E2-481B-43E7-B12E-97B4CB45BB47}"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205C3B-5F72-4DA2-BC8D-75292BCACE02}" type="slidenum">
              <a:rPr lang="en-US" smtClean="0"/>
              <a:t>‹#›</a:t>
            </a:fld>
            <a:endParaRPr lang="en-US"/>
          </a:p>
        </p:txBody>
      </p:sp>
    </p:spTree>
    <p:extLst>
      <p:ext uri="{BB962C8B-B14F-4D97-AF65-F5344CB8AC3E}">
        <p14:creationId xmlns:p14="http://schemas.microsoft.com/office/powerpoint/2010/main" val="191234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1568E2-481B-43E7-B12E-97B4CB45BB47}" type="datetimeFigureOut">
              <a:rPr lang="en-US" smtClean="0"/>
              <a:t>4/26/2023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05C3B-5F72-4DA2-BC8D-75292BCACE02}" type="slidenum">
              <a:rPr lang="en-US" smtClean="0"/>
              <a:t>‹#›</a:t>
            </a:fld>
            <a:endParaRPr lang="en-US"/>
          </a:p>
        </p:txBody>
      </p:sp>
    </p:spTree>
    <p:extLst>
      <p:ext uri="{BB962C8B-B14F-4D97-AF65-F5344CB8AC3E}">
        <p14:creationId xmlns:p14="http://schemas.microsoft.com/office/powerpoint/2010/main" val="246557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Suggestion to Restrict OFMF </a:t>
            </a:r>
            <a:r>
              <a:rPr lang="en-US" i="1" dirty="0" smtClean="0"/>
              <a:t>FAM</a:t>
            </a:r>
            <a:r>
              <a:rPr lang="en-US" dirty="0" smtClean="0"/>
              <a:t> </a:t>
            </a:r>
            <a:r>
              <a:rPr lang="en-US" dirty="0" err="1" smtClean="0"/>
              <a:t>MemoryDomains</a:t>
            </a:r>
            <a:r>
              <a:rPr lang="en-US" dirty="0" smtClean="0"/>
              <a:t> to Homogenous Memory </a:t>
            </a:r>
            <a:endParaRPr lang="en-US" dirty="0"/>
          </a:p>
        </p:txBody>
      </p:sp>
      <p:sp>
        <p:nvSpPr>
          <p:cNvPr id="3" name="Subtitle 2"/>
          <p:cNvSpPr>
            <a:spLocks noGrp="1"/>
          </p:cNvSpPr>
          <p:nvPr>
            <p:ph type="subTitle" idx="1"/>
          </p:nvPr>
        </p:nvSpPr>
        <p:spPr/>
        <p:txBody>
          <a:bodyPr/>
          <a:lstStyle/>
          <a:p>
            <a:r>
              <a:rPr lang="en-US" dirty="0" smtClean="0"/>
              <a:t>Implicit Requirement on how Agents create the Redfish </a:t>
            </a:r>
            <a:r>
              <a:rPr lang="en-US" dirty="0" err="1" smtClean="0"/>
              <a:t>MemoryDomains</a:t>
            </a:r>
            <a:r>
              <a:rPr lang="en-US" dirty="0" smtClean="0"/>
              <a:t> that get attached to memory-presenting Endpoints</a:t>
            </a:r>
            <a:endParaRPr lang="en-US" dirty="0"/>
          </a:p>
        </p:txBody>
      </p:sp>
    </p:spTree>
    <p:extLst>
      <p:ext uri="{BB962C8B-B14F-4D97-AF65-F5344CB8AC3E}">
        <p14:creationId xmlns:p14="http://schemas.microsoft.com/office/powerpoint/2010/main" val="3078012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smtClean="0"/>
              <a:t>Accompanying Rules for FM’s and Agents</a:t>
            </a:r>
            <a:endParaRPr lang="en-US" dirty="0"/>
          </a:p>
        </p:txBody>
      </p:sp>
      <p:sp>
        <p:nvSpPr>
          <p:cNvPr id="3" name="Rectangle 2"/>
          <p:cNvSpPr/>
          <p:nvPr/>
        </p:nvSpPr>
        <p:spPr>
          <a:xfrm>
            <a:off x="421887" y="1125328"/>
            <a:ext cx="11348226" cy="5509200"/>
          </a:xfrm>
          <a:prstGeom prst="rect">
            <a:avLst/>
          </a:prstGeom>
        </p:spPr>
        <p:txBody>
          <a:bodyPr wrap="square">
            <a:spAutoFit/>
          </a:bodyPr>
          <a:lstStyle/>
          <a:p>
            <a:pPr lvl="0"/>
            <a:r>
              <a:rPr lang="en-US" sz="1600" baseline="0" dirty="0" smtClean="0"/>
              <a:t>When</a:t>
            </a:r>
            <a:r>
              <a:rPr lang="en-US" sz="1600" dirty="0" smtClean="0"/>
              <a:t> creating a </a:t>
            </a:r>
            <a:r>
              <a:rPr lang="en-US" sz="1600" b="1" dirty="0" smtClean="0"/>
              <a:t>Redfish </a:t>
            </a:r>
            <a:r>
              <a:rPr lang="en-US" sz="1600" b="1" dirty="0" err="1" smtClean="0"/>
              <a:t>MemoryChunk</a:t>
            </a:r>
            <a:r>
              <a:rPr lang="en-US" sz="1600" b="1" dirty="0" smtClean="0"/>
              <a:t> to </a:t>
            </a:r>
            <a:r>
              <a:rPr lang="en-US" sz="1600" dirty="0" smtClean="0"/>
              <a:t>describe </a:t>
            </a:r>
            <a:r>
              <a:rPr lang="en-US" sz="1600" b="1" i="1" dirty="0" smtClean="0"/>
              <a:t>FAM</a:t>
            </a:r>
            <a:r>
              <a:rPr lang="en-US" sz="1600" dirty="0" smtClean="0"/>
              <a:t>, the FM/Agent stack shall use the following interpretations for specific Properties:</a:t>
            </a:r>
          </a:p>
          <a:p>
            <a:pPr lvl="0"/>
            <a:endParaRPr lang="en-US" sz="1600" dirty="0" smtClean="0"/>
          </a:p>
          <a:p>
            <a:pPr lvl="0"/>
            <a:r>
              <a:rPr lang="en-US" sz="1600" b="1" dirty="0" err="1" smtClean="0"/>
              <a:t>AddressRangeOffsetMiB</a:t>
            </a:r>
            <a:r>
              <a:rPr lang="en-US" sz="1600" b="1" dirty="0" smtClean="0"/>
              <a:t> </a:t>
            </a:r>
            <a:r>
              <a:rPr lang="en-US" sz="1600" dirty="0" smtClean="0"/>
              <a:t>: 	Offset of the memory chunk in the </a:t>
            </a:r>
            <a:r>
              <a:rPr lang="en-US" sz="1600" dirty="0" err="1" smtClean="0">
                <a:solidFill>
                  <a:srgbClr val="FF0000"/>
                </a:solidFill>
              </a:rPr>
              <a:t>MemoryDomain</a:t>
            </a:r>
            <a:r>
              <a:rPr lang="en-US" sz="1600" dirty="0" smtClean="0"/>
              <a:t> address range in </a:t>
            </a:r>
            <a:r>
              <a:rPr lang="en-US" sz="1600" dirty="0" err="1" smtClean="0"/>
              <a:t>MiB</a:t>
            </a:r>
            <a:endParaRPr lang="en-US" sz="1600" dirty="0" smtClean="0"/>
          </a:p>
          <a:p>
            <a:pPr lvl="0"/>
            <a:r>
              <a:rPr lang="en-US" sz="1600" dirty="0"/>
              <a:t>	</a:t>
            </a:r>
            <a:r>
              <a:rPr lang="en-US" sz="1600" dirty="0" smtClean="0"/>
              <a:t>		</a:t>
            </a:r>
            <a:r>
              <a:rPr lang="en-US" sz="1600" dirty="0" smtClean="0">
                <a:solidFill>
                  <a:srgbClr val="00B050"/>
                </a:solidFill>
              </a:rPr>
              <a:t>Assumes the Offset is from start of </a:t>
            </a:r>
            <a:r>
              <a:rPr lang="en-US" sz="1600" dirty="0" err="1" smtClean="0">
                <a:solidFill>
                  <a:srgbClr val="00B050"/>
                </a:solidFill>
              </a:rPr>
              <a:t>MemoryDomain</a:t>
            </a:r>
            <a:r>
              <a:rPr lang="en-US" sz="1600" dirty="0" smtClean="0">
                <a:solidFill>
                  <a:srgbClr val="00B050"/>
                </a:solidFill>
              </a:rPr>
              <a:t>.  If the </a:t>
            </a:r>
            <a:r>
              <a:rPr lang="en-US" sz="1600" dirty="0" err="1" smtClean="0">
                <a:solidFill>
                  <a:srgbClr val="00B050"/>
                </a:solidFill>
              </a:rPr>
              <a:t>MemoryDomain</a:t>
            </a:r>
            <a:r>
              <a:rPr lang="en-US" sz="1600" dirty="0" smtClean="0">
                <a:solidFill>
                  <a:srgbClr val="00B050"/>
                </a:solidFill>
              </a:rPr>
              <a:t> is not Homogeneous, 				then this offset is ambiguous. </a:t>
            </a:r>
          </a:p>
          <a:p>
            <a:pPr lvl="0"/>
            <a:r>
              <a:rPr lang="en-US" sz="1600" dirty="0" smtClean="0">
                <a:solidFill>
                  <a:srgbClr val="00B050"/>
                </a:solidFill>
              </a:rPr>
              <a:t>			If the </a:t>
            </a:r>
            <a:r>
              <a:rPr lang="en-US" sz="1600" dirty="0" err="1" smtClean="0">
                <a:solidFill>
                  <a:srgbClr val="00B050"/>
                </a:solidFill>
              </a:rPr>
              <a:t>MemoryDomain</a:t>
            </a:r>
            <a:r>
              <a:rPr lang="en-US" sz="1600" dirty="0" smtClean="0">
                <a:solidFill>
                  <a:srgbClr val="00B050"/>
                </a:solidFill>
              </a:rPr>
              <a:t> is Homogeneous, this offset makes sense only within the Redfish context.  </a:t>
            </a:r>
          </a:p>
          <a:p>
            <a:pPr lvl="0"/>
            <a:r>
              <a:rPr lang="en-US" sz="1600" dirty="0" smtClean="0">
                <a:solidFill>
                  <a:srgbClr val="00B050"/>
                </a:solidFill>
              </a:rPr>
              <a:t>			Unfortunately, the CXL context has potentially different ‘address spaces’ for each host, and there is No 			single address space for the entire CXL fabric.</a:t>
            </a:r>
          </a:p>
          <a:p>
            <a:pPr lvl="0"/>
            <a:endParaRPr lang="en-US" sz="1600" dirty="0">
              <a:solidFill>
                <a:srgbClr val="00B050"/>
              </a:solidFill>
            </a:endParaRPr>
          </a:p>
          <a:p>
            <a:pPr lvl="0"/>
            <a:r>
              <a:rPr lang="en-US" sz="1600" dirty="0" smtClean="0">
                <a:solidFill>
                  <a:srgbClr val="00B050"/>
                </a:solidFill>
              </a:rPr>
              <a:t>The Gen-Z FM/Agent stack owned the single ‘memory pool address’ of the whole Gen-Z device, and provided a </a:t>
            </a:r>
            <a:r>
              <a:rPr lang="en-US" sz="1600" dirty="0" err="1" smtClean="0">
                <a:solidFill>
                  <a:srgbClr val="00B050"/>
                </a:solidFill>
              </a:rPr>
              <a:t>MemoryDomain</a:t>
            </a:r>
            <a:r>
              <a:rPr lang="en-US" sz="1600" dirty="0" smtClean="0">
                <a:solidFill>
                  <a:srgbClr val="00B050"/>
                </a:solidFill>
              </a:rPr>
              <a:t> with a linear memory pool address from 0 to size-1 bytes.  There was no additional translation between the </a:t>
            </a:r>
            <a:r>
              <a:rPr lang="en-US" sz="1600" dirty="0" err="1" smtClean="0">
                <a:solidFill>
                  <a:srgbClr val="00B050"/>
                </a:solidFill>
              </a:rPr>
              <a:t>AddressRangeOffsetMiB</a:t>
            </a:r>
            <a:r>
              <a:rPr lang="en-US" sz="1600" dirty="0" smtClean="0">
                <a:solidFill>
                  <a:srgbClr val="00B050"/>
                </a:solidFill>
              </a:rPr>
              <a:t> value assigned by the </a:t>
            </a:r>
            <a:r>
              <a:rPr lang="en-US" sz="1600" dirty="0" err="1" smtClean="0">
                <a:solidFill>
                  <a:srgbClr val="00B050"/>
                </a:solidFill>
              </a:rPr>
              <a:t>ResourceManager</a:t>
            </a:r>
            <a:r>
              <a:rPr lang="en-US" sz="1600" dirty="0" smtClean="0">
                <a:solidFill>
                  <a:srgbClr val="00B050"/>
                </a:solidFill>
              </a:rPr>
              <a:t> and where the Gen-Z device placed the start of the </a:t>
            </a:r>
            <a:r>
              <a:rPr lang="en-US" sz="1600" dirty="0" err="1" smtClean="0">
                <a:solidFill>
                  <a:srgbClr val="00B050"/>
                </a:solidFill>
              </a:rPr>
              <a:t>MemoryChunk</a:t>
            </a:r>
            <a:r>
              <a:rPr lang="en-US" sz="1600" dirty="0" smtClean="0">
                <a:solidFill>
                  <a:srgbClr val="00B050"/>
                </a:solidFill>
              </a:rPr>
              <a:t>.</a:t>
            </a:r>
          </a:p>
          <a:p>
            <a:pPr lvl="0"/>
            <a:endParaRPr lang="en-US" sz="1600" dirty="0">
              <a:solidFill>
                <a:srgbClr val="00B050"/>
              </a:solidFill>
            </a:endParaRPr>
          </a:p>
          <a:p>
            <a:pPr lvl="0"/>
            <a:r>
              <a:rPr lang="en-US" sz="1600" dirty="0" smtClean="0">
                <a:solidFill>
                  <a:srgbClr val="00B050"/>
                </a:solidFill>
              </a:rPr>
              <a:t>However, CXL has no single ‘memory pool address’ visible to the FM.  So there is no known correlation between what the Resource Manager (who creates a Chunk from a Domain) calls the starting address, and what the CXL memory controller will call the starting address.  Further, each Host may be given its own ‘Device Physical Address’ space by the CXL device.  </a:t>
            </a:r>
            <a:endParaRPr lang="en-US" sz="1600" dirty="0">
              <a:solidFill>
                <a:srgbClr val="00B050"/>
              </a:solidFill>
            </a:endParaRPr>
          </a:p>
          <a:p>
            <a:pPr lvl="0"/>
            <a:endParaRPr lang="en-US" sz="1600" dirty="0" smtClean="0">
              <a:solidFill>
                <a:srgbClr val="00B050"/>
              </a:solidFill>
            </a:endParaRPr>
          </a:p>
          <a:p>
            <a:pPr lvl="0"/>
            <a:r>
              <a:rPr lang="en-US" sz="1600" b="1" dirty="0" smtClean="0">
                <a:solidFill>
                  <a:srgbClr val="00B050"/>
                </a:solidFill>
              </a:rPr>
              <a:t>Thus, what Redfish tracks as the </a:t>
            </a:r>
            <a:r>
              <a:rPr lang="en-US" sz="1600" b="1" dirty="0" err="1" smtClean="0">
                <a:solidFill>
                  <a:srgbClr val="00B050"/>
                </a:solidFill>
              </a:rPr>
              <a:t>AddressRangeOffsetMiB</a:t>
            </a:r>
            <a:r>
              <a:rPr lang="en-US" sz="1600" b="1" dirty="0" smtClean="0">
                <a:solidFill>
                  <a:srgbClr val="00B050"/>
                </a:solidFill>
              </a:rPr>
              <a:t> is not guaranteed to be what the CXL device informs the Host to use as the starting address in the Host’s DPA space!</a:t>
            </a:r>
            <a:r>
              <a:rPr lang="en-US" sz="1600" dirty="0" smtClean="0">
                <a:solidFill>
                  <a:srgbClr val="00B050"/>
                </a:solidFill>
              </a:rPr>
              <a:t>							</a:t>
            </a:r>
          </a:p>
          <a:p>
            <a:pPr lvl="0"/>
            <a:endParaRPr lang="en-US" sz="1600" b="1" dirty="0">
              <a:solidFill>
                <a:srgbClr val="00B050"/>
              </a:solidFill>
            </a:endParaRPr>
          </a:p>
          <a:p>
            <a:pPr lvl="1"/>
            <a:endParaRPr lang="en-US" sz="1600" b="1" dirty="0">
              <a:solidFill>
                <a:srgbClr val="00B050"/>
              </a:solidFill>
            </a:endParaRPr>
          </a:p>
        </p:txBody>
      </p:sp>
      <p:sp>
        <p:nvSpPr>
          <p:cNvPr id="4" name="TextBox 3"/>
          <p:cNvSpPr txBox="1"/>
          <p:nvPr/>
        </p:nvSpPr>
        <p:spPr>
          <a:xfrm>
            <a:off x="1268083" y="6265196"/>
            <a:ext cx="9816860" cy="369332"/>
          </a:xfrm>
          <a:prstGeom prst="rect">
            <a:avLst/>
          </a:prstGeom>
          <a:noFill/>
        </p:spPr>
        <p:txBody>
          <a:bodyPr wrap="square" rtlCol="0">
            <a:spAutoFit/>
          </a:bodyPr>
          <a:lstStyle/>
          <a:p>
            <a:r>
              <a:rPr lang="en-US" dirty="0" smtClean="0">
                <a:solidFill>
                  <a:srgbClr val="FF0000"/>
                </a:solidFill>
              </a:rPr>
              <a:t>Red:  changes proposed in wording			</a:t>
            </a:r>
            <a:r>
              <a:rPr lang="en-US" dirty="0" smtClean="0">
                <a:solidFill>
                  <a:srgbClr val="00B050"/>
                </a:solidFill>
              </a:rPr>
              <a:t>Green:  comments for discussion</a:t>
            </a:r>
            <a:endParaRPr lang="en-US" dirty="0">
              <a:solidFill>
                <a:srgbClr val="00B050"/>
              </a:solidFill>
            </a:endParaRPr>
          </a:p>
        </p:txBody>
      </p:sp>
    </p:spTree>
    <p:extLst>
      <p:ext uri="{BB962C8B-B14F-4D97-AF65-F5344CB8AC3E}">
        <p14:creationId xmlns:p14="http://schemas.microsoft.com/office/powerpoint/2010/main" val="161355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B82501-94FC-41A8-8DB7-1A4701B68447}"/>
              </a:ext>
            </a:extLst>
          </p:cNvPr>
          <p:cNvSpPr>
            <a:spLocks noGrp="1"/>
          </p:cNvSpPr>
          <p:nvPr>
            <p:ph type="title"/>
          </p:nvPr>
        </p:nvSpPr>
        <p:spPr>
          <a:xfrm>
            <a:off x="621730" y="192216"/>
            <a:ext cx="11098202" cy="1325563"/>
          </a:xfrm>
        </p:spPr>
        <p:txBody>
          <a:bodyPr>
            <a:normAutofit/>
          </a:bodyPr>
          <a:lstStyle/>
          <a:p>
            <a:r>
              <a:rPr lang="en-US" sz="3600" dirty="0" smtClean="0"/>
              <a:t>Fabric Memory Model </a:t>
            </a:r>
            <a:r>
              <a:rPr lang="en-US" sz="3600" dirty="0"/>
              <a:t>– </a:t>
            </a:r>
            <a:r>
              <a:rPr lang="en-US" sz="3600" dirty="0" smtClean="0"/>
              <a:t>Resource Manager Viewpoint  -- Heterogeneous </a:t>
            </a:r>
            <a:r>
              <a:rPr lang="en-US" sz="3600" dirty="0" err="1" smtClean="0"/>
              <a:t>MemoryDomains</a:t>
            </a:r>
            <a:r>
              <a:rPr lang="en-US" sz="3600" dirty="0" smtClean="0"/>
              <a:t> Are a Problem</a:t>
            </a:r>
            <a:endParaRPr lang="en-US" sz="3600" dirty="0"/>
          </a:p>
        </p:txBody>
      </p:sp>
      <p:sp>
        <p:nvSpPr>
          <p:cNvPr id="2" name="Slide Number Placeholder 1">
            <a:extLst>
              <a:ext uri="{FF2B5EF4-FFF2-40B4-BE49-F238E27FC236}">
                <a16:creationId xmlns="" xmlns:a16="http://schemas.microsoft.com/office/drawing/2014/main" id="{0E366E84-4E28-45CA-9F5D-3CD86B053CF3}"/>
              </a:ext>
            </a:extLst>
          </p:cNvPr>
          <p:cNvSpPr>
            <a:spLocks noGrp="1"/>
          </p:cNvSpPr>
          <p:nvPr>
            <p:ph type="sldNum" sz="quarter" idx="11"/>
          </p:nvPr>
        </p:nvSpPr>
        <p:spPr/>
        <p:txBody>
          <a:bodyPr/>
          <a:lstStyle/>
          <a:p>
            <a:fld id="{EE2556C5-CE8C-6547-B838-EA80C61A4AF7}" type="slidenum">
              <a:rPr lang="en-US" smtClean="0"/>
              <a:pPr/>
              <a:t>2</a:t>
            </a:fld>
            <a:endParaRPr lang="en-US" dirty="0"/>
          </a:p>
        </p:txBody>
      </p:sp>
      <p:sp>
        <p:nvSpPr>
          <p:cNvPr id="19" name="Oval 18">
            <a:extLst>
              <a:ext uri="{FF2B5EF4-FFF2-40B4-BE49-F238E27FC236}">
                <a16:creationId xmlns="" xmlns:a16="http://schemas.microsoft.com/office/drawing/2014/main" id="{403D9A86-9F6E-41FE-B62E-24C27F84B0CE}"/>
              </a:ext>
            </a:extLst>
          </p:cNvPr>
          <p:cNvSpPr/>
          <p:nvPr/>
        </p:nvSpPr>
        <p:spPr>
          <a:xfrm>
            <a:off x="3895171" y="1465668"/>
            <a:ext cx="850035" cy="4072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Service</a:t>
            </a:r>
          </a:p>
          <a:p>
            <a:pPr algn="ctr" defTabSz="1219170" eaLnBrk="0" fontAlgn="base" hangingPunct="0">
              <a:spcBef>
                <a:spcPct val="0"/>
              </a:spcBef>
              <a:spcAft>
                <a:spcPct val="0"/>
              </a:spcAft>
            </a:pPr>
            <a:r>
              <a:rPr lang="en-US" sz="1200" dirty="0">
                <a:solidFill>
                  <a:srgbClr val="000000"/>
                </a:solidFill>
              </a:rPr>
              <a:t>Root</a:t>
            </a:r>
          </a:p>
        </p:txBody>
      </p:sp>
      <p:sp>
        <p:nvSpPr>
          <p:cNvPr id="43" name="Oval 42">
            <a:extLst>
              <a:ext uri="{FF2B5EF4-FFF2-40B4-BE49-F238E27FC236}">
                <a16:creationId xmlns="" xmlns:a16="http://schemas.microsoft.com/office/drawing/2014/main" id="{2D4DBF07-B1AC-476D-9E78-7C6D74107037}"/>
              </a:ext>
            </a:extLst>
          </p:cNvPr>
          <p:cNvSpPr/>
          <p:nvPr/>
        </p:nvSpPr>
        <p:spPr>
          <a:xfrm>
            <a:off x="1284741" y="2533372"/>
            <a:ext cx="1451091" cy="415964"/>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Fabrics</a:t>
            </a:r>
          </a:p>
        </p:txBody>
      </p:sp>
      <p:sp>
        <p:nvSpPr>
          <p:cNvPr id="44" name="Oval 43">
            <a:extLst>
              <a:ext uri="{FF2B5EF4-FFF2-40B4-BE49-F238E27FC236}">
                <a16:creationId xmlns="" xmlns:a16="http://schemas.microsoft.com/office/drawing/2014/main" id="{C05CD84F-45EC-4E64-AC27-2F14F65C5D5B}"/>
              </a:ext>
            </a:extLst>
          </p:cNvPr>
          <p:cNvSpPr/>
          <p:nvPr/>
        </p:nvSpPr>
        <p:spPr>
          <a:xfrm>
            <a:off x="1467230" y="2779908"/>
            <a:ext cx="1104872" cy="36412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CXL</a:t>
            </a:r>
          </a:p>
        </p:txBody>
      </p:sp>
      <p:sp>
        <p:nvSpPr>
          <p:cNvPr id="46" name="Oval 45">
            <a:extLst>
              <a:ext uri="{FF2B5EF4-FFF2-40B4-BE49-F238E27FC236}">
                <a16:creationId xmlns="" xmlns:a16="http://schemas.microsoft.com/office/drawing/2014/main" id="{ECF3FDA7-A16C-484E-B7EA-118BC883FC64}"/>
              </a:ext>
            </a:extLst>
          </p:cNvPr>
          <p:cNvSpPr/>
          <p:nvPr/>
        </p:nvSpPr>
        <p:spPr>
          <a:xfrm>
            <a:off x="975609" y="4020652"/>
            <a:ext cx="1081544" cy="519967"/>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Endpoints</a:t>
            </a:r>
          </a:p>
        </p:txBody>
      </p:sp>
      <p:cxnSp>
        <p:nvCxnSpPr>
          <p:cNvPr id="47" name="Straight Arrow Connector 22">
            <a:extLst>
              <a:ext uri="{FF2B5EF4-FFF2-40B4-BE49-F238E27FC236}">
                <a16:creationId xmlns="" xmlns:a16="http://schemas.microsoft.com/office/drawing/2014/main" id="{ED1C24C9-6F41-4B7A-9EB4-6936BAADFBAB}"/>
              </a:ext>
            </a:extLst>
          </p:cNvPr>
          <p:cNvCxnSpPr>
            <a:cxnSpLocks/>
            <a:stCxn id="44" idx="4"/>
            <a:endCxn id="46" idx="0"/>
          </p:cNvCxnSpPr>
          <p:nvPr/>
        </p:nvCxnSpPr>
        <p:spPr>
          <a:xfrm rot="5400000">
            <a:off x="1329716" y="3330701"/>
            <a:ext cx="876617" cy="503285"/>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62" name="Oval 61">
            <a:extLst>
              <a:ext uri="{FF2B5EF4-FFF2-40B4-BE49-F238E27FC236}">
                <a16:creationId xmlns="" xmlns:a16="http://schemas.microsoft.com/office/drawing/2014/main" id="{CEFE4274-43BA-43F1-B27D-FE76087399C5}"/>
              </a:ext>
            </a:extLst>
          </p:cNvPr>
          <p:cNvSpPr/>
          <p:nvPr/>
        </p:nvSpPr>
        <p:spPr>
          <a:xfrm>
            <a:off x="1577552" y="4335492"/>
            <a:ext cx="459255" cy="248632"/>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T3</a:t>
            </a:r>
          </a:p>
        </p:txBody>
      </p:sp>
      <p:cxnSp>
        <p:nvCxnSpPr>
          <p:cNvPr id="135" name="Straight Arrow Connector 22">
            <a:extLst>
              <a:ext uri="{FF2B5EF4-FFF2-40B4-BE49-F238E27FC236}">
                <a16:creationId xmlns="" xmlns:a16="http://schemas.microsoft.com/office/drawing/2014/main" id="{C2CF7E04-62D6-4CD5-A1DA-9D49D95AA14C}"/>
              </a:ext>
            </a:extLst>
          </p:cNvPr>
          <p:cNvCxnSpPr>
            <a:cxnSpLocks/>
            <a:stCxn id="19" idx="6"/>
            <a:endCxn id="53" idx="2"/>
          </p:cNvCxnSpPr>
          <p:nvPr/>
        </p:nvCxnSpPr>
        <p:spPr>
          <a:xfrm>
            <a:off x="4745206" y="1669278"/>
            <a:ext cx="2840045" cy="33831"/>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53" name="Oval 52">
            <a:extLst>
              <a:ext uri="{FF2B5EF4-FFF2-40B4-BE49-F238E27FC236}">
                <a16:creationId xmlns="" xmlns:a16="http://schemas.microsoft.com/office/drawing/2014/main" id="{9A62F531-61C0-4EDA-8A77-DFBE591915E9}"/>
              </a:ext>
            </a:extLst>
          </p:cNvPr>
          <p:cNvSpPr/>
          <p:nvPr/>
        </p:nvSpPr>
        <p:spPr>
          <a:xfrm>
            <a:off x="7585251" y="1495126"/>
            <a:ext cx="1761949" cy="415964"/>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Chassis</a:t>
            </a:r>
          </a:p>
        </p:txBody>
      </p:sp>
      <p:sp>
        <p:nvSpPr>
          <p:cNvPr id="54" name="Oval 53">
            <a:extLst>
              <a:ext uri="{FF2B5EF4-FFF2-40B4-BE49-F238E27FC236}">
                <a16:creationId xmlns="" xmlns:a16="http://schemas.microsoft.com/office/drawing/2014/main" id="{DCBE6944-D4A3-4812-AB4D-E396C9637C5D}"/>
              </a:ext>
            </a:extLst>
          </p:cNvPr>
          <p:cNvSpPr/>
          <p:nvPr/>
        </p:nvSpPr>
        <p:spPr>
          <a:xfrm>
            <a:off x="7809145" y="1766524"/>
            <a:ext cx="1284264" cy="26697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pl-PL" sz="1200" dirty="0">
                <a:solidFill>
                  <a:srgbClr val="000000"/>
                </a:solidFill>
              </a:rPr>
              <a:t>P</a:t>
            </a:r>
            <a:r>
              <a:rPr lang="en-US" sz="1200" dirty="0">
                <a:solidFill>
                  <a:srgbClr val="000000"/>
                </a:solidFill>
              </a:rPr>
              <a:t>CXL3</a:t>
            </a:r>
          </a:p>
        </p:txBody>
      </p:sp>
      <p:cxnSp>
        <p:nvCxnSpPr>
          <p:cNvPr id="126" name="Straight Arrow Connector 22">
            <a:extLst>
              <a:ext uri="{FF2B5EF4-FFF2-40B4-BE49-F238E27FC236}">
                <a16:creationId xmlns="" xmlns:a16="http://schemas.microsoft.com/office/drawing/2014/main" id="{0955AC37-E511-4512-B8B4-756FFE7C13F4}"/>
              </a:ext>
            </a:extLst>
          </p:cNvPr>
          <p:cNvCxnSpPr>
            <a:cxnSpLocks/>
            <a:stCxn id="19" idx="2"/>
            <a:endCxn id="43" idx="0"/>
          </p:cNvCxnSpPr>
          <p:nvPr/>
        </p:nvCxnSpPr>
        <p:spPr>
          <a:xfrm rot="10800000" flipV="1">
            <a:off x="2010287" y="1669278"/>
            <a:ext cx="1884884" cy="864094"/>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57" name="Straight Arrow Connector 22">
            <a:extLst>
              <a:ext uri="{FF2B5EF4-FFF2-40B4-BE49-F238E27FC236}">
                <a16:creationId xmlns="" xmlns:a16="http://schemas.microsoft.com/office/drawing/2014/main" id="{1F2AA221-0A76-45B8-A91A-12173C8FB0B5}"/>
              </a:ext>
            </a:extLst>
          </p:cNvPr>
          <p:cNvCxnSpPr>
            <a:cxnSpLocks/>
            <a:stCxn id="54" idx="3"/>
            <a:endCxn id="79" idx="0"/>
          </p:cNvCxnSpPr>
          <p:nvPr/>
        </p:nvCxnSpPr>
        <p:spPr>
          <a:xfrm rot="5400000">
            <a:off x="6837049" y="2332705"/>
            <a:ext cx="1498473" cy="821872"/>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56" name="Straight Arrow Connector 22">
            <a:extLst>
              <a:ext uri="{FF2B5EF4-FFF2-40B4-BE49-F238E27FC236}">
                <a16:creationId xmlns="" xmlns:a16="http://schemas.microsoft.com/office/drawing/2014/main" id="{43C2C631-12B6-481C-8B65-3FF951001120}"/>
              </a:ext>
            </a:extLst>
          </p:cNvPr>
          <p:cNvCxnSpPr>
            <a:cxnSpLocks/>
            <a:stCxn id="181" idx="4"/>
            <a:endCxn id="63" idx="0"/>
          </p:cNvCxnSpPr>
          <p:nvPr/>
        </p:nvCxnSpPr>
        <p:spPr>
          <a:xfrm rot="16200000" flipH="1">
            <a:off x="9119322" y="3090656"/>
            <a:ext cx="842173" cy="1019263"/>
          </a:xfrm>
          <a:prstGeom prst="curvedConnector3">
            <a:avLst>
              <a:gd name="adj1" fmla="val 50000"/>
            </a:avLst>
          </a:prstGeom>
          <a:ln w="28575">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63" name="Oval 62">
            <a:extLst>
              <a:ext uri="{FF2B5EF4-FFF2-40B4-BE49-F238E27FC236}">
                <a16:creationId xmlns="" xmlns:a16="http://schemas.microsoft.com/office/drawing/2014/main" id="{A6D75014-CE13-4852-AABD-B40C36F21A63}"/>
              </a:ext>
            </a:extLst>
          </p:cNvPr>
          <p:cNvSpPr/>
          <p:nvPr/>
        </p:nvSpPr>
        <p:spPr>
          <a:xfrm>
            <a:off x="9240162" y="4021375"/>
            <a:ext cx="1619755"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 Chunks</a:t>
            </a:r>
          </a:p>
        </p:txBody>
      </p:sp>
      <p:sp>
        <p:nvSpPr>
          <p:cNvPr id="68" name="Oval 67">
            <a:extLst>
              <a:ext uri="{FF2B5EF4-FFF2-40B4-BE49-F238E27FC236}">
                <a16:creationId xmlns="" xmlns:a16="http://schemas.microsoft.com/office/drawing/2014/main" id="{9260A351-EE38-4CA0-8D27-A14B63FBF40B}"/>
              </a:ext>
            </a:extLst>
          </p:cNvPr>
          <p:cNvSpPr/>
          <p:nvPr/>
        </p:nvSpPr>
        <p:spPr>
          <a:xfrm>
            <a:off x="9710242" y="431874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cxnSp>
        <p:nvCxnSpPr>
          <p:cNvPr id="73" name="Straight Arrow Connector 22">
            <a:extLst>
              <a:ext uri="{FF2B5EF4-FFF2-40B4-BE49-F238E27FC236}">
                <a16:creationId xmlns="" xmlns:a16="http://schemas.microsoft.com/office/drawing/2014/main" id="{4366BCBA-30B8-4CCE-BB41-9D8C9CAD0C23}"/>
              </a:ext>
            </a:extLst>
          </p:cNvPr>
          <p:cNvCxnSpPr>
            <a:cxnSpLocks/>
            <a:stCxn id="181" idx="4"/>
            <a:endCxn id="183" idx="4"/>
          </p:cNvCxnSpPr>
          <p:nvPr/>
        </p:nvCxnSpPr>
        <p:spPr>
          <a:xfrm rot="5400000" flipH="1" flipV="1">
            <a:off x="9957041" y="2207366"/>
            <a:ext cx="45572" cy="1898100"/>
          </a:xfrm>
          <a:prstGeom prst="curvedConnector3">
            <a:avLst>
              <a:gd name="adj1" fmla="val -501624"/>
            </a:avLst>
          </a:prstGeom>
          <a:ln w="28575">
            <a:solidFill>
              <a:schemeClr val="tx1"/>
            </a:solidFill>
            <a:prstDash val="dash"/>
            <a:headEnd type="non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72" name="Straight Arrow Connector 22">
            <a:extLst>
              <a:ext uri="{FF2B5EF4-FFF2-40B4-BE49-F238E27FC236}">
                <a16:creationId xmlns="" xmlns:a16="http://schemas.microsoft.com/office/drawing/2014/main" id="{716AE2B3-957B-4EF0-9DE5-E3FA6CEC11A1}"/>
              </a:ext>
            </a:extLst>
          </p:cNvPr>
          <p:cNvCxnSpPr>
            <a:cxnSpLocks/>
            <a:stCxn id="68" idx="5"/>
            <a:endCxn id="183" idx="5"/>
          </p:cNvCxnSpPr>
          <p:nvPr/>
        </p:nvCxnSpPr>
        <p:spPr>
          <a:xfrm rot="5400000" flipH="1" flipV="1">
            <a:off x="9993456" y="3383351"/>
            <a:ext cx="1499299" cy="905586"/>
          </a:xfrm>
          <a:prstGeom prst="curvedConnector3">
            <a:avLst>
              <a:gd name="adj1" fmla="val -18303"/>
            </a:avLst>
          </a:prstGeom>
          <a:ln w="9525">
            <a:solidFill>
              <a:schemeClr val="tx1"/>
            </a:solidFill>
            <a:prstDash val="dash"/>
            <a:headEnd type="non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102" name="Straight Arrow Connector 22">
            <a:extLst>
              <a:ext uri="{FF2B5EF4-FFF2-40B4-BE49-F238E27FC236}">
                <a16:creationId xmlns="" xmlns:a16="http://schemas.microsoft.com/office/drawing/2014/main" id="{4E00D251-19BE-4C90-8F56-CAA680B28953}"/>
              </a:ext>
            </a:extLst>
          </p:cNvPr>
          <p:cNvCxnSpPr>
            <a:cxnSpLocks/>
            <a:stCxn id="54" idx="6"/>
            <a:endCxn id="182" idx="0"/>
          </p:cNvCxnSpPr>
          <p:nvPr/>
        </p:nvCxnSpPr>
        <p:spPr>
          <a:xfrm>
            <a:off x="9093409" y="1900014"/>
            <a:ext cx="1766508" cy="621782"/>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103" name="Straight Arrow Connector 22">
            <a:extLst>
              <a:ext uri="{FF2B5EF4-FFF2-40B4-BE49-F238E27FC236}">
                <a16:creationId xmlns="" xmlns:a16="http://schemas.microsoft.com/office/drawing/2014/main" id="{4BBD131F-8BE1-49E8-B0ED-C20C5FABC4A7}"/>
              </a:ext>
            </a:extLst>
          </p:cNvPr>
          <p:cNvCxnSpPr>
            <a:cxnSpLocks/>
            <a:stCxn id="54" idx="5"/>
            <a:endCxn id="180" idx="0"/>
          </p:cNvCxnSpPr>
          <p:nvPr/>
        </p:nvCxnSpPr>
        <p:spPr>
          <a:xfrm rot="16200000" flipH="1">
            <a:off x="8627531" y="2272207"/>
            <a:ext cx="567571" cy="11966"/>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79" name="Oval 78">
            <a:extLst>
              <a:ext uri="{FF2B5EF4-FFF2-40B4-BE49-F238E27FC236}">
                <a16:creationId xmlns="" xmlns:a16="http://schemas.microsoft.com/office/drawing/2014/main" id="{141DA537-3073-4846-9A76-AA89A557752A}"/>
              </a:ext>
            </a:extLst>
          </p:cNvPr>
          <p:cNvSpPr/>
          <p:nvPr/>
        </p:nvSpPr>
        <p:spPr>
          <a:xfrm>
            <a:off x="6401724" y="3492878"/>
            <a:ext cx="1547250"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smtClean="0">
                <a:solidFill>
                  <a:srgbClr val="000000"/>
                </a:solidFill>
              </a:rPr>
              <a:t>Fabric Adapters</a:t>
            </a:r>
            <a:endParaRPr lang="en-US" sz="1200" dirty="0">
              <a:solidFill>
                <a:srgbClr val="000000"/>
              </a:solidFill>
            </a:endParaRPr>
          </a:p>
        </p:txBody>
      </p:sp>
      <p:sp>
        <p:nvSpPr>
          <p:cNvPr id="80" name="Oval 79">
            <a:extLst>
              <a:ext uri="{FF2B5EF4-FFF2-40B4-BE49-F238E27FC236}">
                <a16:creationId xmlns="" xmlns:a16="http://schemas.microsoft.com/office/drawing/2014/main" id="{9E0B9E60-8C74-4735-9D7E-4FCC5344983C}"/>
              </a:ext>
            </a:extLst>
          </p:cNvPr>
          <p:cNvSpPr/>
          <p:nvPr/>
        </p:nvSpPr>
        <p:spPr>
          <a:xfrm>
            <a:off x="6748176" y="3806358"/>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cxnSp>
        <p:nvCxnSpPr>
          <p:cNvPr id="89" name="Straight Arrow Connector 22">
            <a:extLst>
              <a:ext uri="{FF2B5EF4-FFF2-40B4-BE49-F238E27FC236}">
                <a16:creationId xmlns="" xmlns:a16="http://schemas.microsoft.com/office/drawing/2014/main" id="{49CCD1DD-B815-4503-8A42-AEE1EA01EBD8}"/>
              </a:ext>
            </a:extLst>
          </p:cNvPr>
          <p:cNvCxnSpPr>
            <a:cxnSpLocks/>
            <a:stCxn id="80" idx="4"/>
            <a:endCxn id="71" idx="0"/>
          </p:cNvCxnSpPr>
          <p:nvPr/>
        </p:nvCxnSpPr>
        <p:spPr>
          <a:xfrm rot="16200000" flipH="1">
            <a:off x="6562351" y="4644851"/>
            <a:ext cx="1648217" cy="596971"/>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97" name="Straight Arrow Connector 22">
            <a:extLst>
              <a:ext uri="{FF2B5EF4-FFF2-40B4-BE49-F238E27FC236}">
                <a16:creationId xmlns="" xmlns:a16="http://schemas.microsoft.com/office/drawing/2014/main" id="{4A1E8C29-A2A9-4DA9-B556-68FC7B68BD07}"/>
              </a:ext>
            </a:extLst>
          </p:cNvPr>
          <p:cNvCxnSpPr>
            <a:cxnSpLocks/>
            <a:stCxn id="181" idx="3"/>
            <a:endCxn id="80" idx="5"/>
          </p:cNvCxnSpPr>
          <p:nvPr/>
        </p:nvCxnSpPr>
        <p:spPr>
          <a:xfrm rot="5400000">
            <a:off x="7589362" y="2872268"/>
            <a:ext cx="940027" cy="1462256"/>
          </a:xfrm>
          <a:prstGeom prst="curvedConnector3">
            <a:avLst>
              <a:gd name="adj1" fmla="val 148648"/>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
        <p:nvSpPr>
          <p:cNvPr id="180" name="Oval 179">
            <a:extLst>
              <a:ext uri="{FF2B5EF4-FFF2-40B4-BE49-F238E27FC236}">
                <a16:creationId xmlns="" xmlns:a16="http://schemas.microsoft.com/office/drawing/2014/main" id="{2BEF7EAD-0871-43B5-8908-9E4D76A28421}"/>
              </a:ext>
            </a:extLst>
          </p:cNvPr>
          <p:cNvSpPr/>
          <p:nvPr/>
        </p:nvSpPr>
        <p:spPr>
          <a:xfrm>
            <a:off x="8024831" y="2561976"/>
            <a:ext cx="1784936"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 Domains</a:t>
            </a:r>
          </a:p>
        </p:txBody>
      </p:sp>
      <p:sp>
        <p:nvSpPr>
          <p:cNvPr id="181" name="Oval 180">
            <a:extLst>
              <a:ext uri="{FF2B5EF4-FFF2-40B4-BE49-F238E27FC236}">
                <a16:creationId xmlns="" xmlns:a16="http://schemas.microsoft.com/office/drawing/2014/main" id="{FDB4F590-ABBB-42AE-B065-2C0E7A5EB720}"/>
              </a:ext>
            </a:extLst>
          </p:cNvPr>
          <p:cNvSpPr/>
          <p:nvPr/>
        </p:nvSpPr>
        <p:spPr>
          <a:xfrm>
            <a:off x="8690979" y="2866331"/>
            <a:ext cx="679595" cy="312871"/>
          </a:xfrm>
          <a:prstGeom prst="ellipse">
            <a:avLst/>
          </a:prstGeom>
          <a:gradFill>
            <a:gsLst>
              <a:gs pos="0">
                <a:schemeClr val="bg1">
                  <a:lumMod val="65000"/>
                </a:schemeClr>
              </a:gs>
              <a:gs pos="65000">
                <a:schemeClr val="bg1"/>
              </a:gs>
              <a:gs pos="42000">
                <a:schemeClr val="bg1">
                  <a:lumMod val="65000"/>
                </a:schemeClr>
              </a:gs>
              <a:gs pos="100000">
                <a:schemeClr val="bg1"/>
              </a:gs>
            </a:gsLst>
            <a:lin ang="0" scaled="1"/>
          </a:gra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sp>
        <p:nvSpPr>
          <p:cNvPr id="182" name="Oval 181">
            <a:extLst>
              <a:ext uri="{FF2B5EF4-FFF2-40B4-BE49-F238E27FC236}">
                <a16:creationId xmlns="" xmlns:a16="http://schemas.microsoft.com/office/drawing/2014/main" id="{09682DEE-C715-4335-8B92-02D9179BA422}"/>
              </a:ext>
            </a:extLst>
          </p:cNvPr>
          <p:cNvSpPr/>
          <p:nvPr/>
        </p:nvSpPr>
        <p:spPr>
          <a:xfrm>
            <a:off x="10274084" y="2521796"/>
            <a:ext cx="1171666"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a:t>
            </a:r>
          </a:p>
        </p:txBody>
      </p:sp>
      <p:sp>
        <p:nvSpPr>
          <p:cNvPr id="183" name="Oval 182">
            <a:extLst>
              <a:ext uri="{FF2B5EF4-FFF2-40B4-BE49-F238E27FC236}">
                <a16:creationId xmlns="" xmlns:a16="http://schemas.microsoft.com/office/drawing/2014/main" id="{43C87A3A-F768-486B-95B2-F03BEF51E83D}"/>
              </a:ext>
            </a:extLst>
          </p:cNvPr>
          <p:cNvSpPr/>
          <p:nvPr/>
        </p:nvSpPr>
        <p:spPr>
          <a:xfrm>
            <a:off x="10551249" y="2811767"/>
            <a:ext cx="755255" cy="321863"/>
          </a:xfrm>
          <a:prstGeom prst="ellipse">
            <a:avLst/>
          </a:prstGeom>
          <a:gradFill flip="none" rotWithShape="1">
            <a:gsLst>
              <a:gs pos="0">
                <a:schemeClr val="bg1">
                  <a:lumMod val="65000"/>
                </a:schemeClr>
              </a:gs>
              <a:gs pos="65000">
                <a:schemeClr val="bg1"/>
              </a:gs>
              <a:gs pos="42000">
                <a:schemeClr val="bg1">
                  <a:lumMod val="65000"/>
                </a:schemeClr>
              </a:gs>
              <a:gs pos="100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smtClean="0">
                <a:solidFill>
                  <a:srgbClr val="000000"/>
                </a:solidFill>
              </a:rPr>
              <a:t>src1</a:t>
            </a:r>
            <a:endParaRPr lang="en-US" sz="1200" dirty="0">
              <a:solidFill>
                <a:srgbClr val="000000"/>
              </a:solidFill>
            </a:endParaRPr>
          </a:p>
        </p:txBody>
      </p:sp>
      <p:cxnSp>
        <p:nvCxnSpPr>
          <p:cNvPr id="77" name="Straight Arrow Connector 22">
            <a:extLst>
              <a:ext uri="{FF2B5EF4-FFF2-40B4-BE49-F238E27FC236}">
                <a16:creationId xmlns="" xmlns:a16="http://schemas.microsoft.com/office/drawing/2014/main" id="{03DD39EC-E43A-42CA-AB60-2C10A2EF3E18}"/>
              </a:ext>
            </a:extLst>
          </p:cNvPr>
          <p:cNvCxnSpPr>
            <a:cxnSpLocks/>
            <a:stCxn id="68" idx="3"/>
            <a:endCxn id="62" idx="5"/>
          </p:cNvCxnSpPr>
          <p:nvPr/>
        </p:nvCxnSpPr>
        <p:spPr>
          <a:xfrm rot="5400000" flipH="1">
            <a:off x="5870619" y="646646"/>
            <a:ext cx="38080" cy="7840215"/>
          </a:xfrm>
          <a:prstGeom prst="curvedConnector3">
            <a:avLst>
              <a:gd name="adj1" fmla="val -720638"/>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grpSp>
        <p:nvGrpSpPr>
          <p:cNvPr id="81" name="Group 80">
            <a:extLst>
              <a:ext uri="{FF2B5EF4-FFF2-40B4-BE49-F238E27FC236}">
                <a16:creationId xmlns="" xmlns:a16="http://schemas.microsoft.com/office/drawing/2014/main" id="{4C711C22-7B5E-4D91-B845-63F6E8918E94}"/>
              </a:ext>
            </a:extLst>
          </p:cNvPr>
          <p:cNvGrpSpPr/>
          <p:nvPr/>
        </p:nvGrpSpPr>
        <p:grpSpPr>
          <a:xfrm>
            <a:off x="9730072" y="6086254"/>
            <a:ext cx="1876141" cy="599994"/>
            <a:chOff x="9730072" y="6086254"/>
            <a:chExt cx="1876141" cy="599994"/>
          </a:xfrm>
        </p:grpSpPr>
        <p:sp>
          <p:nvSpPr>
            <p:cNvPr id="82" name="Oval 81">
              <a:extLst>
                <a:ext uri="{FF2B5EF4-FFF2-40B4-BE49-F238E27FC236}">
                  <a16:creationId xmlns="" xmlns:a16="http://schemas.microsoft.com/office/drawing/2014/main" id="{02717F73-EE10-4995-A850-001DB3F76C53}"/>
                </a:ext>
              </a:extLst>
            </p:cNvPr>
            <p:cNvSpPr/>
            <p:nvPr/>
          </p:nvSpPr>
          <p:spPr>
            <a:xfrm flipH="1">
              <a:off x="9730072" y="6088690"/>
              <a:ext cx="539531" cy="138759"/>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endParaRPr lang="en-US" sz="1200" dirty="0">
                <a:solidFill>
                  <a:srgbClr val="000000"/>
                </a:solidFill>
              </a:endParaRPr>
            </a:p>
          </p:txBody>
        </p:sp>
        <p:sp>
          <p:nvSpPr>
            <p:cNvPr id="88" name="Oval 87">
              <a:extLst>
                <a:ext uri="{FF2B5EF4-FFF2-40B4-BE49-F238E27FC236}">
                  <a16:creationId xmlns="" xmlns:a16="http://schemas.microsoft.com/office/drawing/2014/main" id="{A78D178E-2EA1-4ABC-AD44-BD735B43ECCB}"/>
                </a:ext>
              </a:extLst>
            </p:cNvPr>
            <p:cNvSpPr/>
            <p:nvPr/>
          </p:nvSpPr>
          <p:spPr>
            <a:xfrm>
              <a:off x="9732660" y="6247983"/>
              <a:ext cx="539533" cy="13407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endParaRPr lang="en-US" sz="1200" dirty="0">
                <a:solidFill>
                  <a:srgbClr val="000000"/>
                </a:solidFill>
              </a:endParaRPr>
            </a:p>
          </p:txBody>
        </p:sp>
        <p:sp>
          <p:nvSpPr>
            <p:cNvPr id="91" name="TextBox 90">
              <a:extLst>
                <a:ext uri="{FF2B5EF4-FFF2-40B4-BE49-F238E27FC236}">
                  <a16:creationId xmlns="" xmlns:a16="http://schemas.microsoft.com/office/drawing/2014/main" id="{C15FE004-E136-45D3-BAF7-B6F060F23740}"/>
                </a:ext>
              </a:extLst>
            </p:cNvPr>
            <p:cNvSpPr txBox="1"/>
            <p:nvPr/>
          </p:nvSpPr>
          <p:spPr>
            <a:xfrm>
              <a:off x="10309676" y="6243207"/>
              <a:ext cx="1032322"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Singleton resource</a:t>
              </a:r>
            </a:p>
          </p:txBody>
        </p:sp>
        <p:sp>
          <p:nvSpPr>
            <p:cNvPr id="92" name="TextBox 91">
              <a:extLst>
                <a:ext uri="{FF2B5EF4-FFF2-40B4-BE49-F238E27FC236}">
                  <a16:creationId xmlns="" xmlns:a16="http://schemas.microsoft.com/office/drawing/2014/main" id="{5B275763-B9F1-4636-AB05-72BFDF38A8BE}"/>
                </a:ext>
              </a:extLst>
            </p:cNvPr>
            <p:cNvSpPr txBox="1"/>
            <p:nvPr/>
          </p:nvSpPr>
          <p:spPr>
            <a:xfrm>
              <a:off x="10309676" y="6086254"/>
              <a:ext cx="1032322"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Collection resource</a:t>
              </a:r>
            </a:p>
          </p:txBody>
        </p:sp>
        <p:sp>
          <p:nvSpPr>
            <p:cNvPr id="93" name="TextBox 92">
              <a:extLst>
                <a:ext uri="{FF2B5EF4-FFF2-40B4-BE49-F238E27FC236}">
                  <a16:creationId xmlns="" xmlns:a16="http://schemas.microsoft.com/office/drawing/2014/main" id="{42051FED-CCCA-427F-9F24-0807814BC29C}"/>
                </a:ext>
              </a:extLst>
            </p:cNvPr>
            <p:cNvSpPr txBox="1"/>
            <p:nvPr/>
          </p:nvSpPr>
          <p:spPr>
            <a:xfrm>
              <a:off x="10309676" y="6385639"/>
              <a:ext cx="1296537"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Subordinate relationship</a:t>
              </a:r>
            </a:p>
          </p:txBody>
        </p:sp>
        <p:sp>
          <p:nvSpPr>
            <p:cNvPr id="94" name="TextBox 93">
              <a:extLst>
                <a:ext uri="{FF2B5EF4-FFF2-40B4-BE49-F238E27FC236}">
                  <a16:creationId xmlns="" xmlns:a16="http://schemas.microsoft.com/office/drawing/2014/main" id="{81E6197D-1C06-495F-8432-61BEF9FAE3B7}"/>
                </a:ext>
              </a:extLst>
            </p:cNvPr>
            <p:cNvSpPr txBox="1"/>
            <p:nvPr/>
          </p:nvSpPr>
          <p:spPr>
            <a:xfrm>
              <a:off x="10309676" y="6542683"/>
              <a:ext cx="1175536"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Associate relationship</a:t>
              </a:r>
            </a:p>
          </p:txBody>
        </p:sp>
        <p:cxnSp>
          <p:nvCxnSpPr>
            <p:cNvPr id="95" name="Straight Arrow Connector 22">
              <a:extLst>
                <a:ext uri="{FF2B5EF4-FFF2-40B4-BE49-F238E27FC236}">
                  <a16:creationId xmlns="" xmlns:a16="http://schemas.microsoft.com/office/drawing/2014/main" id="{4251BB8E-E8D5-4EBD-A0BE-2D33822AAA09}"/>
                </a:ext>
              </a:extLst>
            </p:cNvPr>
            <p:cNvCxnSpPr>
              <a:cxnSpLocks/>
            </p:cNvCxnSpPr>
            <p:nvPr/>
          </p:nvCxnSpPr>
          <p:spPr>
            <a:xfrm>
              <a:off x="9793301" y="6451649"/>
              <a:ext cx="431817" cy="11609"/>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96" name="Straight Arrow Connector 22">
              <a:extLst>
                <a:ext uri="{FF2B5EF4-FFF2-40B4-BE49-F238E27FC236}">
                  <a16:creationId xmlns="" xmlns:a16="http://schemas.microsoft.com/office/drawing/2014/main" id="{692D8518-68AE-492C-A1AE-CE9687D0A04A}"/>
                </a:ext>
              </a:extLst>
            </p:cNvPr>
            <p:cNvCxnSpPr>
              <a:cxnSpLocks/>
            </p:cNvCxnSpPr>
            <p:nvPr/>
          </p:nvCxnSpPr>
          <p:spPr>
            <a:xfrm>
              <a:off x="9793301" y="6606031"/>
              <a:ext cx="431817" cy="16933"/>
            </a:xfrm>
            <a:prstGeom prst="curvedConnector3">
              <a:avLst>
                <a:gd name="adj1" fmla="val 50000"/>
              </a:avLst>
            </a:prstGeom>
            <a:ln>
              <a:solidFill>
                <a:schemeClr val="tx1"/>
              </a:solidFill>
              <a:prstDash val="dash"/>
              <a:tailEnd type="triangle" w="med" len="lg"/>
            </a:ln>
          </p:spPr>
          <p:style>
            <a:lnRef idx="1">
              <a:schemeClr val="accent2"/>
            </a:lnRef>
            <a:fillRef idx="0">
              <a:schemeClr val="accent2"/>
            </a:fillRef>
            <a:effectRef idx="0">
              <a:schemeClr val="accent2"/>
            </a:effectRef>
            <a:fontRef idx="minor">
              <a:schemeClr val="tx1"/>
            </a:fontRef>
          </p:style>
        </p:cxnSp>
      </p:grpSp>
      <p:sp>
        <p:nvSpPr>
          <p:cNvPr id="71" name="Oval 70">
            <a:extLst>
              <a:ext uri="{FF2B5EF4-FFF2-40B4-BE49-F238E27FC236}">
                <a16:creationId xmlns="" xmlns:a16="http://schemas.microsoft.com/office/drawing/2014/main" id="{141DA537-3073-4846-9A76-AA89A557752A}"/>
              </a:ext>
            </a:extLst>
          </p:cNvPr>
          <p:cNvSpPr/>
          <p:nvPr/>
        </p:nvSpPr>
        <p:spPr>
          <a:xfrm>
            <a:off x="7347410" y="5767446"/>
            <a:ext cx="675070" cy="58055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smtClean="0">
                <a:solidFill>
                  <a:srgbClr val="000000"/>
                </a:solidFill>
              </a:rPr>
              <a:t>ports</a:t>
            </a:r>
            <a:endParaRPr lang="en-US" sz="1200" dirty="0">
              <a:solidFill>
                <a:srgbClr val="000000"/>
              </a:solidFill>
            </a:endParaRPr>
          </a:p>
        </p:txBody>
      </p:sp>
      <p:sp>
        <p:nvSpPr>
          <p:cNvPr id="76" name="Oval 75">
            <a:extLst>
              <a:ext uri="{FF2B5EF4-FFF2-40B4-BE49-F238E27FC236}">
                <a16:creationId xmlns="" xmlns:a16="http://schemas.microsoft.com/office/drawing/2014/main" id="{9E0B9E60-8C74-4735-9D7E-4FCC5344983C}"/>
              </a:ext>
            </a:extLst>
          </p:cNvPr>
          <p:cNvSpPr/>
          <p:nvPr/>
        </p:nvSpPr>
        <p:spPr>
          <a:xfrm>
            <a:off x="7363565" y="6120204"/>
            <a:ext cx="330745" cy="3243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smtClean="0">
                <a:solidFill>
                  <a:srgbClr val="000000"/>
                </a:solidFill>
              </a:rPr>
              <a:t>2</a:t>
            </a:r>
            <a:endParaRPr lang="en-US" sz="1200" dirty="0">
              <a:solidFill>
                <a:srgbClr val="000000"/>
              </a:solidFill>
            </a:endParaRPr>
          </a:p>
        </p:txBody>
      </p:sp>
      <p:sp>
        <p:nvSpPr>
          <p:cNvPr id="78" name="Oval 77">
            <a:extLst>
              <a:ext uri="{FF2B5EF4-FFF2-40B4-BE49-F238E27FC236}">
                <a16:creationId xmlns="" xmlns:a16="http://schemas.microsoft.com/office/drawing/2014/main" id="{9E0B9E60-8C74-4735-9D7E-4FCC5344983C}"/>
              </a:ext>
            </a:extLst>
          </p:cNvPr>
          <p:cNvSpPr/>
          <p:nvPr/>
        </p:nvSpPr>
        <p:spPr>
          <a:xfrm>
            <a:off x="7656180" y="6134012"/>
            <a:ext cx="330745" cy="3243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cxnSp>
        <p:nvCxnSpPr>
          <p:cNvPr id="176" name="Straight Arrow Connector 22">
            <a:extLst>
              <a:ext uri="{FF2B5EF4-FFF2-40B4-BE49-F238E27FC236}">
                <a16:creationId xmlns="" xmlns:a16="http://schemas.microsoft.com/office/drawing/2014/main" id="{03DD39EC-E43A-42CA-AB60-2C10A2EF3E18}"/>
              </a:ext>
            </a:extLst>
          </p:cNvPr>
          <p:cNvCxnSpPr>
            <a:cxnSpLocks/>
            <a:stCxn id="80" idx="3"/>
            <a:endCxn id="62" idx="5"/>
          </p:cNvCxnSpPr>
          <p:nvPr/>
        </p:nvCxnSpPr>
        <p:spPr>
          <a:xfrm rot="5400000">
            <a:off x="4171475" y="1871487"/>
            <a:ext cx="474303" cy="4878149"/>
          </a:xfrm>
          <a:prstGeom prst="curvedConnector3">
            <a:avLst>
              <a:gd name="adj1" fmla="val 132005"/>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220" name="Straight Arrow Connector 22">
            <a:extLst>
              <a:ext uri="{FF2B5EF4-FFF2-40B4-BE49-F238E27FC236}">
                <a16:creationId xmlns="" xmlns:a16="http://schemas.microsoft.com/office/drawing/2014/main" id="{03DD39EC-E43A-42CA-AB60-2C10A2EF3E18}"/>
              </a:ext>
            </a:extLst>
          </p:cNvPr>
          <p:cNvCxnSpPr>
            <a:cxnSpLocks/>
            <a:stCxn id="76" idx="3"/>
            <a:endCxn id="62" idx="3"/>
          </p:cNvCxnSpPr>
          <p:nvPr/>
        </p:nvCxnSpPr>
        <p:spPr>
          <a:xfrm rot="5400000" flipH="1">
            <a:off x="3603730" y="2588792"/>
            <a:ext cx="1849350" cy="5767193"/>
          </a:xfrm>
          <a:prstGeom prst="curvedConnector3">
            <a:avLst>
              <a:gd name="adj1" fmla="val -18226"/>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
        <p:nvSpPr>
          <p:cNvPr id="190" name="Oval 189"/>
          <p:cNvSpPr/>
          <p:nvPr/>
        </p:nvSpPr>
        <p:spPr>
          <a:xfrm>
            <a:off x="8690979" y="2111344"/>
            <a:ext cx="2950569" cy="275237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379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up)">
                                      <p:cBhvr>
                                        <p:cTn id="7" dur="500"/>
                                        <p:tgtEl>
                                          <p:spTgt spid="1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500"/>
                                        <p:tgtEl>
                                          <p:spTgt spid="4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500"/>
                                        <p:tgtEl>
                                          <p:spTgt spid="44"/>
                                        </p:tgtEl>
                                      </p:cBhvr>
                                    </p:animEffect>
                                  </p:childTnLst>
                                </p:cTn>
                              </p:par>
                              <p:par>
                                <p:cTn id="15" presetID="10" presetClass="entr" presetSubtype="0" fill="hold" nodeType="with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500"/>
                                        <p:tgtEl>
                                          <p:spTgt spid="4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fade">
                                      <p:cBhvr>
                                        <p:cTn id="20" dur="500"/>
                                        <p:tgtEl>
                                          <p:spTgt spid="4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fade">
                                      <p:cBhvr>
                                        <p:cTn id="23" dur="500"/>
                                        <p:tgtEl>
                                          <p:spTgt spid="6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76"/>
                                        </p:tgtEl>
                                        <p:attrNameLst>
                                          <p:attrName>style.visibility</p:attrName>
                                        </p:attrNameLst>
                                      </p:cBhvr>
                                      <p:to>
                                        <p:strVal val="visible"/>
                                      </p:to>
                                    </p:set>
                                    <p:animEffect transition="in" filter="fade">
                                      <p:cBhvr>
                                        <p:cTn id="28" dur="500"/>
                                        <p:tgtEl>
                                          <p:spTgt spid="17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9"/>
                                        </p:tgtEl>
                                        <p:attrNameLst>
                                          <p:attrName>style.visibility</p:attrName>
                                        </p:attrNameLst>
                                      </p:cBhvr>
                                      <p:to>
                                        <p:strVal val="visible"/>
                                      </p:to>
                                    </p:set>
                                    <p:animEffect transition="in" filter="fade">
                                      <p:cBhvr>
                                        <p:cTn id="31" dur="500"/>
                                        <p:tgtEl>
                                          <p:spTgt spid="79"/>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80"/>
                                        </p:tgtEl>
                                        <p:attrNameLst>
                                          <p:attrName>style.visibility</p:attrName>
                                        </p:attrNameLst>
                                      </p:cBhvr>
                                      <p:to>
                                        <p:strVal val="visible"/>
                                      </p:to>
                                    </p:set>
                                    <p:animEffect transition="in" filter="fade">
                                      <p:cBhvr>
                                        <p:cTn id="35" dur="500"/>
                                        <p:tgtEl>
                                          <p:spTgt spid="80"/>
                                        </p:tgtEl>
                                      </p:cBhvr>
                                    </p:animEffect>
                                  </p:childTnLst>
                                </p:cTn>
                              </p:par>
                            </p:childTnLst>
                          </p:cTn>
                        </p:par>
                        <p:par>
                          <p:cTn id="36" fill="hold">
                            <p:stCondLst>
                              <p:cond delay="1000"/>
                            </p:stCondLst>
                            <p:childTnLst>
                              <p:par>
                                <p:cTn id="37" presetID="22" presetClass="entr" presetSubtype="1" fill="hold" nodeType="after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wipe(up)">
                                      <p:cBhvr>
                                        <p:cTn id="39" dur="500"/>
                                        <p:tgtEl>
                                          <p:spTgt spid="57"/>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89"/>
                                        </p:tgtEl>
                                        <p:attrNameLst>
                                          <p:attrName>style.visibility</p:attrName>
                                        </p:attrNameLst>
                                      </p:cBhvr>
                                      <p:to>
                                        <p:strVal val="visible"/>
                                      </p:to>
                                    </p:set>
                                    <p:animEffect transition="in" filter="wipe(up)">
                                      <p:cBhvr>
                                        <p:cTn id="44" dur="500"/>
                                        <p:tgtEl>
                                          <p:spTgt spid="89"/>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500"/>
                                        <p:tgtEl>
                                          <p:spTgt spid="71"/>
                                        </p:tgtEl>
                                      </p:cBhvr>
                                    </p:animEffect>
                                  </p:childTnLst>
                                </p:cTn>
                              </p:par>
                            </p:childTnLst>
                          </p:cTn>
                        </p:par>
                        <p:par>
                          <p:cTn id="49" fill="hold">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500"/>
                                        <p:tgtEl>
                                          <p:spTgt spid="7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6"/>
                                        </p:tgtEl>
                                        <p:attrNameLst>
                                          <p:attrName>style.visibility</p:attrName>
                                        </p:attrNameLst>
                                      </p:cBhvr>
                                      <p:to>
                                        <p:strVal val="visible"/>
                                      </p:to>
                                    </p:set>
                                    <p:animEffect transition="in" filter="fade">
                                      <p:cBhvr>
                                        <p:cTn id="55" dur="500"/>
                                        <p:tgtEl>
                                          <p:spTgt spid="76"/>
                                        </p:tgtEl>
                                      </p:cBhvr>
                                    </p:animEffect>
                                  </p:childTnLst>
                                </p:cTn>
                              </p:par>
                            </p:childTnLst>
                          </p:cTn>
                        </p:par>
                        <p:par>
                          <p:cTn id="56" fill="hold">
                            <p:stCondLst>
                              <p:cond delay="1500"/>
                            </p:stCondLst>
                            <p:childTnLst>
                              <p:par>
                                <p:cTn id="57" presetID="42" presetClass="entr" presetSubtype="0" fill="hold" nodeType="afterEffect">
                                  <p:stCondLst>
                                    <p:cond delay="0"/>
                                  </p:stCondLst>
                                  <p:childTnLst>
                                    <p:set>
                                      <p:cBhvr>
                                        <p:cTn id="58" dur="1" fill="hold">
                                          <p:stCondLst>
                                            <p:cond delay="0"/>
                                          </p:stCondLst>
                                        </p:cTn>
                                        <p:tgtEl>
                                          <p:spTgt spid="220"/>
                                        </p:tgtEl>
                                        <p:attrNameLst>
                                          <p:attrName>style.visibility</p:attrName>
                                        </p:attrNameLst>
                                      </p:cBhvr>
                                      <p:to>
                                        <p:strVal val="visible"/>
                                      </p:to>
                                    </p:set>
                                    <p:animEffect transition="in" filter="fade">
                                      <p:cBhvr>
                                        <p:cTn id="59" dur="1000"/>
                                        <p:tgtEl>
                                          <p:spTgt spid="220"/>
                                        </p:tgtEl>
                                      </p:cBhvr>
                                    </p:animEffect>
                                    <p:anim calcmode="lin" valueType="num">
                                      <p:cBhvr>
                                        <p:cTn id="60" dur="1000" fill="hold"/>
                                        <p:tgtEl>
                                          <p:spTgt spid="220"/>
                                        </p:tgtEl>
                                        <p:attrNameLst>
                                          <p:attrName>ppt_x</p:attrName>
                                        </p:attrNameLst>
                                      </p:cBhvr>
                                      <p:tavLst>
                                        <p:tav tm="0">
                                          <p:val>
                                            <p:strVal val="#ppt_x"/>
                                          </p:val>
                                        </p:tav>
                                        <p:tav tm="100000">
                                          <p:val>
                                            <p:strVal val="#ppt_x"/>
                                          </p:val>
                                        </p:tav>
                                      </p:tavLst>
                                    </p:anim>
                                    <p:anim calcmode="lin" valueType="num">
                                      <p:cBhvr>
                                        <p:cTn id="61" dur="1000" fill="hold"/>
                                        <p:tgtEl>
                                          <p:spTgt spid="220"/>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03"/>
                                        </p:tgtEl>
                                        <p:attrNameLst>
                                          <p:attrName>style.visibility</p:attrName>
                                        </p:attrNameLst>
                                      </p:cBhvr>
                                      <p:to>
                                        <p:strVal val="visible"/>
                                      </p:to>
                                    </p:set>
                                    <p:animEffect transition="in" filter="fade">
                                      <p:cBhvr>
                                        <p:cTn id="66" dur="500"/>
                                        <p:tgtEl>
                                          <p:spTgt spid="103"/>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80"/>
                                        </p:tgtEl>
                                        <p:attrNameLst>
                                          <p:attrName>style.visibility</p:attrName>
                                        </p:attrNameLst>
                                      </p:cBhvr>
                                      <p:to>
                                        <p:strVal val="visible"/>
                                      </p:to>
                                    </p:set>
                                    <p:animEffect transition="in" filter="fade">
                                      <p:cBhvr>
                                        <p:cTn id="69" dur="500"/>
                                        <p:tgtEl>
                                          <p:spTgt spid="180"/>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81"/>
                                        </p:tgtEl>
                                        <p:attrNameLst>
                                          <p:attrName>style.visibility</p:attrName>
                                        </p:attrNameLst>
                                      </p:cBhvr>
                                      <p:to>
                                        <p:strVal val="visible"/>
                                      </p:to>
                                    </p:set>
                                    <p:animEffect transition="in" filter="fade">
                                      <p:cBhvr>
                                        <p:cTn id="72" dur="500"/>
                                        <p:tgtEl>
                                          <p:spTgt spid="181"/>
                                        </p:tgtEl>
                                      </p:cBhvr>
                                    </p:animEffect>
                                  </p:childTnLst>
                                </p:cTn>
                              </p:par>
                            </p:childTnLst>
                          </p:cTn>
                        </p:par>
                        <p:par>
                          <p:cTn id="73" fill="hold">
                            <p:stCondLst>
                              <p:cond delay="500"/>
                            </p:stCondLst>
                            <p:childTnLst>
                              <p:par>
                                <p:cTn id="74" presetID="22" presetClass="entr" presetSubtype="8" fill="hold" nodeType="afterEffect">
                                  <p:stCondLst>
                                    <p:cond delay="0"/>
                                  </p:stCondLst>
                                  <p:childTnLst>
                                    <p:set>
                                      <p:cBhvr>
                                        <p:cTn id="75" dur="1" fill="hold">
                                          <p:stCondLst>
                                            <p:cond delay="0"/>
                                          </p:stCondLst>
                                        </p:cTn>
                                        <p:tgtEl>
                                          <p:spTgt spid="97"/>
                                        </p:tgtEl>
                                        <p:attrNameLst>
                                          <p:attrName>style.visibility</p:attrName>
                                        </p:attrNameLst>
                                      </p:cBhvr>
                                      <p:to>
                                        <p:strVal val="visible"/>
                                      </p:to>
                                    </p:set>
                                    <p:animEffect transition="in" filter="wipe(left)">
                                      <p:cBhvr>
                                        <p:cTn id="76" dur="500"/>
                                        <p:tgtEl>
                                          <p:spTgt spid="97"/>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nodeType="click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wipe(left)">
                                      <p:cBhvr>
                                        <p:cTn id="81" dur="500"/>
                                        <p:tgtEl>
                                          <p:spTgt spid="73"/>
                                        </p:tgtEl>
                                      </p:cBhvr>
                                    </p:animEffect>
                                  </p:childTnLst>
                                </p:cTn>
                              </p:par>
                            </p:childTnLst>
                          </p:cTn>
                        </p:par>
                        <p:par>
                          <p:cTn id="82" fill="hold">
                            <p:stCondLst>
                              <p:cond delay="500"/>
                            </p:stCondLst>
                            <p:childTnLst>
                              <p:par>
                                <p:cTn id="83" presetID="10" presetClass="entr" presetSubtype="0" fill="hold" nodeType="afterEffect">
                                  <p:stCondLst>
                                    <p:cond delay="0"/>
                                  </p:stCondLst>
                                  <p:childTnLst>
                                    <p:set>
                                      <p:cBhvr>
                                        <p:cTn id="84" dur="1" fill="hold">
                                          <p:stCondLst>
                                            <p:cond delay="0"/>
                                          </p:stCondLst>
                                        </p:cTn>
                                        <p:tgtEl>
                                          <p:spTgt spid="102"/>
                                        </p:tgtEl>
                                        <p:attrNameLst>
                                          <p:attrName>style.visibility</p:attrName>
                                        </p:attrNameLst>
                                      </p:cBhvr>
                                      <p:to>
                                        <p:strVal val="visible"/>
                                      </p:to>
                                    </p:set>
                                    <p:animEffect transition="in" filter="fade">
                                      <p:cBhvr>
                                        <p:cTn id="85" dur="500"/>
                                        <p:tgtEl>
                                          <p:spTgt spid="102"/>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82"/>
                                        </p:tgtEl>
                                        <p:attrNameLst>
                                          <p:attrName>style.visibility</p:attrName>
                                        </p:attrNameLst>
                                      </p:cBhvr>
                                      <p:to>
                                        <p:strVal val="visible"/>
                                      </p:to>
                                    </p:set>
                                    <p:animEffect transition="in" filter="fade">
                                      <p:cBhvr>
                                        <p:cTn id="88" dur="500"/>
                                        <p:tgtEl>
                                          <p:spTgt spid="182"/>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83"/>
                                        </p:tgtEl>
                                        <p:attrNameLst>
                                          <p:attrName>style.visibility</p:attrName>
                                        </p:attrNameLst>
                                      </p:cBhvr>
                                      <p:to>
                                        <p:strVal val="visible"/>
                                      </p:to>
                                    </p:set>
                                    <p:animEffect transition="in" filter="fade">
                                      <p:cBhvr>
                                        <p:cTn id="91" dur="500"/>
                                        <p:tgtEl>
                                          <p:spTgt spid="183"/>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nodeType="clickEffect">
                                  <p:stCondLst>
                                    <p:cond delay="0"/>
                                  </p:stCondLst>
                                  <p:childTnLst>
                                    <p:set>
                                      <p:cBhvr>
                                        <p:cTn id="95" dur="1" fill="hold">
                                          <p:stCondLst>
                                            <p:cond delay="0"/>
                                          </p:stCondLst>
                                        </p:cTn>
                                        <p:tgtEl>
                                          <p:spTgt spid="56"/>
                                        </p:tgtEl>
                                        <p:attrNameLst>
                                          <p:attrName>style.visibility</p:attrName>
                                        </p:attrNameLst>
                                      </p:cBhvr>
                                      <p:to>
                                        <p:strVal val="visible"/>
                                      </p:to>
                                    </p:set>
                                    <p:animEffect transition="in" filter="wipe(up)">
                                      <p:cBhvr>
                                        <p:cTn id="96" dur="500"/>
                                        <p:tgtEl>
                                          <p:spTgt spid="56"/>
                                        </p:tgtEl>
                                      </p:cBhvr>
                                    </p:animEffect>
                                  </p:childTnLst>
                                </p:cTn>
                              </p:par>
                            </p:childTnLst>
                          </p:cTn>
                        </p:par>
                        <p:par>
                          <p:cTn id="97" fill="hold">
                            <p:stCondLst>
                              <p:cond delay="500"/>
                            </p:stCondLst>
                            <p:childTnLst>
                              <p:par>
                                <p:cTn id="98" presetID="10" presetClass="entr" presetSubtype="0" fill="hold" grpId="0" nodeType="afterEffect">
                                  <p:stCondLst>
                                    <p:cond delay="0"/>
                                  </p:stCondLst>
                                  <p:childTnLst>
                                    <p:set>
                                      <p:cBhvr>
                                        <p:cTn id="99" dur="1" fill="hold">
                                          <p:stCondLst>
                                            <p:cond delay="0"/>
                                          </p:stCondLst>
                                        </p:cTn>
                                        <p:tgtEl>
                                          <p:spTgt spid="63"/>
                                        </p:tgtEl>
                                        <p:attrNameLst>
                                          <p:attrName>style.visibility</p:attrName>
                                        </p:attrNameLst>
                                      </p:cBhvr>
                                      <p:to>
                                        <p:strVal val="visible"/>
                                      </p:to>
                                    </p:set>
                                    <p:animEffect transition="in" filter="fade">
                                      <p:cBhvr>
                                        <p:cTn id="100" dur="500"/>
                                        <p:tgtEl>
                                          <p:spTgt spid="63"/>
                                        </p:tgtEl>
                                      </p:cBhvr>
                                    </p:animEffect>
                                  </p:childTnLst>
                                </p:cTn>
                              </p:par>
                            </p:childTnLst>
                          </p:cTn>
                        </p:par>
                        <p:par>
                          <p:cTn id="101" fill="hold">
                            <p:stCondLst>
                              <p:cond delay="1000"/>
                            </p:stCondLst>
                            <p:childTnLst>
                              <p:par>
                                <p:cTn id="102" presetID="10" presetClass="entr" presetSubtype="0" fill="hold" grpId="0" nodeType="afterEffect">
                                  <p:stCondLst>
                                    <p:cond delay="0"/>
                                  </p:stCondLst>
                                  <p:childTnLst>
                                    <p:set>
                                      <p:cBhvr>
                                        <p:cTn id="103" dur="1" fill="hold">
                                          <p:stCondLst>
                                            <p:cond delay="0"/>
                                          </p:stCondLst>
                                        </p:cTn>
                                        <p:tgtEl>
                                          <p:spTgt spid="68"/>
                                        </p:tgtEl>
                                        <p:attrNameLst>
                                          <p:attrName>style.visibility</p:attrName>
                                        </p:attrNameLst>
                                      </p:cBhvr>
                                      <p:to>
                                        <p:strVal val="visible"/>
                                      </p:to>
                                    </p:set>
                                    <p:animEffect transition="in" filter="fade">
                                      <p:cBhvr>
                                        <p:cTn id="104" dur="500"/>
                                        <p:tgtEl>
                                          <p:spTgt spid="68"/>
                                        </p:tgtEl>
                                      </p:cBhvr>
                                    </p:animEffect>
                                  </p:childTnLst>
                                </p:cTn>
                              </p:par>
                            </p:childTnLst>
                          </p:cTn>
                        </p:par>
                        <p:par>
                          <p:cTn id="105" fill="hold">
                            <p:stCondLst>
                              <p:cond delay="1500"/>
                            </p:stCondLst>
                            <p:childTnLst>
                              <p:par>
                                <p:cTn id="106" presetID="22" presetClass="entr" presetSubtype="2" fill="hold" nodeType="afterEffect">
                                  <p:stCondLst>
                                    <p:cond delay="0"/>
                                  </p:stCondLst>
                                  <p:childTnLst>
                                    <p:set>
                                      <p:cBhvr>
                                        <p:cTn id="107" dur="1" fill="hold">
                                          <p:stCondLst>
                                            <p:cond delay="0"/>
                                          </p:stCondLst>
                                        </p:cTn>
                                        <p:tgtEl>
                                          <p:spTgt spid="77"/>
                                        </p:tgtEl>
                                        <p:attrNameLst>
                                          <p:attrName>style.visibility</p:attrName>
                                        </p:attrNameLst>
                                      </p:cBhvr>
                                      <p:to>
                                        <p:strVal val="visible"/>
                                      </p:to>
                                    </p:set>
                                    <p:animEffect transition="in" filter="wipe(right)">
                                      <p:cBhvr>
                                        <p:cTn id="108" dur="500"/>
                                        <p:tgtEl>
                                          <p:spTgt spid="77"/>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72"/>
                                        </p:tgtEl>
                                        <p:attrNameLst>
                                          <p:attrName>style.visibility</p:attrName>
                                        </p:attrNameLst>
                                      </p:cBhvr>
                                      <p:to>
                                        <p:strVal val="visible"/>
                                      </p:to>
                                    </p:set>
                                    <p:animEffect transition="in" filter="fade">
                                      <p:cBhvr>
                                        <p:cTn id="113" dur="500"/>
                                        <p:tgtEl>
                                          <p:spTgt spid="72"/>
                                        </p:tgtEl>
                                      </p:cBhvr>
                                    </p:animEffect>
                                  </p:childTnLst>
                                </p:cTn>
                              </p:par>
                            </p:childTnLst>
                          </p:cTn>
                        </p:par>
                      </p:childTnLst>
                    </p:cTn>
                  </p:par>
                  <p:par>
                    <p:cTn id="114" fill="hold">
                      <p:stCondLst>
                        <p:cond delay="indefinite"/>
                      </p:stCondLst>
                      <p:childTnLst>
                        <p:par>
                          <p:cTn id="115" fill="hold">
                            <p:stCondLst>
                              <p:cond delay="0"/>
                            </p:stCondLst>
                            <p:childTnLst>
                              <p:par>
                                <p:cTn id="116" presetID="53" presetClass="entr" presetSubtype="16" fill="hold" grpId="0" nodeType="clickEffect">
                                  <p:stCondLst>
                                    <p:cond delay="0"/>
                                  </p:stCondLst>
                                  <p:childTnLst>
                                    <p:set>
                                      <p:cBhvr>
                                        <p:cTn id="117" dur="1" fill="hold">
                                          <p:stCondLst>
                                            <p:cond delay="0"/>
                                          </p:stCondLst>
                                        </p:cTn>
                                        <p:tgtEl>
                                          <p:spTgt spid="190"/>
                                        </p:tgtEl>
                                        <p:attrNameLst>
                                          <p:attrName>style.visibility</p:attrName>
                                        </p:attrNameLst>
                                      </p:cBhvr>
                                      <p:to>
                                        <p:strVal val="visible"/>
                                      </p:to>
                                    </p:set>
                                    <p:anim calcmode="lin" valueType="num">
                                      <p:cBhvr>
                                        <p:cTn id="118" dur="500" fill="hold"/>
                                        <p:tgtEl>
                                          <p:spTgt spid="190"/>
                                        </p:tgtEl>
                                        <p:attrNameLst>
                                          <p:attrName>ppt_w</p:attrName>
                                        </p:attrNameLst>
                                      </p:cBhvr>
                                      <p:tavLst>
                                        <p:tav tm="0">
                                          <p:val>
                                            <p:fltVal val="0"/>
                                          </p:val>
                                        </p:tav>
                                        <p:tav tm="100000">
                                          <p:val>
                                            <p:strVal val="#ppt_w"/>
                                          </p:val>
                                        </p:tav>
                                      </p:tavLst>
                                    </p:anim>
                                    <p:anim calcmode="lin" valueType="num">
                                      <p:cBhvr>
                                        <p:cTn id="119" dur="500" fill="hold"/>
                                        <p:tgtEl>
                                          <p:spTgt spid="190"/>
                                        </p:tgtEl>
                                        <p:attrNameLst>
                                          <p:attrName>ppt_h</p:attrName>
                                        </p:attrNameLst>
                                      </p:cBhvr>
                                      <p:tavLst>
                                        <p:tav tm="0">
                                          <p:val>
                                            <p:fltVal val="0"/>
                                          </p:val>
                                        </p:tav>
                                        <p:tav tm="100000">
                                          <p:val>
                                            <p:strVal val="#ppt_h"/>
                                          </p:val>
                                        </p:tav>
                                      </p:tavLst>
                                    </p:anim>
                                    <p:animEffect transition="in" filter="fade">
                                      <p:cBhvr>
                                        <p:cTn id="120" dur="500"/>
                                        <p:tgtEl>
                                          <p:spTgt spid="190"/>
                                        </p:tgtEl>
                                      </p:cBhvr>
                                    </p:animEffect>
                                  </p:childTnLst>
                                </p:cTn>
                              </p:par>
                            </p:childTnLst>
                          </p:cTn>
                        </p:par>
                        <p:par>
                          <p:cTn id="121" fill="hold">
                            <p:stCondLst>
                              <p:cond delay="500"/>
                            </p:stCondLst>
                            <p:childTnLst>
                              <p:par>
                                <p:cTn id="122" presetID="26" presetClass="emph" presetSubtype="0" repeatCount="5000" fill="hold" nodeType="afterEffect">
                                  <p:stCondLst>
                                    <p:cond delay="0"/>
                                  </p:stCondLst>
                                  <p:childTnLst>
                                    <p:animEffect transition="out" filter="fade">
                                      <p:cBhvr>
                                        <p:cTn id="123" dur="1000" tmFilter="0, 0; .2, .5; .8, .5; 1, 0"/>
                                        <p:tgtEl>
                                          <p:spTgt spid="56"/>
                                        </p:tgtEl>
                                      </p:cBhvr>
                                    </p:animEffect>
                                    <p:animScale>
                                      <p:cBhvr>
                                        <p:cTn id="124" dur="500" autoRev="1" fill="hold"/>
                                        <p:tgtEl>
                                          <p:spTgt spid="56"/>
                                        </p:tgtEl>
                                      </p:cBhvr>
                                      <p:by x="105000" y="105000"/>
                                    </p:animScale>
                                  </p:childTnLst>
                                </p:cTn>
                              </p:par>
                              <p:par>
                                <p:cTn id="125" presetID="26" presetClass="emph" presetSubtype="0" repeatCount="5000" fill="hold" grpId="1" nodeType="withEffect">
                                  <p:stCondLst>
                                    <p:cond delay="0"/>
                                  </p:stCondLst>
                                  <p:childTnLst>
                                    <p:animEffect transition="out" filter="fade">
                                      <p:cBhvr>
                                        <p:cTn id="126" dur="1000" tmFilter="0, 0; .2, .5; .8, .5; 1, 0"/>
                                        <p:tgtEl>
                                          <p:spTgt spid="68"/>
                                        </p:tgtEl>
                                      </p:cBhvr>
                                    </p:animEffect>
                                    <p:animScale>
                                      <p:cBhvr>
                                        <p:cTn id="127" dur="500" autoRev="1" fill="hold"/>
                                        <p:tgtEl>
                                          <p:spTgt spid="68"/>
                                        </p:tgtEl>
                                      </p:cBhvr>
                                      <p:by x="105000" y="105000"/>
                                    </p:animScale>
                                  </p:childTnLst>
                                </p:cTn>
                              </p:par>
                              <p:par>
                                <p:cTn id="128" presetID="26" presetClass="emph" presetSubtype="0" repeatCount="5000" fill="hold" nodeType="withEffect">
                                  <p:stCondLst>
                                    <p:cond delay="0"/>
                                  </p:stCondLst>
                                  <p:childTnLst>
                                    <p:animEffect transition="out" filter="fade">
                                      <p:cBhvr>
                                        <p:cTn id="129" dur="1000" tmFilter="0, 0; .2, .5; .8, .5; 1, 0"/>
                                        <p:tgtEl>
                                          <p:spTgt spid="72"/>
                                        </p:tgtEl>
                                      </p:cBhvr>
                                    </p:animEffect>
                                    <p:animScale>
                                      <p:cBhvr>
                                        <p:cTn id="130" dur="500" autoRev="1" fill="hold"/>
                                        <p:tgtEl>
                                          <p:spTgt spid="7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6" grpId="0" animBg="1"/>
      <p:bldP spid="62" grpId="0" animBg="1"/>
      <p:bldP spid="63" grpId="0" animBg="1"/>
      <p:bldP spid="68" grpId="0" animBg="1"/>
      <p:bldP spid="68" grpId="1" animBg="1"/>
      <p:bldP spid="79" grpId="0" animBg="1"/>
      <p:bldP spid="80" grpId="0" animBg="1"/>
      <p:bldP spid="180" grpId="0" animBg="1"/>
      <p:bldP spid="181" grpId="0" animBg="1"/>
      <p:bldP spid="182" grpId="0" animBg="1"/>
      <p:bldP spid="183" grpId="0" animBg="1"/>
      <p:bldP spid="71" grpId="0" animBg="1"/>
      <p:bldP spid="76" grpId="0" animBg="1"/>
      <p:bldP spid="78" grpId="0" animBg="1"/>
      <p:bldP spid="19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51B82501-94FC-41A8-8DB7-1A4701B68447}"/>
              </a:ext>
            </a:extLst>
          </p:cNvPr>
          <p:cNvSpPr>
            <a:spLocks noGrp="1"/>
          </p:cNvSpPr>
          <p:nvPr>
            <p:ph type="title"/>
          </p:nvPr>
        </p:nvSpPr>
        <p:spPr>
          <a:xfrm>
            <a:off x="621731" y="199310"/>
            <a:ext cx="10984482" cy="1325563"/>
          </a:xfrm>
        </p:spPr>
        <p:txBody>
          <a:bodyPr>
            <a:normAutofit fontScale="90000"/>
          </a:bodyPr>
          <a:lstStyle/>
          <a:p>
            <a:r>
              <a:rPr lang="en-US" dirty="0" smtClean="0"/>
              <a:t>Fabric Memory Model </a:t>
            </a:r>
            <a:r>
              <a:rPr lang="en-US" dirty="0"/>
              <a:t>– </a:t>
            </a:r>
            <a:r>
              <a:rPr lang="en-US" dirty="0" smtClean="0"/>
              <a:t>Heterogeneous Sources Mapped to Homogeneous </a:t>
            </a:r>
            <a:r>
              <a:rPr lang="en-US" dirty="0" err="1" smtClean="0"/>
              <a:t>MemoryDomains</a:t>
            </a:r>
            <a:endParaRPr lang="en-US" dirty="0"/>
          </a:p>
        </p:txBody>
      </p:sp>
      <p:sp>
        <p:nvSpPr>
          <p:cNvPr id="2" name="Slide Number Placeholder 1">
            <a:extLst>
              <a:ext uri="{FF2B5EF4-FFF2-40B4-BE49-F238E27FC236}">
                <a16:creationId xmlns="" xmlns:a16="http://schemas.microsoft.com/office/drawing/2014/main" id="{0E366E84-4E28-45CA-9F5D-3CD86B053CF3}"/>
              </a:ext>
            </a:extLst>
          </p:cNvPr>
          <p:cNvSpPr>
            <a:spLocks noGrp="1"/>
          </p:cNvSpPr>
          <p:nvPr>
            <p:ph type="sldNum" sz="quarter" idx="11"/>
          </p:nvPr>
        </p:nvSpPr>
        <p:spPr/>
        <p:txBody>
          <a:bodyPr/>
          <a:lstStyle/>
          <a:p>
            <a:fld id="{EE2556C5-CE8C-6547-B838-EA80C61A4AF7}" type="slidenum">
              <a:rPr lang="en-US" smtClean="0"/>
              <a:pPr/>
              <a:t>3</a:t>
            </a:fld>
            <a:endParaRPr lang="en-US" dirty="0"/>
          </a:p>
        </p:txBody>
      </p:sp>
      <p:sp>
        <p:nvSpPr>
          <p:cNvPr id="19" name="Oval 18">
            <a:extLst>
              <a:ext uri="{FF2B5EF4-FFF2-40B4-BE49-F238E27FC236}">
                <a16:creationId xmlns="" xmlns:a16="http://schemas.microsoft.com/office/drawing/2014/main" id="{403D9A86-9F6E-41FE-B62E-24C27F84B0CE}"/>
              </a:ext>
            </a:extLst>
          </p:cNvPr>
          <p:cNvSpPr/>
          <p:nvPr/>
        </p:nvSpPr>
        <p:spPr>
          <a:xfrm>
            <a:off x="3895171" y="1465668"/>
            <a:ext cx="850035" cy="40721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Service</a:t>
            </a:r>
          </a:p>
          <a:p>
            <a:pPr algn="ctr" defTabSz="1219170" eaLnBrk="0" fontAlgn="base" hangingPunct="0">
              <a:spcBef>
                <a:spcPct val="0"/>
              </a:spcBef>
              <a:spcAft>
                <a:spcPct val="0"/>
              </a:spcAft>
            </a:pPr>
            <a:r>
              <a:rPr lang="en-US" sz="1200" dirty="0">
                <a:solidFill>
                  <a:srgbClr val="000000"/>
                </a:solidFill>
              </a:rPr>
              <a:t>Root</a:t>
            </a:r>
          </a:p>
        </p:txBody>
      </p:sp>
      <p:sp>
        <p:nvSpPr>
          <p:cNvPr id="43" name="Oval 42">
            <a:extLst>
              <a:ext uri="{FF2B5EF4-FFF2-40B4-BE49-F238E27FC236}">
                <a16:creationId xmlns="" xmlns:a16="http://schemas.microsoft.com/office/drawing/2014/main" id="{2D4DBF07-B1AC-476D-9E78-7C6D74107037}"/>
              </a:ext>
            </a:extLst>
          </p:cNvPr>
          <p:cNvSpPr/>
          <p:nvPr/>
        </p:nvSpPr>
        <p:spPr>
          <a:xfrm>
            <a:off x="1284741" y="2533372"/>
            <a:ext cx="1451091" cy="415964"/>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Fabrics</a:t>
            </a:r>
          </a:p>
        </p:txBody>
      </p:sp>
      <p:sp>
        <p:nvSpPr>
          <p:cNvPr id="44" name="Oval 43">
            <a:extLst>
              <a:ext uri="{FF2B5EF4-FFF2-40B4-BE49-F238E27FC236}">
                <a16:creationId xmlns="" xmlns:a16="http://schemas.microsoft.com/office/drawing/2014/main" id="{C05CD84F-45EC-4E64-AC27-2F14F65C5D5B}"/>
              </a:ext>
            </a:extLst>
          </p:cNvPr>
          <p:cNvSpPr/>
          <p:nvPr/>
        </p:nvSpPr>
        <p:spPr>
          <a:xfrm>
            <a:off x="1467230" y="2779908"/>
            <a:ext cx="1104872" cy="36412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CXL</a:t>
            </a:r>
          </a:p>
        </p:txBody>
      </p:sp>
      <p:sp>
        <p:nvSpPr>
          <p:cNvPr id="46" name="Oval 45">
            <a:extLst>
              <a:ext uri="{FF2B5EF4-FFF2-40B4-BE49-F238E27FC236}">
                <a16:creationId xmlns="" xmlns:a16="http://schemas.microsoft.com/office/drawing/2014/main" id="{ECF3FDA7-A16C-484E-B7EA-118BC883FC64}"/>
              </a:ext>
            </a:extLst>
          </p:cNvPr>
          <p:cNvSpPr/>
          <p:nvPr/>
        </p:nvSpPr>
        <p:spPr>
          <a:xfrm>
            <a:off x="975609" y="4020652"/>
            <a:ext cx="1081544" cy="519967"/>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Endpoints</a:t>
            </a:r>
          </a:p>
        </p:txBody>
      </p:sp>
      <p:cxnSp>
        <p:nvCxnSpPr>
          <p:cNvPr id="47" name="Straight Arrow Connector 22">
            <a:extLst>
              <a:ext uri="{FF2B5EF4-FFF2-40B4-BE49-F238E27FC236}">
                <a16:creationId xmlns="" xmlns:a16="http://schemas.microsoft.com/office/drawing/2014/main" id="{ED1C24C9-6F41-4B7A-9EB4-6936BAADFBAB}"/>
              </a:ext>
            </a:extLst>
          </p:cNvPr>
          <p:cNvCxnSpPr>
            <a:cxnSpLocks/>
            <a:stCxn id="44" idx="4"/>
            <a:endCxn id="46" idx="0"/>
          </p:cNvCxnSpPr>
          <p:nvPr/>
        </p:nvCxnSpPr>
        <p:spPr>
          <a:xfrm rot="5400000">
            <a:off x="1329716" y="3330701"/>
            <a:ext cx="876617" cy="503285"/>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62" name="Oval 61">
            <a:extLst>
              <a:ext uri="{FF2B5EF4-FFF2-40B4-BE49-F238E27FC236}">
                <a16:creationId xmlns="" xmlns:a16="http://schemas.microsoft.com/office/drawing/2014/main" id="{CEFE4274-43BA-43F1-B27D-FE76087399C5}"/>
              </a:ext>
            </a:extLst>
          </p:cNvPr>
          <p:cNvSpPr/>
          <p:nvPr/>
        </p:nvSpPr>
        <p:spPr>
          <a:xfrm>
            <a:off x="1577552" y="4335492"/>
            <a:ext cx="459255" cy="248632"/>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T3</a:t>
            </a:r>
          </a:p>
        </p:txBody>
      </p:sp>
      <p:cxnSp>
        <p:nvCxnSpPr>
          <p:cNvPr id="135" name="Straight Arrow Connector 22">
            <a:extLst>
              <a:ext uri="{FF2B5EF4-FFF2-40B4-BE49-F238E27FC236}">
                <a16:creationId xmlns="" xmlns:a16="http://schemas.microsoft.com/office/drawing/2014/main" id="{C2CF7E04-62D6-4CD5-A1DA-9D49D95AA14C}"/>
              </a:ext>
            </a:extLst>
          </p:cNvPr>
          <p:cNvCxnSpPr>
            <a:cxnSpLocks/>
            <a:stCxn id="19" idx="6"/>
            <a:endCxn id="53" idx="2"/>
          </p:cNvCxnSpPr>
          <p:nvPr/>
        </p:nvCxnSpPr>
        <p:spPr>
          <a:xfrm>
            <a:off x="4745206" y="1669278"/>
            <a:ext cx="2840045" cy="33831"/>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53" name="Oval 52">
            <a:extLst>
              <a:ext uri="{FF2B5EF4-FFF2-40B4-BE49-F238E27FC236}">
                <a16:creationId xmlns="" xmlns:a16="http://schemas.microsoft.com/office/drawing/2014/main" id="{9A62F531-61C0-4EDA-8A77-DFBE591915E9}"/>
              </a:ext>
            </a:extLst>
          </p:cNvPr>
          <p:cNvSpPr/>
          <p:nvPr/>
        </p:nvSpPr>
        <p:spPr>
          <a:xfrm>
            <a:off x="7585251" y="1495126"/>
            <a:ext cx="1761949" cy="415964"/>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Chassis</a:t>
            </a:r>
          </a:p>
        </p:txBody>
      </p:sp>
      <p:sp>
        <p:nvSpPr>
          <p:cNvPr id="54" name="Oval 53">
            <a:extLst>
              <a:ext uri="{FF2B5EF4-FFF2-40B4-BE49-F238E27FC236}">
                <a16:creationId xmlns="" xmlns:a16="http://schemas.microsoft.com/office/drawing/2014/main" id="{DCBE6944-D4A3-4812-AB4D-E396C9637C5D}"/>
              </a:ext>
            </a:extLst>
          </p:cNvPr>
          <p:cNvSpPr/>
          <p:nvPr/>
        </p:nvSpPr>
        <p:spPr>
          <a:xfrm>
            <a:off x="7809145" y="1766524"/>
            <a:ext cx="1284264" cy="26697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pl-PL" sz="1200" dirty="0">
                <a:solidFill>
                  <a:srgbClr val="000000"/>
                </a:solidFill>
              </a:rPr>
              <a:t>P</a:t>
            </a:r>
            <a:r>
              <a:rPr lang="en-US" sz="1200" dirty="0">
                <a:solidFill>
                  <a:srgbClr val="000000"/>
                </a:solidFill>
              </a:rPr>
              <a:t>CXL3</a:t>
            </a:r>
          </a:p>
        </p:txBody>
      </p:sp>
      <p:cxnSp>
        <p:nvCxnSpPr>
          <p:cNvPr id="126" name="Straight Arrow Connector 22">
            <a:extLst>
              <a:ext uri="{FF2B5EF4-FFF2-40B4-BE49-F238E27FC236}">
                <a16:creationId xmlns="" xmlns:a16="http://schemas.microsoft.com/office/drawing/2014/main" id="{0955AC37-E511-4512-B8B4-756FFE7C13F4}"/>
              </a:ext>
            </a:extLst>
          </p:cNvPr>
          <p:cNvCxnSpPr>
            <a:cxnSpLocks/>
            <a:stCxn id="19" idx="2"/>
            <a:endCxn id="43" idx="0"/>
          </p:cNvCxnSpPr>
          <p:nvPr/>
        </p:nvCxnSpPr>
        <p:spPr>
          <a:xfrm rot="10800000" flipV="1">
            <a:off x="2010287" y="1669278"/>
            <a:ext cx="1884884" cy="864094"/>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57" name="Straight Arrow Connector 22">
            <a:extLst>
              <a:ext uri="{FF2B5EF4-FFF2-40B4-BE49-F238E27FC236}">
                <a16:creationId xmlns="" xmlns:a16="http://schemas.microsoft.com/office/drawing/2014/main" id="{1F2AA221-0A76-45B8-A91A-12173C8FB0B5}"/>
              </a:ext>
            </a:extLst>
          </p:cNvPr>
          <p:cNvCxnSpPr>
            <a:cxnSpLocks/>
          </p:cNvCxnSpPr>
          <p:nvPr/>
        </p:nvCxnSpPr>
        <p:spPr>
          <a:xfrm rot="5400000">
            <a:off x="6837049" y="2332706"/>
            <a:ext cx="1498473" cy="821872"/>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56" name="Straight Arrow Connector 22">
            <a:extLst>
              <a:ext uri="{FF2B5EF4-FFF2-40B4-BE49-F238E27FC236}">
                <a16:creationId xmlns="" xmlns:a16="http://schemas.microsoft.com/office/drawing/2014/main" id="{43C2C631-12B6-481C-8B65-3FF951001120}"/>
              </a:ext>
            </a:extLst>
          </p:cNvPr>
          <p:cNvCxnSpPr>
            <a:cxnSpLocks/>
            <a:stCxn id="181" idx="4"/>
            <a:endCxn id="63" idx="0"/>
          </p:cNvCxnSpPr>
          <p:nvPr/>
        </p:nvCxnSpPr>
        <p:spPr>
          <a:xfrm rot="16200000" flipH="1">
            <a:off x="9119322" y="3090656"/>
            <a:ext cx="842173" cy="1019263"/>
          </a:xfrm>
          <a:prstGeom prst="curvedConnector3">
            <a:avLst>
              <a:gd name="adj1" fmla="val 50000"/>
            </a:avLst>
          </a:prstGeom>
          <a:ln w="28575">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63" name="Oval 62">
            <a:extLst>
              <a:ext uri="{FF2B5EF4-FFF2-40B4-BE49-F238E27FC236}">
                <a16:creationId xmlns="" xmlns:a16="http://schemas.microsoft.com/office/drawing/2014/main" id="{A6D75014-CE13-4852-AABD-B40C36F21A63}"/>
              </a:ext>
            </a:extLst>
          </p:cNvPr>
          <p:cNvSpPr/>
          <p:nvPr/>
        </p:nvSpPr>
        <p:spPr>
          <a:xfrm>
            <a:off x="9240162" y="4021375"/>
            <a:ext cx="1619755"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 Chunks</a:t>
            </a:r>
          </a:p>
        </p:txBody>
      </p:sp>
      <p:sp>
        <p:nvSpPr>
          <p:cNvPr id="68" name="Oval 67">
            <a:extLst>
              <a:ext uri="{FF2B5EF4-FFF2-40B4-BE49-F238E27FC236}">
                <a16:creationId xmlns="" xmlns:a16="http://schemas.microsoft.com/office/drawing/2014/main" id="{9260A351-EE38-4CA0-8D27-A14B63FBF40B}"/>
              </a:ext>
            </a:extLst>
          </p:cNvPr>
          <p:cNvSpPr/>
          <p:nvPr/>
        </p:nvSpPr>
        <p:spPr>
          <a:xfrm>
            <a:off x="9710242" y="431874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cxnSp>
        <p:nvCxnSpPr>
          <p:cNvPr id="73" name="Straight Arrow Connector 22">
            <a:extLst>
              <a:ext uri="{FF2B5EF4-FFF2-40B4-BE49-F238E27FC236}">
                <a16:creationId xmlns="" xmlns:a16="http://schemas.microsoft.com/office/drawing/2014/main" id="{4366BCBA-30B8-4CCE-BB41-9D8C9CAD0C23}"/>
              </a:ext>
            </a:extLst>
          </p:cNvPr>
          <p:cNvCxnSpPr>
            <a:cxnSpLocks/>
            <a:stCxn id="181" idx="5"/>
            <a:endCxn id="183" idx="5"/>
          </p:cNvCxnSpPr>
          <p:nvPr/>
        </p:nvCxnSpPr>
        <p:spPr>
          <a:xfrm rot="5400000" flipH="1" flipV="1">
            <a:off x="10210029" y="2147514"/>
            <a:ext cx="46889" cy="1924849"/>
          </a:xfrm>
          <a:prstGeom prst="curvedConnector3">
            <a:avLst>
              <a:gd name="adj1" fmla="val -823074"/>
            </a:avLst>
          </a:prstGeom>
          <a:ln w="28575">
            <a:solidFill>
              <a:schemeClr val="tx1"/>
            </a:solidFill>
            <a:prstDash val="dash"/>
            <a:headEnd type="non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102" name="Straight Arrow Connector 22">
            <a:extLst>
              <a:ext uri="{FF2B5EF4-FFF2-40B4-BE49-F238E27FC236}">
                <a16:creationId xmlns="" xmlns:a16="http://schemas.microsoft.com/office/drawing/2014/main" id="{4E00D251-19BE-4C90-8F56-CAA680B28953}"/>
              </a:ext>
            </a:extLst>
          </p:cNvPr>
          <p:cNvCxnSpPr>
            <a:cxnSpLocks/>
            <a:stCxn id="54" idx="6"/>
            <a:endCxn id="182" idx="0"/>
          </p:cNvCxnSpPr>
          <p:nvPr/>
        </p:nvCxnSpPr>
        <p:spPr>
          <a:xfrm>
            <a:off x="9093409" y="1900014"/>
            <a:ext cx="1766508" cy="621782"/>
          </a:xfrm>
          <a:prstGeom prst="curvedConnector2">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103" name="Straight Arrow Connector 22">
            <a:extLst>
              <a:ext uri="{FF2B5EF4-FFF2-40B4-BE49-F238E27FC236}">
                <a16:creationId xmlns="" xmlns:a16="http://schemas.microsoft.com/office/drawing/2014/main" id="{4BBD131F-8BE1-49E8-B0ED-C20C5FABC4A7}"/>
              </a:ext>
            </a:extLst>
          </p:cNvPr>
          <p:cNvCxnSpPr>
            <a:cxnSpLocks/>
            <a:stCxn id="54" idx="5"/>
            <a:endCxn id="180" idx="0"/>
          </p:cNvCxnSpPr>
          <p:nvPr/>
        </p:nvCxnSpPr>
        <p:spPr>
          <a:xfrm rot="16200000" flipH="1">
            <a:off x="8627531" y="2272207"/>
            <a:ext cx="567571" cy="11966"/>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sp>
        <p:nvSpPr>
          <p:cNvPr id="79" name="Oval 78">
            <a:extLst>
              <a:ext uri="{FF2B5EF4-FFF2-40B4-BE49-F238E27FC236}">
                <a16:creationId xmlns="" xmlns:a16="http://schemas.microsoft.com/office/drawing/2014/main" id="{141DA537-3073-4846-9A76-AA89A557752A}"/>
              </a:ext>
            </a:extLst>
          </p:cNvPr>
          <p:cNvSpPr/>
          <p:nvPr/>
        </p:nvSpPr>
        <p:spPr>
          <a:xfrm>
            <a:off x="6401724" y="3492878"/>
            <a:ext cx="1547250"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smtClean="0">
                <a:solidFill>
                  <a:srgbClr val="000000"/>
                </a:solidFill>
              </a:rPr>
              <a:t>Fabric Adapters</a:t>
            </a:r>
            <a:endParaRPr lang="en-US" sz="1200" dirty="0">
              <a:solidFill>
                <a:srgbClr val="000000"/>
              </a:solidFill>
            </a:endParaRPr>
          </a:p>
        </p:txBody>
      </p:sp>
      <p:sp>
        <p:nvSpPr>
          <p:cNvPr id="80" name="Oval 79">
            <a:extLst>
              <a:ext uri="{FF2B5EF4-FFF2-40B4-BE49-F238E27FC236}">
                <a16:creationId xmlns="" xmlns:a16="http://schemas.microsoft.com/office/drawing/2014/main" id="{9E0B9E60-8C74-4735-9D7E-4FCC5344983C}"/>
              </a:ext>
            </a:extLst>
          </p:cNvPr>
          <p:cNvSpPr/>
          <p:nvPr/>
        </p:nvSpPr>
        <p:spPr>
          <a:xfrm>
            <a:off x="6748176" y="3806358"/>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cxnSp>
        <p:nvCxnSpPr>
          <p:cNvPr id="89" name="Straight Arrow Connector 22">
            <a:extLst>
              <a:ext uri="{FF2B5EF4-FFF2-40B4-BE49-F238E27FC236}">
                <a16:creationId xmlns="" xmlns:a16="http://schemas.microsoft.com/office/drawing/2014/main" id="{49CCD1DD-B815-4503-8A42-AEE1EA01EBD8}"/>
              </a:ext>
            </a:extLst>
          </p:cNvPr>
          <p:cNvCxnSpPr>
            <a:cxnSpLocks/>
            <a:stCxn id="80" idx="4"/>
            <a:endCxn id="71" idx="0"/>
          </p:cNvCxnSpPr>
          <p:nvPr/>
        </p:nvCxnSpPr>
        <p:spPr>
          <a:xfrm rot="16200000" flipH="1">
            <a:off x="6562351" y="4644851"/>
            <a:ext cx="1648217" cy="596971"/>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97" name="Straight Arrow Connector 22">
            <a:extLst>
              <a:ext uri="{FF2B5EF4-FFF2-40B4-BE49-F238E27FC236}">
                <a16:creationId xmlns="" xmlns:a16="http://schemas.microsoft.com/office/drawing/2014/main" id="{4A1E8C29-A2A9-4DA9-B556-68FC7B68BD07}"/>
              </a:ext>
            </a:extLst>
          </p:cNvPr>
          <p:cNvCxnSpPr>
            <a:cxnSpLocks/>
            <a:stCxn id="181" idx="3"/>
            <a:endCxn id="80" idx="5"/>
          </p:cNvCxnSpPr>
          <p:nvPr/>
        </p:nvCxnSpPr>
        <p:spPr>
          <a:xfrm rot="5400000">
            <a:off x="7589362" y="2872268"/>
            <a:ext cx="940027" cy="1462256"/>
          </a:xfrm>
          <a:prstGeom prst="curvedConnector3">
            <a:avLst>
              <a:gd name="adj1" fmla="val 148648"/>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
        <p:nvSpPr>
          <p:cNvPr id="180" name="Oval 179">
            <a:extLst>
              <a:ext uri="{FF2B5EF4-FFF2-40B4-BE49-F238E27FC236}">
                <a16:creationId xmlns="" xmlns:a16="http://schemas.microsoft.com/office/drawing/2014/main" id="{2BEF7EAD-0871-43B5-8908-9E4D76A28421}"/>
              </a:ext>
            </a:extLst>
          </p:cNvPr>
          <p:cNvSpPr/>
          <p:nvPr/>
        </p:nvSpPr>
        <p:spPr>
          <a:xfrm>
            <a:off x="8024831" y="2561976"/>
            <a:ext cx="1784936"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 Domains</a:t>
            </a:r>
          </a:p>
        </p:txBody>
      </p:sp>
      <p:sp>
        <p:nvSpPr>
          <p:cNvPr id="181" name="Oval 180">
            <a:extLst>
              <a:ext uri="{FF2B5EF4-FFF2-40B4-BE49-F238E27FC236}">
                <a16:creationId xmlns="" xmlns:a16="http://schemas.microsoft.com/office/drawing/2014/main" id="{FDB4F590-ABBB-42AE-B065-2C0E7A5EB720}"/>
              </a:ext>
            </a:extLst>
          </p:cNvPr>
          <p:cNvSpPr/>
          <p:nvPr/>
        </p:nvSpPr>
        <p:spPr>
          <a:xfrm>
            <a:off x="8690979" y="2866331"/>
            <a:ext cx="679595" cy="312871"/>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sp>
        <p:nvSpPr>
          <p:cNvPr id="182" name="Oval 181">
            <a:extLst>
              <a:ext uri="{FF2B5EF4-FFF2-40B4-BE49-F238E27FC236}">
                <a16:creationId xmlns="" xmlns:a16="http://schemas.microsoft.com/office/drawing/2014/main" id="{09682DEE-C715-4335-8B92-02D9179BA422}"/>
              </a:ext>
            </a:extLst>
          </p:cNvPr>
          <p:cNvSpPr/>
          <p:nvPr/>
        </p:nvSpPr>
        <p:spPr>
          <a:xfrm>
            <a:off x="10274084" y="2521796"/>
            <a:ext cx="1171666" cy="44420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Memory</a:t>
            </a:r>
          </a:p>
        </p:txBody>
      </p:sp>
      <p:sp>
        <p:nvSpPr>
          <p:cNvPr id="183" name="Oval 182">
            <a:extLst>
              <a:ext uri="{FF2B5EF4-FFF2-40B4-BE49-F238E27FC236}">
                <a16:creationId xmlns="" xmlns:a16="http://schemas.microsoft.com/office/drawing/2014/main" id="{43C87A3A-F768-486B-95B2-F03BEF51E83D}"/>
              </a:ext>
            </a:extLst>
          </p:cNvPr>
          <p:cNvSpPr/>
          <p:nvPr/>
        </p:nvSpPr>
        <p:spPr>
          <a:xfrm>
            <a:off x="10551249" y="2811767"/>
            <a:ext cx="755255" cy="321863"/>
          </a:xfrm>
          <a:prstGeom prst="ellipse">
            <a:avLst/>
          </a:prstGeom>
          <a:gradFill flip="none" rotWithShape="1">
            <a:gsLst>
              <a:gs pos="0">
                <a:schemeClr val="bg1">
                  <a:lumMod val="65000"/>
                </a:schemeClr>
              </a:gs>
              <a:gs pos="65000">
                <a:schemeClr val="bg1"/>
              </a:gs>
              <a:gs pos="42000">
                <a:schemeClr val="bg1">
                  <a:lumMod val="65000"/>
                </a:schemeClr>
              </a:gs>
              <a:gs pos="100000">
                <a:schemeClr val="bg1"/>
              </a:gs>
            </a:gsLst>
            <a:lin ang="0" scaled="1"/>
            <a:tileRect/>
          </a:gra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smtClean="0">
                <a:solidFill>
                  <a:srgbClr val="000000"/>
                </a:solidFill>
              </a:rPr>
              <a:t>src1</a:t>
            </a:r>
            <a:endParaRPr lang="en-US" sz="1200" dirty="0">
              <a:solidFill>
                <a:srgbClr val="000000"/>
              </a:solidFill>
            </a:endParaRPr>
          </a:p>
        </p:txBody>
      </p:sp>
      <p:cxnSp>
        <p:nvCxnSpPr>
          <p:cNvPr id="77" name="Straight Arrow Connector 22">
            <a:extLst>
              <a:ext uri="{FF2B5EF4-FFF2-40B4-BE49-F238E27FC236}">
                <a16:creationId xmlns="" xmlns:a16="http://schemas.microsoft.com/office/drawing/2014/main" id="{03DD39EC-E43A-42CA-AB60-2C10A2EF3E18}"/>
              </a:ext>
            </a:extLst>
          </p:cNvPr>
          <p:cNvCxnSpPr>
            <a:cxnSpLocks/>
            <a:stCxn id="68" idx="3"/>
            <a:endCxn id="62" idx="5"/>
          </p:cNvCxnSpPr>
          <p:nvPr/>
        </p:nvCxnSpPr>
        <p:spPr>
          <a:xfrm rot="5400000" flipH="1">
            <a:off x="5870619" y="646646"/>
            <a:ext cx="38080" cy="7840215"/>
          </a:xfrm>
          <a:prstGeom prst="curvedConnector3">
            <a:avLst>
              <a:gd name="adj1" fmla="val -720638"/>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grpSp>
        <p:nvGrpSpPr>
          <p:cNvPr id="81" name="Group 80">
            <a:extLst>
              <a:ext uri="{FF2B5EF4-FFF2-40B4-BE49-F238E27FC236}">
                <a16:creationId xmlns="" xmlns:a16="http://schemas.microsoft.com/office/drawing/2014/main" id="{4C711C22-7B5E-4D91-B845-63F6E8918E94}"/>
              </a:ext>
            </a:extLst>
          </p:cNvPr>
          <p:cNvGrpSpPr/>
          <p:nvPr/>
        </p:nvGrpSpPr>
        <p:grpSpPr>
          <a:xfrm>
            <a:off x="9730072" y="6086254"/>
            <a:ext cx="1876141" cy="599994"/>
            <a:chOff x="9730072" y="6086254"/>
            <a:chExt cx="1876141" cy="599994"/>
          </a:xfrm>
        </p:grpSpPr>
        <p:sp>
          <p:nvSpPr>
            <p:cNvPr id="82" name="Oval 81">
              <a:extLst>
                <a:ext uri="{FF2B5EF4-FFF2-40B4-BE49-F238E27FC236}">
                  <a16:creationId xmlns="" xmlns:a16="http://schemas.microsoft.com/office/drawing/2014/main" id="{02717F73-EE10-4995-A850-001DB3F76C53}"/>
                </a:ext>
              </a:extLst>
            </p:cNvPr>
            <p:cNvSpPr/>
            <p:nvPr/>
          </p:nvSpPr>
          <p:spPr>
            <a:xfrm flipH="1">
              <a:off x="9730072" y="6088690"/>
              <a:ext cx="539531" cy="138759"/>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endParaRPr lang="en-US" sz="1200" dirty="0">
                <a:solidFill>
                  <a:srgbClr val="000000"/>
                </a:solidFill>
              </a:endParaRPr>
            </a:p>
          </p:txBody>
        </p:sp>
        <p:sp>
          <p:nvSpPr>
            <p:cNvPr id="88" name="Oval 87">
              <a:extLst>
                <a:ext uri="{FF2B5EF4-FFF2-40B4-BE49-F238E27FC236}">
                  <a16:creationId xmlns="" xmlns:a16="http://schemas.microsoft.com/office/drawing/2014/main" id="{A78D178E-2EA1-4ABC-AD44-BD735B43ECCB}"/>
                </a:ext>
              </a:extLst>
            </p:cNvPr>
            <p:cNvSpPr/>
            <p:nvPr/>
          </p:nvSpPr>
          <p:spPr>
            <a:xfrm>
              <a:off x="9732660" y="6247983"/>
              <a:ext cx="539533" cy="134079"/>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endParaRPr lang="en-US" sz="1200" dirty="0">
                <a:solidFill>
                  <a:srgbClr val="000000"/>
                </a:solidFill>
              </a:endParaRPr>
            </a:p>
          </p:txBody>
        </p:sp>
        <p:sp>
          <p:nvSpPr>
            <p:cNvPr id="91" name="TextBox 90">
              <a:extLst>
                <a:ext uri="{FF2B5EF4-FFF2-40B4-BE49-F238E27FC236}">
                  <a16:creationId xmlns="" xmlns:a16="http://schemas.microsoft.com/office/drawing/2014/main" id="{C15FE004-E136-45D3-BAF7-B6F060F23740}"/>
                </a:ext>
              </a:extLst>
            </p:cNvPr>
            <p:cNvSpPr txBox="1"/>
            <p:nvPr/>
          </p:nvSpPr>
          <p:spPr>
            <a:xfrm>
              <a:off x="10309676" y="6243207"/>
              <a:ext cx="1032322"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Singleton resource</a:t>
              </a:r>
            </a:p>
          </p:txBody>
        </p:sp>
        <p:sp>
          <p:nvSpPr>
            <p:cNvPr id="92" name="TextBox 91">
              <a:extLst>
                <a:ext uri="{FF2B5EF4-FFF2-40B4-BE49-F238E27FC236}">
                  <a16:creationId xmlns="" xmlns:a16="http://schemas.microsoft.com/office/drawing/2014/main" id="{5B275763-B9F1-4636-AB05-72BFDF38A8BE}"/>
                </a:ext>
              </a:extLst>
            </p:cNvPr>
            <p:cNvSpPr txBox="1"/>
            <p:nvPr/>
          </p:nvSpPr>
          <p:spPr>
            <a:xfrm>
              <a:off x="10309676" y="6086254"/>
              <a:ext cx="1032322"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Collection resource</a:t>
              </a:r>
            </a:p>
          </p:txBody>
        </p:sp>
        <p:sp>
          <p:nvSpPr>
            <p:cNvPr id="93" name="TextBox 92">
              <a:extLst>
                <a:ext uri="{FF2B5EF4-FFF2-40B4-BE49-F238E27FC236}">
                  <a16:creationId xmlns="" xmlns:a16="http://schemas.microsoft.com/office/drawing/2014/main" id="{42051FED-CCCA-427F-9F24-0807814BC29C}"/>
                </a:ext>
              </a:extLst>
            </p:cNvPr>
            <p:cNvSpPr txBox="1"/>
            <p:nvPr/>
          </p:nvSpPr>
          <p:spPr>
            <a:xfrm>
              <a:off x="10309676" y="6385639"/>
              <a:ext cx="1296537"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Subordinate relationship</a:t>
              </a:r>
            </a:p>
          </p:txBody>
        </p:sp>
        <p:sp>
          <p:nvSpPr>
            <p:cNvPr id="94" name="TextBox 93">
              <a:extLst>
                <a:ext uri="{FF2B5EF4-FFF2-40B4-BE49-F238E27FC236}">
                  <a16:creationId xmlns="" xmlns:a16="http://schemas.microsoft.com/office/drawing/2014/main" id="{81E6197D-1C06-495F-8432-61BEF9FAE3B7}"/>
                </a:ext>
              </a:extLst>
            </p:cNvPr>
            <p:cNvSpPr txBox="1"/>
            <p:nvPr/>
          </p:nvSpPr>
          <p:spPr>
            <a:xfrm>
              <a:off x="10309676" y="6542683"/>
              <a:ext cx="1175536" cy="143565"/>
            </a:xfrm>
            <a:prstGeom prst="rect">
              <a:avLst/>
            </a:prstGeom>
            <a:solidFill>
              <a:schemeClr val="bg1"/>
            </a:solidFill>
          </p:spPr>
          <p:txBody>
            <a:bodyPr wrap="square" lIns="0" tIns="0" rIns="0" bIns="0" rtlCol="0">
              <a:spAutoFit/>
            </a:bodyPr>
            <a:lstStyle/>
            <a:p>
              <a:pPr defTabSz="914354" eaLnBrk="0" fontAlgn="base">
                <a:spcBef>
                  <a:spcPct val="0"/>
                </a:spcBef>
                <a:spcAft>
                  <a:spcPct val="0"/>
                </a:spcAft>
              </a:pPr>
              <a:r>
                <a:rPr lang="en-US" sz="933" dirty="0">
                  <a:solidFill>
                    <a:srgbClr val="000000"/>
                  </a:solidFill>
                  <a:cs typeface="Arial" panose="020B0604020202020204" pitchFamily="34" charset="0"/>
                </a:rPr>
                <a:t>Associate relationship</a:t>
              </a:r>
            </a:p>
          </p:txBody>
        </p:sp>
        <p:cxnSp>
          <p:nvCxnSpPr>
            <p:cNvPr id="95" name="Straight Arrow Connector 22">
              <a:extLst>
                <a:ext uri="{FF2B5EF4-FFF2-40B4-BE49-F238E27FC236}">
                  <a16:creationId xmlns="" xmlns:a16="http://schemas.microsoft.com/office/drawing/2014/main" id="{4251BB8E-E8D5-4EBD-A0BE-2D33822AAA09}"/>
                </a:ext>
              </a:extLst>
            </p:cNvPr>
            <p:cNvCxnSpPr>
              <a:cxnSpLocks/>
            </p:cNvCxnSpPr>
            <p:nvPr/>
          </p:nvCxnSpPr>
          <p:spPr>
            <a:xfrm>
              <a:off x="9793301" y="6451649"/>
              <a:ext cx="431817" cy="11609"/>
            </a:xfrm>
            <a:prstGeom prst="curvedConnector3">
              <a:avLst>
                <a:gd name="adj1" fmla="val 50000"/>
              </a:avLst>
            </a:prstGeom>
            <a:ln>
              <a:solidFill>
                <a:schemeClr val="tx1"/>
              </a:solidFill>
              <a:tailEnd type="triangle" w="med" len="lg"/>
            </a:ln>
          </p:spPr>
          <p:style>
            <a:lnRef idx="1">
              <a:schemeClr val="accent2"/>
            </a:lnRef>
            <a:fillRef idx="0">
              <a:schemeClr val="accent2"/>
            </a:fillRef>
            <a:effectRef idx="0">
              <a:schemeClr val="accent2"/>
            </a:effectRef>
            <a:fontRef idx="minor">
              <a:schemeClr val="tx1"/>
            </a:fontRef>
          </p:style>
        </p:cxnSp>
        <p:cxnSp>
          <p:nvCxnSpPr>
            <p:cNvPr id="96" name="Straight Arrow Connector 22">
              <a:extLst>
                <a:ext uri="{FF2B5EF4-FFF2-40B4-BE49-F238E27FC236}">
                  <a16:creationId xmlns="" xmlns:a16="http://schemas.microsoft.com/office/drawing/2014/main" id="{692D8518-68AE-492C-A1AE-CE9687D0A04A}"/>
                </a:ext>
              </a:extLst>
            </p:cNvPr>
            <p:cNvCxnSpPr>
              <a:cxnSpLocks/>
            </p:cNvCxnSpPr>
            <p:nvPr/>
          </p:nvCxnSpPr>
          <p:spPr>
            <a:xfrm>
              <a:off x="9793301" y="6606031"/>
              <a:ext cx="431817" cy="16933"/>
            </a:xfrm>
            <a:prstGeom prst="curvedConnector3">
              <a:avLst>
                <a:gd name="adj1" fmla="val 50000"/>
              </a:avLst>
            </a:prstGeom>
            <a:ln>
              <a:solidFill>
                <a:schemeClr val="tx1"/>
              </a:solidFill>
              <a:prstDash val="dash"/>
              <a:tailEnd type="triangle" w="med" len="lg"/>
            </a:ln>
          </p:spPr>
          <p:style>
            <a:lnRef idx="1">
              <a:schemeClr val="accent2"/>
            </a:lnRef>
            <a:fillRef idx="0">
              <a:schemeClr val="accent2"/>
            </a:fillRef>
            <a:effectRef idx="0">
              <a:schemeClr val="accent2"/>
            </a:effectRef>
            <a:fontRef idx="minor">
              <a:schemeClr val="tx1"/>
            </a:fontRef>
          </p:style>
        </p:cxnSp>
      </p:grpSp>
      <p:sp>
        <p:nvSpPr>
          <p:cNvPr id="71" name="Oval 70">
            <a:extLst>
              <a:ext uri="{FF2B5EF4-FFF2-40B4-BE49-F238E27FC236}">
                <a16:creationId xmlns="" xmlns:a16="http://schemas.microsoft.com/office/drawing/2014/main" id="{141DA537-3073-4846-9A76-AA89A557752A}"/>
              </a:ext>
            </a:extLst>
          </p:cNvPr>
          <p:cNvSpPr/>
          <p:nvPr/>
        </p:nvSpPr>
        <p:spPr>
          <a:xfrm>
            <a:off x="7347410" y="5767446"/>
            <a:ext cx="675070" cy="580558"/>
          </a:xfrm>
          <a:prstGeom prst="ellipse">
            <a:avLst/>
          </a:prstGeom>
          <a:solidFill>
            <a:srgbClr val="99CCFF"/>
          </a:solidFill>
          <a:ln w="9525" cap="flat" cmpd="sng" algn="ctr">
            <a:solidFill>
              <a:srgbClr val="000000"/>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algn="ctr" defTabSz="1219170" eaLnBrk="0" fontAlgn="base" hangingPunct="0">
              <a:spcBef>
                <a:spcPct val="0"/>
              </a:spcBef>
              <a:spcAft>
                <a:spcPct val="0"/>
              </a:spcAft>
            </a:pPr>
            <a:r>
              <a:rPr lang="en-US" sz="1200" dirty="0" smtClean="0">
                <a:solidFill>
                  <a:srgbClr val="000000"/>
                </a:solidFill>
              </a:rPr>
              <a:t>ports</a:t>
            </a:r>
            <a:endParaRPr lang="en-US" sz="1200" dirty="0">
              <a:solidFill>
                <a:srgbClr val="000000"/>
              </a:solidFill>
            </a:endParaRPr>
          </a:p>
        </p:txBody>
      </p:sp>
      <p:sp>
        <p:nvSpPr>
          <p:cNvPr id="76" name="Oval 75">
            <a:extLst>
              <a:ext uri="{FF2B5EF4-FFF2-40B4-BE49-F238E27FC236}">
                <a16:creationId xmlns="" xmlns:a16="http://schemas.microsoft.com/office/drawing/2014/main" id="{9E0B9E60-8C74-4735-9D7E-4FCC5344983C}"/>
              </a:ext>
            </a:extLst>
          </p:cNvPr>
          <p:cNvSpPr/>
          <p:nvPr/>
        </p:nvSpPr>
        <p:spPr>
          <a:xfrm>
            <a:off x="7363565" y="6120204"/>
            <a:ext cx="330745" cy="3243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smtClean="0">
                <a:solidFill>
                  <a:srgbClr val="000000"/>
                </a:solidFill>
              </a:rPr>
              <a:t>2</a:t>
            </a:r>
            <a:endParaRPr lang="en-US" sz="1200" dirty="0">
              <a:solidFill>
                <a:srgbClr val="000000"/>
              </a:solidFill>
            </a:endParaRPr>
          </a:p>
        </p:txBody>
      </p:sp>
      <p:sp>
        <p:nvSpPr>
          <p:cNvPr id="78" name="Oval 77">
            <a:extLst>
              <a:ext uri="{FF2B5EF4-FFF2-40B4-BE49-F238E27FC236}">
                <a16:creationId xmlns="" xmlns:a16="http://schemas.microsoft.com/office/drawing/2014/main" id="{9E0B9E60-8C74-4735-9D7E-4FCC5344983C}"/>
              </a:ext>
            </a:extLst>
          </p:cNvPr>
          <p:cNvSpPr/>
          <p:nvPr/>
        </p:nvSpPr>
        <p:spPr>
          <a:xfrm>
            <a:off x="7656180" y="6134012"/>
            <a:ext cx="330745" cy="32436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a:solidFill>
                  <a:srgbClr val="000000"/>
                </a:solidFill>
              </a:rPr>
              <a:t>1</a:t>
            </a:r>
          </a:p>
        </p:txBody>
      </p:sp>
      <p:sp>
        <p:nvSpPr>
          <p:cNvPr id="105" name="Oval 104">
            <a:extLst>
              <a:ext uri="{FF2B5EF4-FFF2-40B4-BE49-F238E27FC236}">
                <a16:creationId xmlns="" xmlns:a16="http://schemas.microsoft.com/office/drawing/2014/main" id="{FDB4F590-ABBB-42AE-B065-2C0E7A5EB720}"/>
              </a:ext>
            </a:extLst>
          </p:cNvPr>
          <p:cNvSpPr/>
          <p:nvPr/>
        </p:nvSpPr>
        <p:spPr>
          <a:xfrm>
            <a:off x="7829192" y="2783783"/>
            <a:ext cx="679595" cy="312871"/>
          </a:xfrm>
          <a:prstGeom prst="ellips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smtClean="0">
                <a:solidFill>
                  <a:srgbClr val="000000"/>
                </a:solidFill>
              </a:rPr>
              <a:t>2</a:t>
            </a:r>
            <a:endParaRPr lang="en-US" sz="1200" dirty="0">
              <a:solidFill>
                <a:srgbClr val="000000"/>
              </a:solidFill>
            </a:endParaRPr>
          </a:p>
        </p:txBody>
      </p:sp>
      <p:cxnSp>
        <p:nvCxnSpPr>
          <p:cNvPr id="176" name="Straight Arrow Connector 22">
            <a:extLst>
              <a:ext uri="{FF2B5EF4-FFF2-40B4-BE49-F238E27FC236}">
                <a16:creationId xmlns="" xmlns:a16="http://schemas.microsoft.com/office/drawing/2014/main" id="{03DD39EC-E43A-42CA-AB60-2C10A2EF3E18}"/>
              </a:ext>
            </a:extLst>
          </p:cNvPr>
          <p:cNvCxnSpPr>
            <a:cxnSpLocks/>
            <a:stCxn id="80" idx="3"/>
            <a:endCxn id="62" idx="5"/>
          </p:cNvCxnSpPr>
          <p:nvPr/>
        </p:nvCxnSpPr>
        <p:spPr>
          <a:xfrm rot="5400000">
            <a:off x="4171475" y="1871487"/>
            <a:ext cx="474303" cy="4878149"/>
          </a:xfrm>
          <a:prstGeom prst="curvedConnector3">
            <a:avLst>
              <a:gd name="adj1" fmla="val 132005"/>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220" name="Straight Arrow Connector 22">
            <a:extLst>
              <a:ext uri="{FF2B5EF4-FFF2-40B4-BE49-F238E27FC236}">
                <a16:creationId xmlns="" xmlns:a16="http://schemas.microsoft.com/office/drawing/2014/main" id="{03DD39EC-E43A-42CA-AB60-2C10A2EF3E18}"/>
              </a:ext>
            </a:extLst>
          </p:cNvPr>
          <p:cNvCxnSpPr>
            <a:cxnSpLocks/>
            <a:stCxn id="76" idx="3"/>
            <a:endCxn id="62" idx="3"/>
          </p:cNvCxnSpPr>
          <p:nvPr/>
        </p:nvCxnSpPr>
        <p:spPr>
          <a:xfrm rot="5400000" flipH="1">
            <a:off x="3603730" y="2588792"/>
            <a:ext cx="1849350" cy="5767193"/>
          </a:xfrm>
          <a:prstGeom prst="curvedConnector3">
            <a:avLst>
              <a:gd name="adj1" fmla="val -18226"/>
            </a:avLst>
          </a:prstGeom>
          <a:ln w="952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sp>
        <p:nvSpPr>
          <p:cNvPr id="190" name="Oval 189"/>
          <p:cNvSpPr/>
          <p:nvPr/>
        </p:nvSpPr>
        <p:spPr>
          <a:xfrm rot="20116201">
            <a:off x="8489251" y="2116965"/>
            <a:ext cx="2355771" cy="3337099"/>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3" name="Straight Arrow Connector 22">
            <a:extLst>
              <a:ext uri="{FF2B5EF4-FFF2-40B4-BE49-F238E27FC236}">
                <a16:creationId xmlns="" xmlns:a16="http://schemas.microsoft.com/office/drawing/2014/main" id="{4A1E8C29-A2A9-4DA9-B556-68FC7B68BD07}"/>
              </a:ext>
            </a:extLst>
          </p:cNvPr>
          <p:cNvCxnSpPr>
            <a:cxnSpLocks/>
            <a:stCxn id="105" idx="4"/>
            <a:endCxn id="80" idx="5"/>
          </p:cNvCxnSpPr>
          <p:nvPr/>
        </p:nvCxnSpPr>
        <p:spPr>
          <a:xfrm rot="5400000">
            <a:off x="7260241" y="3164661"/>
            <a:ext cx="976756" cy="840743"/>
          </a:xfrm>
          <a:prstGeom prst="curvedConnector3">
            <a:avLst>
              <a:gd name="adj1" fmla="val 128095"/>
            </a:avLst>
          </a:prstGeom>
          <a:ln w="28575">
            <a:solidFill>
              <a:schemeClr val="tx1"/>
            </a:solidFill>
            <a:prstDash val="dash"/>
            <a:headEnd type="triangle" w="med" len="lg"/>
            <a:tailEnd type="triangle" w="med" len="lg"/>
          </a:ln>
        </p:spPr>
        <p:style>
          <a:lnRef idx="3">
            <a:schemeClr val="accent2"/>
          </a:lnRef>
          <a:fillRef idx="0">
            <a:schemeClr val="accent2"/>
          </a:fillRef>
          <a:effectRef idx="2">
            <a:schemeClr val="accent2"/>
          </a:effectRef>
          <a:fontRef idx="minor">
            <a:schemeClr val="tx1"/>
          </a:fontRef>
        </p:style>
      </p:cxnSp>
      <p:cxnSp>
        <p:nvCxnSpPr>
          <p:cNvPr id="84" name="Straight Arrow Connector 22">
            <a:extLst>
              <a:ext uri="{FF2B5EF4-FFF2-40B4-BE49-F238E27FC236}">
                <a16:creationId xmlns="" xmlns:a16="http://schemas.microsoft.com/office/drawing/2014/main" id="{4366BCBA-30B8-4CCE-BB41-9D8C9CAD0C23}"/>
              </a:ext>
            </a:extLst>
          </p:cNvPr>
          <p:cNvCxnSpPr>
            <a:cxnSpLocks/>
            <a:stCxn id="105" idx="4"/>
            <a:endCxn id="183" idx="3"/>
          </p:cNvCxnSpPr>
          <p:nvPr/>
        </p:nvCxnSpPr>
        <p:spPr>
          <a:xfrm rot="5400000" flipH="1" flipV="1">
            <a:off x="9410342" y="1845142"/>
            <a:ext cx="10160" cy="2492864"/>
          </a:xfrm>
          <a:prstGeom prst="curvedConnector3">
            <a:avLst>
              <a:gd name="adj1" fmla="val -6565157"/>
            </a:avLst>
          </a:prstGeom>
          <a:ln w="28575">
            <a:solidFill>
              <a:schemeClr val="tx1"/>
            </a:solidFill>
            <a:prstDash val="dash"/>
            <a:headEnd type="none" w="med" len="lg"/>
            <a:tailEnd type="triangle" w="med" len="lg"/>
          </a:ln>
        </p:spPr>
        <p:style>
          <a:lnRef idx="3">
            <a:schemeClr val="accent2"/>
          </a:lnRef>
          <a:fillRef idx="0">
            <a:schemeClr val="accent2"/>
          </a:fillRef>
          <a:effectRef idx="2">
            <a:schemeClr val="accent2"/>
          </a:effectRef>
          <a:fontRef idx="minor">
            <a:schemeClr val="tx1"/>
          </a:fontRef>
        </p:style>
      </p:cxnSp>
      <p:sp>
        <p:nvSpPr>
          <p:cNvPr id="64" name="Oval 63">
            <a:extLst>
              <a:ext uri="{FF2B5EF4-FFF2-40B4-BE49-F238E27FC236}">
                <a16:creationId xmlns="" xmlns:a16="http://schemas.microsoft.com/office/drawing/2014/main" id="{403D9A86-9F6E-41FE-B62E-24C27F84B0CE}"/>
              </a:ext>
            </a:extLst>
          </p:cNvPr>
          <p:cNvSpPr/>
          <p:nvPr/>
        </p:nvSpPr>
        <p:spPr>
          <a:xfrm>
            <a:off x="11012068" y="2816189"/>
            <a:ext cx="562447" cy="326405"/>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err="1">
                <a:solidFill>
                  <a:srgbClr val="000000"/>
                </a:solidFill>
              </a:rPr>
              <a:t>s</a:t>
            </a:r>
            <a:r>
              <a:rPr lang="en-US" sz="1200" dirty="0" err="1" smtClean="0">
                <a:solidFill>
                  <a:srgbClr val="000000"/>
                </a:solidFill>
              </a:rPr>
              <a:t>rc</a:t>
            </a:r>
            <a:r>
              <a:rPr lang="en-US" sz="1200" dirty="0" smtClean="0">
                <a:solidFill>
                  <a:srgbClr val="000000"/>
                </a:solidFill>
              </a:rPr>
              <a:t> 1</a:t>
            </a:r>
            <a:endParaRPr lang="en-US" sz="1200" dirty="0">
              <a:solidFill>
                <a:srgbClr val="000000"/>
              </a:solidFill>
            </a:endParaRPr>
          </a:p>
        </p:txBody>
      </p:sp>
      <p:sp>
        <p:nvSpPr>
          <p:cNvPr id="65" name="Oval 64">
            <a:extLst>
              <a:ext uri="{FF2B5EF4-FFF2-40B4-BE49-F238E27FC236}">
                <a16:creationId xmlns="" xmlns:a16="http://schemas.microsoft.com/office/drawing/2014/main" id="{403D9A86-9F6E-41FE-B62E-24C27F84B0CE}"/>
              </a:ext>
            </a:extLst>
          </p:cNvPr>
          <p:cNvSpPr/>
          <p:nvPr/>
        </p:nvSpPr>
        <p:spPr>
          <a:xfrm>
            <a:off x="10418106" y="2793169"/>
            <a:ext cx="539185" cy="340213"/>
          </a:xfrm>
          <a:prstGeom prst="ellipse">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219170" eaLnBrk="0" fontAlgn="base" hangingPunct="0">
              <a:spcBef>
                <a:spcPct val="0"/>
              </a:spcBef>
              <a:spcAft>
                <a:spcPct val="0"/>
              </a:spcAft>
            </a:pPr>
            <a:r>
              <a:rPr lang="en-US" sz="1200" dirty="0" err="1">
                <a:solidFill>
                  <a:srgbClr val="000000"/>
                </a:solidFill>
              </a:rPr>
              <a:t>s</a:t>
            </a:r>
            <a:r>
              <a:rPr lang="en-US" sz="1200" dirty="0" err="1" smtClean="0">
                <a:solidFill>
                  <a:srgbClr val="000000"/>
                </a:solidFill>
              </a:rPr>
              <a:t>rc</a:t>
            </a:r>
            <a:r>
              <a:rPr lang="en-US" sz="1200" dirty="0" smtClean="0">
                <a:solidFill>
                  <a:srgbClr val="000000"/>
                </a:solidFill>
              </a:rPr>
              <a:t> 2</a:t>
            </a:r>
            <a:endParaRPr lang="en-US" sz="1200" dirty="0">
              <a:solidFill>
                <a:srgbClr val="000000"/>
              </a:solidFill>
            </a:endParaRPr>
          </a:p>
        </p:txBody>
      </p:sp>
      <p:sp>
        <p:nvSpPr>
          <p:cNvPr id="67" name="Oval 66"/>
          <p:cNvSpPr/>
          <p:nvPr/>
        </p:nvSpPr>
        <p:spPr>
          <a:xfrm>
            <a:off x="9908891" y="1890986"/>
            <a:ext cx="1972365" cy="1987616"/>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322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wipe(up)">
                                      <p:cBhvr>
                                        <p:cTn id="7" dur="500"/>
                                        <p:tgtEl>
                                          <p:spTgt spid="1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fade">
                                      <p:cBhvr>
                                        <p:cTn id="11" dur="500"/>
                                        <p:tgtEl>
                                          <p:spTgt spid="4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500"/>
                                        <p:tgtEl>
                                          <p:spTgt spid="44"/>
                                        </p:tgtEl>
                                      </p:cBhvr>
                                    </p:animEffect>
                                  </p:childTnLst>
                                </p:cTn>
                              </p:par>
                              <p:par>
                                <p:cTn id="15" presetID="10" presetClass="entr" presetSubtype="0" fill="hold" nodeType="with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500"/>
                                        <p:tgtEl>
                                          <p:spTgt spid="4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6"/>
                                        </p:tgtEl>
                                        <p:attrNameLst>
                                          <p:attrName>style.visibility</p:attrName>
                                        </p:attrNameLst>
                                      </p:cBhvr>
                                      <p:to>
                                        <p:strVal val="visible"/>
                                      </p:to>
                                    </p:set>
                                    <p:animEffect transition="in" filter="fade">
                                      <p:cBhvr>
                                        <p:cTn id="20" dur="500"/>
                                        <p:tgtEl>
                                          <p:spTgt spid="4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animEffect transition="in" filter="fade">
                                      <p:cBhvr>
                                        <p:cTn id="23" dur="500"/>
                                        <p:tgtEl>
                                          <p:spTgt spid="6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76"/>
                                        </p:tgtEl>
                                        <p:attrNameLst>
                                          <p:attrName>style.visibility</p:attrName>
                                        </p:attrNameLst>
                                      </p:cBhvr>
                                      <p:to>
                                        <p:strVal val="visible"/>
                                      </p:to>
                                    </p:set>
                                    <p:animEffect transition="in" filter="fade">
                                      <p:cBhvr>
                                        <p:cTn id="28" dur="500"/>
                                        <p:tgtEl>
                                          <p:spTgt spid="176"/>
                                        </p:tgtEl>
                                      </p:cBhvr>
                                    </p:animEffect>
                                  </p:childTnLst>
                                </p:cTn>
                              </p:par>
                              <p:par>
                                <p:cTn id="29" presetID="22" presetClass="entr" presetSubtype="1" fill="hold" nodeType="with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ipe(up)">
                                      <p:cBhvr>
                                        <p:cTn id="31" dur="500"/>
                                        <p:tgtEl>
                                          <p:spTgt spid="5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9"/>
                                        </p:tgtEl>
                                        <p:attrNameLst>
                                          <p:attrName>style.visibility</p:attrName>
                                        </p:attrNameLst>
                                      </p:cBhvr>
                                      <p:to>
                                        <p:strVal val="visible"/>
                                      </p:to>
                                    </p:set>
                                    <p:animEffect transition="in" filter="fade">
                                      <p:cBhvr>
                                        <p:cTn id="34" dur="500"/>
                                        <p:tgtEl>
                                          <p:spTgt spid="79"/>
                                        </p:tgtEl>
                                      </p:cBhvr>
                                    </p:animEffect>
                                  </p:childTnLst>
                                </p:cTn>
                              </p:par>
                            </p:childTnLst>
                          </p:cTn>
                        </p:par>
                        <p:par>
                          <p:cTn id="35" fill="hold">
                            <p:stCondLst>
                              <p:cond delay="500"/>
                            </p:stCondLst>
                            <p:childTnLst>
                              <p:par>
                                <p:cTn id="36" presetID="10" presetClass="entr" presetSubtype="0" fill="hold" grpId="0" nodeType="afterEffect">
                                  <p:stCondLst>
                                    <p:cond delay="0"/>
                                  </p:stCondLst>
                                  <p:childTnLst>
                                    <p:set>
                                      <p:cBhvr>
                                        <p:cTn id="37" dur="1" fill="hold">
                                          <p:stCondLst>
                                            <p:cond delay="0"/>
                                          </p:stCondLst>
                                        </p:cTn>
                                        <p:tgtEl>
                                          <p:spTgt spid="80"/>
                                        </p:tgtEl>
                                        <p:attrNameLst>
                                          <p:attrName>style.visibility</p:attrName>
                                        </p:attrNameLst>
                                      </p:cBhvr>
                                      <p:to>
                                        <p:strVal val="visible"/>
                                      </p:to>
                                    </p:set>
                                    <p:animEffect transition="in" filter="fade">
                                      <p:cBhvr>
                                        <p:cTn id="38" dur="500"/>
                                        <p:tgtEl>
                                          <p:spTgt spid="8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89"/>
                                        </p:tgtEl>
                                        <p:attrNameLst>
                                          <p:attrName>style.visibility</p:attrName>
                                        </p:attrNameLst>
                                      </p:cBhvr>
                                      <p:to>
                                        <p:strVal val="visible"/>
                                      </p:to>
                                    </p:set>
                                    <p:animEffect transition="in" filter="wipe(up)">
                                      <p:cBhvr>
                                        <p:cTn id="43" dur="500"/>
                                        <p:tgtEl>
                                          <p:spTgt spid="89"/>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fade">
                                      <p:cBhvr>
                                        <p:cTn id="47" dur="500"/>
                                        <p:tgtEl>
                                          <p:spTgt spid="71"/>
                                        </p:tgtEl>
                                      </p:cBhvr>
                                    </p:animEffect>
                                  </p:childTnLst>
                                </p:cTn>
                              </p:par>
                            </p:childTnLst>
                          </p:cTn>
                        </p:par>
                        <p:par>
                          <p:cTn id="48" fill="hold">
                            <p:stCondLst>
                              <p:cond delay="1000"/>
                            </p:stCondLst>
                            <p:childTnLst>
                              <p:par>
                                <p:cTn id="49" presetID="10" presetClass="entr" presetSubtype="0" fill="hold" grpId="0" nodeType="afterEffect">
                                  <p:stCondLst>
                                    <p:cond delay="0"/>
                                  </p:stCondLst>
                                  <p:childTnLst>
                                    <p:set>
                                      <p:cBhvr>
                                        <p:cTn id="50" dur="1" fill="hold">
                                          <p:stCondLst>
                                            <p:cond delay="0"/>
                                          </p:stCondLst>
                                        </p:cTn>
                                        <p:tgtEl>
                                          <p:spTgt spid="78"/>
                                        </p:tgtEl>
                                        <p:attrNameLst>
                                          <p:attrName>style.visibility</p:attrName>
                                        </p:attrNameLst>
                                      </p:cBhvr>
                                      <p:to>
                                        <p:strVal val="visible"/>
                                      </p:to>
                                    </p:set>
                                    <p:animEffect transition="in" filter="fade">
                                      <p:cBhvr>
                                        <p:cTn id="51" dur="500"/>
                                        <p:tgtEl>
                                          <p:spTgt spid="78"/>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76"/>
                                        </p:tgtEl>
                                        <p:attrNameLst>
                                          <p:attrName>style.visibility</p:attrName>
                                        </p:attrNameLst>
                                      </p:cBhvr>
                                      <p:to>
                                        <p:strVal val="visible"/>
                                      </p:to>
                                    </p:set>
                                    <p:animEffect transition="in" filter="fade">
                                      <p:cBhvr>
                                        <p:cTn id="54" dur="500"/>
                                        <p:tgtEl>
                                          <p:spTgt spid="76"/>
                                        </p:tgtEl>
                                      </p:cBhvr>
                                    </p:animEffect>
                                  </p:childTnLst>
                                </p:cTn>
                              </p:par>
                            </p:childTnLst>
                          </p:cTn>
                        </p:par>
                        <p:par>
                          <p:cTn id="55" fill="hold">
                            <p:stCondLst>
                              <p:cond delay="1500"/>
                            </p:stCondLst>
                            <p:childTnLst>
                              <p:par>
                                <p:cTn id="56" presetID="42" presetClass="entr" presetSubtype="0" fill="hold" nodeType="afterEffect">
                                  <p:stCondLst>
                                    <p:cond delay="0"/>
                                  </p:stCondLst>
                                  <p:childTnLst>
                                    <p:set>
                                      <p:cBhvr>
                                        <p:cTn id="57" dur="1" fill="hold">
                                          <p:stCondLst>
                                            <p:cond delay="0"/>
                                          </p:stCondLst>
                                        </p:cTn>
                                        <p:tgtEl>
                                          <p:spTgt spid="220"/>
                                        </p:tgtEl>
                                        <p:attrNameLst>
                                          <p:attrName>style.visibility</p:attrName>
                                        </p:attrNameLst>
                                      </p:cBhvr>
                                      <p:to>
                                        <p:strVal val="visible"/>
                                      </p:to>
                                    </p:set>
                                    <p:animEffect transition="in" filter="fade">
                                      <p:cBhvr>
                                        <p:cTn id="58" dur="1000"/>
                                        <p:tgtEl>
                                          <p:spTgt spid="220"/>
                                        </p:tgtEl>
                                      </p:cBhvr>
                                    </p:animEffect>
                                    <p:anim calcmode="lin" valueType="num">
                                      <p:cBhvr>
                                        <p:cTn id="59" dur="1000" fill="hold"/>
                                        <p:tgtEl>
                                          <p:spTgt spid="220"/>
                                        </p:tgtEl>
                                        <p:attrNameLst>
                                          <p:attrName>ppt_x</p:attrName>
                                        </p:attrNameLst>
                                      </p:cBhvr>
                                      <p:tavLst>
                                        <p:tav tm="0">
                                          <p:val>
                                            <p:strVal val="#ppt_x"/>
                                          </p:val>
                                        </p:tav>
                                        <p:tav tm="100000">
                                          <p:val>
                                            <p:strVal val="#ppt_x"/>
                                          </p:val>
                                        </p:tav>
                                      </p:tavLst>
                                    </p:anim>
                                    <p:anim calcmode="lin" valueType="num">
                                      <p:cBhvr>
                                        <p:cTn id="60" dur="1000" fill="hold"/>
                                        <p:tgtEl>
                                          <p:spTgt spid="220"/>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97"/>
                                        </p:tgtEl>
                                        <p:attrNameLst>
                                          <p:attrName>style.visibility</p:attrName>
                                        </p:attrNameLst>
                                      </p:cBhvr>
                                      <p:to>
                                        <p:strVal val="visible"/>
                                      </p:to>
                                    </p:set>
                                    <p:animEffect transition="in" filter="wipe(left)">
                                      <p:cBhvr>
                                        <p:cTn id="65" dur="500"/>
                                        <p:tgtEl>
                                          <p:spTgt spid="97"/>
                                        </p:tgtEl>
                                      </p:cBhvr>
                                    </p:animEffect>
                                  </p:childTnLst>
                                </p:cTn>
                              </p:par>
                            </p:childTnLst>
                          </p:cTn>
                        </p:par>
                        <p:par>
                          <p:cTn id="66" fill="hold">
                            <p:stCondLst>
                              <p:cond delay="500"/>
                            </p:stCondLst>
                            <p:childTnLst>
                              <p:par>
                                <p:cTn id="67" presetID="10" presetClass="entr" presetSubtype="0" fill="hold"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fade">
                                      <p:cBhvr>
                                        <p:cTn id="69" dur="500"/>
                                        <p:tgtEl>
                                          <p:spTgt spid="103"/>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80"/>
                                        </p:tgtEl>
                                        <p:attrNameLst>
                                          <p:attrName>style.visibility</p:attrName>
                                        </p:attrNameLst>
                                      </p:cBhvr>
                                      <p:to>
                                        <p:strVal val="visible"/>
                                      </p:to>
                                    </p:set>
                                    <p:animEffect transition="in" filter="fade">
                                      <p:cBhvr>
                                        <p:cTn id="72" dur="500"/>
                                        <p:tgtEl>
                                          <p:spTgt spid="18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81"/>
                                        </p:tgtEl>
                                        <p:attrNameLst>
                                          <p:attrName>style.visibility</p:attrName>
                                        </p:attrNameLst>
                                      </p:cBhvr>
                                      <p:to>
                                        <p:strVal val="visible"/>
                                      </p:to>
                                    </p:set>
                                    <p:animEffect transition="in" filter="fade">
                                      <p:cBhvr>
                                        <p:cTn id="75" dur="500"/>
                                        <p:tgtEl>
                                          <p:spTgt spid="181"/>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73"/>
                                        </p:tgtEl>
                                        <p:attrNameLst>
                                          <p:attrName>style.visibility</p:attrName>
                                        </p:attrNameLst>
                                      </p:cBhvr>
                                      <p:to>
                                        <p:strVal val="visible"/>
                                      </p:to>
                                    </p:set>
                                    <p:animEffect transition="in" filter="wipe(left)">
                                      <p:cBhvr>
                                        <p:cTn id="80" dur="500"/>
                                        <p:tgtEl>
                                          <p:spTgt spid="73"/>
                                        </p:tgtEl>
                                      </p:cBhvr>
                                    </p:animEffect>
                                  </p:childTnLst>
                                </p:cTn>
                              </p:par>
                            </p:childTnLst>
                          </p:cTn>
                        </p:par>
                        <p:par>
                          <p:cTn id="81" fill="hold">
                            <p:stCondLst>
                              <p:cond delay="500"/>
                            </p:stCondLst>
                            <p:childTnLst>
                              <p:par>
                                <p:cTn id="82" presetID="10" presetClass="entr" presetSubtype="0" fill="hold" nodeType="afterEffect">
                                  <p:stCondLst>
                                    <p:cond delay="0"/>
                                  </p:stCondLst>
                                  <p:childTnLst>
                                    <p:set>
                                      <p:cBhvr>
                                        <p:cTn id="83" dur="1" fill="hold">
                                          <p:stCondLst>
                                            <p:cond delay="0"/>
                                          </p:stCondLst>
                                        </p:cTn>
                                        <p:tgtEl>
                                          <p:spTgt spid="102"/>
                                        </p:tgtEl>
                                        <p:attrNameLst>
                                          <p:attrName>style.visibility</p:attrName>
                                        </p:attrNameLst>
                                      </p:cBhvr>
                                      <p:to>
                                        <p:strVal val="visible"/>
                                      </p:to>
                                    </p:set>
                                    <p:animEffect transition="in" filter="fade">
                                      <p:cBhvr>
                                        <p:cTn id="84" dur="500"/>
                                        <p:tgtEl>
                                          <p:spTgt spid="102"/>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182"/>
                                        </p:tgtEl>
                                        <p:attrNameLst>
                                          <p:attrName>style.visibility</p:attrName>
                                        </p:attrNameLst>
                                      </p:cBhvr>
                                      <p:to>
                                        <p:strVal val="visible"/>
                                      </p:to>
                                    </p:set>
                                    <p:animEffect transition="in" filter="fade">
                                      <p:cBhvr>
                                        <p:cTn id="87" dur="500"/>
                                        <p:tgtEl>
                                          <p:spTgt spid="18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83"/>
                                        </p:tgtEl>
                                        <p:attrNameLst>
                                          <p:attrName>style.visibility</p:attrName>
                                        </p:attrNameLst>
                                      </p:cBhvr>
                                      <p:to>
                                        <p:strVal val="visible"/>
                                      </p:to>
                                    </p:set>
                                    <p:animEffect transition="in" filter="fade">
                                      <p:cBhvr>
                                        <p:cTn id="90" dur="500"/>
                                        <p:tgtEl>
                                          <p:spTgt spid="183"/>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2" fill="hold" nodeType="clickEffect">
                                  <p:stCondLst>
                                    <p:cond delay="0"/>
                                  </p:stCondLst>
                                  <p:childTnLst>
                                    <p:set>
                                      <p:cBhvr>
                                        <p:cTn id="94" dur="1" fill="hold">
                                          <p:stCondLst>
                                            <p:cond delay="0"/>
                                          </p:stCondLst>
                                        </p:cTn>
                                        <p:tgtEl>
                                          <p:spTgt spid="84"/>
                                        </p:tgtEl>
                                        <p:attrNameLst>
                                          <p:attrName>style.visibility</p:attrName>
                                        </p:attrNameLst>
                                      </p:cBhvr>
                                      <p:to>
                                        <p:strVal val="visible"/>
                                      </p:to>
                                    </p:set>
                                    <p:animEffect transition="in" filter="wipe(right)">
                                      <p:cBhvr>
                                        <p:cTn id="95" dur="500"/>
                                        <p:tgtEl>
                                          <p:spTgt spid="84"/>
                                        </p:tgtEl>
                                      </p:cBhvr>
                                    </p:animEffect>
                                  </p:childTnLst>
                                </p:cTn>
                              </p:par>
                              <p:par>
                                <p:cTn id="96" presetID="22" presetClass="entr" presetSubtype="2" fill="hold" nodeType="withEffect">
                                  <p:stCondLst>
                                    <p:cond delay="0"/>
                                  </p:stCondLst>
                                  <p:childTnLst>
                                    <p:set>
                                      <p:cBhvr>
                                        <p:cTn id="97" dur="1" fill="hold">
                                          <p:stCondLst>
                                            <p:cond delay="0"/>
                                          </p:stCondLst>
                                        </p:cTn>
                                        <p:tgtEl>
                                          <p:spTgt spid="83"/>
                                        </p:tgtEl>
                                        <p:attrNameLst>
                                          <p:attrName>style.visibility</p:attrName>
                                        </p:attrNameLst>
                                      </p:cBhvr>
                                      <p:to>
                                        <p:strVal val="visible"/>
                                      </p:to>
                                    </p:set>
                                    <p:animEffect transition="in" filter="wipe(right)">
                                      <p:cBhvr>
                                        <p:cTn id="98" dur="500"/>
                                        <p:tgtEl>
                                          <p:spTgt spid="83"/>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05"/>
                                        </p:tgtEl>
                                        <p:attrNameLst>
                                          <p:attrName>style.visibility</p:attrName>
                                        </p:attrNameLst>
                                      </p:cBhvr>
                                      <p:to>
                                        <p:strVal val="visible"/>
                                      </p:to>
                                    </p:set>
                                    <p:animEffect transition="in" filter="fade">
                                      <p:cBhvr>
                                        <p:cTn id="101" dur="500"/>
                                        <p:tgtEl>
                                          <p:spTgt spid="105"/>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nodeType="clickEffect">
                                  <p:stCondLst>
                                    <p:cond delay="0"/>
                                  </p:stCondLst>
                                  <p:childTnLst>
                                    <p:set>
                                      <p:cBhvr>
                                        <p:cTn id="105" dur="1" fill="hold">
                                          <p:stCondLst>
                                            <p:cond delay="0"/>
                                          </p:stCondLst>
                                        </p:cTn>
                                        <p:tgtEl>
                                          <p:spTgt spid="56"/>
                                        </p:tgtEl>
                                        <p:attrNameLst>
                                          <p:attrName>style.visibility</p:attrName>
                                        </p:attrNameLst>
                                      </p:cBhvr>
                                      <p:to>
                                        <p:strVal val="visible"/>
                                      </p:to>
                                    </p:set>
                                    <p:animEffect transition="in" filter="wipe(up)">
                                      <p:cBhvr>
                                        <p:cTn id="106" dur="500"/>
                                        <p:tgtEl>
                                          <p:spTgt spid="56"/>
                                        </p:tgtEl>
                                      </p:cBhvr>
                                    </p:animEffect>
                                  </p:childTnLst>
                                </p:cTn>
                              </p:par>
                            </p:childTnLst>
                          </p:cTn>
                        </p:par>
                        <p:par>
                          <p:cTn id="107" fill="hold">
                            <p:stCondLst>
                              <p:cond delay="500"/>
                            </p:stCondLst>
                            <p:childTnLst>
                              <p:par>
                                <p:cTn id="108" presetID="10" presetClass="entr" presetSubtype="0" fill="hold" grpId="0" nodeType="afterEffect">
                                  <p:stCondLst>
                                    <p:cond delay="0"/>
                                  </p:stCondLst>
                                  <p:childTnLst>
                                    <p:set>
                                      <p:cBhvr>
                                        <p:cTn id="109" dur="1" fill="hold">
                                          <p:stCondLst>
                                            <p:cond delay="0"/>
                                          </p:stCondLst>
                                        </p:cTn>
                                        <p:tgtEl>
                                          <p:spTgt spid="63"/>
                                        </p:tgtEl>
                                        <p:attrNameLst>
                                          <p:attrName>style.visibility</p:attrName>
                                        </p:attrNameLst>
                                      </p:cBhvr>
                                      <p:to>
                                        <p:strVal val="visible"/>
                                      </p:to>
                                    </p:set>
                                    <p:animEffect transition="in" filter="fade">
                                      <p:cBhvr>
                                        <p:cTn id="110" dur="500"/>
                                        <p:tgtEl>
                                          <p:spTgt spid="63"/>
                                        </p:tgtEl>
                                      </p:cBhvr>
                                    </p:animEffect>
                                  </p:childTnLst>
                                </p:cTn>
                              </p:par>
                            </p:childTnLst>
                          </p:cTn>
                        </p:par>
                        <p:par>
                          <p:cTn id="111" fill="hold">
                            <p:stCondLst>
                              <p:cond delay="1000"/>
                            </p:stCondLst>
                            <p:childTnLst>
                              <p:par>
                                <p:cTn id="112" presetID="10" presetClass="entr" presetSubtype="0" fill="hold" grpId="0" nodeType="afterEffect">
                                  <p:stCondLst>
                                    <p:cond delay="0"/>
                                  </p:stCondLst>
                                  <p:childTnLst>
                                    <p:set>
                                      <p:cBhvr>
                                        <p:cTn id="113" dur="1" fill="hold">
                                          <p:stCondLst>
                                            <p:cond delay="0"/>
                                          </p:stCondLst>
                                        </p:cTn>
                                        <p:tgtEl>
                                          <p:spTgt spid="68"/>
                                        </p:tgtEl>
                                        <p:attrNameLst>
                                          <p:attrName>style.visibility</p:attrName>
                                        </p:attrNameLst>
                                      </p:cBhvr>
                                      <p:to>
                                        <p:strVal val="visible"/>
                                      </p:to>
                                    </p:set>
                                    <p:animEffect transition="in" filter="fade">
                                      <p:cBhvr>
                                        <p:cTn id="114" dur="500"/>
                                        <p:tgtEl>
                                          <p:spTgt spid="68"/>
                                        </p:tgtEl>
                                      </p:cBhvr>
                                    </p:animEffect>
                                  </p:childTnLst>
                                </p:cTn>
                              </p:par>
                            </p:childTnLst>
                          </p:cTn>
                        </p:par>
                        <p:par>
                          <p:cTn id="115" fill="hold">
                            <p:stCondLst>
                              <p:cond delay="1500"/>
                            </p:stCondLst>
                            <p:childTnLst>
                              <p:par>
                                <p:cTn id="116" presetID="22" presetClass="entr" presetSubtype="8" fill="hold" nodeType="afterEffect">
                                  <p:stCondLst>
                                    <p:cond delay="0"/>
                                  </p:stCondLst>
                                  <p:childTnLst>
                                    <p:set>
                                      <p:cBhvr>
                                        <p:cTn id="117" dur="1" fill="hold">
                                          <p:stCondLst>
                                            <p:cond delay="0"/>
                                          </p:stCondLst>
                                        </p:cTn>
                                        <p:tgtEl>
                                          <p:spTgt spid="77"/>
                                        </p:tgtEl>
                                        <p:attrNameLst>
                                          <p:attrName>style.visibility</p:attrName>
                                        </p:attrNameLst>
                                      </p:cBhvr>
                                      <p:to>
                                        <p:strVal val="visible"/>
                                      </p:to>
                                    </p:set>
                                    <p:animEffect transition="in" filter="wipe(left)">
                                      <p:cBhvr>
                                        <p:cTn id="118" dur="500"/>
                                        <p:tgtEl>
                                          <p:spTgt spid="77"/>
                                        </p:tgtEl>
                                      </p:cBhvr>
                                    </p:animEffect>
                                  </p:childTnLst>
                                </p:cTn>
                              </p:par>
                            </p:childTnLst>
                          </p:cTn>
                        </p:par>
                      </p:childTnLst>
                    </p:cTn>
                  </p:par>
                  <p:par>
                    <p:cTn id="119" fill="hold">
                      <p:stCondLst>
                        <p:cond delay="indefinite"/>
                      </p:stCondLst>
                      <p:childTnLst>
                        <p:par>
                          <p:cTn id="120" fill="hold">
                            <p:stCondLst>
                              <p:cond delay="0"/>
                            </p:stCondLst>
                            <p:childTnLst>
                              <p:par>
                                <p:cTn id="121" presetID="53" presetClass="entr" presetSubtype="16" fill="hold" grpId="0" nodeType="clickEffect">
                                  <p:stCondLst>
                                    <p:cond delay="0"/>
                                  </p:stCondLst>
                                  <p:childTnLst>
                                    <p:set>
                                      <p:cBhvr>
                                        <p:cTn id="122" dur="1" fill="hold">
                                          <p:stCondLst>
                                            <p:cond delay="0"/>
                                          </p:stCondLst>
                                        </p:cTn>
                                        <p:tgtEl>
                                          <p:spTgt spid="190"/>
                                        </p:tgtEl>
                                        <p:attrNameLst>
                                          <p:attrName>style.visibility</p:attrName>
                                        </p:attrNameLst>
                                      </p:cBhvr>
                                      <p:to>
                                        <p:strVal val="visible"/>
                                      </p:to>
                                    </p:set>
                                    <p:anim calcmode="lin" valueType="num">
                                      <p:cBhvr>
                                        <p:cTn id="123" dur="500" fill="hold"/>
                                        <p:tgtEl>
                                          <p:spTgt spid="190"/>
                                        </p:tgtEl>
                                        <p:attrNameLst>
                                          <p:attrName>ppt_w</p:attrName>
                                        </p:attrNameLst>
                                      </p:cBhvr>
                                      <p:tavLst>
                                        <p:tav tm="0">
                                          <p:val>
                                            <p:fltVal val="0"/>
                                          </p:val>
                                        </p:tav>
                                        <p:tav tm="100000">
                                          <p:val>
                                            <p:strVal val="#ppt_w"/>
                                          </p:val>
                                        </p:tav>
                                      </p:tavLst>
                                    </p:anim>
                                    <p:anim calcmode="lin" valueType="num">
                                      <p:cBhvr>
                                        <p:cTn id="124" dur="500" fill="hold"/>
                                        <p:tgtEl>
                                          <p:spTgt spid="190"/>
                                        </p:tgtEl>
                                        <p:attrNameLst>
                                          <p:attrName>ppt_h</p:attrName>
                                        </p:attrNameLst>
                                      </p:cBhvr>
                                      <p:tavLst>
                                        <p:tav tm="0">
                                          <p:val>
                                            <p:fltVal val="0"/>
                                          </p:val>
                                        </p:tav>
                                        <p:tav tm="100000">
                                          <p:val>
                                            <p:strVal val="#ppt_h"/>
                                          </p:val>
                                        </p:tav>
                                      </p:tavLst>
                                    </p:anim>
                                    <p:animEffect transition="in" filter="fade">
                                      <p:cBhvr>
                                        <p:cTn id="125" dur="500"/>
                                        <p:tgtEl>
                                          <p:spTgt spid="190"/>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xit" presetSubtype="0" fill="hold" grpId="1" nodeType="clickEffect">
                                  <p:stCondLst>
                                    <p:cond delay="0"/>
                                  </p:stCondLst>
                                  <p:childTnLst>
                                    <p:animEffect transition="out" filter="fade">
                                      <p:cBhvr>
                                        <p:cTn id="129" dur="500"/>
                                        <p:tgtEl>
                                          <p:spTgt spid="190"/>
                                        </p:tgtEl>
                                      </p:cBhvr>
                                    </p:animEffect>
                                    <p:set>
                                      <p:cBhvr>
                                        <p:cTn id="130" dur="1" fill="hold">
                                          <p:stCondLst>
                                            <p:cond delay="499"/>
                                          </p:stCondLst>
                                        </p:cTn>
                                        <p:tgtEl>
                                          <p:spTgt spid="190"/>
                                        </p:tgtEl>
                                        <p:attrNameLst>
                                          <p:attrName>style.visibility</p:attrName>
                                        </p:attrNameLst>
                                      </p:cBhvr>
                                      <p:to>
                                        <p:strVal val="hidden"/>
                                      </p:to>
                                    </p:set>
                                  </p:childTnLst>
                                </p:cTn>
                              </p:par>
                            </p:childTnLst>
                          </p:cTn>
                        </p:par>
                        <p:par>
                          <p:cTn id="131" fill="hold">
                            <p:stCondLst>
                              <p:cond delay="500"/>
                            </p:stCondLst>
                            <p:childTnLst>
                              <p:par>
                                <p:cTn id="132" presetID="26" presetClass="emph" presetSubtype="0" repeatCount="3000" fill="hold" grpId="1" nodeType="afterEffect">
                                  <p:stCondLst>
                                    <p:cond delay="0"/>
                                  </p:stCondLst>
                                  <p:childTnLst>
                                    <p:animEffect transition="out" filter="fade">
                                      <p:cBhvr>
                                        <p:cTn id="133" dur="1000" tmFilter="0, 0; .2, .5; .8, .5; 1, 0"/>
                                        <p:tgtEl>
                                          <p:spTgt spid="183"/>
                                        </p:tgtEl>
                                      </p:cBhvr>
                                    </p:animEffect>
                                    <p:animScale>
                                      <p:cBhvr>
                                        <p:cTn id="134" dur="500" autoRev="1" fill="hold"/>
                                        <p:tgtEl>
                                          <p:spTgt spid="183"/>
                                        </p:tgtEl>
                                      </p:cBhvr>
                                      <p:by x="105000" y="105000"/>
                                    </p:animScale>
                                  </p:childTnLst>
                                </p:cTn>
                              </p:par>
                            </p:childTnLst>
                          </p:cTn>
                        </p:par>
                      </p:childTnLst>
                    </p:cTn>
                  </p:par>
                  <p:par>
                    <p:cTn id="135" fill="hold">
                      <p:stCondLst>
                        <p:cond delay="indefinite"/>
                      </p:stCondLst>
                      <p:childTnLst>
                        <p:par>
                          <p:cTn id="136" fill="hold">
                            <p:stCondLst>
                              <p:cond delay="0"/>
                            </p:stCondLst>
                            <p:childTnLst>
                              <p:par>
                                <p:cTn id="137" presetID="10" presetClass="exit" presetSubtype="0" fill="hold" nodeType="clickEffect">
                                  <p:stCondLst>
                                    <p:cond delay="0"/>
                                  </p:stCondLst>
                                  <p:childTnLst>
                                    <p:animEffect transition="out" filter="fade">
                                      <p:cBhvr>
                                        <p:cTn id="138" dur="500"/>
                                        <p:tgtEl>
                                          <p:spTgt spid="73"/>
                                        </p:tgtEl>
                                      </p:cBhvr>
                                    </p:animEffect>
                                    <p:set>
                                      <p:cBhvr>
                                        <p:cTn id="139" dur="1" fill="hold">
                                          <p:stCondLst>
                                            <p:cond delay="499"/>
                                          </p:stCondLst>
                                        </p:cTn>
                                        <p:tgtEl>
                                          <p:spTgt spid="73"/>
                                        </p:tgtEl>
                                        <p:attrNameLst>
                                          <p:attrName>style.visibility</p:attrName>
                                        </p:attrNameLst>
                                      </p:cBhvr>
                                      <p:to>
                                        <p:strVal val="hidden"/>
                                      </p:to>
                                    </p:set>
                                  </p:childTnLst>
                                </p:cTn>
                              </p:par>
                              <p:par>
                                <p:cTn id="140" presetID="10" presetClass="exit" presetSubtype="0" fill="hold" grpId="2" nodeType="withEffect">
                                  <p:stCondLst>
                                    <p:cond delay="0"/>
                                  </p:stCondLst>
                                  <p:childTnLst>
                                    <p:animEffect transition="out" filter="fade">
                                      <p:cBhvr>
                                        <p:cTn id="141" dur="500"/>
                                        <p:tgtEl>
                                          <p:spTgt spid="183"/>
                                        </p:tgtEl>
                                      </p:cBhvr>
                                    </p:animEffect>
                                    <p:set>
                                      <p:cBhvr>
                                        <p:cTn id="142" dur="1" fill="hold">
                                          <p:stCondLst>
                                            <p:cond delay="499"/>
                                          </p:stCondLst>
                                        </p:cTn>
                                        <p:tgtEl>
                                          <p:spTgt spid="183"/>
                                        </p:tgtEl>
                                        <p:attrNameLst>
                                          <p:attrName>style.visibility</p:attrName>
                                        </p:attrNameLst>
                                      </p:cBhvr>
                                      <p:to>
                                        <p:strVal val="hidden"/>
                                      </p:to>
                                    </p:set>
                                  </p:childTnLst>
                                </p:cTn>
                              </p:par>
                              <p:par>
                                <p:cTn id="143" presetID="10" presetClass="exit" presetSubtype="0" fill="hold" nodeType="withEffect">
                                  <p:stCondLst>
                                    <p:cond delay="0"/>
                                  </p:stCondLst>
                                  <p:childTnLst>
                                    <p:animEffect transition="out" filter="fade">
                                      <p:cBhvr>
                                        <p:cTn id="144" dur="500"/>
                                        <p:tgtEl>
                                          <p:spTgt spid="84"/>
                                        </p:tgtEl>
                                      </p:cBhvr>
                                    </p:animEffect>
                                    <p:set>
                                      <p:cBhvr>
                                        <p:cTn id="145" dur="1" fill="hold">
                                          <p:stCondLst>
                                            <p:cond delay="499"/>
                                          </p:stCondLst>
                                        </p:cTn>
                                        <p:tgtEl>
                                          <p:spTgt spid="84"/>
                                        </p:tgtEl>
                                        <p:attrNameLst>
                                          <p:attrName>style.visibility</p:attrName>
                                        </p:attrNameLst>
                                      </p:cBhvr>
                                      <p:to>
                                        <p:strVal val="hidden"/>
                                      </p:to>
                                    </p:set>
                                  </p:childTnLst>
                                </p:cTn>
                              </p:par>
                            </p:childTnLst>
                          </p:cTn>
                        </p:par>
                        <p:par>
                          <p:cTn id="146" fill="hold">
                            <p:stCondLst>
                              <p:cond delay="500"/>
                            </p:stCondLst>
                            <p:childTnLst>
                              <p:par>
                                <p:cTn id="147" presetID="10" presetClass="entr" presetSubtype="0" fill="hold" grpId="0" nodeType="afterEffect">
                                  <p:stCondLst>
                                    <p:cond delay="0"/>
                                  </p:stCondLst>
                                  <p:childTnLst>
                                    <p:set>
                                      <p:cBhvr>
                                        <p:cTn id="148" dur="1" fill="hold">
                                          <p:stCondLst>
                                            <p:cond delay="0"/>
                                          </p:stCondLst>
                                        </p:cTn>
                                        <p:tgtEl>
                                          <p:spTgt spid="64"/>
                                        </p:tgtEl>
                                        <p:attrNameLst>
                                          <p:attrName>style.visibility</p:attrName>
                                        </p:attrNameLst>
                                      </p:cBhvr>
                                      <p:to>
                                        <p:strVal val="visible"/>
                                      </p:to>
                                    </p:set>
                                    <p:animEffect transition="in" filter="fade">
                                      <p:cBhvr>
                                        <p:cTn id="149" dur="500"/>
                                        <p:tgtEl>
                                          <p:spTgt spid="64"/>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65"/>
                                        </p:tgtEl>
                                        <p:attrNameLst>
                                          <p:attrName>style.visibility</p:attrName>
                                        </p:attrNameLst>
                                      </p:cBhvr>
                                      <p:to>
                                        <p:strVal val="visible"/>
                                      </p:to>
                                    </p:set>
                                    <p:animEffect transition="in" filter="fade">
                                      <p:cBhvr>
                                        <p:cTn id="152" dur="500"/>
                                        <p:tgtEl>
                                          <p:spTgt spid="65"/>
                                        </p:tgtEl>
                                      </p:cBhvr>
                                    </p:animEffect>
                                  </p:childTnLst>
                                </p:cTn>
                              </p:par>
                            </p:childTnLst>
                          </p:cTn>
                        </p:par>
                        <p:par>
                          <p:cTn id="153" fill="hold">
                            <p:stCondLst>
                              <p:cond delay="1000"/>
                            </p:stCondLst>
                            <p:childTnLst>
                              <p:par>
                                <p:cTn id="154" presetID="10" presetClass="entr" presetSubtype="0" fill="hold" nodeType="afterEffect">
                                  <p:stCondLst>
                                    <p:cond delay="0"/>
                                  </p:stCondLst>
                                  <p:childTnLst>
                                    <p:set>
                                      <p:cBhvr>
                                        <p:cTn id="155" dur="1" fill="hold">
                                          <p:stCondLst>
                                            <p:cond delay="0"/>
                                          </p:stCondLst>
                                        </p:cTn>
                                        <p:tgtEl>
                                          <p:spTgt spid="73"/>
                                        </p:tgtEl>
                                        <p:attrNameLst>
                                          <p:attrName>style.visibility</p:attrName>
                                        </p:attrNameLst>
                                      </p:cBhvr>
                                      <p:to>
                                        <p:strVal val="visible"/>
                                      </p:to>
                                    </p:set>
                                    <p:animEffect transition="in" filter="fade">
                                      <p:cBhvr>
                                        <p:cTn id="156" dur="500"/>
                                        <p:tgtEl>
                                          <p:spTgt spid="73"/>
                                        </p:tgtEl>
                                      </p:cBhvr>
                                    </p:animEffect>
                                  </p:childTnLst>
                                </p:cTn>
                              </p:par>
                            </p:childTnLst>
                          </p:cTn>
                        </p:par>
                        <p:par>
                          <p:cTn id="157" fill="hold">
                            <p:stCondLst>
                              <p:cond delay="1500"/>
                            </p:stCondLst>
                            <p:childTnLst>
                              <p:par>
                                <p:cTn id="158" presetID="10" presetClass="entr" presetSubtype="0" fill="hold" nodeType="afterEffect">
                                  <p:stCondLst>
                                    <p:cond delay="0"/>
                                  </p:stCondLst>
                                  <p:childTnLst>
                                    <p:set>
                                      <p:cBhvr>
                                        <p:cTn id="159" dur="1" fill="hold">
                                          <p:stCondLst>
                                            <p:cond delay="0"/>
                                          </p:stCondLst>
                                        </p:cTn>
                                        <p:tgtEl>
                                          <p:spTgt spid="84"/>
                                        </p:tgtEl>
                                        <p:attrNameLst>
                                          <p:attrName>style.visibility</p:attrName>
                                        </p:attrNameLst>
                                      </p:cBhvr>
                                      <p:to>
                                        <p:strVal val="visible"/>
                                      </p:to>
                                    </p:set>
                                    <p:animEffect transition="in" filter="fade">
                                      <p:cBhvr>
                                        <p:cTn id="160" dur="500"/>
                                        <p:tgtEl>
                                          <p:spTgt spid="84"/>
                                        </p:tgtEl>
                                      </p:cBhvr>
                                    </p:animEffect>
                                  </p:childTnLst>
                                </p:cTn>
                              </p:par>
                            </p:childTnLst>
                          </p:cTn>
                        </p:par>
                      </p:childTnLst>
                    </p:cTn>
                  </p:par>
                  <p:par>
                    <p:cTn id="161" fill="hold">
                      <p:stCondLst>
                        <p:cond delay="indefinite"/>
                      </p:stCondLst>
                      <p:childTnLst>
                        <p:par>
                          <p:cTn id="162" fill="hold">
                            <p:stCondLst>
                              <p:cond delay="0"/>
                            </p:stCondLst>
                            <p:childTnLst>
                              <p:par>
                                <p:cTn id="163" presetID="53" presetClass="entr" presetSubtype="16" fill="hold" grpId="0" nodeType="clickEffect">
                                  <p:stCondLst>
                                    <p:cond delay="0"/>
                                  </p:stCondLst>
                                  <p:childTnLst>
                                    <p:set>
                                      <p:cBhvr>
                                        <p:cTn id="164" dur="1" fill="hold">
                                          <p:stCondLst>
                                            <p:cond delay="0"/>
                                          </p:stCondLst>
                                        </p:cTn>
                                        <p:tgtEl>
                                          <p:spTgt spid="67"/>
                                        </p:tgtEl>
                                        <p:attrNameLst>
                                          <p:attrName>style.visibility</p:attrName>
                                        </p:attrNameLst>
                                      </p:cBhvr>
                                      <p:to>
                                        <p:strVal val="visible"/>
                                      </p:to>
                                    </p:set>
                                    <p:anim calcmode="lin" valueType="num">
                                      <p:cBhvr>
                                        <p:cTn id="165" dur="500" fill="hold"/>
                                        <p:tgtEl>
                                          <p:spTgt spid="67"/>
                                        </p:tgtEl>
                                        <p:attrNameLst>
                                          <p:attrName>ppt_w</p:attrName>
                                        </p:attrNameLst>
                                      </p:cBhvr>
                                      <p:tavLst>
                                        <p:tav tm="0">
                                          <p:val>
                                            <p:fltVal val="0"/>
                                          </p:val>
                                        </p:tav>
                                        <p:tav tm="100000">
                                          <p:val>
                                            <p:strVal val="#ppt_w"/>
                                          </p:val>
                                        </p:tav>
                                      </p:tavLst>
                                    </p:anim>
                                    <p:anim calcmode="lin" valueType="num">
                                      <p:cBhvr>
                                        <p:cTn id="166" dur="500" fill="hold"/>
                                        <p:tgtEl>
                                          <p:spTgt spid="67"/>
                                        </p:tgtEl>
                                        <p:attrNameLst>
                                          <p:attrName>ppt_h</p:attrName>
                                        </p:attrNameLst>
                                      </p:cBhvr>
                                      <p:tavLst>
                                        <p:tav tm="0">
                                          <p:val>
                                            <p:fltVal val="0"/>
                                          </p:val>
                                        </p:tav>
                                        <p:tav tm="100000">
                                          <p:val>
                                            <p:strVal val="#ppt_h"/>
                                          </p:val>
                                        </p:tav>
                                      </p:tavLst>
                                    </p:anim>
                                    <p:animEffect transition="in" filter="fade">
                                      <p:cBhvr>
                                        <p:cTn id="16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6" grpId="0" animBg="1"/>
      <p:bldP spid="62" grpId="0" animBg="1"/>
      <p:bldP spid="63" grpId="0" animBg="1"/>
      <p:bldP spid="68" grpId="0" animBg="1"/>
      <p:bldP spid="79" grpId="0" animBg="1"/>
      <p:bldP spid="80" grpId="0" animBg="1"/>
      <p:bldP spid="180" grpId="0" animBg="1"/>
      <p:bldP spid="181" grpId="0" animBg="1"/>
      <p:bldP spid="182" grpId="0" animBg="1"/>
      <p:bldP spid="183" grpId="0" animBg="1"/>
      <p:bldP spid="183" grpId="1" animBg="1"/>
      <p:bldP spid="183" grpId="2" animBg="1"/>
      <p:bldP spid="71" grpId="0" animBg="1"/>
      <p:bldP spid="76" grpId="0" animBg="1"/>
      <p:bldP spid="78" grpId="0" animBg="1"/>
      <p:bldP spid="105" grpId="0" animBg="1"/>
      <p:bldP spid="190" grpId="0" animBg="1"/>
      <p:bldP spid="190" grpId="1" animBg="1"/>
      <p:bldP spid="64" grpId="0" animBg="1"/>
      <p:bldP spid="65" grpId="0" animBg="1"/>
      <p:bldP spid="6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smtClean="0"/>
              <a:t>Text Summary for the </a:t>
            </a:r>
            <a:r>
              <a:rPr lang="en-US" b="1" i="1" dirty="0" smtClean="0"/>
              <a:t>FAM</a:t>
            </a:r>
            <a:r>
              <a:rPr lang="en-US" dirty="0" smtClean="0"/>
              <a:t> problem</a:t>
            </a:r>
            <a:endParaRPr lang="en-US" dirty="0"/>
          </a:p>
        </p:txBody>
      </p:sp>
      <p:sp>
        <p:nvSpPr>
          <p:cNvPr id="3" name="Rectangle 2"/>
          <p:cNvSpPr/>
          <p:nvPr/>
        </p:nvSpPr>
        <p:spPr>
          <a:xfrm>
            <a:off x="404132" y="867876"/>
            <a:ext cx="11348226" cy="5909310"/>
          </a:xfrm>
          <a:prstGeom prst="rect">
            <a:avLst/>
          </a:prstGeom>
        </p:spPr>
        <p:txBody>
          <a:bodyPr wrap="square">
            <a:spAutoFit/>
          </a:bodyPr>
          <a:lstStyle/>
          <a:p>
            <a:pPr lvl="0"/>
            <a:r>
              <a:rPr lang="en-US" dirty="0" err="1" smtClean="0"/>
              <a:t>MemoryChunks</a:t>
            </a:r>
            <a:r>
              <a:rPr lang="en-US" dirty="0" smtClean="0"/>
              <a:t> are the </a:t>
            </a:r>
            <a:r>
              <a:rPr lang="en-US" b="1" i="1" dirty="0" smtClean="0"/>
              <a:t>finest-grained FAM </a:t>
            </a:r>
            <a:r>
              <a:rPr lang="en-US" dirty="0" smtClean="0"/>
              <a:t>resources which are modeled by Redfish.</a:t>
            </a:r>
          </a:p>
          <a:p>
            <a:pPr marL="342900" lvl="0" indent="-342900">
              <a:buFont typeface="Arial" panose="020B0604020202020204" pitchFamily="34" charset="0"/>
              <a:buChar char="•"/>
            </a:pPr>
            <a:r>
              <a:rPr lang="en-US" baseline="0" dirty="0" smtClean="0"/>
              <a:t>FMs and Redfish Services</a:t>
            </a:r>
            <a:r>
              <a:rPr lang="en-US" dirty="0" smtClean="0"/>
              <a:t> need a global handle to share </a:t>
            </a:r>
            <a:r>
              <a:rPr lang="en-US" dirty="0" err="1" smtClean="0"/>
              <a:t>MemoryChunks</a:t>
            </a:r>
            <a:r>
              <a:rPr lang="en-US" dirty="0" smtClean="0"/>
              <a:t> among multiple Hosts</a:t>
            </a:r>
          </a:p>
          <a:p>
            <a:pPr marL="800100" lvl="1" indent="-342900">
              <a:buFont typeface="Arial" panose="020B0604020202020204" pitchFamily="34" charset="0"/>
              <a:buChar char="•"/>
            </a:pPr>
            <a:r>
              <a:rPr lang="en-US" dirty="0" smtClean="0"/>
              <a:t>Redfish URI is not globally unique, just Redfish Service unique</a:t>
            </a:r>
          </a:p>
          <a:p>
            <a:pPr marL="800100" lvl="1" indent="-342900">
              <a:buFont typeface="Arial" panose="020B0604020202020204" pitchFamily="34" charset="0"/>
              <a:buChar char="•"/>
            </a:pPr>
            <a:r>
              <a:rPr lang="en-US" dirty="0" smtClean="0"/>
              <a:t>Redfish </a:t>
            </a:r>
            <a:r>
              <a:rPr lang="en-US" dirty="0" err="1" smtClean="0"/>
              <a:t>MemoryChunk</a:t>
            </a:r>
            <a:r>
              <a:rPr lang="en-US" dirty="0" smtClean="0"/>
              <a:t> objects should have a UUID to support this need</a:t>
            </a:r>
          </a:p>
          <a:p>
            <a:pPr marL="342900" lvl="0" indent="-342900">
              <a:buFont typeface="Arial" panose="020B0604020202020204" pitchFamily="34" charset="0"/>
              <a:buChar char="•"/>
            </a:pPr>
            <a:r>
              <a:rPr lang="en-US" baseline="0" dirty="0" smtClean="0"/>
              <a:t>FMs</a:t>
            </a:r>
            <a:r>
              <a:rPr lang="en-US" dirty="0" smtClean="0"/>
              <a:t> need a fabric-specific and fabric-unique handle to manage these </a:t>
            </a:r>
            <a:r>
              <a:rPr lang="en-US" dirty="0" err="1" smtClean="0"/>
              <a:t>MemoryChunks</a:t>
            </a:r>
            <a:r>
              <a:rPr lang="en-US" dirty="0" smtClean="0"/>
              <a:t> on the fabric HW</a:t>
            </a:r>
          </a:p>
          <a:p>
            <a:pPr marL="342900" lvl="0" indent="-342900">
              <a:buFont typeface="Arial" panose="020B0604020202020204" pitchFamily="34" charset="0"/>
              <a:buChar char="•"/>
            </a:pPr>
            <a:r>
              <a:rPr lang="en-US" baseline="0" dirty="0" err="1" smtClean="0"/>
              <a:t>MemoryChunks</a:t>
            </a:r>
            <a:r>
              <a:rPr lang="en-US" dirty="0" smtClean="0"/>
              <a:t> cannot cross hardware-mandated boundaries (</a:t>
            </a:r>
            <a:r>
              <a:rPr lang="en-US" dirty="0" err="1" smtClean="0"/>
              <a:t>eg</a:t>
            </a:r>
            <a:r>
              <a:rPr lang="en-US" dirty="0"/>
              <a:t>.</a:t>
            </a:r>
            <a:r>
              <a:rPr lang="en-US" dirty="0" smtClean="0"/>
              <a:t> media type, decoder boundaries)</a:t>
            </a:r>
          </a:p>
          <a:p>
            <a:pPr marL="342900" lvl="0" indent="-342900">
              <a:buFont typeface="Arial" panose="020B0604020202020204" pitchFamily="34" charset="0"/>
              <a:buChar char="•"/>
            </a:pPr>
            <a:r>
              <a:rPr lang="en-US" baseline="0" dirty="0" err="1" smtClean="0"/>
              <a:t>MemoryChunks</a:t>
            </a:r>
            <a:r>
              <a:rPr lang="en-US" dirty="0" smtClean="0"/>
              <a:t> cannot cross software-mandated boundaries (</a:t>
            </a:r>
            <a:r>
              <a:rPr lang="en-US" dirty="0" err="1" smtClean="0"/>
              <a:t>eg</a:t>
            </a:r>
            <a:r>
              <a:rPr lang="en-US" dirty="0" smtClean="0"/>
              <a:t>. Media type, permission domains)</a:t>
            </a:r>
          </a:p>
          <a:p>
            <a:pPr marL="342900" lvl="0" indent="-342900">
              <a:buFont typeface="Arial" panose="020B0604020202020204" pitchFamily="34" charset="0"/>
              <a:buChar char="•"/>
            </a:pPr>
            <a:r>
              <a:rPr lang="en-US" dirty="0" err="1" smtClean="0"/>
              <a:t>Memorychunks</a:t>
            </a:r>
            <a:r>
              <a:rPr lang="en-US" dirty="0" smtClean="0"/>
              <a:t> are therefore ‘homogeneous’ </a:t>
            </a:r>
            <a:r>
              <a:rPr lang="en-US" dirty="0" err="1" smtClean="0"/>
              <a:t>wrt</a:t>
            </a:r>
            <a:r>
              <a:rPr lang="en-US" dirty="0" smtClean="0"/>
              <a:t> these restrictions</a:t>
            </a:r>
          </a:p>
          <a:p>
            <a:pPr marL="342900" lvl="0" indent="-342900">
              <a:buFont typeface="Arial" panose="020B0604020202020204" pitchFamily="34" charset="0"/>
              <a:buChar char="•"/>
            </a:pPr>
            <a:r>
              <a:rPr lang="en-US" baseline="0" dirty="0" err="1" smtClean="0"/>
              <a:t>MemoryChunks</a:t>
            </a:r>
            <a:r>
              <a:rPr lang="en-US" baseline="0" dirty="0" smtClean="0"/>
              <a:t> are subordinates of </a:t>
            </a:r>
            <a:r>
              <a:rPr lang="en-US" baseline="0" dirty="0" err="1" smtClean="0"/>
              <a:t>MemoryDomains</a:t>
            </a:r>
            <a:r>
              <a:rPr lang="en-US" baseline="0" dirty="0" smtClean="0"/>
              <a:t>; they cannot cross over between </a:t>
            </a:r>
            <a:r>
              <a:rPr lang="en-US" baseline="0" dirty="0" err="1" smtClean="0"/>
              <a:t>MemoryDomains</a:t>
            </a:r>
            <a:endParaRPr lang="en-US" baseline="0" dirty="0" smtClean="0"/>
          </a:p>
          <a:p>
            <a:pPr lvl="0"/>
            <a:endParaRPr lang="en-US" dirty="0" smtClean="0"/>
          </a:p>
          <a:p>
            <a:pPr lvl="0"/>
            <a:r>
              <a:rPr lang="en-US" dirty="0" smtClean="0"/>
              <a:t>At the same time, Clients of the Redfish Services have expectations about </a:t>
            </a:r>
            <a:r>
              <a:rPr lang="en-US" dirty="0" err="1" smtClean="0"/>
              <a:t>MemoryDomains</a:t>
            </a:r>
            <a:r>
              <a:rPr lang="en-US" dirty="0" smtClean="0"/>
              <a:t> and </a:t>
            </a:r>
            <a:r>
              <a:rPr lang="en-US" dirty="0" err="1" smtClean="0"/>
              <a:t>MemoryChunks</a:t>
            </a:r>
            <a:r>
              <a:rPr lang="en-US" dirty="0"/>
              <a:t> </a:t>
            </a:r>
            <a:r>
              <a:rPr lang="en-US" dirty="0" smtClean="0"/>
              <a:t>none of which are written down yet.  A few, key expectations Sunfish should anticipate:</a:t>
            </a:r>
          </a:p>
          <a:p>
            <a:pPr marL="342900" lvl="0" indent="-342900">
              <a:buFont typeface="Arial" panose="020B0604020202020204" pitchFamily="34" charset="0"/>
              <a:buChar char="•"/>
            </a:pPr>
            <a:r>
              <a:rPr lang="en-US" dirty="0" err="1" smtClean="0"/>
              <a:t>MemoryChunks</a:t>
            </a:r>
            <a:r>
              <a:rPr lang="en-US" dirty="0" smtClean="0"/>
              <a:t> are homogeneous </a:t>
            </a:r>
            <a:r>
              <a:rPr lang="en-US" dirty="0" err="1" smtClean="0"/>
              <a:t>wrt</a:t>
            </a:r>
            <a:r>
              <a:rPr lang="en-US" dirty="0" smtClean="0"/>
              <a:t> persistence, general NUMA domains, permissions</a:t>
            </a:r>
          </a:p>
          <a:p>
            <a:pPr marL="342900" lvl="0" indent="-342900">
              <a:buFont typeface="Arial" panose="020B0604020202020204" pitchFamily="34" charset="0"/>
              <a:buChar char="•"/>
            </a:pPr>
            <a:r>
              <a:rPr lang="en-US" dirty="0" smtClean="0"/>
              <a:t>Persistent Memory pools and Volatile Memory pools may need different Resource Managers </a:t>
            </a:r>
          </a:p>
          <a:p>
            <a:pPr marL="342900" indent="-342900">
              <a:buFont typeface="Arial" panose="020B0604020202020204" pitchFamily="34" charset="0"/>
              <a:buChar char="•"/>
            </a:pPr>
            <a:r>
              <a:rPr lang="en-US" dirty="0" smtClean="0"/>
              <a:t>Different managers of different pools should not have access to Redfish access to other pools </a:t>
            </a:r>
          </a:p>
          <a:p>
            <a:pPr marL="742950" lvl="1" indent="-285750">
              <a:buFont typeface="Arial" panose="020B0604020202020204" pitchFamily="34" charset="0"/>
              <a:buChar char="•"/>
            </a:pPr>
            <a:r>
              <a:rPr lang="en-US" dirty="0" smtClean="0"/>
              <a:t>Otherwise Control permissions must be by </a:t>
            </a:r>
            <a:r>
              <a:rPr lang="en-US" dirty="0" err="1" smtClean="0"/>
              <a:t>MemoryChunk</a:t>
            </a:r>
            <a:r>
              <a:rPr lang="en-US" dirty="0" smtClean="0"/>
              <a:t> rather than by </a:t>
            </a:r>
            <a:r>
              <a:rPr lang="en-US" dirty="0" err="1" smtClean="0"/>
              <a:t>MemoryDomain</a:t>
            </a:r>
            <a:r>
              <a:rPr lang="en-US" dirty="0" smtClean="0"/>
              <a:t> </a:t>
            </a:r>
            <a:endParaRPr lang="en-US" dirty="0" smtClean="0"/>
          </a:p>
          <a:p>
            <a:r>
              <a:rPr lang="en-US" dirty="0" smtClean="0"/>
              <a:t>Allowing a single </a:t>
            </a:r>
            <a:r>
              <a:rPr lang="en-US" dirty="0" err="1" smtClean="0"/>
              <a:t>MemoryDomain</a:t>
            </a:r>
            <a:r>
              <a:rPr lang="en-US" dirty="0" smtClean="0"/>
              <a:t> to model heterogeneous Memory sources makes it much harder to hide hybrid memory devices from the Redfish Service Clients and provide isolation between pool managers.</a:t>
            </a:r>
          </a:p>
          <a:p>
            <a:endParaRPr lang="en-US" dirty="0" smtClean="0"/>
          </a:p>
          <a:p>
            <a:r>
              <a:rPr lang="en-US" b="1" dirty="0" smtClean="0"/>
              <a:t>The recommendation is that Sunfish present only ‘homogeneous’ </a:t>
            </a:r>
            <a:r>
              <a:rPr lang="en-US" b="1" dirty="0" err="1" smtClean="0"/>
              <a:t>MemoryDomains</a:t>
            </a:r>
            <a:r>
              <a:rPr lang="en-US" b="1" dirty="0" smtClean="0"/>
              <a:t> in the Redfish models for </a:t>
            </a:r>
            <a:r>
              <a:rPr lang="en-US" b="1" i="1" dirty="0" smtClean="0"/>
              <a:t>Fabric Attached Memory (FAM)</a:t>
            </a:r>
            <a:endParaRPr lang="en-US" b="1" i="1" dirty="0"/>
          </a:p>
        </p:txBody>
      </p:sp>
    </p:spTree>
    <p:extLst>
      <p:ext uri="{BB962C8B-B14F-4D97-AF65-F5344CB8AC3E}">
        <p14:creationId xmlns:p14="http://schemas.microsoft.com/office/powerpoint/2010/main" val="726729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smtClean="0"/>
              <a:t>Bottom Line Recommendation</a:t>
            </a:r>
            <a:endParaRPr lang="en-US" dirty="0"/>
          </a:p>
        </p:txBody>
      </p:sp>
      <p:sp>
        <p:nvSpPr>
          <p:cNvPr id="3" name="Rectangle 2"/>
          <p:cNvSpPr/>
          <p:nvPr/>
        </p:nvSpPr>
        <p:spPr>
          <a:xfrm>
            <a:off x="421887" y="1125328"/>
            <a:ext cx="11348226" cy="5632311"/>
          </a:xfrm>
          <a:prstGeom prst="rect">
            <a:avLst/>
          </a:prstGeom>
        </p:spPr>
        <p:txBody>
          <a:bodyPr wrap="square">
            <a:spAutoFit/>
          </a:bodyPr>
          <a:lstStyle/>
          <a:p>
            <a:pPr lvl="0"/>
            <a:r>
              <a:rPr lang="en-US" sz="2000" baseline="0" dirty="0" smtClean="0"/>
              <a:t>There are obviously other ways to make it easier to carve homogeneous </a:t>
            </a:r>
            <a:r>
              <a:rPr lang="en-US" sz="2000" baseline="0" dirty="0" err="1" smtClean="0"/>
              <a:t>MemoryChunks</a:t>
            </a:r>
            <a:r>
              <a:rPr lang="en-US" sz="2000" baseline="0" dirty="0" smtClean="0"/>
              <a:t> out of more heterogeneous </a:t>
            </a:r>
            <a:r>
              <a:rPr lang="en-US" sz="2000" baseline="0" dirty="0" err="1" smtClean="0"/>
              <a:t>MemoryDomains</a:t>
            </a:r>
            <a:r>
              <a:rPr lang="en-US" sz="2000" baseline="0" dirty="0" smtClean="0"/>
              <a:t>, but the OFMF charter is to offer the ‘Easy Button’.  </a:t>
            </a:r>
          </a:p>
          <a:p>
            <a:pPr lvl="0"/>
            <a:endParaRPr lang="en-US" sz="2000" baseline="0" dirty="0" smtClean="0"/>
          </a:p>
          <a:p>
            <a:pPr lvl="0"/>
            <a:r>
              <a:rPr lang="en-US" sz="2000" baseline="0" dirty="0" smtClean="0"/>
              <a:t>OFMF </a:t>
            </a:r>
            <a:r>
              <a:rPr lang="en-US" sz="2000" dirty="0" smtClean="0"/>
              <a:t>needs to </a:t>
            </a:r>
            <a:r>
              <a:rPr lang="en-US" sz="2000" baseline="0" dirty="0" smtClean="0"/>
              <a:t>recommend a policy and proceed with the reference implementation.</a:t>
            </a:r>
          </a:p>
          <a:p>
            <a:pPr lvl="0"/>
            <a:endParaRPr lang="en-US" sz="2000" dirty="0"/>
          </a:p>
          <a:p>
            <a:pPr lvl="0"/>
            <a:r>
              <a:rPr lang="en-US" sz="2000" baseline="0" dirty="0" smtClean="0"/>
              <a:t>Recommendation:</a:t>
            </a:r>
            <a:r>
              <a:rPr lang="en-US" sz="2000" dirty="0" smtClean="0"/>
              <a:t>  </a:t>
            </a:r>
          </a:p>
          <a:p>
            <a:pPr marL="342900" lvl="0" indent="-342900">
              <a:buFont typeface="Arial" panose="020B0604020202020204" pitchFamily="34" charset="0"/>
              <a:buChar char="•"/>
            </a:pPr>
            <a:r>
              <a:rPr lang="en-US" sz="2000" baseline="0" dirty="0" smtClean="0"/>
              <a:t>Accept that</a:t>
            </a:r>
            <a:r>
              <a:rPr lang="en-US" sz="2000" dirty="0" smtClean="0"/>
              <a:t> Memory Collection instances that fund FAM pools behind a Fabric Adapter are not required to be precise models of specific memory devices.</a:t>
            </a:r>
          </a:p>
          <a:p>
            <a:pPr marL="342900" lvl="0" indent="-342900">
              <a:buFont typeface="Arial" panose="020B0604020202020204" pitchFamily="34" charset="0"/>
              <a:buChar char="•"/>
            </a:pPr>
            <a:r>
              <a:rPr lang="en-US" sz="2000" baseline="0" dirty="0" smtClean="0"/>
              <a:t>Model</a:t>
            </a:r>
            <a:r>
              <a:rPr lang="en-US" sz="2000" dirty="0" smtClean="0"/>
              <a:t> FAM sources as aggregations of generic DRAM based Memory sources (for volatile capacity) and aggregations of some form of ‘Persistent’ Memory sources</a:t>
            </a:r>
          </a:p>
          <a:p>
            <a:pPr marL="342900" lvl="0" indent="-342900">
              <a:buFont typeface="Arial" panose="020B0604020202020204" pitchFamily="34" charset="0"/>
              <a:buChar char="•"/>
            </a:pPr>
            <a:r>
              <a:rPr lang="en-US" sz="2000" baseline="0" dirty="0" smtClean="0"/>
              <a:t>Create homogeneous </a:t>
            </a:r>
            <a:r>
              <a:rPr lang="en-US" sz="2000" baseline="0" dirty="0" err="1" smtClean="0"/>
              <a:t>MemoryDomains</a:t>
            </a:r>
            <a:r>
              <a:rPr lang="en-US" sz="2000" baseline="0" dirty="0" smtClean="0"/>
              <a:t> from the appropriate collection of homogeneous</a:t>
            </a:r>
            <a:r>
              <a:rPr lang="en-US" sz="2000" dirty="0" smtClean="0"/>
              <a:t> Memory sources.</a:t>
            </a:r>
          </a:p>
          <a:p>
            <a:pPr marL="342900" lvl="0" indent="-342900">
              <a:buFont typeface="Arial" panose="020B0604020202020204" pitchFamily="34" charset="0"/>
              <a:buChar char="•"/>
            </a:pPr>
            <a:r>
              <a:rPr lang="en-US" sz="2000" baseline="0" dirty="0" smtClean="0"/>
              <a:t>Place more fabric</a:t>
            </a:r>
            <a:r>
              <a:rPr lang="en-US" sz="2000" dirty="0" smtClean="0"/>
              <a:t> and vendor specific details about Memory sources in fabric specific and vendor OEM fields, in case fabric-aware Clients need or want these details.</a:t>
            </a:r>
          </a:p>
          <a:p>
            <a:pPr lvl="0"/>
            <a:r>
              <a:rPr lang="en-US" sz="2000" baseline="0" dirty="0" smtClean="0"/>
              <a:t>The above is believed possible without defining new schema for Redfish.  This assumption needs to be validated.</a:t>
            </a:r>
          </a:p>
          <a:p>
            <a:pPr lvl="0"/>
            <a:endParaRPr lang="en-US" sz="2000" dirty="0" smtClean="0"/>
          </a:p>
          <a:p>
            <a:pPr lvl="0"/>
            <a:r>
              <a:rPr lang="en-US" sz="2000" dirty="0" smtClean="0"/>
              <a:t>This recommendation does not prohibit alternative methods to create homogeneous </a:t>
            </a:r>
            <a:r>
              <a:rPr lang="en-US" sz="2000" dirty="0" err="1" smtClean="0"/>
              <a:t>MemoryDomains</a:t>
            </a:r>
            <a:r>
              <a:rPr lang="en-US" sz="2000" dirty="0"/>
              <a:t> </a:t>
            </a:r>
            <a:endParaRPr lang="en-US" sz="2000" baseline="0" dirty="0" smtClean="0"/>
          </a:p>
        </p:txBody>
      </p:sp>
    </p:spTree>
    <p:extLst>
      <p:ext uri="{BB962C8B-B14F-4D97-AF65-F5344CB8AC3E}">
        <p14:creationId xmlns:p14="http://schemas.microsoft.com/office/powerpoint/2010/main" val="3260696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smtClean="0"/>
              <a:t>Accompanying Rules for FM’s and Agents</a:t>
            </a:r>
            <a:endParaRPr lang="en-US" dirty="0"/>
          </a:p>
        </p:txBody>
      </p:sp>
      <p:sp>
        <p:nvSpPr>
          <p:cNvPr id="3" name="Rectangle 2"/>
          <p:cNvSpPr/>
          <p:nvPr/>
        </p:nvSpPr>
        <p:spPr>
          <a:xfrm>
            <a:off x="299224" y="1013926"/>
            <a:ext cx="11348226" cy="5324535"/>
          </a:xfrm>
          <a:prstGeom prst="rect">
            <a:avLst/>
          </a:prstGeom>
        </p:spPr>
        <p:txBody>
          <a:bodyPr wrap="square">
            <a:spAutoFit/>
          </a:bodyPr>
          <a:lstStyle/>
          <a:p>
            <a:pPr lvl="0"/>
            <a:r>
              <a:rPr lang="en-US" sz="1600" baseline="0" dirty="0" smtClean="0"/>
              <a:t>When</a:t>
            </a:r>
            <a:r>
              <a:rPr lang="en-US" sz="1600" dirty="0" smtClean="0"/>
              <a:t> creating a </a:t>
            </a:r>
            <a:r>
              <a:rPr lang="en-US" sz="1600" b="1" dirty="0" smtClean="0"/>
              <a:t>Redfish </a:t>
            </a:r>
            <a:r>
              <a:rPr lang="en-US" sz="1600" b="1" dirty="0" err="1" smtClean="0"/>
              <a:t>MemoryDomain</a:t>
            </a:r>
            <a:r>
              <a:rPr lang="en-US" sz="1600" b="1" dirty="0" smtClean="0"/>
              <a:t> </a:t>
            </a:r>
            <a:r>
              <a:rPr lang="en-US" sz="1600" dirty="0" smtClean="0"/>
              <a:t>to describe </a:t>
            </a:r>
            <a:r>
              <a:rPr lang="en-US" sz="1600" b="1" i="1" dirty="0" smtClean="0"/>
              <a:t>FAM</a:t>
            </a:r>
            <a:r>
              <a:rPr lang="en-US" sz="1600" dirty="0" smtClean="0"/>
              <a:t>, the FM/Agent stack shall use the following interpretations for specific Properties:</a:t>
            </a:r>
          </a:p>
          <a:p>
            <a:pPr lvl="0"/>
            <a:endParaRPr lang="en-US" sz="1600" dirty="0" smtClean="0"/>
          </a:p>
          <a:p>
            <a:pPr lvl="0"/>
            <a:r>
              <a:rPr lang="en-US" sz="1600" dirty="0" err="1" smtClean="0"/>
              <a:t>InterleavableMemorySets</a:t>
            </a:r>
            <a:r>
              <a:rPr lang="en-US" sz="1600" dirty="0" smtClean="0"/>
              <a:t> 	The </a:t>
            </a:r>
            <a:r>
              <a:rPr lang="en-US" sz="1600" strike="sngStrike" dirty="0" smtClean="0"/>
              <a:t>interleave sets for the memory chunk.</a:t>
            </a:r>
            <a:r>
              <a:rPr lang="en-US" sz="1600" strike="sngStrike" dirty="0" smtClean="0">
                <a:solidFill>
                  <a:srgbClr val="00B050"/>
                </a:solidFill>
              </a:rPr>
              <a:t> </a:t>
            </a:r>
            <a:r>
              <a:rPr lang="en-US" sz="1600" dirty="0" smtClean="0">
                <a:solidFill>
                  <a:srgbClr val="FF0000"/>
                </a:solidFill>
              </a:rPr>
              <a:t>Array of sets of interleaved 						sources which fund this </a:t>
            </a:r>
            <a:r>
              <a:rPr lang="en-US" sz="1600" dirty="0" err="1" smtClean="0">
                <a:solidFill>
                  <a:srgbClr val="FF0000"/>
                </a:solidFill>
              </a:rPr>
              <a:t>MemoryDomain</a:t>
            </a:r>
            <a:r>
              <a:rPr lang="en-US" sz="1600" dirty="0" smtClean="0">
                <a:solidFill>
                  <a:srgbClr val="FF0000"/>
                </a:solidFill>
              </a:rPr>
              <a:t>.</a:t>
            </a:r>
          </a:p>
          <a:p>
            <a:pPr lvl="0"/>
            <a:r>
              <a:rPr lang="en-US" sz="1600" dirty="0" err="1" smtClean="0"/>
              <a:t>MemorySet</a:t>
            </a:r>
            <a:r>
              <a:rPr lang="en-US" sz="1600" dirty="0" smtClean="0"/>
              <a:t> 		</a:t>
            </a:r>
            <a:r>
              <a:rPr lang="en-US" sz="1600" strike="sngStrike" dirty="0" smtClean="0"/>
              <a:t>The set of memory for a particular interleave set. </a:t>
            </a:r>
            <a:r>
              <a:rPr lang="en-US" sz="1600" dirty="0" smtClean="0">
                <a:solidFill>
                  <a:srgbClr val="FF0000"/>
                </a:solidFill>
              </a:rPr>
              <a:t>The array of URI’s 						pointing to memory resources for a particular interleave set</a:t>
            </a:r>
          </a:p>
          <a:p>
            <a:pPr lvl="0"/>
            <a:r>
              <a:rPr lang="en-US" sz="1600" dirty="0">
                <a:solidFill>
                  <a:srgbClr val="FF0000"/>
                </a:solidFill>
              </a:rPr>
              <a:t>	</a:t>
            </a:r>
            <a:r>
              <a:rPr lang="en-US" sz="1600" dirty="0" smtClean="0">
                <a:solidFill>
                  <a:srgbClr val="FF0000"/>
                </a:solidFill>
              </a:rPr>
              <a:t>		</a:t>
            </a:r>
            <a:r>
              <a:rPr lang="en-US" sz="1600" dirty="0" smtClean="0">
                <a:solidFill>
                  <a:srgbClr val="00B050"/>
                </a:solidFill>
              </a:rPr>
              <a:t>Unfortunately, there is no mechanism (yet) to point to a subset of a 						memory resource.  Also, no way to do without these links.</a:t>
            </a:r>
            <a:r>
              <a:rPr lang="en-US" sz="1600" dirty="0">
                <a:solidFill>
                  <a:srgbClr val="FF0000"/>
                </a:solidFill>
              </a:rPr>
              <a:t>	</a:t>
            </a:r>
            <a:r>
              <a:rPr lang="en-US" sz="1600" dirty="0" smtClean="0">
                <a:solidFill>
                  <a:srgbClr val="FF0000"/>
                </a:solidFill>
              </a:rPr>
              <a:t>			</a:t>
            </a:r>
            <a:endParaRPr lang="en-US" sz="1600" dirty="0">
              <a:solidFill>
                <a:srgbClr val="FF0000"/>
              </a:solidFill>
            </a:endParaRPr>
          </a:p>
          <a:p>
            <a:pPr lvl="0"/>
            <a:r>
              <a:rPr lang="en-US" sz="1600" dirty="0" smtClean="0"/>
              <a:t>@odata.id		</a:t>
            </a:r>
            <a:r>
              <a:rPr lang="en-US" sz="1600" dirty="0"/>
              <a:t>	</a:t>
            </a:r>
            <a:r>
              <a:rPr lang="en-US" sz="1600" dirty="0" smtClean="0"/>
              <a:t>Link to a Memory resource</a:t>
            </a:r>
          </a:p>
          <a:p>
            <a:pPr lvl="0"/>
            <a:r>
              <a:rPr lang="en-US" sz="1600" baseline="0" dirty="0"/>
              <a:t>	</a:t>
            </a:r>
            <a:r>
              <a:rPr lang="en-US" sz="1600" baseline="0" dirty="0" smtClean="0"/>
              <a:t>		</a:t>
            </a:r>
            <a:r>
              <a:rPr lang="en-US" sz="1600" baseline="0" dirty="0" smtClean="0">
                <a:solidFill>
                  <a:srgbClr val="00B050"/>
                </a:solidFill>
              </a:rPr>
              <a:t>Apparently</a:t>
            </a:r>
            <a:r>
              <a:rPr lang="en-US" sz="1600" dirty="0" smtClean="0">
                <a:solidFill>
                  <a:srgbClr val="00B050"/>
                </a:solidFill>
              </a:rPr>
              <a:t> assumed to be a homogeneous Memory ‘device’?</a:t>
            </a:r>
          </a:p>
          <a:p>
            <a:pPr lvl="0"/>
            <a:r>
              <a:rPr lang="en-US" sz="1600" baseline="0" dirty="0">
                <a:solidFill>
                  <a:srgbClr val="00B050"/>
                </a:solidFill>
              </a:rPr>
              <a:t>	</a:t>
            </a:r>
            <a:r>
              <a:rPr lang="en-US" sz="1600" baseline="0" dirty="0" smtClean="0">
                <a:solidFill>
                  <a:srgbClr val="00B050"/>
                </a:solidFill>
              </a:rPr>
              <a:t>		Must be present to enable clients to determine Memory properties</a:t>
            </a:r>
            <a:r>
              <a:rPr lang="en-US" sz="1600" dirty="0">
                <a:solidFill>
                  <a:srgbClr val="00B050"/>
                </a:solidFill>
              </a:rPr>
              <a:t>.</a:t>
            </a:r>
            <a:endParaRPr lang="en-US" sz="1600" baseline="0" dirty="0">
              <a:solidFill>
                <a:srgbClr val="00B050"/>
              </a:solidFill>
            </a:endParaRPr>
          </a:p>
          <a:p>
            <a:pPr lvl="0"/>
            <a:r>
              <a:rPr lang="en-US" sz="1600" b="1" dirty="0" err="1" smtClean="0"/>
              <a:t>MemorySizeMiB</a:t>
            </a:r>
            <a:r>
              <a:rPr lang="en-US" sz="1600" b="1" dirty="0" smtClean="0"/>
              <a:t> </a:t>
            </a:r>
            <a:r>
              <a:rPr lang="en-US" sz="1600" dirty="0" smtClean="0"/>
              <a:t>: 		The total size of the memory domain in </a:t>
            </a:r>
            <a:r>
              <a:rPr lang="en-US" sz="1600" dirty="0" err="1" smtClean="0"/>
              <a:t>mebibytes</a:t>
            </a:r>
            <a:r>
              <a:rPr lang="en-US" sz="1600" dirty="0" smtClean="0"/>
              <a:t> (</a:t>
            </a:r>
            <a:r>
              <a:rPr lang="en-US" sz="1600" dirty="0" err="1" smtClean="0"/>
              <a:t>MiB</a:t>
            </a:r>
            <a:r>
              <a:rPr lang="en-US" sz="1600" dirty="0" smtClean="0"/>
              <a:t>)</a:t>
            </a:r>
          </a:p>
          <a:p>
            <a:pPr lvl="0"/>
            <a:r>
              <a:rPr lang="en-US" sz="1600" dirty="0"/>
              <a:t>	</a:t>
            </a:r>
            <a:r>
              <a:rPr lang="en-US" sz="1600" dirty="0" smtClean="0"/>
              <a:t>		</a:t>
            </a:r>
            <a:r>
              <a:rPr lang="en-US" sz="1600" dirty="0" smtClean="0">
                <a:solidFill>
                  <a:srgbClr val="00B050"/>
                </a:solidFill>
              </a:rPr>
              <a:t>Assumed to be the summation of all capacity of all Memory resources 						linked in the </a:t>
            </a:r>
            <a:r>
              <a:rPr lang="en-US" sz="1600" dirty="0" err="1" smtClean="0">
                <a:solidFill>
                  <a:srgbClr val="00B050"/>
                </a:solidFill>
              </a:rPr>
              <a:t>InterleavableMemorySets</a:t>
            </a:r>
            <a:r>
              <a:rPr lang="en-US" sz="1600" dirty="0" smtClean="0">
                <a:solidFill>
                  <a:srgbClr val="00B050"/>
                </a:solidFill>
              </a:rPr>
              <a:t>.  Unfortunately, there is no way 						to tell if all this capacity is homogeneous, or of what basic properties (volatile, non-volatile, other)</a:t>
            </a:r>
          </a:p>
          <a:p>
            <a:pPr lvl="0"/>
            <a:r>
              <a:rPr lang="en-US" sz="1600" dirty="0">
                <a:solidFill>
                  <a:srgbClr val="00B050"/>
                </a:solidFill>
              </a:rPr>
              <a:t>	</a:t>
            </a:r>
            <a:r>
              <a:rPr lang="en-US" sz="1600" dirty="0" smtClean="0">
                <a:solidFill>
                  <a:srgbClr val="00B050"/>
                </a:solidFill>
              </a:rPr>
              <a:t>		Otherwise, </a:t>
            </a:r>
            <a:r>
              <a:rPr lang="en-US" sz="1600" b="1" dirty="0" smtClean="0">
                <a:solidFill>
                  <a:srgbClr val="00B050"/>
                </a:solidFill>
              </a:rPr>
              <a:t>This value might as well be ignored by a Sunfish (OFMF) client.</a:t>
            </a:r>
          </a:p>
          <a:p>
            <a:pPr lvl="0"/>
            <a:endParaRPr lang="en-US" sz="1600" b="1" dirty="0">
              <a:solidFill>
                <a:srgbClr val="00B050"/>
              </a:solidFill>
            </a:endParaRPr>
          </a:p>
          <a:p>
            <a:pPr lvl="0"/>
            <a:r>
              <a:rPr lang="en-US" sz="1600" i="1" dirty="0" smtClean="0">
                <a:solidFill>
                  <a:srgbClr val="00B050"/>
                </a:solidFill>
              </a:rPr>
              <a:t>NOTE:  Because almost no details about the actual memory media are included in the </a:t>
            </a:r>
            <a:r>
              <a:rPr lang="en-US" sz="1600" i="1" dirty="0" err="1" smtClean="0">
                <a:solidFill>
                  <a:srgbClr val="00B050"/>
                </a:solidFill>
              </a:rPr>
              <a:t>MemoryDomain</a:t>
            </a:r>
            <a:r>
              <a:rPr lang="en-US" sz="1600" i="1" dirty="0" smtClean="0">
                <a:solidFill>
                  <a:srgbClr val="00B050"/>
                </a:solidFill>
              </a:rPr>
              <a:t> description (as of </a:t>
            </a:r>
            <a:r>
              <a:rPr lang="en-US" sz="1600" dirty="0" smtClean="0"/>
              <a:t>Version 2023.1WIP99)</a:t>
            </a:r>
            <a:r>
              <a:rPr lang="en-US" sz="1600" i="1" dirty="0" smtClean="0">
                <a:solidFill>
                  <a:srgbClr val="00B050"/>
                </a:solidFill>
              </a:rPr>
              <a:t>, the </a:t>
            </a:r>
            <a:r>
              <a:rPr lang="en-US" sz="1600" i="1" dirty="0" err="1" smtClean="0">
                <a:solidFill>
                  <a:srgbClr val="00B050"/>
                </a:solidFill>
              </a:rPr>
              <a:t>InterleavableMemorySets</a:t>
            </a:r>
            <a:r>
              <a:rPr lang="en-US" sz="1600" i="1" dirty="0" smtClean="0">
                <a:solidFill>
                  <a:srgbClr val="00B050"/>
                </a:solidFill>
              </a:rPr>
              <a:t> details must be present and must tie the </a:t>
            </a:r>
            <a:r>
              <a:rPr lang="en-US" sz="1600" i="1" dirty="0" err="1" smtClean="0">
                <a:solidFill>
                  <a:srgbClr val="00B050"/>
                </a:solidFill>
              </a:rPr>
              <a:t>MemoryDomain</a:t>
            </a:r>
            <a:r>
              <a:rPr lang="en-US" sz="1600" i="1" dirty="0" smtClean="0">
                <a:solidFill>
                  <a:srgbClr val="00B050"/>
                </a:solidFill>
              </a:rPr>
              <a:t> to one or more Memory instances.</a:t>
            </a:r>
            <a:endParaRPr lang="en-US" sz="1600" i="1" dirty="0" smtClean="0"/>
          </a:p>
        </p:txBody>
      </p:sp>
      <p:sp>
        <p:nvSpPr>
          <p:cNvPr id="4" name="TextBox 3"/>
          <p:cNvSpPr txBox="1"/>
          <p:nvPr/>
        </p:nvSpPr>
        <p:spPr>
          <a:xfrm>
            <a:off x="852203" y="6338461"/>
            <a:ext cx="10795247" cy="369332"/>
          </a:xfrm>
          <a:prstGeom prst="rect">
            <a:avLst/>
          </a:prstGeom>
          <a:noFill/>
        </p:spPr>
        <p:txBody>
          <a:bodyPr wrap="square" rtlCol="0">
            <a:spAutoFit/>
          </a:bodyPr>
          <a:lstStyle/>
          <a:p>
            <a:r>
              <a:rPr lang="en-US" dirty="0" smtClean="0">
                <a:solidFill>
                  <a:srgbClr val="FF0000"/>
                </a:solidFill>
              </a:rPr>
              <a:t>Red:  changes proposed in wording				</a:t>
            </a:r>
            <a:r>
              <a:rPr lang="en-US" dirty="0" smtClean="0">
                <a:solidFill>
                  <a:srgbClr val="00B050"/>
                </a:solidFill>
              </a:rPr>
              <a:t>Green:  comments for discussion</a:t>
            </a:r>
            <a:endParaRPr lang="en-US" dirty="0">
              <a:solidFill>
                <a:srgbClr val="00B050"/>
              </a:solidFill>
            </a:endParaRPr>
          </a:p>
        </p:txBody>
      </p:sp>
    </p:spTree>
    <p:extLst>
      <p:ext uri="{BB962C8B-B14F-4D97-AF65-F5344CB8AC3E}">
        <p14:creationId xmlns:p14="http://schemas.microsoft.com/office/powerpoint/2010/main" val="2647207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smtClean="0"/>
              <a:t>Accompanying Rules for FM’s and Agents</a:t>
            </a:r>
            <a:endParaRPr lang="en-US" dirty="0"/>
          </a:p>
        </p:txBody>
      </p:sp>
      <p:sp>
        <p:nvSpPr>
          <p:cNvPr id="3" name="Rectangle 2"/>
          <p:cNvSpPr/>
          <p:nvPr/>
        </p:nvSpPr>
        <p:spPr>
          <a:xfrm>
            <a:off x="413009" y="895628"/>
            <a:ext cx="11348226" cy="5262979"/>
          </a:xfrm>
          <a:prstGeom prst="rect">
            <a:avLst/>
          </a:prstGeom>
        </p:spPr>
        <p:txBody>
          <a:bodyPr wrap="square">
            <a:spAutoFit/>
          </a:bodyPr>
          <a:lstStyle/>
          <a:p>
            <a:pPr lvl="0"/>
            <a:r>
              <a:rPr lang="en-US" sz="1600" baseline="0" dirty="0" smtClean="0"/>
              <a:t>When</a:t>
            </a:r>
            <a:r>
              <a:rPr lang="en-US" sz="1600" dirty="0" smtClean="0"/>
              <a:t> creating a </a:t>
            </a:r>
            <a:r>
              <a:rPr lang="en-US" sz="1600" b="1" dirty="0" smtClean="0"/>
              <a:t>Redfish Memory </a:t>
            </a:r>
            <a:r>
              <a:rPr lang="en-US" sz="1600" b="1" dirty="0" smtClean="0">
                <a:solidFill>
                  <a:srgbClr val="FF0000"/>
                </a:solidFill>
              </a:rPr>
              <a:t>resource</a:t>
            </a:r>
            <a:r>
              <a:rPr lang="en-US" sz="1600" b="1" dirty="0" smtClean="0"/>
              <a:t> (not a Memory device)  (Memory </a:t>
            </a:r>
            <a:r>
              <a:rPr lang="en-US" sz="1600" b="1" i="1" dirty="0" smtClean="0"/>
              <a:t>instance</a:t>
            </a:r>
            <a:r>
              <a:rPr lang="en-US" sz="1600" b="1" dirty="0" smtClean="0"/>
              <a:t>) </a:t>
            </a:r>
            <a:r>
              <a:rPr lang="en-US" sz="1600" dirty="0" smtClean="0"/>
              <a:t>to d</a:t>
            </a:r>
            <a:r>
              <a:rPr lang="en-US" sz="1600" dirty="0" smtClean="0"/>
              <a:t>escribe </a:t>
            </a:r>
            <a:r>
              <a:rPr lang="en-US" sz="1600" b="1" i="1" dirty="0" smtClean="0"/>
              <a:t>FAM</a:t>
            </a:r>
            <a:r>
              <a:rPr lang="en-US" sz="1600" dirty="0" smtClean="0"/>
              <a:t>, the FM/Agent stack shall use the following interpretations for specific Properties:</a:t>
            </a:r>
          </a:p>
          <a:p>
            <a:pPr lvl="0"/>
            <a:endParaRPr lang="en-US" sz="1600" dirty="0" smtClean="0"/>
          </a:p>
          <a:p>
            <a:pPr lvl="0"/>
            <a:r>
              <a:rPr lang="en-US" sz="1600" dirty="0" smtClean="0"/>
              <a:t>The</a:t>
            </a:r>
            <a:r>
              <a:rPr lang="en-US" sz="1600" dirty="0"/>
              <a:t> </a:t>
            </a:r>
            <a:r>
              <a:rPr lang="en-US" sz="1600" dirty="0" smtClean="0"/>
              <a:t>Memory schema represents a memory device, such as a DIMM, and its configuration</a:t>
            </a:r>
            <a:r>
              <a:rPr lang="en-US" sz="1600" strike="sngStrike" dirty="0" smtClean="0"/>
              <a:t>.</a:t>
            </a:r>
            <a:r>
              <a:rPr lang="en-US" sz="1600" dirty="0" smtClean="0">
                <a:solidFill>
                  <a:srgbClr val="FF0000"/>
                </a:solidFill>
              </a:rPr>
              <a:t>, or a generic set of media sources that are presented to a memory semantic fabric by a Fabric Adapter object.  </a:t>
            </a:r>
          </a:p>
          <a:p>
            <a:pPr lvl="0"/>
            <a:r>
              <a:rPr lang="en-US" sz="1600" dirty="0" smtClean="0">
                <a:solidFill>
                  <a:srgbClr val="00B050"/>
                </a:solidFill>
              </a:rPr>
              <a:t>The original definition of a Redfish Memory instance was very ‘memory device’ centric.  FAM resources located behind a Fabric Adapter may be presented as generic pools of volatile or non-volatile byte addressable storage.  In some cases, there are few details about the physical memory devices to be made known to the outside world.   </a:t>
            </a:r>
          </a:p>
          <a:p>
            <a:pPr lvl="0"/>
            <a:endParaRPr lang="en-US" sz="1600" dirty="0">
              <a:solidFill>
                <a:srgbClr val="00B050"/>
              </a:solidFill>
            </a:endParaRPr>
          </a:p>
          <a:p>
            <a:pPr lvl="0"/>
            <a:r>
              <a:rPr lang="en-US" sz="1600" dirty="0" err="1" smtClean="0"/>
              <a:t>MemoryType</a:t>
            </a:r>
            <a:r>
              <a:rPr lang="en-US" sz="1600" dirty="0" smtClean="0"/>
              <a:t>:  	</a:t>
            </a:r>
            <a:r>
              <a:rPr lang="en-US" sz="1600" dirty="0" smtClean="0">
                <a:solidFill>
                  <a:srgbClr val="00B050"/>
                </a:solidFill>
              </a:rPr>
              <a:t>use </a:t>
            </a:r>
            <a:r>
              <a:rPr lang="en-US" sz="1600" dirty="0" smtClean="0"/>
              <a:t>DRAM</a:t>
            </a:r>
            <a:r>
              <a:rPr lang="en-US" sz="1600" dirty="0" smtClean="0">
                <a:solidFill>
                  <a:srgbClr val="00B050"/>
                </a:solidFill>
              </a:rPr>
              <a:t> for generic volatile capacity.  Use </a:t>
            </a:r>
            <a:r>
              <a:rPr lang="en-US" sz="1600" dirty="0" smtClean="0"/>
              <a:t>NVDIMM_F</a:t>
            </a:r>
            <a:r>
              <a:rPr lang="en-US" sz="1600" dirty="0" smtClean="0">
                <a:solidFill>
                  <a:srgbClr val="00B050"/>
                </a:solidFill>
              </a:rPr>
              <a:t> for generic persistent capacity.  If the physical memory 		device is hybrid (such as </a:t>
            </a:r>
            <a:r>
              <a:rPr lang="en-US" sz="1600" dirty="0" err="1" smtClean="0"/>
              <a:t>IntelOptane</a:t>
            </a:r>
            <a:r>
              <a:rPr lang="en-US" sz="1600" dirty="0" smtClean="0">
                <a:solidFill>
                  <a:srgbClr val="00B050"/>
                </a:solidFill>
              </a:rPr>
              <a:t>, or </a:t>
            </a:r>
            <a:r>
              <a:rPr lang="en-US" sz="1600" dirty="0" smtClean="0"/>
              <a:t>NVDIMM_N</a:t>
            </a:r>
            <a:r>
              <a:rPr lang="en-US" sz="1600" dirty="0" smtClean="0">
                <a:solidFill>
                  <a:srgbClr val="00B050"/>
                </a:solidFill>
              </a:rPr>
              <a:t> or </a:t>
            </a:r>
            <a:r>
              <a:rPr lang="en-US" sz="1600" dirty="0" smtClean="0"/>
              <a:t>NVDIMM_P</a:t>
            </a:r>
            <a:r>
              <a:rPr lang="en-US" sz="1600" dirty="0" smtClean="0">
                <a:solidFill>
                  <a:srgbClr val="00B050"/>
                </a:solidFill>
              </a:rPr>
              <a:t>), the Memory instance shall use the </a:t>
            </a:r>
            <a:r>
              <a:rPr lang="en-US" sz="1600" dirty="0" smtClean="0"/>
              <a:t>Regions</a:t>
            </a:r>
            <a:r>
              <a:rPr lang="en-US" sz="1600" dirty="0" smtClean="0">
                <a:solidFill>
                  <a:srgbClr val="00B050"/>
                </a:solidFill>
              </a:rPr>
              <a:t> 		property to describe homogeneous Regions)</a:t>
            </a:r>
          </a:p>
          <a:p>
            <a:pPr lvl="0"/>
            <a:endParaRPr lang="en-US" sz="1600" dirty="0" smtClean="0"/>
          </a:p>
          <a:p>
            <a:pPr lvl="0"/>
            <a:r>
              <a:rPr lang="en-US" sz="1600" dirty="0" smtClean="0"/>
              <a:t>Regions: </a:t>
            </a:r>
          </a:p>
          <a:p>
            <a:pPr lvl="0"/>
            <a:r>
              <a:rPr lang="en-US" sz="1600" dirty="0">
                <a:solidFill>
                  <a:srgbClr val="00B050"/>
                </a:solidFill>
              </a:rPr>
              <a:t>	</a:t>
            </a:r>
            <a:r>
              <a:rPr lang="en-US" sz="1600" dirty="0" err="1" smtClean="0"/>
              <a:t>MemoryClassification</a:t>
            </a:r>
            <a:r>
              <a:rPr lang="en-US" sz="1600" dirty="0" smtClean="0"/>
              <a:t>:</a:t>
            </a:r>
            <a:r>
              <a:rPr lang="en-US" sz="1600" dirty="0" smtClean="0">
                <a:solidFill>
                  <a:srgbClr val="00B050"/>
                </a:solidFill>
              </a:rPr>
              <a:t>	use </a:t>
            </a:r>
            <a:r>
              <a:rPr lang="en-US" sz="1600" dirty="0" err="1" smtClean="0"/>
              <a:t>ByteAccessiblePersistence</a:t>
            </a:r>
            <a:r>
              <a:rPr lang="en-US" sz="1600" dirty="0" smtClean="0">
                <a:solidFill>
                  <a:srgbClr val="00B050"/>
                </a:solidFill>
              </a:rPr>
              <a:t> for persistent ranges, and use </a:t>
            </a:r>
            <a:r>
              <a:rPr lang="en-US" sz="1600" dirty="0" smtClean="0"/>
              <a:t>Volatile</a:t>
            </a:r>
            <a:r>
              <a:rPr lang="en-US" sz="1600" dirty="0" smtClean="0">
                <a:solidFill>
                  <a:srgbClr val="00B050"/>
                </a:solidFill>
              </a:rPr>
              <a:t> for the non-persistent 				ranges	</a:t>
            </a:r>
          </a:p>
          <a:p>
            <a:pPr lvl="0"/>
            <a:endParaRPr lang="en-US" sz="1600" dirty="0" smtClean="0">
              <a:solidFill>
                <a:srgbClr val="00B050"/>
              </a:solidFill>
            </a:endParaRPr>
          </a:p>
          <a:p>
            <a:pPr lvl="0"/>
            <a:r>
              <a:rPr lang="en-US" sz="1600" dirty="0" smtClean="0">
                <a:solidFill>
                  <a:srgbClr val="00B050"/>
                </a:solidFill>
              </a:rPr>
              <a:t>NOTE:  Currently (</a:t>
            </a:r>
            <a:r>
              <a:rPr lang="en-US" sz="1600" dirty="0" smtClean="0"/>
              <a:t>Version: 2023.1WIP99) </a:t>
            </a:r>
            <a:r>
              <a:rPr lang="en-US" sz="1600" dirty="0" smtClean="0">
                <a:solidFill>
                  <a:srgbClr val="00B050"/>
                </a:solidFill>
              </a:rPr>
              <a:t>there is no way to link a </a:t>
            </a:r>
            <a:r>
              <a:rPr lang="en-US" sz="1600" dirty="0" err="1" smtClean="0">
                <a:solidFill>
                  <a:srgbClr val="00B050"/>
                </a:solidFill>
              </a:rPr>
              <a:t>MemoryDomain</a:t>
            </a:r>
            <a:r>
              <a:rPr lang="en-US" sz="1600" dirty="0" smtClean="0">
                <a:solidFill>
                  <a:srgbClr val="00B050"/>
                </a:solidFill>
              </a:rPr>
              <a:t> to a Regions object within a Memory object.  Until that situation is corrected, if the FM/Agent stack wishes to model FAM using homogeneous </a:t>
            </a:r>
            <a:r>
              <a:rPr lang="en-US" sz="1600" dirty="0" err="1" smtClean="0">
                <a:solidFill>
                  <a:srgbClr val="00B050"/>
                </a:solidFill>
              </a:rPr>
              <a:t>MemoryDomains</a:t>
            </a:r>
            <a:r>
              <a:rPr lang="en-US" sz="1600" dirty="0" smtClean="0">
                <a:solidFill>
                  <a:srgbClr val="00B050"/>
                </a:solidFill>
              </a:rPr>
              <a:t>, the FM/Agent stack </a:t>
            </a:r>
            <a:r>
              <a:rPr lang="en-US" sz="1600" b="1" dirty="0" smtClean="0">
                <a:solidFill>
                  <a:srgbClr val="00B050"/>
                </a:solidFill>
              </a:rPr>
              <a:t>should arbitrarily model the Memory Instances as generic, homogeneous Memory objects in the Memory collections.  </a:t>
            </a:r>
          </a:p>
          <a:p>
            <a:pPr lvl="0"/>
            <a:endParaRPr lang="en-US" sz="1600" b="1" dirty="0">
              <a:solidFill>
                <a:srgbClr val="00B050"/>
              </a:solidFill>
            </a:endParaRPr>
          </a:p>
        </p:txBody>
      </p:sp>
      <p:sp>
        <p:nvSpPr>
          <p:cNvPr id="4" name="TextBox 3"/>
          <p:cNvSpPr txBox="1"/>
          <p:nvPr/>
        </p:nvSpPr>
        <p:spPr>
          <a:xfrm>
            <a:off x="861134" y="6393027"/>
            <a:ext cx="9046346" cy="369332"/>
          </a:xfrm>
          <a:prstGeom prst="rect">
            <a:avLst/>
          </a:prstGeom>
          <a:noFill/>
        </p:spPr>
        <p:txBody>
          <a:bodyPr wrap="square" rtlCol="0">
            <a:spAutoFit/>
          </a:bodyPr>
          <a:lstStyle/>
          <a:p>
            <a:r>
              <a:rPr lang="en-US" dirty="0" smtClean="0">
                <a:solidFill>
                  <a:srgbClr val="FF0000"/>
                </a:solidFill>
              </a:rPr>
              <a:t>Red:  changes proposed in wording		</a:t>
            </a:r>
            <a:r>
              <a:rPr lang="en-US" dirty="0" smtClean="0">
                <a:solidFill>
                  <a:srgbClr val="00B050"/>
                </a:solidFill>
              </a:rPr>
              <a:t>Green:  comments for discussion</a:t>
            </a:r>
            <a:endParaRPr lang="en-US" dirty="0">
              <a:solidFill>
                <a:srgbClr val="00B050"/>
              </a:solidFill>
            </a:endParaRPr>
          </a:p>
        </p:txBody>
      </p:sp>
    </p:spTree>
    <p:extLst>
      <p:ext uri="{BB962C8B-B14F-4D97-AF65-F5344CB8AC3E}">
        <p14:creationId xmlns:p14="http://schemas.microsoft.com/office/powerpoint/2010/main" val="1150494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smtClean="0"/>
              <a:t>Accompanying Rules for FM’s and Agents</a:t>
            </a:r>
            <a:endParaRPr lang="en-US" dirty="0"/>
          </a:p>
        </p:txBody>
      </p:sp>
      <p:sp>
        <p:nvSpPr>
          <p:cNvPr id="3" name="Rectangle 2"/>
          <p:cNvSpPr/>
          <p:nvPr/>
        </p:nvSpPr>
        <p:spPr>
          <a:xfrm>
            <a:off x="413009" y="895628"/>
            <a:ext cx="11348226" cy="5262979"/>
          </a:xfrm>
          <a:prstGeom prst="rect">
            <a:avLst/>
          </a:prstGeom>
        </p:spPr>
        <p:txBody>
          <a:bodyPr wrap="square">
            <a:spAutoFit/>
          </a:bodyPr>
          <a:lstStyle/>
          <a:p>
            <a:pPr lvl="0"/>
            <a:r>
              <a:rPr lang="en-US" sz="1600" baseline="0" dirty="0" smtClean="0"/>
              <a:t>When</a:t>
            </a:r>
            <a:r>
              <a:rPr lang="en-US" sz="1600" dirty="0" smtClean="0"/>
              <a:t> creating a </a:t>
            </a:r>
            <a:r>
              <a:rPr lang="en-US" sz="1600" b="1" dirty="0" smtClean="0"/>
              <a:t>Redfish Memory </a:t>
            </a:r>
            <a:r>
              <a:rPr lang="en-US" sz="1600" b="1" dirty="0" smtClean="0">
                <a:solidFill>
                  <a:srgbClr val="FF0000"/>
                </a:solidFill>
              </a:rPr>
              <a:t>resource</a:t>
            </a:r>
            <a:r>
              <a:rPr lang="en-US" sz="1600" b="1" dirty="0" smtClean="0"/>
              <a:t> (not a Memory device)  (Memory </a:t>
            </a:r>
            <a:r>
              <a:rPr lang="en-US" sz="1600" b="1" i="1" dirty="0" smtClean="0"/>
              <a:t>instance</a:t>
            </a:r>
            <a:r>
              <a:rPr lang="en-US" sz="1600" b="1" dirty="0" smtClean="0"/>
              <a:t>)  </a:t>
            </a:r>
            <a:r>
              <a:rPr lang="en-US" sz="1600" dirty="0" smtClean="0"/>
              <a:t>to d</a:t>
            </a:r>
            <a:r>
              <a:rPr lang="en-US" sz="1600" dirty="0" smtClean="0"/>
              <a:t>escribe </a:t>
            </a:r>
            <a:r>
              <a:rPr lang="en-US" sz="1600" b="1" i="1" dirty="0" smtClean="0"/>
              <a:t>FAM</a:t>
            </a:r>
            <a:r>
              <a:rPr lang="en-US" sz="1600" dirty="0" smtClean="0"/>
              <a:t>, the FM/Agent stack shall use the following interpretations for specific Properties:</a:t>
            </a:r>
          </a:p>
          <a:p>
            <a:pPr lvl="0"/>
            <a:r>
              <a:rPr lang="en-US" sz="1600" dirty="0" smtClean="0">
                <a:solidFill>
                  <a:srgbClr val="00B050"/>
                </a:solidFill>
              </a:rPr>
              <a:t>	</a:t>
            </a:r>
            <a:endParaRPr lang="en-US" sz="1600" b="1" dirty="0">
              <a:solidFill>
                <a:srgbClr val="00B050"/>
              </a:solidFill>
            </a:endParaRPr>
          </a:p>
          <a:p>
            <a:pPr lvl="0"/>
            <a:r>
              <a:rPr lang="en-US" sz="1600" b="1" i="1" dirty="0" smtClean="0">
                <a:solidFill>
                  <a:srgbClr val="00B050"/>
                </a:solidFill>
              </a:rPr>
              <a:t>Truly hybrid memory devices </a:t>
            </a:r>
            <a:r>
              <a:rPr lang="en-US" sz="1600" b="1" dirty="0" smtClean="0">
                <a:solidFill>
                  <a:srgbClr val="00B050"/>
                </a:solidFill>
              </a:rPr>
              <a:t>can be modeled as two or more Memory instances (sources) with the appropriate homogeneous properties segregated into different Memory instances.  The common details shall be identical in each Memory instance.</a:t>
            </a:r>
          </a:p>
          <a:p>
            <a:pPr lvl="0"/>
            <a:r>
              <a:rPr lang="en-US" sz="1600" b="1" dirty="0">
                <a:solidFill>
                  <a:srgbClr val="00B050"/>
                </a:solidFill>
              </a:rPr>
              <a:t>	</a:t>
            </a:r>
            <a:r>
              <a:rPr lang="en-US" sz="1600" dirty="0" err="1" smtClean="0"/>
              <a:t>CapacityMiB</a:t>
            </a:r>
            <a:r>
              <a:rPr lang="en-US" sz="1600" dirty="0" smtClean="0"/>
              <a:t>: </a:t>
            </a:r>
            <a:r>
              <a:rPr lang="en-US" sz="1600" dirty="0" smtClean="0">
                <a:solidFill>
                  <a:srgbClr val="00B050"/>
                </a:solidFill>
              </a:rPr>
              <a:t>	total capacity of this Memory instance’s included Regions </a:t>
            </a:r>
          </a:p>
          <a:p>
            <a:pPr lvl="0"/>
            <a:endParaRPr lang="en-US" sz="1600" dirty="0">
              <a:solidFill>
                <a:srgbClr val="00B050"/>
              </a:solidFill>
            </a:endParaRPr>
          </a:p>
          <a:p>
            <a:pPr lvl="0"/>
            <a:r>
              <a:rPr lang="en-US" sz="1600" dirty="0" smtClean="0">
                <a:solidFill>
                  <a:srgbClr val="00B050"/>
                </a:solidFill>
              </a:rPr>
              <a:t>‘Device’ level properties that are specific to a Region-specific property (such as persistence) are only present in the Memory instance containing the related Regions description.</a:t>
            </a:r>
          </a:p>
          <a:p>
            <a:pPr lvl="0"/>
            <a:r>
              <a:rPr lang="en-US" sz="1600" dirty="0">
                <a:solidFill>
                  <a:srgbClr val="00B050"/>
                </a:solidFill>
              </a:rPr>
              <a:t>	</a:t>
            </a:r>
            <a:r>
              <a:rPr lang="en-US" sz="1600" dirty="0" err="1" smtClean="0"/>
              <a:t>PersistentRegion</a:t>
            </a:r>
            <a:r>
              <a:rPr lang="en-US" sz="1600" dirty="0" smtClean="0"/>
              <a:t>*:</a:t>
            </a:r>
            <a:r>
              <a:rPr lang="en-US" sz="1600" dirty="0" smtClean="0">
                <a:solidFill>
                  <a:srgbClr val="00B050"/>
                </a:solidFill>
              </a:rPr>
              <a:t>	only included in Memory instances containing Regions with persistent capacity</a:t>
            </a:r>
          </a:p>
          <a:p>
            <a:pPr lvl="0"/>
            <a:r>
              <a:rPr lang="en-US" sz="1600">
                <a:solidFill>
                  <a:srgbClr val="00B050"/>
                </a:solidFill>
              </a:rPr>
              <a:t>	</a:t>
            </a:r>
            <a:r>
              <a:rPr lang="en-US" sz="1600" smtClean="0"/>
              <a:t>Volatile</a:t>
            </a:r>
            <a:r>
              <a:rPr lang="en-US" sz="1600" dirty="0" smtClean="0"/>
              <a:t>*:</a:t>
            </a:r>
            <a:r>
              <a:rPr lang="en-US" sz="1600" dirty="0" smtClean="0">
                <a:solidFill>
                  <a:srgbClr val="00B050"/>
                </a:solidFill>
              </a:rPr>
              <a:t>		only included in Memory instances containing Regions with volatile capacity  </a:t>
            </a:r>
          </a:p>
          <a:p>
            <a:pPr lvl="0"/>
            <a:endParaRPr lang="en-US" sz="1600" dirty="0">
              <a:solidFill>
                <a:srgbClr val="00B050"/>
              </a:solidFill>
            </a:endParaRPr>
          </a:p>
          <a:p>
            <a:pPr lvl="0"/>
            <a:r>
              <a:rPr lang="en-US" sz="1600" dirty="0" smtClean="0">
                <a:solidFill>
                  <a:srgbClr val="00B050"/>
                </a:solidFill>
              </a:rPr>
              <a:t>Each homogeneous Memory instance shall include a Regions array containing Regions objects that describe the appropriate homogeneous Regions of the hybrid memory device. </a:t>
            </a:r>
          </a:p>
          <a:p>
            <a:pPr lvl="0"/>
            <a:r>
              <a:rPr lang="en-US" sz="1600" dirty="0" smtClean="0"/>
              <a:t>Regions</a:t>
            </a:r>
          </a:p>
          <a:p>
            <a:pPr lvl="0"/>
            <a:r>
              <a:rPr lang="en-US" sz="1600" dirty="0">
                <a:solidFill>
                  <a:srgbClr val="00B050"/>
                </a:solidFill>
              </a:rPr>
              <a:t>	</a:t>
            </a:r>
            <a:r>
              <a:rPr lang="en-US" sz="1600" dirty="0" err="1" smtClean="0"/>
              <a:t>RegionID</a:t>
            </a:r>
            <a:r>
              <a:rPr lang="en-US" sz="1600" dirty="0" smtClean="0"/>
              <a:t>:	</a:t>
            </a:r>
            <a:r>
              <a:rPr lang="en-US" sz="1600" dirty="0" smtClean="0">
                <a:solidFill>
                  <a:srgbClr val="00B050"/>
                </a:solidFill>
              </a:rPr>
              <a:t>	shall be unique across all Memory instances used to describe the total hybrid device capacity</a:t>
            </a:r>
          </a:p>
          <a:p>
            <a:pPr lvl="0"/>
            <a:r>
              <a:rPr lang="en-US" sz="1600" dirty="0">
                <a:solidFill>
                  <a:srgbClr val="00B050"/>
                </a:solidFill>
              </a:rPr>
              <a:t>	</a:t>
            </a:r>
            <a:r>
              <a:rPr lang="en-US" sz="1600" dirty="0" err="1" smtClean="0"/>
              <a:t>SizeMiB</a:t>
            </a:r>
            <a:r>
              <a:rPr lang="en-US" sz="1600" dirty="0" smtClean="0"/>
              <a:t>:</a:t>
            </a:r>
            <a:r>
              <a:rPr lang="en-US" sz="1600" dirty="0" smtClean="0">
                <a:solidFill>
                  <a:srgbClr val="00B050"/>
                </a:solidFill>
              </a:rPr>
              <a:t>		shall be the size of this Region, as always</a:t>
            </a:r>
          </a:p>
          <a:p>
            <a:pPr lvl="0"/>
            <a:r>
              <a:rPr lang="en-US" sz="1600" dirty="0">
                <a:solidFill>
                  <a:srgbClr val="00B050"/>
                </a:solidFill>
              </a:rPr>
              <a:t>	</a:t>
            </a:r>
            <a:r>
              <a:rPr lang="en-US" sz="1600" dirty="0" err="1" smtClean="0"/>
              <a:t>OffsetMiB</a:t>
            </a:r>
            <a:r>
              <a:rPr lang="en-US" sz="1600" dirty="0" smtClean="0"/>
              <a:t>:	</a:t>
            </a:r>
            <a:r>
              <a:rPr lang="en-US" sz="1600" dirty="0" smtClean="0">
                <a:solidFill>
                  <a:srgbClr val="00B050"/>
                </a:solidFill>
              </a:rPr>
              <a:t>	shall be the starting offset of this Region from the base that would be used in a complete hybrid 				device model, but this is not an offset that has meaning outside the Redfish address space defined by 			the FM/Agent stack that creates the Memory resource object.  </a:t>
            </a:r>
            <a:r>
              <a:rPr lang="en-US" sz="1600" b="1" i="1" dirty="0" smtClean="0">
                <a:solidFill>
                  <a:srgbClr val="00B050"/>
                </a:solidFill>
              </a:rPr>
              <a:t>This offset has no meaning to 				individual Hosts on the CXL fabric!  See </a:t>
            </a:r>
            <a:r>
              <a:rPr lang="en-US" sz="1600" b="1" i="1" dirty="0" err="1" smtClean="0">
                <a:solidFill>
                  <a:srgbClr val="00B050"/>
                </a:solidFill>
              </a:rPr>
              <a:t>MemoryChunk</a:t>
            </a:r>
            <a:r>
              <a:rPr lang="en-US" sz="1600" b="1" i="1" dirty="0" smtClean="0">
                <a:solidFill>
                  <a:srgbClr val="00B050"/>
                </a:solidFill>
              </a:rPr>
              <a:t> discussion</a:t>
            </a:r>
          </a:p>
        </p:txBody>
      </p:sp>
      <p:sp>
        <p:nvSpPr>
          <p:cNvPr id="4" name="TextBox 3"/>
          <p:cNvSpPr txBox="1"/>
          <p:nvPr/>
        </p:nvSpPr>
        <p:spPr>
          <a:xfrm>
            <a:off x="861134" y="6393027"/>
            <a:ext cx="9046346" cy="369332"/>
          </a:xfrm>
          <a:prstGeom prst="rect">
            <a:avLst/>
          </a:prstGeom>
          <a:noFill/>
        </p:spPr>
        <p:txBody>
          <a:bodyPr wrap="square" rtlCol="0">
            <a:spAutoFit/>
          </a:bodyPr>
          <a:lstStyle/>
          <a:p>
            <a:r>
              <a:rPr lang="en-US" dirty="0" smtClean="0">
                <a:solidFill>
                  <a:srgbClr val="FF0000"/>
                </a:solidFill>
              </a:rPr>
              <a:t>Red:  changes proposed in wording		</a:t>
            </a:r>
            <a:r>
              <a:rPr lang="en-US" dirty="0" smtClean="0">
                <a:solidFill>
                  <a:srgbClr val="00B050"/>
                </a:solidFill>
              </a:rPr>
              <a:t>Green:  comments for discussion</a:t>
            </a:r>
            <a:endParaRPr lang="en-US" dirty="0">
              <a:solidFill>
                <a:srgbClr val="00B050"/>
              </a:solidFill>
            </a:endParaRPr>
          </a:p>
        </p:txBody>
      </p:sp>
    </p:spTree>
    <p:extLst>
      <p:ext uri="{BB962C8B-B14F-4D97-AF65-F5344CB8AC3E}">
        <p14:creationId xmlns:p14="http://schemas.microsoft.com/office/powerpoint/2010/main" val="1041266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537" y="-99874"/>
            <a:ext cx="10515600" cy="1325563"/>
          </a:xfrm>
        </p:spPr>
        <p:txBody>
          <a:bodyPr/>
          <a:lstStyle/>
          <a:p>
            <a:r>
              <a:rPr lang="en-US" dirty="0" smtClean="0"/>
              <a:t>Accompanying Rules for FM’s and Agents</a:t>
            </a:r>
            <a:endParaRPr lang="en-US" dirty="0"/>
          </a:p>
        </p:txBody>
      </p:sp>
      <p:sp>
        <p:nvSpPr>
          <p:cNvPr id="3" name="Rectangle 2"/>
          <p:cNvSpPr/>
          <p:nvPr/>
        </p:nvSpPr>
        <p:spPr>
          <a:xfrm>
            <a:off x="421887" y="1125328"/>
            <a:ext cx="11348226" cy="4278094"/>
          </a:xfrm>
          <a:prstGeom prst="rect">
            <a:avLst/>
          </a:prstGeom>
        </p:spPr>
        <p:txBody>
          <a:bodyPr wrap="square">
            <a:spAutoFit/>
          </a:bodyPr>
          <a:lstStyle/>
          <a:p>
            <a:pPr lvl="0"/>
            <a:r>
              <a:rPr lang="en-US" sz="1600" baseline="0" dirty="0" smtClean="0"/>
              <a:t>When</a:t>
            </a:r>
            <a:r>
              <a:rPr lang="en-US" sz="1600" dirty="0" smtClean="0"/>
              <a:t> creating a </a:t>
            </a:r>
            <a:r>
              <a:rPr lang="en-US" sz="1600" b="1" dirty="0" smtClean="0"/>
              <a:t>Redfish </a:t>
            </a:r>
            <a:r>
              <a:rPr lang="en-US" sz="1600" b="1" dirty="0" err="1" smtClean="0"/>
              <a:t>MemoryDomain</a:t>
            </a:r>
            <a:r>
              <a:rPr lang="en-US" sz="1600" b="1" dirty="0" smtClean="0"/>
              <a:t> to </a:t>
            </a:r>
            <a:r>
              <a:rPr lang="en-US" sz="1600" dirty="0" smtClean="0"/>
              <a:t>describe </a:t>
            </a:r>
            <a:r>
              <a:rPr lang="en-US" sz="1600" b="1" i="1" dirty="0" smtClean="0"/>
              <a:t>FAM</a:t>
            </a:r>
            <a:r>
              <a:rPr lang="en-US" sz="1600" dirty="0" smtClean="0"/>
              <a:t>, the FM/Agent stack shall use the following interpretations for specific Properties:</a:t>
            </a:r>
          </a:p>
          <a:p>
            <a:pPr lvl="0"/>
            <a:endParaRPr lang="en-US" sz="1600" dirty="0" smtClean="0"/>
          </a:p>
          <a:p>
            <a:pPr lvl="0"/>
            <a:r>
              <a:rPr lang="en-US" sz="1600" b="1" dirty="0" err="1" smtClean="0"/>
              <a:t>MemorySizeMiB</a:t>
            </a:r>
            <a:r>
              <a:rPr lang="en-US" sz="1600" b="1" dirty="0" smtClean="0"/>
              <a:t> </a:t>
            </a:r>
            <a:r>
              <a:rPr lang="en-US" sz="1600" dirty="0" smtClean="0"/>
              <a:t>: 		The total size of the memory domain in </a:t>
            </a:r>
            <a:r>
              <a:rPr lang="en-US" sz="1600" dirty="0" err="1" smtClean="0"/>
              <a:t>mebibytes</a:t>
            </a:r>
            <a:r>
              <a:rPr lang="en-US" sz="1600" dirty="0" smtClean="0"/>
              <a:t> (</a:t>
            </a:r>
            <a:r>
              <a:rPr lang="en-US" sz="1600" dirty="0" err="1" smtClean="0"/>
              <a:t>MiB</a:t>
            </a:r>
            <a:r>
              <a:rPr lang="en-US" sz="1600" dirty="0" smtClean="0"/>
              <a:t>)</a:t>
            </a:r>
          </a:p>
          <a:p>
            <a:pPr lvl="0"/>
            <a:r>
              <a:rPr lang="en-US" sz="1600" dirty="0"/>
              <a:t>	</a:t>
            </a:r>
            <a:r>
              <a:rPr lang="en-US" sz="1600" dirty="0" smtClean="0"/>
              <a:t>		</a:t>
            </a:r>
            <a:r>
              <a:rPr lang="en-US" sz="1600" dirty="0" smtClean="0">
                <a:solidFill>
                  <a:srgbClr val="00B050"/>
                </a:solidFill>
              </a:rPr>
              <a:t>Assumed to be the summation of all capacity of all Memory resources 						linked in the </a:t>
            </a:r>
            <a:r>
              <a:rPr lang="en-US" sz="1600" dirty="0" err="1" smtClean="0">
                <a:solidFill>
                  <a:srgbClr val="00B050"/>
                </a:solidFill>
              </a:rPr>
              <a:t>InterleavableMemorySets</a:t>
            </a:r>
            <a:r>
              <a:rPr lang="en-US" sz="1600" dirty="0" smtClean="0">
                <a:solidFill>
                  <a:srgbClr val="00B050"/>
                </a:solidFill>
              </a:rPr>
              <a:t>, but only </a:t>
            </a:r>
            <a:r>
              <a:rPr lang="en-US" sz="1600" b="1" dirty="0" smtClean="0">
                <a:solidFill>
                  <a:srgbClr val="00B050"/>
                </a:solidFill>
              </a:rPr>
              <a:t>IF HOMOGENEOUS</a:t>
            </a:r>
            <a:r>
              <a:rPr lang="en-US" sz="1600" dirty="0" smtClean="0">
                <a:solidFill>
                  <a:srgbClr val="00B050"/>
                </a:solidFill>
              </a:rPr>
              <a:t>. </a:t>
            </a:r>
          </a:p>
          <a:p>
            <a:pPr lvl="0"/>
            <a:endParaRPr lang="en-US" sz="1600" dirty="0" smtClean="0">
              <a:solidFill>
                <a:srgbClr val="00B050"/>
              </a:solidFill>
            </a:endParaRPr>
          </a:p>
          <a:p>
            <a:pPr lvl="0"/>
            <a:r>
              <a:rPr lang="en-US" sz="1600" dirty="0" smtClean="0">
                <a:solidFill>
                  <a:srgbClr val="00B050"/>
                </a:solidFill>
              </a:rPr>
              <a:t>A possible working restriction for Sunfish:</a:t>
            </a:r>
          </a:p>
          <a:p>
            <a:pPr marL="457200" lvl="0" indent="-457200">
              <a:buAutoNum type="alphaLcParenR"/>
            </a:pPr>
            <a:r>
              <a:rPr lang="en-US" sz="1600" dirty="0" smtClean="0">
                <a:solidFill>
                  <a:srgbClr val="00B050"/>
                </a:solidFill>
              </a:rPr>
              <a:t>If </a:t>
            </a:r>
            <a:r>
              <a:rPr lang="en-US" sz="1600" dirty="0" err="1" smtClean="0">
                <a:solidFill>
                  <a:srgbClr val="00B050"/>
                </a:solidFill>
              </a:rPr>
              <a:t>MemorySizeMiB</a:t>
            </a:r>
            <a:r>
              <a:rPr lang="en-US" sz="1600" dirty="0" smtClean="0">
                <a:solidFill>
                  <a:srgbClr val="00B050"/>
                </a:solidFill>
              </a:rPr>
              <a:t> is not present, the </a:t>
            </a:r>
            <a:r>
              <a:rPr lang="en-US" sz="1600" dirty="0" err="1" smtClean="0">
                <a:solidFill>
                  <a:srgbClr val="00B050"/>
                </a:solidFill>
              </a:rPr>
              <a:t>MemoryDomain</a:t>
            </a:r>
            <a:r>
              <a:rPr lang="en-US" sz="1600" dirty="0" smtClean="0">
                <a:solidFill>
                  <a:srgbClr val="00B050"/>
                </a:solidFill>
              </a:rPr>
              <a:t> cannot be assumed to be homogeneous, and the Client shall trace the Memory resources themselves to create the client’s view of one or more memory pools available from this </a:t>
            </a:r>
            <a:r>
              <a:rPr lang="en-US" sz="1600" dirty="0" err="1" smtClean="0">
                <a:solidFill>
                  <a:srgbClr val="00B050"/>
                </a:solidFill>
              </a:rPr>
              <a:t>MemoryDomain</a:t>
            </a:r>
            <a:r>
              <a:rPr lang="en-US" sz="1600" dirty="0" smtClean="0">
                <a:solidFill>
                  <a:srgbClr val="00B050"/>
                </a:solidFill>
              </a:rPr>
              <a:t>.  </a:t>
            </a:r>
          </a:p>
          <a:p>
            <a:pPr lvl="1"/>
            <a:r>
              <a:rPr lang="en-US" sz="1600" i="1" dirty="0" smtClean="0">
                <a:solidFill>
                  <a:srgbClr val="00B050"/>
                </a:solidFill>
              </a:rPr>
              <a:t>If </a:t>
            </a:r>
            <a:r>
              <a:rPr lang="en-US" sz="1600" i="1" dirty="0" err="1" smtClean="0">
                <a:solidFill>
                  <a:srgbClr val="00B050"/>
                </a:solidFill>
              </a:rPr>
              <a:t>MemorySizeMiB</a:t>
            </a:r>
            <a:r>
              <a:rPr lang="en-US" sz="1600" i="1" dirty="0" smtClean="0">
                <a:solidFill>
                  <a:srgbClr val="00B050"/>
                </a:solidFill>
              </a:rPr>
              <a:t> is present, the </a:t>
            </a:r>
            <a:r>
              <a:rPr lang="en-US" sz="1600" i="1" dirty="0" err="1" smtClean="0">
                <a:solidFill>
                  <a:srgbClr val="00B050"/>
                </a:solidFill>
              </a:rPr>
              <a:t>MemoryDomain</a:t>
            </a:r>
            <a:r>
              <a:rPr lang="en-US" sz="1600" i="1" dirty="0" smtClean="0">
                <a:solidFill>
                  <a:srgbClr val="00B050"/>
                </a:solidFill>
              </a:rPr>
              <a:t> shall be homogeneous</a:t>
            </a:r>
            <a:r>
              <a:rPr lang="en-US" sz="1600" dirty="0" smtClean="0">
                <a:solidFill>
                  <a:srgbClr val="00B050"/>
                </a:solidFill>
              </a:rPr>
              <a:t>, and if the Client wishes to know more details, it may trace the Memory resources.  If not, the Client can do allocations of </a:t>
            </a:r>
            <a:r>
              <a:rPr lang="en-US" sz="1600" dirty="0" err="1" smtClean="0">
                <a:solidFill>
                  <a:srgbClr val="00B050"/>
                </a:solidFill>
              </a:rPr>
              <a:t>MemoryChunks</a:t>
            </a:r>
            <a:r>
              <a:rPr lang="en-US" sz="1600" dirty="0" smtClean="0">
                <a:solidFill>
                  <a:srgbClr val="00B050"/>
                </a:solidFill>
              </a:rPr>
              <a:t> from this </a:t>
            </a:r>
            <a:r>
              <a:rPr lang="en-US" sz="1600" dirty="0" err="1" smtClean="0">
                <a:solidFill>
                  <a:srgbClr val="00B050"/>
                </a:solidFill>
              </a:rPr>
              <a:t>MemoryDomain</a:t>
            </a:r>
            <a:r>
              <a:rPr lang="en-US" sz="1600" dirty="0" smtClean="0">
                <a:solidFill>
                  <a:srgbClr val="00B050"/>
                </a:solidFill>
              </a:rPr>
              <a:t> as it sees fit.</a:t>
            </a:r>
          </a:p>
          <a:p>
            <a:pPr lvl="1"/>
            <a:endParaRPr lang="en-US" sz="1600" b="1" dirty="0" smtClean="0">
              <a:solidFill>
                <a:srgbClr val="00B050"/>
              </a:solidFill>
            </a:endParaRPr>
          </a:p>
          <a:p>
            <a:pPr lvl="1"/>
            <a:r>
              <a:rPr lang="en-US" sz="1600" b="1" dirty="0" smtClean="0">
                <a:solidFill>
                  <a:srgbClr val="00B050"/>
                </a:solidFill>
              </a:rPr>
              <a:t>NOTE:  there is still no </a:t>
            </a:r>
            <a:r>
              <a:rPr lang="en-US" sz="1600" b="1" dirty="0" err="1" smtClean="0">
                <a:solidFill>
                  <a:srgbClr val="00B050"/>
                </a:solidFill>
              </a:rPr>
              <a:t>MemoryDomain</a:t>
            </a:r>
            <a:r>
              <a:rPr lang="en-US" sz="1600" b="1" dirty="0" smtClean="0">
                <a:solidFill>
                  <a:srgbClr val="00B050"/>
                </a:solidFill>
              </a:rPr>
              <a:t> memory type (persistent, volatile, mixed) property.  Currently, a client must still trace at least one memory source to learn the basic properties of the domain.  </a:t>
            </a:r>
          </a:p>
          <a:p>
            <a:pPr lvl="1"/>
            <a:endParaRPr lang="en-US" sz="1600" b="1" dirty="0">
              <a:solidFill>
                <a:srgbClr val="00B050"/>
              </a:solidFill>
            </a:endParaRPr>
          </a:p>
          <a:p>
            <a:pPr lvl="1"/>
            <a:endParaRPr lang="en-US" sz="1600" b="1" dirty="0">
              <a:solidFill>
                <a:srgbClr val="00B050"/>
              </a:solidFill>
            </a:endParaRPr>
          </a:p>
        </p:txBody>
      </p:sp>
      <p:sp>
        <p:nvSpPr>
          <p:cNvPr id="4" name="TextBox 3"/>
          <p:cNvSpPr txBox="1"/>
          <p:nvPr/>
        </p:nvSpPr>
        <p:spPr>
          <a:xfrm>
            <a:off x="0" y="6126697"/>
            <a:ext cx="3467103" cy="646331"/>
          </a:xfrm>
          <a:prstGeom prst="rect">
            <a:avLst/>
          </a:prstGeom>
          <a:noFill/>
        </p:spPr>
        <p:txBody>
          <a:bodyPr wrap="none" rtlCol="0">
            <a:spAutoFit/>
          </a:bodyPr>
          <a:lstStyle/>
          <a:p>
            <a:r>
              <a:rPr lang="en-US" dirty="0" smtClean="0">
                <a:solidFill>
                  <a:srgbClr val="FF0000"/>
                </a:solidFill>
              </a:rPr>
              <a:t>Red:  changes proposed in wording</a:t>
            </a:r>
          </a:p>
          <a:p>
            <a:r>
              <a:rPr lang="en-US" dirty="0" smtClean="0">
                <a:solidFill>
                  <a:srgbClr val="00B050"/>
                </a:solidFill>
              </a:rPr>
              <a:t>Green:  comments for discussion</a:t>
            </a:r>
            <a:endParaRPr lang="en-US" dirty="0">
              <a:solidFill>
                <a:srgbClr val="00B050"/>
              </a:solidFill>
            </a:endParaRPr>
          </a:p>
        </p:txBody>
      </p:sp>
    </p:spTree>
    <p:extLst>
      <p:ext uri="{BB962C8B-B14F-4D97-AF65-F5344CB8AC3E}">
        <p14:creationId xmlns:p14="http://schemas.microsoft.com/office/powerpoint/2010/main" val="20716305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12931</TotalTime>
  <Words>975</Words>
  <Application>Microsoft Office PowerPoint</Application>
  <PresentationFormat>Widescreen</PresentationFormat>
  <Paragraphs>190</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Suggestion to Restrict OFMF FAM MemoryDomains to Homogenous Memory </vt:lpstr>
      <vt:lpstr>Fabric Memory Model – Resource Manager Viewpoint  -- Heterogeneous MemoryDomains Are a Problem</vt:lpstr>
      <vt:lpstr>Fabric Memory Model – Heterogeneous Sources Mapped to Homogeneous MemoryDomains</vt:lpstr>
      <vt:lpstr>Text Summary for the FAM problem</vt:lpstr>
      <vt:lpstr>Bottom Line Recommendation</vt:lpstr>
      <vt:lpstr>Accompanying Rules for FM’s and Agents</vt:lpstr>
      <vt:lpstr>Accompanying Rules for FM’s and Agents</vt:lpstr>
      <vt:lpstr>Accompanying Rules for FM’s and Agents</vt:lpstr>
      <vt:lpstr>Accompanying Rules for FM’s and Agents</vt:lpstr>
      <vt:lpstr>Accompanying Rules for FM’s and Agents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Suggestion to Restrict OFMF MemoryDomains to Homogenous Memory</dc:title>
  <dc:creator>Herrell, Russ W (Senior System Architect)</dc:creator>
  <cp:lastModifiedBy>Herrell, Russ W (Senior System Architect)</cp:lastModifiedBy>
  <cp:revision>43</cp:revision>
  <dcterms:created xsi:type="dcterms:W3CDTF">2023-04-26T15:42:57Z</dcterms:created>
  <dcterms:modified xsi:type="dcterms:W3CDTF">2023-05-05T15:14:33Z</dcterms:modified>
</cp:coreProperties>
</file>