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1" r:id="rId2"/>
    <p:sldId id="282" r:id="rId3"/>
    <p:sldId id="275" r:id="rId4"/>
    <p:sldId id="276" r:id="rId5"/>
    <p:sldId id="279" r:id="rId6"/>
    <p:sldId id="267" r:id="rId7"/>
    <p:sldId id="268" r:id="rId8"/>
    <p:sldId id="269" r:id="rId9"/>
    <p:sldId id="270" r:id="rId10"/>
    <p:sldId id="273" r:id="rId11"/>
    <p:sldId id="274"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575" autoAdjust="0"/>
  </p:normalViewPr>
  <p:slideViewPr>
    <p:cSldViewPr snapToGrid="0">
      <p:cViewPr varScale="1">
        <p:scale>
          <a:sx n="76" d="100"/>
          <a:sy n="76" d="100"/>
        </p:scale>
        <p:origin x="8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rell, Russ W (Senior System Architect)" userId="9de5c4ec-0cf0-47e6-9f54-b7fe85f442ac" providerId="ADAL" clId="{C10C5461-BD02-42E3-AE5A-BFB0283C1828}"/>
    <pc:docChg chg="custSel addSld modSld">
      <pc:chgData name="Herrell, Russ W (Senior System Architect)" userId="9de5c4ec-0cf0-47e6-9f54-b7fe85f442ac" providerId="ADAL" clId="{C10C5461-BD02-42E3-AE5A-BFB0283C1828}" dt="2023-05-26T15:43:18.312" v="987" actId="20577"/>
      <pc:docMkLst>
        <pc:docMk/>
      </pc:docMkLst>
      <pc:sldChg chg="modNotesTx">
        <pc:chgData name="Herrell, Russ W (Senior System Architect)" userId="9de5c4ec-0cf0-47e6-9f54-b7fe85f442ac" providerId="ADAL" clId="{C10C5461-BD02-42E3-AE5A-BFB0283C1828}" dt="2023-05-26T15:30:58.331" v="334" actId="20577"/>
        <pc:sldMkLst>
          <pc:docMk/>
          <pc:sldMk cId="2915010204" sldId="267"/>
        </pc:sldMkLst>
      </pc:sldChg>
      <pc:sldChg chg="modSp new mod">
        <pc:chgData name="Herrell, Russ W (Senior System Architect)" userId="9de5c4ec-0cf0-47e6-9f54-b7fe85f442ac" providerId="ADAL" clId="{C10C5461-BD02-42E3-AE5A-BFB0283C1828}" dt="2023-05-26T15:43:18.312" v="987" actId="20577"/>
        <pc:sldMkLst>
          <pc:docMk/>
          <pc:sldMk cId="2306141000" sldId="282"/>
        </pc:sldMkLst>
        <pc:spChg chg="mod">
          <ac:chgData name="Herrell, Russ W (Senior System Architect)" userId="9de5c4ec-0cf0-47e6-9f54-b7fe85f442ac" providerId="ADAL" clId="{C10C5461-BD02-42E3-AE5A-BFB0283C1828}" dt="2023-05-26T15:37:54.424" v="559" actId="20577"/>
          <ac:spMkLst>
            <pc:docMk/>
            <pc:sldMk cId="2306141000" sldId="282"/>
            <ac:spMk id="2" creationId="{CB96C3E8-B6A2-6C74-3BB6-980C58AE25E9}"/>
          </ac:spMkLst>
        </pc:spChg>
        <pc:spChg chg="mod">
          <ac:chgData name="Herrell, Russ W (Senior System Architect)" userId="9de5c4ec-0cf0-47e6-9f54-b7fe85f442ac" providerId="ADAL" clId="{C10C5461-BD02-42E3-AE5A-BFB0283C1828}" dt="2023-05-26T15:43:18.312" v="987" actId="20577"/>
          <ac:spMkLst>
            <pc:docMk/>
            <pc:sldMk cId="2306141000" sldId="282"/>
            <ac:spMk id="3" creationId="{E3138D8B-BE59-4F34-A741-A7C92FBB76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8B099E-FC09-4B8D-9734-F394B8F56A84}" type="datetimeFigureOut">
              <a:rPr lang="en-US" smtClean="0"/>
              <a:t>5/26/2023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40442-89B1-497E-A5F0-309A61A93BFC}" type="slidenum">
              <a:rPr lang="en-US" smtClean="0"/>
              <a:t>‹#›</a:t>
            </a:fld>
            <a:endParaRPr lang="en-US"/>
          </a:p>
        </p:txBody>
      </p:sp>
    </p:spTree>
    <p:extLst>
      <p:ext uri="{BB962C8B-B14F-4D97-AF65-F5344CB8AC3E}">
        <p14:creationId xmlns:p14="http://schemas.microsoft.com/office/powerpoint/2010/main" val="1894894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4BA5D0-51D7-4AEF-9981-2C144D90351C}" type="slidenum">
              <a:rPr lang="en-US" smtClean="0"/>
              <a:t>1</a:t>
            </a:fld>
            <a:endParaRPr lang="en-US"/>
          </a:p>
        </p:txBody>
      </p:sp>
    </p:spTree>
    <p:extLst>
      <p:ext uri="{BB962C8B-B14F-4D97-AF65-F5344CB8AC3E}">
        <p14:creationId xmlns:p14="http://schemas.microsoft.com/office/powerpoint/2010/main" val="175725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a:t>First there is an endpoint that can be the source or sink of packets on the fabric.  Endpoints can be physical or logical.</a:t>
            </a:r>
          </a:p>
          <a:p>
            <a:pPr marL="228600" indent="-228600">
              <a:buAutoNum type="arabicParenR"/>
            </a:pPr>
            <a:r>
              <a:rPr lang="en-US" baseline="0" dirty="0"/>
              <a:t>Redfish declares FAM resources are tied to the fabric by a physical entity called a Fabric Adapter. </a:t>
            </a:r>
          </a:p>
          <a:p>
            <a:pPr marL="228600" indent="-228600">
              <a:buAutoNum type="arabicParenR"/>
            </a:pPr>
            <a:r>
              <a:rPr lang="en-US" baseline="0" dirty="0"/>
              <a:t>Fabric Adapters have the ports on the physical fabric, providing the Endpoint with physical access</a:t>
            </a:r>
          </a:p>
          <a:p>
            <a:pPr marL="228600" indent="-228600">
              <a:buAutoNum type="arabicParenR" startAt="5"/>
            </a:pPr>
            <a:r>
              <a:rPr lang="en-US" baseline="0" dirty="0" err="1"/>
              <a:t>MemoryDomains</a:t>
            </a:r>
            <a:r>
              <a:rPr lang="en-US" baseline="0" dirty="0"/>
              <a:t> are funded by physical resources, IE Memory ‘devices’, ‘sources’, or ‘resources’.</a:t>
            </a:r>
          </a:p>
          <a:p>
            <a:pPr marL="457200" lvl="1" indent="0">
              <a:buNone/>
            </a:pPr>
            <a:r>
              <a:rPr lang="en-US" baseline="0" dirty="0"/>
              <a:t>Originally, memory devices were homogeneous things, and one </a:t>
            </a:r>
            <a:r>
              <a:rPr lang="en-US" baseline="0" dirty="0" err="1"/>
              <a:t>MemoryDomain</a:t>
            </a:r>
            <a:r>
              <a:rPr lang="en-US" baseline="0" dirty="0"/>
              <a:t> could be sourced by one or more (whole) Memory devices</a:t>
            </a:r>
          </a:p>
          <a:p>
            <a:pPr marL="457200" lvl="1" indent="0">
              <a:buNone/>
            </a:pPr>
            <a:r>
              <a:rPr lang="en-US" baseline="0" dirty="0"/>
              <a:t>The type, size, and number of memory devices determined the </a:t>
            </a:r>
            <a:r>
              <a:rPr lang="en-US" baseline="0" dirty="0" err="1"/>
              <a:t>MemoryDomain’s</a:t>
            </a:r>
            <a:r>
              <a:rPr lang="en-US" baseline="0" dirty="0"/>
              <a:t> properties and its capacity.</a:t>
            </a:r>
          </a:p>
          <a:p>
            <a:pPr marL="228600" indent="-228600">
              <a:buFont typeface="+mj-lt"/>
              <a:buAutoNum type="arabicPeriod" startAt="6"/>
            </a:pPr>
            <a:r>
              <a:rPr lang="en-US" baseline="0" dirty="0"/>
              <a:t>Fabric Adapters that provide access to FAM declare links to one or more </a:t>
            </a:r>
            <a:r>
              <a:rPr lang="en-US" baseline="0" dirty="0" err="1"/>
              <a:t>MemoryDomains</a:t>
            </a:r>
            <a:endParaRPr lang="en-US" baseline="0" dirty="0"/>
          </a:p>
          <a:p>
            <a:pPr marL="0" indent="0">
              <a:buNone/>
            </a:pPr>
            <a:r>
              <a:rPr lang="en-US" baseline="0" dirty="0"/>
              <a:t>	</a:t>
            </a:r>
            <a:r>
              <a:rPr lang="en-US" baseline="0" dirty="0" err="1"/>
              <a:t>MemoryDomains</a:t>
            </a:r>
            <a:r>
              <a:rPr lang="en-US" baseline="0" dirty="0"/>
              <a:t> are declared to be the memory pools presented to the fabric.   </a:t>
            </a:r>
          </a:p>
          <a:p>
            <a:pPr marL="228600" lvl="0" indent="-228600">
              <a:buFont typeface="+mj-lt"/>
              <a:buAutoNum type="arabicParenR" startAt="7"/>
            </a:pPr>
            <a:r>
              <a:rPr lang="en-US" baseline="0" dirty="0"/>
              <a:t>If the source or sources of Memory are not homogeneous, the FM/Agent needs to segregate al capacity into some number of homogeneous Memory sources that fund homogeneous </a:t>
            </a:r>
            <a:r>
              <a:rPr lang="en-US" baseline="0" dirty="0" err="1"/>
              <a:t>MemoryDomains</a:t>
            </a:r>
            <a:r>
              <a:rPr lang="en-US" baseline="0" dirty="0"/>
              <a:t>.</a:t>
            </a:r>
          </a:p>
          <a:p>
            <a:pPr marL="228600" lvl="0" indent="-228600">
              <a:buAutoNum type="arabicParenR" startAt="7"/>
            </a:pPr>
            <a:r>
              <a:rPr lang="en-US" baseline="0" dirty="0"/>
              <a:t>A homogeneous </a:t>
            </a:r>
            <a:r>
              <a:rPr lang="en-US" baseline="0" dirty="0" err="1"/>
              <a:t>MemoryDomain</a:t>
            </a:r>
            <a:r>
              <a:rPr lang="en-US" baseline="0" dirty="0"/>
              <a:t> makes an easy object to model a ‘homogeneous memory pool’  from which to carve out homogeneous Memory Chunks.</a:t>
            </a:r>
          </a:p>
          <a:p>
            <a:pPr marL="228600" lvl="0" indent="-228600">
              <a:buFont typeface="+mj-lt"/>
              <a:buAutoNum type="arabicParenR" startAt="9"/>
            </a:pPr>
            <a:r>
              <a:rPr lang="en-US" baseline="0" dirty="0"/>
              <a:t>And now the Resource managers do not have to understand the hardware Memory sources behind the </a:t>
            </a:r>
            <a:r>
              <a:rPr lang="en-US" baseline="0" dirty="0" err="1"/>
              <a:t>MemoryDomains</a:t>
            </a:r>
            <a:r>
              <a:rPr lang="en-US" baseline="0" dirty="0"/>
              <a:t> (unless they want to)</a:t>
            </a:r>
          </a:p>
          <a:p>
            <a:pPr marL="457200" lvl="1" indent="0">
              <a:buNone/>
            </a:pPr>
            <a:r>
              <a:rPr lang="en-US" baseline="0" dirty="0"/>
              <a:t>No details are lost, but the RMs can be generic and stick to processing Memory Pools, Memory Chunks, and Logical Memory Regions at an abstract level.</a:t>
            </a:r>
          </a:p>
          <a:p>
            <a:pPr marL="228600" lvl="0" indent="-228600">
              <a:buAutoNum type="arabicParenR" startAt="9"/>
            </a:pPr>
            <a:r>
              <a:rPr lang="en-US" baseline="0" dirty="0"/>
              <a:t>The OFMF requirement of homogeneous </a:t>
            </a:r>
            <a:r>
              <a:rPr lang="en-US" baseline="0" dirty="0" err="1"/>
              <a:t>MemoryDomains</a:t>
            </a:r>
            <a:r>
              <a:rPr lang="en-US" baseline="0" dirty="0"/>
              <a:t> can be met by the Agent/FM stack in a couple of ways.  The method shown requires the FM to sort the FAM sources behind the </a:t>
            </a:r>
            <a:r>
              <a:rPr lang="en-US" baseline="0" dirty="0" err="1"/>
              <a:t>FabricAdapter</a:t>
            </a:r>
            <a:r>
              <a:rPr lang="en-US" baseline="0" dirty="0"/>
              <a:t> into homogeneous Memory ‘resources’ so the Redfish Service Clients do not have to.</a:t>
            </a:r>
          </a:p>
          <a:p>
            <a:pPr marL="0" lvl="0" indent="0">
              <a:buNone/>
            </a:pPr>
            <a:endParaRPr lang="en-US" baseline="0" dirty="0"/>
          </a:p>
          <a:p>
            <a:pPr marL="0" lvl="0" indent="0">
              <a:buNone/>
            </a:pPr>
            <a:r>
              <a:rPr lang="en-US" baseline="0" dirty="0"/>
              <a:t>The rest is just setting policies for Agents/FMs to follow that define WHAT a Memory ‘source’ means, WHAT a </a:t>
            </a:r>
            <a:r>
              <a:rPr lang="en-US" baseline="0" dirty="0" err="1"/>
              <a:t>MemoryDomain</a:t>
            </a:r>
            <a:r>
              <a:rPr lang="en-US" baseline="0" dirty="0"/>
              <a:t> means, and WHAT a Memory Chunk means, so that Clients can have these simpler definitions to work with when doing ‘discovery’ on the Redfish Service tree.  There are obviously other ways to make it easier to carve homogeneous </a:t>
            </a:r>
            <a:r>
              <a:rPr lang="en-US" baseline="0" dirty="0" err="1"/>
              <a:t>MemoryChunks</a:t>
            </a:r>
            <a:r>
              <a:rPr lang="en-US" baseline="0" dirty="0"/>
              <a:t> out of more heterogeneous </a:t>
            </a:r>
            <a:r>
              <a:rPr lang="en-US" baseline="0" dirty="0" err="1"/>
              <a:t>MemoryDomains</a:t>
            </a:r>
            <a:r>
              <a:rPr lang="en-US" baseline="0" dirty="0"/>
              <a:t>.  OFMF should recommend a policy and preferred implementation and proceed with the reference implementation.</a:t>
            </a:r>
          </a:p>
          <a:p>
            <a:pPr marL="0" lvl="0" indent="0">
              <a:buNone/>
            </a:pPr>
            <a:endParaRPr lang="en-US" baseline="0" dirty="0"/>
          </a:p>
          <a:p>
            <a:pPr marL="457200" lvl="1" indent="0">
              <a:buNone/>
            </a:pPr>
            <a:endParaRPr lang="en-US" baseline="0" dirty="0"/>
          </a:p>
        </p:txBody>
      </p:sp>
      <p:sp>
        <p:nvSpPr>
          <p:cNvPr id="4" name="Slide Number Placeholder 3"/>
          <p:cNvSpPr>
            <a:spLocks noGrp="1"/>
          </p:cNvSpPr>
          <p:nvPr>
            <p:ph type="sldNum" sz="quarter" idx="5"/>
          </p:nvPr>
        </p:nvSpPr>
        <p:spPr/>
        <p:txBody>
          <a:bodyPr/>
          <a:lstStyle/>
          <a:p>
            <a:fld id="{D61C8689-8455-3546-ADF9-3B7273760F6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24811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baseline="0" dirty="0"/>
              <a:t>Now let’s look at how to model a multi-logical-device presented by the MLD.</a:t>
            </a:r>
          </a:p>
          <a:p>
            <a:pPr marL="457200" lvl="1" indent="0">
              <a:buNone/>
            </a:pPr>
            <a:r>
              <a:rPr lang="en-US" baseline="0" dirty="0"/>
              <a:t>Because the MLD is a FAM provider to the fabric, the FM will discover it and model it initially as a FAM device</a:t>
            </a:r>
          </a:p>
          <a:p>
            <a:pPr marL="457200" lvl="1" indent="0">
              <a:buNone/>
            </a:pPr>
            <a:endParaRPr lang="en-US" baseline="0" dirty="0"/>
          </a:p>
          <a:p>
            <a:pPr marL="457200" lvl="1" indent="0">
              <a:buNone/>
            </a:pPr>
            <a:r>
              <a:rPr lang="en-US" baseline="0" dirty="0"/>
              <a:t>Then, because the MLD provides its FAM capacity through one or more CXL Logical Devices, the FM can pre-populate the LDs into the Redfish Fabric Service tree.  </a:t>
            </a:r>
          </a:p>
          <a:p>
            <a:pPr marL="457200" lvl="1" indent="0">
              <a:buNone/>
            </a:pPr>
            <a:endParaRPr lang="en-US" baseline="0" dirty="0"/>
          </a:p>
          <a:p>
            <a:pPr marL="228600" lvl="0" indent="-228600">
              <a:buAutoNum type="arabicParenR"/>
            </a:pPr>
            <a:r>
              <a:rPr lang="en-US" baseline="0" dirty="0"/>
              <a:t>The FM pre-populates the expected PCIe structures which host the MLD’s Logical Devices.  The FM may not know all the PCIe specific mapping details (for example Bus/Device/Function numbers, PCIe bus width, </a:t>
            </a:r>
            <a:r>
              <a:rPr lang="en-US" baseline="0" dirty="0" err="1"/>
              <a:t>etc</a:t>
            </a:r>
            <a:r>
              <a:rPr lang="en-US" baseline="0" dirty="0"/>
              <a:t>), but the CXL Logical Device is dictated to be placed in this default location in the Redfish tree for a FAM device.</a:t>
            </a:r>
          </a:p>
          <a:p>
            <a:pPr marL="228600" lvl="0" indent="-228600">
              <a:buAutoNum type="arabicParenR"/>
            </a:pPr>
            <a:r>
              <a:rPr lang="en-US" baseline="0" dirty="0"/>
              <a:t>For interoperability, we propose that a CXL Logical Device be mapped to its own (logical) Endpoint object on the fabric.</a:t>
            </a:r>
          </a:p>
          <a:p>
            <a:pPr marL="228600" lvl="0" indent="-228600">
              <a:buAutoNum type="arabicParenR"/>
            </a:pPr>
            <a:r>
              <a:rPr lang="en-US" baseline="0" dirty="0"/>
              <a:t>Before any specific memory resources are allocated to this Logic Device, the FM must tie it to the </a:t>
            </a:r>
            <a:r>
              <a:rPr lang="en-US" baseline="0" dirty="0" err="1"/>
              <a:t>FabricAdapter</a:t>
            </a:r>
            <a:r>
              <a:rPr lang="en-US" baseline="0" dirty="0"/>
              <a:t> that sources it to the fabric.  This shall be done by tying its Endpoint back to the </a:t>
            </a:r>
            <a:r>
              <a:rPr lang="en-US" baseline="0" dirty="0" err="1"/>
              <a:t>FabricAdapters</a:t>
            </a:r>
            <a:r>
              <a:rPr lang="en-US" baseline="0" dirty="0"/>
              <a:t> port </a:t>
            </a:r>
          </a:p>
          <a:p>
            <a:pPr marL="228600" lvl="0" indent="-228600">
              <a:buAutoNum type="arabicParenR"/>
            </a:pPr>
            <a:r>
              <a:rPr lang="en-US" baseline="0" dirty="0"/>
              <a:t>Another method to link ‘place holder CXL Logical Devices’ to their sourcing entity shall be to create a link from the LD to its PCIe device   (physical device).  </a:t>
            </a:r>
          </a:p>
          <a:p>
            <a:pPr marL="0" lvl="0" indent="0">
              <a:buNone/>
            </a:pPr>
            <a:endParaRPr lang="en-US" baseline="0" dirty="0"/>
          </a:p>
          <a:p>
            <a:pPr marL="0" lvl="0" indent="0">
              <a:buNone/>
            </a:pPr>
            <a:r>
              <a:rPr lang="en-US" baseline="0" dirty="0"/>
              <a:t>      This is as far as the FM can go in completing the model without a plan that creates </a:t>
            </a:r>
            <a:r>
              <a:rPr lang="en-US" baseline="0" dirty="0" err="1"/>
              <a:t>MemoryChunks</a:t>
            </a:r>
            <a:r>
              <a:rPr lang="en-US" baseline="0" dirty="0"/>
              <a:t> and binds them to specific Logical Devices.</a:t>
            </a:r>
          </a:p>
          <a:p>
            <a:pPr marL="0" lvl="0" indent="0">
              <a:buNone/>
            </a:pPr>
            <a:r>
              <a:rPr lang="en-US" baseline="0" dirty="0"/>
              <a:t>       Certainly, an SLD or even the LD’s of an MLD may contain some memory pre-allocated to a given Logical Device.</a:t>
            </a:r>
          </a:p>
          <a:p>
            <a:pPr marL="228600" lvl="0" indent="-228600">
              <a:buAutoNum type="arabicParenR" startAt="5"/>
            </a:pPr>
            <a:r>
              <a:rPr lang="en-US" baseline="0" dirty="0"/>
              <a:t>For pre-allocated memory the FM/Agent modeling the FAM resources will create a </a:t>
            </a:r>
            <a:r>
              <a:rPr lang="en-US" baseline="0" dirty="0" err="1"/>
              <a:t>MemoryChunk</a:t>
            </a:r>
            <a:r>
              <a:rPr lang="en-US" baseline="0" dirty="0"/>
              <a:t> out of some of the capacity of our FAM device.  Pre-allocated memory resources that are not dynamically migrated shall have their own </a:t>
            </a:r>
            <a:r>
              <a:rPr lang="en-US" baseline="0" dirty="0" err="1"/>
              <a:t>MemoryDomain</a:t>
            </a:r>
            <a:r>
              <a:rPr lang="en-US" baseline="0" dirty="0"/>
              <a:t> / Memory source.  Basically pre-allocated memory and dynamically allocated memory shall not be modelled in the same </a:t>
            </a:r>
            <a:r>
              <a:rPr lang="en-US" baseline="0" dirty="0" err="1"/>
              <a:t>MemoryDomain</a:t>
            </a:r>
            <a:r>
              <a:rPr lang="en-US" baseline="0" dirty="0"/>
              <a:t>..  </a:t>
            </a:r>
          </a:p>
          <a:p>
            <a:pPr marL="228600" lvl="0" indent="-228600">
              <a:buAutoNum type="arabicParenR" startAt="5"/>
            </a:pPr>
            <a:r>
              <a:rPr lang="en-US" baseline="0" dirty="0"/>
              <a:t>Pre-allocated memory shall be modelled as one or more </a:t>
            </a:r>
            <a:r>
              <a:rPr lang="en-US" baseline="0" dirty="0" err="1"/>
              <a:t>MemoryChunks</a:t>
            </a:r>
            <a:r>
              <a:rPr lang="en-US" baseline="0" dirty="0"/>
              <a:t> already linked to LD 1 of the MLD.  This binding may create many cross linkages, but the important ones are the Endpoint to Chunk, the </a:t>
            </a:r>
            <a:r>
              <a:rPr lang="en-US" baseline="0" dirty="0" err="1"/>
              <a:t>LogicalDevice</a:t>
            </a:r>
            <a:r>
              <a:rPr lang="en-US" baseline="0" dirty="0"/>
              <a:t> to Chunk, and the </a:t>
            </a:r>
            <a:r>
              <a:rPr lang="en-US" baseline="0" dirty="0" err="1"/>
              <a:t>LogicalDevice</a:t>
            </a:r>
            <a:r>
              <a:rPr lang="en-US" baseline="0" dirty="0"/>
              <a:t> to parent </a:t>
            </a:r>
            <a:r>
              <a:rPr lang="en-US" baseline="0" dirty="0" err="1"/>
              <a:t>MemoryDomain</a:t>
            </a:r>
            <a:r>
              <a:rPr lang="en-US" baseline="0" dirty="0"/>
              <a:t>.</a:t>
            </a:r>
          </a:p>
          <a:p>
            <a:pPr marL="228600" lvl="0" indent="-228600">
              <a:buAutoNum type="arabicParenR" startAt="5"/>
            </a:pPr>
            <a:endParaRPr lang="en-US" baseline="0" dirty="0"/>
          </a:p>
          <a:p>
            <a:pPr marL="0" lvl="0" indent="0">
              <a:buNone/>
            </a:pPr>
            <a:r>
              <a:rPr lang="en-US" baseline="0" dirty="0"/>
              <a:t>At this point there is no host tied to the LD.</a:t>
            </a:r>
          </a:p>
          <a:p>
            <a:pPr marL="0" lvl="0" indent="0">
              <a:buNone/>
            </a:pPr>
            <a:endParaRPr lang="en-US" baseline="0" dirty="0"/>
          </a:p>
          <a:p>
            <a:pPr marL="228600" lvl="0" indent="-228600">
              <a:buAutoNum type="arabicParenR"/>
            </a:pPr>
            <a:endParaRPr lang="en-US" baseline="0" dirty="0"/>
          </a:p>
        </p:txBody>
      </p:sp>
      <p:sp>
        <p:nvSpPr>
          <p:cNvPr id="4" name="Slide Number Placeholder 3"/>
          <p:cNvSpPr>
            <a:spLocks noGrp="1"/>
          </p:cNvSpPr>
          <p:nvPr>
            <p:ph type="sldNum" sz="quarter" idx="5"/>
          </p:nvPr>
        </p:nvSpPr>
        <p:spPr/>
        <p:txBody>
          <a:bodyPr/>
          <a:lstStyle/>
          <a:p>
            <a:fld id="{D61C8689-8455-3546-ADF9-3B7273760F66}"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483758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en-US" baseline="0" dirty="0"/>
              <a:t>Starting with a model that could have been an SLD as easily as it was an MLD, let’s add a second LD in the example.  </a:t>
            </a:r>
          </a:p>
          <a:p>
            <a:pPr marL="457200" lvl="1" indent="0">
              <a:buNone/>
            </a:pPr>
            <a:endParaRPr lang="en-US" baseline="0" dirty="0"/>
          </a:p>
          <a:p>
            <a:pPr marL="228600" lvl="0" indent="-228600">
              <a:buAutoNum type="arabicParenR"/>
            </a:pPr>
            <a:r>
              <a:rPr lang="en-US" baseline="0" dirty="0"/>
              <a:t>The FM would find ALL the potential Logical Devices available on the MLD (</a:t>
            </a:r>
            <a:r>
              <a:rPr lang="en-US" baseline="0" dirty="0" err="1"/>
              <a:t>FabricAdapter</a:t>
            </a:r>
            <a:r>
              <a:rPr lang="en-US" baseline="0" dirty="0"/>
              <a:t>), we’ll show just a second LD.  The FM will find the memory source for pre-allocated capacity for each LD, model the Memory source and the associated </a:t>
            </a:r>
            <a:r>
              <a:rPr lang="en-US" baseline="0" dirty="0" err="1"/>
              <a:t>MemoryDomain</a:t>
            </a:r>
            <a:endParaRPr lang="en-US" baseline="0" dirty="0"/>
          </a:p>
          <a:p>
            <a:pPr marL="228600" lvl="0" indent="-228600">
              <a:buAutoNum type="arabicParenR"/>
            </a:pPr>
            <a:r>
              <a:rPr lang="en-US" baseline="0" dirty="0"/>
              <a:t>Like before, the capacity pre-allocated to an LD is modelled as a pre-allocated </a:t>
            </a:r>
            <a:r>
              <a:rPr lang="en-US" baseline="0" dirty="0" err="1"/>
              <a:t>MemoryChunk</a:t>
            </a:r>
            <a:r>
              <a:rPr lang="en-US" baseline="0" dirty="0"/>
              <a:t> and linked to the LD</a:t>
            </a:r>
          </a:p>
          <a:p>
            <a:pPr marL="228600" lvl="0" indent="-228600">
              <a:buAutoNum type="arabicParenR"/>
            </a:pPr>
            <a:r>
              <a:rPr lang="en-US" baseline="0" dirty="0"/>
              <a:t>The FM shall then create the new logical Endpoint and link it into the physical </a:t>
            </a:r>
            <a:r>
              <a:rPr lang="en-US" baseline="0" dirty="0" err="1"/>
              <a:t>FabricAdapter</a:t>
            </a:r>
            <a:r>
              <a:rPr lang="en-US" baseline="0" dirty="0"/>
              <a:t> Port, the Logical Device (as the </a:t>
            </a:r>
            <a:r>
              <a:rPr lang="en-US" baseline="0" dirty="0" err="1"/>
              <a:t>ConnectedEntity</a:t>
            </a:r>
            <a:r>
              <a:rPr lang="en-US" baseline="0" dirty="0"/>
              <a:t>) and link in the pre-allocated </a:t>
            </a:r>
            <a:r>
              <a:rPr lang="en-US" baseline="0" dirty="0" err="1"/>
              <a:t>MemoryChunk</a:t>
            </a:r>
            <a:r>
              <a:rPr lang="en-US" baseline="0" dirty="0"/>
              <a:t>(s)</a:t>
            </a:r>
          </a:p>
          <a:p>
            <a:pPr marL="228600" lvl="0" indent="-228600">
              <a:buAutoNum type="arabicParenR" startAt="5"/>
            </a:pPr>
            <a:endParaRPr lang="en-US" baseline="0" dirty="0"/>
          </a:p>
          <a:p>
            <a:pPr marL="0" lvl="0" indent="0">
              <a:buNone/>
            </a:pPr>
            <a:r>
              <a:rPr lang="en-US" baseline="0" dirty="0"/>
              <a:t>At this point there is still no host tied to the LD.  </a:t>
            </a:r>
          </a:p>
          <a:p>
            <a:pPr marL="0" lvl="0" indent="0">
              <a:buNone/>
            </a:pPr>
            <a:r>
              <a:rPr lang="en-US" baseline="0" dirty="0"/>
              <a:t>However, a Client can now walk the Endpoint Collection of the CXL fabric and discover the FAM physical device, all its pre-allocated and free memory pools, the Logical Devices and their pre-allocated memory capacities.</a:t>
            </a:r>
          </a:p>
          <a:p>
            <a:pPr marL="0" lvl="0" indent="0">
              <a:buNone/>
            </a:pPr>
            <a:endParaRPr lang="en-US" baseline="0" dirty="0"/>
          </a:p>
          <a:p>
            <a:pPr marL="0" lvl="0" indent="0">
              <a:buNone/>
            </a:pPr>
            <a:r>
              <a:rPr lang="en-US" baseline="0" dirty="0"/>
              <a:t>Not shown:  The optional Dynamic Capacity structures that an MLD might also contain.</a:t>
            </a:r>
          </a:p>
          <a:p>
            <a:pPr marL="0" lvl="0" indent="0">
              <a:buNone/>
            </a:pPr>
            <a:endParaRPr lang="en-US" baseline="0" dirty="0"/>
          </a:p>
          <a:p>
            <a:pPr marL="0" lvl="0" indent="0">
              <a:buNone/>
            </a:pPr>
            <a:endParaRPr lang="en-US" baseline="0" dirty="0"/>
          </a:p>
          <a:p>
            <a:pPr marL="0" lvl="0" indent="0">
              <a:buNone/>
            </a:pPr>
            <a:endParaRPr lang="en-US" baseline="0" dirty="0"/>
          </a:p>
          <a:p>
            <a:pPr marL="228600" lvl="0" indent="-228600">
              <a:buAutoNum type="arabicParenR"/>
            </a:pPr>
            <a:endParaRPr lang="en-US" baseline="0" dirty="0"/>
          </a:p>
        </p:txBody>
      </p:sp>
      <p:sp>
        <p:nvSpPr>
          <p:cNvPr id="4" name="Slide Number Placeholder 3"/>
          <p:cNvSpPr>
            <a:spLocks noGrp="1"/>
          </p:cNvSpPr>
          <p:nvPr>
            <p:ph type="sldNum" sz="quarter" idx="5"/>
          </p:nvPr>
        </p:nvSpPr>
        <p:spPr/>
        <p:txBody>
          <a:bodyPr/>
          <a:lstStyle/>
          <a:p>
            <a:fld id="{D61C8689-8455-3546-ADF9-3B7273760F6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537308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tables of rules were developed as a different snapshot in time from the animated bubble diagrams.</a:t>
            </a:r>
          </a:p>
          <a:p>
            <a:r>
              <a:rPr lang="en-US" dirty="0"/>
              <a:t>There are no guarantees that these examples are completely consistent with the bubble diagrams.</a:t>
            </a:r>
          </a:p>
          <a:p>
            <a:r>
              <a:rPr lang="en-US" dirty="0"/>
              <a:t>The bubble diagrams are newer and therefore likely more accurate, but nothing herein is anything more than a draft.</a:t>
            </a:r>
          </a:p>
        </p:txBody>
      </p:sp>
      <p:sp>
        <p:nvSpPr>
          <p:cNvPr id="4" name="Slide Number Placeholder 3"/>
          <p:cNvSpPr>
            <a:spLocks noGrp="1"/>
          </p:cNvSpPr>
          <p:nvPr>
            <p:ph type="sldNum" sz="quarter" idx="5"/>
          </p:nvPr>
        </p:nvSpPr>
        <p:spPr/>
        <p:txBody>
          <a:bodyPr/>
          <a:lstStyle/>
          <a:p>
            <a:fld id="{BD740442-89B1-497E-A5F0-309A61A93BFC}" type="slidenum">
              <a:rPr lang="en-US" smtClean="0"/>
              <a:t>6</a:t>
            </a:fld>
            <a:endParaRPr lang="en-US"/>
          </a:p>
        </p:txBody>
      </p:sp>
    </p:spTree>
    <p:extLst>
      <p:ext uri="{BB962C8B-B14F-4D97-AF65-F5344CB8AC3E}">
        <p14:creationId xmlns:p14="http://schemas.microsoft.com/office/powerpoint/2010/main" val="172187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F52B-AA11-1300-98EB-629BC735D9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535B6A-A593-0BD1-A757-4E65DE34BE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22A33-B3AB-49AD-98AB-4FBA81160A35}"/>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05F75C0E-02EE-4C3B-3AA9-0C519E2AA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4C3A7-AF85-1343-29A5-2F6ADA233D20}"/>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252573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BD1B6-C1E2-C943-EA1C-839BB4BE2B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68F998-AE3A-F717-CAA4-B76A1342C0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812CAE-D532-AA6E-FB39-89CAD03A4259}"/>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12233135-F0B8-020A-69A6-A6A187E3C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21003-D742-CF35-502C-423BC265D380}"/>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321544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97989-6F6D-C005-E95A-B29F321429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346487-872C-E067-7522-E3B75BB00E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0ABF04-0576-0954-EAF4-11883D746EA8}"/>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0BC386C9-4E55-3A72-E347-46F6CB8C8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4B9EA-9462-FCF0-8BBE-34F55633EA00}"/>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5736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7F97-E24A-F9D8-4610-DE6975EA2C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5CCFFF-C400-2137-6032-89F24AC317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D1FE0-4297-4D07-054D-B4F7E0FA18C7}"/>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E6DA151B-1CE1-02CC-80D0-9AED0D3BF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5A30D-0C71-C424-4A03-AD251354B151}"/>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130580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722A-6E8D-7784-B1D9-4E64F4C519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170DAA-62A0-C6E5-D38E-97C568438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CE4B5B-B5F0-04E9-CE97-7800B5E093DC}"/>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97EA27D6-F015-5C25-12F6-1DB263B80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5386F-9CAA-ADC2-38E1-E23713CBAA55}"/>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344989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A7B63-F4DD-22E3-E70A-7416322858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1C4D9-36D0-20C1-1C78-14547A9919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6BF9D7-1A75-2B9C-485A-43609BF9DF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B58173-1FCD-206D-8F6A-1B744CD39AB3}"/>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6" name="Footer Placeholder 5">
            <a:extLst>
              <a:ext uri="{FF2B5EF4-FFF2-40B4-BE49-F238E27FC236}">
                <a16:creationId xmlns:a16="http://schemas.microsoft.com/office/drawing/2014/main" id="{D98FBAC2-36F1-7827-1E71-CE4301A5F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266461-1AF2-0C0B-7152-5DA2D43ED7F5}"/>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185861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0A96-8FD5-20F6-1B64-B364F76BE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04C491-2890-1BDE-CE47-7E20C7441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1B4B79-3AFD-B568-C8AA-21E07A8E91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9650AB-307A-C4D9-63BB-2CAA12CD5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21EC75-AF26-7104-4948-D328B4E8BA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81C4D0-3DCE-8301-6377-F15994798605}"/>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8" name="Footer Placeholder 7">
            <a:extLst>
              <a:ext uri="{FF2B5EF4-FFF2-40B4-BE49-F238E27FC236}">
                <a16:creationId xmlns:a16="http://schemas.microsoft.com/office/drawing/2014/main" id="{6DC46A50-944F-BCEB-D5F4-A207230CF4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5465CF-D21E-5143-0F12-87D3D6FA7470}"/>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2741481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2202-D782-EDC8-62A7-94306DE8C9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600F96-77F4-3C14-EDCF-06C138EFF55D}"/>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4" name="Footer Placeholder 3">
            <a:extLst>
              <a:ext uri="{FF2B5EF4-FFF2-40B4-BE49-F238E27FC236}">
                <a16:creationId xmlns:a16="http://schemas.microsoft.com/office/drawing/2014/main" id="{4B7F1C91-C821-5932-CC32-0F8CB26AB8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D2BD69-7608-C12E-4392-B8E9D0C67A68}"/>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91532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2DE879-05AE-4F33-D34D-E6CC7159894C}"/>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3" name="Footer Placeholder 2">
            <a:extLst>
              <a:ext uri="{FF2B5EF4-FFF2-40B4-BE49-F238E27FC236}">
                <a16:creationId xmlns:a16="http://schemas.microsoft.com/office/drawing/2014/main" id="{3A4CEC6B-FEBF-5CB0-EAD0-498417378B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57C8C9-2B22-425C-DCCE-5B23454F107F}"/>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115721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5857E-4913-E437-D8D3-387EAB6F8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C97D24-A0C0-1D80-73D3-67A179F4C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81ED05-236F-CEA0-3259-043B77954A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F5C3DF-2563-6EBA-2928-6F79927D9755}"/>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6" name="Footer Placeholder 5">
            <a:extLst>
              <a:ext uri="{FF2B5EF4-FFF2-40B4-BE49-F238E27FC236}">
                <a16:creationId xmlns:a16="http://schemas.microsoft.com/office/drawing/2014/main" id="{606C1E49-D841-1D5F-B2E3-5B8A22D8F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BDBB4-7BF5-83C2-1207-70191CA9CB0E}"/>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96136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DB05-7CC6-A030-347C-6F933D2EF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18A1D3-E2C2-BD81-50D0-399D87BF25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3B9EB3-7045-326C-17C0-EEEFB7D7C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AD0E1-CB47-7D4F-B6DD-CF30FE47CFBD}"/>
              </a:ext>
            </a:extLst>
          </p:cNvPr>
          <p:cNvSpPr>
            <a:spLocks noGrp="1"/>
          </p:cNvSpPr>
          <p:nvPr>
            <p:ph type="dt" sz="half" idx="10"/>
          </p:nvPr>
        </p:nvSpPr>
        <p:spPr/>
        <p:txBody>
          <a:bodyPr/>
          <a:lstStyle/>
          <a:p>
            <a:fld id="{7B208919-4F1A-49E6-88A7-7131511D8728}" type="datetimeFigureOut">
              <a:rPr lang="en-US" smtClean="0"/>
              <a:t>5/26/2023</a:t>
            </a:fld>
            <a:endParaRPr lang="en-US"/>
          </a:p>
        </p:txBody>
      </p:sp>
      <p:sp>
        <p:nvSpPr>
          <p:cNvPr id="6" name="Footer Placeholder 5">
            <a:extLst>
              <a:ext uri="{FF2B5EF4-FFF2-40B4-BE49-F238E27FC236}">
                <a16:creationId xmlns:a16="http://schemas.microsoft.com/office/drawing/2014/main" id="{23195AEC-1BC4-A937-8BF1-DD6111F3F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D00A2-5FCE-BF67-3BF0-1568F78F982D}"/>
              </a:ext>
            </a:extLst>
          </p:cNvPr>
          <p:cNvSpPr>
            <a:spLocks noGrp="1"/>
          </p:cNvSpPr>
          <p:nvPr>
            <p:ph type="sldNum" sz="quarter" idx="12"/>
          </p:nvPr>
        </p:nvSpPr>
        <p:spPr/>
        <p:txBody>
          <a:bodyPr/>
          <a:lstStyle/>
          <a:p>
            <a:fld id="{F8325D5C-B242-4153-925B-EA10B17AA2E5}" type="slidenum">
              <a:rPr lang="en-US" smtClean="0"/>
              <a:t>‹#›</a:t>
            </a:fld>
            <a:endParaRPr lang="en-US"/>
          </a:p>
        </p:txBody>
      </p:sp>
    </p:spTree>
    <p:extLst>
      <p:ext uri="{BB962C8B-B14F-4D97-AF65-F5344CB8AC3E}">
        <p14:creationId xmlns:p14="http://schemas.microsoft.com/office/powerpoint/2010/main" val="112616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5BE626-22D8-167A-08BE-7754F8DD4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EC1AF1-F0D3-9A88-F894-45CA6AB030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15028-34E8-C7EA-2777-8C8B9B6477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08919-4F1A-49E6-88A7-7131511D8728}" type="datetimeFigureOut">
              <a:rPr lang="en-US" smtClean="0"/>
              <a:t>5/26/2023</a:t>
            </a:fld>
            <a:endParaRPr lang="en-US"/>
          </a:p>
        </p:txBody>
      </p:sp>
      <p:sp>
        <p:nvSpPr>
          <p:cNvPr id="5" name="Footer Placeholder 4">
            <a:extLst>
              <a:ext uri="{FF2B5EF4-FFF2-40B4-BE49-F238E27FC236}">
                <a16:creationId xmlns:a16="http://schemas.microsoft.com/office/drawing/2014/main" id="{9E9C3F4C-0A19-75B0-9791-17B2B81438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C58612-16B5-F1C1-501C-B82E000014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25D5C-B242-4153-925B-EA10B17AA2E5}" type="slidenum">
              <a:rPr lang="en-US" smtClean="0"/>
              <a:t>‹#›</a:t>
            </a:fld>
            <a:endParaRPr lang="en-US"/>
          </a:p>
        </p:txBody>
      </p:sp>
    </p:spTree>
    <p:extLst>
      <p:ext uri="{BB962C8B-B14F-4D97-AF65-F5344CB8AC3E}">
        <p14:creationId xmlns:p14="http://schemas.microsoft.com/office/powerpoint/2010/main" val="2691741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Enumerating Requirements for Redfish FAM modelling</a:t>
            </a:r>
          </a:p>
        </p:txBody>
      </p:sp>
      <p:sp>
        <p:nvSpPr>
          <p:cNvPr id="3" name="Subtitle 2"/>
          <p:cNvSpPr>
            <a:spLocks noGrp="1"/>
          </p:cNvSpPr>
          <p:nvPr>
            <p:ph type="subTitle" idx="1"/>
          </p:nvPr>
        </p:nvSpPr>
        <p:spPr/>
        <p:txBody>
          <a:bodyPr>
            <a:normAutofit fontScale="77500" lnSpcReduction="20000"/>
          </a:bodyPr>
          <a:lstStyle/>
          <a:p>
            <a:r>
              <a:rPr lang="en-US" dirty="0"/>
              <a:t>Example Requirements on how Agents create the Redfish models of CXL Multiple Logical Devices and how specific properties of the resulting objects are to be interpreted </a:t>
            </a:r>
          </a:p>
          <a:p>
            <a:endParaRPr lang="en-US" dirty="0"/>
          </a:p>
          <a:p>
            <a:r>
              <a:rPr lang="en-US" dirty="0"/>
              <a:t>Russ Herrell / John Mayfield  HPE</a:t>
            </a:r>
          </a:p>
          <a:p>
            <a:r>
              <a:rPr lang="en-US" dirty="0"/>
              <a:t>5/26/23</a:t>
            </a:r>
          </a:p>
        </p:txBody>
      </p:sp>
    </p:spTree>
    <p:extLst>
      <p:ext uri="{BB962C8B-B14F-4D97-AF65-F5344CB8AC3E}">
        <p14:creationId xmlns:p14="http://schemas.microsoft.com/office/powerpoint/2010/main" val="307801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584775"/>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i="1" dirty="0"/>
              <a:t>homogeneous</a:t>
            </a:r>
            <a:r>
              <a:rPr lang="en-US" sz="1600" b="1" dirty="0"/>
              <a:t> Memory </a:t>
            </a:r>
            <a:r>
              <a:rPr lang="en-US" sz="1600" dirty="0"/>
              <a:t>resource</a:t>
            </a:r>
            <a:r>
              <a:rPr lang="en-US" sz="1600" b="1" dirty="0"/>
              <a:t> </a:t>
            </a:r>
            <a:r>
              <a:rPr lang="en-US" sz="1600" dirty="0"/>
              <a:t>to describe </a:t>
            </a:r>
            <a:r>
              <a:rPr lang="en-US" sz="1600" b="1" i="1" dirty="0"/>
              <a:t>FAM</a:t>
            </a:r>
            <a:r>
              <a:rPr lang="en-US" sz="1600" dirty="0"/>
              <a:t>, the FM/Agent stack shall use the following interpretations for specific Properties: (1 of 2)</a:t>
            </a:r>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675861" y="1773214"/>
          <a:ext cx="10654748" cy="3205480"/>
        </p:xfrm>
        <a:graphic>
          <a:graphicData uri="http://schemas.openxmlformats.org/drawingml/2006/table">
            <a:tbl>
              <a:tblPr firstRow="1" bandRow="1">
                <a:tableStyleId>{5C22544A-7EE6-4342-B048-85BDC9FD1C3A}</a:tableStyleId>
              </a:tblPr>
              <a:tblGrid>
                <a:gridCol w="2693444">
                  <a:extLst>
                    <a:ext uri="{9D8B030D-6E8A-4147-A177-3AD203B41FA5}">
                      <a16:colId xmlns:a16="http://schemas.microsoft.com/office/drawing/2014/main" val="426647986"/>
                    </a:ext>
                  </a:extLst>
                </a:gridCol>
                <a:gridCol w="805130">
                  <a:extLst>
                    <a:ext uri="{9D8B030D-6E8A-4147-A177-3AD203B41FA5}">
                      <a16:colId xmlns:a16="http://schemas.microsoft.com/office/drawing/2014/main" val="708688693"/>
                    </a:ext>
                  </a:extLst>
                </a:gridCol>
                <a:gridCol w="1311965">
                  <a:extLst>
                    <a:ext uri="{9D8B030D-6E8A-4147-A177-3AD203B41FA5}">
                      <a16:colId xmlns:a16="http://schemas.microsoft.com/office/drawing/2014/main" val="3469014769"/>
                    </a:ext>
                  </a:extLst>
                </a:gridCol>
                <a:gridCol w="5844209">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370840">
                <a:tc>
                  <a:txBody>
                    <a:bodyPr/>
                    <a:lstStyle/>
                    <a:p>
                      <a:r>
                        <a:rPr lang="en-US" dirty="0" err="1"/>
                        <a:t>CapacityMiB</a:t>
                      </a:r>
                      <a:endParaRPr lang="en-US" dirty="0"/>
                    </a:p>
                  </a:txBody>
                  <a:tcPr/>
                </a:tc>
                <a:tc>
                  <a:txBody>
                    <a:bodyPr/>
                    <a:lstStyle/>
                    <a:p>
                      <a:r>
                        <a:rPr lang="en-US" dirty="0"/>
                        <a:t>Int</a:t>
                      </a:r>
                    </a:p>
                  </a:txBody>
                  <a:tcPr/>
                </a:tc>
                <a:tc>
                  <a:txBody>
                    <a:bodyPr/>
                    <a:lstStyle/>
                    <a:p>
                      <a:r>
                        <a:rPr lang="en-US" dirty="0"/>
                        <a:t>FM </a:t>
                      </a:r>
                      <a:r>
                        <a:rPr lang="en-US" dirty="0" err="1"/>
                        <a:t>crawlout</a:t>
                      </a:r>
                      <a:endParaRPr lang="en-US" dirty="0"/>
                    </a:p>
                  </a:txBody>
                  <a:tcPr/>
                </a:tc>
                <a:tc>
                  <a:txBody>
                    <a:bodyPr/>
                    <a:lstStyle/>
                    <a:p>
                      <a:r>
                        <a:rPr lang="en-US" sz="1800" b="0" dirty="0"/>
                        <a:t>Memory capacity in MiB.  This Property shall only be present if all capacity in the resource object is </a:t>
                      </a:r>
                      <a:r>
                        <a:rPr lang="en-US" sz="1800" b="0" i="1" dirty="0"/>
                        <a:t>homogeneous</a:t>
                      </a:r>
                      <a:r>
                        <a:rPr lang="en-US" sz="1800" b="0" dirty="0"/>
                        <a:t>.</a:t>
                      </a:r>
                      <a:endParaRPr lang="en-US" sz="1600" b="0" dirty="0"/>
                    </a:p>
                    <a:p>
                      <a:r>
                        <a:rPr lang="en-US" sz="1600" b="0" dirty="0"/>
                        <a:t>(The FM/Agent stack shall model all FAM Memory resource instances as </a:t>
                      </a:r>
                      <a:r>
                        <a:rPr lang="en-US" sz="1600" b="0" i="1" dirty="0"/>
                        <a:t>homogeneous</a:t>
                      </a:r>
                      <a:r>
                        <a:rPr lang="en-US" sz="1600" b="0" dirty="0"/>
                        <a:t> sources.) </a:t>
                      </a:r>
                      <a:endParaRPr lang="en-US" sz="1800" b="0" dirty="0"/>
                    </a:p>
                  </a:txBody>
                  <a:tcPr/>
                </a:tc>
                <a:extLst>
                  <a:ext uri="{0D108BD9-81ED-4DB2-BD59-A6C34878D82A}">
                    <a16:rowId xmlns:a16="http://schemas.microsoft.com/office/drawing/2014/main" val="203220270"/>
                  </a:ext>
                </a:extLst>
              </a:tr>
              <a:tr h="370840">
                <a:tc>
                  <a:txBody>
                    <a:bodyPr/>
                    <a:lstStyle/>
                    <a:p>
                      <a:r>
                        <a:rPr lang="en-US" dirty="0" err="1"/>
                        <a:t>OperatingMemoryModes</a:t>
                      </a:r>
                      <a:endParaRPr lang="en-US" dirty="0"/>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sz="1800" b="0" dirty="0"/>
                        <a:t>Array of strings describing the memory modes supported by this Memory resource. (Block, PMEM, Volatile) </a:t>
                      </a:r>
                    </a:p>
                    <a:p>
                      <a:r>
                        <a:rPr lang="en-US" sz="1400" b="0" dirty="0"/>
                        <a:t>If more than one mode is listed in the array, this is NOT a homogeneous Memory resource.  </a:t>
                      </a:r>
                      <a:endParaRPr lang="en-US" sz="1200" b="0" dirty="0"/>
                    </a:p>
                  </a:txBody>
                  <a:tcPr/>
                </a:tc>
                <a:extLst>
                  <a:ext uri="{0D108BD9-81ED-4DB2-BD59-A6C34878D82A}">
                    <a16:rowId xmlns:a16="http://schemas.microsoft.com/office/drawing/2014/main" val="1397543179"/>
                  </a:ext>
                </a:extLst>
              </a:tr>
              <a:tr h="370840">
                <a:tc>
                  <a:txBody>
                    <a:bodyPr/>
                    <a:lstStyle/>
                    <a:p>
                      <a:r>
                        <a:rPr lang="en-US" dirty="0"/>
                        <a:t>Regions</a:t>
                      </a:r>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sz="1800" b="0" dirty="0"/>
                        <a:t>Array of Region descriptions that define homogeneous sub-ranges of memory capacity within this Memory resource</a:t>
                      </a:r>
                    </a:p>
                  </a:txBody>
                  <a:tcPr/>
                </a:tc>
                <a:extLst>
                  <a:ext uri="{0D108BD9-81ED-4DB2-BD59-A6C34878D82A}">
                    <a16:rowId xmlns:a16="http://schemas.microsoft.com/office/drawing/2014/main" val="2080903607"/>
                  </a:ext>
                </a:extLst>
              </a:tr>
            </a:tbl>
          </a:graphicData>
        </a:graphic>
      </p:graphicFrame>
      <p:sp>
        <p:nvSpPr>
          <p:cNvPr id="6" name="TextBox 5">
            <a:extLst>
              <a:ext uri="{FF2B5EF4-FFF2-40B4-BE49-F238E27FC236}">
                <a16:creationId xmlns:a16="http://schemas.microsoft.com/office/drawing/2014/main" id="{05EC37B6-2825-CC30-8020-0AE4BBFB8B7F}"/>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291017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584775"/>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i="1" dirty="0"/>
              <a:t>homogeneous</a:t>
            </a:r>
            <a:r>
              <a:rPr lang="en-US" sz="1600" b="1" dirty="0"/>
              <a:t> Memory </a:t>
            </a:r>
            <a:r>
              <a:rPr lang="en-US" sz="1600" dirty="0"/>
              <a:t>resource</a:t>
            </a:r>
            <a:r>
              <a:rPr lang="en-US" sz="1600" b="1" dirty="0"/>
              <a:t> </a:t>
            </a:r>
            <a:r>
              <a:rPr lang="en-US" sz="1600" dirty="0"/>
              <a:t>to describe </a:t>
            </a:r>
            <a:r>
              <a:rPr lang="en-US" sz="1600" b="1" i="1" dirty="0"/>
              <a:t>FAM</a:t>
            </a:r>
            <a:r>
              <a:rPr lang="en-US" sz="1600" dirty="0"/>
              <a:t>, the FM/Agent stack shall use the following interpretations for specific Properties: (2 of 2)</a:t>
            </a:r>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675861" y="1773214"/>
          <a:ext cx="10654748" cy="4302760"/>
        </p:xfrm>
        <a:graphic>
          <a:graphicData uri="http://schemas.openxmlformats.org/drawingml/2006/table">
            <a:tbl>
              <a:tblPr firstRow="1" bandRow="1">
                <a:tableStyleId>{5C22544A-7EE6-4342-B048-85BDC9FD1C3A}</a:tableStyleId>
              </a:tblPr>
              <a:tblGrid>
                <a:gridCol w="2693444">
                  <a:extLst>
                    <a:ext uri="{9D8B030D-6E8A-4147-A177-3AD203B41FA5}">
                      <a16:colId xmlns:a16="http://schemas.microsoft.com/office/drawing/2014/main" val="426647986"/>
                    </a:ext>
                  </a:extLst>
                </a:gridCol>
                <a:gridCol w="805130">
                  <a:extLst>
                    <a:ext uri="{9D8B030D-6E8A-4147-A177-3AD203B41FA5}">
                      <a16:colId xmlns:a16="http://schemas.microsoft.com/office/drawing/2014/main" val="708688693"/>
                    </a:ext>
                  </a:extLst>
                </a:gridCol>
                <a:gridCol w="1311965">
                  <a:extLst>
                    <a:ext uri="{9D8B030D-6E8A-4147-A177-3AD203B41FA5}">
                      <a16:colId xmlns:a16="http://schemas.microsoft.com/office/drawing/2014/main" val="3469014769"/>
                    </a:ext>
                  </a:extLst>
                </a:gridCol>
                <a:gridCol w="5844209">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370840">
                <a:tc>
                  <a:txBody>
                    <a:bodyPr/>
                    <a:lstStyle/>
                    <a:p>
                      <a:r>
                        <a:rPr lang="en-US" dirty="0"/>
                        <a:t>Regions/ </a:t>
                      </a:r>
                      <a:r>
                        <a:rPr lang="en-US" dirty="0" err="1"/>
                        <a:t>MemoryClassification</a:t>
                      </a:r>
                      <a:endParaRPr lang="en-US" dirty="0"/>
                    </a:p>
                  </a:txBody>
                  <a:tcPr/>
                </a:tc>
                <a:tc>
                  <a:txBody>
                    <a:bodyPr/>
                    <a:lstStyle/>
                    <a:p>
                      <a:r>
                        <a:rPr lang="en-US" dirty="0"/>
                        <a:t>String</a:t>
                      </a:r>
                    </a:p>
                  </a:txBody>
                  <a:tcPr/>
                </a:tc>
                <a:tc>
                  <a:txBody>
                    <a:bodyPr/>
                    <a:lstStyle/>
                    <a:p>
                      <a:r>
                        <a:rPr lang="en-US" dirty="0"/>
                        <a:t>FM </a:t>
                      </a:r>
                      <a:r>
                        <a:rPr lang="en-US" dirty="0" err="1"/>
                        <a:t>crawlout</a:t>
                      </a:r>
                      <a:endParaRPr lang="en-US" dirty="0"/>
                    </a:p>
                  </a:txBody>
                  <a:tcPr/>
                </a:tc>
                <a:tc>
                  <a:txBody>
                    <a:bodyPr/>
                    <a:lstStyle/>
                    <a:p>
                      <a:r>
                        <a:rPr lang="en-US" dirty="0"/>
                        <a:t>Basic memory type (Block, PMEM, Volatile) of entire region.</a:t>
                      </a:r>
                    </a:p>
                    <a:p>
                      <a:r>
                        <a:rPr lang="en-US" sz="1400" dirty="0"/>
                        <a:t>This property dictates the corresponding </a:t>
                      </a:r>
                      <a:r>
                        <a:rPr lang="en-US" sz="1400" dirty="0" err="1"/>
                        <a:t>AddressRangeType</a:t>
                      </a:r>
                      <a:r>
                        <a:rPr lang="en-US" sz="1400" dirty="0"/>
                        <a:t> property of the </a:t>
                      </a:r>
                      <a:r>
                        <a:rPr lang="en-US" sz="1400" dirty="0" err="1"/>
                        <a:t>MemoryDomain</a:t>
                      </a:r>
                      <a:r>
                        <a:rPr lang="en-US" sz="1400" dirty="0"/>
                        <a:t> funded by this Region.  A homogeneous Sunfish FAM Memory resource shall have the same </a:t>
                      </a:r>
                      <a:r>
                        <a:rPr lang="en-US" sz="1400" dirty="0" err="1"/>
                        <a:t>MemoryClassification</a:t>
                      </a:r>
                      <a:r>
                        <a:rPr lang="en-US" sz="1400" dirty="0"/>
                        <a:t> in all Regions</a:t>
                      </a:r>
                    </a:p>
                  </a:txBody>
                  <a:tcPr/>
                </a:tc>
                <a:extLst>
                  <a:ext uri="{0D108BD9-81ED-4DB2-BD59-A6C34878D82A}">
                    <a16:rowId xmlns:a16="http://schemas.microsoft.com/office/drawing/2014/main" val="2441285007"/>
                  </a:ext>
                </a:extLst>
              </a:tr>
              <a:tr h="370840">
                <a:tc>
                  <a:txBody>
                    <a:bodyPr/>
                    <a:lstStyle/>
                    <a:p>
                      <a:r>
                        <a:rPr lang="en-US" dirty="0"/>
                        <a:t>Regions/</a:t>
                      </a:r>
                      <a:r>
                        <a:rPr lang="en-US" dirty="0" err="1"/>
                        <a:t>RegionID</a:t>
                      </a:r>
                      <a:endParaRPr lang="en-US" dirty="0"/>
                    </a:p>
                  </a:txBody>
                  <a:tcPr/>
                </a:tc>
                <a:tc>
                  <a:txBody>
                    <a:bodyPr/>
                    <a:lstStyle/>
                    <a:p>
                      <a:r>
                        <a:rPr lang="en-US" dirty="0"/>
                        <a:t>String</a:t>
                      </a:r>
                    </a:p>
                  </a:txBody>
                  <a:tcPr/>
                </a:tc>
                <a:tc>
                  <a:txBody>
                    <a:bodyPr/>
                    <a:lstStyle/>
                    <a:p>
                      <a:r>
                        <a:rPr lang="en-US" dirty="0"/>
                        <a:t>FM </a:t>
                      </a:r>
                      <a:r>
                        <a:rPr lang="en-US" dirty="0" err="1"/>
                        <a:t>crawlout</a:t>
                      </a:r>
                      <a:endParaRPr lang="en-US" dirty="0"/>
                    </a:p>
                  </a:txBody>
                  <a:tcPr/>
                </a:tc>
                <a:tc>
                  <a:txBody>
                    <a:bodyPr/>
                    <a:lstStyle/>
                    <a:p>
                      <a:r>
                        <a:rPr lang="en-US" sz="1800" dirty="0"/>
                        <a:t>Unique region ID associated with this Region</a:t>
                      </a:r>
                      <a:r>
                        <a:rPr lang="en-US" sz="1400" dirty="0"/>
                        <a:t>.  </a:t>
                      </a:r>
                    </a:p>
                    <a:p>
                      <a:r>
                        <a:rPr lang="en-US" sz="1400" dirty="0"/>
                        <a:t>Unique value across all associated Memory resources used to model the memory capacity of a non-homogeneous memory source associated with a FAM </a:t>
                      </a:r>
                      <a:r>
                        <a:rPr lang="en-US" sz="1400" dirty="0" err="1"/>
                        <a:t>FabricAdapter</a:t>
                      </a:r>
                      <a:r>
                        <a:rPr lang="en-US" sz="1400" dirty="0"/>
                        <a:t>.</a:t>
                      </a:r>
                    </a:p>
                  </a:txBody>
                  <a:tcPr/>
                </a:tc>
                <a:extLst>
                  <a:ext uri="{0D108BD9-81ED-4DB2-BD59-A6C34878D82A}">
                    <a16:rowId xmlns:a16="http://schemas.microsoft.com/office/drawing/2014/main" val="3320856314"/>
                  </a:ext>
                </a:extLst>
              </a:tr>
              <a:tr h="370840">
                <a:tc>
                  <a:txBody>
                    <a:bodyPr/>
                    <a:lstStyle/>
                    <a:p>
                      <a:r>
                        <a:rPr lang="en-US" dirty="0"/>
                        <a:t>Regions/</a:t>
                      </a:r>
                      <a:r>
                        <a:rPr lang="en-US" dirty="0" err="1"/>
                        <a:t>SizeMiB</a:t>
                      </a:r>
                      <a:endParaRPr lang="en-US" dirty="0"/>
                    </a:p>
                  </a:txBody>
                  <a:tcPr/>
                </a:tc>
                <a:tc>
                  <a:txBody>
                    <a:bodyPr/>
                    <a:lstStyle/>
                    <a:p>
                      <a:r>
                        <a:rPr lang="en-US" dirty="0"/>
                        <a:t>Int</a:t>
                      </a:r>
                    </a:p>
                  </a:txBody>
                  <a:tcPr/>
                </a:tc>
                <a:tc>
                  <a:txBody>
                    <a:bodyPr/>
                    <a:lstStyle/>
                    <a:p>
                      <a:r>
                        <a:rPr lang="en-US" dirty="0"/>
                        <a:t>FM </a:t>
                      </a:r>
                      <a:br>
                        <a:rPr lang="en-US" dirty="0"/>
                      </a:br>
                      <a:r>
                        <a:rPr lang="en-US" dirty="0" err="1"/>
                        <a:t>crawlout</a:t>
                      </a:r>
                      <a:endParaRPr lang="en-US" dirty="0"/>
                    </a:p>
                  </a:txBody>
                  <a:tcPr/>
                </a:tc>
                <a:tc>
                  <a:txBody>
                    <a:bodyPr/>
                    <a:lstStyle/>
                    <a:p>
                      <a:r>
                        <a:rPr lang="en-US" dirty="0"/>
                        <a:t>Size of this Region in MiB.</a:t>
                      </a:r>
                    </a:p>
                  </a:txBody>
                  <a:tcPr/>
                </a:tc>
                <a:extLst>
                  <a:ext uri="{0D108BD9-81ED-4DB2-BD59-A6C34878D82A}">
                    <a16:rowId xmlns:a16="http://schemas.microsoft.com/office/drawing/2014/main" val="2518545435"/>
                  </a:ext>
                </a:extLst>
              </a:tr>
              <a:tr h="370840">
                <a:tc>
                  <a:txBody>
                    <a:bodyPr/>
                    <a:lstStyle/>
                    <a:p>
                      <a:r>
                        <a:rPr lang="en-US" dirty="0"/>
                        <a:t>Regions/</a:t>
                      </a:r>
                      <a:r>
                        <a:rPr lang="en-US" dirty="0" err="1"/>
                        <a:t>OffsetMiB</a:t>
                      </a:r>
                      <a:endParaRPr lang="en-US" dirty="0"/>
                    </a:p>
                  </a:txBody>
                  <a:tcPr/>
                </a:tc>
                <a:tc>
                  <a:txBody>
                    <a:bodyPr/>
                    <a:lstStyle/>
                    <a:p>
                      <a:r>
                        <a:rPr lang="en-US" dirty="0"/>
                        <a:t>Int</a:t>
                      </a:r>
                    </a:p>
                  </a:txBody>
                  <a:tcPr/>
                </a:tc>
                <a:tc>
                  <a:txBody>
                    <a:bodyPr/>
                    <a:lstStyle/>
                    <a:p>
                      <a:r>
                        <a:rPr lang="en-US" dirty="0"/>
                        <a:t>FM </a:t>
                      </a:r>
                      <a:r>
                        <a:rPr lang="en-US" dirty="0" err="1"/>
                        <a:t>crawlout</a:t>
                      </a:r>
                      <a:endParaRPr lang="en-US" dirty="0"/>
                    </a:p>
                  </a:txBody>
                  <a:tcPr/>
                </a:tc>
                <a:tc>
                  <a:txBody>
                    <a:bodyPr/>
                    <a:lstStyle/>
                    <a:p>
                      <a:r>
                        <a:rPr lang="en-US" sz="1800" dirty="0"/>
                        <a:t>Offset of the Region in MiB from base (0) of the Memory resource.  (Optional)</a:t>
                      </a:r>
                    </a:p>
                    <a:p>
                      <a:r>
                        <a:rPr lang="en-US" sz="1400" dirty="0"/>
                        <a:t>Some fabrics do not make such an offset visible outside the memory device. This offset, if present, may or may not be meaningful to the Sunfish client, the FM or the actual device.  </a:t>
                      </a:r>
                    </a:p>
                  </a:txBody>
                  <a:tcPr/>
                </a:tc>
                <a:extLst>
                  <a:ext uri="{0D108BD9-81ED-4DB2-BD59-A6C34878D82A}">
                    <a16:rowId xmlns:a16="http://schemas.microsoft.com/office/drawing/2014/main" val="1908811149"/>
                  </a:ext>
                </a:extLst>
              </a:tr>
            </a:tbl>
          </a:graphicData>
        </a:graphic>
      </p:graphicFrame>
      <p:sp>
        <p:nvSpPr>
          <p:cNvPr id="6" name="TextBox 5">
            <a:extLst>
              <a:ext uri="{FF2B5EF4-FFF2-40B4-BE49-F238E27FC236}">
                <a16:creationId xmlns:a16="http://schemas.microsoft.com/office/drawing/2014/main" id="{DECFBB75-39D1-0BAE-AC4C-8D759D2E93E6}"/>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2207325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482F-7F42-AF86-1A50-C571525DD1A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1351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6C3E8-B6A2-6C74-3BB6-980C58AE25E9}"/>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E3138D8B-BE59-4F34-A741-A7C92FBB76C3}"/>
              </a:ext>
            </a:extLst>
          </p:cNvPr>
          <p:cNvSpPr>
            <a:spLocks noGrp="1"/>
          </p:cNvSpPr>
          <p:nvPr>
            <p:ph idx="1"/>
          </p:nvPr>
        </p:nvSpPr>
        <p:spPr/>
        <p:txBody>
          <a:bodyPr>
            <a:normAutofit fontScale="92500" lnSpcReduction="20000"/>
          </a:bodyPr>
          <a:lstStyle/>
          <a:p>
            <a:r>
              <a:rPr lang="en-US" dirty="0"/>
              <a:t>The tables of rules herein were developed at a different snapshot in time from the animated bubble diagrams.</a:t>
            </a:r>
          </a:p>
          <a:p>
            <a:r>
              <a:rPr lang="en-US" dirty="0"/>
              <a:t>There are no guarantees that these text examples are completely consistent with the bubble diagrams.</a:t>
            </a:r>
          </a:p>
          <a:p>
            <a:r>
              <a:rPr lang="en-US" dirty="0"/>
              <a:t>The bubble diagrams are newer and therefore likely more accurate, but nothing herein is anything more than a draft.</a:t>
            </a:r>
          </a:p>
          <a:p>
            <a:r>
              <a:rPr lang="en-US" dirty="0"/>
              <a:t>All content is proposed to the OFA’s </a:t>
            </a:r>
            <a:r>
              <a:rPr lang="en-US" dirty="0" err="1"/>
              <a:t>OpenFabrics</a:t>
            </a:r>
            <a:r>
              <a:rPr lang="en-US" dirty="0"/>
              <a:t> Management Framework Work Group as representative of content to be included in the OFMF’s Architecture documentation. </a:t>
            </a:r>
          </a:p>
          <a:p>
            <a:r>
              <a:rPr lang="en-US" dirty="0"/>
              <a:t>None of the content is intended to imply changes to Redfish definitions and schema; we are attempting to establish Sunfish interpretations of and restrictions on Redfish modelling of certain fabric resources.</a:t>
            </a:r>
          </a:p>
          <a:p>
            <a:endParaRPr lang="en-US" dirty="0"/>
          </a:p>
        </p:txBody>
      </p:sp>
    </p:spTree>
    <p:extLst>
      <p:ext uri="{BB962C8B-B14F-4D97-AF65-F5344CB8AC3E}">
        <p14:creationId xmlns:p14="http://schemas.microsoft.com/office/powerpoint/2010/main" val="230614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B82501-94FC-41A8-8DB7-1A4701B68447}"/>
              </a:ext>
            </a:extLst>
          </p:cNvPr>
          <p:cNvSpPr>
            <a:spLocks noGrp="1"/>
          </p:cNvSpPr>
          <p:nvPr>
            <p:ph type="title"/>
          </p:nvPr>
        </p:nvSpPr>
        <p:spPr>
          <a:xfrm>
            <a:off x="621731" y="199310"/>
            <a:ext cx="10984482" cy="1325563"/>
          </a:xfrm>
        </p:spPr>
        <p:txBody>
          <a:bodyPr>
            <a:normAutofit fontScale="90000"/>
          </a:bodyPr>
          <a:lstStyle/>
          <a:p>
            <a:r>
              <a:rPr lang="en-US" dirty="0"/>
              <a:t>Fabric Memory Model – Heterogeneous Sources Mapped to Homogeneous </a:t>
            </a:r>
            <a:r>
              <a:rPr lang="en-US" dirty="0" err="1"/>
              <a:t>MemoryDomains</a:t>
            </a:r>
            <a:endParaRPr lang="en-US" dirty="0"/>
          </a:p>
        </p:txBody>
      </p:sp>
      <p:sp>
        <p:nvSpPr>
          <p:cNvPr id="2" name="Slide Number Placeholder 1">
            <a:extLst>
              <a:ext uri="{FF2B5EF4-FFF2-40B4-BE49-F238E27FC236}">
                <a16:creationId xmlns:a16="http://schemas.microsoft.com/office/drawing/2014/main" id="{0E366E84-4E28-45CA-9F5D-3CD86B053CF3}"/>
              </a:ext>
            </a:extLst>
          </p:cNvPr>
          <p:cNvSpPr>
            <a:spLocks noGrp="1"/>
          </p:cNvSpPr>
          <p:nvPr>
            <p:ph type="sldNum" sz="quarter" idx="11"/>
          </p:nvPr>
        </p:nvSpPr>
        <p:spPr/>
        <p:txBody>
          <a:bodyPr/>
          <a:lstStyle/>
          <a:p>
            <a:fld id="{EE2556C5-CE8C-6547-B838-EA80C61A4AF7}" type="slidenum">
              <a:rPr lang="en-US" smtClean="0"/>
              <a:pPr/>
              <a:t>3</a:t>
            </a:fld>
            <a:endParaRPr lang="en-US" dirty="0"/>
          </a:p>
        </p:txBody>
      </p:sp>
      <p:sp>
        <p:nvSpPr>
          <p:cNvPr id="19" name="Oval 18">
            <a:extLst>
              <a:ext uri="{FF2B5EF4-FFF2-40B4-BE49-F238E27FC236}">
                <a16:creationId xmlns:a16="http://schemas.microsoft.com/office/drawing/2014/main" id="{403D9A86-9F6E-41FE-B62E-24C27F84B0CE}"/>
              </a:ext>
            </a:extLst>
          </p:cNvPr>
          <p:cNvSpPr/>
          <p:nvPr/>
        </p:nvSpPr>
        <p:spPr>
          <a:xfrm>
            <a:off x="3895171" y="1465668"/>
            <a:ext cx="850035" cy="4072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Service</a:t>
            </a:r>
          </a:p>
          <a:p>
            <a:pPr algn="ctr" defTabSz="1219170" eaLnBrk="0" fontAlgn="base" hangingPunct="0">
              <a:spcBef>
                <a:spcPct val="0"/>
              </a:spcBef>
              <a:spcAft>
                <a:spcPct val="0"/>
              </a:spcAft>
            </a:pPr>
            <a:r>
              <a:rPr lang="en-US" sz="1200" dirty="0">
                <a:solidFill>
                  <a:srgbClr val="000000"/>
                </a:solidFill>
              </a:rPr>
              <a:t>Root</a:t>
            </a:r>
          </a:p>
        </p:txBody>
      </p:sp>
      <p:sp>
        <p:nvSpPr>
          <p:cNvPr id="43" name="Oval 42">
            <a:extLst>
              <a:ext uri="{FF2B5EF4-FFF2-40B4-BE49-F238E27FC236}">
                <a16:creationId xmlns:a16="http://schemas.microsoft.com/office/drawing/2014/main" id="{2D4DBF07-B1AC-476D-9E78-7C6D74107037}"/>
              </a:ext>
            </a:extLst>
          </p:cNvPr>
          <p:cNvSpPr/>
          <p:nvPr/>
        </p:nvSpPr>
        <p:spPr>
          <a:xfrm>
            <a:off x="1284741" y="2533372"/>
            <a:ext cx="1451091"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Fabrics</a:t>
            </a:r>
          </a:p>
        </p:txBody>
      </p:sp>
      <p:sp>
        <p:nvSpPr>
          <p:cNvPr id="44" name="Oval 43">
            <a:extLst>
              <a:ext uri="{FF2B5EF4-FFF2-40B4-BE49-F238E27FC236}">
                <a16:creationId xmlns:a16="http://schemas.microsoft.com/office/drawing/2014/main" id="{C05CD84F-45EC-4E64-AC27-2F14F65C5D5B}"/>
              </a:ext>
            </a:extLst>
          </p:cNvPr>
          <p:cNvSpPr/>
          <p:nvPr/>
        </p:nvSpPr>
        <p:spPr>
          <a:xfrm>
            <a:off x="1467230" y="2779908"/>
            <a:ext cx="1104872" cy="36412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CXL</a:t>
            </a:r>
          </a:p>
        </p:txBody>
      </p:sp>
      <p:sp>
        <p:nvSpPr>
          <p:cNvPr id="46" name="Oval 45">
            <a:extLst>
              <a:ext uri="{FF2B5EF4-FFF2-40B4-BE49-F238E27FC236}">
                <a16:creationId xmlns:a16="http://schemas.microsoft.com/office/drawing/2014/main" id="{ECF3FDA7-A16C-484E-B7EA-118BC883FC64}"/>
              </a:ext>
            </a:extLst>
          </p:cNvPr>
          <p:cNvSpPr/>
          <p:nvPr/>
        </p:nvSpPr>
        <p:spPr>
          <a:xfrm>
            <a:off x="975609" y="4020652"/>
            <a:ext cx="1081544" cy="519967"/>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Endpoints</a:t>
            </a:r>
          </a:p>
        </p:txBody>
      </p:sp>
      <p:cxnSp>
        <p:nvCxnSpPr>
          <p:cNvPr id="47" name="Straight Arrow Connector 22">
            <a:extLst>
              <a:ext uri="{FF2B5EF4-FFF2-40B4-BE49-F238E27FC236}">
                <a16:creationId xmlns:a16="http://schemas.microsoft.com/office/drawing/2014/main" id="{ED1C24C9-6F41-4B7A-9EB4-6936BAADFBAB}"/>
              </a:ext>
            </a:extLst>
          </p:cNvPr>
          <p:cNvCxnSpPr>
            <a:cxnSpLocks/>
            <a:stCxn id="44" idx="4"/>
            <a:endCxn id="46" idx="0"/>
          </p:cNvCxnSpPr>
          <p:nvPr/>
        </p:nvCxnSpPr>
        <p:spPr>
          <a:xfrm rot="5400000">
            <a:off x="1329716" y="3330701"/>
            <a:ext cx="876617" cy="50328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2" name="Oval 61">
            <a:extLst>
              <a:ext uri="{FF2B5EF4-FFF2-40B4-BE49-F238E27FC236}">
                <a16:creationId xmlns:a16="http://schemas.microsoft.com/office/drawing/2014/main" id="{CEFE4274-43BA-43F1-B27D-FE76087399C5}"/>
              </a:ext>
            </a:extLst>
          </p:cNvPr>
          <p:cNvSpPr/>
          <p:nvPr/>
        </p:nvSpPr>
        <p:spPr>
          <a:xfrm>
            <a:off x="1577552" y="4335492"/>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T3</a:t>
            </a:r>
          </a:p>
        </p:txBody>
      </p:sp>
      <p:cxnSp>
        <p:nvCxnSpPr>
          <p:cNvPr id="135" name="Straight Arrow Connector 22">
            <a:extLst>
              <a:ext uri="{FF2B5EF4-FFF2-40B4-BE49-F238E27FC236}">
                <a16:creationId xmlns:a16="http://schemas.microsoft.com/office/drawing/2014/main" id="{C2CF7E04-62D6-4CD5-A1DA-9D49D95AA14C}"/>
              </a:ext>
            </a:extLst>
          </p:cNvPr>
          <p:cNvCxnSpPr>
            <a:cxnSpLocks/>
            <a:stCxn id="19" idx="6"/>
            <a:endCxn id="53" idx="2"/>
          </p:cNvCxnSpPr>
          <p:nvPr/>
        </p:nvCxnSpPr>
        <p:spPr>
          <a:xfrm>
            <a:off x="4745206" y="1669278"/>
            <a:ext cx="2840045" cy="3383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a16="http://schemas.microsoft.com/office/drawing/2014/main" id="{9A62F531-61C0-4EDA-8A77-DFBE591915E9}"/>
              </a:ext>
            </a:extLst>
          </p:cNvPr>
          <p:cNvSpPr/>
          <p:nvPr/>
        </p:nvSpPr>
        <p:spPr>
          <a:xfrm>
            <a:off x="7585251" y="1495126"/>
            <a:ext cx="1761949" cy="415964"/>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Chassis</a:t>
            </a:r>
          </a:p>
        </p:txBody>
      </p:sp>
      <p:sp>
        <p:nvSpPr>
          <p:cNvPr id="54" name="Oval 53">
            <a:extLst>
              <a:ext uri="{FF2B5EF4-FFF2-40B4-BE49-F238E27FC236}">
                <a16:creationId xmlns:a16="http://schemas.microsoft.com/office/drawing/2014/main" id="{DCBE6944-D4A3-4812-AB4D-E396C9637C5D}"/>
              </a:ext>
            </a:extLst>
          </p:cNvPr>
          <p:cNvSpPr/>
          <p:nvPr/>
        </p:nvSpPr>
        <p:spPr>
          <a:xfrm>
            <a:off x="7809145" y="1766524"/>
            <a:ext cx="1284264" cy="2669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pl-PL" sz="1200" dirty="0">
                <a:solidFill>
                  <a:srgbClr val="000000"/>
                </a:solidFill>
              </a:rPr>
              <a:t>P</a:t>
            </a:r>
            <a:r>
              <a:rPr lang="en-US" sz="1200" dirty="0">
                <a:solidFill>
                  <a:srgbClr val="000000"/>
                </a:solidFill>
              </a:rPr>
              <a:t>CXL3</a:t>
            </a:r>
          </a:p>
        </p:txBody>
      </p:sp>
      <p:cxnSp>
        <p:nvCxnSpPr>
          <p:cNvPr id="126" name="Straight Arrow Connector 22">
            <a:extLst>
              <a:ext uri="{FF2B5EF4-FFF2-40B4-BE49-F238E27FC236}">
                <a16:creationId xmlns:a16="http://schemas.microsoft.com/office/drawing/2014/main" id="{0955AC37-E511-4512-B8B4-756FFE7C13F4}"/>
              </a:ext>
            </a:extLst>
          </p:cNvPr>
          <p:cNvCxnSpPr>
            <a:cxnSpLocks/>
            <a:stCxn id="19" idx="2"/>
            <a:endCxn id="43" idx="0"/>
          </p:cNvCxnSpPr>
          <p:nvPr/>
        </p:nvCxnSpPr>
        <p:spPr>
          <a:xfrm rot="10800000" flipV="1">
            <a:off x="2010287" y="1669278"/>
            <a:ext cx="1884884" cy="864094"/>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7" name="Straight Arrow Connector 22">
            <a:extLst>
              <a:ext uri="{FF2B5EF4-FFF2-40B4-BE49-F238E27FC236}">
                <a16:creationId xmlns:a16="http://schemas.microsoft.com/office/drawing/2014/main" id="{1F2AA221-0A76-45B8-A91A-12173C8FB0B5}"/>
              </a:ext>
            </a:extLst>
          </p:cNvPr>
          <p:cNvCxnSpPr>
            <a:cxnSpLocks/>
          </p:cNvCxnSpPr>
          <p:nvPr/>
        </p:nvCxnSpPr>
        <p:spPr>
          <a:xfrm rot="5400000">
            <a:off x="6837049" y="2332706"/>
            <a:ext cx="1498473" cy="821872"/>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6" name="Straight Arrow Connector 22">
            <a:extLst>
              <a:ext uri="{FF2B5EF4-FFF2-40B4-BE49-F238E27FC236}">
                <a16:creationId xmlns:a16="http://schemas.microsoft.com/office/drawing/2014/main" id="{43C2C631-12B6-481C-8B65-3FF951001120}"/>
              </a:ext>
            </a:extLst>
          </p:cNvPr>
          <p:cNvCxnSpPr>
            <a:cxnSpLocks/>
            <a:stCxn id="181" idx="4"/>
            <a:endCxn id="63" idx="0"/>
          </p:cNvCxnSpPr>
          <p:nvPr/>
        </p:nvCxnSpPr>
        <p:spPr>
          <a:xfrm rot="16200000" flipH="1">
            <a:off x="9119322" y="3090656"/>
            <a:ext cx="842173" cy="1019263"/>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3" name="Oval 62">
            <a:extLst>
              <a:ext uri="{FF2B5EF4-FFF2-40B4-BE49-F238E27FC236}">
                <a16:creationId xmlns:a16="http://schemas.microsoft.com/office/drawing/2014/main" id="{A6D75014-CE13-4852-AABD-B40C36F21A63}"/>
              </a:ext>
            </a:extLst>
          </p:cNvPr>
          <p:cNvSpPr/>
          <p:nvPr/>
        </p:nvSpPr>
        <p:spPr>
          <a:xfrm>
            <a:off x="9240162" y="4021375"/>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68" name="Oval 67">
            <a:extLst>
              <a:ext uri="{FF2B5EF4-FFF2-40B4-BE49-F238E27FC236}">
                <a16:creationId xmlns:a16="http://schemas.microsoft.com/office/drawing/2014/main" id="{9260A351-EE38-4CA0-8D27-A14B63FBF40B}"/>
              </a:ext>
            </a:extLst>
          </p:cNvPr>
          <p:cNvSpPr/>
          <p:nvPr/>
        </p:nvSpPr>
        <p:spPr>
          <a:xfrm>
            <a:off x="9710242" y="431874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73" name="Straight Arrow Connector 22">
            <a:extLst>
              <a:ext uri="{FF2B5EF4-FFF2-40B4-BE49-F238E27FC236}">
                <a16:creationId xmlns:a16="http://schemas.microsoft.com/office/drawing/2014/main" id="{4366BCBA-30B8-4CCE-BB41-9D8C9CAD0C23}"/>
              </a:ext>
            </a:extLst>
          </p:cNvPr>
          <p:cNvCxnSpPr>
            <a:cxnSpLocks/>
            <a:stCxn id="181" idx="5"/>
          </p:cNvCxnSpPr>
          <p:nvPr/>
        </p:nvCxnSpPr>
        <p:spPr>
          <a:xfrm rot="5400000" flipH="1" flipV="1">
            <a:off x="10210029" y="2147514"/>
            <a:ext cx="46889" cy="1924849"/>
          </a:xfrm>
          <a:prstGeom prst="curvedConnector3">
            <a:avLst>
              <a:gd name="adj1" fmla="val -823074"/>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02" name="Straight Arrow Connector 22">
            <a:extLst>
              <a:ext uri="{FF2B5EF4-FFF2-40B4-BE49-F238E27FC236}">
                <a16:creationId xmlns:a16="http://schemas.microsoft.com/office/drawing/2014/main" id="{4E00D251-19BE-4C90-8F56-CAA680B28953}"/>
              </a:ext>
            </a:extLst>
          </p:cNvPr>
          <p:cNvCxnSpPr>
            <a:cxnSpLocks/>
            <a:stCxn id="54" idx="6"/>
            <a:endCxn id="182" idx="0"/>
          </p:cNvCxnSpPr>
          <p:nvPr/>
        </p:nvCxnSpPr>
        <p:spPr>
          <a:xfrm>
            <a:off x="9093409" y="1900014"/>
            <a:ext cx="1766508" cy="621782"/>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03" name="Straight Arrow Connector 22">
            <a:extLst>
              <a:ext uri="{FF2B5EF4-FFF2-40B4-BE49-F238E27FC236}">
                <a16:creationId xmlns:a16="http://schemas.microsoft.com/office/drawing/2014/main" id="{4BBD131F-8BE1-49E8-B0ED-C20C5FABC4A7}"/>
              </a:ext>
            </a:extLst>
          </p:cNvPr>
          <p:cNvCxnSpPr>
            <a:cxnSpLocks/>
            <a:stCxn id="54" idx="5"/>
            <a:endCxn id="180" idx="0"/>
          </p:cNvCxnSpPr>
          <p:nvPr/>
        </p:nvCxnSpPr>
        <p:spPr>
          <a:xfrm rot="16200000" flipH="1">
            <a:off x="8627531" y="2272207"/>
            <a:ext cx="567571" cy="11966"/>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79" name="Oval 78">
            <a:extLst>
              <a:ext uri="{FF2B5EF4-FFF2-40B4-BE49-F238E27FC236}">
                <a16:creationId xmlns:a16="http://schemas.microsoft.com/office/drawing/2014/main" id="{141DA537-3073-4846-9A76-AA89A557752A}"/>
              </a:ext>
            </a:extLst>
          </p:cNvPr>
          <p:cNvSpPr/>
          <p:nvPr/>
        </p:nvSpPr>
        <p:spPr>
          <a:xfrm>
            <a:off x="6401724" y="3492878"/>
            <a:ext cx="154725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 Adapters</a:t>
            </a:r>
          </a:p>
        </p:txBody>
      </p:sp>
      <p:sp>
        <p:nvSpPr>
          <p:cNvPr id="80" name="Oval 79">
            <a:extLst>
              <a:ext uri="{FF2B5EF4-FFF2-40B4-BE49-F238E27FC236}">
                <a16:creationId xmlns:a16="http://schemas.microsoft.com/office/drawing/2014/main" id="{9E0B9E60-8C74-4735-9D7E-4FCC5344983C}"/>
              </a:ext>
            </a:extLst>
          </p:cNvPr>
          <p:cNvSpPr/>
          <p:nvPr/>
        </p:nvSpPr>
        <p:spPr>
          <a:xfrm>
            <a:off x="6748176" y="3806358"/>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89" name="Straight Arrow Connector 22">
            <a:extLst>
              <a:ext uri="{FF2B5EF4-FFF2-40B4-BE49-F238E27FC236}">
                <a16:creationId xmlns:a16="http://schemas.microsoft.com/office/drawing/2014/main" id="{49CCD1DD-B815-4503-8A42-AEE1EA01EBD8}"/>
              </a:ext>
            </a:extLst>
          </p:cNvPr>
          <p:cNvCxnSpPr>
            <a:cxnSpLocks/>
            <a:stCxn id="80" idx="4"/>
            <a:endCxn id="71" idx="0"/>
          </p:cNvCxnSpPr>
          <p:nvPr/>
        </p:nvCxnSpPr>
        <p:spPr>
          <a:xfrm rot="16200000" flipH="1">
            <a:off x="6562351" y="4644851"/>
            <a:ext cx="1648217" cy="59697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7" name="Straight Arrow Connector 22">
            <a:extLst>
              <a:ext uri="{FF2B5EF4-FFF2-40B4-BE49-F238E27FC236}">
                <a16:creationId xmlns:a16="http://schemas.microsoft.com/office/drawing/2014/main" id="{4A1E8C29-A2A9-4DA9-B556-68FC7B68BD07}"/>
              </a:ext>
            </a:extLst>
          </p:cNvPr>
          <p:cNvCxnSpPr>
            <a:cxnSpLocks/>
            <a:stCxn id="181" idx="3"/>
            <a:endCxn id="80" idx="5"/>
          </p:cNvCxnSpPr>
          <p:nvPr/>
        </p:nvCxnSpPr>
        <p:spPr>
          <a:xfrm rot="5400000">
            <a:off x="7589362" y="2872268"/>
            <a:ext cx="940027" cy="1462256"/>
          </a:xfrm>
          <a:prstGeom prst="curvedConnector3">
            <a:avLst>
              <a:gd name="adj1" fmla="val 148648"/>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80" name="Oval 179">
            <a:extLst>
              <a:ext uri="{FF2B5EF4-FFF2-40B4-BE49-F238E27FC236}">
                <a16:creationId xmlns:a16="http://schemas.microsoft.com/office/drawing/2014/main" id="{2BEF7EAD-0871-43B5-8908-9E4D76A28421}"/>
              </a:ext>
            </a:extLst>
          </p:cNvPr>
          <p:cNvSpPr/>
          <p:nvPr/>
        </p:nvSpPr>
        <p:spPr>
          <a:xfrm>
            <a:off x="8024831" y="2561976"/>
            <a:ext cx="178493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Domains</a:t>
            </a:r>
          </a:p>
        </p:txBody>
      </p:sp>
      <p:sp>
        <p:nvSpPr>
          <p:cNvPr id="181" name="Oval 180">
            <a:extLst>
              <a:ext uri="{FF2B5EF4-FFF2-40B4-BE49-F238E27FC236}">
                <a16:creationId xmlns:a16="http://schemas.microsoft.com/office/drawing/2014/main" id="{FDB4F590-ABBB-42AE-B065-2C0E7A5EB720}"/>
              </a:ext>
            </a:extLst>
          </p:cNvPr>
          <p:cNvSpPr/>
          <p:nvPr/>
        </p:nvSpPr>
        <p:spPr>
          <a:xfrm>
            <a:off x="8690979" y="28663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82" name="Oval 181">
            <a:extLst>
              <a:ext uri="{FF2B5EF4-FFF2-40B4-BE49-F238E27FC236}">
                <a16:creationId xmlns:a16="http://schemas.microsoft.com/office/drawing/2014/main" id="{09682DEE-C715-4335-8B92-02D9179BA422}"/>
              </a:ext>
            </a:extLst>
          </p:cNvPr>
          <p:cNvSpPr/>
          <p:nvPr/>
        </p:nvSpPr>
        <p:spPr>
          <a:xfrm>
            <a:off x="10274084" y="2521796"/>
            <a:ext cx="117166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a:t>
            </a:r>
          </a:p>
        </p:txBody>
      </p:sp>
      <p:cxnSp>
        <p:nvCxnSpPr>
          <p:cNvPr id="77" name="Straight Arrow Connector 22">
            <a:extLst>
              <a:ext uri="{FF2B5EF4-FFF2-40B4-BE49-F238E27FC236}">
                <a16:creationId xmlns:a16="http://schemas.microsoft.com/office/drawing/2014/main" id="{03DD39EC-E43A-42CA-AB60-2C10A2EF3E18}"/>
              </a:ext>
            </a:extLst>
          </p:cNvPr>
          <p:cNvCxnSpPr>
            <a:cxnSpLocks/>
            <a:stCxn id="68" idx="3"/>
            <a:endCxn id="62" idx="5"/>
          </p:cNvCxnSpPr>
          <p:nvPr/>
        </p:nvCxnSpPr>
        <p:spPr>
          <a:xfrm rot="5400000" flipH="1">
            <a:off x="5870619" y="646646"/>
            <a:ext cx="38080" cy="7840215"/>
          </a:xfrm>
          <a:prstGeom prst="curvedConnector3">
            <a:avLst>
              <a:gd name="adj1" fmla="val -720638"/>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grpSp>
        <p:nvGrpSpPr>
          <p:cNvPr id="81" name="Group 80">
            <a:extLst>
              <a:ext uri="{FF2B5EF4-FFF2-40B4-BE49-F238E27FC236}">
                <a16:creationId xmlns:a16="http://schemas.microsoft.com/office/drawing/2014/main" id="{4C711C22-7B5E-4D91-B845-63F6E8918E94}"/>
              </a:ext>
            </a:extLst>
          </p:cNvPr>
          <p:cNvGrpSpPr/>
          <p:nvPr/>
        </p:nvGrpSpPr>
        <p:grpSpPr>
          <a:xfrm>
            <a:off x="9730072" y="6086254"/>
            <a:ext cx="1876141" cy="599994"/>
            <a:chOff x="9730072" y="6086254"/>
            <a:chExt cx="1876141" cy="599994"/>
          </a:xfrm>
        </p:grpSpPr>
        <p:sp>
          <p:nvSpPr>
            <p:cNvPr id="82" name="Oval 81">
              <a:extLst>
                <a:ext uri="{FF2B5EF4-FFF2-40B4-BE49-F238E27FC236}">
                  <a16:creationId xmlns:a16="http://schemas.microsoft.com/office/drawing/2014/main" id="{02717F73-EE10-4995-A850-001DB3F76C53}"/>
                </a:ext>
              </a:extLst>
            </p:cNvPr>
            <p:cNvSpPr/>
            <p:nvPr/>
          </p:nvSpPr>
          <p:spPr>
            <a:xfrm flipH="1">
              <a:off x="9730072" y="6088690"/>
              <a:ext cx="539531" cy="138759"/>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88" name="Oval 87">
              <a:extLst>
                <a:ext uri="{FF2B5EF4-FFF2-40B4-BE49-F238E27FC236}">
                  <a16:creationId xmlns:a16="http://schemas.microsoft.com/office/drawing/2014/main" id="{A78D178E-2EA1-4ABC-AD44-BD735B43ECCB}"/>
                </a:ext>
              </a:extLst>
            </p:cNvPr>
            <p:cNvSpPr/>
            <p:nvPr/>
          </p:nvSpPr>
          <p:spPr>
            <a:xfrm>
              <a:off x="9732660" y="6247983"/>
              <a:ext cx="539533" cy="1340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91" name="TextBox 90">
              <a:extLst>
                <a:ext uri="{FF2B5EF4-FFF2-40B4-BE49-F238E27FC236}">
                  <a16:creationId xmlns:a16="http://schemas.microsoft.com/office/drawing/2014/main" id="{C15FE004-E136-45D3-BAF7-B6F060F23740}"/>
                </a:ext>
              </a:extLst>
            </p:cNvPr>
            <p:cNvSpPr txBox="1"/>
            <p:nvPr/>
          </p:nvSpPr>
          <p:spPr>
            <a:xfrm>
              <a:off x="10309676" y="6243207"/>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Singleton resource</a:t>
              </a:r>
            </a:p>
          </p:txBody>
        </p:sp>
        <p:sp>
          <p:nvSpPr>
            <p:cNvPr id="92" name="TextBox 91">
              <a:extLst>
                <a:ext uri="{FF2B5EF4-FFF2-40B4-BE49-F238E27FC236}">
                  <a16:creationId xmlns:a16="http://schemas.microsoft.com/office/drawing/2014/main" id="{5B275763-B9F1-4636-AB05-72BFDF38A8BE}"/>
                </a:ext>
              </a:extLst>
            </p:cNvPr>
            <p:cNvSpPr txBox="1"/>
            <p:nvPr/>
          </p:nvSpPr>
          <p:spPr>
            <a:xfrm>
              <a:off x="10309676" y="6086254"/>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Collection resource</a:t>
              </a:r>
            </a:p>
          </p:txBody>
        </p:sp>
        <p:sp>
          <p:nvSpPr>
            <p:cNvPr id="93" name="TextBox 92">
              <a:extLst>
                <a:ext uri="{FF2B5EF4-FFF2-40B4-BE49-F238E27FC236}">
                  <a16:creationId xmlns:a16="http://schemas.microsoft.com/office/drawing/2014/main" id="{42051FED-CCCA-427F-9F24-0807814BC29C}"/>
                </a:ext>
              </a:extLst>
            </p:cNvPr>
            <p:cNvSpPr txBox="1"/>
            <p:nvPr/>
          </p:nvSpPr>
          <p:spPr>
            <a:xfrm>
              <a:off x="10309676" y="6385639"/>
              <a:ext cx="1296537"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Subordinate relationship</a:t>
              </a:r>
            </a:p>
          </p:txBody>
        </p:sp>
        <p:sp>
          <p:nvSpPr>
            <p:cNvPr id="94" name="TextBox 93">
              <a:extLst>
                <a:ext uri="{FF2B5EF4-FFF2-40B4-BE49-F238E27FC236}">
                  <a16:creationId xmlns:a16="http://schemas.microsoft.com/office/drawing/2014/main" id="{81E6197D-1C06-495F-8432-61BEF9FAE3B7}"/>
                </a:ext>
              </a:extLst>
            </p:cNvPr>
            <p:cNvSpPr txBox="1"/>
            <p:nvPr/>
          </p:nvSpPr>
          <p:spPr>
            <a:xfrm>
              <a:off x="10309676" y="6542683"/>
              <a:ext cx="1175536"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Associate relationship</a:t>
              </a:r>
            </a:p>
          </p:txBody>
        </p:sp>
        <p:cxnSp>
          <p:nvCxnSpPr>
            <p:cNvPr id="95" name="Straight Arrow Connector 22">
              <a:extLst>
                <a:ext uri="{FF2B5EF4-FFF2-40B4-BE49-F238E27FC236}">
                  <a16:creationId xmlns:a16="http://schemas.microsoft.com/office/drawing/2014/main" id="{4251BB8E-E8D5-4EBD-A0BE-2D33822AAA09}"/>
                </a:ext>
              </a:extLst>
            </p:cNvPr>
            <p:cNvCxnSpPr>
              <a:cxnSpLocks/>
            </p:cNvCxnSpPr>
            <p:nvPr/>
          </p:nvCxnSpPr>
          <p:spPr>
            <a:xfrm>
              <a:off x="9793301" y="6451649"/>
              <a:ext cx="431817" cy="11609"/>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6" name="Straight Arrow Connector 22">
              <a:extLst>
                <a:ext uri="{FF2B5EF4-FFF2-40B4-BE49-F238E27FC236}">
                  <a16:creationId xmlns:a16="http://schemas.microsoft.com/office/drawing/2014/main" id="{692D8518-68AE-492C-A1AE-CE9687D0A04A}"/>
                </a:ext>
              </a:extLst>
            </p:cNvPr>
            <p:cNvCxnSpPr>
              <a:cxnSpLocks/>
            </p:cNvCxnSpPr>
            <p:nvPr/>
          </p:nvCxnSpPr>
          <p:spPr>
            <a:xfrm>
              <a:off x="9793301" y="6606031"/>
              <a:ext cx="431817" cy="16933"/>
            </a:xfrm>
            <a:prstGeom prst="curvedConnector3">
              <a:avLst>
                <a:gd name="adj1" fmla="val 50000"/>
              </a:avLst>
            </a:prstGeom>
            <a:ln>
              <a:solidFill>
                <a:schemeClr val="tx1"/>
              </a:solidFill>
              <a:prstDash val="dash"/>
              <a:tailEnd type="triangle" w="med" len="lg"/>
            </a:ln>
          </p:spPr>
          <p:style>
            <a:lnRef idx="1">
              <a:schemeClr val="accent2"/>
            </a:lnRef>
            <a:fillRef idx="0">
              <a:schemeClr val="accent2"/>
            </a:fillRef>
            <a:effectRef idx="0">
              <a:schemeClr val="accent2"/>
            </a:effectRef>
            <a:fontRef idx="minor">
              <a:schemeClr val="tx1"/>
            </a:fontRef>
          </p:style>
        </p:cxnSp>
      </p:grpSp>
      <p:sp>
        <p:nvSpPr>
          <p:cNvPr id="71" name="Oval 70">
            <a:extLst>
              <a:ext uri="{FF2B5EF4-FFF2-40B4-BE49-F238E27FC236}">
                <a16:creationId xmlns:a16="http://schemas.microsoft.com/office/drawing/2014/main" id="{141DA537-3073-4846-9A76-AA89A557752A}"/>
              </a:ext>
            </a:extLst>
          </p:cNvPr>
          <p:cNvSpPr/>
          <p:nvPr/>
        </p:nvSpPr>
        <p:spPr>
          <a:xfrm>
            <a:off x="7347410" y="5767446"/>
            <a:ext cx="675070" cy="58055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ports</a:t>
            </a:r>
          </a:p>
        </p:txBody>
      </p:sp>
      <p:sp>
        <p:nvSpPr>
          <p:cNvPr id="76" name="Oval 75">
            <a:extLst>
              <a:ext uri="{FF2B5EF4-FFF2-40B4-BE49-F238E27FC236}">
                <a16:creationId xmlns:a16="http://schemas.microsoft.com/office/drawing/2014/main" id="{9E0B9E60-8C74-4735-9D7E-4FCC5344983C}"/>
              </a:ext>
            </a:extLst>
          </p:cNvPr>
          <p:cNvSpPr/>
          <p:nvPr/>
        </p:nvSpPr>
        <p:spPr>
          <a:xfrm>
            <a:off x="7363565" y="6120204"/>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sp>
        <p:nvSpPr>
          <p:cNvPr id="78" name="Oval 77">
            <a:extLst>
              <a:ext uri="{FF2B5EF4-FFF2-40B4-BE49-F238E27FC236}">
                <a16:creationId xmlns:a16="http://schemas.microsoft.com/office/drawing/2014/main" id="{9E0B9E60-8C74-4735-9D7E-4FCC5344983C}"/>
              </a:ext>
            </a:extLst>
          </p:cNvPr>
          <p:cNvSpPr/>
          <p:nvPr/>
        </p:nvSpPr>
        <p:spPr>
          <a:xfrm>
            <a:off x="7656180" y="6134012"/>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05" name="Oval 104">
            <a:extLst>
              <a:ext uri="{FF2B5EF4-FFF2-40B4-BE49-F238E27FC236}">
                <a16:creationId xmlns:a16="http://schemas.microsoft.com/office/drawing/2014/main" id="{FDB4F590-ABBB-42AE-B065-2C0E7A5EB720}"/>
              </a:ext>
            </a:extLst>
          </p:cNvPr>
          <p:cNvSpPr/>
          <p:nvPr/>
        </p:nvSpPr>
        <p:spPr>
          <a:xfrm>
            <a:off x="7829192" y="2783783"/>
            <a:ext cx="679595" cy="312871"/>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cxnSp>
        <p:nvCxnSpPr>
          <p:cNvPr id="176" name="Straight Arrow Connector 22">
            <a:extLst>
              <a:ext uri="{FF2B5EF4-FFF2-40B4-BE49-F238E27FC236}">
                <a16:creationId xmlns:a16="http://schemas.microsoft.com/office/drawing/2014/main" id="{03DD39EC-E43A-42CA-AB60-2C10A2EF3E18}"/>
              </a:ext>
            </a:extLst>
          </p:cNvPr>
          <p:cNvCxnSpPr>
            <a:cxnSpLocks/>
            <a:stCxn id="80" idx="3"/>
            <a:endCxn id="62" idx="5"/>
          </p:cNvCxnSpPr>
          <p:nvPr/>
        </p:nvCxnSpPr>
        <p:spPr>
          <a:xfrm rot="5400000">
            <a:off x="4171475" y="1871487"/>
            <a:ext cx="474303" cy="4878149"/>
          </a:xfrm>
          <a:prstGeom prst="curvedConnector3">
            <a:avLst>
              <a:gd name="adj1" fmla="val 13200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20" name="Straight Arrow Connector 22">
            <a:extLst>
              <a:ext uri="{FF2B5EF4-FFF2-40B4-BE49-F238E27FC236}">
                <a16:creationId xmlns:a16="http://schemas.microsoft.com/office/drawing/2014/main" id="{03DD39EC-E43A-42CA-AB60-2C10A2EF3E18}"/>
              </a:ext>
            </a:extLst>
          </p:cNvPr>
          <p:cNvCxnSpPr>
            <a:cxnSpLocks/>
            <a:stCxn id="76" idx="3"/>
            <a:endCxn id="62" idx="3"/>
          </p:cNvCxnSpPr>
          <p:nvPr/>
        </p:nvCxnSpPr>
        <p:spPr>
          <a:xfrm rot="5400000" flipH="1">
            <a:off x="3603730" y="2588792"/>
            <a:ext cx="1849350" cy="5767193"/>
          </a:xfrm>
          <a:prstGeom prst="curvedConnector3">
            <a:avLst>
              <a:gd name="adj1" fmla="val -18226"/>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90" name="Oval 189"/>
          <p:cNvSpPr/>
          <p:nvPr/>
        </p:nvSpPr>
        <p:spPr>
          <a:xfrm rot="20116201">
            <a:off x="8489251" y="2116965"/>
            <a:ext cx="2355771" cy="333709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Arrow Connector 22">
            <a:extLst>
              <a:ext uri="{FF2B5EF4-FFF2-40B4-BE49-F238E27FC236}">
                <a16:creationId xmlns:a16="http://schemas.microsoft.com/office/drawing/2014/main" id="{4A1E8C29-A2A9-4DA9-B556-68FC7B68BD07}"/>
              </a:ext>
            </a:extLst>
          </p:cNvPr>
          <p:cNvCxnSpPr>
            <a:cxnSpLocks/>
            <a:stCxn id="105" idx="4"/>
            <a:endCxn id="80" idx="5"/>
          </p:cNvCxnSpPr>
          <p:nvPr/>
        </p:nvCxnSpPr>
        <p:spPr>
          <a:xfrm rot="5400000">
            <a:off x="7260241" y="3164661"/>
            <a:ext cx="976756" cy="840743"/>
          </a:xfrm>
          <a:prstGeom prst="curvedConnector3">
            <a:avLst>
              <a:gd name="adj1" fmla="val 12809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4" name="Straight Arrow Connector 22">
            <a:extLst>
              <a:ext uri="{FF2B5EF4-FFF2-40B4-BE49-F238E27FC236}">
                <a16:creationId xmlns:a16="http://schemas.microsoft.com/office/drawing/2014/main" id="{4366BCBA-30B8-4CCE-BB41-9D8C9CAD0C23}"/>
              </a:ext>
            </a:extLst>
          </p:cNvPr>
          <p:cNvCxnSpPr>
            <a:cxnSpLocks/>
            <a:stCxn id="105" idx="4"/>
          </p:cNvCxnSpPr>
          <p:nvPr/>
        </p:nvCxnSpPr>
        <p:spPr>
          <a:xfrm rot="5400000" flipH="1" flipV="1">
            <a:off x="9410342" y="1845142"/>
            <a:ext cx="10160" cy="2492864"/>
          </a:xfrm>
          <a:prstGeom prst="curvedConnector3">
            <a:avLst>
              <a:gd name="adj1" fmla="val -6565157"/>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sp>
        <p:nvSpPr>
          <p:cNvPr id="64" name="Oval 63">
            <a:extLst>
              <a:ext uri="{FF2B5EF4-FFF2-40B4-BE49-F238E27FC236}">
                <a16:creationId xmlns:a16="http://schemas.microsoft.com/office/drawing/2014/main" id="{403D9A86-9F6E-41FE-B62E-24C27F84B0CE}"/>
              </a:ext>
            </a:extLst>
          </p:cNvPr>
          <p:cNvSpPr/>
          <p:nvPr/>
        </p:nvSpPr>
        <p:spPr>
          <a:xfrm>
            <a:off x="11012068" y="2816189"/>
            <a:ext cx="562447" cy="32640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1</a:t>
            </a:r>
          </a:p>
        </p:txBody>
      </p:sp>
      <p:sp>
        <p:nvSpPr>
          <p:cNvPr id="65" name="Oval 64">
            <a:extLst>
              <a:ext uri="{FF2B5EF4-FFF2-40B4-BE49-F238E27FC236}">
                <a16:creationId xmlns:a16="http://schemas.microsoft.com/office/drawing/2014/main" id="{403D9A86-9F6E-41FE-B62E-24C27F84B0CE}"/>
              </a:ext>
            </a:extLst>
          </p:cNvPr>
          <p:cNvSpPr/>
          <p:nvPr/>
        </p:nvSpPr>
        <p:spPr>
          <a:xfrm>
            <a:off x="10418106" y="2793169"/>
            <a:ext cx="539185" cy="340213"/>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2</a:t>
            </a:r>
          </a:p>
        </p:txBody>
      </p:sp>
      <p:sp>
        <p:nvSpPr>
          <p:cNvPr id="67" name="Oval 66"/>
          <p:cNvSpPr/>
          <p:nvPr/>
        </p:nvSpPr>
        <p:spPr>
          <a:xfrm>
            <a:off x="9908891" y="1890986"/>
            <a:ext cx="1972365" cy="198761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119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up)">
                                      <p:cBhvr>
                                        <p:cTn id="7" dur="500"/>
                                        <p:tgtEl>
                                          <p:spTgt spid="1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6"/>
                                        </p:tgtEl>
                                        <p:attrNameLst>
                                          <p:attrName>style.visibility</p:attrName>
                                        </p:attrNameLst>
                                      </p:cBhvr>
                                      <p:to>
                                        <p:strVal val="visible"/>
                                      </p:to>
                                    </p:set>
                                    <p:animEffect transition="in" filter="fade">
                                      <p:cBhvr>
                                        <p:cTn id="28" dur="500"/>
                                        <p:tgtEl>
                                          <p:spTgt spid="176"/>
                                        </p:tgtEl>
                                      </p:cBhvr>
                                    </p:animEffect>
                                  </p:childTnLst>
                                </p:cTn>
                              </p:par>
                              <p:par>
                                <p:cTn id="29" presetID="22" presetClass="entr" presetSubtype="1"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up)">
                                      <p:cBhvr>
                                        <p:cTn id="31" dur="500"/>
                                        <p:tgtEl>
                                          <p:spTgt spid="5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9"/>
                                        </p:tgtEl>
                                        <p:attrNameLst>
                                          <p:attrName>style.visibility</p:attrName>
                                        </p:attrNameLst>
                                      </p:cBhvr>
                                      <p:to>
                                        <p:strVal val="visible"/>
                                      </p:to>
                                    </p:set>
                                    <p:animEffect transition="in" filter="fade">
                                      <p:cBhvr>
                                        <p:cTn id="34" dur="500"/>
                                        <p:tgtEl>
                                          <p:spTgt spid="7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80"/>
                                        </p:tgtEl>
                                        <p:attrNameLst>
                                          <p:attrName>style.visibility</p:attrName>
                                        </p:attrNameLst>
                                      </p:cBhvr>
                                      <p:to>
                                        <p:strVal val="visible"/>
                                      </p:to>
                                    </p:set>
                                    <p:animEffect transition="in" filter="fade">
                                      <p:cBhvr>
                                        <p:cTn id="38" dur="500"/>
                                        <p:tgtEl>
                                          <p:spTgt spid="8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wipe(up)">
                                      <p:cBhvr>
                                        <p:cTn id="43" dur="500"/>
                                        <p:tgtEl>
                                          <p:spTgt spid="89"/>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500"/>
                                        <p:tgtEl>
                                          <p:spTgt spid="71"/>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Effect transition="in" filter="fade">
                                      <p:cBhvr>
                                        <p:cTn id="51" dur="500"/>
                                        <p:tgtEl>
                                          <p:spTgt spid="7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childTnLst>
                                </p:cTn>
                              </p:par>
                            </p:childTnLst>
                          </p:cTn>
                        </p:par>
                        <p:par>
                          <p:cTn id="55" fill="hold">
                            <p:stCondLst>
                              <p:cond delay="1500"/>
                            </p:stCondLst>
                            <p:childTnLst>
                              <p:par>
                                <p:cTn id="56" presetID="42" presetClass="entr" presetSubtype="0" fill="hold" nodeType="afterEffect">
                                  <p:stCondLst>
                                    <p:cond delay="0"/>
                                  </p:stCondLst>
                                  <p:childTnLst>
                                    <p:set>
                                      <p:cBhvr>
                                        <p:cTn id="57" dur="1" fill="hold">
                                          <p:stCondLst>
                                            <p:cond delay="0"/>
                                          </p:stCondLst>
                                        </p:cTn>
                                        <p:tgtEl>
                                          <p:spTgt spid="220"/>
                                        </p:tgtEl>
                                        <p:attrNameLst>
                                          <p:attrName>style.visibility</p:attrName>
                                        </p:attrNameLst>
                                      </p:cBhvr>
                                      <p:to>
                                        <p:strVal val="visible"/>
                                      </p:to>
                                    </p:set>
                                    <p:animEffect transition="in" filter="fade">
                                      <p:cBhvr>
                                        <p:cTn id="58" dur="1000"/>
                                        <p:tgtEl>
                                          <p:spTgt spid="220"/>
                                        </p:tgtEl>
                                      </p:cBhvr>
                                    </p:animEffect>
                                    <p:anim calcmode="lin" valueType="num">
                                      <p:cBhvr>
                                        <p:cTn id="59" dur="1000" fill="hold"/>
                                        <p:tgtEl>
                                          <p:spTgt spid="220"/>
                                        </p:tgtEl>
                                        <p:attrNameLst>
                                          <p:attrName>ppt_x</p:attrName>
                                        </p:attrNameLst>
                                      </p:cBhvr>
                                      <p:tavLst>
                                        <p:tav tm="0">
                                          <p:val>
                                            <p:strVal val="#ppt_x"/>
                                          </p:val>
                                        </p:tav>
                                        <p:tav tm="100000">
                                          <p:val>
                                            <p:strVal val="#ppt_x"/>
                                          </p:val>
                                        </p:tav>
                                      </p:tavLst>
                                    </p:anim>
                                    <p:anim calcmode="lin" valueType="num">
                                      <p:cBhvr>
                                        <p:cTn id="60"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500"/>
                                        <p:tgtEl>
                                          <p:spTgt spid="102"/>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82"/>
                                        </p:tgtEl>
                                        <p:attrNameLst>
                                          <p:attrName>style.visibility</p:attrName>
                                        </p:attrNameLst>
                                      </p:cBhvr>
                                      <p:to>
                                        <p:strVal val="visible"/>
                                      </p:to>
                                    </p:set>
                                    <p:animEffect transition="in" filter="fade">
                                      <p:cBhvr>
                                        <p:cTn id="68" dur="500"/>
                                        <p:tgtEl>
                                          <p:spTgt spid="182"/>
                                        </p:tgtEl>
                                      </p:cBhvr>
                                    </p:animEffect>
                                  </p:childTnLst>
                                </p:cTn>
                              </p:par>
                            </p:childTnLst>
                          </p:cTn>
                        </p:par>
                        <p:par>
                          <p:cTn id="69" fill="hold">
                            <p:stCondLst>
                              <p:cond delay="500"/>
                            </p:stCondLst>
                            <p:childTnLst>
                              <p:par>
                                <p:cTn id="70" presetID="10" presetClass="entr" presetSubtype="0" fill="hold" grpId="0" nodeType="after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fade">
                                      <p:cBhvr>
                                        <p:cTn id="72" dur="500"/>
                                        <p:tgtEl>
                                          <p:spTgt spid="6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fade">
                                      <p:cBhvr>
                                        <p:cTn id="75" dur="500"/>
                                        <p:tgtEl>
                                          <p:spTgt spid="65"/>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80"/>
                                        </p:tgtEl>
                                        <p:attrNameLst>
                                          <p:attrName>style.visibility</p:attrName>
                                        </p:attrNameLst>
                                      </p:cBhvr>
                                      <p:to>
                                        <p:strVal val="visible"/>
                                      </p:to>
                                    </p:set>
                                    <p:animEffect transition="in" filter="fade">
                                      <p:cBhvr>
                                        <p:cTn id="80" dur="500"/>
                                        <p:tgtEl>
                                          <p:spTgt spid="18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181"/>
                                        </p:tgtEl>
                                        <p:attrNameLst>
                                          <p:attrName>style.visibility</p:attrName>
                                        </p:attrNameLst>
                                      </p:cBhvr>
                                      <p:to>
                                        <p:strVal val="visible"/>
                                      </p:to>
                                    </p:set>
                                    <p:animEffect transition="in" filter="fade">
                                      <p:cBhvr>
                                        <p:cTn id="83" dur="500"/>
                                        <p:tgtEl>
                                          <p:spTgt spid="181"/>
                                        </p:tgtEl>
                                      </p:cBhvr>
                                    </p:animEffect>
                                  </p:childTnLst>
                                </p:cTn>
                              </p:par>
                              <p:par>
                                <p:cTn id="84" presetID="22" presetClass="entr" presetSubtype="8" fill="hold" nodeType="withEffect">
                                  <p:stCondLst>
                                    <p:cond delay="0"/>
                                  </p:stCondLst>
                                  <p:childTnLst>
                                    <p:set>
                                      <p:cBhvr>
                                        <p:cTn id="85" dur="1" fill="hold">
                                          <p:stCondLst>
                                            <p:cond delay="0"/>
                                          </p:stCondLst>
                                        </p:cTn>
                                        <p:tgtEl>
                                          <p:spTgt spid="97"/>
                                        </p:tgtEl>
                                        <p:attrNameLst>
                                          <p:attrName>style.visibility</p:attrName>
                                        </p:attrNameLst>
                                      </p:cBhvr>
                                      <p:to>
                                        <p:strVal val="visible"/>
                                      </p:to>
                                    </p:set>
                                    <p:animEffect transition="in" filter="wipe(left)">
                                      <p:cBhvr>
                                        <p:cTn id="86" dur="500"/>
                                        <p:tgtEl>
                                          <p:spTgt spid="97"/>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Effect transition="in" filter="wipe(left)">
                                      <p:cBhvr>
                                        <p:cTn id="90" dur="500"/>
                                        <p:tgtEl>
                                          <p:spTgt spid="73"/>
                                        </p:tgtEl>
                                      </p:cBhvr>
                                    </p:animEffect>
                                  </p:childTnLst>
                                </p:cTn>
                              </p:par>
                            </p:childTnLst>
                          </p:cTn>
                        </p:par>
                        <p:par>
                          <p:cTn id="91" fill="hold">
                            <p:stCondLst>
                              <p:cond delay="1000"/>
                            </p:stCondLst>
                            <p:childTnLst>
                              <p:par>
                                <p:cTn id="92" presetID="10" presetClass="entr" presetSubtype="0" fill="hold" nodeType="afterEffect">
                                  <p:stCondLst>
                                    <p:cond delay="0"/>
                                  </p:stCondLst>
                                  <p:childTnLst>
                                    <p:set>
                                      <p:cBhvr>
                                        <p:cTn id="93" dur="1" fill="hold">
                                          <p:stCondLst>
                                            <p:cond delay="0"/>
                                          </p:stCondLst>
                                        </p:cTn>
                                        <p:tgtEl>
                                          <p:spTgt spid="103"/>
                                        </p:tgtEl>
                                        <p:attrNameLst>
                                          <p:attrName>style.visibility</p:attrName>
                                        </p:attrNameLst>
                                      </p:cBhvr>
                                      <p:to>
                                        <p:strVal val="visible"/>
                                      </p:to>
                                    </p:set>
                                    <p:animEffect transition="in" filter="fade">
                                      <p:cBhvr>
                                        <p:cTn id="94" dur="500"/>
                                        <p:tgtEl>
                                          <p:spTgt spid="103"/>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nodeType="clickEffect">
                                  <p:stCondLst>
                                    <p:cond delay="0"/>
                                  </p:stCondLst>
                                  <p:childTnLst>
                                    <p:set>
                                      <p:cBhvr>
                                        <p:cTn id="98" dur="1" fill="hold">
                                          <p:stCondLst>
                                            <p:cond delay="0"/>
                                          </p:stCondLst>
                                        </p:cTn>
                                        <p:tgtEl>
                                          <p:spTgt spid="84"/>
                                        </p:tgtEl>
                                        <p:attrNameLst>
                                          <p:attrName>style.visibility</p:attrName>
                                        </p:attrNameLst>
                                      </p:cBhvr>
                                      <p:to>
                                        <p:strVal val="visible"/>
                                      </p:to>
                                    </p:set>
                                    <p:animEffect transition="in" filter="wipe(right)">
                                      <p:cBhvr>
                                        <p:cTn id="99" dur="500"/>
                                        <p:tgtEl>
                                          <p:spTgt spid="84"/>
                                        </p:tgtEl>
                                      </p:cBhvr>
                                    </p:animEffect>
                                  </p:childTnLst>
                                </p:cTn>
                              </p:par>
                              <p:par>
                                <p:cTn id="100" presetID="22" presetClass="entr" presetSubtype="2" fill="hold" nodeType="withEffect">
                                  <p:stCondLst>
                                    <p:cond delay="0"/>
                                  </p:stCondLst>
                                  <p:childTnLst>
                                    <p:set>
                                      <p:cBhvr>
                                        <p:cTn id="101" dur="1" fill="hold">
                                          <p:stCondLst>
                                            <p:cond delay="0"/>
                                          </p:stCondLst>
                                        </p:cTn>
                                        <p:tgtEl>
                                          <p:spTgt spid="83"/>
                                        </p:tgtEl>
                                        <p:attrNameLst>
                                          <p:attrName>style.visibility</p:attrName>
                                        </p:attrNameLst>
                                      </p:cBhvr>
                                      <p:to>
                                        <p:strVal val="visible"/>
                                      </p:to>
                                    </p:set>
                                    <p:animEffect transition="in" filter="wipe(right)">
                                      <p:cBhvr>
                                        <p:cTn id="102" dur="500"/>
                                        <p:tgtEl>
                                          <p:spTgt spid="83"/>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105"/>
                                        </p:tgtEl>
                                        <p:attrNameLst>
                                          <p:attrName>style.visibility</p:attrName>
                                        </p:attrNameLst>
                                      </p:cBhvr>
                                      <p:to>
                                        <p:strVal val="visible"/>
                                      </p:to>
                                    </p:set>
                                    <p:animEffect transition="in" filter="fade">
                                      <p:cBhvr>
                                        <p:cTn id="105" dur="500"/>
                                        <p:tgtEl>
                                          <p:spTgt spid="105"/>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1" fill="hold" nodeType="clickEffect">
                                  <p:stCondLst>
                                    <p:cond delay="0"/>
                                  </p:stCondLst>
                                  <p:childTnLst>
                                    <p:set>
                                      <p:cBhvr>
                                        <p:cTn id="109" dur="1" fill="hold">
                                          <p:stCondLst>
                                            <p:cond delay="0"/>
                                          </p:stCondLst>
                                        </p:cTn>
                                        <p:tgtEl>
                                          <p:spTgt spid="56"/>
                                        </p:tgtEl>
                                        <p:attrNameLst>
                                          <p:attrName>style.visibility</p:attrName>
                                        </p:attrNameLst>
                                      </p:cBhvr>
                                      <p:to>
                                        <p:strVal val="visible"/>
                                      </p:to>
                                    </p:set>
                                    <p:animEffect transition="in" filter="wipe(up)">
                                      <p:cBhvr>
                                        <p:cTn id="110" dur="500"/>
                                        <p:tgtEl>
                                          <p:spTgt spid="56"/>
                                        </p:tgtEl>
                                      </p:cBhvr>
                                    </p:animEffect>
                                  </p:childTnLst>
                                </p:cTn>
                              </p:par>
                            </p:childTnLst>
                          </p:cTn>
                        </p:par>
                        <p:par>
                          <p:cTn id="111" fill="hold">
                            <p:stCondLst>
                              <p:cond delay="500"/>
                            </p:stCondLst>
                            <p:childTnLst>
                              <p:par>
                                <p:cTn id="112" presetID="10" presetClass="entr" presetSubtype="0" fill="hold" grpId="0" nodeType="afterEffect">
                                  <p:stCondLst>
                                    <p:cond delay="0"/>
                                  </p:stCondLst>
                                  <p:childTnLst>
                                    <p:set>
                                      <p:cBhvr>
                                        <p:cTn id="113" dur="1" fill="hold">
                                          <p:stCondLst>
                                            <p:cond delay="0"/>
                                          </p:stCondLst>
                                        </p:cTn>
                                        <p:tgtEl>
                                          <p:spTgt spid="63"/>
                                        </p:tgtEl>
                                        <p:attrNameLst>
                                          <p:attrName>style.visibility</p:attrName>
                                        </p:attrNameLst>
                                      </p:cBhvr>
                                      <p:to>
                                        <p:strVal val="visible"/>
                                      </p:to>
                                    </p:set>
                                    <p:animEffect transition="in" filter="fade">
                                      <p:cBhvr>
                                        <p:cTn id="114" dur="500"/>
                                        <p:tgtEl>
                                          <p:spTgt spid="63"/>
                                        </p:tgtEl>
                                      </p:cBhvr>
                                    </p:animEffect>
                                  </p:childTnLst>
                                </p:cTn>
                              </p:par>
                            </p:childTnLst>
                          </p:cTn>
                        </p:par>
                        <p:par>
                          <p:cTn id="115" fill="hold">
                            <p:stCondLst>
                              <p:cond delay="1000"/>
                            </p:stCondLst>
                            <p:childTnLst>
                              <p:par>
                                <p:cTn id="116" presetID="10" presetClass="entr" presetSubtype="0" fill="hold" grpId="0" nodeType="afterEffect">
                                  <p:stCondLst>
                                    <p:cond delay="0"/>
                                  </p:stCondLst>
                                  <p:childTnLst>
                                    <p:set>
                                      <p:cBhvr>
                                        <p:cTn id="117" dur="1" fill="hold">
                                          <p:stCondLst>
                                            <p:cond delay="0"/>
                                          </p:stCondLst>
                                        </p:cTn>
                                        <p:tgtEl>
                                          <p:spTgt spid="68"/>
                                        </p:tgtEl>
                                        <p:attrNameLst>
                                          <p:attrName>style.visibility</p:attrName>
                                        </p:attrNameLst>
                                      </p:cBhvr>
                                      <p:to>
                                        <p:strVal val="visible"/>
                                      </p:to>
                                    </p:set>
                                    <p:animEffect transition="in" filter="fade">
                                      <p:cBhvr>
                                        <p:cTn id="118" dur="500"/>
                                        <p:tgtEl>
                                          <p:spTgt spid="68"/>
                                        </p:tgtEl>
                                      </p:cBhvr>
                                    </p:animEffect>
                                  </p:childTnLst>
                                </p:cTn>
                              </p:par>
                            </p:childTnLst>
                          </p:cTn>
                        </p:par>
                        <p:par>
                          <p:cTn id="119" fill="hold">
                            <p:stCondLst>
                              <p:cond delay="1500"/>
                            </p:stCondLst>
                            <p:childTnLst>
                              <p:par>
                                <p:cTn id="120" presetID="22" presetClass="entr" presetSubtype="8" fill="hold" nodeType="afterEffect">
                                  <p:stCondLst>
                                    <p:cond delay="0"/>
                                  </p:stCondLst>
                                  <p:childTnLst>
                                    <p:set>
                                      <p:cBhvr>
                                        <p:cTn id="121" dur="1" fill="hold">
                                          <p:stCondLst>
                                            <p:cond delay="0"/>
                                          </p:stCondLst>
                                        </p:cTn>
                                        <p:tgtEl>
                                          <p:spTgt spid="77"/>
                                        </p:tgtEl>
                                        <p:attrNameLst>
                                          <p:attrName>style.visibility</p:attrName>
                                        </p:attrNameLst>
                                      </p:cBhvr>
                                      <p:to>
                                        <p:strVal val="visible"/>
                                      </p:to>
                                    </p:set>
                                    <p:animEffect transition="in" filter="wipe(left)">
                                      <p:cBhvr>
                                        <p:cTn id="122" dur="500"/>
                                        <p:tgtEl>
                                          <p:spTgt spid="77"/>
                                        </p:tgtEl>
                                      </p:cBhvr>
                                    </p:animEffect>
                                  </p:childTnLst>
                                </p:cTn>
                              </p:par>
                            </p:childTnLst>
                          </p:cTn>
                        </p:par>
                      </p:childTnLst>
                    </p:cTn>
                  </p:par>
                  <p:par>
                    <p:cTn id="123" fill="hold">
                      <p:stCondLst>
                        <p:cond delay="indefinite"/>
                      </p:stCondLst>
                      <p:childTnLst>
                        <p:par>
                          <p:cTn id="124" fill="hold">
                            <p:stCondLst>
                              <p:cond delay="0"/>
                            </p:stCondLst>
                            <p:childTnLst>
                              <p:par>
                                <p:cTn id="125" presetID="53" presetClass="entr" presetSubtype="16" fill="hold" grpId="0" nodeType="clickEffect">
                                  <p:stCondLst>
                                    <p:cond delay="0"/>
                                  </p:stCondLst>
                                  <p:childTnLst>
                                    <p:set>
                                      <p:cBhvr>
                                        <p:cTn id="126" dur="1" fill="hold">
                                          <p:stCondLst>
                                            <p:cond delay="0"/>
                                          </p:stCondLst>
                                        </p:cTn>
                                        <p:tgtEl>
                                          <p:spTgt spid="190"/>
                                        </p:tgtEl>
                                        <p:attrNameLst>
                                          <p:attrName>style.visibility</p:attrName>
                                        </p:attrNameLst>
                                      </p:cBhvr>
                                      <p:to>
                                        <p:strVal val="visible"/>
                                      </p:to>
                                    </p:set>
                                    <p:anim calcmode="lin" valueType="num">
                                      <p:cBhvr>
                                        <p:cTn id="127" dur="500" fill="hold"/>
                                        <p:tgtEl>
                                          <p:spTgt spid="190"/>
                                        </p:tgtEl>
                                        <p:attrNameLst>
                                          <p:attrName>ppt_w</p:attrName>
                                        </p:attrNameLst>
                                      </p:cBhvr>
                                      <p:tavLst>
                                        <p:tav tm="0">
                                          <p:val>
                                            <p:fltVal val="0"/>
                                          </p:val>
                                        </p:tav>
                                        <p:tav tm="100000">
                                          <p:val>
                                            <p:strVal val="#ppt_w"/>
                                          </p:val>
                                        </p:tav>
                                      </p:tavLst>
                                    </p:anim>
                                    <p:anim calcmode="lin" valueType="num">
                                      <p:cBhvr>
                                        <p:cTn id="128" dur="500" fill="hold"/>
                                        <p:tgtEl>
                                          <p:spTgt spid="190"/>
                                        </p:tgtEl>
                                        <p:attrNameLst>
                                          <p:attrName>ppt_h</p:attrName>
                                        </p:attrNameLst>
                                      </p:cBhvr>
                                      <p:tavLst>
                                        <p:tav tm="0">
                                          <p:val>
                                            <p:fltVal val="0"/>
                                          </p:val>
                                        </p:tav>
                                        <p:tav tm="100000">
                                          <p:val>
                                            <p:strVal val="#ppt_h"/>
                                          </p:val>
                                        </p:tav>
                                      </p:tavLst>
                                    </p:anim>
                                    <p:animEffect transition="in" filter="fade">
                                      <p:cBhvr>
                                        <p:cTn id="129" dur="500"/>
                                        <p:tgtEl>
                                          <p:spTgt spid="190"/>
                                        </p:tgtEl>
                                      </p:cBhvr>
                                    </p:animEffect>
                                  </p:childTnLst>
                                </p:cTn>
                              </p:par>
                            </p:childTnLst>
                          </p:cTn>
                        </p:par>
                      </p:childTnLst>
                    </p:cTn>
                  </p:par>
                  <p:par>
                    <p:cTn id="130" fill="hold">
                      <p:stCondLst>
                        <p:cond delay="indefinite"/>
                      </p:stCondLst>
                      <p:childTnLst>
                        <p:par>
                          <p:cTn id="131" fill="hold">
                            <p:stCondLst>
                              <p:cond delay="0"/>
                            </p:stCondLst>
                            <p:childTnLst>
                              <p:par>
                                <p:cTn id="132" presetID="53" presetClass="entr" presetSubtype="16" fill="hold" grpId="0" nodeType="clickEffect">
                                  <p:stCondLst>
                                    <p:cond delay="0"/>
                                  </p:stCondLst>
                                  <p:childTnLst>
                                    <p:set>
                                      <p:cBhvr>
                                        <p:cTn id="133" dur="1" fill="hold">
                                          <p:stCondLst>
                                            <p:cond delay="0"/>
                                          </p:stCondLst>
                                        </p:cTn>
                                        <p:tgtEl>
                                          <p:spTgt spid="67"/>
                                        </p:tgtEl>
                                        <p:attrNameLst>
                                          <p:attrName>style.visibility</p:attrName>
                                        </p:attrNameLst>
                                      </p:cBhvr>
                                      <p:to>
                                        <p:strVal val="visible"/>
                                      </p:to>
                                    </p:set>
                                    <p:anim calcmode="lin" valueType="num">
                                      <p:cBhvr>
                                        <p:cTn id="134" dur="500" fill="hold"/>
                                        <p:tgtEl>
                                          <p:spTgt spid="67"/>
                                        </p:tgtEl>
                                        <p:attrNameLst>
                                          <p:attrName>ppt_w</p:attrName>
                                        </p:attrNameLst>
                                      </p:cBhvr>
                                      <p:tavLst>
                                        <p:tav tm="0">
                                          <p:val>
                                            <p:fltVal val="0"/>
                                          </p:val>
                                        </p:tav>
                                        <p:tav tm="100000">
                                          <p:val>
                                            <p:strVal val="#ppt_w"/>
                                          </p:val>
                                        </p:tav>
                                      </p:tavLst>
                                    </p:anim>
                                    <p:anim calcmode="lin" valueType="num">
                                      <p:cBhvr>
                                        <p:cTn id="135" dur="500" fill="hold"/>
                                        <p:tgtEl>
                                          <p:spTgt spid="67"/>
                                        </p:tgtEl>
                                        <p:attrNameLst>
                                          <p:attrName>ppt_h</p:attrName>
                                        </p:attrNameLst>
                                      </p:cBhvr>
                                      <p:tavLst>
                                        <p:tav tm="0">
                                          <p:val>
                                            <p:fltVal val="0"/>
                                          </p:val>
                                        </p:tav>
                                        <p:tav tm="100000">
                                          <p:val>
                                            <p:strVal val="#ppt_h"/>
                                          </p:val>
                                        </p:tav>
                                      </p:tavLst>
                                    </p:anim>
                                    <p:animEffect transition="in" filter="fade">
                                      <p:cBhvr>
                                        <p:cTn id="136"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6" grpId="0" animBg="1"/>
      <p:bldP spid="62" grpId="0" animBg="1"/>
      <p:bldP spid="63" grpId="0" animBg="1"/>
      <p:bldP spid="68" grpId="0" animBg="1"/>
      <p:bldP spid="79" grpId="0" animBg="1"/>
      <p:bldP spid="80" grpId="0" animBg="1"/>
      <p:bldP spid="180" grpId="0" animBg="1"/>
      <p:bldP spid="181" grpId="0" animBg="1"/>
      <p:bldP spid="182" grpId="0" animBg="1"/>
      <p:bldP spid="71" grpId="0" animBg="1"/>
      <p:bldP spid="76" grpId="0" animBg="1"/>
      <p:bldP spid="78" grpId="0" animBg="1"/>
      <p:bldP spid="105" grpId="0" animBg="1"/>
      <p:bldP spid="190" grpId="0" animBg="1"/>
      <p:bldP spid="64" grpId="0" animBg="1"/>
      <p:bldP spid="65" grpId="0" animBg="1"/>
      <p:bldP spid="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B82501-94FC-41A8-8DB7-1A4701B68447}"/>
              </a:ext>
            </a:extLst>
          </p:cNvPr>
          <p:cNvSpPr>
            <a:spLocks noGrp="1"/>
          </p:cNvSpPr>
          <p:nvPr>
            <p:ph type="title"/>
          </p:nvPr>
        </p:nvSpPr>
        <p:spPr>
          <a:xfrm>
            <a:off x="621731" y="199310"/>
            <a:ext cx="10984482" cy="1325563"/>
          </a:xfrm>
        </p:spPr>
        <p:txBody>
          <a:bodyPr>
            <a:normAutofit/>
          </a:bodyPr>
          <a:lstStyle/>
          <a:p>
            <a:r>
              <a:rPr lang="en-US" dirty="0"/>
              <a:t>Fabric Memory Model – MLDs and Logical Devices</a:t>
            </a:r>
          </a:p>
        </p:txBody>
      </p:sp>
      <p:sp>
        <p:nvSpPr>
          <p:cNvPr id="2" name="Slide Number Placeholder 1">
            <a:extLst>
              <a:ext uri="{FF2B5EF4-FFF2-40B4-BE49-F238E27FC236}">
                <a16:creationId xmlns:a16="http://schemas.microsoft.com/office/drawing/2014/main" id="{0E366E84-4E28-45CA-9F5D-3CD86B053CF3}"/>
              </a:ext>
            </a:extLst>
          </p:cNvPr>
          <p:cNvSpPr>
            <a:spLocks noGrp="1"/>
          </p:cNvSpPr>
          <p:nvPr>
            <p:ph type="sldNum" sz="quarter" idx="11"/>
          </p:nvPr>
        </p:nvSpPr>
        <p:spPr/>
        <p:txBody>
          <a:bodyPr/>
          <a:lstStyle/>
          <a:p>
            <a:fld id="{EE2556C5-CE8C-6547-B838-EA80C61A4AF7}" type="slidenum">
              <a:rPr lang="en-US" smtClean="0"/>
              <a:pPr/>
              <a:t>4</a:t>
            </a:fld>
            <a:endParaRPr lang="en-US" dirty="0"/>
          </a:p>
        </p:txBody>
      </p:sp>
      <p:sp>
        <p:nvSpPr>
          <p:cNvPr id="19" name="Oval 18">
            <a:extLst>
              <a:ext uri="{FF2B5EF4-FFF2-40B4-BE49-F238E27FC236}">
                <a16:creationId xmlns:a16="http://schemas.microsoft.com/office/drawing/2014/main" id="{403D9A86-9F6E-41FE-B62E-24C27F84B0CE}"/>
              </a:ext>
            </a:extLst>
          </p:cNvPr>
          <p:cNvSpPr/>
          <p:nvPr/>
        </p:nvSpPr>
        <p:spPr>
          <a:xfrm>
            <a:off x="3895171" y="1465668"/>
            <a:ext cx="850035" cy="4072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Service</a:t>
            </a:r>
          </a:p>
          <a:p>
            <a:pPr algn="ctr" defTabSz="1219170" eaLnBrk="0" fontAlgn="base" hangingPunct="0">
              <a:spcBef>
                <a:spcPct val="0"/>
              </a:spcBef>
              <a:spcAft>
                <a:spcPct val="0"/>
              </a:spcAft>
            </a:pPr>
            <a:r>
              <a:rPr lang="en-US" sz="1200" dirty="0">
                <a:solidFill>
                  <a:srgbClr val="000000"/>
                </a:solidFill>
              </a:rPr>
              <a:t>Root</a:t>
            </a:r>
          </a:p>
        </p:txBody>
      </p:sp>
      <p:sp>
        <p:nvSpPr>
          <p:cNvPr id="43" name="Oval 42">
            <a:extLst>
              <a:ext uri="{FF2B5EF4-FFF2-40B4-BE49-F238E27FC236}">
                <a16:creationId xmlns:a16="http://schemas.microsoft.com/office/drawing/2014/main" id="{2D4DBF07-B1AC-476D-9E78-7C6D74107037}"/>
              </a:ext>
            </a:extLst>
          </p:cNvPr>
          <p:cNvSpPr/>
          <p:nvPr/>
        </p:nvSpPr>
        <p:spPr>
          <a:xfrm>
            <a:off x="1284741" y="2533372"/>
            <a:ext cx="1451091"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Fabrics</a:t>
            </a:r>
          </a:p>
        </p:txBody>
      </p:sp>
      <p:sp>
        <p:nvSpPr>
          <p:cNvPr id="44" name="Oval 43">
            <a:extLst>
              <a:ext uri="{FF2B5EF4-FFF2-40B4-BE49-F238E27FC236}">
                <a16:creationId xmlns:a16="http://schemas.microsoft.com/office/drawing/2014/main" id="{C05CD84F-45EC-4E64-AC27-2F14F65C5D5B}"/>
              </a:ext>
            </a:extLst>
          </p:cNvPr>
          <p:cNvSpPr/>
          <p:nvPr/>
        </p:nvSpPr>
        <p:spPr>
          <a:xfrm>
            <a:off x="1467230" y="2779908"/>
            <a:ext cx="1104872" cy="36412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CXL</a:t>
            </a:r>
          </a:p>
        </p:txBody>
      </p:sp>
      <p:sp>
        <p:nvSpPr>
          <p:cNvPr id="46" name="Oval 45">
            <a:extLst>
              <a:ext uri="{FF2B5EF4-FFF2-40B4-BE49-F238E27FC236}">
                <a16:creationId xmlns:a16="http://schemas.microsoft.com/office/drawing/2014/main" id="{ECF3FDA7-A16C-484E-B7EA-118BC883FC64}"/>
              </a:ext>
            </a:extLst>
          </p:cNvPr>
          <p:cNvSpPr/>
          <p:nvPr/>
        </p:nvSpPr>
        <p:spPr>
          <a:xfrm>
            <a:off x="975609" y="4020652"/>
            <a:ext cx="1081544" cy="519967"/>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Endpoints</a:t>
            </a:r>
          </a:p>
        </p:txBody>
      </p:sp>
      <p:cxnSp>
        <p:nvCxnSpPr>
          <p:cNvPr id="47" name="Straight Arrow Connector 22">
            <a:extLst>
              <a:ext uri="{FF2B5EF4-FFF2-40B4-BE49-F238E27FC236}">
                <a16:creationId xmlns:a16="http://schemas.microsoft.com/office/drawing/2014/main" id="{ED1C24C9-6F41-4B7A-9EB4-6936BAADFBAB}"/>
              </a:ext>
            </a:extLst>
          </p:cNvPr>
          <p:cNvCxnSpPr>
            <a:cxnSpLocks/>
            <a:stCxn id="44" idx="4"/>
            <a:endCxn id="46" idx="0"/>
          </p:cNvCxnSpPr>
          <p:nvPr/>
        </p:nvCxnSpPr>
        <p:spPr>
          <a:xfrm rot="5400000">
            <a:off x="1329716" y="3330701"/>
            <a:ext cx="876617" cy="50328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2" name="Oval 61">
            <a:extLst>
              <a:ext uri="{FF2B5EF4-FFF2-40B4-BE49-F238E27FC236}">
                <a16:creationId xmlns:a16="http://schemas.microsoft.com/office/drawing/2014/main" id="{CEFE4274-43BA-43F1-B27D-FE76087399C5}"/>
              </a:ext>
            </a:extLst>
          </p:cNvPr>
          <p:cNvSpPr/>
          <p:nvPr/>
        </p:nvSpPr>
        <p:spPr>
          <a:xfrm>
            <a:off x="1577552" y="4335492"/>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T3</a:t>
            </a:r>
          </a:p>
        </p:txBody>
      </p:sp>
      <p:cxnSp>
        <p:nvCxnSpPr>
          <p:cNvPr id="135" name="Straight Arrow Connector 22">
            <a:extLst>
              <a:ext uri="{FF2B5EF4-FFF2-40B4-BE49-F238E27FC236}">
                <a16:creationId xmlns:a16="http://schemas.microsoft.com/office/drawing/2014/main" id="{C2CF7E04-62D6-4CD5-A1DA-9D49D95AA14C}"/>
              </a:ext>
            </a:extLst>
          </p:cNvPr>
          <p:cNvCxnSpPr>
            <a:cxnSpLocks/>
            <a:stCxn id="19" idx="6"/>
            <a:endCxn id="53" idx="2"/>
          </p:cNvCxnSpPr>
          <p:nvPr/>
        </p:nvCxnSpPr>
        <p:spPr>
          <a:xfrm>
            <a:off x="4745206" y="1669278"/>
            <a:ext cx="2840045" cy="3383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a16="http://schemas.microsoft.com/office/drawing/2014/main" id="{9A62F531-61C0-4EDA-8A77-DFBE591915E9}"/>
              </a:ext>
            </a:extLst>
          </p:cNvPr>
          <p:cNvSpPr/>
          <p:nvPr/>
        </p:nvSpPr>
        <p:spPr>
          <a:xfrm>
            <a:off x="7585251" y="1495126"/>
            <a:ext cx="1761949" cy="415964"/>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Chassis</a:t>
            </a:r>
          </a:p>
        </p:txBody>
      </p:sp>
      <p:sp>
        <p:nvSpPr>
          <p:cNvPr id="54" name="Oval 53">
            <a:extLst>
              <a:ext uri="{FF2B5EF4-FFF2-40B4-BE49-F238E27FC236}">
                <a16:creationId xmlns:a16="http://schemas.microsoft.com/office/drawing/2014/main" id="{DCBE6944-D4A3-4812-AB4D-E396C9637C5D}"/>
              </a:ext>
            </a:extLst>
          </p:cNvPr>
          <p:cNvSpPr/>
          <p:nvPr/>
        </p:nvSpPr>
        <p:spPr>
          <a:xfrm>
            <a:off x="7809145" y="1766524"/>
            <a:ext cx="1284264" cy="2669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pl-PL" sz="1200" dirty="0">
                <a:solidFill>
                  <a:srgbClr val="000000"/>
                </a:solidFill>
              </a:rPr>
              <a:t>P</a:t>
            </a:r>
            <a:r>
              <a:rPr lang="en-US" sz="1200" dirty="0">
                <a:solidFill>
                  <a:srgbClr val="000000"/>
                </a:solidFill>
              </a:rPr>
              <a:t>CXL3</a:t>
            </a:r>
          </a:p>
        </p:txBody>
      </p:sp>
      <p:cxnSp>
        <p:nvCxnSpPr>
          <p:cNvPr id="126" name="Straight Arrow Connector 22">
            <a:extLst>
              <a:ext uri="{FF2B5EF4-FFF2-40B4-BE49-F238E27FC236}">
                <a16:creationId xmlns:a16="http://schemas.microsoft.com/office/drawing/2014/main" id="{0955AC37-E511-4512-B8B4-756FFE7C13F4}"/>
              </a:ext>
            </a:extLst>
          </p:cNvPr>
          <p:cNvCxnSpPr>
            <a:cxnSpLocks/>
            <a:stCxn id="19" idx="2"/>
            <a:endCxn id="43" idx="0"/>
          </p:cNvCxnSpPr>
          <p:nvPr/>
        </p:nvCxnSpPr>
        <p:spPr>
          <a:xfrm rot="10800000" flipV="1">
            <a:off x="2010287" y="1669278"/>
            <a:ext cx="1884884" cy="864094"/>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7" name="Straight Arrow Connector 22">
            <a:extLst>
              <a:ext uri="{FF2B5EF4-FFF2-40B4-BE49-F238E27FC236}">
                <a16:creationId xmlns:a16="http://schemas.microsoft.com/office/drawing/2014/main" id="{1F2AA221-0A76-45B8-A91A-12173C8FB0B5}"/>
              </a:ext>
            </a:extLst>
          </p:cNvPr>
          <p:cNvCxnSpPr>
            <a:cxnSpLocks/>
            <a:endCxn id="79" idx="0"/>
          </p:cNvCxnSpPr>
          <p:nvPr/>
        </p:nvCxnSpPr>
        <p:spPr>
          <a:xfrm rot="5400000">
            <a:off x="6716731" y="2453024"/>
            <a:ext cx="1739113" cy="82187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6" name="Straight Arrow Connector 22">
            <a:extLst>
              <a:ext uri="{FF2B5EF4-FFF2-40B4-BE49-F238E27FC236}">
                <a16:creationId xmlns:a16="http://schemas.microsoft.com/office/drawing/2014/main" id="{43C2C631-12B6-481C-8B65-3FF951001120}"/>
              </a:ext>
            </a:extLst>
          </p:cNvPr>
          <p:cNvCxnSpPr>
            <a:cxnSpLocks/>
            <a:stCxn id="181" idx="4"/>
            <a:endCxn id="63" idx="0"/>
          </p:cNvCxnSpPr>
          <p:nvPr/>
        </p:nvCxnSpPr>
        <p:spPr>
          <a:xfrm rot="16200000" flipH="1">
            <a:off x="9119322" y="3090656"/>
            <a:ext cx="842173" cy="1019263"/>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3" name="Oval 62">
            <a:extLst>
              <a:ext uri="{FF2B5EF4-FFF2-40B4-BE49-F238E27FC236}">
                <a16:creationId xmlns:a16="http://schemas.microsoft.com/office/drawing/2014/main" id="{A6D75014-CE13-4852-AABD-B40C36F21A63}"/>
              </a:ext>
            </a:extLst>
          </p:cNvPr>
          <p:cNvSpPr/>
          <p:nvPr/>
        </p:nvSpPr>
        <p:spPr>
          <a:xfrm>
            <a:off x="9240162" y="4021375"/>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68" name="Oval 67">
            <a:extLst>
              <a:ext uri="{FF2B5EF4-FFF2-40B4-BE49-F238E27FC236}">
                <a16:creationId xmlns:a16="http://schemas.microsoft.com/office/drawing/2014/main" id="{9260A351-EE38-4CA0-8D27-A14B63FBF40B}"/>
              </a:ext>
            </a:extLst>
          </p:cNvPr>
          <p:cNvSpPr/>
          <p:nvPr/>
        </p:nvSpPr>
        <p:spPr>
          <a:xfrm>
            <a:off x="9710242" y="431874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73" name="Straight Arrow Connector 22">
            <a:extLst>
              <a:ext uri="{FF2B5EF4-FFF2-40B4-BE49-F238E27FC236}">
                <a16:creationId xmlns:a16="http://schemas.microsoft.com/office/drawing/2014/main" id="{4366BCBA-30B8-4CCE-BB41-9D8C9CAD0C23}"/>
              </a:ext>
            </a:extLst>
          </p:cNvPr>
          <p:cNvCxnSpPr>
            <a:cxnSpLocks/>
            <a:stCxn id="181" idx="5"/>
          </p:cNvCxnSpPr>
          <p:nvPr/>
        </p:nvCxnSpPr>
        <p:spPr>
          <a:xfrm rot="5400000" flipH="1" flipV="1">
            <a:off x="10210029" y="2147514"/>
            <a:ext cx="46889" cy="1924849"/>
          </a:xfrm>
          <a:prstGeom prst="curvedConnector3">
            <a:avLst>
              <a:gd name="adj1" fmla="val -823074"/>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02" name="Straight Arrow Connector 22">
            <a:extLst>
              <a:ext uri="{FF2B5EF4-FFF2-40B4-BE49-F238E27FC236}">
                <a16:creationId xmlns:a16="http://schemas.microsoft.com/office/drawing/2014/main" id="{4E00D251-19BE-4C90-8F56-CAA680B28953}"/>
              </a:ext>
            </a:extLst>
          </p:cNvPr>
          <p:cNvCxnSpPr>
            <a:cxnSpLocks/>
            <a:stCxn id="54" idx="6"/>
            <a:endCxn id="182" idx="0"/>
          </p:cNvCxnSpPr>
          <p:nvPr/>
        </p:nvCxnSpPr>
        <p:spPr>
          <a:xfrm>
            <a:off x="9093409" y="1900014"/>
            <a:ext cx="1766508" cy="621782"/>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03" name="Straight Arrow Connector 22">
            <a:extLst>
              <a:ext uri="{FF2B5EF4-FFF2-40B4-BE49-F238E27FC236}">
                <a16:creationId xmlns:a16="http://schemas.microsoft.com/office/drawing/2014/main" id="{4BBD131F-8BE1-49E8-B0ED-C20C5FABC4A7}"/>
              </a:ext>
            </a:extLst>
          </p:cNvPr>
          <p:cNvCxnSpPr>
            <a:cxnSpLocks/>
            <a:stCxn id="54" idx="5"/>
            <a:endCxn id="180" idx="0"/>
          </p:cNvCxnSpPr>
          <p:nvPr/>
        </p:nvCxnSpPr>
        <p:spPr>
          <a:xfrm rot="16200000" flipH="1">
            <a:off x="8627531" y="2272207"/>
            <a:ext cx="567571" cy="11966"/>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79" name="Oval 78">
            <a:extLst>
              <a:ext uri="{FF2B5EF4-FFF2-40B4-BE49-F238E27FC236}">
                <a16:creationId xmlns:a16="http://schemas.microsoft.com/office/drawing/2014/main" id="{141DA537-3073-4846-9A76-AA89A557752A}"/>
              </a:ext>
            </a:extLst>
          </p:cNvPr>
          <p:cNvSpPr/>
          <p:nvPr/>
        </p:nvSpPr>
        <p:spPr>
          <a:xfrm>
            <a:off x="6401724" y="3733518"/>
            <a:ext cx="154725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 Adapters</a:t>
            </a:r>
          </a:p>
        </p:txBody>
      </p:sp>
      <p:sp>
        <p:nvSpPr>
          <p:cNvPr id="80" name="Oval 79">
            <a:extLst>
              <a:ext uri="{FF2B5EF4-FFF2-40B4-BE49-F238E27FC236}">
                <a16:creationId xmlns:a16="http://schemas.microsoft.com/office/drawing/2014/main" id="{9E0B9E60-8C74-4735-9D7E-4FCC5344983C}"/>
              </a:ext>
            </a:extLst>
          </p:cNvPr>
          <p:cNvSpPr/>
          <p:nvPr/>
        </p:nvSpPr>
        <p:spPr>
          <a:xfrm>
            <a:off x="6748176" y="4046998"/>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89" name="Straight Arrow Connector 22">
            <a:extLst>
              <a:ext uri="{FF2B5EF4-FFF2-40B4-BE49-F238E27FC236}">
                <a16:creationId xmlns:a16="http://schemas.microsoft.com/office/drawing/2014/main" id="{49CCD1DD-B815-4503-8A42-AEE1EA01EBD8}"/>
              </a:ext>
            </a:extLst>
          </p:cNvPr>
          <p:cNvCxnSpPr>
            <a:cxnSpLocks/>
            <a:stCxn id="80" idx="4"/>
            <a:endCxn id="71" idx="0"/>
          </p:cNvCxnSpPr>
          <p:nvPr/>
        </p:nvCxnSpPr>
        <p:spPr>
          <a:xfrm rot="16200000" flipH="1">
            <a:off x="6682671" y="4765171"/>
            <a:ext cx="1407577" cy="59697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7" name="Straight Arrow Connector 22">
            <a:extLst>
              <a:ext uri="{FF2B5EF4-FFF2-40B4-BE49-F238E27FC236}">
                <a16:creationId xmlns:a16="http://schemas.microsoft.com/office/drawing/2014/main" id="{4A1E8C29-A2A9-4DA9-B556-68FC7B68BD07}"/>
              </a:ext>
            </a:extLst>
          </p:cNvPr>
          <p:cNvCxnSpPr>
            <a:cxnSpLocks/>
            <a:stCxn id="181" idx="3"/>
            <a:endCxn id="80" idx="5"/>
          </p:cNvCxnSpPr>
          <p:nvPr/>
        </p:nvCxnSpPr>
        <p:spPr>
          <a:xfrm rot="5400000">
            <a:off x="7469042" y="2992588"/>
            <a:ext cx="1180667" cy="1462256"/>
          </a:xfrm>
          <a:prstGeom prst="curvedConnector3">
            <a:avLst>
              <a:gd name="adj1" fmla="val 135472"/>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80" name="Oval 179">
            <a:extLst>
              <a:ext uri="{FF2B5EF4-FFF2-40B4-BE49-F238E27FC236}">
                <a16:creationId xmlns:a16="http://schemas.microsoft.com/office/drawing/2014/main" id="{2BEF7EAD-0871-43B5-8908-9E4D76A28421}"/>
              </a:ext>
            </a:extLst>
          </p:cNvPr>
          <p:cNvSpPr/>
          <p:nvPr/>
        </p:nvSpPr>
        <p:spPr>
          <a:xfrm>
            <a:off x="8024831" y="2561976"/>
            <a:ext cx="178493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Domains</a:t>
            </a:r>
          </a:p>
        </p:txBody>
      </p:sp>
      <p:sp>
        <p:nvSpPr>
          <p:cNvPr id="181" name="Oval 180">
            <a:extLst>
              <a:ext uri="{FF2B5EF4-FFF2-40B4-BE49-F238E27FC236}">
                <a16:creationId xmlns:a16="http://schemas.microsoft.com/office/drawing/2014/main" id="{FDB4F590-ABBB-42AE-B065-2C0E7A5EB720}"/>
              </a:ext>
            </a:extLst>
          </p:cNvPr>
          <p:cNvSpPr/>
          <p:nvPr/>
        </p:nvSpPr>
        <p:spPr>
          <a:xfrm>
            <a:off x="8690979" y="28663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82" name="Oval 181">
            <a:extLst>
              <a:ext uri="{FF2B5EF4-FFF2-40B4-BE49-F238E27FC236}">
                <a16:creationId xmlns:a16="http://schemas.microsoft.com/office/drawing/2014/main" id="{09682DEE-C715-4335-8B92-02D9179BA422}"/>
              </a:ext>
            </a:extLst>
          </p:cNvPr>
          <p:cNvSpPr/>
          <p:nvPr/>
        </p:nvSpPr>
        <p:spPr>
          <a:xfrm>
            <a:off x="10274084" y="2521796"/>
            <a:ext cx="117166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a:t>
            </a:r>
          </a:p>
        </p:txBody>
      </p:sp>
      <p:cxnSp>
        <p:nvCxnSpPr>
          <p:cNvPr id="77" name="Straight Arrow Connector 22">
            <a:extLst>
              <a:ext uri="{FF2B5EF4-FFF2-40B4-BE49-F238E27FC236}">
                <a16:creationId xmlns:a16="http://schemas.microsoft.com/office/drawing/2014/main" id="{03DD39EC-E43A-42CA-AB60-2C10A2EF3E18}"/>
              </a:ext>
            </a:extLst>
          </p:cNvPr>
          <p:cNvCxnSpPr>
            <a:cxnSpLocks/>
            <a:stCxn id="68" idx="4"/>
            <a:endCxn id="14" idx="5"/>
          </p:cNvCxnSpPr>
          <p:nvPr/>
        </p:nvCxnSpPr>
        <p:spPr>
          <a:xfrm rot="5400000" flipH="1">
            <a:off x="5955302" y="536874"/>
            <a:ext cx="350176" cy="7839301"/>
          </a:xfrm>
          <a:prstGeom prst="curvedConnector3">
            <a:avLst>
              <a:gd name="adj1" fmla="val -195844"/>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grpSp>
        <p:nvGrpSpPr>
          <p:cNvPr id="81" name="Group 80">
            <a:extLst>
              <a:ext uri="{FF2B5EF4-FFF2-40B4-BE49-F238E27FC236}">
                <a16:creationId xmlns:a16="http://schemas.microsoft.com/office/drawing/2014/main" id="{4C711C22-7B5E-4D91-B845-63F6E8918E94}"/>
              </a:ext>
            </a:extLst>
          </p:cNvPr>
          <p:cNvGrpSpPr/>
          <p:nvPr/>
        </p:nvGrpSpPr>
        <p:grpSpPr>
          <a:xfrm>
            <a:off x="9730072" y="6086254"/>
            <a:ext cx="1876141" cy="599994"/>
            <a:chOff x="9730072" y="6086254"/>
            <a:chExt cx="1876141" cy="599994"/>
          </a:xfrm>
        </p:grpSpPr>
        <p:sp>
          <p:nvSpPr>
            <p:cNvPr id="82" name="Oval 81">
              <a:extLst>
                <a:ext uri="{FF2B5EF4-FFF2-40B4-BE49-F238E27FC236}">
                  <a16:creationId xmlns:a16="http://schemas.microsoft.com/office/drawing/2014/main" id="{02717F73-EE10-4995-A850-001DB3F76C53}"/>
                </a:ext>
              </a:extLst>
            </p:cNvPr>
            <p:cNvSpPr/>
            <p:nvPr/>
          </p:nvSpPr>
          <p:spPr>
            <a:xfrm flipH="1">
              <a:off x="9730072" y="6088690"/>
              <a:ext cx="539531" cy="138759"/>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88" name="Oval 87">
              <a:extLst>
                <a:ext uri="{FF2B5EF4-FFF2-40B4-BE49-F238E27FC236}">
                  <a16:creationId xmlns:a16="http://schemas.microsoft.com/office/drawing/2014/main" id="{A78D178E-2EA1-4ABC-AD44-BD735B43ECCB}"/>
                </a:ext>
              </a:extLst>
            </p:cNvPr>
            <p:cNvSpPr/>
            <p:nvPr/>
          </p:nvSpPr>
          <p:spPr>
            <a:xfrm>
              <a:off x="9732660" y="6247983"/>
              <a:ext cx="539533" cy="1340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91" name="TextBox 90">
              <a:extLst>
                <a:ext uri="{FF2B5EF4-FFF2-40B4-BE49-F238E27FC236}">
                  <a16:creationId xmlns:a16="http://schemas.microsoft.com/office/drawing/2014/main" id="{C15FE004-E136-45D3-BAF7-B6F060F23740}"/>
                </a:ext>
              </a:extLst>
            </p:cNvPr>
            <p:cNvSpPr txBox="1"/>
            <p:nvPr/>
          </p:nvSpPr>
          <p:spPr>
            <a:xfrm>
              <a:off x="10309676" y="6243207"/>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Singleton resource</a:t>
              </a:r>
            </a:p>
          </p:txBody>
        </p:sp>
        <p:sp>
          <p:nvSpPr>
            <p:cNvPr id="92" name="TextBox 91">
              <a:extLst>
                <a:ext uri="{FF2B5EF4-FFF2-40B4-BE49-F238E27FC236}">
                  <a16:creationId xmlns:a16="http://schemas.microsoft.com/office/drawing/2014/main" id="{5B275763-B9F1-4636-AB05-72BFDF38A8BE}"/>
                </a:ext>
              </a:extLst>
            </p:cNvPr>
            <p:cNvSpPr txBox="1"/>
            <p:nvPr/>
          </p:nvSpPr>
          <p:spPr>
            <a:xfrm>
              <a:off x="10309676" y="6086254"/>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Collection resource</a:t>
              </a:r>
            </a:p>
          </p:txBody>
        </p:sp>
        <p:sp>
          <p:nvSpPr>
            <p:cNvPr id="93" name="TextBox 92">
              <a:extLst>
                <a:ext uri="{FF2B5EF4-FFF2-40B4-BE49-F238E27FC236}">
                  <a16:creationId xmlns:a16="http://schemas.microsoft.com/office/drawing/2014/main" id="{42051FED-CCCA-427F-9F24-0807814BC29C}"/>
                </a:ext>
              </a:extLst>
            </p:cNvPr>
            <p:cNvSpPr txBox="1"/>
            <p:nvPr/>
          </p:nvSpPr>
          <p:spPr>
            <a:xfrm>
              <a:off x="10309676" y="6385639"/>
              <a:ext cx="1296537"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Subordinate relationship</a:t>
              </a:r>
            </a:p>
          </p:txBody>
        </p:sp>
        <p:sp>
          <p:nvSpPr>
            <p:cNvPr id="94" name="TextBox 93">
              <a:extLst>
                <a:ext uri="{FF2B5EF4-FFF2-40B4-BE49-F238E27FC236}">
                  <a16:creationId xmlns:a16="http://schemas.microsoft.com/office/drawing/2014/main" id="{81E6197D-1C06-495F-8432-61BEF9FAE3B7}"/>
                </a:ext>
              </a:extLst>
            </p:cNvPr>
            <p:cNvSpPr txBox="1"/>
            <p:nvPr/>
          </p:nvSpPr>
          <p:spPr>
            <a:xfrm>
              <a:off x="10309676" y="6542683"/>
              <a:ext cx="1175536"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Associate relationship</a:t>
              </a:r>
            </a:p>
          </p:txBody>
        </p:sp>
        <p:cxnSp>
          <p:nvCxnSpPr>
            <p:cNvPr id="95" name="Straight Arrow Connector 22">
              <a:extLst>
                <a:ext uri="{FF2B5EF4-FFF2-40B4-BE49-F238E27FC236}">
                  <a16:creationId xmlns:a16="http://schemas.microsoft.com/office/drawing/2014/main" id="{4251BB8E-E8D5-4EBD-A0BE-2D33822AAA09}"/>
                </a:ext>
              </a:extLst>
            </p:cNvPr>
            <p:cNvCxnSpPr>
              <a:cxnSpLocks/>
            </p:cNvCxnSpPr>
            <p:nvPr/>
          </p:nvCxnSpPr>
          <p:spPr>
            <a:xfrm>
              <a:off x="9793301" y="6451649"/>
              <a:ext cx="431817" cy="11609"/>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6" name="Straight Arrow Connector 22">
              <a:extLst>
                <a:ext uri="{FF2B5EF4-FFF2-40B4-BE49-F238E27FC236}">
                  <a16:creationId xmlns:a16="http://schemas.microsoft.com/office/drawing/2014/main" id="{692D8518-68AE-492C-A1AE-CE9687D0A04A}"/>
                </a:ext>
              </a:extLst>
            </p:cNvPr>
            <p:cNvCxnSpPr>
              <a:cxnSpLocks/>
            </p:cNvCxnSpPr>
            <p:nvPr/>
          </p:nvCxnSpPr>
          <p:spPr>
            <a:xfrm>
              <a:off x="9793301" y="6606031"/>
              <a:ext cx="431817" cy="16933"/>
            </a:xfrm>
            <a:prstGeom prst="curvedConnector3">
              <a:avLst>
                <a:gd name="adj1" fmla="val 50000"/>
              </a:avLst>
            </a:prstGeom>
            <a:ln>
              <a:solidFill>
                <a:schemeClr val="tx1"/>
              </a:solidFill>
              <a:prstDash val="dash"/>
              <a:tailEnd type="triangle" w="med" len="lg"/>
            </a:ln>
          </p:spPr>
          <p:style>
            <a:lnRef idx="1">
              <a:schemeClr val="accent2"/>
            </a:lnRef>
            <a:fillRef idx="0">
              <a:schemeClr val="accent2"/>
            </a:fillRef>
            <a:effectRef idx="0">
              <a:schemeClr val="accent2"/>
            </a:effectRef>
            <a:fontRef idx="minor">
              <a:schemeClr val="tx1"/>
            </a:fontRef>
          </p:style>
        </p:cxnSp>
      </p:grpSp>
      <p:sp>
        <p:nvSpPr>
          <p:cNvPr id="71" name="Oval 70">
            <a:extLst>
              <a:ext uri="{FF2B5EF4-FFF2-40B4-BE49-F238E27FC236}">
                <a16:creationId xmlns:a16="http://schemas.microsoft.com/office/drawing/2014/main" id="{141DA537-3073-4846-9A76-AA89A557752A}"/>
              </a:ext>
            </a:extLst>
          </p:cNvPr>
          <p:cNvSpPr/>
          <p:nvPr/>
        </p:nvSpPr>
        <p:spPr>
          <a:xfrm>
            <a:off x="7347410" y="5767446"/>
            <a:ext cx="675070" cy="58055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ports</a:t>
            </a:r>
          </a:p>
        </p:txBody>
      </p:sp>
      <p:sp>
        <p:nvSpPr>
          <p:cNvPr id="76" name="Oval 75">
            <a:extLst>
              <a:ext uri="{FF2B5EF4-FFF2-40B4-BE49-F238E27FC236}">
                <a16:creationId xmlns:a16="http://schemas.microsoft.com/office/drawing/2014/main" id="{9E0B9E60-8C74-4735-9D7E-4FCC5344983C}"/>
              </a:ext>
            </a:extLst>
          </p:cNvPr>
          <p:cNvSpPr/>
          <p:nvPr/>
        </p:nvSpPr>
        <p:spPr>
          <a:xfrm>
            <a:off x="7363565" y="6120204"/>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sp>
        <p:nvSpPr>
          <p:cNvPr id="78" name="Oval 77">
            <a:extLst>
              <a:ext uri="{FF2B5EF4-FFF2-40B4-BE49-F238E27FC236}">
                <a16:creationId xmlns:a16="http://schemas.microsoft.com/office/drawing/2014/main" id="{9E0B9E60-8C74-4735-9D7E-4FCC5344983C}"/>
              </a:ext>
            </a:extLst>
          </p:cNvPr>
          <p:cNvSpPr/>
          <p:nvPr/>
        </p:nvSpPr>
        <p:spPr>
          <a:xfrm>
            <a:off x="7656180" y="6134012"/>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05" name="Oval 104">
            <a:extLst>
              <a:ext uri="{FF2B5EF4-FFF2-40B4-BE49-F238E27FC236}">
                <a16:creationId xmlns:a16="http://schemas.microsoft.com/office/drawing/2014/main" id="{FDB4F590-ABBB-42AE-B065-2C0E7A5EB720}"/>
              </a:ext>
            </a:extLst>
          </p:cNvPr>
          <p:cNvSpPr/>
          <p:nvPr/>
        </p:nvSpPr>
        <p:spPr>
          <a:xfrm>
            <a:off x="7829192" y="2783783"/>
            <a:ext cx="679595" cy="312871"/>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cxnSp>
        <p:nvCxnSpPr>
          <p:cNvPr id="176" name="Straight Arrow Connector 22">
            <a:extLst>
              <a:ext uri="{FF2B5EF4-FFF2-40B4-BE49-F238E27FC236}">
                <a16:creationId xmlns:a16="http://schemas.microsoft.com/office/drawing/2014/main" id="{03DD39EC-E43A-42CA-AB60-2C10A2EF3E18}"/>
              </a:ext>
            </a:extLst>
          </p:cNvPr>
          <p:cNvCxnSpPr>
            <a:cxnSpLocks/>
            <a:stCxn id="80" idx="3"/>
            <a:endCxn id="62" idx="5"/>
          </p:cNvCxnSpPr>
          <p:nvPr/>
        </p:nvCxnSpPr>
        <p:spPr>
          <a:xfrm rot="5400000">
            <a:off x="4291795" y="1991807"/>
            <a:ext cx="233663" cy="4878149"/>
          </a:xfrm>
          <a:prstGeom prst="curvedConnector3">
            <a:avLst>
              <a:gd name="adj1" fmla="val 213416"/>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20" name="Straight Arrow Connector 22">
            <a:extLst>
              <a:ext uri="{FF2B5EF4-FFF2-40B4-BE49-F238E27FC236}">
                <a16:creationId xmlns:a16="http://schemas.microsoft.com/office/drawing/2014/main" id="{03DD39EC-E43A-42CA-AB60-2C10A2EF3E18}"/>
              </a:ext>
            </a:extLst>
          </p:cNvPr>
          <p:cNvCxnSpPr>
            <a:cxnSpLocks/>
            <a:stCxn id="76" idx="3"/>
            <a:endCxn id="62" idx="3"/>
          </p:cNvCxnSpPr>
          <p:nvPr/>
        </p:nvCxnSpPr>
        <p:spPr>
          <a:xfrm rot="5400000" flipH="1">
            <a:off x="3603730" y="2588792"/>
            <a:ext cx="1849350" cy="5767193"/>
          </a:xfrm>
          <a:prstGeom prst="curvedConnector3">
            <a:avLst>
              <a:gd name="adj1" fmla="val -18226"/>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3" name="Straight Arrow Connector 22">
            <a:extLst>
              <a:ext uri="{FF2B5EF4-FFF2-40B4-BE49-F238E27FC236}">
                <a16:creationId xmlns:a16="http://schemas.microsoft.com/office/drawing/2014/main" id="{4A1E8C29-A2A9-4DA9-B556-68FC7B68BD07}"/>
              </a:ext>
            </a:extLst>
          </p:cNvPr>
          <p:cNvCxnSpPr>
            <a:cxnSpLocks/>
            <a:stCxn id="105" idx="4"/>
            <a:endCxn id="80" idx="5"/>
          </p:cNvCxnSpPr>
          <p:nvPr/>
        </p:nvCxnSpPr>
        <p:spPr>
          <a:xfrm rot="5400000">
            <a:off x="7139921" y="3284981"/>
            <a:ext cx="1217396" cy="840743"/>
          </a:xfrm>
          <a:prstGeom prst="curvedConnector3">
            <a:avLst>
              <a:gd name="adj1" fmla="val 118588"/>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4" name="Straight Arrow Connector 22">
            <a:extLst>
              <a:ext uri="{FF2B5EF4-FFF2-40B4-BE49-F238E27FC236}">
                <a16:creationId xmlns:a16="http://schemas.microsoft.com/office/drawing/2014/main" id="{4366BCBA-30B8-4CCE-BB41-9D8C9CAD0C23}"/>
              </a:ext>
            </a:extLst>
          </p:cNvPr>
          <p:cNvCxnSpPr>
            <a:cxnSpLocks/>
            <a:stCxn id="105" idx="4"/>
          </p:cNvCxnSpPr>
          <p:nvPr/>
        </p:nvCxnSpPr>
        <p:spPr>
          <a:xfrm rot="5400000" flipH="1" flipV="1">
            <a:off x="9410342" y="1845142"/>
            <a:ext cx="10160" cy="2492864"/>
          </a:xfrm>
          <a:prstGeom prst="curvedConnector3">
            <a:avLst>
              <a:gd name="adj1" fmla="val -6565157"/>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sp>
        <p:nvSpPr>
          <p:cNvPr id="64" name="Oval 63">
            <a:extLst>
              <a:ext uri="{FF2B5EF4-FFF2-40B4-BE49-F238E27FC236}">
                <a16:creationId xmlns:a16="http://schemas.microsoft.com/office/drawing/2014/main" id="{403D9A86-9F6E-41FE-B62E-24C27F84B0CE}"/>
              </a:ext>
            </a:extLst>
          </p:cNvPr>
          <p:cNvSpPr/>
          <p:nvPr/>
        </p:nvSpPr>
        <p:spPr>
          <a:xfrm>
            <a:off x="11012068" y="2816189"/>
            <a:ext cx="562447" cy="32640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1</a:t>
            </a:r>
          </a:p>
        </p:txBody>
      </p:sp>
      <p:sp>
        <p:nvSpPr>
          <p:cNvPr id="65" name="Oval 64">
            <a:extLst>
              <a:ext uri="{FF2B5EF4-FFF2-40B4-BE49-F238E27FC236}">
                <a16:creationId xmlns:a16="http://schemas.microsoft.com/office/drawing/2014/main" id="{403D9A86-9F6E-41FE-B62E-24C27F84B0CE}"/>
              </a:ext>
            </a:extLst>
          </p:cNvPr>
          <p:cNvSpPr/>
          <p:nvPr/>
        </p:nvSpPr>
        <p:spPr>
          <a:xfrm>
            <a:off x="10418106" y="2793169"/>
            <a:ext cx="539185" cy="340213"/>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2</a:t>
            </a:r>
          </a:p>
        </p:txBody>
      </p:sp>
      <p:sp>
        <p:nvSpPr>
          <p:cNvPr id="3" name="Oval 2">
            <a:extLst>
              <a:ext uri="{FF2B5EF4-FFF2-40B4-BE49-F238E27FC236}">
                <a16:creationId xmlns:a16="http://schemas.microsoft.com/office/drawing/2014/main" id="{E31BD0E4-F76F-7825-9EBA-615CCE9C5A84}"/>
              </a:ext>
            </a:extLst>
          </p:cNvPr>
          <p:cNvSpPr/>
          <p:nvPr/>
        </p:nvSpPr>
        <p:spPr>
          <a:xfrm>
            <a:off x="4344917" y="2062796"/>
            <a:ext cx="1308880" cy="444208"/>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PCIe Devices</a:t>
            </a:r>
          </a:p>
        </p:txBody>
      </p:sp>
      <p:sp>
        <p:nvSpPr>
          <p:cNvPr id="4" name="Oval 3">
            <a:extLst>
              <a:ext uri="{FF2B5EF4-FFF2-40B4-BE49-F238E27FC236}">
                <a16:creationId xmlns:a16="http://schemas.microsoft.com/office/drawing/2014/main" id="{82BA5174-D821-85C8-2CFB-4BAAD93FE618}"/>
              </a:ext>
            </a:extLst>
          </p:cNvPr>
          <p:cNvSpPr/>
          <p:nvPr/>
        </p:nvSpPr>
        <p:spPr>
          <a:xfrm>
            <a:off x="4659559" y="2308129"/>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sp>
        <p:nvSpPr>
          <p:cNvPr id="6" name="Oval 5">
            <a:extLst>
              <a:ext uri="{FF2B5EF4-FFF2-40B4-BE49-F238E27FC236}">
                <a16:creationId xmlns:a16="http://schemas.microsoft.com/office/drawing/2014/main" id="{02057F81-5C0B-99C4-2920-6DF4DB8EB627}"/>
              </a:ext>
            </a:extLst>
          </p:cNvPr>
          <p:cNvSpPr/>
          <p:nvPr/>
        </p:nvSpPr>
        <p:spPr>
          <a:xfrm>
            <a:off x="3307565" y="2866331"/>
            <a:ext cx="1582499" cy="444208"/>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PCIe Functions</a:t>
            </a:r>
          </a:p>
        </p:txBody>
      </p:sp>
      <p:sp>
        <p:nvSpPr>
          <p:cNvPr id="7" name="Oval 6">
            <a:extLst>
              <a:ext uri="{FF2B5EF4-FFF2-40B4-BE49-F238E27FC236}">
                <a16:creationId xmlns:a16="http://schemas.microsoft.com/office/drawing/2014/main" id="{C48AAD91-5652-ADF5-C339-7E8525A0D3F7}"/>
              </a:ext>
            </a:extLst>
          </p:cNvPr>
          <p:cNvSpPr/>
          <p:nvPr/>
        </p:nvSpPr>
        <p:spPr>
          <a:xfrm>
            <a:off x="3759017" y="31254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cxnSp>
        <p:nvCxnSpPr>
          <p:cNvPr id="8" name="Straight Arrow Connector 22">
            <a:extLst>
              <a:ext uri="{FF2B5EF4-FFF2-40B4-BE49-F238E27FC236}">
                <a16:creationId xmlns:a16="http://schemas.microsoft.com/office/drawing/2014/main" id="{9C126833-4453-36C0-600F-40227A287701}"/>
              </a:ext>
            </a:extLst>
          </p:cNvPr>
          <p:cNvCxnSpPr>
            <a:cxnSpLocks/>
            <a:stCxn id="4" idx="5"/>
            <a:endCxn id="9" idx="0"/>
          </p:cNvCxnSpPr>
          <p:nvPr/>
        </p:nvCxnSpPr>
        <p:spPr>
          <a:xfrm rot="16200000" flipH="1">
            <a:off x="5465567" y="2349244"/>
            <a:ext cx="268536" cy="720410"/>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9" name="Oval 8">
            <a:extLst>
              <a:ext uri="{FF2B5EF4-FFF2-40B4-BE49-F238E27FC236}">
                <a16:creationId xmlns:a16="http://schemas.microsoft.com/office/drawing/2014/main" id="{B5E5521C-AA35-8BAC-BAD5-F81DA95AD447}"/>
              </a:ext>
            </a:extLst>
          </p:cNvPr>
          <p:cNvSpPr/>
          <p:nvPr/>
        </p:nvSpPr>
        <p:spPr>
          <a:xfrm>
            <a:off x="4953940" y="2843717"/>
            <a:ext cx="201220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CXL Logical Devices</a:t>
            </a:r>
          </a:p>
        </p:txBody>
      </p:sp>
      <p:sp>
        <p:nvSpPr>
          <p:cNvPr id="10" name="Oval 9">
            <a:extLst>
              <a:ext uri="{FF2B5EF4-FFF2-40B4-BE49-F238E27FC236}">
                <a16:creationId xmlns:a16="http://schemas.microsoft.com/office/drawing/2014/main" id="{ECFAC12D-18A9-81F1-8ECF-42D641DC5AFB}"/>
              </a:ext>
            </a:extLst>
          </p:cNvPr>
          <p:cNvSpPr/>
          <p:nvPr/>
        </p:nvSpPr>
        <p:spPr>
          <a:xfrm>
            <a:off x="5620243" y="308991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cxnSp>
        <p:nvCxnSpPr>
          <p:cNvPr id="11" name="Straight Arrow Connector 22">
            <a:extLst>
              <a:ext uri="{FF2B5EF4-FFF2-40B4-BE49-F238E27FC236}">
                <a16:creationId xmlns:a16="http://schemas.microsoft.com/office/drawing/2014/main" id="{79EAC94E-DDD9-CBF5-6A0A-0871370A5BBB}"/>
              </a:ext>
            </a:extLst>
          </p:cNvPr>
          <p:cNvCxnSpPr>
            <a:cxnSpLocks/>
            <a:stCxn id="4" idx="3"/>
            <a:endCxn id="6" idx="0"/>
          </p:cNvCxnSpPr>
          <p:nvPr/>
        </p:nvCxnSpPr>
        <p:spPr>
          <a:xfrm rot="5400000">
            <a:off x="4283375" y="2390622"/>
            <a:ext cx="291151" cy="660268"/>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2" name="Straight Arrow Connector 22">
            <a:extLst>
              <a:ext uri="{FF2B5EF4-FFF2-40B4-BE49-F238E27FC236}">
                <a16:creationId xmlns:a16="http://schemas.microsoft.com/office/drawing/2014/main" id="{073A32E1-2892-142B-6277-AEA483ABA1E3}"/>
              </a:ext>
            </a:extLst>
          </p:cNvPr>
          <p:cNvCxnSpPr>
            <a:cxnSpLocks/>
            <a:stCxn id="10" idx="5"/>
            <a:endCxn id="181" idx="3"/>
          </p:cNvCxnSpPr>
          <p:nvPr/>
        </p:nvCxnSpPr>
        <p:spPr>
          <a:xfrm rot="5400000" flipH="1" flipV="1">
            <a:off x="7383618" y="1950078"/>
            <a:ext cx="223580" cy="2590189"/>
          </a:xfrm>
          <a:prstGeom prst="curvedConnector3">
            <a:avLst>
              <a:gd name="adj1" fmla="val -15112"/>
            </a:avLst>
          </a:prstGeom>
          <a:ln w="9525">
            <a:solidFill>
              <a:srgbClr val="7030A0"/>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3" name="Straight Arrow Connector 22">
            <a:extLst>
              <a:ext uri="{FF2B5EF4-FFF2-40B4-BE49-F238E27FC236}">
                <a16:creationId xmlns:a16="http://schemas.microsoft.com/office/drawing/2014/main" id="{37167320-01F9-F767-6C6D-2E66222D89D0}"/>
              </a:ext>
            </a:extLst>
          </p:cNvPr>
          <p:cNvCxnSpPr>
            <a:cxnSpLocks/>
            <a:stCxn id="14" idx="6"/>
            <a:endCxn id="10" idx="3"/>
          </p:cNvCxnSpPr>
          <p:nvPr/>
        </p:nvCxnSpPr>
        <p:spPr>
          <a:xfrm flipV="1">
            <a:off x="2277995" y="3356963"/>
            <a:ext cx="3441772" cy="836568"/>
          </a:xfrm>
          <a:prstGeom prst="curvedConnector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4" name="Oval 13">
            <a:extLst>
              <a:ext uri="{FF2B5EF4-FFF2-40B4-BE49-F238E27FC236}">
                <a16:creationId xmlns:a16="http://schemas.microsoft.com/office/drawing/2014/main" id="{2C4D3BA9-CF51-EAA4-B6EE-D121C045F3B2}"/>
              </a:ext>
            </a:extLst>
          </p:cNvPr>
          <p:cNvSpPr/>
          <p:nvPr/>
        </p:nvSpPr>
        <p:spPr>
          <a:xfrm>
            <a:off x="1818740" y="4069215"/>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T4</a:t>
            </a:r>
          </a:p>
        </p:txBody>
      </p:sp>
      <p:cxnSp>
        <p:nvCxnSpPr>
          <p:cNvPr id="16" name="Straight Arrow Connector 22">
            <a:extLst>
              <a:ext uri="{FF2B5EF4-FFF2-40B4-BE49-F238E27FC236}">
                <a16:creationId xmlns:a16="http://schemas.microsoft.com/office/drawing/2014/main" id="{8A42E146-164D-A3D0-386A-D2673E5A4C0F}"/>
              </a:ext>
            </a:extLst>
          </p:cNvPr>
          <p:cNvCxnSpPr>
            <a:cxnSpLocks/>
            <a:stCxn id="54" idx="2"/>
            <a:endCxn id="3" idx="7"/>
          </p:cNvCxnSpPr>
          <p:nvPr/>
        </p:nvCxnSpPr>
        <p:spPr>
          <a:xfrm rot="10800000" flipV="1">
            <a:off x="5462117" y="1900013"/>
            <a:ext cx="2347029" cy="227835"/>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27" name="Straight Arrow Connector 22">
            <a:extLst>
              <a:ext uri="{FF2B5EF4-FFF2-40B4-BE49-F238E27FC236}">
                <a16:creationId xmlns:a16="http://schemas.microsoft.com/office/drawing/2014/main" id="{979ACFB7-027E-33D0-19CF-61ADE93BA0D8}"/>
              </a:ext>
            </a:extLst>
          </p:cNvPr>
          <p:cNvCxnSpPr>
            <a:cxnSpLocks/>
            <a:stCxn id="4" idx="6"/>
            <a:endCxn id="80" idx="0"/>
          </p:cNvCxnSpPr>
          <p:nvPr/>
        </p:nvCxnSpPr>
        <p:spPr>
          <a:xfrm>
            <a:off x="5339154" y="2464565"/>
            <a:ext cx="1748820" cy="1582433"/>
          </a:xfrm>
          <a:prstGeom prst="curvedConnector2">
            <a:avLst/>
          </a:prstGeom>
          <a:ln w="9525">
            <a:solidFill>
              <a:schemeClr val="tx1"/>
            </a:solidFill>
            <a:prstDash val="dash"/>
            <a:headEnd type="triangle" w="med" len="lg"/>
            <a:tailEnd type="none" w="med" len="lg"/>
          </a:ln>
        </p:spPr>
        <p:style>
          <a:lnRef idx="3">
            <a:schemeClr val="accent2"/>
          </a:lnRef>
          <a:fillRef idx="0">
            <a:schemeClr val="accent2"/>
          </a:fillRef>
          <a:effectRef idx="2">
            <a:schemeClr val="accent2"/>
          </a:effectRef>
          <a:fontRef idx="minor">
            <a:schemeClr val="tx1"/>
          </a:fontRef>
        </p:style>
      </p:cxnSp>
      <p:cxnSp>
        <p:nvCxnSpPr>
          <p:cNvPr id="33" name="Straight Arrow Connector 22">
            <a:extLst>
              <a:ext uri="{FF2B5EF4-FFF2-40B4-BE49-F238E27FC236}">
                <a16:creationId xmlns:a16="http://schemas.microsoft.com/office/drawing/2014/main" id="{D9C2E644-53CA-B721-6F3F-8971A251E070}"/>
              </a:ext>
            </a:extLst>
          </p:cNvPr>
          <p:cNvCxnSpPr>
            <a:cxnSpLocks/>
            <a:stCxn id="76" idx="2"/>
            <a:endCxn id="14" idx="5"/>
          </p:cNvCxnSpPr>
          <p:nvPr/>
        </p:nvCxnSpPr>
        <p:spPr>
          <a:xfrm rot="10800000">
            <a:off x="2210739" y="4281436"/>
            <a:ext cx="5152826" cy="2000948"/>
          </a:xfrm>
          <a:prstGeom prst="curvedConnector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52" name="Straight Arrow Connector 22">
            <a:extLst>
              <a:ext uri="{FF2B5EF4-FFF2-40B4-BE49-F238E27FC236}">
                <a16:creationId xmlns:a16="http://schemas.microsoft.com/office/drawing/2014/main" id="{4A99FAF2-B254-6286-271B-7C33F3B50456}"/>
              </a:ext>
            </a:extLst>
          </p:cNvPr>
          <p:cNvCxnSpPr>
            <a:cxnSpLocks/>
            <a:stCxn id="68" idx="3"/>
            <a:endCxn id="10" idx="3"/>
          </p:cNvCxnSpPr>
          <p:nvPr/>
        </p:nvCxnSpPr>
        <p:spPr>
          <a:xfrm rot="5400000" flipH="1">
            <a:off x="7150352" y="1926379"/>
            <a:ext cx="1228830" cy="4089999"/>
          </a:xfrm>
          <a:prstGeom prst="curvedConnector3">
            <a:avLst>
              <a:gd name="adj1" fmla="val -2233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8480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down)">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par>
                          <p:cTn id="42" fill="hold">
                            <p:stCondLst>
                              <p:cond delay="500"/>
                            </p:stCondLst>
                            <p:childTnLst>
                              <p:par>
                                <p:cTn id="43" presetID="10" presetClass="entr" presetSubtype="0"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wipe(down)">
                                      <p:cBhvr>
                                        <p:cTn id="50" dur="5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500"/>
                                        <p:tgtEl>
                                          <p:spTgt spid="5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3"/>
                                        </p:tgtEl>
                                        <p:attrNameLst>
                                          <p:attrName>style.visibility</p:attrName>
                                        </p:attrNameLst>
                                      </p:cBhvr>
                                      <p:to>
                                        <p:strVal val="visible"/>
                                      </p:to>
                                    </p:set>
                                    <p:animEffect transition="in" filter="fade">
                                      <p:cBhvr>
                                        <p:cTn id="58" dur="500"/>
                                        <p:tgtEl>
                                          <p:spTgt spid="6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8"/>
                                        </p:tgtEl>
                                        <p:attrNameLst>
                                          <p:attrName>style.visibility</p:attrName>
                                        </p:attrNameLst>
                                      </p:cBhvr>
                                      <p:to>
                                        <p:strVal val="visible"/>
                                      </p:to>
                                    </p:set>
                                    <p:animEffect transition="in" filter="fade">
                                      <p:cBhvr>
                                        <p:cTn id="61" dur="500"/>
                                        <p:tgtEl>
                                          <p:spTgt spid="68"/>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77"/>
                                        </p:tgtEl>
                                        <p:attrNameLst>
                                          <p:attrName>style.visibility</p:attrName>
                                        </p:attrNameLst>
                                      </p:cBhvr>
                                      <p:to>
                                        <p:strVal val="visible"/>
                                      </p:to>
                                    </p:set>
                                    <p:animEffect transition="in" filter="wipe(down)">
                                      <p:cBhvr>
                                        <p:cTn id="66" dur="500"/>
                                        <p:tgtEl>
                                          <p:spTgt spid="77"/>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childTnLst>
                                </p:cTn>
                              </p:par>
                            </p:childTnLst>
                          </p:cTn>
                        </p:par>
                        <p:par>
                          <p:cTn id="71" fill="hold">
                            <p:stCondLst>
                              <p:cond delay="1500"/>
                            </p:stCondLst>
                            <p:childTnLst>
                              <p:par>
                                <p:cTn id="72" presetID="22" presetClass="entr" presetSubtype="4" fill="hold" nodeType="afterEffect">
                                  <p:stCondLst>
                                    <p:cond delay="1000"/>
                                  </p:stCondLst>
                                  <p:childTnLst>
                                    <p:set>
                                      <p:cBhvr>
                                        <p:cTn id="73" dur="1" fill="hold">
                                          <p:stCondLst>
                                            <p:cond delay="0"/>
                                          </p:stCondLst>
                                        </p:cTn>
                                        <p:tgtEl>
                                          <p:spTgt spid="52"/>
                                        </p:tgtEl>
                                        <p:attrNameLst>
                                          <p:attrName>style.visibility</p:attrName>
                                        </p:attrNameLst>
                                      </p:cBhvr>
                                      <p:to>
                                        <p:strVal val="visible"/>
                                      </p:to>
                                    </p:set>
                                    <p:animEffect transition="in" filter="wipe(down)">
                                      <p:cBhvr>
                                        <p:cTn id="74"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8" grpId="0" animBg="1"/>
      <p:bldP spid="3" grpId="0" animBg="1"/>
      <p:bldP spid="4" grpId="0" animBg="1"/>
      <p:bldP spid="6" grpId="0" animBg="1"/>
      <p:bldP spid="7" grpId="0" animBg="1"/>
      <p:bldP spid="9" grpId="0" animBg="1"/>
      <p:bldP spid="10"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B82501-94FC-41A8-8DB7-1A4701B68447}"/>
              </a:ext>
            </a:extLst>
          </p:cNvPr>
          <p:cNvSpPr>
            <a:spLocks noGrp="1"/>
          </p:cNvSpPr>
          <p:nvPr>
            <p:ph type="title"/>
          </p:nvPr>
        </p:nvSpPr>
        <p:spPr>
          <a:xfrm>
            <a:off x="621731" y="199310"/>
            <a:ext cx="10984482" cy="1325563"/>
          </a:xfrm>
        </p:spPr>
        <p:txBody>
          <a:bodyPr>
            <a:normAutofit/>
          </a:bodyPr>
          <a:lstStyle/>
          <a:p>
            <a:r>
              <a:rPr lang="en-US" dirty="0"/>
              <a:t>Fabric Memory Model – MLDs and Logical Devices</a:t>
            </a:r>
          </a:p>
        </p:txBody>
      </p:sp>
      <p:sp>
        <p:nvSpPr>
          <p:cNvPr id="2" name="Slide Number Placeholder 1">
            <a:extLst>
              <a:ext uri="{FF2B5EF4-FFF2-40B4-BE49-F238E27FC236}">
                <a16:creationId xmlns:a16="http://schemas.microsoft.com/office/drawing/2014/main" id="{0E366E84-4E28-45CA-9F5D-3CD86B053CF3}"/>
              </a:ext>
            </a:extLst>
          </p:cNvPr>
          <p:cNvSpPr>
            <a:spLocks noGrp="1"/>
          </p:cNvSpPr>
          <p:nvPr>
            <p:ph type="sldNum" sz="quarter" idx="11"/>
          </p:nvPr>
        </p:nvSpPr>
        <p:spPr/>
        <p:txBody>
          <a:bodyPr/>
          <a:lstStyle/>
          <a:p>
            <a:fld id="{EE2556C5-CE8C-6547-B838-EA80C61A4AF7}" type="slidenum">
              <a:rPr lang="en-US" smtClean="0"/>
              <a:pPr/>
              <a:t>5</a:t>
            </a:fld>
            <a:endParaRPr lang="en-US" dirty="0"/>
          </a:p>
        </p:txBody>
      </p:sp>
      <p:sp>
        <p:nvSpPr>
          <p:cNvPr id="19" name="Oval 18">
            <a:extLst>
              <a:ext uri="{FF2B5EF4-FFF2-40B4-BE49-F238E27FC236}">
                <a16:creationId xmlns:a16="http://schemas.microsoft.com/office/drawing/2014/main" id="{403D9A86-9F6E-41FE-B62E-24C27F84B0CE}"/>
              </a:ext>
            </a:extLst>
          </p:cNvPr>
          <p:cNvSpPr/>
          <p:nvPr/>
        </p:nvSpPr>
        <p:spPr>
          <a:xfrm>
            <a:off x="3895171" y="1465668"/>
            <a:ext cx="850035" cy="4072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Service</a:t>
            </a:r>
          </a:p>
          <a:p>
            <a:pPr algn="ctr" defTabSz="1219170" eaLnBrk="0" fontAlgn="base" hangingPunct="0">
              <a:spcBef>
                <a:spcPct val="0"/>
              </a:spcBef>
              <a:spcAft>
                <a:spcPct val="0"/>
              </a:spcAft>
            </a:pPr>
            <a:r>
              <a:rPr lang="en-US" sz="1200" dirty="0">
                <a:solidFill>
                  <a:srgbClr val="000000"/>
                </a:solidFill>
              </a:rPr>
              <a:t>Root</a:t>
            </a:r>
          </a:p>
        </p:txBody>
      </p:sp>
      <p:sp>
        <p:nvSpPr>
          <p:cNvPr id="43" name="Oval 42">
            <a:extLst>
              <a:ext uri="{FF2B5EF4-FFF2-40B4-BE49-F238E27FC236}">
                <a16:creationId xmlns:a16="http://schemas.microsoft.com/office/drawing/2014/main" id="{2D4DBF07-B1AC-476D-9E78-7C6D74107037}"/>
              </a:ext>
            </a:extLst>
          </p:cNvPr>
          <p:cNvSpPr/>
          <p:nvPr/>
        </p:nvSpPr>
        <p:spPr>
          <a:xfrm>
            <a:off x="1284741" y="2533372"/>
            <a:ext cx="1451091"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Fabrics</a:t>
            </a:r>
          </a:p>
        </p:txBody>
      </p:sp>
      <p:sp>
        <p:nvSpPr>
          <p:cNvPr id="44" name="Oval 43">
            <a:extLst>
              <a:ext uri="{FF2B5EF4-FFF2-40B4-BE49-F238E27FC236}">
                <a16:creationId xmlns:a16="http://schemas.microsoft.com/office/drawing/2014/main" id="{C05CD84F-45EC-4E64-AC27-2F14F65C5D5B}"/>
              </a:ext>
            </a:extLst>
          </p:cNvPr>
          <p:cNvSpPr/>
          <p:nvPr/>
        </p:nvSpPr>
        <p:spPr>
          <a:xfrm>
            <a:off x="1467230" y="2779908"/>
            <a:ext cx="1104872" cy="36412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CXL</a:t>
            </a:r>
          </a:p>
        </p:txBody>
      </p:sp>
      <p:sp>
        <p:nvSpPr>
          <p:cNvPr id="46" name="Oval 45">
            <a:extLst>
              <a:ext uri="{FF2B5EF4-FFF2-40B4-BE49-F238E27FC236}">
                <a16:creationId xmlns:a16="http://schemas.microsoft.com/office/drawing/2014/main" id="{ECF3FDA7-A16C-484E-B7EA-118BC883FC64}"/>
              </a:ext>
            </a:extLst>
          </p:cNvPr>
          <p:cNvSpPr/>
          <p:nvPr/>
        </p:nvSpPr>
        <p:spPr>
          <a:xfrm>
            <a:off x="975609" y="4020652"/>
            <a:ext cx="1081544" cy="519967"/>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Endpoints</a:t>
            </a:r>
          </a:p>
        </p:txBody>
      </p:sp>
      <p:cxnSp>
        <p:nvCxnSpPr>
          <p:cNvPr id="47" name="Straight Arrow Connector 22">
            <a:extLst>
              <a:ext uri="{FF2B5EF4-FFF2-40B4-BE49-F238E27FC236}">
                <a16:creationId xmlns:a16="http://schemas.microsoft.com/office/drawing/2014/main" id="{ED1C24C9-6F41-4B7A-9EB4-6936BAADFBAB}"/>
              </a:ext>
            </a:extLst>
          </p:cNvPr>
          <p:cNvCxnSpPr>
            <a:cxnSpLocks/>
            <a:stCxn id="44" idx="4"/>
            <a:endCxn id="46" idx="0"/>
          </p:cNvCxnSpPr>
          <p:nvPr/>
        </p:nvCxnSpPr>
        <p:spPr>
          <a:xfrm rot="5400000">
            <a:off x="1329716" y="3330701"/>
            <a:ext cx="876617" cy="50328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2" name="Oval 61">
            <a:extLst>
              <a:ext uri="{FF2B5EF4-FFF2-40B4-BE49-F238E27FC236}">
                <a16:creationId xmlns:a16="http://schemas.microsoft.com/office/drawing/2014/main" id="{CEFE4274-43BA-43F1-B27D-FE76087399C5}"/>
              </a:ext>
            </a:extLst>
          </p:cNvPr>
          <p:cNvSpPr/>
          <p:nvPr/>
        </p:nvSpPr>
        <p:spPr>
          <a:xfrm>
            <a:off x="1171233" y="4382980"/>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T3</a:t>
            </a:r>
          </a:p>
        </p:txBody>
      </p:sp>
      <p:cxnSp>
        <p:nvCxnSpPr>
          <p:cNvPr id="135" name="Straight Arrow Connector 22">
            <a:extLst>
              <a:ext uri="{FF2B5EF4-FFF2-40B4-BE49-F238E27FC236}">
                <a16:creationId xmlns:a16="http://schemas.microsoft.com/office/drawing/2014/main" id="{C2CF7E04-62D6-4CD5-A1DA-9D49D95AA14C}"/>
              </a:ext>
            </a:extLst>
          </p:cNvPr>
          <p:cNvCxnSpPr>
            <a:cxnSpLocks/>
            <a:stCxn id="19" idx="6"/>
            <a:endCxn id="53" idx="2"/>
          </p:cNvCxnSpPr>
          <p:nvPr/>
        </p:nvCxnSpPr>
        <p:spPr>
          <a:xfrm>
            <a:off x="4745206" y="1669278"/>
            <a:ext cx="2840045" cy="3383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a16="http://schemas.microsoft.com/office/drawing/2014/main" id="{9A62F531-61C0-4EDA-8A77-DFBE591915E9}"/>
              </a:ext>
            </a:extLst>
          </p:cNvPr>
          <p:cNvSpPr/>
          <p:nvPr/>
        </p:nvSpPr>
        <p:spPr>
          <a:xfrm>
            <a:off x="7585251" y="1495126"/>
            <a:ext cx="1761949" cy="415964"/>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Chassis</a:t>
            </a:r>
          </a:p>
        </p:txBody>
      </p:sp>
      <p:sp>
        <p:nvSpPr>
          <p:cNvPr id="54" name="Oval 53">
            <a:extLst>
              <a:ext uri="{FF2B5EF4-FFF2-40B4-BE49-F238E27FC236}">
                <a16:creationId xmlns:a16="http://schemas.microsoft.com/office/drawing/2014/main" id="{DCBE6944-D4A3-4812-AB4D-E396C9637C5D}"/>
              </a:ext>
            </a:extLst>
          </p:cNvPr>
          <p:cNvSpPr/>
          <p:nvPr/>
        </p:nvSpPr>
        <p:spPr>
          <a:xfrm>
            <a:off x="7809145" y="1766524"/>
            <a:ext cx="1284264" cy="2669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pl-PL" sz="1200" dirty="0">
                <a:solidFill>
                  <a:srgbClr val="000000"/>
                </a:solidFill>
              </a:rPr>
              <a:t>P</a:t>
            </a:r>
            <a:r>
              <a:rPr lang="en-US" sz="1200" dirty="0">
                <a:solidFill>
                  <a:srgbClr val="000000"/>
                </a:solidFill>
              </a:rPr>
              <a:t>CXL3</a:t>
            </a:r>
          </a:p>
        </p:txBody>
      </p:sp>
      <p:cxnSp>
        <p:nvCxnSpPr>
          <p:cNvPr id="126" name="Straight Arrow Connector 22">
            <a:extLst>
              <a:ext uri="{FF2B5EF4-FFF2-40B4-BE49-F238E27FC236}">
                <a16:creationId xmlns:a16="http://schemas.microsoft.com/office/drawing/2014/main" id="{0955AC37-E511-4512-B8B4-756FFE7C13F4}"/>
              </a:ext>
            </a:extLst>
          </p:cNvPr>
          <p:cNvCxnSpPr>
            <a:cxnSpLocks/>
            <a:stCxn id="19" idx="2"/>
            <a:endCxn id="43" idx="0"/>
          </p:cNvCxnSpPr>
          <p:nvPr/>
        </p:nvCxnSpPr>
        <p:spPr>
          <a:xfrm rot="10800000" flipV="1">
            <a:off x="2010287" y="1669278"/>
            <a:ext cx="1884884" cy="864094"/>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7" name="Straight Arrow Connector 22">
            <a:extLst>
              <a:ext uri="{FF2B5EF4-FFF2-40B4-BE49-F238E27FC236}">
                <a16:creationId xmlns:a16="http://schemas.microsoft.com/office/drawing/2014/main" id="{1F2AA221-0A76-45B8-A91A-12173C8FB0B5}"/>
              </a:ext>
            </a:extLst>
          </p:cNvPr>
          <p:cNvCxnSpPr>
            <a:cxnSpLocks/>
            <a:endCxn id="79" idx="0"/>
          </p:cNvCxnSpPr>
          <p:nvPr/>
        </p:nvCxnSpPr>
        <p:spPr>
          <a:xfrm rot="5400000">
            <a:off x="6716731" y="2453024"/>
            <a:ext cx="1739113" cy="82187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6" name="Straight Arrow Connector 22">
            <a:extLst>
              <a:ext uri="{FF2B5EF4-FFF2-40B4-BE49-F238E27FC236}">
                <a16:creationId xmlns:a16="http://schemas.microsoft.com/office/drawing/2014/main" id="{43C2C631-12B6-481C-8B65-3FF951001120}"/>
              </a:ext>
            </a:extLst>
          </p:cNvPr>
          <p:cNvCxnSpPr>
            <a:cxnSpLocks/>
            <a:stCxn id="181" idx="4"/>
            <a:endCxn id="63" idx="0"/>
          </p:cNvCxnSpPr>
          <p:nvPr/>
        </p:nvCxnSpPr>
        <p:spPr>
          <a:xfrm rot="16200000" flipH="1">
            <a:off x="9119322" y="3090656"/>
            <a:ext cx="842173" cy="1019263"/>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3" name="Oval 62">
            <a:extLst>
              <a:ext uri="{FF2B5EF4-FFF2-40B4-BE49-F238E27FC236}">
                <a16:creationId xmlns:a16="http://schemas.microsoft.com/office/drawing/2014/main" id="{A6D75014-CE13-4852-AABD-B40C36F21A63}"/>
              </a:ext>
            </a:extLst>
          </p:cNvPr>
          <p:cNvSpPr/>
          <p:nvPr/>
        </p:nvSpPr>
        <p:spPr>
          <a:xfrm>
            <a:off x="9240162" y="4021375"/>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68" name="Oval 67">
            <a:extLst>
              <a:ext uri="{FF2B5EF4-FFF2-40B4-BE49-F238E27FC236}">
                <a16:creationId xmlns:a16="http://schemas.microsoft.com/office/drawing/2014/main" id="{9260A351-EE38-4CA0-8D27-A14B63FBF40B}"/>
              </a:ext>
            </a:extLst>
          </p:cNvPr>
          <p:cNvSpPr/>
          <p:nvPr/>
        </p:nvSpPr>
        <p:spPr>
          <a:xfrm>
            <a:off x="9710242" y="431874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73" name="Straight Arrow Connector 22">
            <a:extLst>
              <a:ext uri="{FF2B5EF4-FFF2-40B4-BE49-F238E27FC236}">
                <a16:creationId xmlns:a16="http://schemas.microsoft.com/office/drawing/2014/main" id="{4366BCBA-30B8-4CCE-BB41-9D8C9CAD0C23}"/>
              </a:ext>
            </a:extLst>
          </p:cNvPr>
          <p:cNvCxnSpPr>
            <a:cxnSpLocks/>
            <a:stCxn id="181" idx="5"/>
          </p:cNvCxnSpPr>
          <p:nvPr/>
        </p:nvCxnSpPr>
        <p:spPr>
          <a:xfrm rot="5400000" flipH="1" flipV="1">
            <a:off x="10210029" y="2147514"/>
            <a:ext cx="46889" cy="1924849"/>
          </a:xfrm>
          <a:prstGeom prst="curvedConnector3">
            <a:avLst>
              <a:gd name="adj1" fmla="val -823074"/>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02" name="Straight Arrow Connector 22">
            <a:extLst>
              <a:ext uri="{FF2B5EF4-FFF2-40B4-BE49-F238E27FC236}">
                <a16:creationId xmlns:a16="http://schemas.microsoft.com/office/drawing/2014/main" id="{4E00D251-19BE-4C90-8F56-CAA680B28953}"/>
              </a:ext>
            </a:extLst>
          </p:cNvPr>
          <p:cNvCxnSpPr>
            <a:cxnSpLocks/>
            <a:stCxn id="54" idx="6"/>
            <a:endCxn id="182" idx="0"/>
          </p:cNvCxnSpPr>
          <p:nvPr/>
        </p:nvCxnSpPr>
        <p:spPr>
          <a:xfrm>
            <a:off x="9093409" y="1900014"/>
            <a:ext cx="1766508" cy="621782"/>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03" name="Straight Arrow Connector 22">
            <a:extLst>
              <a:ext uri="{FF2B5EF4-FFF2-40B4-BE49-F238E27FC236}">
                <a16:creationId xmlns:a16="http://schemas.microsoft.com/office/drawing/2014/main" id="{4BBD131F-8BE1-49E8-B0ED-C20C5FABC4A7}"/>
              </a:ext>
            </a:extLst>
          </p:cNvPr>
          <p:cNvCxnSpPr>
            <a:cxnSpLocks/>
            <a:stCxn id="54" idx="5"/>
            <a:endCxn id="180" idx="0"/>
          </p:cNvCxnSpPr>
          <p:nvPr/>
        </p:nvCxnSpPr>
        <p:spPr>
          <a:xfrm rot="16200000" flipH="1">
            <a:off x="8627531" y="2272207"/>
            <a:ext cx="567571" cy="11966"/>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79" name="Oval 78">
            <a:extLst>
              <a:ext uri="{FF2B5EF4-FFF2-40B4-BE49-F238E27FC236}">
                <a16:creationId xmlns:a16="http://schemas.microsoft.com/office/drawing/2014/main" id="{141DA537-3073-4846-9A76-AA89A557752A}"/>
              </a:ext>
            </a:extLst>
          </p:cNvPr>
          <p:cNvSpPr/>
          <p:nvPr/>
        </p:nvSpPr>
        <p:spPr>
          <a:xfrm>
            <a:off x="6401724" y="3733518"/>
            <a:ext cx="154725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 Adapters</a:t>
            </a:r>
          </a:p>
        </p:txBody>
      </p:sp>
      <p:sp>
        <p:nvSpPr>
          <p:cNvPr id="80" name="Oval 79">
            <a:extLst>
              <a:ext uri="{FF2B5EF4-FFF2-40B4-BE49-F238E27FC236}">
                <a16:creationId xmlns:a16="http://schemas.microsoft.com/office/drawing/2014/main" id="{9E0B9E60-8C74-4735-9D7E-4FCC5344983C}"/>
              </a:ext>
            </a:extLst>
          </p:cNvPr>
          <p:cNvSpPr/>
          <p:nvPr/>
        </p:nvSpPr>
        <p:spPr>
          <a:xfrm>
            <a:off x="6748176" y="4046998"/>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89" name="Straight Arrow Connector 22">
            <a:extLst>
              <a:ext uri="{FF2B5EF4-FFF2-40B4-BE49-F238E27FC236}">
                <a16:creationId xmlns:a16="http://schemas.microsoft.com/office/drawing/2014/main" id="{49CCD1DD-B815-4503-8A42-AEE1EA01EBD8}"/>
              </a:ext>
            </a:extLst>
          </p:cNvPr>
          <p:cNvCxnSpPr>
            <a:cxnSpLocks/>
            <a:stCxn id="80" idx="4"/>
            <a:endCxn id="71" idx="0"/>
          </p:cNvCxnSpPr>
          <p:nvPr/>
        </p:nvCxnSpPr>
        <p:spPr>
          <a:xfrm rot="16200000" flipH="1">
            <a:off x="6682671" y="4765171"/>
            <a:ext cx="1407577" cy="59697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7" name="Straight Arrow Connector 22">
            <a:extLst>
              <a:ext uri="{FF2B5EF4-FFF2-40B4-BE49-F238E27FC236}">
                <a16:creationId xmlns:a16="http://schemas.microsoft.com/office/drawing/2014/main" id="{4A1E8C29-A2A9-4DA9-B556-68FC7B68BD07}"/>
              </a:ext>
            </a:extLst>
          </p:cNvPr>
          <p:cNvCxnSpPr>
            <a:cxnSpLocks/>
            <a:stCxn id="181" idx="3"/>
            <a:endCxn id="80" idx="5"/>
          </p:cNvCxnSpPr>
          <p:nvPr/>
        </p:nvCxnSpPr>
        <p:spPr>
          <a:xfrm rot="5400000">
            <a:off x="7469042" y="2992588"/>
            <a:ext cx="1180667" cy="1462256"/>
          </a:xfrm>
          <a:prstGeom prst="curvedConnector3">
            <a:avLst>
              <a:gd name="adj1" fmla="val 135472"/>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80" name="Oval 179">
            <a:extLst>
              <a:ext uri="{FF2B5EF4-FFF2-40B4-BE49-F238E27FC236}">
                <a16:creationId xmlns:a16="http://schemas.microsoft.com/office/drawing/2014/main" id="{2BEF7EAD-0871-43B5-8908-9E4D76A28421}"/>
              </a:ext>
            </a:extLst>
          </p:cNvPr>
          <p:cNvSpPr/>
          <p:nvPr/>
        </p:nvSpPr>
        <p:spPr>
          <a:xfrm>
            <a:off x="8024831" y="2561976"/>
            <a:ext cx="178493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Domains</a:t>
            </a:r>
          </a:p>
        </p:txBody>
      </p:sp>
      <p:sp>
        <p:nvSpPr>
          <p:cNvPr id="181" name="Oval 180">
            <a:extLst>
              <a:ext uri="{FF2B5EF4-FFF2-40B4-BE49-F238E27FC236}">
                <a16:creationId xmlns:a16="http://schemas.microsoft.com/office/drawing/2014/main" id="{FDB4F590-ABBB-42AE-B065-2C0E7A5EB720}"/>
              </a:ext>
            </a:extLst>
          </p:cNvPr>
          <p:cNvSpPr/>
          <p:nvPr/>
        </p:nvSpPr>
        <p:spPr>
          <a:xfrm>
            <a:off x="8690979" y="28663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82" name="Oval 181">
            <a:extLst>
              <a:ext uri="{FF2B5EF4-FFF2-40B4-BE49-F238E27FC236}">
                <a16:creationId xmlns:a16="http://schemas.microsoft.com/office/drawing/2014/main" id="{09682DEE-C715-4335-8B92-02D9179BA422}"/>
              </a:ext>
            </a:extLst>
          </p:cNvPr>
          <p:cNvSpPr/>
          <p:nvPr/>
        </p:nvSpPr>
        <p:spPr>
          <a:xfrm>
            <a:off x="10274084" y="2521796"/>
            <a:ext cx="117166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a:t>
            </a:r>
          </a:p>
        </p:txBody>
      </p:sp>
      <p:cxnSp>
        <p:nvCxnSpPr>
          <p:cNvPr id="77" name="Straight Arrow Connector 22">
            <a:extLst>
              <a:ext uri="{FF2B5EF4-FFF2-40B4-BE49-F238E27FC236}">
                <a16:creationId xmlns:a16="http://schemas.microsoft.com/office/drawing/2014/main" id="{03DD39EC-E43A-42CA-AB60-2C10A2EF3E18}"/>
              </a:ext>
            </a:extLst>
          </p:cNvPr>
          <p:cNvCxnSpPr>
            <a:cxnSpLocks/>
            <a:stCxn id="68" idx="4"/>
            <a:endCxn id="14" idx="5"/>
          </p:cNvCxnSpPr>
          <p:nvPr/>
        </p:nvCxnSpPr>
        <p:spPr>
          <a:xfrm rot="5400000" flipH="1">
            <a:off x="5978716" y="560288"/>
            <a:ext cx="98800" cy="8043848"/>
          </a:xfrm>
          <a:prstGeom prst="curvedConnector3">
            <a:avLst>
              <a:gd name="adj1" fmla="val -572353"/>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grpSp>
        <p:nvGrpSpPr>
          <p:cNvPr id="81" name="Group 80">
            <a:extLst>
              <a:ext uri="{FF2B5EF4-FFF2-40B4-BE49-F238E27FC236}">
                <a16:creationId xmlns:a16="http://schemas.microsoft.com/office/drawing/2014/main" id="{4C711C22-7B5E-4D91-B845-63F6E8918E94}"/>
              </a:ext>
            </a:extLst>
          </p:cNvPr>
          <p:cNvGrpSpPr/>
          <p:nvPr/>
        </p:nvGrpSpPr>
        <p:grpSpPr>
          <a:xfrm>
            <a:off x="9730072" y="6086254"/>
            <a:ext cx="1876141" cy="599994"/>
            <a:chOff x="9730072" y="6086254"/>
            <a:chExt cx="1876141" cy="599994"/>
          </a:xfrm>
        </p:grpSpPr>
        <p:sp>
          <p:nvSpPr>
            <p:cNvPr id="82" name="Oval 81">
              <a:extLst>
                <a:ext uri="{FF2B5EF4-FFF2-40B4-BE49-F238E27FC236}">
                  <a16:creationId xmlns:a16="http://schemas.microsoft.com/office/drawing/2014/main" id="{02717F73-EE10-4995-A850-001DB3F76C53}"/>
                </a:ext>
              </a:extLst>
            </p:cNvPr>
            <p:cNvSpPr/>
            <p:nvPr/>
          </p:nvSpPr>
          <p:spPr>
            <a:xfrm flipH="1">
              <a:off x="9730072" y="6088690"/>
              <a:ext cx="539531" cy="138759"/>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88" name="Oval 87">
              <a:extLst>
                <a:ext uri="{FF2B5EF4-FFF2-40B4-BE49-F238E27FC236}">
                  <a16:creationId xmlns:a16="http://schemas.microsoft.com/office/drawing/2014/main" id="{A78D178E-2EA1-4ABC-AD44-BD735B43ECCB}"/>
                </a:ext>
              </a:extLst>
            </p:cNvPr>
            <p:cNvSpPr/>
            <p:nvPr/>
          </p:nvSpPr>
          <p:spPr>
            <a:xfrm>
              <a:off x="9732660" y="6247983"/>
              <a:ext cx="539533" cy="1340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91" name="TextBox 90">
              <a:extLst>
                <a:ext uri="{FF2B5EF4-FFF2-40B4-BE49-F238E27FC236}">
                  <a16:creationId xmlns:a16="http://schemas.microsoft.com/office/drawing/2014/main" id="{C15FE004-E136-45D3-BAF7-B6F060F23740}"/>
                </a:ext>
              </a:extLst>
            </p:cNvPr>
            <p:cNvSpPr txBox="1"/>
            <p:nvPr/>
          </p:nvSpPr>
          <p:spPr>
            <a:xfrm>
              <a:off x="10309676" y="6243207"/>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Singleton resource</a:t>
              </a:r>
            </a:p>
          </p:txBody>
        </p:sp>
        <p:sp>
          <p:nvSpPr>
            <p:cNvPr id="92" name="TextBox 91">
              <a:extLst>
                <a:ext uri="{FF2B5EF4-FFF2-40B4-BE49-F238E27FC236}">
                  <a16:creationId xmlns:a16="http://schemas.microsoft.com/office/drawing/2014/main" id="{5B275763-B9F1-4636-AB05-72BFDF38A8BE}"/>
                </a:ext>
              </a:extLst>
            </p:cNvPr>
            <p:cNvSpPr txBox="1"/>
            <p:nvPr/>
          </p:nvSpPr>
          <p:spPr>
            <a:xfrm>
              <a:off x="10309676" y="6086254"/>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Collection resource</a:t>
              </a:r>
            </a:p>
          </p:txBody>
        </p:sp>
        <p:sp>
          <p:nvSpPr>
            <p:cNvPr id="93" name="TextBox 92">
              <a:extLst>
                <a:ext uri="{FF2B5EF4-FFF2-40B4-BE49-F238E27FC236}">
                  <a16:creationId xmlns:a16="http://schemas.microsoft.com/office/drawing/2014/main" id="{42051FED-CCCA-427F-9F24-0807814BC29C}"/>
                </a:ext>
              </a:extLst>
            </p:cNvPr>
            <p:cNvSpPr txBox="1"/>
            <p:nvPr/>
          </p:nvSpPr>
          <p:spPr>
            <a:xfrm>
              <a:off x="10309676" y="6385639"/>
              <a:ext cx="1296537"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Subordinate relationship</a:t>
              </a:r>
            </a:p>
          </p:txBody>
        </p:sp>
        <p:sp>
          <p:nvSpPr>
            <p:cNvPr id="94" name="TextBox 93">
              <a:extLst>
                <a:ext uri="{FF2B5EF4-FFF2-40B4-BE49-F238E27FC236}">
                  <a16:creationId xmlns:a16="http://schemas.microsoft.com/office/drawing/2014/main" id="{81E6197D-1C06-495F-8432-61BEF9FAE3B7}"/>
                </a:ext>
              </a:extLst>
            </p:cNvPr>
            <p:cNvSpPr txBox="1"/>
            <p:nvPr/>
          </p:nvSpPr>
          <p:spPr>
            <a:xfrm>
              <a:off x="10309676" y="6542683"/>
              <a:ext cx="1175536"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Associate relationship</a:t>
              </a:r>
            </a:p>
          </p:txBody>
        </p:sp>
        <p:cxnSp>
          <p:nvCxnSpPr>
            <p:cNvPr id="95" name="Straight Arrow Connector 22">
              <a:extLst>
                <a:ext uri="{FF2B5EF4-FFF2-40B4-BE49-F238E27FC236}">
                  <a16:creationId xmlns:a16="http://schemas.microsoft.com/office/drawing/2014/main" id="{4251BB8E-E8D5-4EBD-A0BE-2D33822AAA09}"/>
                </a:ext>
              </a:extLst>
            </p:cNvPr>
            <p:cNvCxnSpPr>
              <a:cxnSpLocks/>
            </p:cNvCxnSpPr>
            <p:nvPr/>
          </p:nvCxnSpPr>
          <p:spPr>
            <a:xfrm>
              <a:off x="9793301" y="6451649"/>
              <a:ext cx="431817" cy="11609"/>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6" name="Straight Arrow Connector 22">
              <a:extLst>
                <a:ext uri="{FF2B5EF4-FFF2-40B4-BE49-F238E27FC236}">
                  <a16:creationId xmlns:a16="http://schemas.microsoft.com/office/drawing/2014/main" id="{692D8518-68AE-492C-A1AE-CE9687D0A04A}"/>
                </a:ext>
              </a:extLst>
            </p:cNvPr>
            <p:cNvCxnSpPr>
              <a:cxnSpLocks/>
            </p:cNvCxnSpPr>
            <p:nvPr/>
          </p:nvCxnSpPr>
          <p:spPr>
            <a:xfrm>
              <a:off x="9793301" y="6606031"/>
              <a:ext cx="431817" cy="16933"/>
            </a:xfrm>
            <a:prstGeom prst="curvedConnector3">
              <a:avLst>
                <a:gd name="adj1" fmla="val 50000"/>
              </a:avLst>
            </a:prstGeom>
            <a:ln>
              <a:solidFill>
                <a:schemeClr val="tx1"/>
              </a:solidFill>
              <a:prstDash val="dash"/>
              <a:tailEnd type="triangle" w="med" len="lg"/>
            </a:ln>
          </p:spPr>
          <p:style>
            <a:lnRef idx="1">
              <a:schemeClr val="accent2"/>
            </a:lnRef>
            <a:fillRef idx="0">
              <a:schemeClr val="accent2"/>
            </a:fillRef>
            <a:effectRef idx="0">
              <a:schemeClr val="accent2"/>
            </a:effectRef>
            <a:fontRef idx="minor">
              <a:schemeClr val="tx1"/>
            </a:fontRef>
          </p:style>
        </p:cxnSp>
      </p:grpSp>
      <p:sp>
        <p:nvSpPr>
          <p:cNvPr id="71" name="Oval 70">
            <a:extLst>
              <a:ext uri="{FF2B5EF4-FFF2-40B4-BE49-F238E27FC236}">
                <a16:creationId xmlns:a16="http://schemas.microsoft.com/office/drawing/2014/main" id="{141DA537-3073-4846-9A76-AA89A557752A}"/>
              </a:ext>
            </a:extLst>
          </p:cNvPr>
          <p:cNvSpPr/>
          <p:nvPr/>
        </p:nvSpPr>
        <p:spPr>
          <a:xfrm>
            <a:off x="7347410" y="5767446"/>
            <a:ext cx="675070" cy="58055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ports</a:t>
            </a:r>
          </a:p>
        </p:txBody>
      </p:sp>
      <p:sp>
        <p:nvSpPr>
          <p:cNvPr id="76" name="Oval 75">
            <a:extLst>
              <a:ext uri="{FF2B5EF4-FFF2-40B4-BE49-F238E27FC236}">
                <a16:creationId xmlns:a16="http://schemas.microsoft.com/office/drawing/2014/main" id="{9E0B9E60-8C74-4735-9D7E-4FCC5344983C}"/>
              </a:ext>
            </a:extLst>
          </p:cNvPr>
          <p:cNvSpPr/>
          <p:nvPr/>
        </p:nvSpPr>
        <p:spPr>
          <a:xfrm>
            <a:off x="7363565" y="6120204"/>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sp>
        <p:nvSpPr>
          <p:cNvPr id="78" name="Oval 77">
            <a:extLst>
              <a:ext uri="{FF2B5EF4-FFF2-40B4-BE49-F238E27FC236}">
                <a16:creationId xmlns:a16="http://schemas.microsoft.com/office/drawing/2014/main" id="{9E0B9E60-8C74-4735-9D7E-4FCC5344983C}"/>
              </a:ext>
            </a:extLst>
          </p:cNvPr>
          <p:cNvSpPr/>
          <p:nvPr/>
        </p:nvSpPr>
        <p:spPr>
          <a:xfrm>
            <a:off x="7656180" y="6134012"/>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05" name="Oval 104">
            <a:extLst>
              <a:ext uri="{FF2B5EF4-FFF2-40B4-BE49-F238E27FC236}">
                <a16:creationId xmlns:a16="http://schemas.microsoft.com/office/drawing/2014/main" id="{FDB4F590-ABBB-42AE-B065-2C0E7A5EB720}"/>
              </a:ext>
            </a:extLst>
          </p:cNvPr>
          <p:cNvSpPr/>
          <p:nvPr/>
        </p:nvSpPr>
        <p:spPr>
          <a:xfrm>
            <a:off x="7829192" y="2783783"/>
            <a:ext cx="679595" cy="312871"/>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2</a:t>
            </a:r>
          </a:p>
        </p:txBody>
      </p:sp>
      <p:cxnSp>
        <p:nvCxnSpPr>
          <p:cNvPr id="176" name="Straight Arrow Connector 22">
            <a:extLst>
              <a:ext uri="{FF2B5EF4-FFF2-40B4-BE49-F238E27FC236}">
                <a16:creationId xmlns:a16="http://schemas.microsoft.com/office/drawing/2014/main" id="{03DD39EC-E43A-42CA-AB60-2C10A2EF3E18}"/>
              </a:ext>
            </a:extLst>
          </p:cNvPr>
          <p:cNvCxnSpPr>
            <a:cxnSpLocks/>
            <a:stCxn id="80" idx="3"/>
            <a:endCxn id="62" idx="5"/>
          </p:cNvCxnSpPr>
          <p:nvPr/>
        </p:nvCxnSpPr>
        <p:spPr>
          <a:xfrm rot="5400000">
            <a:off x="4064891" y="1812391"/>
            <a:ext cx="281151" cy="5284468"/>
          </a:xfrm>
          <a:prstGeom prst="curvedConnector3">
            <a:avLst>
              <a:gd name="adj1" fmla="val 194259"/>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20" name="Straight Arrow Connector 22">
            <a:extLst>
              <a:ext uri="{FF2B5EF4-FFF2-40B4-BE49-F238E27FC236}">
                <a16:creationId xmlns:a16="http://schemas.microsoft.com/office/drawing/2014/main" id="{03DD39EC-E43A-42CA-AB60-2C10A2EF3E18}"/>
              </a:ext>
            </a:extLst>
          </p:cNvPr>
          <p:cNvCxnSpPr>
            <a:cxnSpLocks/>
            <a:stCxn id="76" idx="3"/>
            <a:endCxn id="62" idx="3"/>
          </p:cNvCxnSpPr>
          <p:nvPr/>
        </p:nvCxnSpPr>
        <p:spPr>
          <a:xfrm rot="5400000" flipH="1">
            <a:off x="3424314" y="2409376"/>
            <a:ext cx="1801862" cy="6173512"/>
          </a:xfrm>
          <a:prstGeom prst="curvedConnector3">
            <a:avLst>
              <a:gd name="adj1" fmla="val -15323"/>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3" name="Straight Arrow Connector 22">
            <a:extLst>
              <a:ext uri="{FF2B5EF4-FFF2-40B4-BE49-F238E27FC236}">
                <a16:creationId xmlns:a16="http://schemas.microsoft.com/office/drawing/2014/main" id="{4A1E8C29-A2A9-4DA9-B556-68FC7B68BD07}"/>
              </a:ext>
            </a:extLst>
          </p:cNvPr>
          <p:cNvCxnSpPr>
            <a:cxnSpLocks/>
            <a:stCxn id="105" idx="4"/>
            <a:endCxn id="80" idx="5"/>
          </p:cNvCxnSpPr>
          <p:nvPr/>
        </p:nvCxnSpPr>
        <p:spPr>
          <a:xfrm rot="5400000">
            <a:off x="7139921" y="3284981"/>
            <a:ext cx="1217396" cy="840743"/>
          </a:xfrm>
          <a:prstGeom prst="curvedConnector3">
            <a:avLst>
              <a:gd name="adj1" fmla="val 118588"/>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4" name="Straight Arrow Connector 22">
            <a:extLst>
              <a:ext uri="{FF2B5EF4-FFF2-40B4-BE49-F238E27FC236}">
                <a16:creationId xmlns:a16="http://schemas.microsoft.com/office/drawing/2014/main" id="{4366BCBA-30B8-4CCE-BB41-9D8C9CAD0C23}"/>
              </a:ext>
            </a:extLst>
          </p:cNvPr>
          <p:cNvCxnSpPr>
            <a:cxnSpLocks/>
            <a:stCxn id="105" idx="4"/>
          </p:cNvCxnSpPr>
          <p:nvPr/>
        </p:nvCxnSpPr>
        <p:spPr>
          <a:xfrm rot="5400000" flipH="1" flipV="1">
            <a:off x="9410342" y="1845142"/>
            <a:ext cx="10160" cy="2492864"/>
          </a:xfrm>
          <a:prstGeom prst="curvedConnector3">
            <a:avLst>
              <a:gd name="adj1" fmla="val -6565157"/>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sp>
        <p:nvSpPr>
          <p:cNvPr id="64" name="Oval 63">
            <a:extLst>
              <a:ext uri="{FF2B5EF4-FFF2-40B4-BE49-F238E27FC236}">
                <a16:creationId xmlns:a16="http://schemas.microsoft.com/office/drawing/2014/main" id="{403D9A86-9F6E-41FE-B62E-24C27F84B0CE}"/>
              </a:ext>
            </a:extLst>
          </p:cNvPr>
          <p:cNvSpPr/>
          <p:nvPr/>
        </p:nvSpPr>
        <p:spPr>
          <a:xfrm>
            <a:off x="11012068" y="2816189"/>
            <a:ext cx="562447" cy="32640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1</a:t>
            </a:r>
          </a:p>
        </p:txBody>
      </p:sp>
      <p:sp>
        <p:nvSpPr>
          <p:cNvPr id="65" name="Oval 64">
            <a:extLst>
              <a:ext uri="{FF2B5EF4-FFF2-40B4-BE49-F238E27FC236}">
                <a16:creationId xmlns:a16="http://schemas.microsoft.com/office/drawing/2014/main" id="{403D9A86-9F6E-41FE-B62E-24C27F84B0CE}"/>
              </a:ext>
            </a:extLst>
          </p:cNvPr>
          <p:cNvSpPr/>
          <p:nvPr/>
        </p:nvSpPr>
        <p:spPr>
          <a:xfrm>
            <a:off x="10418106" y="2793169"/>
            <a:ext cx="539185" cy="340213"/>
          </a:xfrm>
          <a:prstGeom prst="ellipse">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2</a:t>
            </a:r>
          </a:p>
        </p:txBody>
      </p:sp>
      <p:sp>
        <p:nvSpPr>
          <p:cNvPr id="3" name="Oval 2">
            <a:extLst>
              <a:ext uri="{FF2B5EF4-FFF2-40B4-BE49-F238E27FC236}">
                <a16:creationId xmlns:a16="http://schemas.microsoft.com/office/drawing/2014/main" id="{E31BD0E4-F76F-7825-9EBA-615CCE9C5A84}"/>
              </a:ext>
            </a:extLst>
          </p:cNvPr>
          <p:cNvSpPr/>
          <p:nvPr/>
        </p:nvSpPr>
        <p:spPr>
          <a:xfrm>
            <a:off x="4344917" y="2062796"/>
            <a:ext cx="1308880" cy="444208"/>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PCIe Devices</a:t>
            </a:r>
          </a:p>
        </p:txBody>
      </p:sp>
      <p:sp>
        <p:nvSpPr>
          <p:cNvPr id="4" name="Oval 3">
            <a:extLst>
              <a:ext uri="{FF2B5EF4-FFF2-40B4-BE49-F238E27FC236}">
                <a16:creationId xmlns:a16="http://schemas.microsoft.com/office/drawing/2014/main" id="{82BA5174-D821-85C8-2CFB-4BAAD93FE618}"/>
              </a:ext>
            </a:extLst>
          </p:cNvPr>
          <p:cNvSpPr/>
          <p:nvPr/>
        </p:nvSpPr>
        <p:spPr>
          <a:xfrm>
            <a:off x="4659559" y="2308129"/>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sp>
        <p:nvSpPr>
          <p:cNvPr id="6" name="Oval 5">
            <a:extLst>
              <a:ext uri="{FF2B5EF4-FFF2-40B4-BE49-F238E27FC236}">
                <a16:creationId xmlns:a16="http://schemas.microsoft.com/office/drawing/2014/main" id="{02057F81-5C0B-99C4-2920-6DF4DB8EB627}"/>
              </a:ext>
            </a:extLst>
          </p:cNvPr>
          <p:cNvSpPr/>
          <p:nvPr/>
        </p:nvSpPr>
        <p:spPr>
          <a:xfrm>
            <a:off x="3307565" y="2866331"/>
            <a:ext cx="1582499" cy="444208"/>
          </a:xfrm>
          <a:prstGeom prst="ellipse">
            <a:avLst/>
          </a:prstGeom>
          <a:solidFill>
            <a:schemeClr val="bg1">
              <a:lumMod val="65000"/>
            </a:schemeClr>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PCIe Functions</a:t>
            </a:r>
          </a:p>
        </p:txBody>
      </p:sp>
      <p:sp>
        <p:nvSpPr>
          <p:cNvPr id="7" name="Oval 6">
            <a:extLst>
              <a:ext uri="{FF2B5EF4-FFF2-40B4-BE49-F238E27FC236}">
                <a16:creationId xmlns:a16="http://schemas.microsoft.com/office/drawing/2014/main" id="{C48AAD91-5652-ADF5-C339-7E8525A0D3F7}"/>
              </a:ext>
            </a:extLst>
          </p:cNvPr>
          <p:cNvSpPr/>
          <p:nvPr/>
        </p:nvSpPr>
        <p:spPr>
          <a:xfrm>
            <a:off x="3759017" y="31254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cxnSp>
        <p:nvCxnSpPr>
          <p:cNvPr id="8" name="Straight Arrow Connector 22">
            <a:extLst>
              <a:ext uri="{FF2B5EF4-FFF2-40B4-BE49-F238E27FC236}">
                <a16:creationId xmlns:a16="http://schemas.microsoft.com/office/drawing/2014/main" id="{9C126833-4453-36C0-600F-40227A287701}"/>
              </a:ext>
            </a:extLst>
          </p:cNvPr>
          <p:cNvCxnSpPr>
            <a:cxnSpLocks/>
            <a:stCxn id="4" idx="5"/>
            <a:endCxn id="9" idx="0"/>
          </p:cNvCxnSpPr>
          <p:nvPr/>
        </p:nvCxnSpPr>
        <p:spPr>
          <a:xfrm rot="16200000" flipH="1">
            <a:off x="5465567" y="2349244"/>
            <a:ext cx="268536" cy="720410"/>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9" name="Oval 8">
            <a:extLst>
              <a:ext uri="{FF2B5EF4-FFF2-40B4-BE49-F238E27FC236}">
                <a16:creationId xmlns:a16="http://schemas.microsoft.com/office/drawing/2014/main" id="{B5E5521C-AA35-8BAC-BAD5-F81DA95AD447}"/>
              </a:ext>
            </a:extLst>
          </p:cNvPr>
          <p:cNvSpPr/>
          <p:nvPr/>
        </p:nvSpPr>
        <p:spPr>
          <a:xfrm>
            <a:off x="4953940" y="2843717"/>
            <a:ext cx="201220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CXL Logical Devices</a:t>
            </a:r>
          </a:p>
        </p:txBody>
      </p:sp>
      <p:sp>
        <p:nvSpPr>
          <p:cNvPr id="10" name="Oval 9">
            <a:extLst>
              <a:ext uri="{FF2B5EF4-FFF2-40B4-BE49-F238E27FC236}">
                <a16:creationId xmlns:a16="http://schemas.microsoft.com/office/drawing/2014/main" id="{ECFAC12D-18A9-81F1-8ECF-42D641DC5AFB}"/>
              </a:ext>
            </a:extLst>
          </p:cNvPr>
          <p:cNvSpPr/>
          <p:nvPr/>
        </p:nvSpPr>
        <p:spPr>
          <a:xfrm>
            <a:off x="5620243" y="308991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1</a:t>
            </a:r>
          </a:p>
        </p:txBody>
      </p:sp>
      <p:cxnSp>
        <p:nvCxnSpPr>
          <p:cNvPr id="11" name="Straight Arrow Connector 22">
            <a:extLst>
              <a:ext uri="{FF2B5EF4-FFF2-40B4-BE49-F238E27FC236}">
                <a16:creationId xmlns:a16="http://schemas.microsoft.com/office/drawing/2014/main" id="{79EAC94E-DDD9-CBF5-6A0A-0871370A5BBB}"/>
              </a:ext>
            </a:extLst>
          </p:cNvPr>
          <p:cNvCxnSpPr>
            <a:cxnSpLocks/>
            <a:stCxn id="4" idx="3"/>
            <a:endCxn id="6" idx="0"/>
          </p:cNvCxnSpPr>
          <p:nvPr/>
        </p:nvCxnSpPr>
        <p:spPr>
          <a:xfrm rot="5400000">
            <a:off x="4283375" y="2390622"/>
            <a:ext cx="291151" cy="660268"/>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2" name="Straight Arrow Connector 22">
            <a:extLst>
              <a:ext uri="{FF2B5EF4-FFF2-40B4-BE49-F238E27FC236}">
                <a16:creationId xmlns:a16="http://schemas.microsoft.com/office/drawing/2014/main" id="{073A32E1-2892-142B-6277-AEA483ABA1E3}"/>
              </a:ext>
            </a:extLst>
          </p:cNvPr>
          <p:cNvCxnSpPr>
            <a:cxnSpLocks/>
          </p:cNvCxnSpPr>
          <p:nvPr/>
        </p:nvCxnSpPr>
        <p:spPr>
          <a:xfrm rot="5400000" flipH="1" flipV="1">
            <a:off x="7383619" y="1950078"/>
            <a:ext cx="223580" cy="2590189"/>
          </a:xfrm>
          <a:prstGeom prst="curvedConnector3">
            <a:avLst>
              <a:gd name="adj1" fmla="val -1511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3" name="Straight Arrow Connector 22">
            <a:extLst>
              <a:ext uri="{FF2B5EF4-FFF2-40B4-BE49-F238E27FC236}">
                <a16:creationId xmlns:a16="http://schemas.microsoft.com/office/drawing/2014/main" id="{37167320-01F9-F767-6C6D-2E66222D89D0}"/>
              </a:ext>
            </a:extLst>
          </p:cNvPr>
          <p:cNvCxnSpPr>
            <a:cxnSpLocks/>
            <a:stCxn id="14" idx="6"/>
            <a:endCxn id="10" idx="3"/>
          </p:cNvCxnSpPr>
          <p:nvPr/>
        </p:nvCxnSpPr>
        <p:spPr>
          <a:xfrm flipV="1">
            <a:off x="2073448" y="3356963"/>
            <a:ext cx="3646319" cy="1087944"/>
          </a:xfrm>
          <a:prstGeom prst="curvedConnector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4" name="Oval 13">
            <a:extLst>
              <a:ext uri="{FF2B5EF4-FFF2-40B4-BE49-F238E27FC236}">
                <a16:creationId xmlns:a16="http://schemas.microsoft.com/office/drawing/2014/main" id="{2C4D3BA9-CF51-EAA4-B6EE-D121C045F3B2}"/>
              </a:ext>
            </a:extLst>
          </p:cNvPr>
          <p:cNvSpPr/>
          <p:nvPr/>
        </p:nvSpPr>
        <p:spPr>
          <a:xfrm>
            <a:off x="1614193" y="4320591"/>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T4</a:t>
            </a:r>
          </a:p>
        </p:txBody>
      </p:sp>
      <p:cxnSp>
        <p:nvCxnSpPr>
          <p:cNvPr id="16" name="Straight Arrow Connector 22">
            <a:extLst>
              <a:ext uri="{FF2B5EF4-FFF2-40B4-BE49-F238E27FC236}">
                <a16:creationId xmlns:a16="http://schemas.microsoft.com/office/drawing/2014/main" id="{8A42E146-164D-A3D0-386A-D2673E5A4C0F}"/>
              </a:ext>
            </a:extLst>
          </p:cNvPr>
          <p:cNvCxnSpPr>
            <a:cxnSpLocks/>
            <a:stCxn id="54" idx="2"/>
            <a:endCxn id="3" idx="7"/>
          </p:cNvCxnSpPr>
          <p:nvPr/>
        </p:nvCxnSpPr>
        <p:spPr>
          <a:xfrm rot="10800000" flipV="1">
            <a:off x="5462117" y="1900013"/>
            <a:ext cx="2347029" cy="227835"/>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27" name="Straight Arrow Connector 22">
            <a:extLst>
              <a:ext uri="{FF2B5EF4-FFF2-40B4-BE49-F238E27FC236}">
                <a16:creationId xmlns:a16="http://schemas.microsoft.com/office/drawing/2014/main" id="{979ACFB7-027E-33D0-19CF-61ADE93BA0D8}"/>
              </a:ext>
            </a:extLst>
          </p:cNvPr>
          <p:cNvCxnSpPr>
            <a:cxnSpLocks/>
            <a:stCxn id="4" idx="6"/>
            <a:endCxn id="80" idx="0"/>
          </p:cNvCxnSpPr>
          <p:nvPr/>
        </p:nvCxnSpPr>
        <p:spPr>
          <a:xfrm>
            <a:off x="5339154" y="2464565"/>
            <a:ext cx="1748820" cy="1582433"/>
          </a:xfrm>
          <a:prstGeom prst="curvedConnector2">
            <a:avLst/>
          </a:prstGeom>
          <a:ln w="9525">
            <a:solidFill>
              <a:schemeClr val="tx1"/>
            </a:solidFill>
            <a:prstDash val="dash"/>
            <a:headEnd type="triangle" w="med" len="lg"/>
            <a:tailEnd type="none" w="med" len="lg"/>
          </a:ln>
        </p:spPr>
        <p:style>
          <a:lnRef idx="3">
            <a:schemeClr val="accent2"/>
          </a:lnRef>
          <a:fillRef idx="0">
            <a:schemeClr val="accent2"/>
          </a:fillRef>
          <a:effectRef idx="2">
            <a:schemeClr val="accent2"/>
          </a:effectRef>
          <a:fontRef idx="minor">
            <a:schemeClr val="tx1"/>
          </a:fontRef>
        </p:style>
      </p:cxnSp>
      <p:cxnSp>
        <p:nvCxnSpPr>
          <p:cNvPr id="33" name="Straight Arrow Connector 22">
            <a:extLst>
              <a:ext uri="{FF2B5EF4-FFF2-40B4-BE49-F238E27FC236}">
                <a16:creationId xmlns:a16="http://schemas.microsoft.com/office/drawing/2014/main" id="{D9C2E644-53CA-B721-6F3F-8971A251E070}"/>
              </a:ext>
            </a:extLst>
          </p:cNvPr>
          <p:cNvCxnSpPr>
            <a:cxnSpLocks/>
            <a:stCxn id="76" idx="2"/>
            <a:endCxn id="14" idx="5"/>
          </p:cNvCxnSpPr>
          <p:nvPr/>
        </p:nvCxnSpPr>
        <p:spPr>
          <a:xfrm rot="10800000">
            <a:off x="2006193" y="4532812"/>
            <a:ext cx="5357373" cy="1749572"/>
          </a:xfrm>
          <a:prstGeom prst="curvedConnector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52" name="Straight Arrow Connector 22">
            <a:extLst>
              <a:ext uri="{FF2B5EF4-FFF2-40B4-BE49-F238E27FC236}">
                <a16:creationId xmlns:a16="http://schemas.microsoft.com/office/drawing/2014/main" id="{4A99FAF2-B254-6286-271B-7C33F3B50456}"/>
              </a:ext>
            </a:extLst>
          </p:cNvPr>
          <p:cNvCxnSpPr>
            <a:cxnSpLocks/>
            <a:stCxn id="68" idx="3"/>
            <a:endCxn id="10" idx="3"/>
          </p:cNvCxnSpPr>
          <p:nvPr/>
        </p:nvCxnSpPr>
        <p:spPr>
          <a:xfrm rot="5400000" flipH="1">
            <a:off x="7150352" y="1926379"/>
            <a:ext cx="1228830" cy="4089999"/>
          </a:xfrm>
          <a:prstGeom prst="curvedConnector3">
            <a:avLst>
              <a:gd name="adj1" fmla="val -2233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5" name="Straight Arrow Connector 22">
            <a:extLst>
              <a:ext uri="{FF2B5EF4-FFF2-40B4-BE49-F238E27FC236}">
                <a16:creationId xmlns:a16="http://schemas.microsoft.com/office/drawing/2014/main" id="{4917E3D0-093F-A2E5-94BD-3ABCB15A65BA}"/>
              </a:ext>
            </a:extLst>
          </p:cNvPr>
          <p:cNvCxnSpPr>
            <a:cxnSpLocks/>
            <a:stCxn id="17" idx="0"/>
            <a:endCxn id="18" idx="0"/>
          </p:cNvCxnSpPr>
          <p:nvPr/>
        </p:nvCxnSpPr>
        <p:spPr>
          <a:xfrm rot="5400000" flipH="1" flipV="1">
            <a:off x="9845914" y="2307273"/>
            <a:ext cx="205676" cy="593181"/>
          </a:xfrm>
          <a:prstGeom prst="curvedConnector3">
            <a:avLst>
              <a:gd name="adj1" fmla="val 211146"/>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sp>
        <p:nvSpPr>
          <p:cNvPr id="17" name="Oval 16">
            <a:extLst>
              <a:ext uri="{FF2B5EF4-FFF2-40B4-BE49-F238E27FC236}">
                <a16:creationId xmlns:a16="http://schemas.microsoft.com/office/drawing/2014/main" id="{E60E0E9B-0F9E-3E83-3A6D-BC7AC9B91E53}"/>
              </a:ext>
            </a:extLst>
          </p:cNvPr>
          <p:cNvSpPr/>
          <p:nvPr/>
        </p:nvSpPr>
        <p:spPr>
          <a:xfrm>
            <a:off x="9312364" y="270670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3</a:t>
            </a:r>
          </a:p>
        </p:txBody>
      </p:sp>
      <p:sp>
        <p:nvSpPr>
          <p:cNvPr id="18" name="Oval 17">
            <a:extLst>
              <a:ext uri="{FF2B5EF4-FFF2-40B4-BE49-F238E27FC236}">
                <a16:creationId xmlns:a16="http://schemas.microsoft.com/office/drawing/2014/main" id="{3B929BE4-520A-2737-CEE9-C4111354119D}"/>
              </a:ext>
            </a:extLst>
          </p:cNvPr>
          <p:cNvSpPr/>
          <p:nvPr/>
        </p:nvSpPr>
        <p:spPr>
          <a:xfrm>
            <a:off x="9964119" y="2501025"/>
            <a:ext cx="562447" cy="32640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src</a:t>
            </a:r>
            <a:r>
              <a:rPr lang="en-US" sz="1200" dirty="0">
                <a:solidFill>
                  <a:srgbClr val="000000"/>
                </a:solidFill>
              </a:rPr>
              <a:t> 3</a:t>
            </a:r>
          </a:p>
        </p:txBody>
      </p:sp>
      <p:cxnSp>
        <p:nvCxnSpPr>
          <p:cNvPr id="21" name="Straight Arrow Connector 22">
            <a:extLst>
              <a:ext uri="{FF2B5EF4-FFF2-40B4-BE49-F238E27FC236}">
                <a16:creationId xmlns:a16="http://schemas.microsoft.com/office/drawing/2014/main" id="{8963DC3C-C8EF-E56F-484F-B15A99AB901D}"/>
              </a:ext>
            </a:extLst>
          </p:cNvPr>
          <p:cNvCxnSpPr>
            <a:cxnSpLocks/>
            <a:stCxn id="17" idx="4"/>
            <a:endCxn id="80" idx="5"/>
          </p:cNvCxnSpPr>
          <p:nvPr/>
        </p:nvCxnSpPr>
        <p:spPr>
          <a:xfrm rot="5400000">
            <a:off x="7842966" y="2504854"/>
            <a:ext cx="1294478" cy="2323915"/>
          </a:xfrm>
          <a:prstGeom prst="curvedConnector3">
            <a:avLst>
              <a:gd name="adj1" fmla="val 11004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5" name="Straight Arrow Connector 22">
            <a:extLst>
              <a:ext uri="{FF2B5EF4-FFF2-40B4-BE49-F238E27FC236}">
                <a16:creationId xmlns:a16="http://schemas.microsoft.com/office/drawing/2014/main" id="{DFA395D1-9C9F-6135-678F-161112995E99}"/>
              </a:ext>
            </a:extLst>
          </p:cNvPr>
          <p:cNvCxnSpPr>
            <a:cxnSpLocks/>
            <a:stCxn id="17" idx="4"/>
            <a:endCxn id="26" idx="0"/>
          </p:cNvCxnSpPr>
          <p:nvPr/>
        </p:nvCxnSpPr>
        <p:spPr>
          <a:xfrm rot="16200000" flipH="1">
            <a:off x="9671560" y="3000173"/>
            <a:ext cx="1475649" cy="1514445"/>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26" name="Oval 25">
            <a:extLst>
              <a:ext uri="{FF2B5EF4-FFF2-40B4-BE49-F238E27FC236}">
                <a16:creationId xmlns:a16="http://schemas.microsoft.com/office/drawing/2014/main" id="{132315F9-29CA-499D-F1CD-2E8BA6305428}"/>
              </a:ext>
            </a:extLst>
          </p:cNvPr>
          <p:cNvSpPr/>
          <p:nvPr/>
        </p:nvSpPr>
        <p:spPr>
          <a:xfrm>
            <a:off x="10356729" y="4495221"/>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28" name="Oval 27">
            <a:extLst>
              <a:ext uri="{FF2B5EF4-FFF2-40B4-BE49-F238E27FC236}">
                <a16:creationId xmlns:a16="http://schemas.microsoft.com/office/drawing/2014/main" id="{7345F4B3-869A-1978-72A9-4D37DFA4397D}"/>
              </a:ext>
            </a:extLst>
          </p:cNvPr>
          <p:cNvSpPr/>
          <p:nvPr/>
        </p:nvSpPr>
        <p:spPr>
          <a:xfrm>
            <a:off x="10826809" y="4792587"/>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32" name="Oval 31">
            <a:extLst>
              <a:ext uri="{FF2B5EF4-FFF2-40B4-BE49-F238E27FC236}">
                <a16:creationId xmlns:a16="http://schemas.microsoft.com/office/drawing/2014/main" id="{83D41744-F8EF-0F81-2D20-6F12ECA4E77F}"/>
              </a:ext>
            </a:extLst>
          </p:cNvPr>
          <p:cNvSpPr/>
          <p:nvPr/>
        </p:nvSpPr>
        <p:spPr>
          <a:xfrm>
            <a:off x="6565591" y="2726589"/>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ea typeface="ＭＳ Ｐゴシック" pitchFamily="48" charset="-128"/>
              </a:rPr>
              <a:t>2</a:t>
            </a:r>
          </a:p>
        </p:txBody>
      </p:sp>
      <p:cxnSp>
        <p:nvCxnSpPr>
          <p:cNvPr id="34" name="Straight Arrow Connector 22">
            <a:extLst>
              <a:ext uri="{FF2B5EF4-FFF2-40B4-BE49-F238E27FC236}">
                <a16:creationId xmlns:a16="http://schemas.microsoft.com/office/drawing/2014/main" id="{AD44879D-62FB-3AB7-A37E-D6439E912E48}"/>
              </a:ext>
            </a:extLst>
          </p:cNvPr>
          <p:cNvCxnSpPr>
            <a:cxnSpLocks/>
            <a:stCxn id="32" idx="0"/>
            <a:endCxn id="17" idx="0"/>
          </p:cNvCxnSpPr>
          <p:nvPr/>
        </p:nvCxnSpPr>
        <p:spPr>
          <a:xfrm rot="5400000" flipH="1" flipV="1">
            <a:off x="8268831" y="1343259"/>
            <a:ext cx="19888" cy="2746773"/>
          </a:xfrm>
          <a:prstGeom prst="curvedConnector3">
            <a:avLst>
              <a:gd name="adj1" fmla="val 245937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38" name="Straight Arrow Connector 22">
            <a:extLst>
              <a:ext uri="{FF2B5EF4-FFF2-40B4-BE49-F238E27FC236}">
                <a16:creationId xmlns:a16="http://schemas.microsoft.com/office/drawing/2014/main" id="{BCC7C62C-161B-279E-D435-DB4327A941AA}"/>
              </a:ext>
            </a:extLst>
          </p:cNvPr>
          <p:cNvCxnSpPr>
            <a:cxnSpLocks/>
            <a:stCxn id="28" idx="3"/>
            <a:endCxn id="32" idx="6"/>
          </p:cNvCxnSpPr>
          <p:nvPr/>
        </p:nvCxnSpPr>
        <p:spPr>
          <a:xfrm rot="5400000" flipH="1">
            <a:off x="7997453" y="2130759"/>
            <a:ext cx="2176614" cy="3681147"/>
          </a:xfrm>
          <a:prstGeom prst="curvedConnector4">
            <a:avLst>
              <a:gd name="adj1" fmla="val -10503"/>
              <a:gd name="adj2" fmla="val 74558"/>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42" name="Oval 41">
            <a:extLst>
              <a:ext uri="{FF2B5EF4-FFF2-40B4-BE49-F238E27FC236}">
                <a16:creationId xmlns:a16="http://schemas.microsoft.com/office/drawing/2014/main" id="{5DBF4696-8389-EAD2-96A1-2F64A452ACD1}"/>
              </a:ext>
            </a:extLst>
          </p:cNvPr>
          <p:cNvSpPr/>
          <p:nvPr/>
        </p:nvSpPr>
        <p:spPr>
          <a:xfrm>
            <a:off x="1766697" y="4058970"/>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T5</a:t>
            </a:r>
          </a:p>
        </p:txBody>
      </p:sp>
      <p:cxnSp>
        <p:nvCxnSpPr>
          <p:cNvPr id="58" name="Straight Arrow Connector 22">
            <a:extLst>
              <a:ext uri="{FF2B5EF4-FFF2-40B4-BE49-F238E27FC236}">
                <a16:creationId xmlns:a16="http://schemas.microsoft.com/office/drawing/2014/main" id="{2968FB4C-AAE3-3DEB-3F25-10B8B306DC2A}"/>
              </a:ext>
            </a:extLst>
          </p:cNvPr>
          <p:cNvCxnSpPr>
            <a:cxnSpLocks/>
            <a:stCxn id="76" idx="2"/>
            <a:endCxn id="42" idx="6"/>
          </p:cNvCxnSpPr>
          <p:nvPr/>
        </p:nvCxnSpPr>
        <p:spPr>
          <a:xfrm rot="10800000">
            <a:off x="2225953" y="4183286"/>
            <a:ext cx="5137613" cy="2099098"/>
          </a:xfrm>
          <a:prstGeom prst="curvedConnector3">
            <a:avLst>
              <a:gd name="adj1" fmla="val 50000"/>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61" name="Straight Arrow Connector 22">
            <a:extLst>
              <a:ext uri="{FF2B5EF4-FFF2-40B4-BE49-F238E27FC236}">
                <a16:creationId xmlns:a16="http://schemas.microsoft.com/office/drawing/2014/main" id="{FD0EB63D-D547-3243-38F1-B27A8134C4B8}"/>
              </a:ext>
            </a:extLst>
          </p:cNvPr>
          <p:cNvCxnSpPr>
            <a:cxnSpLocks/>
            <a:stCxn id="42" idx="6"/>
            <a:endCxn id="32" idx="5"/>
          </p:cNvCxnSpPr>
          <p:nvPr/>
        </p:nvCxnSpPr>
        <p:spPr>
          <a:xfrm flipV="1">
            <a:off x="2225952" y="2993641"/>
            <a:ext cx="4919710" cy="1189645"/>
          </a:xfrm>
          <a:prstGeom prst="curvedConnector2">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69" name="Straight Arrow Connector 22">
            <a:extLst>
              <a:ext uri="{FF2B5EF4-FFF2-40B4-BE49-F238E27FC236}">
                <a16:creationId xmlns:a16="http://schemas.microsoft.com/office/drawing/2014/main" id="{42B7F6FD-809D-22E2-73DF-E91C614419AE}"/>
              </a:ext>
            </a:extLst>
          </p:cNvPr>
          <p:cNvCxnSpPr>
            <a:cxnSpLocks/>
            <a:stCxn id="28" idx="4"/>
            <a:endCxn id="42" idx="6"/>
          </p:cNvCxnSpPr>
          <p:nvPr/>
        </p:nvCxnSpPr>
        <p:spPr>
          <a:xfrm rot="5400000" flipH="1">
            <a:off x="6235194" y="174045"/>
            <a:ext cx="922172" cy="8940655"/>
          </a:xfrm>
          <a:prstGeom prst="curvedConnector4">
            <a:avLst>
              <a:gd name="adj1" fmla="val -57407"/>
              <a:gd name="adj2" fmla="val 61185"/>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771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par>
                          <p:cTn id="22" fill="hold">
                            <p:stCondLst>
                              <p:cond delay="1500"/>
                            </p:stCondLst>
                            <p:childTnLst>
                              <p:par>
                                <p:cTn id="23" presetID="10" presetClass="entr" presetSubtype="0"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par>
                          <p:cTn id="39" fill="hold">
                            <p:stCondLst>
                              <p:cond delay="1500"/>
                            </p:stCondLst>
                            <p:childTnLst>
                              <p:par>
                                <p:cTn id="40" presetID="10" presetClass="entr" presetSubtype="0"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61"/>
                                        </p:tgtEl>
                                        <p:attrNameLst>
                                          <p:attrName>style.visibility</p:attrName>
                                        </p:attrNameLst>
                                      </p:cBhvr>
                                      <p:to>
                                        <p:strVal val="visible"/>
                                      </p:to>
                                    </p:set>
                                    <p:animEffect transition="in" filter="fade">
                                      <p:cBhvr>
                                        <p:cTn id="51" dur="500"/>
                                        <p:tgtEl>
                                          <p:spTgt spid="61"/>
                                        </p:tgtEl>
                                      </p:cBhvr>
                                    </p:animEffect>
                                  </p:childTnLst>
                                </p:cTn>
                              </p:par>
                            </p:childTnLst>
                          </p:cTn>
                        </p:par>
                        <p:par>
                          <p:cTn id="52" fill="hold">
                            <p:stCondLst>
                              <p:cond delay="1000"/>
                            </p:stCondLst>
                            <p:childTnLst>
                              <p:par>
                                <p:cTn id="53" presetID="10" presetClass="entr" presetSubtype="0" fill="hold"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fade">
                                      <p:cBhvr>
                                        <p:cTn id="55" dur="500"/>
                                        <p:tgtEl>
                                          <p:spTgt spid="69"/>
                                        </p:tgtEl>
                                      </p:cBhvr>
                                    </p:animEffect>
                                  </p:childTnLst>
                                </p:cTn>
                              </p:par>
                            </p:childTnLst>
                          </p:cTn>
                        </p:par>
                        <p:par>
                          <p:cTn id="56" fill="hold">
                            <p:stCondLst>
                              <p:cond delay="1500"/>
                            </p:stCondLst>
                            <p:childTnLst>
                              <p:par>
                                <p:cTn id="57" presetID="10" presetClass="entr" presetSubtype="0" fill="hold"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fade">
                                      <p:cBhvr>
                                        <p:cTn id="5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6" grpId="0" animBg="1"/>
      <p:bldP spid="28" grpId="0" animBg="1"/>
      <p:bldP spid="32" grpId="0"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830997"/>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b="1" dirty="0" err="1"/>
              <a:t>FabricAdapter</a:t>
            </a:r>
            <a:r>
              <a:rPr lang="en-US" sz="1600" b="1" dirty="0"/>
              <a:t> </a:t>
            </a:r>
            <a:r>
              <a:rPr lang="en-US" sz="1600" dirty="0"/>
              <a:t>to describe </a:t>
            </a:r>
            <a:r>
              <a:rPr lang="en-US" sz="1600" b="1" i="1" dirty="0"/>
              <a:t>FAM</a:t>
            </a:r>
            <a:r>
              <a:rPr lang="en-US" sz="1600" dirty="0"/>
              <a:t>, the FM/Agent stack shall use the following interpretations for specific Properties:</a:t>
            </a:r>
          </a:p>
          <a:p>
            <a:pPr lvl="0"/>
            <a:endParaRPr lang="en-US" sz="1600" dirty="0"/>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715537" y="1693701"/>
          <a:ext cx="10615072" cy="4485640"/>
        </p:xfrm>
        <a:graphic>
          <a:graphicData uri="http://schemas.openxmlformats.org/drawingml/2006/table">
            <a:tbl>
              <a:tblPr firstRow="1" bandRow="1">
                <a:tableStyleId>{5C22544A-7EE6-4342-B048-85BDC9FD1C3A}</a:tableStyleId>
              </a:tblPr>
              <a:tblGrid>
                <a:gridCol w="2504741">
                  <a:extLst>
                    <a:ext uri="{9D8B030D-6E8A-4147-A177-3AD203B41FA5}">
                      <a16:colId xmlns:a16="http://schemas.microsoft.com/office/drawing/2014/main" val="426647986"/>
                    </a:ext>
                  </a:extLst>
                </a:gridCol>
                <a:gridCol w="785192">
                  <a:extLst>
                    <a:ext uri="{9D8B030D-6E8A-4147-A177-3AD203B41FA5}">
                      <a16:colId xmlns:a16="http://schemas.microsoft.com/office/drawing/2014/main" val="708688693"/>
                    </a:ext>
                  </a:extLst>
                </a:gridCol>
                <a:gridCol w="1272208">
                  <a:extLst>
                    <a:ext uri="{9D8B030D-6E8A-4147-A177-3AD203B41FA5}">
                      <a16:colId xmlns:a16="http://schemas.microsoft.com/office/drawing/2014/main" val="3469014769"/>
                    </a:ext>
                  </a:extLst>
                </a:gridCol>
                <a:gridCol w="6052931">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0">
                <a:tc>
                  <a:txBody>
                    <a:bodyPr/>
                    <a:lstStyle/>
                    <a:p>
                      <a:r>
                        <a:rPr lang="en-US" dirty="0" err="1"/>
                        <a:t>FabricType</a:t>
                      </a:r>
                      <a:endParaRPr lang="en-US" dirty="0"/>
                    </a:p>
                  </a:txBody>
                  <a:tcPr/>
                </a:tc>
                <a:tc>
                  <a:txBody>
                    <a:bodyPr/>
                    <a:lstStyle/>
                    <a:p>
                      <a:r>
                        <a:rPr lang="en-US" dirty="0"/>
                        <a:t>string</a:t>
                      </a:r>
                    </a:p>
                  </a:txBody>
                  <a:tcPr/>
                </a:tc>
                <a:tc>
                  <a:txBody>
                    <a:bodyPr/>
                    <a:lstStyle/>
                    <a:p>
                      <a:r>
                        <a:rPr lang="en-US" dirty="0"/>
                        <a:t>FM </a:t>
                      </a:r>
                      <a:r>
                        <a:rPr lang="en-US" dirty="0" err="1"/>
                        <a:t>crawlout</a:t>
                      </a:r>
                      <a:endParaRPr lang="en-US" dirty="0"/>
                    </a:p>
                  </a:txBody>
                  <a:tcPr/>
                </a:tc>
                <a:tc>
                  <a:txBody>
                    <a:bodyPr/>
                    <a:lstStyle/>
                    <a:p>
                      <a:r>
                        <a:rPr lang="en-US" dirty="0"/>
                        <a:t>The </a:t>
                      </a:r>
                      <a:r>
                        <a:rPr lang="en-US" i="1" dirty="0"/>
                        <a:t>configured</a:t>
                      </a:r>
                      <a:r>
                        <a:rPr lang="en-US" dirty="0"/>
                        <a:t> fabric type of this fabric adapter.  </a:t>
                      </a:r>
                    </a:p>
                    <a:p>
                      <a:r>
                        <a:rPr lang="en-US" sz="1400" dirty="0"/>
                        <a:t>Some NICs support multiple protocols. This property shall declare the </a:t>
                      </a:r>
                      <a:r>
                        <a:rPr lang="en-US" sz="1400" dirty="0" err="1"/>
                        <a:t>FabricType</a:t>
                      </a:r>
                      <a:r>
                        <a:rPr lang="en-US" sz="1400" dirty="0"/>
                        <a:t> currently configured.  If the adapter is re-configured, this Redfish instance shall be deleted and a new one created</a:t>
                      </a:r>
                      <a:r>
                        <a:rPr lang="en-US" dirty="0"/>
                        <a:t>.</a:t>
                      </a:r>
                    </a:p>
                  </a:txBody>
                  <a:tcPr/>
                </a:tc>
                <a:extLst>
                  <a:ext uri="{0D108BD9-81ED-4DB2-BD59-A6C34878D82A}">
                    <a16:rowId xmlns:a16="http://schemas.microsoft.com/office/drawing/2014/main" val="203220270"/>
                  </a:ext>
                </a:extLst>
              </a:tr>
              <a:tr h="370840">
                <a:tc>
                  <a:txBody>
                    <a:bodyPr/>
                    <a:lstStyle/>
                    <a:p>
                      <a:r>
                        <a:rPr lang="en-US" dirty="0"/>
                        <a:t>Links/Endpoints</a:t>
                      </a:r>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dirty="0"/>
                        <a:t>Links to all Endpoint objects presented to the fabric by this adapter.</a:t>
                      </a:r>
                    </a:p>
                    <a:p>
                      <a:r>
                        <a:rPr lang="en-US" sz="1400" dirty="0"/>
                        <a:t>See the Sunfish definition of Endpoint.</a:t>
                      </a:r>
                    </a:p>
                  </a:txBody>
                  <a:tcPr/>
                </a:tc>
                <a:extLst>
                  <a:ext uri="{0D108BD9-81ED-4DB2-BD59-A6C34878D82A}">
                    <a16:rowId xmlns:a16="http://schemas.microsoft.com/office/drawing/2014/main" val="2441285007"/>
                  </a:ext>
                </a:extLst>
              </a:tr>
              <a:tr h="370840">
                <a:tc>
                  <a:txBody>
                    <a:bodyPr/>
                    <a:lstStyle/>
                    <a:p>
                      <a:r>
                        <a:rPr lang="en-US" dirty="0"/>
                        <a:t>Links/</a:t>
                      </a:r>
                      <a:r>
                        <a:rPr lang="en-US" dirty="0" err="1"/>
                        <a:t>MemoryDomains</a:t>
                      </a:r>
                      <a:endParaRPr lang="en-US" dirty="0"/>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dirty="0"/>
                        <a:t>Links to </a:t>
                      </a:r>
                      <a:r>
                        <a:rPr lang="en-US" i="1" dirty="0"/>
                        <a:t>homogeneous </a:t>
                      </a:r>
                      <a:r>
                        <a:rPr lang="en-US" dirty="0" err="1"/>
                        <a:t>MemoryDomain</a:t>
                      </a:r>
                      <a:r>
                        <a:rPr lang="en-US" dirty="0"/>
                        <a:t> objects which are to be used as memory pools sourced by this </a:t>
                      </a:r>
                      <a:r>
                        <a:rPr lang="en-US" dirty="0" err="1"/>
                        <a:t>FabricAdapter</a:t>
                      </a:r>
                      <a:endParaRPr lang="en-US" dirty="0"/>
                    </a:p>
                  </a:txBody>
                  <a:tcPr/>
                </a:tc>
                <a:extLst>
                  <a:ext uri="{0D108BD9-81ED-4DB2-BD59-A6C34878D82A}">
                    <a16:rowId xmlns:a16="http://schemas.microsoft.com/office/drawing/2014/main" val="2518545435"/>
                  </a:ext>
                </a:extLst>
              </a:tr>
              <a:tr h="370840">
                <a:tc>
                  <a:txBody>
                    <a:bodyPr/>
                    <a:lstStyle/>
                    <a:p>
                      <a:r>
                        <a:rPr lang="en-US" dirty="0"/>
                        <a:t>Ports</a:t>
                      </a:r>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dirty="0"/>
                        <a:t>Link to the subordinate collection of Port objects that exist on the </a:t>
                      </a:r>
                      <a:r>
                        <a:rPr lang="en-US" dirty="0" err="1"/>
                        <a:t>FabricAdapter</a:t>
                      </a:r>
                      <a:endParaRPr lang="en-US" dirty="0"/>
                    </a:p>
                  </a:txBody>
                  <a:tcPr/>
                </a:tc>
                <a:extLst>
                  <a:ext uri="{0D108BD9-81ED-4DB2-BD59-A6C34878D82A}">
                    <a16:rowId xmlns:a16="http://schemas.microsoft.com/office/drawing/2014/main" val="3364865421"/>
                  </a:ext>
                </a:extLst>
              </a:tr>
              <a:tr h="370840">
                <a:tc>
                  <a:txBody>
                    <a:bodyPr/>
                    <a:lstStyle/>
                    <a:p>
                      <a:r>
                        <a:rPr lang="en-US" dirty="0"/>
                        <a:t>UUID</a:t>
                      </a:r>
                    </a:p>
                  </a:txBody>
                  <a:tcPr/>
                </a:tc>
                <a:tc>
                  <a:txBody>
                    <a:bodyPr/>
                    <a:lstStyle/>
                    <a:p>
                      <a:r>
                        <a:rPr lang="en-US" dirty="0"/>
                        <a:t>string</a:t>
                      </a:r>
                    </a:p>
                  </a:txBody>
                  <a:tcPr/>
                </a:tc>
                <a:tc>
                  <a:txBody>
                    <a:bodyPr/>
                    <a:lstStyle/>
                    <a:p>
                      <a:r>
                        <a:rPr lang="en-US" dirty="0"/>
                        <a:t>FM </a:t>
                      </a:r>
                      <a:r>
                        <a:rPr lang="en-US" dirty="0" err="1"/>
                        <a:t>crawlout</a:t>
                      </a:r>
                      <a:endParaRPr lang="en-US" dirty="0"/>
                    </a:p>
                  </a:txBody>
                  <a:tcPr/>
                </a:tc>
                <a:tc>
                  <a:txBody>
                    <a:bodyPr/>
                    <a:lstStyle/>
                    <a:p>
                      <a:r>
                        <a:rPr lang="en-US" dirty="0"/>
                        <a:t>A UUID-formatted string that uniquely identifies this </a:t>
                      </a:r>
                      <a:r>
                        <a:rPr lang="en-US" dirty="0" err="1"/>
                        <a:t>FabricAdapter</a:t>
                      </a:r>
                      <a:r>
                        <a:rPr lang="en-US" dirty="0"/>
                        <a:t> instance within the scope of the Fabric or Fabrics on which this adapter represents an Endpoint. </a:t>
                      </a:r>
                    </a:p>
                  </a:txBody>
                  <a:tcPr/>
                </a:tc>
                <a:extLst>
                  <a:ext uri="{0D108BD9-81ED-4DB2-BD59-A6C34878D82A}">
                    <a16:rowId xmlns:a16="http://schemas.microsoft.com/office/drawing/2014/main" val="678216040"/>
                  </a:ext>
                </a:extLst>
              </a:tr>
            </a:tbl>
          </a:graphicData>
        </a:graphic>
      </p:graphicFrame>
      <p:sp>
        <p:nvSpPr>
          <p:cNvPr id="6" name="TextBox 5">
            <a:extLst>
              <a:ext uri="{FF2B5EF4-FFF2-40B4-BE49-F238E27FC236}">
                <a16:creationId xmlns:a16="http://schemas.microsoft.com/office/drawing/2014/main" id="{2E1A9C69-5BEE-7B8C-087A-4B2590CA0ECF}"/>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291501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830997"/>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b="1" dirty="0" err="1"/>
              <a:t>MemoryDomain</a:t>
            </a:r>
            <a:r>
              <a:rPr lang="en-US" sz="1600" b="1" dirty="0"/>
              <a:t> </a:t>
            </a:r>
            <a:r>
              <a:rPr lang="en-US" sz="1600" dirty="0"/>
              <a:t>to describe </a:t>
            </a:r>
            <a:r>
              <a:rPr lang="en-US" sz="1600" b="1" i="1" dirty="0"/>
              <a:t>FAM</a:t>
            </a:r>
            <a:r>
              <a:rPr lang="en-US" sz="1600" dirty="0"/>
              <a:t>, the FM/Agent stack shall use the following interpretations for specific Properties:</a:t>
            </a:r>
          </a:p>
          <a:p>
            <a:pPr lvl="0"/>
            <a:endParaRPr lang="en-US" sz="1600" dirty="0"/>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715537" y="1773214"/>
          <a:ext cx="10615072" cy="4424680"/>
        </p:xfrm>
        <a:graphic>
          <a:graphicData uri="http://schemas.openxmlformats.org/drawingml/2006/table">
            <a:tbl>
              <a:tblPr firstRow="1" bandRow="1">
                <a:tableStyleId>{5C22544A-7EE6-4342-B048-85BDC9FD1C3A}</a:tableStyleId>
              </a:tblPr>
              <a:tblGrid>
                <a:gridCol w="2653768">
                  <a:extLst>
                    <a:ext uri="{9D8B030D-6E8A-4147-A177-3AD203B41FA5}">
                      <a16:colId xmlns:a16="http://schemas.microsoft.com/office/drawing/2014/main" val="426647986"/>
                    </a:ext>
                  </a:extLst>
                </a:gridCol>
                <a:gridCol w="805130">
                  <a:extLst>
                    <a:ext uri="{9D8B030D-6E8A-4147-A177-3AD203B41FA5}">
                      <a16:colId xmlns:a16="http://schemas.microsoft.com/office/drawing/2014/main" val="708688693"/>
                    </a:ext>
                  </a:extLst>
                </a:gridCol>
                <a:gridCol w="1311965">
                  <a:extLst>
                    <a:ext uri="{9D8B030D-6E8A-4147-A177-3AD203B41FA5}">
                      <a16:colId xmlns:a16="http://schemas.microsoft.com/office/drawing/2014/main" val="3469014769"/>
                    </a:ext>
                  </a:extLst>
                </a:gridCol>
                <a:gridCol w="5844209">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370840">
                <a:tc>
                  <a:txBody>
                    <a:bodyPr/>
                    <a:lstStyle/>
                    <a:p>
                      <a:r>
                        <a:rPr lang="en-US" dirty="0" err="1"/>
                        <a:t>InterleavableMemorySets</a:t>
                      </a:r>
                      <a:r>
                        <a:rPr lang="en-US" dirty="0"/>
                        <a:t>/</a:t>
                      </a:r>
                      <a:r>
                        <a:rPr lang="en-US" dirty="0" err="1"/>
                        <a:t>MemorySet</a:t>
                      </a:r>
                      <a:endParaRPr lang="en-US" dirty="0"/>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dirty="0"/>
                        <a:t>Links to all Memory resource objects that fund this </a:t>
                      </a:r>
                      <a:r>
                        <a:rPr lang="en-US" dirty="0" err="1"/>
                        <a:t>MemoryDomain</a:t>
                      </a:r>
                      <a:r>
                        <a:rPr lang="en-US" dirty="0"/>
                        <a:t>.  </a:t>
                      </a:r>
                    </a:p>
                    <a:p>
                      <a:r>
                        <a:rPr lang="en-US" sz="1400" b="1" dirty="0"/>
                        <a:t>All such Memory resources shall be </a:t>
                      </a:r>
                      <a:r>
                        <a:rPr lang="en-US" sz="1400" b="1" i="1" dirty="0"/>
                        <a:t>homogeneous</a:t>
                      </a:r>
                      <a:r>
                        <a:rPr lang="en-US" sz="1400" b="1" dirty="0"/>
                        <a:t>.</a:t>
                      </a:r>
                    </a:p>
                  </a:txBody>
                  <a:tcPr/>
                </a:tc>
                <a:extLst>
                  <a:ext uri="{0D108BD9-81ED-4DB2-BD59-A6C34878D82A}">
                    <a16:rowId xmlns:a16="http://schemas.microsoft.com/office/drawing/2014/main" val="203220270"/>
                  </a:ext>
                </a:extLst>
              </a:tr>
              <a:tr h="370840">
                <a:tc>
                  <a:txBody>
                    <a:bodyPr/>
                    <a:lstStyle/>
                    <a:p>
                      <a:r>
                        <a:rPr lang="en-US" dirty="0"/>
                        <a:t>Links/</a:t>
                      </a:r>
                      <a:r>
                        <a:rPr lang="en-US" dirty="0" err="1"/>
                        <a:t>FabricAdapters</a:t>
                      </a:r>
                      <a:endParaRPr lang="en-US" dirty="0"/>
                    </a:p>
                  </a:txBody>
                  <a:tcPr/>
                </a:tc>
                <a:tc>
                  <a:txBody>
                    <a:bodyPr/>
                    <a:lstStyle/>
                    <a:p>
                      <a:r>
                        <a:rPr lang="en-US" dirty="0"/>
                        <a:t>array</a:t>
                      </a:r>
                    </a:p>
                  </a:txBody>
                  <a:tcPr/>
                </a:tc>
                <a:tc>
                  <a:txBody>
                    <a:bodyPr/>
                    <a:lstStyle/>
                    <a:p>
                      <a:r>
                        <a:rPr lang="en-US" dirty="0"/>
                        <a:t>FM </a:t>
                      </a:r>
                      <a:r>
                        <a:rPr lang="en-US" dirty="0" err="1"/>
                        <a:t>crawlout</a:t>
                      </a:r>
                      <a:endParaRPr lang="en-US" dirty="0"/>
                    </a:p>
                  </a:txBody>
                  <a:tcPr/>
                </a:tc>
                <a:tc>
                  <a:txBody>
                    <a:bodyPr/>
                    <a:lstStyle/>
                    <a:p>
                      <a:r>
                        <a:rPr lang="en-US" dirty="0"/>
                        <a:t>Array of Links to all </a:t>
                      </a:r>
                      <a:r>
                        <a:rPr lang="en-US" dirty="0" err="1"/>
                        <a:t>FabricAdapters</a:t>
                      </a:r>
                      <a:r>
                        <a:rPr lang="en-US" dirty="0"/>
                        <a:t> that may present </a:t>
                      </a:r>
                      <a:r>
                        <a:rPr lang="en-US" dirty="0" err="1"/>
                        <a:t>MemoryDomain</a:t>
                      </a:r>
                      <a:r>
                        <a:rPr lang="en-US" dirty="0"/>
                        <a:t> resources to the fabric.  Typically, an array of one link, but not mandated to be.</a:t>
                      </a:r>
                    </a:p>
                  </a:txBody>
                  <a:tcPr/>
                </a:tc>
                <a:extLst>
                  <a:ext uri="{0D108BD9-81ED-4DB2-BD59-A6C34878D82A}">
                    <a16:rowId xmlns:a16="http://schemas.microsoft.com/office/drawing/2014/main" val="2441285007"/>
                  </a:ext>
                </a:extLst>
              </a:tr>
              <a:tr h="370840">
                <a:tc>
                  <a:txBody>
                    <a:bodyPr/>
                    <a:lstStyle/>
                    <a:p>
                      <a:r>
                        <a:rPr lang="en-US" dirty="0"/>
                        <a:t>Links/</a:t>
                      </a:r>
                      <a:r>
                        <a:rPr lang="en-US" dirty="0" err="1"/>
                        <a:t>CXLLogicalDevices</a:t>
                      </a:r>
                      <a:endParaRPr lang="en-US" dirty="0"/>
                    </a:p>
                  </a:txBody>
                  <a:tcPr/>
                </a:tc>
                <a:tc>
                  <a:txBody>
                    <a:bodyPr/>
                    <a:lstStyle/>
                    <a:p>
                      <a:r>
                        <a:rPr lang="en-US" dirty="0"/>
                        <a:t>array</a:t>
                      </a:r>
                    </a:p>
                  </a:txBody>
                  <a:tcPr/>
                </a:tc>
                <a:tc>
                  <a:txBody>
                    <a:bodyPr/>
                    <a:lstStyle/>
                    <a:p>
                      <a:r>
                        <a:rPr lang="en-US" dirty="0"/>
                        <a:t>Client binding</a:t>
                      </a:r>
                    </a:p>
                  </a:txBody>
                  <a:tcPr/>
                </a:tc>
                <a:tc>
                  <a:txBody>
                    <a:bodyPr/>
                    <a:lstStyle/>
                    <a:p>
                      <a:r>
                        <a:rPr lang="en-US" dirty="0"/>
                        <a:t>Array of links to all </a:t>
                      </a:r>
                      <a:r>
                        <a:rPr lang="en-US" dirty="0" err="1"/>
                        <a:t>CXLLogicalDevices</a:t>
                      </a:r>
                      <a:r>
                        <a:rPr lang="en-US" dirty="0"/>
                        <a:t> presenting portions of this </a:t>
                      </a:r>
                      <a:r>
                        <a:rPr lang="en-US" dirty="0" err="1"/>
                        <a:t>MemoryDomain</a:t>
                      </a:r>
                      <a:r>
                        <a:rPr lang="en-US" dirty="0"/>
                        <a:t> as resources of the Logical Device.</a:t>
                      </a:r>
                    </a:p>
                  </a:txBody>
                  <a:tcPr/>
                </a:tc>
                <a:extLst>
                  <a:ext uri="{0D108BD9-81ED-4DB2-BD59-A6C34878D82A}">
                    <a16:rowId xmlns:a16="http://schemas.microsoft.com/office/drawing/2014/main" val="2518545435"/>
                  </a:ext>
                </a:extLst>
              </a:tr>
              <a:tr h="370840">
                <a:tc>
                  <a:txBody>
                    <a:bodyPr/>
                    <a:lstStyle/>
                    <a:p>
                      <a:r>
                        <a:rPr lang="en-US" dirty="0" err="1"/>
                        <a:t>MemoryChunks</a:t>
                      </a:r>
                      <a:endParaRPr lang="en-US" dirty="0"/>
                    </a:p>
                  </a:txBody>
                  <a:tcPr/>
                </a:tc>
                <a:tc>
                  <a:txBody>
                    <a:bodyPr/>
                    <a:lstStyle/>
                    <a:p>
                      <a:r>
                        <a:rPr lang="en-US" dirty="0"/>
                        <a:t>link</a:t>
                      </a:r>
                    </a:p>
                  </a:txBody>
                  <a:tcPr/>
                </a:tc>
                <a:tc>
                  <a:txBody>
                    <a:bodyPr/>
                    <a:lstStyle/>
                    <a:p>
                      <a:r>
                        <a:rPr lang="en-US" dirty="0"/>
                        <a:t>FM </a:t>
                      </a:r>
                      <a:r>
                        <a:rPr lang="en-US" dirty="0" err="1"/>
                        <a:t>crawlout</a:t>
                      </a:r>
                      <a:endParaRPr lang="en-US" dirty="0"/>
                    </a:p>
                  </a:txBody>
                  <a:tcPr/>
                </a:tc>
                <a:tc>
                  <a:txBody>
                    <a:bodyPr/>
                    <a:lstStyle/>
                    <a:p>
                      <a:r>
                        <a:rPr lang="en-US" dirty="0"/>
                        <a:t>Link to the subordinate collection of </a:t>
                      </a:r>
                      <a:r>
                        <a:rPr lang="en-US" dirty="0" err="1"/>
                        <a:t>MemoryChunk</a:t>
                      </a:r>
                      <a:r>
                        <a:rPr lang="en-US" dirty="0"/>
                        <a:t> objects that are funded by this </a:t>
                      </a:r>
                      <a:r>
                        <a:rPr lang="en-US" dirty="0" err="1"/>
                        <a:t>MemoryDomain</a:t>
                      </a:r>
                      <a:endParaRPr lang="en-US" dirty="0"/>
                    </a:p>
                  </a:txBody>
                  <a:tcPr/>
                </a:tc>
                <a:extLst>
                  <a:ext uri="{0D108BD9-81ED-4DB2-BD59-A6C34878D82A}">
                    <a16:rowId xmlns:a16="http://schemas.microsoft.com/office/drawing/2014/main" val="3364865421"/>
                  </a:ext>
                </a:extLst>
              </a:tr>
              <a:tr h="370840">
                <a:tc>
                  <a:txBody>
                    <a:bodyPr/>
                    <a:lstStyle/>
                    <a:p>
                      <a:r>
                        <a:rPr lang="en-US" dirty="0" err="1"/>
                        <a:t>MemorySizeMiB</a:t>
                      </a:r>
                      <a:endParaRPr lang="en-US" dirty="0"/>
                    </a:p>
                  </a:txBody>
                  <a:tcPr/>
                </a:tc>
                <a:tc>
                  <a:txBody>
                    <a:bodyPr/>
                    <a:lstStyle/>
                    <a:p>
                      <a:r>
                        <a:rPr lang="en-US" dirty="0"/>
                        <a:t>int</a:t>
                      </a:r>
                    </a:p>
                  </a:txBody>
                  <a:tcPr/>
                </a:tc>
                <a:tc>
                  <a:txBody>
                    <a:bodyPr/>
                    <a:lstStyle/>
                    <a:p>
                      <a:r>
                        <a:rPr lang="en-US" dirty="0"/>
                        <a:t>FM </a:t>
                      </a:r>
                      <a:r>
                        <a:rPr lang="en-US" dirty="0" err="1"/>
                        <a:t>crawlout</a:t>
                      </a:r>
                      <a:endParaRPr lang="en-US" dirty="0"/>
                    </a:p>
                  </a:txBody>
                  <a:tcPr/>
                </a:tc>
                <a:tc>
                  <a:txBody>
                    <a:bodyPr/>
                    <a:lstStyle/>
                    <a:p>
                      <a:r>
                        <a:rPr lang="en-US" dirty="0"/>
                        <a:t>Total size of the homogeneous </a:t>
                      </a:r>
                      <a:r>
                        <a:rPr lang="en-US" dirty="0" err="1"/>
                        <a:t>MemoryDomain</a:t>
                      </a:r>
                      <a:r>
                        <a:rPr lang="en-US" dirty="0"/>
                        <a:t>.</a:t>
                      </a:r>
                    </a:p>
                    <a:p>
                      <a:r>
                        <a:rPr lang="en-US" sz="1400" dirty="0"/>
                        <a:t>If present, shall represent available capacity of all sources in the </a:t>
                      </a:r>
                      <a:r>
                        <a:rPr lang="en-US" sz="1400" i="1" dirty="0"/>
                        <a:t>homogeneous</a:t>
                      </a:r>
                      <a:r>
                        <a:rPr lang="en-US" sz="1400" dirty="0"/>
                        <a:t> </a:t>
                      </a:r>
                      <a:r>
                        <a:rPr lang="en-US" sz="1400" dirty="0" err="1"/>
                        <a:t>InterleavableMemorySets</a:t>
                      </a:r>
                      <a:r>
                        <a:rPr lang="en-US" sz="1400" dirty="0"/>
                        <a:t>.  Shall not be present if the </a:t>
                      </a:r>
                      <a:r>
                        <a:rPr lang="en-US" sz="1400" dirty="0" err="1"/>
                        <a:t>InterleavableMemorySets</a:t>
                      </a:r>
                      <a:r>
                        <a:rPr lang="en-US" sz="1400" dirty="0"/>
                        <a:t> are not </a:t>
                      </a:r>
                      <a:r>
                        <a:rPr lang="en-US" sz="1400" i="1" dirty="0"/>
                        <a:t>homogeneous.</a:t>
                      </a:r>
                    </a:p>
                  </a:txBody>
                  <a:tcPr/>
                </a:tc>
                <a:extLst>
                  <a:ext uri="{0D108BD9-81ED-4DB2-BD59-A6C34878D82A}">
                    <a16:rowId xmlns:a16="http://schemas.microsoft.com/office/drawing/2014/main" val="678216040"/>
                  </a:ext>
                </a:extLst>
              </a:tr>
            </a:tbl>
          </a:graphicData>
        </a:graphic>
      </p:graphicFrame>
      <p:sp>
        <p:nvSpPr>
          <p:cNvPr id="6" name="TextBox 5">
            <a:extLst>
              <a:ext uri="{FF2B5EF4-FFF2-40B4-BE49-F238E27FC236}">
                <a16:creationId xmlns:a16="http://schemas.microsoft.com/office/drawing/2014/main" id="{C6C1A04D-B59C-ED6A-CFE3-8127972415BB}"/>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983833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830997"/>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b="1" dirty="0" err="1"/>
              <a:t>MemoryChunk</a:t>
            </a:r>
            <a:r>
              <a:rPr lang="en-US" sz="1600" b="1" dirty="0"/>
              <a:t> </a:t>
            </a:r>
            <a:r>
              <a:rPr lang="en-US" sz="1600" dirty="0"/>
              <a:t>to describe </a:t>
            </a:r>
            <a:r>
              <a:rPr lang="en-US" sz="1600" b="1" i="1" dirty="0"/>
              <a:t>FAM</a:t>
            </a:r>
            <a:r>
              <a:rPr lang="en-US" sz="1600" dirty="0"/>
              <a:t>, the FM/Agent stack shall use the following interpretations for specific Properties:  (1 of 2)</a:t>
            </a:r>
          </a:p>
          <a:p>
            <a:pPr lvl="0"/>
            <a:endParaRPr lang="en-US" sz="1600" dirty="0"/>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640993" y="1603901"/>
          <a:ext cx="10664687" cy="4790440"/>
        </p:xfrm>
        <a:graphic>
          <a:graphicData uri="http://schemas.openxmlformats.org/drawingml/2006/table">
            <a:tbl>
              <a:tblPr firstRow="1" bandRow="1">
                <a:tableStyleId>{5C22544A-7EE6-4342-B048-85BDC9FD1C3A}</a:tableStyleId>
              </a:tblPr>
              <a:tblGrid>
                <a:gridCol w="2703383">
                  <a:extLst>
                    <a:ext uri="{9D8B030D-6E8A-4147-A177-3AD203B41FA5}">
                      <a16:colId xmlns:a16="http://schemas.microsoft.com/office/drawing/2014/main" val="426647986"/>
                    </a:ext>
                  </a:extLst>
                </a:gridCol>
                <a:gridCol w="805130">
                  <a:extLst>
                    <a:ext uri="{9D8B030D-6E8A-4147-A177-3AD203B41FA5}">
                      <a16:colId xmlns:a16="http://schemas.microsoft.com/office/drawing/2014/main" val="708688693"/>
                    </a:ext>
                  </a:extLst>
                </a:gridCol>
                <a:gridCol w="1311965">
                  <a:extLst>
                    <a:ext uri="{9D8B030D-6E8A-4147-A177-3AD203B41FA5}">
                      <a16:colId xmlns:a16="http://schemas.microsoft.com/office/drawing/2014/main" val="3469014769"/>
                    </a:ext>
                  </a:extLst>
                </a:gridCol>
                <a:gridCol w="5844209">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370840">
                <a:tc>
                  <a:txBody>
                    <a:bodyPr/>
                    <a:lstStyle/>
                    <a:p>
                      <a:r>
                        <a:rPr lang="en-US" dirty="0"/>
                        <a:t>DisplayName</a:t>
                      </a:r>
                    </a:p>
                  </a:txBody>
                  <a:tcPr/>
                </a:tc>
                <a:tc>
                  <a:txBody>
                    <a:bodyPr/>
                    <a:lstStyle/>
                    <a:p>
                      <a:r>
                        <a:rPr lang="en-US" dirty="0"/>
                        <a:t>String </a:t>
                      </a:r>
                    </a:p>
                  </a:txBody>
                  <a:tcPr/>
                </a:tc>
                <a:tc>
                  <a:txBody>
                    <a:bodyPr/>
                    <a:lstStyle/>
                    <a:p>
                      <a:r>
                        <a:rPr lang="en-US" dirty="0"/>
                        <a:t>Client create</a:t>
                      </a:r>
                    </a:p>
                  </a:txBody>
                  <a:tcPr/>
                </a:tc>
                <a:tc>
                  <a:txBody>
                    <a:bodyPr/>
                    <a:lstStyle/>
                    <a:p>
                      <a:r>
                        <a:rPr lang="en-US" sz="1800" b="0" dirty="0"/>
                        <a:t>16-character (16-byte) UUID formatted string assigned by the chunk creator.</a:t>
                      </a:r>
                    </a:p>
                    <a:p>
                      <a:r>
                        <a:rPr lang="en-US" sz="1400" b="0" dirty="0"/>
                        <a:t>DisplayName is unique across the Fabric or Fabrics to which the </a:t>
                      </a:r>
                      <a:r>
                        <a:rPr lang="en-US" sz="1400" b="0" dirty="0" err="1"/>
                        <a:t>MemoryChunk</a:t>
                      </a:r>
                      <a:r>
                        <a:rPr lang="en-US" sz="1400" b="0" dirty="0"/>
                        <a:t> instance is connected through an associated </a:t>
                      </a:r>
                      <a:r>
                        <a:rPr lang="en-US" sz="1400" b="0" dirty="0" err="1"/>
                        <a:t>FabricAdapter</a:t>
                      </a:r>
                      <a:r>
                        <a:rPr lang="en-US" sz="1400" b="0" dirty="0"/>
                        <a:t>.</a:t>
                      </a:r>
                    </a:p>
                  </a:txBody>
                  <a:tcPr/>
                </a:tc>
                <a:extLst>
                  <a:ext uri="{0D108BD9-81ED-4DB2-BD59-A6C34878D82A}">
                    <a16:rowId xmlns:a16="http://schemas.microsoft.com/office/drawing/2014/main" val="203220270"/>
                  </a:ext>
                </a:extLst>
              </a:tr>
              <a:tr h="370840">
                <a:tc>
                  <a:txBody>
                    <a:bodyPr/>
                    <a:lstStyle/>
                    <a:p>
                      <a:r>
                        <a:rPr lang="en-US" dirty="0" err="1"/>
                        <a:t>AddressRangeType</a:t>
                      </a:r>
                      <a:endParaRPr lang="en-US" dirty="0"/>
                    </a:p>
                  </a:txBody>
                  <a:tcPr/>
                </a:tc>
                <a:tc>
                  <a:txBody>
                    <a:bodyPr/>
                    <a:lstStyle/>
                    <a:p>
                      <a:r>
                        <a:rPr lang="en-US" dirty="0"/>
                        <a:t>String</a:t>
                      </a:r>
                    </a:p>
                  </a:txBody>
                  <a:tcPr/>
                </a:tc>
                <a:tc>
                  <a:txBody>
                    <a:bodyPr/>
                    <a:lstStyle/>
                    <a:p>
                      <a:r>
                        <a:rPr lang="en-US" dirty="0"/>
                        <a:t>FM </a:t>
                      </a:r>
                      <a:r>
                        <a:rPr lang="en-US" dirty="0" err="1"/>
                        <a:t>crawlout</a:t>
                      </a:r>
                      <a:endParaRPr lang="en-US" dirty="0"/>
                    </a:p>
                  </a:txBody>
                  <a:tcPr/>
                </a:tc>
                <a:tc>
                  <a:txBody>
                    <a:bodyPr/>
                    <a:lstStyle/>
                    <a:p>
                      <a:r>
                        <a:rPr lang="en-US" dirty="0"/>
                        <a:t>Basic memory type (Block, PMEM, Volatile) of entire chunk.</a:t>
                      </a:r>
                    </a:p>
                    <a:p>
                      <a:r>
                        <a:rPr lang="en-US" sz="1400" dirty="0"/>
                        <a:t>This property is dictated by the properties of the Memory sources making up the </a:t>
                      </a:r>
                      <a:r>
                        <a:rPr lang="en-US" sz="1400" dirty="0" err="1"/>
                        <a:t>MemoryDomain</a:t>
                      </a:r>
                      <a:r>
                        <a:rPr lang="en-US" sz="1400" dirty="0"/>
                        <a:t> from which this chunk is allocated. </a:t>
                      </a:r>
                    </a:p>
                  </a:txBody>
                  <a:tcPr/>
                </a:tc>
                <a:extLst>
                  <a:ext uri="{0D108BD9-81ED-4DB2-BD59-A6C34878D82A}">
                    <a16:rowId xmlns:a16="http://schemas.microsoft.com/office/drawing/2014/main" val="2441285007"/>
                  </a:ext>
                </a:extLst>
              </a:tr>
              <a:tr h="370840">
                <a:tc>
                  <a:txBody>
                    <a:bodyPr/>
                    <a:lstStyle/>
                    <a:p>
                      <a:r>
                        <a:rPr lang="en-US" dirty="0" err="1"/>
                        <a:t>AddressRangeOffsetMiB</a:t>
                      </a:r>
                      <a:endParaRPr lang="en-US" dirty="0"/>
                    </a:p>
                  </a:txBody>
                  <a:tcPr/>
                </a:tc>
                <a:tc>
                  <a:txBody>
                    <a:bodyPr/>
                    <a:lstStyle/>
                    <a:p>
                      <a:r>
                        <a:rPr lang="en-US" dirty="0"/>
                        <a:t>Int</a:t>
                      </a:r>
                    </a:p>
                  </a:txBody>
                  <a:tcPr/>
                </a:tc>
                <a:tc>
                  <a:txBody>
                    <a:bodyPr/>
                    <a:lstStyle/>
                    <a:p>
                      <a:r>
                        <a:rPr lang="en-US" dirty="0"/>
                        <a:t>Client/FM</a:t>
                      </a:r>
                    </a:p>
                  </a:txBody>
                  <a:tcPr/>
                </a:tc>
                <a:tc>
                  <a:txBody>
                    <a:bodyPr/>
                    <a:lstStyle/>
                    <a:p>
                      <a:r>
                        <a:rPr lang="en-US" sz="1800" dirty="0"/>
                        <a:t>Offset of the </a:t>
                      </a:r>
                      <a:r>
                        <a:rPr lang="en-US" sz="1800" dirty="0" err="1"/>
                        <a:t>MemoryChunk</a:t>
                      </a:r>
                      <a:r>
                        <a:rPr lang="en-US" sz="1800" dirty="0"/>
                        <a:t> in MiB from base (0) of the </a:t>
                      </a:r>
                      <a:r>
                        <a:rPr lang="en-US" sz="1800" dirty="0" err="1"/>
                        <a:t>MemoryDomain</a:t>
                      </a:r>
                      <a:r>
                        <a:rPr lang="en-US" sz="1800" dirty="0"/>
                        <a:t> as set by the creator of the chunk.</a:t>
                      </a:r>
                    </a:p>
                    <a:p>
                      <a:r>
                        <a:rPr lang="en-US" sz="1400" dirty="0"/>
                        <a:t>This offset may or may not be meaningful to the FM or the actual device.  </a:t>
                      </a:r>
                    </a:p>
                  </a:txBody>
                  <a:tcPr/>
                </a:tc>
                <a:extLst>
                  <a:ext uri="{0D108BD9-81ED-4DB2-BD59-A6C34878D82A}">
                    <a16:rowId xmlns:a16="http://schemas.microsoft.com/office/drawing/2014/main" val="2073775458"/>
                  </a:ext>
                </a:extLst>
              </a:tr>
              <a:tr h="370840">
                <a:tc>
                  <a:txBody>
                    <a:bodyPr/>
                    <a:lstStyle/>
                    <a:p>
                      <a:r>
                        <a:rPr lang="en-US" dirty="0" err="1"/>
                        <a:t>MediaLocation</a:t>
                      </a:r>
                      <a:endParaRPr lang="en-US" dirty="0"/>
                    </a:p>
                  </a:txBody>
                  <a:tcPr/>
                </a:tc>
                <a:tc>
                  <a:txBody>
                    <a:bodyPr/>
                    <a:lstStyle/>
                    <a:p>
                      <a:r>
                        <a:rPr lang="en-US" dirty="0"/>
                        <a:t>String</a:t>
                      </a:r>
                    </a:p>
                  </a:txBody>
                  <a:tcPr/>
                </a:tc>
                <a:tc>
                  <a:txBody>
                    <a:bodyPr/>
                    <a:lstStyle/>
                    <a:p>
                      <a:r>
                        <a:rPr lang="en-US" dirty="0"/>
                        <a:t>Client create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t>
                      </a:r>
                      <a:r>
                        <a:rPr lang="en-US" dirty="0" err="1"/>
                        <a:t>MemoryChunk</a:t>
                      </a:r>
                      <a:r>
                        <a:rPr lang="en-US" dirty="0"/>
                        <a:t> instances of FAM, this value shall always be set to “Local”. (Options are Local, Mixed, Remote)</a:t>
                      </a:r>
                    </a:p>
                    <a:p>
                      <a:r>
                        <a:rPr lang="en-US" sz="1400" dirty="0"/>
                        <a:t>When modeling FAM </a:t>
                      </a:r>
                      <a:r>
                        <a:rPr lang="en-US" sz="1400" dirty="0" err="1"/>
                        <a:t>MemoryChunks</a:t>
                      </a:r>
                      <a:r>
                        <a:rPr lang="en-US" sz="1400" dirty="0"/>
                        <a:t> for Sunfish, such chunks shall only be allocated from Memory sources assumed to be co-located within a single </a:t>
                      </a:r>
                      <a:r>
                        <a:rPr lang="en-US" sz="1400" dirty="0" err="1"/>
                        <a:t>MemoryDomain</a:t>
                      </a:r>
                      <a:r>
                        <a:rPr lang="en-US" sz="1400" dirty="0"/>
                        <a:t>, and thus ‘local’ to the associated </a:t>
                      </a:r>
                      <a:r>
                        <a:rPr lang="en-US" sz="1400" dirty="0" err="1"/>
                        <a:t>FabricAdapter</a:t>
                      </a:r>
                      <a:r>
                        <a:rPr lang="en-US" sz="1400" dirty="0"/>
                        <a:t>(s).  </a:t>
                      </a:r>
                    </a:p>
                    <a:p>
                      <a:r>
                        <a:rPr lang="en-US" sz="1400" dirty="0"/>
                        <a:t>Sunfish shall use the Redfish Logical Memory Region (WIP) to model aggregation of multiple </a:t>
                      </a:r>
                      <a:r>
                        <a:rPr lang="en-US" sz="1400" dirty="0" err="1"/>
                        <a:t>MemoryChunks</a:t>
                      </a:r>
                      <a:r>
                        <a:rPr lang="en-US" sz="1400" dirty="0"/>
                        <a:t> into larger FAM memory pools. </a:t>
                      </a:r>
                    </a:p>
                  </a:txBody>
                  <a:tcPr/>
                </a:tc>
                <a:extLst>
                  <a:ext uri="{0D108BD9-81ED-4DB2-BD59-A6C34878D82A}">
                    <a16:rowId xmlns:a16="http://schemas.microsoft.com/office/drawing/2014/main" val="2518545435"/>
                  </a:ext>
                </a:extLst>
              </a:tr>
            </a:tbl>
          </a:graphicData>
        </a:graphic>
      </p:graphicFrame>
      <p:sp>
        <p:nvSpPr>
          <p:cNvPr id="6" name="TextBox 5">
            <a:extLst>
              <a:ext uri="{FF2B5EF4-FFF2-40B4-BE49-F238E27FC236}">
                <a16:creationId xmlns:a16="http://schemas.microsoft.com/office/drawing/2014/main" id="{CF3329FD-CAF4-7D77-EDC6-AFFA282D2D39}"/>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1919772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a:t>Accompanying Rules for FM’s and Agents</a:t>
            </a:r>
          </a:p>
        </p:txBody>
      </p:sp>
      <p:sp>
        <p:nvSpPr>
          <p:cNvPr id="3" name="Rectangle 2"/>
          <p:cNvSpPr/>
          <p:nvPr/>
        </p:nvSpPr>
        <p:spPr>
          <a:xfrm>
            <a:off x="299224" y="1013926"/>
            <a:ext cx="11348226" cy="830997"/>
          </a:xfrm>
          <a:prstGeom prst="rect">
            <a:avLst/>
          </a:prstGeom>
        </p:spPr>
        <p:txBody>
          <a:bodyPr wrap="square">
            <a:spAutoFit/>
          </a:bodyPr>
          <a:lstStyle/>
          <a:p>
            <a:pPr lvl="0"/>
            <a:r>
              <a:rPr lang="en-US" sz="1600" baseline="0" dirty="0"/>
              <a:t>When</a:t>
            </a:r>
            <a:r>
              <a:rPr lang="en-US" sz="1600" dirty="0"/>
              <a:t> creating a </a:t>
            </a:r>
            <a:r>
              <a:rPr lang="en-US" sz="1600" b="1" dirty="0"/>
              <a:t>Redfish </a:t>
            </a:r>
            <a:r>
              <a:rPr lang="en-US" sz="1600" b="1" dirty="0" err="1"/>
              <a:t>MemoryChunk</a:t>
            </a:r>
            <a:r>
              <a:rPr lang="en-US" sz="1600" b="1" dirty="0"/>
              <a:t> </a:t>
            </a:r>
            <a:r>
              <a:rPr lang="en-US" sz="1600" dirty="0"/>
              <a:t>to describe </a:t>
            </a:r>
            <a:r>
              <a:rPr lang="en-US" sz="1600" b="1" i="1" dirty="0"/>
              <a:t>FAM</a:t>
            </a:r>
            <a:r>
              <a:rPr lang="en-US" sz="1600" dirty="0"/>
              <a:t>, the FM/Agent stack shall use the following interpretations for specific Properties:  (2 of 2)</a:t>
            </a:r>
          </a:p>
          <a:p>
            <a:pPr lvl="0"/>
            <a:endParaRPr lang="en-US" sz="1600" dirty="0"/>
          </a:p>
        </p:txBody>
      </p:sp>
      <p:graphicFrame>
        <p:nvGraphicFramePr>
          <p:cNvPr id="5" name="Table 5">
            <a:extLst>
              <a:ext uri="{FF2B5EF4-FFF2-40B4-BE49-F238E27FC236}">
                <a16:creationId xmlns:a16="http://schemas.microsoft.com/office/drawing/2014/main" id="{F66BB714-31E9-EBDC-77E3-7279191A3FCF}"/>
              </a:ext>
            </a:extLst>
          </p:cNvPr>
          <p:cNvGraphicFramePr>
            <a:graphicFrameLocks noGrp="1"/>
          </p:cNvGraphicFramePr>
          <p:nvPr/>
        </p:nvGraphicFramePr>
        <p:xfrm>
          <a:off x="675861" y="1773214"/>
          <a:ext cx="10654748" cy="3510280"/>
        </p:xfrm>
        <a:graphic>
          <a:graphicData uri="http://schemas.openxmlformats.org/drawingml/2006/table">
            <a:tbl>
              <a:tblPr firstRow="1" bandRow="1">
                <a:tableStyleId>{5C22544A-7EE6-4342-B048-85BDC9FD1C3A}</a:tableStyleId>
              </a:tblPr>
              <a:tblGrid>
                <a:gridCol w="2693444">
                  <a:extLst>
                    <a:ext uri="{9D8B030D-6E8A-4147-A177-3AD203B41FA5}">
                      <a16:colId xmlns:a16="http://schemas.microsoft.com/office/drawing/2014/main" val="426647986"/>
                    </a:ext>
                  </a:extLst>
                </a:gridCol>
                <a:gridCol w="805130">
                  <a:extLst>
                    <a:ext uri="{9D8B030D-6E8A-4147-A177-3AD203B41FA5}">
                      <a16:colId xmlns:a16="http://schemas.microsoft.com/office/drawing/2014/main" val="708688693"/>
                    </a:ext>
                  </a:extLst>
                </a:gridCol>
                <a:gridCol w="1311965">
                  <a:extLst>
                    <a:ext uri="{9D8B030D-6E8A-4147-A177-3AD203B41FA5}">
                      <a16:colId xmlns:a16="http://schemas.microsoft.com/office/drawing/2014/main" val="3469014769"/>
                    </a:ext>
                  </a:extLst>
                </a:gridCol>
                <a:gridCol w="5844209">
                  <a:extLst>
                    <a:ext uri="{9D8B030D-6E8A-4147-A177-3AD203B41FA5}">
                      <a16:colId xmlns:a16="http://schemas.microsoft.com/office/drawing/2014/main" val="3680511897"/>
                    </a:ext>
                  </a:extLst>
                </a:gridCol>
              </a:tblGrid>
              <a:tr h="370840">
                <a:tc>
                  <a:txBody>
                    <a:bodyPr/>
                    <a:lstStyle/>
                    <a:p>
                      <a:r>
                        <a:rPr lang="en-US" dirty="0"/>
                        <a:t>Property</a:t>
                      </a:r>
                    </a:p>
                  </a:txBody>
                  <a:tcPr/>
                </a:tc>
                <a:tc>
                  <a:txBody>
                    <a:bodyPr/>
                    <a:lstStyle/>
                    <a:p>
                      <a:r>
                        <a:rPr lang="en-US" dirty="0"/>
                        <a:t>Type</a:t>
                      </a:r>
                    </a:p>
                  </a:txBody>
                  <a:tcPr/>
                </a:tc>
                <a:tc>
                  <a:txBody>
                    <a:bodyPr/>
                    <a:lstStyle/>
                    <a:p>
                      <a:r>
                        <a:rPr lang="en-US" dirty="0"/>
                        <a:t>Client / FM</a:t>
                      </a:r>
                    </a:p>
                  </a:txBody>
                  <a:tcPr/>
                </a:tc>
                <a:tc>
                  <a:txBody>
                    <a:bodyPr/>
                    <a:lstStyle/>
                    <a:p>
                      <a:r>
                        <a:rPr lang="en-US" dirty="0"/>
                        <a:t>Notes</a:t>
                      </a:r>
                    </a:p>
                  </a:txBody>
                  <a:tcPr/>
                </a:tc>
                <a:extLst>
                  <a:ext uri="{0D108BD9-81ED-4DB2-BD59-A6C34878D82A}">
                    <a16:rowId xmlns:a16="http://schemas.microsoft.com/office/drawing/2014/main" val="1711474044"/>
                  </a:ext>
                </a:extLst>
              </a:tr>
              <a:tr h="370840">
                <a:tc>
                  <a:txBody>
                    <a:bodyPr/>
                    <a:lstStyle/>
                    <a:p>
                      <a:r>
                        <a:rPr lang="en-US" dirty="0"/>
                        <a:t>Links/Endpoints</a:t>
                      </a:r>
                    </a:p>
                  </a:txBody>
                  <a:tcPr/>
                </a:tc>
                <a:tc>
                  <a:txBody>
                    <a:bodyPr/>
                    <a:lstStyle/>
                    <a:p>
                      <a:r>
                        <a:rPr lang="en-US" dirty="0"/>
                        <a:t>Array</a:t>
                      </a:r>
                    </a:p>
                  </a:txBody>
                  <a:tcPr/>
                </a:tc>
                <a:tc>
                  <a:txBody>
                    <a:bodyPr/>
                    <a:lstStyle/>
                    <a:p>
                      <a:r>
                        <a:rPr lang="en-US" dirty="0"/>
                        <a:t>Client create</a:t>
                      </a:r>
                    </a:p>
                  </a:txBody>
                  <a:tcPr/>
                </a:tc>
                <a:tc>
                  <a:txBody>
                    <a:bodyPr/>
                    <a:lstStyle/>
                    <a:p>
                      <a:r>
                        <a:rPr lang="en-US" sz="1800" b="0" dirty="0"/>
                        <a:t>Array of links to Endpoint objects that make this </a:t>
                      </a:r>
                      <a:r>
                        <a:rPr lang="en-US" sz="1800" b="0" dirty="0" err="1"/>
                        <a:t>MemoryChunk</a:t>
                      </a:r>
                      <a:r>
                        <a:rPr lang="en-US" sz="1800" b="0" dirty="0"/>
                        <a:t> accessible from the Fabric(s).</a:t>
                      </a:r>
                    </a:p>
                  </a:txBody>
                  <a:tcPr/>
                </a:tc>
                <a:extLst>
                  <a:ext uri="{0D108BD9-81ED-4DB2-BD59-A6C34878D82A}">
                    <a16:rowId xmlns:a16="http://schemas.microsoft.com/office/drawing/2014/main" val="203220270"/>
                  </a:ext>
                </a:extLst>
              </a:tr>
              <a:tr h="370840">
                <a:tc>
                  <a:txBody>
                    <a:bodyPr/>
                    <a:lstStyle/>
                    <a:p>
                      <a:r>
                        <a:rPr lang="en-US" dirty="0"/>
                        <a:t>Links/</a:t>
                      </a:r>
                      <a:r>
                        <a:rPr lang="en-US" dirty="0" err="1"/>
                        <a:t>CXLLogicalDevices</a:t>
                      </a:r>
                      <a:endParaRPr lang="en-US" dirty="0"/>
                    </a:p>
                  </a:txBody>
                  <a:tcPr/>
                </a:tc>
                <a:tc>
                  <a:txBody>
                    <a:bodyPr/>
                    <a:lstStyle/>
                    <a:p>
                      <a:r>
                        <a:rPr lang="en-US" dirty="0"/>
                        <a:t>Array</a:t>
                      </a:r>
                    </a:p>
                  </a:txBody>
                  <a:tcPr/>
                </a:tc>
                <a:tc>
                  <a:txBody>
                    <a:bodyPr/>
                    <a:lstStyle/>
                    <a:p>
                      <a:r>
                        <a:rPr lang="en-US" dirty="0"/>
                        <a:t>Client create</a:t>
                      </a:r>
                    </a:p>
                  </a:txBody>
                  <a:tcPr/>
                </a:tc>
                <a:tc>
                  <a:txBody>
                    <a:bodyPr/>
                    <a:lstStyle/>
                    <a:p>
                      <a:r>
                        <a:rPr lang="en-US" dirty="0"/>
                        <a:t>Array of links to any </a:t>
                      </a:r>
                      <a:r>
                        <a:rPr lang="en-US" dirty="0" err="1"/>
                        <a:t>CXLLogicalDevices</a:t>
                      </a:r>
                      <a:r>
                        <a:rPr lang="en-US" dirty="0"/>
                        <a:t> that use this </a:t>
                      </a:r>
                      <a:r>
                        <a:rPr lang="en-US" dirty="0" err="1"/>
                        <a:t>MemoryChunk</a:t>
                      </a:r>
                      <a:r>
                        <a:rPr lang="en-US" dirty="0"/>
                        <a:t> to fund Logical Device capacity</a:t>
                      </a:r>
                    </a:p>
                  </a:txBody>
                  <a:tcPr/>
                </a:tc>
                <a:extLst>
                  <a:ext uri="{0D108BD9-81ED-4DB2-BD59-A6C34878D82A}">
                    <a16:rowId xmlns:a16="http://schemas.microsoft.com/office/drawing/2014/main" val="2441285007"/>
                  </a:ext>
                </a:extLst>
              </a:tr>
              <a:tr h="370840">
                <a:tc>
                  <a:txBody>
                    <a:bodyPr/>
                    <a:lstStyle/>
                    <a:p>
                      <a:r>
                        <a:rPr lang="en-US" dirty="0" err="1"/>
                        <a:t>InterleaveSets</a:t>
                      </a:r>
                      <a:r>
                        <a:rPr lang="en-US" dirty="0"/>
                        <a:t>/</a:t>
                      </a:r>
                    </a:p>
                    <a:p>
                      <a:r>
                        <a:rPr lang="en-US" dirty="0"/>
                        <a:t>    Memory/</a:t>
                      </a:r>
                    </a:p>
                    <a:p>
                      <a:r>
                        <a:rPr lang="en-US" dirty="0"/>
                        <a:t>    </a:t>
                      </a:r>
                      <a:r>
                        <a:rPr lang="en-US" dirty="0" err="1"/>
                        <a:t>OffsetMiB</a:t>
                      </a:r>
                      <a:endParaRPr lang="en-US" dirty="0"/>
                    </a:p>
                    <a:p>
                      <a:r>
                        <a:rPr lang="en-US" dirty="0"/>
                        <a:t>    </a:t>
                      </a:r>
                      <a:r>
                        <a:rPr lang="en-US" dirty="0" err="1"/>
                        <a:t>RegionID</a:t>
                      </a:r>
                      <a:endParaRPr lang="en-US" dirty="0"/>
                    </a:p>
                    <a:p>
                      <a:r>
                        <a:rPr lang="en-US" dirty="0"/>
                        <a:t>    </a:t>
                      </a:r>
                      <a:r>
                        <a:rPr lang="en-US" dirty="0" err="1"/>
                        <a:t>SizeMiB</a:t>
                      </a:r>
                      <a:endParaRPr lang="en-US" dirty="0"/>
                    </a:p>
                  </a:txBody>
                  <a:tcPr/>
                </a:tc>
                <a:tc>
                  <a:txBody>
                    <a:bodyPr/>
                    <a:lstStyle/>
                    <a:p>
                      <a:r>
                        <a:rPr lang="en-US" dirty="0"/>
                        <a:t>Array</a:t>
                      </a:r>
                    </a:p>
                  </a:txBody>
                  <a:tcPr/>
                </a:tc>
                <a:tc>
                  <a:txBody>
                    <a:bodyPr/>
                    <a:lstStyle/>
                    <a:p>
                      <a:r>
                        <a:rPr lang="en-US" dirty="0"/>
                        <a:t>FM </a:t>
                      </a:r>
                      <a:br>
                        <a:rPr lang="en-US" dirty="0"/>
                      </a:br>
                      <a:r>
                        <a:rPr lang="en-US" dirty="0"/>
                        <a:t>create</a:t>
                      </a:r>
                    </a:p>
                  </a:txBody>
                  <a:tcPr/>
                </a:tc>
                <a:tc>
                  <a:txBody>
                    <a:bodyPr/>
                    <a:lstStyle/>
                    <a:p>
                      <a:r>
                        <a:rPr lang="en-US" dirty="0"/>
                        <a:t>Optional For </a:t>
                      </a:r>
                      <a:r>
                        <a:rPr lang="en-US" dirty="0" err="1"/>
                        <a:t>MemoryChunk</a:t>
                      </a:r>
                      <a:r>
                        <a:rPr lang="en-US" dirty="0"/>
                        <a:t> instances of FAM, </a:t>
                      </a:r>
                    </a:p>
                    <a:p>
                      <a:r>
                        <a:rPr lang="en-US" sz="1400" dirty="0"/>
                        <a:t>Since FAM </a:t>
                      </a:r>
                      <a:r>
                        <a:rPr lang="en-US" sz="1400" dirty="0" err="1"/>
                        <a:t>MemoryChunks</a:t>
                      </a:r>
                      <a:r>
                        <a:rPr lang="en-US" sz="1400" dirty="0"/>
                        <a:t> are created from Memory resources ‘local’ to the </a:t>
                      </a:r>
                      <a:r>
                        <a:rPr lang="en-US" sz="1400" dirty="0" err="1"/>
                        <a:t>FabricAdapter</a:t>
                      </a:r>
                      <a:r>
                        <a:rPr lang="en-US" sz="1400" dirty="0"/>
                        <a:t> the Client may not have the ability to specify the exact Memory resources that will fund a </a:t>
                      </a:r>
                      <a:r>
                        <a:rPr lang="en-US" sz="1400" dirty="0" err="1"/>
                        <a:t>MemoryChunk</a:t>
                      </a:r>
                      <a:r>
                        <a:rPr lang="en-US" sz="1400" dirty="0"/>
                        <a:t>.  The FM/Agent stack may return these details if it can extract them from the hardware.  </a:t>
                      </a:r>
                    </a:p>
                    <a:p>
                      <a:r>
                        <a:rPr lang="en-US" sz="1400" dirty="0"/>
                        <a:t>A Sunfish FAM </a:t>
                      </a:r>
                      <a:r>
                        <a:rPr lang="en-US" sz="1400" dirty="0" err="1"/>
                        <a:t>MemoryChunk</a:t>
                      </a:r>
                      <a:r>
                        <a:rPr lang="en-US" sz="1400" dirty="0"/>
                        <a:t> shall only be allocated from a single </a:t>
                      </a:r>
                      <a:r>
                        <a:rPr lang="en-US" sz="1400" dirty="0" err="1"/>
                        <a:t>RegionID</a:t>
                      </a:r>
                      <a:r>
                        <a:rPr lang="en-US" sz="1400" dirty="0"/>
                        <a:t> of a multi-region Memory source.  This prevents need for multiple passphrases associated with a single </a:t>
                      </a:r>
                      <a:r>
                        <a:rPr lang="en-US" sz="1400" dirty="0" err="1"/>
                        <a:t>MemoryChunk</a:t>
                      </a:r>
                      <a:r>
                        <a:rPr lang="en-US" sz="1400" dirty="0"/>
                        <a:t>. </a:t>
                      </a:r>
                    </a:p>
                  </a:txBody>
                  <a:tcPr/>
                </a:tc>
                <a:extLst>
                  <a:ext uri="{0D108BD9-81ED-4DB2-BD59-A6C34878D82A}">
                    <a16:rowId xmlns:a16="http://schemas.microsoft.com/office/drawing/2014/main" val="2518545435"/>
                  </a:ext>
                </a:extLst>
              </a:tr>
            </a:tbl>
          </a:graphicData>
        </a:graphic>
      </p:graphicFrame>
      <p:sp>
        <p:nvSpPr>
          <p:cNvPr id="6" name="TextBox 5">
            <a:extLst>
              <a:ext uri="{FF2B5EF4-FFF2-40B4-BE49-F238E27FC236}">
                <a16:creationId xmlns:a16="http://schemas.microsoft.com/office/drawing/2014/main" id="{62141AAA-75E9-4EBA-BBD0-A9565E88F608}"/>
              </a:ext>
            </a:extLst>
          </p:cNvPr>
          <p:cNvSpPr txBox="1"/>
          <p:nvPr/>
        </p:nvSpPr>
        <p:spPr>
          <a:xfrm rot="20209581">
            <a:off x="9684592" y="523094"/>
            <a:ext cx="1970255" cy="366371"/>
          </a:xfrm>
          <a:prstGeom prst="rect">
            <a:avLst/>
          </a:prstGeom>
          <a:noFill/>
        </p:spPr>
        <p:txBody>
          <a:bodyPr wrap="square" rtlCol="0">
            <a:spAutoFit/>
          </a:bodyPr>
          <a:lstStyle/>
          <a:p>
            <a:r>
              <a:rPr lang="en-US" dirty="0">
                <a:solidFill>
                  <a:srgbClr val="C00000"/>
                </a:solidFill>
              </a:rPr>
              <a:t>Examples DRAFT</a:t>
            </a:r>
          </a:p>
        </p:txBody>
      </p:sp>
    </p:spTree>
    <p:extLst>
      <p:ext uri="{BB962C8B-B14F-4D97-AF65-F5344CB8AC3E}">
        <p14:creationId xmlns:p14="http://schemas.microsoft.com/office/powerpoint/2010/main" val="2366580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2517</Words>
  <Application>Microsoft Office PowerPoint</Application>
  <PresentationFormat>Widescreen</PresentationFormat>
  <Paragraphs>321</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Enumerating Requirements for Redfish FAM modelling</vt:lpstr>
      <vt:lpstr>Disclaimer</vt:lpstr>
      <vt:lpstr>Fabric Memory Model – Heterogeneous Sources Mapped to Homogeneous MemoryDomains</vt:lpstr>
      <vt:lpstr>Fabric Memory Model – MLDs and Logical Devices</vt:lpstr>
      <vt:lpstr>Fabric Memory Model – MLDs and Logical Devices</vt:lpstr>
      <vt:lpstr>Accompanying Rules for FM’s and Agents</vt:lpstr>
      <vt:lpstr>Accompanying Rules for FM’s and Agents</vt:lpstr>
      <vt:lpstr>Accompanying Rules for FM’s and Agents</vt:lpstr>
      <vt:lpstr>Accompanying Rules for FM’s and Agents</vt:lpstr>
      <vt:lpstr>Accompanying Rules for FM’s and Agents</vt:lpstr>
      <vt:lpstr>Accompanying Rules for FM’s and Agents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Enumerating Requirements for Redfish FAM modelling</dc:title>
  <dc:creator>Herrell, Russ W (Senior System Architect)</dc:creator>
  <cp:lastModifiedBy>Herrell, Russ W (Senior System Architect)</cp:lastModifiedBy>
  <cp:revision>1</cp:revision>
  <dcterms:created xsi:type="dcterms:W3CDTF">2023-05-26T15:13:50Z</dcterms:created>
  <dcterms:modified xsi:type="dcterms:W3CDTF">2023-05-26T15:43:59Z</dcterms:modified>
</cp:coreProperties>
</file>