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00"/>
    <a:srgbClr val="4B4B4B"/>
    <a:srgbClr val="FEA037"/>
    <a:srgbClr val="DBAEAB"/>
    <a:srgbClr val="00A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BA7F-61CF-811F-D859-DD1881877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E7129-3FD9-43D5-CCC2-F6462AC5D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B9A50-22BA-709A-E99F-F1397061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A059D-153A-E9E3-D60A-E45725DE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9B05A-5E8C-6675-F347-FFDB0416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5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AE57-AF12-94D9-0DBB-67FB51AE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07930-EECF-07CF-A830-D6C19FDA0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F9081-561A-5918-CE83-518417DB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343BF-CFCB-CF67-73C6-0804A494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770B8-5FC4-A462-7FB4-AEC43A1D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825D22-E8E8-97D5-4F96-B915472B2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5C10E-9605-E62D-F80D-4C150539F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B49CC-A81A-1DC0-4B49-3FF05444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16DA6-135C-1335-A385-9E132FC0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F00BE-947D-73DC-CC2A-0F630C54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9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B336-D7BA-E764-4295-9689C3DD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C8511-1C70-5C3D-E775-82E9C2115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733E1-B812-1115-2B68-486D0DDD0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5CFA6-2537-7E80-2D9B-FB29FCBC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EE45B-F34D-74F5-0737-8C5C91E1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AC77-D118-D42C-6FDA-E67332D2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0B21F-300A-270C-1EC5-7F5348F0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B7EB-F94B-A69C-B959-50ED0E1C8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F2780-1C50-4041-05B1-6B563680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E1AFA-5FE1-45FE-CCB9-22333796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9A8C9-003C-0D45-C462-66090A845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53A05-D543-7BCC-E420-577E3E02B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AD9AA-AE84-21A4-F8C4-333EE448E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A6EA1-1642-8C89-BAE2-E4BB4739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47ADC-7BA2-68C7-6BBA-C573733A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40E4E-1D85-C733-578A-5C11A392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0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C0BA-5395-441E-9F23-B3A635EB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12A12-FEA7-7A45-A270-870123C14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EE82E-9CB8-FD86-E41F-782E918D9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CB9EA-7E46-910A-F699-5178F1B9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3CDDB-CB8C-B161-882F-987CF527D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2DBB9-D595-14DE-B6C9-6AB151B1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75DD16-A8C3-E95A-8151-066CED1B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AA3DD-7350-59E6-AF95-1BD8C615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2E478-3146-EBF7-B263-7AEBB7D0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6AE7A-C6F4-5192-5DDB-9012AC2FF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25A45-27DB-66BF-B23F-00435070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0EF359-48CF-BE4A-BF9B-BC05E961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5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F17FEF-7657-B0E0-8AB3-4E551444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0D290-9C5A-7264-DA6E-6E7E9453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368F8-E4F8-42B5-CE6D-459C8249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0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A56B-19FA-1672-6A72-7FE355452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4F52-D64E-E9CD-B64B-658DFB6A3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09F47-A376-49EB-7060-56E2411EC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BE92A-8C45-F407-2700-C015A858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07F57-1388-EBCC-A028-27AA9280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3C09C-27F0-9025-5AEE-68A050AD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83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5F0C2-8B42-17D2-D145-C8CA47DE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91C75-CC1B-C60C-7124-C81EA6FFE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AF2F2B-856B-1BDE-6FE0-8DCF3C1C5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0FD7-672B-3D7C-8027-7D032926C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161AF-AADA-16DE-BD43-1065B157A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E4ABD-94D2-105D-699D-3BDAE818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2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7D4E3-3D3F-DBC5-04B5-9F4C2BBD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B54EB-693F-FF60-28F1-E9DB7F7FA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3CDDA-D460-B143-8A15-36FA1A44F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9BA75-762B-40C5-A4AA-13BA4B32C434}" type="datetimeFigureOut">
              <a:rPr lang="en-US" smtClean="0"/>
              <a:t>7/14/23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C02A6-75B3-F44E-8FE7-6B69B1C8D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196AD-922B-6119-35AD-B2D7FA9C4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1444-6E61-4282-BD34-E0E7E9F2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7863CE-436A-B5D1-9665-C0534C64F6D9}"/>
              </a:ext>
            </a:extLst>
          </p:cNvPr>
          <p:cNvSpPr/>
          <p:nvPr/>
        </p:nvSpPr>
        <p:spPr>
          <a:xfrm>
            <a:off x="3527073" y="2457784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Modify </a:t>
            </a:r>
            <a:r>
              <a:rPr lang="en-US" sz="1050" dirty="0">
                <a:solidFill>
                  <a:schemeClr val="bg1"/>
                </a:solidFill>
              </a:rPr>
              <a:t>Resource</a:t>
            </a:r>
            <a:r>
              <a:rPr lang="en-US" sz="1050" dirty="0">
                <a:solidFill>
                  <a:srgbClr val="FFFF00"/>
                </a:solidFill>
              </a:rPr>
              <a:t> </a:t>
            </a:r>
            <a:r>
              <a:rPr lang="en-US" sz="1050" dirty="0"/>
              <a:t>Path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82E0E0-F49B-815F-0857-1358F9A323DC}"/>
              </a:ext>
            </a:extLst>
          </p:cNvPr>
          <p:cNvSpPr/>
          <p:nvPr/>
        </p:nvSpPr>
        <p:spPr>
          <a:xfrm>
            <a:off x="3527073" y="3195330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Delete Resource Path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600DC3-3A8C-8B5C-6B6B-2B0642F3AC64}"/>
              </a:ext>
            </a:extLst>
          </p:cNvPr>
          <p:cNvSpPr/>
          <p:nvPr/>
        </p:nvSpPr>
        <p:spPr>
          <a:xfrm>
            <a:off x="5464104" y="3907733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Gather Resource Security Info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8F7EA0-9738-EED3-0FDF-0D3625913A8A}"/>
              </a:ext>
            </a:extLst>
          </p:cNvPr>
          <p:cNvSpPr/>
          <p:nvPr/>
        </p:nvSpPr>
        <p:spPr>
          <a:xfrm>
            <a:off x="5474284" y="4635808"/>
            <a:ext cx="1224333" cy="46676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Modify Resource Security Setting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4B827D-6ECB-5761-CAC8-01B04E9B0E76}"/>
              </a:ext>
            </a:extLst>
          </p:cNvPr>
          <p:cNvSpPr/>
          <p:nvPr/>
        </p:nvSpPr>
        <p:spPr>
          <a:xfrm>
            <a:off x="5464104" y="5367189"/>
            <a:ext cx="1224333" cy="48584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Register Resource  Security Setting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271D36-A61D-75C4-651F-D763EDB4C5EB}"/>
              </a:ext>
            </a:extLst>
          </p:cNvPr>
          <p:cNvSpPr/>
          <p:nvPr/>
        </p:nvSpPr>
        <p:spPr>
          <a:xfrm>
            <a:off x="1515290" y="6163783"/>
            <a:ext cx="1224333" cy="4547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Client Request Fulfilled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DA4E01-524A-EC71-1CF4-FA2CB4900772}"/>
              </a:ext>
            </a:extLst>
          </p:cNvPr>
          <p:cNvSpPr/>
          <p:nvPr/>
        </p:nvSpPr>
        <p:spPr>
          <a:xfrm>
            <a:off x="3527073" y="1720238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Query Resource Path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C97847-0A3E-381B-3D44-E4CF7DF4662A}"/>
              </a:ext>
            </a:extLst>
          </p:cNvPr>
          <p:cNvSpPr/>
          <p:nvPr/>
        </p:nvSpPr>
        <p:spPr>
          <a:xfrm>
            <a:off x="1541788" y="2470264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Release Inventory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0A5E0-1A6D-29CD-6B58-88D4008F6F47}"/>
              </a:ext>
            </a:extLst>
          </p:cNvPr>
          <p:cNvSpPr/>
          <p:nvPr/>
        </p:nvSpPr>
        <p:spPr>
          <a:xfrm>
            <a:off x="1515290" y="3969281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Create Resource Namespace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368886-0951-7B27-19A7-072CB74EFC1E}"/>
              </a:ext>
            </a:extLst>
          </p:cNvPr>
          <p:cNvSpPr/>
          <p:nvPr/>
        </p:nvSpPr>
        <p:spPr>
          <a:xfrm>
            <a:off x="5474284" y="2451583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Modify Resource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293D70-F981-5DE6-9910-CEEED85A4EBD}"/>
              </a:ext>
            </a:extLst>
          </p:cNvPr>
          <p:cNvSpPr/>
          <p:nvPr/>
        </p:nvSpPr>
        <p:spPr>
          <a:xfrm>
            <a:off x="1539514" y="1723961"/>
            <a:ext cx="121254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Reserve Inventory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E1C9F3-C748-5CD3-DC08-09BCFD2109FC}"/>
              </a:ext>
            </a:extLst>
          </p:cNvPr>
          <p:cNvSpPr/>
          <p:nvPr/>
        </p:nvSpPr>
        <p:spPr>
          <a:xfrm>
            <a:off x="1505173" y="5426237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Pull Client Request from Queue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F669F6-3A09-97BA-341F-2798CEF2594F}"/>
              </a:ext>
            </a:extLst>
          </p:cNvPr>
          <p:cNvSpPr/>
          <p:nvPr/>
        </p:nvSpPr>
        <p:spPr>
          <a:xfrm>
            <a:off x="3527073" y="1002680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Build Resource  Path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032CA3-E704-D27B-35D4-1E3143699C43}"/>
              </a:ext>
            </a:extLst>
          </p:cNvPr>
          <p:cNvSpPr/>
          <p:nvPr/>
        </p:nvSpPr>
        <p:spPr>
          <a:xfrm>
            <a:off x="3515459" y="4707757"/>
            <a:ext cx="1262145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Manager Registration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928EE1-4694-16B0-B3A7-08FD12A60311}"/>
              </a:ext>
            </a:extLst>
          </p:cNvPr>
          <p:cNvSpPr/>
          <p:nvPr/>
        </p:nvSpPr>
        <p:spPr>
          <a:xfrm>
            <a:off x="3531255" y="6170330"/>
            <a:ext cx="1246350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Events Register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1A4684-97F4-73A7-ACEF-6A455F3D90D5}"/>
              </a:ext>
            </a:extLst>
          </p:cNvPr>
          <p:cNvSpPr/>
          <p:nvPr/>
        </p:nvSpPr>
        <p:spPr>
          <a:xfrm>
            <a:off x="1539514" y="996479"/>
            <a:ext cx="1212545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Query Inventory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F11790B-54C4-515D-4E0A-32A25E18F441}"/>
              </a:ext>
            </a:extLst>
          </p:cNvPr>
          <p:cNvSpPr/>
          <p:nvPr/>
        </p:nvSpPr>
        <p:spPr>
          <a:xfrm>
            <a:off x="5485502" y="996479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Query Resource Features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FD2CBF-93CE-132D-E56E-CAE6C49D930D}"/>
              </a:ext>
            </a:extLst>
          </p:cNvPr>
          <p:cNvSpPr/>
          <p:nvPr/>
        </p:nvSpPr>
        <p:spPr>
          <a:xfrm>
            <a:off x="5474284" y="1734025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Query Resource Connections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9E9887-1F50-69C1-45C2-3E4401298877}"/>
              </a:ext>
            </a:extLst>
          </p:cNvPr>
          <p:cNvSpPr/>
          <p:nvPr/>
        </p:nvSpPr>
        <p:spPr>
          <a:xfrm>
            <a:off x="7495184" y="996479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Gather Resource Failover Options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A29EEB-FA90-4DF2-BA02-9233A4471793}"/>
              </a:ext>
            </a:extLst>
          </p:cNvPr>
          <p:cNvSpPr/>
          <p:nvPr/>
        </p:nvSpPr>
        <p:spPr>
          <a:xfrm>
            <a:off x="7495184" y="1729786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Execute Best Resource Failover Option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EE332B3-AA09-910F-7F2F-81AE510C8C4F}"/>
              </a:ext>
            </a:extLst>
          </p:cNvPr>
          <p:cNvSpPr/>
          <p:nvPr/>
        </p:nvSpPr>
        <p:spPr>
          <a:xfrm>
            <a:off x="7495184" y="2457858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Release Resource Failover Options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EC3DE0A-27EA-600B-2285-6DD4E387E307}"/>
              </a:ext>
            </a:extLst>
          </p:cNvPr>
          <p:cNvSpPr/>
          <p:nvPr/>
        </p:nvSpPr>
        <p:spPr>
          <a:xfrm>
            <a:off x="7482645" y="4641040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Request Resource </a:t>
            </a:r>
            <a:r>
              <a:rPr lang="en-US" sz="1050" dirty="0"/>
              <a:t>QOS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D1184A-7877-54CA-CD72-3175DFB2215E}"/>
              </a:ext>
            </a:extLst>
          </p:cNvPr>
          <p:cNvSpPr txBox="1"/>
          <p:nvPr/>
        </p:nvSpPr>
        <p:spPr>
          <a:xfrm>
            <a:off x="3430150" y="241827"/>
            <a:ext cx="4240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4B4B4B"/>
                </a:solidFill>
              </a:rPr>
              <a:t>Composability Manager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2116F2-3DA2-D3CC-A534-5FBC245E2607}"/>
              </a:ext>
            </a:extLst>
          </p:cNvPr>
          <p:cNvSpPr/>
          <p:nvPr/>
        </p:nvSpPr>
        <p:spPr>
          <a:xfrm>
            <a:off x="3512413" y="5437920"/>
            <a:ext cx="1246350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List Available Events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F99D93-792A-81A7-A492-37DB6692ADB4}"/>
              </a:ext>
            </a:extLst>
          </p:cNvPr>
          <p:cNvSpPr/>
          <p:nvPr/>
        </p:nvSpPr>
        <p:spPr>
          <a:xfrm>
            <a:off x="7482645" y="3907733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List Resource QOS Capabilities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DFA5734-0FBF-FA6C-3A6C-31B1D4F97A92}"/>
              </a:ext>
            </a:extLst>
          </p:cNvPr>
          <p:cNvSpPr/>
          <p:nvPr/>
        </p:nvSpPr>
        <p:spPr>
          <a:xfrm>
            <a:off x="5464104" y="3179658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Report Resource Issue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5EC0D0-CB1D-8520-64EA-D0967AF792B3}"/>
              </a:ext>
            </a:extLst>
          </p:cNvPr>
          <p:cNvSpPr/>
          <p:nvPr/>
        </p:nvSpPr>
        <p:spPr>
          <a:xfrm>
            <a:off x="1519488" y="4688691"/>
            <a:ext cx="1224333" cy="4667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Delete Resource Namespace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31EFDF-F42F-376B-0A20-E8285D7CFA90}"/>
              </a:ext>
            </a:extLst>
          </p:cNvPr>
          <p:cNvSpPr/>
          <p:nvPr/>
        </p:nvSpPr>
        <p:spPr>
          <a:xfrm rot="16200000">
            <a:off x="8920909" y="3334125"/>
            <a:ext cx="1448724" cy="4702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Message Queue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802D36-EE27-A7F9-D552-17385EA25600}"/>
              </a:ext>
            </a:extLst>
          </p:cNvPr>
          <p:cNvSpPr/>
          <p:nvPr/>
        </p:nvSpPr>
        <p:spPr>
          <a:xfrm rot="16200000">
            <a:off x="8996851" y="3315942"/>
            <a:ext cx="2005062" cy="209514"/>
          </a:xfrm>
          <a:prstGeom prst="rect">
            <a:avLst/>
          </a:prstGeom>
          <a:solidFill>
            <a:srgbClr val="F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Restful API (RF/SF)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46814BA-2180-4DCC-6112-8ADDD10026FE}"/>
              </a:ext>
            </a:extLst>
          </p:cNvPr>
          <p:cNvSpPr/>
          <p:nvPr/>
        </p:nvSpPr>
        <p:spPr>
          <a:xfrm>
            <a:off x="10414353" y="1970881"/>
            <a:ext cx="1344855" cy="2654754"/>
          </a:xfrm>
          <a:prstGeom prst="rect">
            <a:avLst/>
          </a:prstGeom>
          <a:solidFill>
            <a:srgbClr val="DBAE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050" dirty="0"/>
              <a:t>OFM Services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82A5A6E-AE1E-2CD3-F079-92F7D5962D28}"/>
              </a:ext>
            </a:extLst>
          </p:cNvPr>
          <p:cNvSpPr/>
          <p:nvPr/>
        </p:nvSpPr>
        <p:spPr>
          <a:xfrm>
            <a:off x="10547032" y="2237598"/>
            <a:ext cx="1060564" cy="28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Resource Inventory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707428-94E4-778B-72B1-FEF3760C5694}"/>
              </a:ext>
            </a:extLst>
          </p:cNvPr>
          <p:cNvSpPr/>
          <p:nvPr/>
        </p:nvSpPr>
        <p:spPr>
          <a:xfrm>
            <a:off x="10547032" y="2682538"/>
            <a:ext cx="1060564" cy="28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RF Tree Management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9111DD4-9E4F-2811-2C68-9903489097B1}"/>
              </a:ext>
            </a:extLst>
          </p:cNvPr>
          <p:cNvSpPr/>
          <p:nvPr/>
        </p:nvSpPr>
        <p:spPr>
          <a:xfrm>
            <a:off x="10547032" y="3126598"/>
            <a:ext cx="1060564" cy="28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Resource Configuration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CACDFE-080A-4E10-F145-0331FC9DCF10}"/>
              </a:ext>
            </a:extLst>
          </p:cNvPr>
          <p:cNvSpPr/>
          <p:nvPr/>
        </p:nvSpPr>
        <p:spPr>
          <a:xfrm>
            <a:off x="10547032" y="3571098"/>
            <a:ext cx="1060564" cy="28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Resource Configuration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016BC67-D1AA-AD20-456E-2F2E21914920}"/>
              </a:ext>
            </a:extLst>
          </p:cNvPr>
          <p:cNvSpPr/>
          <p:nvPr/>
        </p:nvSpPr>
        <p:spPr>
          <a:xfrm>
            <a:off x="10536614" y="4013018"/>
            <a:ext cx="1060564" cy="281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Fabric Configuration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7A009AB-D039-3A21-14E6-B58D7B571D57}"/>
              </a:ext>
            </a:extLst>
          </p:cNvPr>
          <p:cNvSpPr/>
          <p:nvPr/>
        </p:nvSpPr>
        <p:spPr>
          <a:xfrm>
            <a:off x="10536614" y="4457320"/>
            <a:ext cx="1060564" cy="1759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Authentication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875B085-BB82-0D46-1662-E46371D6720E}"/>
              </a:ext>
            </a:extLst>
          </p:cNvPr>
          <p:cNvSpPr/>
          <p:nvPr/>
        </p:nvSpPr>
        <p:spPr>
          <a:xfrm>
            <a:off x="10536614" y="4749420"/>
            <a:ext cx="1060564" cy="1759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Events &amp; Logs</a:t>
            </a:r>
          </a:p>
        </p:txBody>
      </p:sp>
      <p:sp>
        <p:nvSpPr>
          <p:cNvPr id="62" name="Flowchart: Magnetic Disk 61">
            <a:extLst>
              <a:ext uri="{FF2B5EF4-FFF2-40B4-BE49-F238E27FC236}">
                <a16:creationId xmlns:a16="http://schemas.microsoft.com/office/drawing/2014/main" id="{4447570A-6305-D9E4-12CE-2AEA951DC16A}"/>
              </a:ext>
            </a:extLst>
          </p:cNvPr>
          <p:cNvSpPr/>
          <p:nvPr/>
        </p:nvSpPr>
        <p:spPr>
          <a:xfrm>
            <a:off x="10622454" y="5021857"/>
            <a:ext cx="747784" cy="380709"/>
          </a:xfrm>
          <a:prstGeom prst="flowChartMagneticDisk">
            <a:avLst/>
          </a:prstGeom>
          <a:solidFill>
            <a:srgbClr val="FEA0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Data Store</a:t>
            </a:r>
          </a:p>
        </p:txBody>
      </p:sp>
    </p:spTree>
    <p:extLst>
      <p:ext uri="{BB962C8B-B14F-4D97-AF65-F5344CB8AC3E}">
        <p14:creationId xmlns:p14="http://schemas.microsoft.com/office/powerpoint/2010/main" val="329272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112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Cayton, Phil</dc:creator>
  <cp:lastModifiedBy>Aguilar, Michael J.</cp:lastModifiedBy>
  <cp:revision>2</cp:revision>
  <dcterms:created xsi:type="dcterms:W3CDTF">2023-07-12T18:08:12Z</dcterms:created>
  <dcterms:modified xsi:type="dcterms:W3CDTF">2023-07-15T02:38:10Z</dcterms:modified>
</cp:coreProperties>
</file>