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1843" r:id="rId2"/>
    <p:sldId id="1837" r:id="rId3"/>
    <p:sldId id="1841" r:id="rId4"/>
    <p:sldId id="1842" r:id="rId5"/>
    <p:sldId id="1838" r:id="rId6"/>
    <p:sldId id="1839" r:id="rId7"/>
    <p:sldId id="1821" r:id="rId8"/>
    <p:sldId id="1844" r:id="rId9"/>
    <p:sldId id="1849" r:id="rId10"/>
    <p:sldId id="1845" r:id="rId11"/>
    <p:sldId id="258" r:id="rId12"/>
    <p:sldId id="1846" r:id="rId13"/>
    <p:sldId id="184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2D452-393C-8D54-0B7E-730FFED33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EE6F38-A401-583E-64DF-6A660293A6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0478F-79E0-9F29-1C7C-07B096712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676F-F6A0-F649-930E-950B39BA7669}" type="datetimeFigureOut">
              <a:rPr lang="en-US" smtClean="0"/>
              <a:t>7/21/23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E664CE-0F7D-E664-FED3-534B5ACA1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FDC63-45DA-9AD4-F499-FF8E5E2C2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5EBF2-7165-954E-9E43-53F6718DE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783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1A89-CE50-530E-638B-824C4A405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C23417-6517-FF33-20AD-A927C5E3EA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7F7AA-6061-5BBC-CFF7-8D329B80A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676F-F6A0-F649-930E-950B39BA7669}" type="datetimeFigureOut">
              <a:rPr lang="en-US" smtClean="0"/>
              <a:t>7/21/23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B56A3-7580-F27E-CF4A-7DF10F818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1B3D6-4F3D-1093-192B-8666BE542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5EBF2-7165-954E-9E43-53F6718DE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82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EA1A39-2A4A-5672-8748-ACB69345B9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871B83-F28B-7F52-13B7-605248D3B0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FC95FC-D24F-1464-2811-1C88F5A74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676F-F6A0-F649-930E-950B39BA7669}" type="datetimeFigureOut">
              <a:rPr lang="en-US" smtClean="0"/>
              <a:t>7/21/23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DDA34-250A-E6A3-C8A8-888EB37A9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DDEB9-A447-1F33-9F8E-E02DC54BB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5EBF2-7165-954E-9E43-53F6718DE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3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BB685-2468-66CB-8B12-722457C2F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81364-A513-C293-A8FC-12DC063F1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FC0F82-3876-98F3-ECEF-1C4ECF522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676F-F6A0-F649-930E-950B39BA7669}" type="datetimeFigureOut">
              <a:rPr lang="en-US" smtClean="0"/>
              <a:t>7/21/23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8185C-DE48-22FC-0025-1609B75D9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3D234-3D7A-F50B-E888-612A0FE64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5EBF2-7165-954E-9E43-53F6718DE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574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A810E-D6B9-B30A-6AAA-7DB78B6D2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D6816E-FB25-9105-409A-22D3856A0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2D8C5-4D1E-F19D-6B87-3925169CD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676F-F6A0-F649-930E-950B39BA7669}" type="datetimeFigureOut">
              <a:rPr lang="en-US" smtClean="0"/>
              <a:t>7/21/23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9B23C-A2D6-E38C-94B2-E6DDF1FAB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A9BF1A-9610-D73A-AA2B-10B6E2249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5EBF2-7165-954E-9E43-53F6718DE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99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78EBF-535F-E1B0-3126-DAAC20634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D01C6-5F9D-8701-B404-14D3700779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75137E-2936-FD54-1DFE-EE3F82530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006D43-1374-1F22-656D-BC512F164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676F-F6A0-F649-930E-950B39BA7669}" type="datetimeFigureOut">
              <a:rPr lang="en-US" smtClean="0"/>
              <a:t>7/21/23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232085-7AA4-96F8-54FC-F6C1D88CA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A2E8D7-6874-B49E-74ED-6148A93B2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5EBF2-7165-954E-9E43-53F6718DE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9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B9167-BEE7-4CDC-DA88-51C852B2D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67EA74-A0B7-AEA2-5BC0-A146D6D86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0E8824-96BC-62A3-3229-D096BFD203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A06826-2D8C-9DCD-4339-BCECF31CE4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724093-179A-B3F6-68F9-D21DA04D38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88912B-16F2-2382-3E40-BDF474EBB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676F-F6A0-F649-930E-950B39BA7669}" type="datetimeFigureOut">
              <a:rPr lang="en-US" smtClean="0"/>
              <a:t>7/21/23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4C13D3-DFDD-7F13-BACE-A6AF112AB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A7DD7-028D-D70B-938F-7D4F8C3DC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5EBF2-7165-954E-9E43-53F6718DE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067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6BA58-5BD2-CF05-5423-45E0E7458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60FBD1-4E28-CCA0-EF64-DD3E83275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676F-F6A0-F649-930E-950B39BA7669}" type="datetimeFigureOut">
              <a:rPr lang="en-US" smtClean="0"/>
              <a:t>7/21/23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AB4EF4-5C8E-4508-231A-7DEAD3A15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7FD32A-0AD1-DE17-D6C7-14509800B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5EBF2-7165-954E-9E43-53F6718DE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28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94F837-1334-C736-A589-3966324D7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676F-F6A0-F649-930E-950B39BA7669}" type="datetimeFigureOut">
              <a:rPr lang="en-US" smtClean="0"/>
              <a:t>7/21/23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5CA5D4-C5E9-A01E-FE9B-B271D8377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9F199B-8220-0A5D-663C-417FC819B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5EBF2-7165-954E-9E43-53F6718DE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37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70441-E2F2-EF64-90A4-94FE1636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A0857-C778-2278-EFA2-DA60FA2EB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8745A6-20A1-179A-41F9-A00C03AACD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91A987-DE9B-61AC-A095-C89DC1168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676F-F6A0-F649-930E-950B39BA7669}" type="datetimeFigureOut">
              <a:rPr lang="en-US" smtClean="0"/>
              <a:t>7/21/23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BC963-8695-82F1-B954-442F242C3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96774E-F059-3A67-5ACC-82EF2D943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5EBF2-7165-954E-9E43-53F6718DE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363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948FB-2EC1-32C6-5DBD-3C1FF2194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0D2389-15FF-6D1C-FF28-B254294D23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631AB1-A09E-95C1-1979-4941F1A15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556DC2-DDFE-7F7C-66C8-5FECF41A4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676F-F6A0-F649-930E-950B39BA7669}" type="datetimeFigureOut">
              <a:rPr lang="en-US" smtClean="0"/>
              <a:t>7/21/23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15A294-C211-E19C-88DB-F09EF410D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111341-7468-75F6-2FE1-121CEDAA0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5EBF2-7165-954E-9E43-53F6718DE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125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977A49-CF9A-3DD2-1B4E-ED243B903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117F96-539D-7C76-7461-9F8AE5CB29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CA9AB-F2F6-479C-F3E2-1F2DDD040B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7676F-F6A0-F649-930E-950B39BA7669}" type="datetimeFigureOut">
              <a:rPr lang="en-US" smtClean="0"/>
              <a:t>7/21/23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515CE-8C5F-726A-AFFA-A3282FE9B2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E0AC0B-728E-884E-8959-33063EA20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5EBF2-7165-954E-9E43-53F6718DE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54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B3A9F-E265-DA96-3821-66CB7BB58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460" y="80327"/>
            <a:ext cx="10515600" cy="895033"/>
          </a:xfrm>
        </p:spPr>
        <p:txBody>
          <a:bodyPr/>
          <a:lstStyle/>
          <a:p>
            <a:pPr algn="ctr"/>
            <a:r>
              <a:rPr lang="en-US" dirty="0"/>
              <a:t>Composition/Resource Events/Policies Layer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04E362-9990-C16A-00EC-EDCB5F33A9C5}"/>
              </a:ext>
            </a:extLst>
          </p:cNvPr>
          <p:cNvSpPr/>
          <p:nvPr/>
        </p:nvSpPr>
        <p:spPr>
          <a:xfrm>
            <a:off x="3666543" y="775285"/>
            <a:ext cx="4407673" cy="6101301"/>
          </a:xfrm>
          <a:prstGeom prst="rect">
            <a:avLst/>
          </a:prstGeom>
          <a:solidFill>
            <a:srgbClr val="F4943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CAF547-4FA0-9993-2224-A1862597F721}"/>
              </a:ext>
            </a:extLst>
          </p:cNvPr>
          <p:cNvSpPr/>
          <p:nvPr/>
        </p:nvSpPr>
        <p:spPr>
          <a:xfrm>
            <a:off x="3753832" y="862234"/>
            <a:ext cx="4166077" cy="850536"/>
          </a:xfrm>
          <a:prstGeom prst="rect">
            <a:avLst/>
          </a:prstGeom>
          <a:solidFill>
            <a:srgbClr val="F3998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Resource Control Operations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(e.g., Compute, FAM, Storage Fabric)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6F4DE8-88A3-E65B-30F6-8269BCFDB298}"/>
              </a:ext>
            </a:extLst>
          </p:cNvPr>
          <p:cNvSpPr/>
          <p:nvPr/>
        </p:nvSpPr>
        <p:spPr>
          <a:xfrm>
            <a:off x="3764594" y="3173412"/>
            <a:ext cx="4144550" cy="8863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Resource Events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9CB0C7-A3C4-1E09-960D-7CB82348FA5C}"/>
              </a:ext>
            </a:extLst>
          </p:cNvPr>
          <p:cNvSpPr/>
          <p:nvPr/>
        </p:nvSpPr>
        <p:spPr>
          <a:xfrm>
            <a:off x="3753832" y="4191891"/>
            <a:ext cx="4144550" cy="1169069"/>
          </a:xfrm>
          <a:prstGeom prst="rect">
            <a:avLst/>
          </a:prstGeom>
          <a:solidFill>
            <a:srgbClr val="FA528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Composition Policies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D0BDAE-7E96-339F-B750-68452D63B7CC}"/>
              </a:ext>
            </a:extLst>
          </p:cNvPr>
          <p:cNvSpPr/>
          <p:nvPr/>
        </p:nvSpPr>
        <p:spPr>
          <a:xfrm>
            <a:off x="3764596" y="1763167"/>
            <a:ext cx="4144550" cy="13553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Resource Graph Representation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(e.g., Compute, FAM, Storage Fabric)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Can 15">
            <a:extLst>
              <a:ext uri="{FF2B5EF4-FFF2-40B4-BE49-F238E27FC236}">
                <a16:creationId xmlns:a16="http://schemas.microsoft.com/office/drawing/2014/main" id="{5F6359F4-ADAD-15FD-3E23-D170F4D562D1}"/>
              </a:ext>
            </a:extLst>
          </p:cNvPr>
          <p:cNvSpPr/>
          <p:nvPr/>
        </p:nvSpPr>
        <p:spPr>
          <a:xfrm>
            <a:off x="4836800" y="2330828"/>
            <a:ext cx="1976637" cy="740185"/>
          </a:xfrm>
          <a:prstGeom prst="can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Graph Reference Database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89D7A1-43A5-D731-0731-EF7737A8B134}"/>
              </a:ext>
            </a:extLst>
          </p:cNvPr>
          <p:cNvSpPr/>
          <p:nvPr/>
        </p:nvSpPr>
        <p:spPr>
          <a:xfrm>
            <a:off x="3753832" y="5439301"/>
            <a:ext cx="4144550" cy="1316147"/>
          </a:xfrm>
          <a:prstGeom prst="rect">
            <a:avLst/>
          </a:prstGeom>
          <a:solidFill>
            <a:srgbClr val="D46DD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Authorization Block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an 5">
            <a:extLst>
              <a:ext uri="{FF2B5EF4-FFF2-40B4-BE49-F238E27FC236}">
                <a16:creationId xmlns:a16="http://schemas.microsoft.com/office/drawing/2014/main" id="{A350A0C7-518A-293D-5052-9508BA3D63AE}"/>
              </a:ext>
            </a:extLst>
          </p:cNvPr>
          <p:cNvSpPr/>
          <p:nvPr/>
        </p:nvSpPr>
        <p:spPr>
          <a:xfrm>
            <a:off x="4838777" y="4566933"/>
            <a:ext cx="1974660" cy="747274"/>
          </a:xfrm>
          <a:prstGeom prst="can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Graph Reference Database</a:t>
            </a:r>
          </a:p>
        </p:txBody>
      </p:sp>
      <p:sp>
        <p:nvSpPr>
          <p:cNvPr id="7" name="Can 6">
            <a:extLst>
              <a:ext uri="{FF2B5EF4-FFF2-40B4-BE49-F238E27FC236}">
                <a16:creationId xmlns:a16="http://schemas.microsoft.com/office/drawing/2014/main" id="{0FF22EDF-7C1B-E5FA-614D-2BAE2557DF8E}"/>
              </a:ext>
            </a:extLst>
          </p:cNvPr>
          <p:cNvSpPr/>
          <p:nvPr/>
        </p:nvSpPr>
        <p:spPr>
          <a:xfrm>
            <a:off x="4838777" y="5929833"/>
            <a:ext cx="1974660" cy="747274"/>
          </a:xfrm>
          <a:prstGeom prst="can">
            <a:avLst/>
          </a:prstGeom>
          <a:pattFill prst="wdUpDiag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Graph Reference Database Entry</a:t>
            </a:r>
          </a:p>
        </p:txBody>
      </p:sp>
    </p:spTree>
    <p:extLst>
      <p:ext uri="{BB962C8B-B14F-4D97-AF65-F5344CB8AC3E}">
        <p14:creationId xmlns:p14="http://schemas.microsoft.com/office/powerpoint/2010/main" val="4068638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B71A4684-97F4-73A7-ACEF-6A455F3D90D5}"/>
              </a:ext>
            </a:extLst>
          </p:cNvPr>
          <p:cNvSpPr/>
          <p:nvPr/>
        </p:nvSpPr>
        <p:spPr>
          <a:xfrm>
            <a:off x="342892" y="2004213"/>
            <a:ext cx="1212545" cy="466770"/>
          </a:xfrm>
          <a:prstGeom prst="rect">
            <a:avLst/>
          </a:prstGeom>
          <a:solidFill>
            <a:srgbClr val="F399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Register Composer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D1184A-7877-54CA-CD72-3175DFB2215E}"/>
              </a:ext>
            </a:extLst>
          </p:cNvPr>
          <p:cNvSpPr txBox="1"/>
          <p:nvPr/>
        </p:nvSpPr>
        <p:spPr>
          <a:xfrm>
            <a:off x="3430150" y="241827"/>
            <a:ext cx="49754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4B4B4B"/>
                </a:solidFill>
              </a:rPr>
              <a:t>Composability Manager</a:t>
            </a:r>
          </a:p>
          <a:p>
            <a:r>
              <a:rPr lang="en-US" sz="3200" dirty="0">
                <a:solidFill>
                  <a:schemeClr val="tx1"/>
                </a:solidFill>
              </a:rPr>
              <a:t>Resource Control Operations</a:t>
            </a:r>
          </a:p>
          <a:p>
            <a:endParaRPr lang="en-US" sz="3200" b="1" dirty="0">
              <a:solidFill>
                <a:srgbClr val="4B4B4B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131EFDF-F42F-376B-0A20-E8285D7CFA90}"/>
              </a:ext>
            </a:extLst>
          </p:cNvPr>
          <p:cNvSpPr/>
          <p:nvPr/>
        </p:nvSpPr>
        <p:spPr>
          <a:xfrm rot="16200000">
            <a:off x="8602818" y="3426930"/>
            <a:ext cx="1448724" cy="47027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Message Queue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E802D36-EE27-A7F9-D552-17385EA25600}"/>
              </a:ext>
            </a:extLst>
          </p:cNvPr>
          <p:cNvSpPr/>
          <p:nvPr/>
        </p:nvSpPr>
        <p:spPr>
          <a:xfrm rot="16200000">
            <a:off x="8678760" y="3408747"/>
            <a:ext cx="2005062" cy="209514"/>
          </a:xfrm>
          <a:prstGeom prst="rect">
            <a:avLst/>
          </a:prstGeom>
          <a:solidFill>
            <a:srgbClr val="F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Restful API (RF/SF)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052548-5EA3-D5FD-0043-DF9E38A974C1}"/>
              </a:ext>
            </a:extLst>
          </p:cNvPr>
          <p:cNvSpPr/>
          <p:nvPr/>
        </p:nvSpPr>
        <p:spPr>
          <a:xfrm>
            <a:off x="342892" y="2844898"/>
            <a:ext cx="1212545" cy="466770"/>
          </a:xfrm>
          <a:prstGeom prst="rect">
            <a:avLst/>
          </a:prstGeom>
          <a:solidFill>
            <a:srgbClr val="F399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Gather Resource Security Information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F62DF34-92EA-70D2-DCFC-872CCBB321EE}"/>
              </a:ext>
            </a:extLst>
          </p:cNvPr>
          <p:cNvSpPr/>
          <p:nvPr/>
        </p:nvSpPr>
        <p:spPr>
          <a:xfrm>
            <a:off x="342891" y="3685583"/>
            <a:ext cx="1212545" cy="466770"/>
          </a:xfrm>
          <a:prstGeom prst="rect">
            <a:avLst/>
          </a:prstGeom>
          <a:solidFill>
            <a:srgbClr val="F399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Modify Resource </a:t>
            </a:r>
            <a:r>
              <a:rPr lang="en-US" sz="1050" dirty="0" err="1">
                <a:solidFill>
                  <a:schemeClr val="bg1"/>
                </a:solidFill>
              </a:rPr>
              <a:t>Detai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62BDFBD-ADDE-7975-2C28-1FDC2BFED6E2}"/>
              </a:ext>
            </a:extLst>
          </p:cNvPr>
          <p:cNvSpPr/>
          <p:nvPr/>
        </p:nvSpPr>
        <p:spPr>
          <a:xfrm>
            <a:off x="342890" y="4516035"/>
            <a:ext cx="1212545" cy="466770"/>
          </a:xfrm>
          <a:prstGeom prst="rect">
            <a:avLst/>
          </a:prstGeom>
          <a:solidFill>
            <a:srgbClr val="F399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Resource Authorization Modification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210C33F-C353-8927-F338-235B4842E28D}"/>
              </a:ext>
            </a:extLst>
          </p:cNvPr>
          <p:cNvSpPr/>
          <p:nvPr/>
        </p:nvSpPr>
        <p:spPr>
          <a:xfrm>
            <a:off x="342890" y="5402566"/>
            <a:ext cx="1212545" cy="466770"/>
          </a:xfrm>
          <a:prstGeom prst="rect">
            <a:avLst/>
          </a:prstGeom>
          <a:solidFill>
            <a:srgbClr val="F399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Add Resource to Database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0513784-0917-CACB-D3F0-5A1E73EC2C02}"/>
              </a:ext>
            </a:extLst>
          </p:cNvPr>
          <p:cNvSpPr/>
          <p:nvPr/>
        </p:nvSpPr>
        <p:spPr>
          <a:xfrm>
            <a:off x="342889" y="6187172"/>
            <a:ext cx="1212545" cy="466770"/>
          </a:xfrm>
          <a:prstGeom prst="rect">
            <a:avLst/>
          </a:prstGeom>
          <a:solidFill>
            <a:srgbClr val="F399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Get Request from Client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4799AE7-6C3B-72C5-0332-172E3F899DF5}"/>
              </a:ext>
            </a:extLst>
          </p:cNvPr>
          <p:cNvSpPr/>
          <p:nvPr/>
        </p:nvSpPr>
        <p:spPr>
          <a:xfrm>
            <a:off x="2087861" y="2004213"/>
            <a:ext cx="1212545" cy="466770"/>
          </a:xfrm>
          <a:prstGeom prst="rect">
            <a:avLst/>
          </a:prstGeom>
          <a:solidFill>
            <a:srgbClr val="F399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Client Request Fulfilled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78DD68A-EF5D-D42D-D29D-24E1356B7D64}"/>
              </a:ext>
            </a:extLst>
          </p:cNvPr>
          <p:cNvSpPr/>
          <p:nvPr/>
        </p:nvSpPr>
        <p:spPr>
          <a:xfrm>
            <a:off x="2087860" y="2844898"/>
            <a:ext cx="1212545" cy="466770"/>
          </a:xfrm>
          <a:prstGeom prst="rect">
            <a:avLst/>
          </a:prstGeom>
          <a:solidFill>
            <a:srgbClr val="F399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List Logged Events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C553FBF-328E-51CD-9F0D-D2D48862126F}"/>
              </a:ext>
            </a:extLst>
          </p:cNvPr>
          <p:cNvSpPr/>
          <p:nvPr/>
        </p:nvSpPr>
        <p:spPr>
          <a:xfrm>
            <a:off x="2087859" y="3685583"/>
            <a:ext cx="1212545" cy="466770"/>
          </a:xfrm>
          <a:prstGeom prst="rect">
            <a:avLst/>
          </a:prstGeom>
          <a:solidFill>
            <a:srgbClr val="F399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Request Resource QoS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5637BEB-32BE-F5E3-8A10-9A1D4FC091D3}"/>
              </a:ext>
            </a:extLst>
          </p:cNvPr>
          <p:cNvSpPr/>
          <p:nvPr/>
        </p:nvSpPr>
        <p:spPr>
          <a:xfrm>
            <a:off x="2087858" y="4485889"/>
            <a:ext cx="1212545" cy="466770"/>
          </a:xfrm>
          <a:prstGeom prst="rect">
            <a:avLst/>
          </a:prstGeom>
          <a:solidFill>
            <a:srgbClr val="F399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Gather Resource Failover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DD2AB8C-52F9-50A5-1008-3CEA2C9E0BC9}"/>
              </a:ext>
            </a:extLst>
          </p:cNvPr>
          <p:cNvSpPr/>
          <p:nvPr/>
        </p:nvSpPr>
        <p:spPr>
          <a:xfrm>
            <a:off x="2087858" y="5403958"/>
            <a:ext cx="1212545" cy="466770"/>
          </a:xfrm>
          <a:prstGeom prst="rect">
            <a:avLst/>
          </a:prstGeom>
          <a:solidFill>
            <a:srgbClr val="F399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Release Resource Failover Option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2B9B974-3E0D-3CC8-7585-16FF9488A0A4}"/>
              </a:ext>
            </a:extLst>
          </p:cNvPr>
          <p:cNvSpPr/>
          <p:nvPr/>
        </p:nvSpPr>
        <p:spPr>
          <a:xfrm>
            <a:off x="2087858" y="6179066"/>
            <a:ext cx="1212545" cy="466770"/>
          </a:xfrm>
          <a:prstGeom prst="rect">
            <a:avLst/>
          </a:prstGeom>
          <a:solidFill>
            <a:srgbClr val="F399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Choose </a:t>
            </a:r>
            <a:r>
              <a:rPr lang="en-US" sz="1050" dirty="0" err="1">
                <a:solidFill>
                  <a:schemeClr val="bg1"/>
                </a:solidFill>
              </a:rPr>
              <a:t>Zbest</a:t>
            </a:r>
            <a:r>
              <a:rPr lang="en-US" sz="1050" dirty="0">
                <a:solidFill>
                  <a:schemeClr val="bg1"/>
                </a:solidFill>
              </a:rPr>
              <a:t> Resource Failover Options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23AFDF9-DB1C-E1FE-CFA8-24F01AC5C4A5}"/>
              </a:ext>
            </a:extLst>
          </p:cNvPr>
          <p:cNvSpPr/>
          <p:nvPr/>
        </p:nvSpPr>
        <p:spPr>
          <a:xfrm>
            <a:off x="3832829" y="2004213"/>
            <a:ext cx="1212545" cy="466770"/>
          </a:xfrm>
          <a:prstGeom prst="rect">
            <a:avLst/>
          </a:prstGeom>
          <a:solidFill>
            <a:srgbClr val="F399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Query Resource Features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16A2CBA-8E9B-B3EA-29D7-DA8CE4AA3310}"/>
              </a:ext>
            </a:extLst>
          </p:cNvPr>
          <p:cNvSpPr/>
          <p:nvPr/>
        </p:nvSpPr>
        <p:spPr>
          <a:xfrm>
            <a:off x="3832828" y="2844898"/>
            <a:ext cx="1212545" cy="466770"/>
          </a:xfrm>
          <a:prstGeom prst="rect">
            <a:avLst/>
          </a:prstGeom>
          <a:solidFill>
            <a:srgbClr val="F399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Query Resource Connections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B86C270-F57C-E84B-61C0-8D2AE2007D45}"/>
              </a:ext>
            </a:extLst>
          </p:cNvPr>
          <p:cNvSpPr/>
          <p:nvPr/>
        </p:nvSpPr>
        <p:spPr>
          <a:xfrm>
            <a:off x="3832827" y="3685583"/>
            <a:ext cx="1212545" cy="466770"/>
          </a:xfrm>
          <a:prstGeom prst="rect">
            <a:avLst/>
          </a:prstGeom>
          <a:solidFill>
            <a:srgbClr val="F399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Query Resource Path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DC8F05E-4FA7-913F-483B-075BC1BF811B}"/>
              </a:ext>
            </a:extLst>
          </p:cNvPr>
          <p:cNvSpPr/>
          <p:nvPr/>
        </p:nvSpPr>
        <p:spPr>
          <a:xfrm>
            <a:off x="3832826" y="4485889"/>
            <a:ext cx="1212545" cy="466770"/>
          </a:xfrm>
          <a:prstGeom prst="rect">
            <a:avLst/>
          </a:prstGeom>
          <a:solidFill>
            <a:srgbClr val="F399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Build Resource Path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AF2100E-4EEB-7216-49E6-986C6293878E}"/>
              </a:ext>
            </a:extLst>
          </p:cNvPr>
          <p:cNvSpPr/>
          <p:nvPr/>
        </p:nvSpPr>
        <p:spPr>
          <a:xfrm>
            <a:off x="3832826" y="5403958"/>
            <a:ext cx="1212545" cy="466770"/>
          </a:xfrm>
          <a:prstGeom prst="rect">
            <a:avLst/>
          </a:prstGeom>
          <a:solidFill>
            <a:srgbClr val="F399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Modify Resource Path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09A24EE-2B2A-87F4-8858-276945A3E7EE}"/>
              </a:ext>
            </a:extLst>
          </p:cNvPr>
          <p:cNvSpPr/>
          <p:nvPr/>
        </p:nvSpPr>
        <p:spPr>
          <a:xfrm>
            <a:off x="3832826" y="6179066"/>
            <a:ext cx="1212545" cy="466770"/>
          </a:xfrm>
          <a:prstGeom prst="rect">
            <a:avLst/>
          </a:prstGeom>
          <a:solidFill>
            <a:srgbClr val="F399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Delete Resource Path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BE1BE75-F657-7CF5-897F-50D81E774559}"/>
              </a:ext>
            </a:extLst>
          </p:cNvPr>
          <p:cNvSpPr/>
          <p:nvPr/>
        </p:nvSpPr>
        <p:spPr>
          <a:xfrm>
            <a:off x="5577794" y="2004213"/>
            <a:ext cx="1212545" cy="466770"/>
          </a:xfrm>
          <a:prstGeom prst="rect">
            <a:avLst/>
          </a:prstGeom>
          <a:solidFill>
            <a:srgbClr val="F399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Create Aggregated Resource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5B700DD-E91F-B0A7-BE38-255116C2E419}"/>
              </a:ext>
            </a:extLst>
          </p:cNvPr>
          <p:cNvSpPr/>
          <p:nvPr/>
        </p:nvSpPr>
        <p:spPr>
          <a:xfrm>
            <a:off x="5577793" y="2844898"/>
            <a:ext cx="1212545" cy="466770"/>
          </a:xfrm>
          <a:prstGeom prst="rect">
            <a:avLst/>
          </a:prstGeom>
          <a:solidFill>
            <a:srgbClr val="F399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Create Resource Namespace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862CD4F-3EC6-3705-44EE-205303AC5691}"/>
              </a:ext>
            </a:extLst>
          </p:cNvPr>
          <p:cNvSpPr/>
          <p:nvPr/>
        </p:nvSpPr>
        <p:spPr>
          <a:xfrm>
            <a:off x="5577792" y="3685583"/>
            <a:ext cx="1212545" cy="466770"/>
          </a:xfrm>
          <a:prstGeom prst="rect">
            <a:avLst/>
          </a:prstGeom>
          <a:solidFill>
            <a:srgbClr val="F399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Delete Resource Namespace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D658574-1A44-870B-CEBD-3289C28CA504}"/>
              </a:ext>
            </a:extLst>
          </p:cNvPr>
          <p:cNvSpPr/>
          <p:nvPr/>
        </p:nvSpPr>
        <p:spPr>
          <a:xfrm>
            <a:off x="5577791" y="4485889"/>
            <a:ext cx="1212545" cy="466770"/>
          </a:xfrm>
          <a:prstGeom prst="rect">
            <a:avLst/>
          </a:prstGeom>
          <a:solidFill>
            <a:srgbClr val="F399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Create System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13CFDF0-896F-689E-DD4A-4CD86025EC3C}"/>
              </a:ext>
            </a:extLst>
          </p:cNvPr>
          <p:cNvSpPr/>
          <p:nvPr/>
        </p:nvSpPr>
        <p:spPr>
          <a:xfrm>
            <a:off x="5577791" y="5403958"/>
            <a:ext cx="1212545" cy="466770"/>
          </a:xfrm>
          <a:prstGeom prst="rect">
            <a:avLst/>
          </a:prstGeom>
          <a:solidFill>
            <a:srgbClr val="F399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Delete System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7EBDAE0-DD56-A212-F941-C78A19AFC568}"/>
              </a:ext>
            </a:extLst>
          </p:cNvPr>
          <p:cNvSpPr/>
          <p:nvPr/>
        </p:nvSpPr>
        <p:spPr>
          <a:xfrm>
            <a:off x="5577791" y="6179066"/>
            <a:ext cx="1212545" cy="466770"/>
          </a:xfrm>
          <a:prstGeom prst="rect">
            <a:avLst/>
          </a:prstGeom>
          <a:solidFill>
            <a:srgbClr val="F399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Show System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8707F4F-E19F-9181-D689-02CC2FEE1420}"/>
              </a:ext>
            </a:extLst>
          </p:cNvPr>
          <p:cNvSpPr/>
          <p:nvPr/>
        </p:nvSpPr>
        <p:spPr>
          <a:xfrm>
            <a:off x="7372292" y="1974550"/>
            <a:ext cx="1212545" cy="466770"/>
          </a:xfrm>
          <a:prstGeom prst="rect">
            <a:avLst/>
          </a:prstGeom>
          <a:solidFill>
            <a:srgbClr val="F399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Show Aggregated Resource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A0D364F9-953C-3F31-A343-8FA2BA9DCCC6}"/>
              </a:ext>
            </a:extLst>
          </p:cNvPr>
          <p:cNvSpPr/>
          <p:nvPr/>
        </p:nvSpPr>
        <p:spPr>
          <a:xfrm>
            <a:off x="7372291" y="2815235"/>
            <a:ext cx="1212545" cy="466770"/>
          </a:xfrm>
          <a:prstGeom prst="rect">
            <a:avLst/>
          </a:prstGeom>
          <a:solidFill>
            <a:srgbClr val="F399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Query Inventory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9DAB72AD-6297-3830-A3EF-F7515BE73A22}"/>
              </a:ext>
            </a:extLst>
          </p:cNvPr>
          <p:cNvSpPr/>
          <p:nvPr/>
        </p:nvSpPr>
        <p:spPr>
          <a:xfrm>
            <a:off x="7372290" y="3655920"/>
            <a:ext cx="1212545" cy="466770"/>
          </a:xfrm>
          <a:prstGeom prst="rect">
            <a:avLst/>
          </a:prstGeom>
          <a:solidFill>
            <a:srgbClr val="F399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Reserve Inventory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2290178-ED1F-6903-9C4C-DD1241214D19}"/>
              </a:ext>
            </a:extLst>
          </p:cNvPr>
          <p:cNvSpPr/>
          <p:nvPr/>
        </p:nvSpPr>
        <p:spPr>
          <a:xfrm>
            <a:off x="7372289" y="4456226"/>
            <a:ext cx="1212545" cy="466770"/>
          </a:xfrm>
          <a:prstGeom prst="rect">
            <a:avLst/>
          </a:prstGeom>
          <a:solidFill>
            <a:srgbClr val="F399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Assemble System</a:t>
            </a:r>
          </a:p>
        </p:txBody>
      </p:sp>
      <p:pic>
        <p:nvPicPr>
          <p:cNvPr id="84" name="Graphic 83">
            <a:extLst>
              <a:ext uri="{FF2B5EF4-FFF2-40B4-BE49-F238E27FC236}">
                <a16:creationId xmlns:a16="http://schemas.microsoft.com/office/drawing/2014/main" id="{F9A06A31-00C6-C906-6960-BE808CABD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07245" y="1573061"/>
            <a:ext cx="2209014" cy="509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429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D1184A-7877-54CA-CD72-3175DFB2215E}"/>
              </a:ext>
            </a:extLst>
          </p:cNvPr>
          <p:cNvSpPr txBox="1"/>
          <p:nvPr/>
        </p:nvSpPr>
        <p:spPr>
          <a:xfrm>
            <a:off x="3430150" y="241827"/>
            <a:ext cx="424064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4B4B4B"/>
                </a:solidFill>
              </a:rPr>
              <a:t>Composability Manager</a:t>
            </a:r>
          </a:p>
          <a:p>
            <a:pPr algn="ctr"/>
            <a:r>
              <a:rPr lang="en-US" sz="3200" b="1" dirty="0">
                <a:solidFill>
                  <a:srgbClr val="4B4B4B"/>
                </a:solidFill>
              </a:rPr>
              <a:t>Resource Events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131EFDF-F42F-376B-0A20-E8285D7CFA90}"/>
              </a:ext>
            </a:extLst>
          </p:cNvPr>
          <p:cNvSpPr/>
          <p:nvPr/>
        </p:nvSpPr>
        <p:spPr>
          <a:xfrm rot="16200000">
            <a:off x="7487220" y="3342426"/>
            <a:ext cx="1448724" cy="47027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Message Queue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E802D36-EE27-A7F9-D552-17385EA25600}"/>
              </a:ext>
            </a:extLst>
          </p:cNvPr>
          <p:cNvSpPr/>
          <p:nvPr/>
        </p:nvSpPr>
        <p:spPr>
          <a:xfrm rot="16200000">
            <a:off x="7563162" y="3324243"/>
            <a:ext cx="2005062" cy="209514"/>
          </a:xfrm>
          <a:prstGeom prst="rect">
            <a:avLst/>
          </a:prstGeom>
          <a:solidFill>
            <a:srgbClr val="F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Restful API (RF/SF)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620DF92-82DF-B5F7-2CEA-AC006EFF30C8}"/>
              </a:ext>
            </a:extLst>
          </p:cNvPr>
          <p:cNvSpPr/>
          <p:nvPr/>
        </p:nvSpPr>
        <p:spPr>
          <a:xfrm>
            <a:off x="6096003" y="1769436"/>
            <a:ext cx="1212545" cy="4667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List Available Events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0659F43-7160-CA7C-8398-B6DBB1ABB0B9}"/>
              </a:ext>
            </a:extLst>
          </p:cNvPr>
          <p:cNvSpPr/>
          <p:nvPr/>
        </p:nvSpPr>
        <p:spPr>
          <a:xfrm>
            <a:off x="6096002" y="2610121"/>
            <a:ext cx="1212545" cy="4667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Register for Events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B72B13C-F456-2743-BFA5-C09C605D1BE7}"/>
              </a:ext>
            </a:extLst>
          </p:cNvPr>
          <p:cNvSpPr/>
          <p:nvPr/>
        </p:nvSpPr>
        <p:spPr>
          <a:xfrm>
            <a:off x="6096001" y="3450806"/>
            <a:ext cx="1212545" cy="4667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Report Resource Issue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AD85496-E113-CFC7-16B7-F15D96F713FD}"/>
              </a:ext>
            </a:extLst>
          </p:cNvPr>
          <p:cNvSpPr/>
          <p:nvPr/>
        </p:nvSpPr>
        <p:spPr>
          <a:xfrm>
            <a:off x="6096000" y="4251112"/>
            <a:ext cx="1212545" cy="4667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Report New Resource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A2A2473-1769-93D5-6EB6-5B09611E5CA4}"/>
              </a:ext>
            </a:extLst>
          </p:cNvPr>
          <p:cNvSpPr/>
          <p:nvPr/>
        </p:nvSpPr>
        <p:spPr>
          <a:xfrm>
            <a:off x="6096000" y="5169181"/>
            <a:ext cx="1212545" cy="4667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Report Deleted Resource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FAD709A8-E56C-5B5B-A15D-115E0BFDF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14617" y="1367947"/>
            <a:ext cx="2209014" cy="509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725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D1184A-7877-54CA-CD72-3175DFB2215E}"/>
              </a:ext>
            </a:extLst>
          </p:cNvPr>
          <p:cNvSpPr txBox="1"/>
          <p:nvPr/>
        </p:nvSpPr>
        <p:spPr>
          <a:xfrm>
            <a:off x="3430150" y="241827"/>
            <a:ext cx="424064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4B4B4B"/>
                </a:solidFill>
              </a:rPr>
              <a:t>Composability Manager</a:t>
            </a:r>
          </a:p>
          <a:p>
            <a:pPr algn="ctr"/>
            <a:r>
              <a:rPr lang="en-US" sz="3200" b="1" dirty="0">
                <a:solidFill>
                  <a:srgbClr val="4B4B4B"/>
                </a:solidFill>
              </a:rPr>
              <a:t>Authorization Block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131EFDF-F42F-376B-0A20-E8285D7CFA90}"/>
              </a:ext>
            </a:extLst>
          </p:cNvPr>
          <p:cNvSpPr/>
          <p:nvPr/>
        </p:nvSpPr>
        <p:spPr>
          <a:xfrm rot="16200000">
            <a:off x="7837176" y="3321824"/>
            <a:ext cx="1448724" cy="47027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Message Queue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E802D36-EE27-A7F9-D552-17385EA25600}"/>
              </a:ext>
            </a:extLst>
          </p:cNvPr>
          <p:cNvSpPr/>
          <p:nvPr/>
        </p:nvSpPr>
        <p:spPr>
          <a:xfrm rot="16200000">
            <a:off x="7913118" y="3303641"/>
            <a:ext cx="2005062" cy="209514"/>
          </a:xfrm>
          <a:prstGeom prst="rect">
            <a:avLst/>
          </a:prstGeom>
          <a:solidFill>
            <a:srgbClr val="F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Restful API (RF/SF)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217F5B-DEE9-690F-49C9-BBC6AEB68B0D}"/>
              </a:ext>
            </a:extLst>
          </p:cNvPr>
          <p:cNvSpPr/>
          <p:nvPr/>
        </p:nvSpPr>
        <p:spPr>
          <a:xfrm>
            <a:off x="6096002" y="2601280"/>
            <a:ext cx="1212545" cy="466770"/>
          </a:xfrm>
          <a:prstGeom prst="rect">
            <a:avLst/>
          </a:prstGeom>
          <a:solidFill>
            <a:srgbClr val="D46D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Tenancy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E0B7C4-16DC-C03B-A472-7CD5F44E4600}"/>
              </a:ext>
            </a:extLst>
          </p:cNvPr>
          <p:cNvSpPr/>
          <p:nvPr/>
        </p:nvSpPr>
        <p:spPr>
          <a:xfrm>
            <a:off x="6096001" y="3441965"/>
            <a:ext cx="1212545" cy="466770"/>
          </a:xfrm>
          <a:prstGeom prst="rect">
            <a:avLst/>
          </a:prstGeom>
          <a:solidFill>
            <a:srgbClr val="D46D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Security Value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1C335BF-8293-CE88-E9D3-89C15F59F0E1}"/>
              </a:ext>
            </a:extLst>
          </p:cNvPr>
          <p:cNvSpPr/>
          <p:nvPr/>
        </p:nvSpPr>
        <p:spPr>
          <a:xfrm>
            <a:off x="6096000" y="4282650"/>
            <a:ext cx="1212545" cy="466770"/>
          </a:xfrm>
          <a:prstGeom prst="rect">
            <a:avLst/>
          </a:prstGeom>
          <a:solidFill>
            <a:srgbClr val="D46D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Security Association</a:t>
            </a: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F4545419-610C-D28D-35D4-3A181A30B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8244" y="1359106"/>
            <a:ext cx="2209014" cy="509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206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D1184A-7877-54CA-CD72-3175DFB2215E}"/>
              </a:ext>
            </a:extLst>
          </p:cNvPr>
          <p:cNvSpPr txBox="1"/>
          <p:nvPr/>
        </p:nvSpPr>
        <p:spPr>
          <a:xfrm>
            <a:off x="3430150" y="241827"/>
            <a:ext cx="55708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4B4B4B"/>
                </a:solidFill>
              </a:rPr>
              <a:t>Composability Manager</a:t>
            </a:r>
          </a:p>
          <a:p>
            <a:pPr algn="ctr"/>
            <a:r>
              <a:rPr lang="en-US" sz="3200" b="1" dirty="0">
                <a:solidFill>
                  <a:srgbClr val="4B4B4B"/>
                </a:solidFill>
              </a:rPr>
              <a:t>Resource Graph Representation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131EFDF-F42F-376B-0A20-E8285D7CFA90}"/>
              </a:ext>
            </a:extLst>
          </p:cNvPr>
          <p:cNvSpPr/>
          <p:nvPr/>
        </p:nvSpPr>
        <p:spPr>
          <a:xfrm rot="16200000">
            <a:off x="8333887" y="3364232"/>
            <a:ext cx="1448724" cy="47027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Message Queue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E802D36-EE27-A7F9-D552-17385EA25600}"/>
              </a:ext>
            </a:extLst>
          </p:cNvPr>
          <p:cNvSpPr/>
          <p:nvPr/>
        </p:nvSpPr>
        <p:spPr>
          <a:xfrm rot="16200000">
            <a:off x="8409829" y="3346049"/>
            <a:ext cx="2005062" cy="209514"/>
          </a:xfrm>
          <a:prstGeom prst="rect">
            <a:avLst/>
          </a:prstGeom>
          <a:solidFill>
            <a:srgbClr val="F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Restful API (RF/SF)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CAB0D9-69C2-DDAA-6535-617C4256AC15}"/>
              </a:ext>
            </a:extLst>
          </p:cNvPr>
          <p:cNvSpPr/>
          <p:nvPr/>
        </p:nvSpPr>
        <p:spPr>
          <a:xfrm>
            <a:off x="3499021" y="1769436"/>
            <a:ext cx="1212545" cy="4667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Search Graph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A90CF-7E41-FEF8-D3DB-34B01402AAD4}"/>
              </a:ext>
            </a:extLst>
          </p:cNvPr>
          <p:cNvSpPr/>
          <p:nvPr/>
        </p:nvSpPr>
        <p:spPr>
          <a:xfrm>
            <a:off x="3499020" y="2610121"/>
            <a:ext cx="1212545" cy="4667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Create Resource Vertex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07ADFE6-B992-5D5A-ADF4-F4EFBF9A2260}"/>
              </a:ext>
            </a:extLst>
          </p:cNvPr>
          <p:cNvSpPr/>
          <p:nvPr/>
        </p:nvSpPr>
        <p:spPr>
          <a:xfrm>
            <a:off x="3499019" y="3450806"/>
            <a:ext cx="1212545" cy="4667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Create Resource Edge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E402E0A-763F-78BF-062C-732464F4836C}"/>
              </a:ext>
            </a:extLst>
          </p:cNvPr>
          <p:cNvSpPr/>
          <p:nvPr/>
        </p:nvSpPr>
        <p:spPr>
          <a:xfrm>
            <a:off x="3499018" y="4251112"/>
            <a:ext cx="1212545" cy="4667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Delete Resource Vertex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6039080-BCE5-E827-542A-B500B32B67E1}"/>
              </a:ext>
            </a:extLst>
          </p:cNvPr>
          <p:cNvSpPr/>
          <p:nvPr/>
        </p:nvSpPr>
        <p:spPr>
          <a:xfrm>
            <a:off x="3499018" y="5169181"/>
            <a:ext cx="1212545" cy="4667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Delete Resource Edge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7D95F05-85A4-340C-07E9-6C16EB042C97}"/>
              </a:ext>
            </a:extLst>
          </p:cNvPr>
          <p:cNvSpPr/>
          <p:nvPr/>
        </p:nvSpPr>
        <p:spPr>
          <a:xfrm>
            <a:off x="5525377" y="1769436"/>
            <a:ext cx="1212545" cy="4667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List Resource Detail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3B917B0-AC68-6496-C92C-08FC988D1256}"/>
              </a:ext>
            </a:extLst>
          </p:cNvPr>
          <p:cNvSpPr/>
          <p:nvPr/>
        </p:nvSpPr>
        <p:spPr>
          <a:xfrm>
            <a:off x="5525376" y="2610121"/>
            <a:ext cx="1212545" cy="4667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Modify Resource Detail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E465793-A26E-877A-76DD-876F1025AE8A}"/>
              </a:ext>
            </a:extLst>
          </p:cNvPr>
          <p:cNvSpPr/>
          <p:nvPr/>
        </p:nvSpPr>
        <p:spPr>
          <a:xfrm>
            <a:off x="5525375" y="3450806"/>
            <a:ext cx="1212545" cy="4667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Modify Resource Path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B57406C-2DD5-D8BF-F9F6-6E733081E894}"/>
              </a:ext>
            </a:extLst>
          </p:cNvPr>
          <p:cNvSpPr/>
          <p:nvPr/>
        </p:nvSpPr>
        <p:spPr>
          <a:xfrm>
            <a:off x="5525374" y="4251112"/>
            <a:ext cx="1212545" cy="4667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Modify Resource Group of Details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778CCA1-1562-FE4E-288E-C64F8AF06976}"/>
              </a:ext>
            </a:extLst>
          </p:cNvPr>
          <p:cNvSpPr/>
          <p:nvPr/>
        </p:nvSpPr>
        <p:spPr>
          <a:xfrm>
            <a:off x="5525374" y="5169181"/>
            <a:ext cx="1212545" cy="4667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Add Resource Edge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EA5FFC2-0F7B-326D-BC5A-E24EA963E662}"/>
              </a:ext>
            </a:extLst>
          </p:cNvPr>
          <p:cNvSpPr/>
          <p:nvPr/>
        </p:nvSpPr>
        <p:spPr>
          <a:xfrm>
            <a:off x="7498228" y="1787339"/>
            <a:ext cx="1212545" cy="4667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Delete Resource Edge</a:t>
            </a: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0D11B8BD-FD46-A4CB-45F2-33E8A6BD2C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44961" y="1319045"/>
            <a:ext cx="2209014" cy="509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332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DB73C-ED25-FC6F-B244-59715169B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5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Reference Composer Framework Components</a:t>
            </a:r>
          </a:p>
        </p:txBody>
      </p:sp>
      <p:sp>
        <p:nvSpPr>
          <p:cNvPr id="4" name="Can 3">
            <a:extLst>
              <a:ext uri="{FF2B5EF4-FFF2-40B4-BE49-F238E27FC236}">
                <a16:creationId xmlns:a16="http://schemas.microsoft.com/office/drawing/2014/main" id="{9AF2F37C-85F4-623C-97FF-D6A6E85E5CCD}"/>
              </a:ext>
            </a:extLst>
          </p:cNvPr>
          <p:cNvSpPr/>
          <p:nvPr/>
        </p:nvSpPr>
        <p:spPr>
          <a:xfrm>
            <a:off x="5255171" y="4654920"/>
            <a:ext cx="2385848" cy="2113742"/>
          </a:xfrm>
          <a:prstGeom prst="can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Janusgraph</a:t>
            </a:r>
            <a:r>
              <a:rPr lang="en-US" dirty="0">
                <a:solidFill>
                  <a:schemeClr val="tx1"/>
                </a:solidFill>
              </a:rPr>
              <a:t> Database with Apache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Cassandra NoSQL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Database Backend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D43957-8B5D-5038-1C73-FDA366408210}"/>
              </a:ext>
            </a:extLst>
          </p:cNvPr>
          <p:cNvSpPr/>
          <p:nvPr/>
        </p:nvSpPr>
        <p:spPr>
          <a:xfrm>
            <a:off x="5255886" y="1264516"/>
            <a:ext cx="2543505" cy="2564523"/>
          </a:xfrm>
          <a:prstGeom prst="rect">
            <a:avLst/>
          </a:prstGeom>
          <a:solidFill>
            <a:srgbClr val="CA6BD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Command Component Execution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B603D8-AFE9-ABD9-6176-1575391F0DB7}"/>
              </a:ext>
            </a:extLst>
          </p:cNvPr>
          <p:cNvSpPr/>
          <p:nvPr/>
        </p:nvSpPr>
        <p:spPr>
          <a:xfrm>
            <a:off x="652951" y="5028462"/>
            <a:ext cx="1518743" cy="1430884"/>
          </a:xfrm>
          <a:prstGeom prst="rect">
            <a:avLst/>
          </a:prstGeom>
          <a:solidFill>
            <a:srgbClr val="DF4F4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Restful Queue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8A3CFA-7EFC-C515-ABED-1516C1FE57FA}"/>
              </a:ext>
            </a:extLst>
          </p:cNvPr>
          <p:cNvSpPr/>
          <p:nvPr/>
        </p:nvSpPr>
        <p:spPr>
          <a:xfrm>
            <a:off x="2849612" y="5028462"/>
            <a:ext cx="1518743" cy="143088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Client Interaction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Lexical Analyzer/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Parser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470D77-422F-B138-27F0-772FF5192754}"/>
              </a:ext>
            </a:extLst>
          </p:cNvPr>
          <p:cNvSpPr/>
          <p:nvPr/>
        </p:nvSpPr>
        <p:spPr>
          <a:xfrm>
            <a:off x="9963806" y="1524000"/>
            <a:ext cx="1746034" cy="436179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Interface to Sunfish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0E2F01-01F2-3A7D-9FA4-489815B75D7B}"/>
              </a:ext>
            </a:extLst>
          </p:cNvPr>
          <p:cNvSpPr/>
          <p:nvPr/>
        </p:nvSpPr>
        <p:spPr>
          <a:xfrm>
            <a:off x="652949" y="956071"/>
            <a:ext cx="1518743" cy="1430884"/>
          </a:xfrm>
          <a:prstGeom prst="rect">
            <a:avLst/>
          </a:prstGeom>
          <a:solidFill>
            <a:srgbClr val="00C4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Monitoring System Input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9F687F-4892-9FD5-592A-BCA87945B8D0}"/>
              </a:ext>
            </a:extLst>
          </p:cNvPr>
          <p:cNvSpPr/>
          <p:nvPr/>
        </p:nvSpPr>
        <p:spPr>
          <a:xfrm>
            <a:off x="652949" y="2901310"/>
            <a:ext cx="1518743" cy="1430884"/>
          </a:xfrm>
          <a:prstGeom prst="rect">
            <a:avLst/>
          </a:prstGeom>
          <a:solidFill>
            <a:srgbClr val="ED720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Composition Decision and Policies</a:t>
            </a:r>
          </a:p>
        </p:txBody>
      </p:sp>
      <p:sp>
        <p:nvSpPr>
          <p:cNvPr id="13" name="Left-Right Arrow 12">
            <a:extLst>
              <a:ext uri="{FF2B5EF4-FFF2-40B4-BE49-F238E27FC236}">
                <a16:creationId xmlns:a16="http://schemas.microsoft.com/office/drawing/2014/main" id="{D794BF95-D7E3-2B54-4278-F528968DF64E}"/>
              </a:ext>
            </a:extLst>
          </p:cNvPr>
          <p:cNvSpPr/>
          <p:nvPr/>
        </p:nvSpPr>
        <p:spPr>
          <a:xfrm rot="2340148">
            <a:off x="7494079" y="3227506"/>
            <a:ext cx="2778414" cy="463092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-Right Arrow 13">
            <a:extLst>
              <a:ext uri="{FF2B5EF4-FFF2-40B4-BE49-F238E27FC236}">
                <a16:creationId xmlns:a16="http://schemas.microsoft.com/office/drawing/2014/main" id="{755D30E5-700F-032B-38B5-AC8B4CB71F84}"/>
              </a:ext>
            </a:extLst>
          </p:cNvPr>
          <p:cNvSpPr/>
          <p:nvPr/>
        </p:nvSpPr>
        <p:spPr>
          <a:xfrm rot="5400000">
            <a:off x="6048275" y="4018751"/>
            <a:ext cx="841869" cy="430469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-Right Arrow 15">
            <a:extLst>
              <a:ext uri="{FF2B5EF4-FFF2-40B4-BE49-F238E27FC236}">
                <a16:creationId xmlns:a16="http://schemas.microsoft.com/office/drawing/2014/main" id="{811A59B3-C3F6-03C5-17D4-7E6F33880F0A}"/>
              </a:ext>
            </a:extLst>
          </p:cNvPr>
          <p:cNvSpPr/>
          <p:nvPr/>
        </p:nvSpPr>
        <p:spPr>
          <a:xfrm rot="20994219">
            <a:off x="2131611" y="3226138"/>
            <a:ext cx="3200960" cy="451798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56797456-81A3-7C1B-27EE-62EC70FB7E3C}"/>
              </a:ext>
            </a:extLst>
          </p:cNvPr>
          <p:cNvSpPr/>
          <p:nvPr/>
        </p:nvSpPr>
        <p:spPr>
          <a:xfrm rot="973217">
            <a:off x="2086495" y="1812286"/>
            <a:ext cx="3261485" cy="47393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76D2D665-2C4D-06B3-F7AE-5196190C7461}"/>
              </a:ext>
            </a:extLst>
          </p:cNvPr>
          <p:cNvSpPr/>
          <p:nvPr/>
        </p:nvSpPr>
        <p:spPr>
          <a:xfrm>
            <a:off x="2136474" y="5587258"/>
            <a:ext cx="750289" cy="47393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293F1CA2-A23D-DC36-C707-D72520B55FC9}"/>
              </a:ext>
            </a:extLst>
          </p:cNvPr>
          <p:cNvSpPr/>
          <p:nvPr/>
        </p:nvSpPr>
        <p:spPr>
          <a:xfrm rot="19111229">
            <a:off x="4023216" y="4213843"/>
            <a:ext cx="1780642" cy="473930"/>
          </a:xfrm>
          <a:prstGeom prst="rightArrow">
            <a:avLst>
              <a:gd name="adj1" fmla="val 50000"/>
              <a:gd name="adj2" fmla="val 33223"/>
            </a:avLst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914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EA9F0-607F-D097-4734-B04DC0B49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Cassandra Database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5C879-7E84-E8E7-4CC8-8ED2B4EBE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222" y="3740727"/>
            <a:ext cx="10515600" cy="2752148"/>
          </a:xfrm>
        </p:spPr>
        <p:txBody>
          <a:bodyPr>
            <a:normAutofit fontScale="77500" lnSpcReduction="20000"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Cassandra database back-end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I came to the conclusion that we needed a NoSQL database, as opposed to a relational database when I was imagining out the database transactions.  I came to that conclusion due to the fact that the keys needed to point to a next jumping off point.  That just smells like a columnar format database instead of a primary key set-up with fixed data lengths.  I saw a need to address multiple paths and simultaneous connections, something that a relational database is going to struggle with.  I jumped on Cassandra instead of Mongo or HBase because of its column data formatting and peer-to-peer architecture, for scaling.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b="0" i="0" u="none" strike="noStrike" dirty="0" err="1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Janusgraph</a:t>
            </a:r>
            <a:r>
              <a:rPr lang="en-US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 can do </a:t>
            </a:r>
            <a:r>
              <a:rPr lang="en-US" b="0" i="0" u="none" strike="noStrike" dirty="0" err="1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BerkeleyDB</a:t>
            </a:r>
            <a:r>
              <a:rPr lang="en-US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, as well, but Cassandra is more ‘robust’ and is scalable.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We can use Lucene for queries.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For my testing, I chose 3.11.0 because that was the version that was verified with </a:t>
            </a:r>
            <a:r>
              <a:rPr lang="en-US" b="0" i="0" u="none" strike="noStrike" dirty="0" err="1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Janusgraph</a:t>
            </a:r>
            <a:r>
              <a:rPr lang="en-US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.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I configured that back-end </a:t>
            </a:r>
            <a:r>
              <a:rPr lang="en-US" b="0" i="0" u="none" strike="noStrike" dirty="0" err="1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janusgraph</a:t>
            </a:r>
            <a:r>
              <a:rPr lang="en-US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 configuration with </a:t>
            </a:r>
            <a:r>
              <a:rPr lang="en-US" b="0" i="0" u="none" strike="noStrike" dirty="0" err="1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cql</a:t>
            </a:r>
            <a:r>
              <a:rPr lang="en-US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 and Lucene.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For dependencies, I installed Python2 and OpenJDK-8.11-JRE.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Apache Cassandra | Apache Cassandra Documentation">
            <a:extLst>
              <a:ext uri="{FF2B5EF4-FFF2-40B4-BE49-F238E27FC236}">
                <a16:creationId xmlns:a16="http://schemas.microsoft.com/office/drawing/2014/main" id="{EA4A2D14-55C3-5533-0059-C1D57B81E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923" y="1401875"/>
            <a:ext cx="4380808" cy="215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745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7C8E3-60F2-95D3-B2ED-565A72BCF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Janusgraph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90A88-EA35-CA04-C404-98197D033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331" y="3428999"/>
            <a:ext cx="9975272" cy="3063875"/>
          </a:xfrm>
        </p:spPr>
        <p:txBody>
          <a:bodyPr>
            <a:normAutofit fontScale="47500" lnSpcReduction="20000"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0" i="0" u="none" strike="noStrike" dirty="0" err="1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Janusgraph</a:t>
            </a:r>
            <a:endParaRPr lang="en-US" sz="3200" b="0" i="0" u="none" strike="noStrike" dirty="0">
              <a:solidFill>
                <a:srgbClr val="212121"/>
              </a:solidFill>
              <a:effectLst/>
              <a:latin typeface="Calibri" panose="020F0502020204030204" pitchFamily="34" charset="0"/>
            </a:endParaRP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32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Recommended by Christian and Michele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32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Configurations set to run the Lucene search libraries.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32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We can create Vertices and Edges that mirror our Sunfish database.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32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We can fill the Vertices and Edges to match the Redfish entries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32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The edges can mirror our Redfish connections.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32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We can leverage Lucene libraries to gather intelligence on the machines and components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32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We can describe multiple Graphs, simultaneously, for ‘zoom in/zoom out’.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32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We can write tools that create Redfish/Swordfish associations and simultaneously build and deconstruct database entries and associations.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32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Do we want to do a start-up comparison of the persistent database entries and in-memory real-time entries?  Are we looking for a run-time comparison?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32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We can run Gremlin code (Turing compatible code for graph database entries and searches) for database changes and Lucene searches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3200" b="0" i="0" u="none" strike="noStrike" dirty="0" err="1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Janusgraph</a:t>
            </a:r>
            <a:r>
              <a:rPr lang="en-US" sz="32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 and Gremlin work with Java and Python3 extensions.  So, we can code up Gremlin transactions from a consistent code base.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32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We can leverage the Gremlin shell and remote connections to provide in-code development and testing.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8" name="Picture 4" descr="JanusGraph : 图和图数据库的简介 - zhangzl419 - 博客园">
            <a:extLst>
              <a:ext uri="{FF2B5EF4-FFF2-40B4-BE49-F238E27FC236}">
                <a16:creationId xmlns:a16="http://schemas.microsoft.com/office/drawing/2014/main" id="{8AAB9B64-BF2E-7A8F-D686-85269991A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248" y="1532747"/>
            <a:ext cx="3095798" cy="183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090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25995-8D9A-7D9E-4894-5DA71B673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Resource Events Framework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897E52-E4D4-EE2D-39C2-2DA948DD8B74}"/>
              </a:ext>
            </a:extLst>
          </p:cNvPr>
          <p:cNvSpPr/>
          <p:nvPr/>
        </p:nvSpPr>
        <p:spPr>
          <a:xfrm>
            <a:off x="1068284" y="1842052"/>
            <a:ext cx="1746034" cy="436179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Interface to Sunfish</a:t>
            </a:r>
          </a:p>
        </p:txBody>
      </p:sp>
      <p:sp>
        <p:nvSpPr>
          <p:cNvPr id="5" name="Can 4">
            <a:extLst>
              <a:ext uri="{FF2B5EF4-FFF2-40B4-BE49-F238E27FC236}">
                <a16:creationId xmlns:a16="http://schemas.microsoft.com/office/drawing/2014/main" id="{1EF9E4F6-AD14-CF8A-5FAD-60EE068CE57D}"/>
              </a:ext>
            </a:extLst>
          </p:cNvPr>
          <p:cNvSpPr/>
          <p:nvPr/>
        </p:nvSpPr>
        <p:spPr>
          <a:xfrm>
            <a:off x="5337400" y="4549477"/>
            <a:ext cx="2067093" cy="2182409"/>
          </a:xfrm>
          <a:prstGeom prst="can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Janusgraph</a:t>
            </a:r>
            <a:r>
              <a:rPr lang="en-US" dirty="0">
                <a:solidFill>
                  <a:schemeClr val="tx1"/>
                </a:solidFill>
              </a:rPr>
              <a:t> Database with Apache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Cassandra NoSQL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Database Backend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640CB7-BF84-317D-3D79-38220C326B51}"/>
              </a:ext>
            </a:extLst>
          </p:cNvPr>
          <p:cNvSpPr/>
          <p:nvPr/>
        </p:nvSpPr>
        <p:spPr>
          <a:xfrm>
            <a:off x="5156463" y="1341669"/>
            <a:ext cx="2543505" cy="2564523"/>
          </a:xfrm>
          <a:prstGeom prst="rect">
            <a:avLst/>
          </a:prstGeom>
          <a:solidFill>
            <a:srgbClr val="CA6BD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Command Component Execution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D807C8-679C-7710-FE47-26905BBF91E4}"/>
              </a:ext>
            </a:extLst>
          </p:cNvPr>
          <p:cNvSpPr/>
          <p:nvPr/>
        </p:nvSpPr>
        <p:spPr>
          <a:xfrm>
            <a:off x="9835055" y="5147731"/>
            <a:ext cx="1518743" cy="1430884"/>
          </a:xfrm>
          <a:prstGeom prst="rect">
            <a:avLst/>
          </a:prstGeom>
          <a:solidFill>
            <a:srgbClr val="DF4F4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Interface to Client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Restful Queue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4C84A2-98F9-B8C1-F71F-FD6B85822F87}"/>
              </a:ext>
            </a:extLst>
          </p:cNvPr>
          <p:cNvSpPr/>
          <p:nvPr/>
        </p:nvSpPr>
        <p:spPr>
          <a:xfrm>
            <a:off x="9835055" y="1443088"/>
            <a:ext cx="1518743" cy="1430884"/>
          </a:xfrm>
          <a:prstGeom prst="rect">
            <a:avLst/>
          </a:prstGeom>
          <a:solidFill>
            <a:srgbClr val="00C4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Interface to Composer</a:t>
            </a:r>
          </a:p>
        </p:txBody>
      </p:sp>
      <p:sp>
        <p:nvSpPr>
          <p:cNvPr id="12" name="Left-Right Arrow 11">
            <a:extLst>
              <a:ext uri="{FF2B5EF4-FFF2-40B4-BE49-F238E27FC236}">
                <a16:creationId xmlns:a16="http://schemas.microsoft.com/office/drawing/2014/main" id="{6A4560DC-C88E-6054-5423-FDDD7C698D0F}"/>
              </a:ext>
            </a:extLst>
          </p:cNvPr>
          <p:cNvSpPr/>
          <p:nvPr/>
        </p:nvSpPr>
        <p:spPr>
          <a:xfrm rot="20105744">
            <a:off x="2712879" y="3338674"/>
            <a:ext cx="2545026" cy="478728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-Right Arrow 12">
            <a:extLst>
              <a:ext uri="{FF2B5EF4-FFF2-40B4-BE49-F238E27FC236}">
                <a16:creationId xmlns:a16="http://schemas.microsoft.com/office/drawing/2014/main" id="{1EA7BE63-378A-B97C-BE74-B0CBC7781C5D}"/>
              </a:ext>
            </a:extLst>
          </p:cNvPr>
          <p:cNvSpPr/>
          <p:nvPr/>
        </p:nvSpPr>
        <p:spPr>
          <a:xfrm rot="16200000">
            <a:off x="5975729" y="3988470"/>
            <a:ext cx="719271" cy="478728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-Right Arrow 14">
            <a:extLst>
              <a:ext uri="{FF2B5EF4-FFF2-40B4-BE49-F238E27FC236}">
                <a16:creationId xmlns:a16="http://schemas.microsoft.com/office/drawing/2014/main" id="{B90AD9AD-D09E-59FC-8BB6-AD633060CE4D}"/>
              </a:ext>
            </a:extLst>
          </p:cNvPr>
          <p:cNvSpPr/>
          <p:nvPr/>
        </p:nvSpPr>
        <p:spPr>
          <a:xfrm rot="2796133">
            <a:off x="7212402" y="4509989"/>
            <a:ext cx="3113499" cy="478728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583F5567-B3AF-830A-3E80-C26E27BDBCC3}"/>
              </a:ext>
            </a:extLst>
          </p:cNvPr>
          <p:cNvSpPr/>
          <p:nvPr/>
        </p:nvSpPr>
        <p:spPr>
          <a:xfrm>
            <a:off x="7719682" y="1847145"/>
            <a:ext cx="2115371" cy="47393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7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44DF7-EBD8-DF67-62E2-B661B4A59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Reference Framework for Composition Decisions and Policies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AF955A-AD30-6DC3-7528-94BD33613EEA}"/>
              </a:ext>
            </a:extLst>
          </p:cNvPr>
          <p:cNvSpPr/>
          <p:nvPr/>
        </p:nvSpPr>
        <p:spPr>
          <a:xfrm>
            <a:off x="5887734" y="2077278"/>
            <a:ext cx="2543505" cy="3975652"/>
          </a:xfrm>
          <a:prstGeom prst="rect">
            <a:avLst/>
          </a:prstGeom>
          <a:solidFill>
            <a:srgbClr val="CA6BD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Command Component Execution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86A2D6-25B6-C3F2-1EDC-CED2A1B7C903}"/>
              </a:ext>
            </a:extLst>
          </p:cNvPr>
          <p:cNvSpPr/>
          <p:nvPr/>
        </p:nvSpPr>
        <p:spPr>
          <a:xfrm>
            <a:off x="1159270" y="3470111"/>
            <a:ext cx="1615281" cy="165184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Interface to Sunfish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C5E6B5-D3BD-BD8E-A230-BD1EDB007131}"/>
              </a:ext>
            </a:extLst>
          </p:cNvPr>
          <p:cNvSpPr/>
          <p:nvPr/>
        </p:nvSpPr>
        <p:spPr>
          <a:xfrm>
            <a:off x="10482868" y="2077278"/>
            <a:ext cx="1518743" cy="3975652"/>
          </a:xfrm>
          <a:prstGeom prst="rect">
            <a:avLst/>
          </a:prstGeom>
          <a:solidFill>
            <a:srgbClr val="00C4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Interface to Composer</a:t>
            </a:r>
          </a:p>
        </p:txBody>
      </p:sp>
      <p:sp>
        <p:nvSpPr>
          <p:cNvPr id="9" name="Left-Right Arrow 8">
            <a:extLst>
              <a:ext uri="{FF2B5EF4-FFF2-40B4-BE49-F238E27FC236}">
                <a16:creationId xmlns:a16="http://schemas.microsoft.com/office/drawing/2014/main" id="{A4D0430C-9685-1BE5-2972-93C4CFBEF0D9}"/>
              </a:ext>
            </a:extLst>
          </p:cNvPr>
          <p:cNvSpPr/>
          <p:nvPr/>
        </p:nvSpPr>
        <p:spPr>
          <a:xfrm>
            <a:off x="8431239" y="3825740"/>
            <a:ext cx="2051629" cy="478728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B98EC1-733F-FEB0-2410-572F75BB497B}"/>
              </a:ext>
            </a:extLst>
          </p:cNvPr>
          <p:cNvSpPr/>
          <p:nvPr/>
        </p:nvSpPr>
        <p:spPr>
          <a:xfrm>
            <a:off x="3574547" y="1679247"/>
            <a:ext cx="1518743" cy="14308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Plugins</a:t>
            </a:r>
          </a:p>
        </p:txBody>
      </p:sp>
      <p:sp>
        <p:nvSpPr>
          <p:cNvPr id="11" name="Left-Right Arrow 10">
            <a:extLst>
              <a:ext uri="{FF2B5EF4-FFF2-40B4-BE49-F238E27FC236}">
                <a16:creationId xmlns:a16="http://schemas.microsoft.com/office/drawing/2014/main" id="{D39C5657-CDB7-DAC7-8B1C-71B78D09CF51}"/>
              </a:ext>
            </a:extLst>
          </p:cNvPr>
          <p:cNvSpPr/>
          <p:nvPr/>
        </p:nvSpPr>
        <p:spPr>
          <a:xfrm rot="1396639">
            <a:off x="5043374" y="2438532"/>
            <a:ext cx="894277" cy="478728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eft-Right Arrow 2">
            <a:extLst>
              <a:ext uri="{FF2B5EF4-FFF2-40B4-BE49-F238E27FC236}">
                <a16:creationId xmlns:a16="http://schemas.microsoft.com/office/drawing/2014/main" id="{9047D9A7-5D69-75B6-F557-47815B856655}"/>
              </a:ext>
            </a:extLst>
          </p:cNvPr>
          <p:cNvSpPr/>
          <p:nvPr/>
        </p:nvSpPr>
        <p:spPr>
          <a:xfrm>
            <a:off x="2812304" y="5167312"/>
            <a:ext cx="3077444" cy="478728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n 12">
            <a:extLst>
              <a:ext uri="{FF2B5EF4-FFF2-40B4-BE49-F238E27FC236}">
                <a16:creationId xmlns:a16="http://schemas.microsoft.com/office/drawing/2014/main" id="{9C7FF123-FADE-E45B-E6CA-A5C07994047B}"/>
              </a:ext>
            </a:extLst>
          </p:cNvPr>
          <p:cNvSpPr/>
          <p:nvPr/>
        </p:nvSpPr>
        <p:spPr>
          <a:xfrm>
            <a:off x="3395554" y="3573304"/>
            <a:ext cx="1910943" cy="1274831"/>
          </a:xfrm>
          <a:prstGeom prst="can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Training Model Storage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45C4977-D00A-62E3-432D-D3F7D4421338}"/>
              </a:ext>
            </a:extLst>
          </p:cNvPr>
          <p:cNvSpPr/>
          <p:nvPr/>
        </p:nvSpPr>
        <p:spPr>
          <a:xfrm>
            <a:off x="1186181" y="1079765"/>
            <a:ext cx="1615281" cy="218710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Log-based Input for training and updating ML model?  Federation or Reinforcement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E2246F-829C-438C-B944-B1E92437948B}"/>
              </a:ext>
            </a:extLst>
          </p:cNvPr>
          <p:cNvSpPr/>
          <p:nvPr/>
        </p:nvSpPr>
        <p:spPr>
          <a:xfrm>
            <a:off x="1159270" y="5337488"/>
            <a:ext cx="1615281" cy="1430884"/>
          </a:xfrm>
          <a:prstGeom prst="rect">
            <a:avLst/>
          </a:prstGeom>
          <a:solidFill>
            <a:srgbClr val="DF4F4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Restful Queue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Code type as an input</a:t>
            </a:r>
          </a:p>
        </p:txBody>
      </p:sp>
    </p:spTree>
    <p:extLst>
      <p:ext uri="{BB962C8B-B14F-4D97-AF65-F5344CB8AC3E}">
        <p14:creationId xmlns:p14="http://schemas.microsoft.com/office/powerpoint/2010/main" val="1926734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31552-71AD-EB2D-C5D3-63BCADE7E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964" y="356613"/>
            <a:ext cx="11779549" cy="79546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/>
              <a:t>Composability Example 1:  Run-Time Container Dynamic Provisioning</a:t>
            </a:r>
            <a:br>
              <a:rPr lang="en-US" sz="2800" dirty="0"/>
            </a:br>
            <a:r>
              <a:rPr lang="en-US" sz="2800" dirty="0"/>
              <a:t>Memory Resource Request over Aggregated Fabrics</a:t>
            </a:r>
          </a:p>
        </p:txBody>
      </p:sp>
      <p:sp>
        <p:nvSpPr>
          <p:cNvPr id="4" name="Rounded Rectangle 151">
            <a:extLst>
              <a:ext uri="{FF2B5EF4-FFF2-40B4-BE49-F238E27FC236}">
                <a16:creationId xmlns:a16="http://schemas.microsoft.com/office/drawing/2014/main" id="{C0EA61E6-3FB2-1D92-C54F-25F6E9ABDF1E}"/>
              </a:ext>
            </a:extLst>
          </p:cNvPr>
          <p:cNvSpPr/>
          <p:nvPr/>
        </p:nvSpPr>
        <p:spPr>
          <a:xfrm>
            <a:off x="1597117" y="2791674"/>
            <a:ext cx="838281" cy="171177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/>
              <a:t>Container Engine</a:t>
            </a:r>
            <a:endParaRPr lang="en-GB" sz="1000" dirty="0"/>
          </a:p>
        </p:txBody>
      </p:sp>
      <p:sp>
        <p:nvSpPr>
          <p:cNvPr id="5" name="Rounded Rectangle 151">
            <a:extLst>
              <a:ext uri="{FF2B5EF4-FFF2-40B4-BE49-F238E27FC236}">
                <a16:creationId xmlns:a16="http://schemas.microsoft.com/office/drawing/2014/main" id="{E76F0C7A-FE1F-857D-568A-A389C6AC9375}"/>
              </a:ext>
            </a:extLst>
          </p:cNvPr>
          <p:cNvSpPr/>
          <p:nvPr/>
        </p:nvSpPr>
        <p:spPr>
          <a:xfrm>
            <a:off x="297758" y="1160870"/>
            <a:ext cx="1106945" cy="1537954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/>
              <a:t>Container 1</a:t>
            </a:r>
            <a:endParaRPr lang="en-GB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437C3C-056B-0F99-6EE6-A6CBBF4522EB}"/>
              </a:ext>
            </a:extLst>
          </p:cNvPr>
          <p:cNvSpPr txBox="1"/>
          <p:nvPr/>
        </p:nvSpPr>
        <p:spPr>
          <a:xfrm>
            <a:off x="305765" y="4296032"/>
            <a:ext cx="1093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…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1B49B3F-4EE4-F55B-70A8-4FB4A3D7D3DC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1382500" y="1816740"/>
            <a:ext cx="633758" cy="974934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C9F7E37-628A-EFA5-33FB-55AE5CBAE0D8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1457617" y="3621595"/>
            <a:ext cx="139500" cy="25967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147D98B-4307-680D-2318-28971B78AC0A}"/>
              </a:ext>
            </a:extLst>
          </p:cNvPr>
          <p:cNvCxnSpPr>
            <a:cxnSpLocks/>
            <a:endCxn id="4" idx="2"/>
          </p:cNvCxnSpPr>
          <p:nvPr/>
        </p:nvCxnSpPr>
        <p:spPr>
          <a:xfrm flipV="1">
            <a:off x="1333041" y="4503449"/>
            <a:ext cx="683217" cy="1395458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338BD4E2-872F-1B4D-581E-28DAF5A6560F}"/>
              </a:ext>
            </a:extLst>
          </p:cNvPr>
          <p:cNvSpPr/>
          <p:nvPr/>
        </p:nvSpPr>
        <p:spPr>
          <a:xfrm>
            <a:off x="444194" y="1233069"/>
            <a:ext cx="814072" cy="589299"/>
          </a:xfrm>
          <a:prstGeom prst="ellipse">
            <a:avLst/>
          </a:prstGeom>
          <a:pattFill prst="ltUpDiag">
            <a:fgClr>
              <a:schemeClr val="accent3">
                <a:lumMod val="75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CPU !</a:t>
            </a:r>
          </a:p>
        </p:txBody>
      </p:sp>
      <p:sp>
        <p:nvSpPr>
          <p:cNvPr id="22" name="Rounded Rectangle 151">
            <a:extLst>
              <a:ext uri="{FF2B5EF4-FFF2-40B4-BE49-F238E27FC236}">
                <a16:creationId xmlns:a16="http://schemas.microsoft.com/office/drawing/2014/main" id="{6564BB19-B248-BEF9-239C-C2BEF4D162D1}"/>
              </a:ext>
            </a:extLst>
          </p:cNvPr>
          <p:cNvSpPr/>
          <p:nvPr/>
        </p:nvSpPr>
        <p:spPr>
          <a:xfrm>
            <a:off x="330860" y="2966182"/>
            <a:ext cx="1106945" cy="1537954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/>
              <a:t>Container 2</a:t>
            </a:r>
            <a:endParaRPr lang="en-GB" sz="100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950665D-385C-67BD-39B8-40719CFEE174}"/>
              </a:ext>
            </a:extLst>
          </p:cNvPr>
          <p:cNvSpPr/>
          <p:nvPr/>
        </p:nvSpPr>
        <p:spPr>
          <a:xfrm>
            <a:off x="477296" y="3038381"/>
            <a:ext cx="814072" cy="589299"/>
          </a:xfrm>
          <a:prstGeom prst="ellipse">
            <a:avLst/>
          </a:prstGeom>
          <a:pattFill prst="ltUpDiag">
            <a:fgClr>
              <a:srgbClr val="00ADD9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CPU !</a:t>
            </a:r>
          </a:p>
        </p:txBody>
      </p:sp>
      <p:sp>
        <p:nvSpPr>
          <p:cNvPr id="24" name="Rounded Rectangle 151">
            <a:extLst>
              <a:ext uri="{FF2B5EF4-FFF2-40B4-BE49-F238E27FC236}">
                <a16:creationId xmlns:a16="http://schemas.microsoft.com/office/drawing/2014/main" id="{5CD6E32F-93F7-6AD7-4A66-E395B62F4FCE}"/>
              </a:ext>
            </a:extLst>
          </p:cNvPr>
          <p:cNvSpPr/>
          <p:nvPr/>
        </p:nvSpPr>
        <p:spPr>
          <a:xfrm>
            <a:off x="305765" y="5172488"/>
            <a:ext cx="1106945" cy="153795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/>
              <a:t>Container N</a:t>
            </a:r>
            <a:endParaRPr lang="en-GB" sz="100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9670CFA-D19F-4FB1-EB77-8F0E48C99745}"/>
              </a:ext>
            </a:extLst>
          </p:cNvPr>
          <p:cNvSpPr/>
          <p:nvPr/>
        </p:nvSpPr>
        <p:spPr>
          <a:xfrm>
            <a:off x="452201" y="5244687"/>
            <a:ext cx="814072" cy="589299"/>
          </a:xfrm>
          <a:prstGeom prst="ellipse">
            <a:avLst/>
          </a:prstGeom>
          <a:pattFill prst="ltUpDiag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CPU !</a:t>
            </a:r>
          </a:p>
        </p:txBody>
      </p:sp>
      <p:sp>
        <p:nvSpPr>
          <p:cNvPr id="32" name="CustomShape 19">
            <a:extLst>
              <a:ext uri="{FF2B5EF4-FFF2-40B4-BE49-F238E27FC236}">
                <a16:creationId xmlns:a16="http://schemas.microsoft.com/office/drawing/2014/main" id="{EA30603C-46EE-48E6-5F59-8D98BD58BA7F}"/>
              </a:ext>
            </a:extLst>
          </p:cNvPr>
          <p:cNvSpPr/>
          <p:nvPr/>
        </p:nvSpPr>
        <p:spPr>
          <a:xfrm flipH="1">
            <a:off x="5307716" y="1988215"/>
            <a:ext cx="1589059" cy="357978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000" b="1" strike="noStrike" spc="-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OFM Services</a:t>
            </a:r>
            <a:endParaRPr lang="en-IE" sz="1000" b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ustomShape 21">
            <a:extLst>
              <a:ext uri="{FF2B5EF4-FFF2-40B4-BE49-F238E27FC236}">
                <a16:creationId xmlns:a16="http://schemas.microsoft.com/office/drawing/2014/main" id="{2C7BC314-BFF5-9D39-BCE1-D0B9B48D3B10}"/>
              </a:ext>
            </a:extLst>
          </p:cNvPr>
          <p:cNvSpPr/>
          <p:nvPr/>
        </p:nvSpPr>
        <p:spPr>
          <a:xfrm rot="16200000" flipH="1">
            <a:off x="10601506" y="3524199"/>
            <a:ext cx="1768935" cy="414526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000" b="0" strike="noStrike" spc="-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Hardware  Manager</a:t>
            </a:r>
            <a:r>
              <a:rPr lang="en-US" sz="1000" spc="-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(s)</a:t>
            </a:r>
            <a:endParaRPr lang="en-IE" sz="1000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CustomShape 28">
            <a:extLst>
              <a:ext uri="{FF2B5EF4-FFF2-40B4-BE49-F238E27FC236}">
                <a16:creationId xmlns:a16="http://schemas.microsoft.com/office/drawing/2014/main" id="{94726366-921B-6C1F-99EB-45322DC5ED73}"/>
              </a:ext>
            </a:extLst>
          </p:cNvPr>
          <p:cNvSpPr/>
          <p:nvPr/>
        </p:nvSpPr>
        <p:spPr>
          <a:xfrm flipH="1">
            <a:off x="9831791" y="3500471"/>
            <a:ext cx="754772" cy="49115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00000"/>
              </a:gs>
              <a:gs pos="100000">
                <a:srgbClr val="00B050"/>
              </a:gs>
            </a:gsLst>
            <a:lin ang="0"/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000" b="0" strike="noStrike" spc="-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</a:t>
            </a:r>
            <a:endParaRPr lang="en-IE" sz="1000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CustomShape 36">
            <a:extLst>
              <a:ext uri="{FF2B5EF4-FFF2-40B4-BE49-F238E27FC236}">
                <a16:creationId xmlns:a16="http://schemas.microsoft.com/office/drawing/2014/main" id="{E5595C24-2D59-6E80-183F-9E3FB7B66ECC}"/>
              </a:ext>
            </a:extLst>
          </p:cNvPr>
          <p:cNvSpPr/>
          <p:nvPr/>
        </p:nvSpPr>
        <p:spPr>
          <a:xfrm flipH="1">
            <a:off x="5518941" y="2291090"/>
            <a:ext cx="1196109" cy="372841"/>
          </a:xfrm>
          <a:prstGeom prst="rect">
            <a:avLst/>
          </a:prstGeom>
          <a:solidFill>
            <a:srgbClr val="FFFFFF"/>
          </a:solidFill>
          <a:ln w="6480">
            <a:solidFill>
              <a:srgbClr val="7030A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0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 Inventory</a:t>
            </a:r>
            <a:endParaRPr lang="en-IE" sz="1000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CustomShape 30">
            <a:extLst>
              <a:ext uri="{FF2B5EF4-FFF2-40B4-BE49-F238E27FC236}">
                <a16:creationId xmlns:a16="http://schemas.microsoft.com/office/drawing/2014/main" id="{23F321D3-5CFB-59BD-E79B-96E929990663}"/>
              </a:ext>
            </a:extLst>
          </p:cNvPr>
          <p:cNvSpPr/>
          <p:nvPr/>
        </p:nvSpPr>
        <p:spPr>
          <a:xfrm rot="16200000">
            <a:off x="3775588" y="3685206"/>
            <a:ext cx="2737110" cy="221239"/>
          </a:xfrm>
          <a:prstGeom prst="rect">
            <a:avLst/>
          </a:prstGeom>
          <a:solidFill>
            <a:srgbClr val="FF00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100" b="1" strike="noStrike" spc="-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RESTful API (RF/SF)</a:t>
            </a:r>
            <a:endParaRPr lang="en-IE" sz="1100" b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en-IE" sz="1100" b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DD0A0AD-008B-1C78-EE91-FB9AEA1D9AE1}"/>
              </a:ext>
            </a:extLst>
          </p:cNvPr>
          <p:cNvCxnSpPr>
            <a:cxnSpLocks/>
            <a:stCxn id="32" idx="1"/>
            <a:endCxn id="35" idx="3"/>
          </p:cNvCxnSpPr>
          <p:nvPr/>
        </p:nvCxnSpPr>
        <p:spPr>
          <a:xfrm flipV="1">
            <a:off x="6896775" y="3746047"/>
            <a:ext cx="2935016" cy="32062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ylinder 64">
            <a:extLst>
              <a:ext uri="{FF2B5EF4-FFF2-40B4-BE49-F238E27FC236}">
                <a16:creationId xmlns:a16="http://schemas.microsoft.com/office/drawing/2014/main" id="{3EADB0B8-E897-5661-9918-ED8075436664}"/>
              </a:ext>
            </a:extLst>
          </p:cNvPr>
          <p:cNvSpPr/>
          <p:nvPr/>
        </p:nvSpPr>
        <p:spPr>
          <a:xfrm>
            <a:off x="5723856" y="4839989"/>
            <a:ext cx="859203" cy="642100"/>
          </a:xfrm>
          <a:prstGeom prst="ca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900" dirty="0">
                <a:latin typeface="Arial"/>
                <a:cs typeface="Arial"/>
              </a:rPr>
              <a:t>Data Store</a:t>
            </a:r>
            <a:endParaRPr lang="en-IE" sz="900" dirty="0">
              <a:latin typeface="Arial"/>
              <a:cs typeface="Arial"/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B49DA6B-8709-6225-F6E8-C5240F6BEE37}"/>
              </a:ext>
            </a:extLst>
          </p:cNvPr>
          <p:cNvCxnSpPr>
            <a:cxnSpLocks/>
            <a:endCxn id="33" idx="0"/>
          </p:cNvCxnSpPr>
          <p:nvPr/>
        </p:nvCxnSpPr>
        <p:spPr>
          <a:xfrm flipV="1">
            <a:off x="10654892" y="3731463"/>
            <a:ext cx="623819" cy="14584"/>
          </a:xfrm>
          <a:prstGeom prst="straightConnector1">
            <a:avLst/>
          </a:prstGeom>
          <a:ln w="28575"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9" name="CustomShape 36">
            <a:extLst>
              <a:ext uri="{FF2B5EF4-FFF2-40B4-BE49-F238E27FC236}">
                <a16:creationId xmlns:a16="http://schemas.microsoft.com/office/drawing/2014/main" id="{6EB9352A-CF02-3DF7-50A2-DA73463812D9}"/>
              </a:ext>
            </a:extLst>
          </p:cNvPr>
          <p:cNvSpPr/>
          <p:nvPr/>
        </p:nvSpPr>
        <p:spPr>
          <a:xfrm flipH="1">
            <a:off x="5511320" y="2742182"/>
            <a:ext cx="1196109" cy="334416"/>
          </a:xfrm>
          <a:prstGeom prst="rect">
            <a:avLst/>
          </a:prstGeom>
          <a:solidFill>
            <a:srgbClr val="FFFFFF"/>
          </a:solidFill>
          <a:ln w="6480">
            <a:solidFill>
              <a:srgbClr val="7030A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0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 tree management</a:t>
            </a:r>
            <a:endParaRPr lang="en-IE" sz="1000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CustomShape 36">
            <a:extLst>
              <a:ext uri="{FF2B5EF4-FFF2-40B4-BE49-F238E27FC236}">
                <a16:creationId xmlns:a16="http://schemas.microsoft.com/office/drawing/2014/main" id="{471516D9-72AB-7B6D-65FB-E389AD4E3743}"/>
              </a:ext>
            </a:extLst>
          </p:cNvPr>
          <p:cNvSpPr/>
          <p:nvPr/>
        </p:nvSpPr>
        <p:spPr>
          <a:xfrm flipH="1">
            <a:off x="5493967" y="3851934"/>
            <a:ext cx="1196109" cy="234945"/>
          </a:xfrm>
          <a:prstGeom prst="rect">
            <a:avLst/>
          </a:prstGeom>
          <a:solidFill>
            <a:srgbClr val="FFFFFF"/>
          </a:solidFill>
          <a:ln w="6480">
            <a:solidFill>
              <a:srgbClr val="7030A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0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Authentication</a:t>
            </a:r>
            <a:endParaRPr lang="en-IE" sz="1000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CustomShape 36">
            <a:extLst>
              <a:ext uri="{FF2B5EF4-FFF2-40B4-BE49-F238E27FC236}">
                <a16:creationId xmlns:a16="http://schemas.microsoft.com/office/drawing/2014/main" id="{3C4D28EB-946A-5BBE-CE26-1E25DD235871}"/>
              </a:ext>
            </a:extLst>
          </p:cNvPr>
          <p:cNvSpPr/>
          <p:nvPr/>
        </p:nvSpPr>
        <p:spPr>
          <a:xfrm flipH="1">
            <a:off x="5501686" y="4129989"/>
            <a:ext cx="1196109" cy="234945"/>
          </a:xfrm>
          <a:prstGeom prst="rect">
            <a:avLst/>
          </a:prstGeom>
          <a:solidFill>
            <a:srgbClr val="FFFFFF"/>
          </a:solidFill>
          <a:ln w="6480">
            <a:solidFill>
              <a:srgbClr val="7030A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0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Control</a:t>
            </a:r>
            <a:endParaRPr lang="en-IE" sz="1000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CustomShape 36">
            <a:extLst>
              <a:ext uri="{FF2B5EF4-FFF2-40B4-BE49-F238E27FC236}">
                <a16:creationId xmlns:a16="http://schemas.microsoft.com/office/drawing/2014/main" id="{CACD69AF-54D2-7E51-AFC2-95F6063AD87F}"/>
              </a:ext>
            </a:extLst>
          </p:cNvPr>
          <p:cNvSpPr/>
          <p:nvPr/>
        </p:nvSpPr>
        <p:spPr>
          <a:xfrm flipH="1">
            <a:off x="5518942" y="4449246"/>
            <a:ext cx="1196109" cy="234945"/>
          </a:xfrm>
          <a:prstGeom prst="rect">
            <a:avLst/>
          </a:prstGeom>
          <a:solidFill>
            <a:srgbClr val="FFFFFF"/>
          </a:solidFill>
          <a:ln w="6480">
            <a:solidFill>
              <a:srgbClr val="7030A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0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Events &amp; Logs</a:t>
            </a:r>
            <a:endParaRPr lang="en-IE" sz="1000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CustomShape 36">
            <a:extLst>
              <a:ext uri="{FF2B5EF4-FFF2-40B4-BE49-F238E27FC236}">
                <a16:creationId xmlns:a16="http://schemas.microsoft.com/office/drawing/2014/main" id="{72ED414F-F733-AE1F-BC52-1DE23C0F11B3}"/>
              </a:ext>
            </a:extLst>
          </p:cNvPr>
          <p:cNvSpPr/>
          <p:nvPr/>
        </p:nvSpPr>
        <p:spPr>
          <a:xfrm flipH="1">
            <a:off x="5497426" y="3118241"/>
            <a:ext cx="1196109" cy="328026"/>
          </a:xfrm>
          <a:prstGeom prst="rect">
            <a:avLst/>
          </a:prstGeom>
          <a:solidFill>
            <a:srgbClr val="FFFFFF"/>
          </a:solidFill>
          <a:ln w="6480">
            <a:solidFill>
              <a:srgbClr val="7030A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Autofit/>
          </a:bodyPr>
          <a:lstStyle/>
          <a:p>
            <a:pPr algn="ctr"/>
            <a:r>
              <a:rPr lang="en-US" sz="900" spc="-1" dirty="0">
                <a:solidFill>
                  <a:srgbClr val="000000"/>
                </a:solidFill>
                <a:latin typeface="Arial"/>
                <a:cs typeface="Arial"/>
              </a:rPr>
              <a:t>Resource Configuration</a:t>
            </a:r>
            <a:endParaRPr lang="en-US" sz="900" dirty="0">
              <a:cs typeface="Calibri"/>
            </a:endParaRPr>
          </a:p>
        </p:txBody>
      </p:sp>
      <p:sp>
        <p:nvSpPr>
          <p:cNvPr id="54" name="CustomShape 36">
            <a:extLst>
              <a:ext uri="{FF2B5EF4-FFF2-40B4-BE49-F238E27FC236}">
                <a16:creationId xmlns:a16="http://schemas.microsoft.com/office/drawing/2014/main" id="{5D9B3E49-C04F-9B9C-1A2C-311E75CF6B1C}"/>
              </a:ext>
            </a:extLst>
          </p:cNvPr>
          <p:cNvSpPr/>
          <p:nvPr/>
        </p:nvSpPr>
        <p:spPr>
          <a:xfrm flipH="1">
            <a:off x="5507245" y="3476438"/>
            <a:ext cx="1196109" cy="331023"/>
          </a:xfrm>
          <a:prstGeom prst="rect">
            <a:avLst/>
          </a:prstGeom>
          <a:solidFill>
            <a:srgbClr val="FFFFFF"/>
          </a:solidFill>
          <a:ln w="6480">
            <a:solidFill>
              <a:srgbClr val="7030A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Autofit/>
          </a:bodyPr>
          <a:lstStyle/>
          <a:p>
            <a:pPr algn="ctr"/>
            <a:r>
              <a:rPr lang="en-US" sz="1000" spc="-1" dirty="0">
                <a:solidFill>
                  <a:srgbClr val="000000"/>
                </a:solidFill>
                <a:latin typeface="Arial"/>
                <a:cs typeface="Arial"/>
              </a:rPr>
              <a:t>Fabric Configuration</a:t>
            </a:r>
            <a:endParaRPr lang="en-US" dirty="0"/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2B76491-A499-57AA-6672-83A676C46EBD}"/>
              </a:ext>
            </a:extLst>
          </p:cNvPr>
          <p:cNvCxnSpPr/>
          <p:nvPr/>
        </p:nvCxnSpPr>
        <p:spPr>
          <a:xfrm>
            <a:off x="1434072" y="1524000"/>
            <a:ext cx="8759041" cy="0"/>
          </a:xfrm>
          <a:prstGeom prst="line">
            <a:avLst/>
          </a:prstGeom>
          <a:ln w="444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0DA2171F-D203-2FE8-18A7-554F0C70AD9E}"/>
              </a:ext>
            </a:extLst>
          </p:cNvPr>
          <p:cNvCxnSpPr>
            <a:cxnSpLocks/>
          </p:cNvCxnSpPr>
          <p:nvPr/>
        </p:nvCxnSpPr>
        <p:spPr>
          <a:xfrm>
            <a:off x="10171765" y="1524000"/>
            <a:ext cx="1106945" cy="1794397"/>
          </a:xfrm>
          <a:prstGeom prst="line">
            <a:avLst/>
          </a:prstGeom>
          <a:ln w="444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BE1070DC-8E55-44A5-E75B-8BCB83CFAB39}"/>
              </a:ext>
            </a:extLst>
          </p:cNvPr>
          <p:cNvCxnSpPr>
            <a:cxnSpLocks/>
          </p:cNvCxnSpPr>
          <p:nvPr/>
        </p:nvCxnSpPr>
        <p:spPr>
          <a:xfrm flipV="1">
            <a:off x="1434072" y="6117771"/>
            <a:ext cx="8759041" cy="98327"/>
          </a:xfrm>
          <a:prstGeom prst="line">
            <a:avLst/>
          </a:prstGeom>
          <a:ln w="444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4825034-D5B3-60FF-4CB2-FB33A5D9A864}"/>
              </a:ext>
            </a:extLst>
          </p:cNvPr>
          <p:cNvCxnSpPr>
            <a:cxnSpLocks/>
          </p:cNvCxnSpPr>
          <p:nvPr/>
        </p:nvCxnSpPr>
        <p:spPr>
          <a:xfrm flipV="1">
            <a:off x="10150420" y="4410904"/>
            <a:ext cx="1128290" cy="1696028"/>
          </a:xfrm>
          <a:prstGeom prst="line">
            <a:avLst/>
          </a:prstGeom>
          <a:ln w="444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F9D702E1-16FF-2C20-DE2A-08D60BA71C92}"/>
              </a:ext>
            </a:extLst>
          </p:cNvPr>
          <p:cNvSpPr/>
          <p:nvPr/>
        </p:nvSpPr>
        <p:spPr>
          <a:xfrm>
            <a:off x="9938174" y="5170376"/>
            <a:ext cx="1340536" cy="387789"/>
          </a:xfrm>
          <a:prstGeom prst="rect">
            <a:avLst/>
          </a:prstGeom>
          <a:solidFill>
            <a:srgbClr val="A1A8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CXL Switch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E82E965E-89C9-2948-A5CA-32674D201FFB}"/>
              </a:ext>
            </a:extLst>
          </p:cNvPr>
          <p:cNvSpPr/>
          <p:nvPr/>
        </p:nvSpPr>
        <p:spPr>
          <a:xfrm>
            <a:off x="8225061" y="5170375"/>
            <a:ext cx="1340536" cy="387789"/>
          </a:xfrm>
          <a:prstGeom prst="rect">
            <a:avLst/>
          </a:prstGeom>
          <a:solidFill>
            <a:srgbClr val="A1A8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CXL Switch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9401E555-A155-C5AF-E0DA-D204BEFABB12}"/>
              </a:ext>
            </a:extLst>
          </p:cNvPr>
          <p:cNvSpPr/>
          <p:nvPr/>
        </p:nvSpPr>
        <p:spPr>
          <a:xfrm>
            <a:off x="9924124" y="5777535"/>
            <a:ext cx="1340536" cy="387789"/>
          </a:xfrm>
          <a:prstGeom prst="rect">
            <a:avLst/>
          </a:prstGeom>
          <a:solidFill>
            <a:srgbClr val="A1A8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CXL Switch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8C5AEE74-234B-B7F1-1673-75006E94DC0D}"/>
              </a:ext>
            </a:extLst>
          </p:cNvPr>
          <p:cNvSpPr/>
          <p:nvPr/>
        </p:nvSpPr>
        <p:spPr>
          <a:xfrm>
            <a:off x="8230883" y="5777535"/>
            <a:ext cx="1340536" cy="387789"/>
          </a:xfrm>
          <a:prstGeom prst="rect">
            <a:avLst/>
          </a:prstGeom>
          <a:solidFill>
            <a:srgbClr val="A1A8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CXL Switch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9AFAE9EC-AE10-79D7-ED71-CCBF930C88FB}"/>
              </a:ext>
            </a:extLst>
          </p:cNvPr>
          <p:cNvSpPr/>
          <p:nvPr/>
        </p:nvSpPr>
        <p:spPr>
          <a:xfrm>
            <a:off x="11656124" y="5164576"/>
            <a:ext cx="338727" cy="3935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9A675F14-3E29-F707-7BD9-5A2597B76E0F}"/>
              </a:ext>
            </a:extLst>
          </p:cNvPr>
          <p:cNvSpPr/>
          <p:nvPr/>
        </p:nvSpPr>
        <p:spPr>
          <a:xfrm>
            <a:off x="11656124" y="5777535"/>
            <a:ext cx="338727" cy="393588"/>
          </a:xfrm>
          <a:prstGeom prst="rect">
            <a:avLst/>
          </a:prstGeom>
          <a:solidFill>
            <a:srgbClr val="A12F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952DDCF7-48A5-28C4-B459-98EBBA331967}"/>
              </a:ext>
            </a:extLst>
          </p:cNvPr>
          <p:cNvSpPr/>
          <p:nvPr/>
        </p:nvSpPr>
        <p:spPr>
          <a:xfrm>
            <a:off x="10890911" y="6384694"/>
            <a:ext cx="338727" cy="39358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0EA5E118-2B1B-CC36-16FD-FE09AE0B81FC}"/>
              </a:ext>
            </a:extLst>
          </p:cNvPr>
          <p:cNvSpPr/>
          <p:nvPr/>
        </p:nvSpPr>
        <p:spPr>
          <a:xfrm>
            <a:off x="10425028" y="6384694"/>
            <a:ext cx="338727" cy="393588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425CA22F-A212-8119-E41D-1384664DFA08}"/>
              </a:ext>
            </a:extLst>
          </p:cNvPr>
          <p:cNvSpPr/>
          <p:nvPr/>
        </p:nvSpPr>
        <p:spPr>
          <a:xfrm>
            <a:off x="9938174" y="6384694"/>
            <a:ext cx="338727" cy="39358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5E6CB540-4C4D-63B7-044E-6021299F67B4}"/>
              </a:ext>
            </a:extLst>
          </p:cNvPr>
          <p:cNvSpPr/>
          <p:nvPr/>
        </p:nvSpPr>
        <p:spPr>
          <a:xfrm>
            <a:off x="9218379" y="6384694"/>
            <a:ext cx="338727" cy="39358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8FFFEEEA-C6CC-3279-94F0-220608214395}"/>
              </a:ext>
            </a:extLst>
          </p:cNvPr>
          <p:cNvSpPr/>
          <p:nvPr/>
        </p:nvSpPr>
        <p:spPr>
          <a:xfrm>
            <a:off x="8752496" y="6384694"/>
            <a:ext cx="338727" cy="39358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1D51F9A4-5768-9DEB-21B2-040ED325D681}"/>
              </a:ext>
            </a:extLst>
          </p:cNvPr>
          <p:cNvSpPr/>
          <p:nvPr/>
        </p:nvSpPr>
        <p:spPr>
          <a:xfrm>
            <a:off x="8265642" y="6384694"/>
            <a:ext cx="338727" cy="393588"/>
          </a:xfrm>
          <a:prstGeom prst="rect">
            <a:avLst/>
          </a:prstGeom>
          <a:solidFill>
            <a:srgbClr val="A12F83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49C9A8BC-FCBB-6411-9A39-01045E6A25D0}"/>
              </a:ext>
            </a:extLst>
          </p:cNvPr>
          <p:cNvSpPr/>
          <p:nvPr/>
        </p:nvSpPr>
        <p:spPr>
          <a:xfrm>
            <a:off x="7555709" y="5568003"/>
            <a:ext cx="338727" cy="3935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8EC9E60E-1639-B143-01E4-E74EB3E342D2}"/>
              </a:ext>
            </a:extLst>
          </p:cNvPr>
          <p:cNvSpPr/>
          <p:nvPr/>
        </p:nvSpPr>
        <p:spPr>
          <a:xfrm>
            <a:off x="7574977" y="6203815"/>
            <a:ext cx="338727" cy="3935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408D894E-E173-5E95-5361-D64F353E5E5A}"/>
              </a:ext>
            </a:extLst>
          </p:cNvPr>
          <p:cNvCxnSpPr>
            <a:cxnSpLocks/>
            <a:endCxn id="84" idx="0"/>
          </p:cNvCxnSpPr>
          <p:nvPr/>
        </p:nvCxnSpPr>
        <p:spPr>
          <a:xfrm flipH="1">
            <a:off x="8895329" y="4101036"/>
            <a:ext cx="2383381" cy="1069339"/>
          </a:xfrm>
          <a:prstGeom prst="line">
            <a:avLst/>
          </a:prstGeom>
          <a:ln w="57150">
            <a:solidFill>
              <a:srgbClr val="FF3A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14243BBE-5979-3A1E-22F4-996EE6D7E890}"/>
              </a:ext>
            </a:extLst>
          </p:cNvPr>
          <p:cNvCxnSpPr>
            <a:cxnSpLocks/>
            <a:stCxn id="84" idx="2"/>
            <a:endCxn id="86" idx="0"/>
          </p:cNvCxnSpPr>
          <p:nvPr/>
        </p:nvCxnSpPr>
        <p:spPr>
          <a:xfrm>
            <a:off x="8895329" y="5558164"/>
            <a:ext cx="5822" cy="21937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9B0F5228-3A53-3857-40EB-12DC579ADD6C}"/>
              </a:ext>
            </a:extLst>
          </p:cNvPr>
          <p:cNvCxnSpPr>
            <a:cxnSpLocks/>
            <a:endCxn id="94" idx="0"/>
          </p:cNvCxnSpPr>
          <p:nvPr/>
        </p:nvCxnSpPr>
        <p:spPr>
          <a:xfrm>
            <a:off x="8435005" y="6214548"/>
            <a:ext cx="1" cy="1701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AC37D506-A1B5-064A-7B37-95AB52FFFDF0}"/>
              </a:ext>
            </a:extLst>
          </p:cNvPr>
          <p:cNvCxnSpPr>
            <a:cxnSpLocks/>
          </p:cNvCxnSpPr>
          <p:nvPr/>
        </p:nvCxnSpPr>
        <p:spPr>
          <a:xfrm>
            <a:off x="8921859" y="6189936"/>
            <a:ext cx="1" cy="1701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8043B28B-9127-1630-C466-E8676E90160F}"/>
              </a:ext>
            </a:extLst>
          </p:cNvPr>
          <p:cNvCxnSpPr>
            <a:cxnSpLocks/>
          </p:cNvCxnSpPr>
          <p:nvPr/>
        </p:nvCxnSpPr>
        <p:spPr>
          <a:xfrm>
            <a:off x="9380982" y="6189936"/>
            <a:ext cx="1" cy="1701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6B5380CE-C5AF-72F3-60CB-71504AC6F847}"/>
              </a:ext>
            </a:extLst>
          </p:cNvPr>
          <p:cNvCxnSpPr>
            <a:cxnSpLocks/>
          </p:cNvCxnSpPr>
          <p:nvPr/>
        </p:nvCxnSpPr>
        <p:spPr>
          <a:xfrm>
            <a:off x="10107537" y="6189936"/>
            <a:ext cx="1" cy="1701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23C64989-6BEF-61A2-579C-2AF08B7B635C}"/>
              </a:ext>
            </a:extLst>
          </p:cNvPr>
          <p:cNvCxnSpPr>
            <a:cxnSpLocks/>
          </p:cNvCxnSpPr>
          <p:nvPr/>
        </p:nvCxnSpPr>
        <p:spPr>
          <a:xfrm>
            <a:off x="10612569" y="6205017"/>
            <a:ext cx="1" cy="1701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502552A6-19BD-34E1-343C-F922CBE77EFB}"/>
              </a:ext>
            </a:extLst>
          </p:cNvPr>
          <p:cNvCxnSpPr>
            <a:cxnSpLocks/>
          </p:cNvCxnSpPr>
          <p:nvPr/>
        </p:nvCxnSpPr>
        <p:spPr>
          <a:xfrm>
            <a:off x="11072838" y="6204812"/>
            <a:ext cx="1" cy="1701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ABABE73B-EEAD-3D8C-DAF7-A882CBC9597A}"/>
              </a:ext>
            </a:extLst>
          </p:cNvPr>
          <p:cNvCxnSpPr>
            <a:cxnSpLocks/>
            <a:endCxn id="88" idx="1"/>
          </p:cNvCxnSpPr>
          <p:nvPr/>
        </p:nvCxnSpPr>
        <p:spPr>
          <a:xfrm>
            <a:off x="11278710" y="5972728"/>
            <a:ext cx="377414" cy="160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5106D873-8BDB-42DF-F7C7-97CFBBD5BB70}"/>
              </a:ext>
            </a:extLst>
          </p:cNvPr>
          <p:cNvCxnSpPr>
            <a:cxnSpLocks/>
          </p:cNvCxnSpPr>
          <p:nvPr/>
        </p:nvCxnSpPr>
        <p:spPr>
          <a:xfrm>
            <a:off x="11286432" y="5376603"/>
            <a:ext cx="377414" cy="160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C726E185-0790-11D0-669C-89A87A979C6F}"/>
              </a:ext>
            </a:extLst>
          </p:cNvPr>
          <p:cNvCxnSpPr>
            <a:cxnSpLocks/>
            <a:stCxn id="95" idx="3"/>
          </p:cNvCxnSpPr>
          <p:nvPr/>
        </p:nvCxnSpPr>
        <p:spPr>
          <a:xfrm flipV="1">
            <a:off x="7894436" y="5394276"/>
            <a:ext cx="322903" cy="37052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FFC00FCB-8226-FC99-8DD1-47AA8B78D221}"/>
              </a:ext>
            </a:extLst>
          </p:cNvPr>
          <p:cNvCxnSpPr>
            <a:cxnSpLocks/>
            <a:endCxn id="86" idx="1"/>
          </p:cNvCxnSpPr>
          <p:nvPr/>
        </p:nvCxnSpPr>
        <p:spPr>
          <a:xfrm flipV="1">
            <a:off x="7878672" y="5971430"/>
            <a:ext cx="352211" cy="38865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F0767F5F-8166-E7CC-5DA5-3E9587E55F17}"/>
              </a:ext>
            </a:extLst>
          </p:cNvPr>
          <p:cNvCxnSpPr>
            <a:cxnSpLocks/>
          </p:cNvCxnSpPr>
          <p:nvPr/>
        </p:nvCxnSpPr>
        <p:spPr>
          <a:xfrm>
            <a:off x="9553357" y="5378441"/>
            <a:ext cx="370767" cy="5929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5EB437B1-3E37-80EF-5983-4B045A3E1AA4}"/>
              </a:ext>
            </a:extLst>
          </p:cNvPr>
          <p:cNvCxnSpPr>
            <a:cxnSpLocks/>
            <a:stCxn id="83" idx="1"/>
            <a:endCxn id="86" idx="3"/>
          </p:cNvCxnSpPr>
          <p:nvPr/>
        </p:nvCxnSpPr>
        <p:spPr>
          <a:xfrm flipH="1">
            <a:off x="9571419" y="5364271"/>
            <a:ext cx="366755" cy="60715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10">
            <a:extLst>
              <a:ext uri="{FF2B5EF4-FFF2-40B4-BE49-F238E27FC236}">
                <a16:creationId xmlns:a16="http://schemas.microsoft.com/office/drawing/2014/main" id="{0DDFD71A-61E5-E71A-E90E-3F64556F2DA5}"/>
              </a:ext>
            </a:extLst>
          </p:cNvPr>
          <p:cNvSpPr/>
          <p:nvPr/>
        </p:nvSpPr>
        <p:spPr>
          <a:xfrm>
            <a:off x="11645465" y="5179809"/>
            <a:ext cx="349386" cy="1844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FDA5A4EC-6039-0945-BE5E-10A4FD85EB4B}"/>
              </a:ext>
            </a:extLst>
          </p:cNvPr>
          <p:cNvSpPr/>
          <p:nvPr/>
        </p:nvSpPr>
        <p:spPr>
          <a:xfrm>
            <a:off x="10490281" y="6480840"/>
            <a:ext cx="232941" cy="156156"/>
          </a:xfrm>
          <a:prstGeom prst="rect">
            <a:avLst/>
          </a:prstGeom>
          <a:pattFill prst="wdUpDiag">
            <a:fgClr>
              <a:srgbClr val="FFC000"/>
            </a:fgClr>
            <a:bgClr>
              <a:schemeClr val="bg1"/>
            </a:bgClr>
          </a:patt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1FC49253-D751-10F1-4E16-4CFC72941DE8}"/>
              </a:ext>
            </a:extLst>
          </p:cNvPr>
          <p:cNvSpPr/>
          <p:nvPr/>
        </p:nvSpPr>
        <p:spPr>
          <a:xfrm>
            <a:off x="10956367" y="6486340"/>
            <a:ext cx="232941" cy="156156"/>
          </a:xfrm>
          <a:prstGeom prst="rect">
            <a:avLst/>
          </a:prstGeom>
          <a:pattFill prst="wdUpDiag">
            <a:fgClr>
              <a:srgbClr val="00B0F0"/>
            </a:fgClr>
            <a:bgClr>
              <a:schemeClr val="bg1"/>
            </a:bgClr>
          </a:patt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F9591BC2-7789-7D79-8434-9F053FFC51D4}"/>
              </a:ext>
            </a:extLst>
          </p:cNvPr>
          <p:cNvSpPr/>
          <p:nvPr/>
        </p:nvSpPr>
        <p:spPr>
          <a:xfrm>
            <a:off x="9271271" y="6501374"/>
            <a:ext cx="232941" cy="156156"/>
          </a:xfrm>
          <a:prstGeom prst="rect">
            <a:avLst/>
          </a:prstGeom>
          <a:pattFill prst="wdUpDiag">
            <a:fgClr>
              <a:srgbClr val="00B0F0"/>
            </a:fgClr>
            <a:bgClr>
              <a:schemeClr val="bg1"/>
            </a:bgClr>
          </a:patt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72BE2299-5599-E67F-0BD4-06381EA22C54}"/>
              </a:ext>
            </a:extLst>
          </p:cNvPr>
          <p:cNvSpPr/>
          <p:nvPr/>
        </p:nvSpPr>
        <p:spPr>
          <a:xfrm>
            <a:off x="8805249" y="6498422"/>
            <a:ext cx="232941" cy="156156"/>
          </a:xfrm>
          <a:prstGeom prst="rect">
            <a:avLst/>
          </a:prstGeom>
          <a:pattFill prst="wdUpDiag">
            <a:fgClr>
              <a:srgbClr val="FFC000"/>
            </a:fgClr>
            <a:bgClr>
              <a:schemeClr val="bg1"/>
            </a:bgClr>
          </a:patt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69FD65B6-804C-3C3F-F631-E240A7624C05}"/>
              </a:ext>
            </a:extLst>
          </p:cNvPr>
          <p:cNvSpPr/>
          <p:nvPr/>
        </p:nvSpPr>
        <p:spPr>
          <a:xfrm>
            <a:off x="8326177" y="6503410"/>
            <a:ext cx="232941" cy="156156"/>
          </a:xfrm>
          <a:prstGeom prst="rect">
            <a:avLst/>
          </a:prstGeom>
          <a:pattFill prst="wdUpDiag">
            <a:fgClr>
              <a:srgbClr val="FFC000"/>
            </a:fgClr>
            <a:bgClr>
              <a:schemeClr val="bg1"/>
            </a:bgClr>
          </a:patt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34BD87D1-7995-2CA6-FAE6-7F2B46292B1C}"/>
              </a:ext>
            </a:extLst>
          </p:cNvPr>
          <p:cNvSpPr/>
          <p:nvPr/>
        </p:nvSpPr>
        <p:spPr>
          <a:xfrm>
            <a:off x="7645731" y="6282004"/>
            <a:ext cx="232941" cy="156156"/>
          </a:xfrm>
          <a:prstGeom prst="rect">
            <a:avLst/>
          </a:prstGeom>
          <a:pattFill prst="wdUpDiag">
            <a:fgClr>
              <a:srgbClr val="FFC000"/>
            </a:fgClr>
            <a:bgClr>
              <a:schemeClr val="bg1"/>
            </a:bgClr>
          </a:pattFill>
          <a:ln>
            <a:solidFill>
              <a:srgbClr val="FFC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9305F065-39A8-4177-E25B-356D19043285}"/>
              </a:ext>
            </a:extLst>
          </p:cNvPr>
          <p:cNvSpPr/>
          <p:nvPr/>
        </p:nvSpPr>
        <p:spPr>
          <a:xfrm>
            <a:off x="7613966" y="5665026"/>
            <a:ext cx="232941" cy="156156"/>
          </a:xfrm>
          <a:prstGeom prst="rect">
            <a:avLst/>
          </a:prstGeom>
          <a:pattFill prst="wdUpDiag">
            <a:fgClr>
              <a:srgbClr val="00B0F0"/>
            </a:fgClr>
            <a:bgClr>
              <a:schemeClr val="bg1"/>
            </a:bgClr>
          </a:pattFill>
          <a:ln>
            <a:solidFill>
              <a:srgbClr val="FFC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5108D1FD-F478-2F20-281A-B61631E516D9}"/>
              </a:ext>
            </a:extLst>
          </p:cNvPr>
          <p:cNvSpPr/>
          <p:nvPr/>
        </p:nvSpPr>
        <p:spPr>
          <a:xfrm>
            <a:off x="11703687" y="5186821"/>
            <a:ext cx="232941" cy="156156"/>
          </a:xfrm>
          <a:prstGeom prst="rect">
            <a:avLst/>
          </a:prstGeom>
          <a:pattFill prst="wdUpDiag">
            <a:fgClr>
              <a:srgbClr val="00B0F0"/>
            </a:fgClr>
            <a:bgClr>
              <a:schemeClr val="bg1"/>
            </a:bgClr>
          </a:pattFill>
          <a:ln>
            <a:solidFill>
              <a:srgbClr val="FFC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3519D1A0-9ED7-9F4E-0828-B0AD48EF9100}"/>
              </a:ext>
            </a:extLst>
          </p:cNvPr>
          <p:cNvSpPr/>
          <p:nvPr/>
        </p:nvSpPr>
        <p:spPr>
          <a:xfrm>
            <a:off x="11703134" y="5399214"/>
            <a:ext cx="232941" cy="156156"/>
          </a:xfrm>
          <a:prstGeom prst="rect">
            <a:avLst/>
          </a:prstGeom>
          <a:pattFill prst="wdUpDiag">
            <a:fgClr>
              <a:srgbClr val="FFC000"/>
            </a:fgClr>
            <a:bgClr>
              <a:schemeClr val="bg1"/>
            </a:bgClr>
          </a:pattFill>
          <a:ln>
            <a:solidFill>
              <a:srgbClr val="FFC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A7A2B69A-3528-FF26-815E-7176BBF484E8}"/>
              </a:ext>
            </a:extLst>
          </p:cNvPr>
          <p:cNvSpPr/>
          <p:nvPr/>
        </p:nvSpPr>
        <p:spPr>
          <a:xfrm>
            <a:off x="11703133" y="5889353"/>
            <a:ext cx="232941" cy="156156"/>
          </a:xfrm>
          <a:prstGeom prst="rect">
            <a:avLst/>
          </a:prstGeom>
          <a:pattFill prst="wdUpDiag">
            <a:fgClr>
              <a:srgbClr val="FFC000"/>
            </a:fgClr>
            <a:bgClr>
              <a:schemeClr val="bg1"/>
            </a:bgClr>
          </a:pattFill>
          <a:ln>
            <a:solidFill>
              <a:srgbClr val="FFC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B74297B2-0F50-FA6D-177D-303EEC3FB939}"/>
              </a:ext>
            </a:extLst>
          </p:cNvPr>
          <p:cNvSpPr/>
          <p:nvPr/>
        </p:nvSpPr>
        <p:spPr>
          <a:xfrm>
            <a:off x="9991095" y="6498422"/>
            <a:ext cx="232941" cy="156156"/>
          </a:xfrm>
          <a:prstGeom prst="rect">
            <a:avLst/>
          </a:prstGeom>
          <a:pattFill prst="wdUpDiag">
            <a:fgClr>
              <a:srgbClr val="FFC000"/>
            </a:fgClr>
            <a:bgClr>
              <a:schemeClr val="bg1"/>
            </a:bgClr>
          </a:patt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31A9BEE5-1D84-5339-4761-1B8B43641722}"/>
              </a:ext>
            </a:extLst>
          </p:cNvPr>
          <p:cNvCxnSpPr>
            <a:cxnSpLocks/>
          </p:cNvCxnSpPr>
          <p:nvPr/>
        </p:nvCxnSpPr>
        <p:spPr>
          <a:xfrm flipH="1">
            <a:off x="10594391" y="4168282"/>
            <a:ext cx="684319" cy="1002093"/>
          </a:xfrm>
          <a:prstGeom prst="line">
            <a:avLst/>
          </a:prstGeom>
          <a:ln w="57150">
            <a:solidFill>
              <a:srgbClr val="FF3A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>
            <a:extLst>
              <a:ext uri="{FF2B5EF4-FFF2-40B4-BE49-F238E27FC236}">
                <a16:creationId xmlns:a16="http://schemas.microsoft.com/office/drawing/2014/main" id="{62C12388-66C2-10DB-64CD-5438C17D1FC4}"/>
              </a:ext>
            </a:extLst>
          </p:cNvPr>
          <p:cNvSpPr txBox="1"/>
          <p:nvPr/>
        </p:nvSpPr>
        <p:spPr>
          <a:xfrm>
            <a:off x="7991989" y="4371387"/>
            <a:ext cx="1589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High Speed Fabric Links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90A6A535-B75B-0C7C-5A5C-12EE1AA1A627}"/>
              </a:ext>
            </a:extLst>
          </p:cNvPr>
          <p:cNvSpPr txBox="1"/>
          <p:nvPr/>
        </p:nvSpPr>
        <p:spPr>
          <a:xfrm>
            <a:off x="7117618" y="3342486"/>
            <a:ext cx="2750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Redfish/Swordfish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8603F7D-80D3-6DAF-F1E4-12200F7BB013}"/>
              </a:ext>
            </a:extLst>
          </p:cNvPr>
          <p:cNvCxnSpPr>
            <a:cxnSpLocks/>
          </p:cNvCxnSpPr>
          <p:nvPr/>
        </p:nvCxnSpPr>
        <p:spPr>
          <a:xfrm>
            <a:off x="4189600" y="3720778"/>
            <a:ext cx="322557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64729DD9-A61B-6F30-6427-2304FAAC5A08}"/>
              </a:ext>
            </a:extLst>
          </p:cNvPr>
          <p:cNvSpPr/>
          <p:nvPr/>
        </p:nvSpPr>
        <p:spPr>
          <a:xfrm rot="16200000">
            <a:off x="2474738" y="3641266"/>
            <a:ext cx="4400249" cy="362363"/>
          </a:xfrm>
          <a:prstGeom prst="rect">
            <a:avLst/>
          </a:prstGeom>
          <a:solidFill>
            <a:srgbClr val="C649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Message Queue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46A4328-834F-A916-4490-02D8A466D7A8}"/>
              </a:ext>
            </a:extLst>
          </p:cNvPr>
          <p:cNvCxnSpPr>
            <a:cxnSpLocks/>
          </p:cNvCxnSpPr>
          <p:nvPr/>
        </p:nvCxnSpPr>
        <p:spPr>
          <a:xfrm flipV="1">
            <a:off x="4878259" y="3687032"/>
            <a:ext cx="235256" cy="11466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842FE27-A5DE-FA7C-6A36-B421DA29E358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2435398" y="3634578"/>
            <a:ext cx="346490" cy="12984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8A169FB9-1E3F-A6FB-F3A5-FA46EBB9F08C}"/>
              </a:ext>
            </a:extLst>
          </p:cNvPr>
          <p:cNvSpPr/>
          <p:nvPr/>
        </p:nvSpPr>
        <p:spPr>
          <a:xfrm>
            <a:off x="2833558" y="1133673"/>
            <a:ext cx="1545701" cy="5596475"/>
          </a:xfrm>
          <a:prstGeom prst="rect">
            <a:avLst/>
          </a:prstGeom>
          <a:solidFill>
            <a:srgbClr val="F4943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D04951-BE55-C87C-7EB4-780D7E0FEC1B}"/>
              </a:ext>
            </a:extLst>
          </p:cNvPr>
          <p:cNvSpPr/>
          <p:nvPr/>
        </p:nvSpPr>
        <p:spPr>
          <a:xfrm>
            <a:off x="2834841" y="1270742"/>
            <a:ext cx="1546563" cy="780163"/>
          </a:xfrm>
          <a:prstGeom prst="rect">
            <a:avLst/>
          </a:prstGeom>
          <a:solidFill>
            <a:srgbClr val="F3998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Resource Control Operations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(e.g., Compute, FAM, Storage Fabric)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F660B1-6C37-FADD-0F2A-9B15CDCD36F3}"/>
              </a:ext>
            </a:extLst>
          </p:cNvPr>
          <p:cNvSpPr/>
          <p:nvPr/>
        </p:nvSpPr>
        <p:spPr>
          <a:xfrm>
            <a:off x="2860171" y="3708029"/>
            <a:ext cx="1491451" cy="58800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Resource Events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DE56AF4-85FC-6058-9772-06BB85BCEA6D}"/>
              </a:ext>
            </a:extLst>
          </p:cNvPr>
          <p:cNvSpPr/>
          <p:nvPr/>
        </p:nvSpPr>
        <p:spPr>
          <a:xfrm>
            <a:off x="2870417" y="4355645"/>
            <a:ext cx="1470957" cy="1020958"/>
          </a:xfrm>
          <a:prstGeom prst="rect">
            <a:avLst/>
          </a:prstGeom>
          <a:solidFill>
            <a:srgbClr val="FA528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Composition 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Policies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197F9E2-039D-FF4A-F7BD-2774857E107E}"/>
              </a:ext>
            </a:extLst>
          </p:cNvPr>
          <p:cNvSpPr/>
          <p:nvPr/>
        </p:nvSpPr>
        <p:spPr>
          <a:xfrm>
            <a:off x="2826184" y="2198203"/>
            <a:ext cx="1546562" cy="144697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Resource Graph Representation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(e.g., Compute, FAM, Storage Fabric)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Can 29">
            <a:extLst>
              <a:ext uri="{FF2B5EF4-FFF2-40B4-BE49-F238E27FC236}">
                <a16:creationId xmlns:a16="http://schemas.microsoft.com/office/drawing/2014/main" id="{DC7C54AD-046A-EB03-AAD5-BC22137A7320}"/>
              </a:ext>
            </a:extLst>
          </p:cNvPr>
          <p:cNvSpPr/>
          <p:nvPr/>
        </p:nvSpPr>
        <p:spPr>
          <a:xfrm>
            <a:off x="2989252" y="3066489"/>
            <a:ext cx="1230971" cy="531605"/>
          </a:xfrm>
          <a:prstGeom prst="can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Graph Reference Database</a:t>
            </a:r>
          </a:p>
        </p:txBody>
      </p:sp>
      <p:sp>
        <p:nvSpPr>
          <p:cNvPr id="3" name="Can 2">
            <a:extLst>
              <a:ext uri="{FF2B5EF4-FFF2-40B4-BE49-F238E27FC236}">
                <a16:creationId xmlns:a16="http://schemas.microsoft.com/office/drawing/2014/main" id="{0A087350-C8EA-3869-82D4-A081856F2A0C}"/>
              </a:ext>
            </a:extLst>
          </p:cNvPr>
          <p:cNvSpPr/>
          <p:nvPr/>
        </p:nvSpPr>
        <p:spPr>
          <a:xfrm>
            <a:off x="2939008" y="4805394"/>
            <a:ext cx="1357657" cy="528606"/>
          </a:xfrm>
          <a:prstGeom prst="can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Graph Reference Database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2117C8-2801-194E-D44E-7A6B006FAF54}"/>
              </a:ext>
            </a:extLst>
          </p:cNvPr>
          <p:cNvSpPr/>
          <p:nvPr/>
        </p:nvSpPr>
        <p:spPr>
          <a:xfrm>
            <a:off x="2853360" y="5461072"/>
            <a:ext cx="1470957" cy="1020958"/>
          </a:xfrm>
          <a:prstGeom prst="rect">
            <a:avLst/>
          </a:prstGeom>
          <a:solidFill>
            <a:srgbClr val="D46DD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Authorization Block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Can 15">
            <a:extLst>
              <a:ext uri="{FF2B5EF4-FFF2-40B4-BE49-F238E27FC236}">
                <a16:creationId xmlns:a16="http://schemas.microsoft.com/office/drawing/2014/main" id="{11AC26BC-DF59-10FB-FD50-A6C98C85A8F8}"/>
              </a:ext>
            </a:extLst>
          </p:cNvPr>
          <p:cNvSpPr/>
          <p:nvPr/>
        </p:nvSpPr>
        <p:spPr>
          <a:xfrm>
            <a:off x="2905890" y="5841959"/>
            <a:ext cx="1357657" cy="596201"/>
          </a:xfrm>
          <a:prstGeom prst="can">
            <a:avLst/>
          </a:prstGeom>
          <a:pattFill prst="wdUpDiag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Graph Reference Database Entry</a:t>
            </a:r>
          </a:p>
        </p:txBody>
      </p:sp>
    </p:spTree>
    <p:extLst>
      <p:ext uri="{BB962C8B-B14F-4D97-AF65-F5344CB8AC3E}">
        <p14:creationId xmlns:p14="http://schemas.microsoft.com/office/powerpoint/2010/main" val="320397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2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B3A9F-E265-DA96-3821-66CB7BB58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293" y="79223"/>
            <a:ext cx="10988040" cy="89503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Composition/Resource Events/Policies Layer Transactions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88CAE0-62BA-2908-3991-1C9AA7473A6C}"/>
              </a:ext>
            </a:extLst>
          </p:cNvPr>
          <p:cNvSpPr/>
          <p:nvPr/>
        </p:nvSpPr>
        <p:spPr>
          <a:xfrm>
            <a:off x="69062" y="721108"/>
            <a:ext cx="4434840" cy="6040593"/>
          </a:xfrm>
          <a:prstGeom prst="rect">
            <a:avLst/>
          </a:prstGeom>
          <a:solidFill>
            <a:srgbClr val="F4943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EE401B-970C-28BD-5CDD-100C7BFE1399}"/>
              </a:ext>
            </a:extLst>
          </p:cNvPr>
          <p:cNvSpPr/>
          <p:nvPr/>
        </p:nvSpPr>
        <p:spPr>
          <a:xfrm>
            <a:off x="167113" y="889914"/>
            <a:ext cx="4191755" cy="774909"/>
          </a:xfrm>
          <a:prstGeom prst="rect">
            <a:avLst/>
          </a:prstGeom>
          <a:solidFill>
            <a:srgbClr val="F3998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Resource Control Operations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(e.g., Compute, FAM, Storage Fabric)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E48FC1-B686-039C-9354-5BA0A7AEECCE}"/>
              </a:ext>
            </a:extLst>
          </p:cNvPr>
          <p:cNvSpPr/>
          <p:nvPr/>
        </p:nvSpPr>
        <p:spPr>
          <a:xfrm>
            <a:off x="167113" y="3242364"/>
            <a:ext cx="4170095" cy="9646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Resource Events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67B597-E2FB-CD98-2C0D-46E186B4B746}"/>
              </a:ext>
            </a:extLst>
          </p:cNvPr>
          <p:cNvSpPr/>
          <p:nvPr/>
        </p:nvSpPr>
        <p:spPr>
          <a:xfrm>
            <a:off x="167112" y="4297469"/>
            <a:ext cx="4170095" cy="1251561"/>
          </a:xfrm>
          <a:prstGeom prst="rect">
            <a:avLst/>
          </a:prstGeom>
          <a:solidFill>
            <a:srgbClr val="FA528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Composition Policies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81F9161-56EE-28DA-E879-FF9F260F2E45}"/>
              </a:ext>
            </a:extLst>
          </p:cNvPr>
          <p:cNvSpPr/>
          <p:nvPr/>
        </p:nvSpPr>
        <p:spPr>
          <a:xfrm rot="16200000">
            <a:off x="2717990" y="3597484"/>
            <a:ext cx="5558791" cy="362363"/>
          </a:xfrm>
          <a:prstGeom prst="rect">
            <a:avLst/>
          </a:prstGeom>
          <a:solidFill>
            <a:srgbClr val="C649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Message Queue</a:t>
            </a:r>
          </a:p>
        </p:txBody>
      </p:sp>
      <p:sp>
        <p:nvSpPr>
          <p:cNvPr id="4" name="CustomShape 19">
            <a:extLst>
              <a:ext uri="{FF2B5EF4-FFF2-40B4-BE49-F238E27FC236}">
                <a16:creationId xmlns:a16="http://schemas.microsoft.com/office/drawing/2014/main" id="{39A5BCFF-7128-AAEE-ED81-FA91355B18DE}"/>
              </a:ext>
            </a:extLst>
          </p:cNvPr>
          <p:cNvSpPr/>
          <p:nvPr/>
        </p:nvSpPr>
        <p:spPr>
          <a:xfrm flipH="1">
            <a:off x="9022070" y="999284"/>
            <a:ext cx="3051629" cy="555877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spc="-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Sunfish</a:t>
            </a:r>
            <a:r>
              <a:rPr lang="en-US" sz="2000" b="1" strike="noStrike" spc="-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Services</a:t>
            </a:r>
            <a:endParaRPr lang="en-IE" sz="2000" b="1" strike="noStrike" spc="-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stomShape 36">
            <a:extLst>
              <a:ext uri="{FF2B5EF4-FFF2-40B4-BE49-F238E27FC236}">
                <a16:creationId xmlns:a16="http://schemas.microsoft.com/office/drawing/2014/main" id="{A7E3D497-2850-3E0D-6FBD-6D65E18F144F}"/>
              </a:ext>
            </a:extLst>
          </p:cNvPr>
          <p:cNvSpPr/>
          <p:nvPr/>
        </p:nvSpPr>
        <p:spPr>
          <a:xfrm flipH="1">
            <a:off x="9298448" y="1340645"/>
            <a:ext cx="2597885" cy="675507"/>
          </a:xfrm>
          <a:prstGeom prst="rect">
            <a:avLst/>
          </a:prstGeom>
          <a:solidFill>
            <a:srgbClr val="FFFFFF"/>
          </a:solidFill>
          <a:ln w="6480">
            <a:solidFill>
              <a:srgbClr val="7030A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 Inventory</a:t>
            </a:r>
            <a:endParaRPr lang="en-IE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stomShape 30">
            <a:extLst>
              <a:ext uri="{FF2B5EF4-FFF2-40B4-BE49-F238E27FC236}">
                <a16:creationId xmlns:a16="http://schemas.microsoft.com/office/drawing/2014/main" id="{AB604D31-755E-371F-DF9C-643AFC0DDACA}"/>
              </a:ext>
            </a:extLst>
          </p:cNvPr>
          <p:cNvSpPr/>
          <p:nvPr/>
        </p:nvSpPr>
        <p:spPr>
          <a:xfrm rot="16200000">
            <a:off x="5271390" y="3576982"/>
            <a:ext cx="5558789" cy="362364"/>
          </a:xfrm>
          <a:prstGeom prst="rect">
            <a:avLst/>
          </a:prstGeom>
          <a:solidFill>
            <a:srgbClr val="FF00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100" b="1" strike="noStrike" spc="-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RESTful API (RF/SF)</a:t>
            </a:r>
            <a:endParaRPr lang="en-IE" sz="1100" b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en-IE" sz="1100" b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ylinder 64">
            <a:extLst>
              <a:ext uri="{FF2B5EF4-FFF2-40B4-BE49-F238E27FC236}">
                <a16:creationId xmlns:a16="http://schemas.microsoft.com/office/drawing/2014/main" id="{7F7EF4E7-D96F-D269-64E0-AF8A7E2C52D7}"/>
              </a:ext>
            </a:extLst>
          </p:cNvPr>
          <p:cNvSpPr/>
          <p:nvPr/>
        </p:nvSpPr>
        <p:spPr>
          <a:xfrm>
            <a:off x="9348253" y="5836947"/>
            <a:ext cx="2443657" cy="642100"/>
          </a:xfrm>
          <a:prstGeom prst="ca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Redfish/Swordfish</a:t>
            </a:r>
            <a:endParaRPr lang="en-IE" sz="2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5" name="CustomShape 36">
            <a:extLst>
              <a:ext uri="{FF2B5EF4-FFF2-40B4-BE49-F238E27FC236}">
                <a16:creationId xmlns:a16="http://schemas.microsoft.com/office/drawing/2014/main" id="{64003F22-AD01-BD40-2F64-2E41507B1B0C}"/>
              </a:ext>
            </a:extLst>
          </p:cNvPr>
          <p:cNvSpPr/>
          <p:nvPr/>
        </p:nvSpPr>
        <p:spPr>
          <a:xfrm flipH="1">
            <a:off x="9292134" y="2089942"/>
            <a:ext cx="2597885" cy="657721"/>
          </a:xfrm>
          <a:prstGeom prst="rect">
            <a:avLst/>
          </a:prstGeom>
          <a:solidFill>
            <a:srgbClr val="FFFFFF"/>
          </a:solidFill>
          <a:ln w="6480">
            <a:solidFill>
              <a:srgbClr val="7030A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Redfish/Swordfish</a:t>
            </a:r>
          </a:p>
          <a:p>
            <a:pPr algn="ctr">
              <a:lnSpc>
                <a:spcPct val="100000"/>
              </a:lnSpc>
            </a:pPr>
            <a:r>
              <a:rPr lang="en-US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ree </a:t>
            </a:r>
            <a:r>
              <a:rPr lang="en-US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anagement</a:t>
            </a:r>
            <a:endParaRPr lang="en-IE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stomShape 36">
            <a:extLst>
              <a:ext uri="{FF2B5EF4-FFF2-40B4-BE49-F238E27FC236}">
                <a16:creationId xmlns:a16="http://schemas.microsoft.com/office/drawing/2014/main" id="{088FB8CC-2CD4-6F81-A0EE-10DFF8B763BD}"/>
              </a:ext>
            </a:extLst>
          </p:cNvPr>
          <p:cNvSpPr/>
          <p:nvPr/>
        </p:nvSpPr>
        <p:spPr>
          <a:xfrm flipH="1">
            <a:off x="9298444" y="4279170"/>
            <a:ext cx="2588419" cy="476665"/>
          </a:xfrm>
          <a:prstGeom prst="rect">
            <a:avLst/>
          </a:prstGeom>
          <a:solidFill>
            <a:srgbClr val="FFFFFF"/>
          </a:solidFill>
          <a:ln w="6480">
            <a:solidFill>
              <a:srgbClr val="7030A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Authentication</a:t>
            </a:r>
            <a:endParaRPr lang="en-IE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ustomShape 36">
            <a:extLst>
              <a:ext uri="{FF2B5EF4-FFF2-40B4-BE49-F238E27FC236}">
                <a16:creationId xmlns:a16="http://schemas.microsoft.com/office/drawing/2014/main" id="{14DDB069-D3F0-C722-372E-EF13EC62345E}"/>
              </a:ext>
            </a:extLst>
          </p:cNvPr>
          <p:cNvSpPr/>
          <p:nvPr/>
        </p:nvSpPr>
        <p:spPr>
          <a:xfrm flipH="1">
            <a:off x="9298442" y="4863812"/>
            <a:ext cx="2588419" cy="393072"/>
          </a:xfrm>
          <a:prstGeom prst="rect">
            <a:avLst/>
          </a:prstGeom>
          <a:solidFill>
            <a:srgbClr val="FFFFFF"/>
          </a:solidFill>
          <a:ln w="6480">
            <a:solidFill>
              <a:srgbClr val="7030A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Control</a:t>
            </a:r>
            <a:endParaRPr lang="en-IE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stomShape 36">
            <a:extLst>
              <a:ext uri="{FF2B5EF4-FFF2-40B4-BE49-F238E27FC236}">
                <a16:creationId xmlns:a16="http://schemas.microsoft.com/office/drawing/2014/main" id="{EA0C0AFE-25D1-9B63-1584-CDBB9A285E3B}"/>
              </a:ext>
            </a:extLst>
          </p:cNvPr>
          <p:cNvSpPr/>
          <p:nvPr/>
        </p:nvSpPr>
        <p:spPr>
          <a:xfrm flipH="1">
            <a:off x="9298444" y="5364861"/>
            <a:ext cx="2588416" cy="393072"/>
          </a:xfrm>
          <a:prstGeom prst="rect">
            <a:avLst/>
          </a:prstGeom>
          <a:solidFill>
            <a:srgbClr val="FFFFFF"/>
          </a:solidFill>
          <a:ln w="6480">
            <a:solidFill>
              <a:srgbClr val="7030A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Events &amp; Logs</a:t>
            </a:r>
            <a:endParaRPr lang="en-IE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ustomShape 36">
            <a:extLst>
              <a:ext uri="{FF2B5EF4-FFF2-40B4-BE49-F238E27FC236}">
                <a16:creationId xmlns:a16="http://schemas.microsoft.com/office/drawing/2014/main" id="{672BE760-A166-1ABE-3904-FBA8DEAADB1C}"/>
              </a:ext>
            </a:extLst>
          </p:cNvPr>
          <p:cNvSpPr/>
          <p:nvPr/>
        </p:nvSpPr>
        <p:spPr>
          <a:xfrm flipH="1">
            <a:off x="9301596" y="2829767"/>
            <a:ext cx="2588422" cy="558426"/>
          </a:xfrm>
          <a:prstGeom prst="rect">
            <a:avLst/>
          </a:prstGeom>
          <a:solidFill>
            <a:srgbClr val="FFFFFF"/>
          </a:solidFill>
          <a:ln w="6480">
            <a:solidFill>
              <a:srgbClr val="7030A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Autofit/>
          </a:bodyPr>
          <a:lstStyle/>
          <a:p>
            <a:pPr algn="ctr"/>
            <a:r>
              <a:rPr lang="en-US" spc="-1" dirty="0">
                <a:solidFill>
                  <a:srgbClr val="000000"/>
                </a:solidFill>
                <a:latin typeface="Arial"/>
                <a:cs typeface="Arial"/>
              </a:rPr>
              <a:t>Resource Configuration</a:t>
            </a:r>
            <a:endParaRPr lang="en-US" dirty="0">
              <a:cs typeface="Calibri"/>
            </a:endParaRPr>
          </a:p>
        </p:txBody>
      </p:sp>
      <p:sp>
        <p:nvSpPr>
          <p:cNvPr id="20" name="CustomShape 36">
            <a:extLst>
              <a:ext uri="{FF2B5EF4-FFF2-40B4-BE49-F238E27FC236}">
                <a16:creationId xmlns:a16="http://schemas.microsoft.com/office/drawing/2014/main" id="{6B5A6BB1-7E05-7961-31FF-6C36B6F266E6}"/>
              </a:ext>
            </a:extLst>
          </p:cNvPr>
          <p:cNvSpPr/>
          <p:nvPr/>
        </p:nvSpPr>
        <p:spPr>
          <a:xfrm flipH="1">
            <a:off x="9301596" y="3493901"/>
            <a:ext cx="2588421" cy="675506"/>
          </a:xfrm>
          <a:prstGeom prst="rect">
            <a:avLst/>
          </a:prstGeom>
          <a:solidFill>
            <a:srgbClr val="FFFFFF"/>
          </a:solidFill>
          <a:ln w="6480">
            <a:solidFill>
              <a:srgbClr val="7030A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Autofit/>
          </a:bodyPr>
          <a:lstStyle/>
          <a:p>
            <a:pPr algn="ctr"/>
            <a:r>
              <a:rPr lang="en-US" spc="-1" dirty="0">
                <a:solidFill>
                  <a:srgbClr val="000000"/>
                </a:solidFill>
                <a:latin typeface="Arial"/>
                <a:cs typeface="Arial"/>
              </a:rPr>
              <a:t>Fabric Configuration</a:t>
            </a:r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CE8AE4F-9C5D-B7B3-D330-82DB63D34E54}"/>
              </a:ext>
            </a:extLst>
          </p:cNvPr>
          <p:cNvCxnSpPr>
            <a:cxnSpLocks/>
          </p:cNvCxnSpPr>
          <p:nvPr/>
        </p:nvCxnSpPr>
        <p:spPr>
          <a:xfrm>
            <a:off x="8325320" y="2536664"/>
            <a:ext cx="619167" cy="0"/>
          </a:xfrm>
          <a:prstGeom prst="line">
            <a:avLst/>
          </a:prstGeom>
          <a:ln w="12382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D132337-38CA-8FA3-DE24-C8553C9A3F22}"/>
              </a:ext>
            </a:extLst>
          </p:cNvPr>
          <p:cNvCxnSpPr>
            <a:cxnSpLocks/>
          </p:cNvCxnSpPr>
          <p:nvPr/>
        </p:nvCxnSpPr>
        <p:spPr>
          <a:xfrm flipV="1">
            <a:off x="5891796" y="2565637"/>
            <a:ext cx="1882140" cy="12881"/>
          </a:xfrm>
          <a:prstGeom prst="line">
            <a:avLst/>
          </a:prstGeom>
          <a:ln w="12382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47463D6-D487-0879-EB28-0D2E42A7BBCB}"/>
              </a:ext>
            </a:extLst>
          </p:cNvPr>
          <p:cNvCxnSpPr>
            <a:cxnSpLocks/>
          </p:cNvCxnSpPr>
          <p:nvPr/>
        </p:nvCxnSpPr>
        <p:spPr>
          <a:xfrm>
            <a:off x="4625915" y="2574004"/>
            <a:ext cx="619167" cy="0"/>
          </a:xfrm>
          <a:prstGeom prst="line">
            <a:avLst/>
          </a:prstGeom>
          <a:ln w="12382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ABA500F-9E4D-E012-3AF5-198FBC8F713D}"/>
              </a:ext>
            </a:extLst>
          </p:cNvPr>
          <p:cNvCxnSpPr>
            <a:cxnSpLocks/>
          </p:cNvCxnSpPr>
          <p:nvPr/>
        </p:nvCxnSpPr>
        <p:spPr>
          <a:xfrm>
            <a:off x="8325320" y="5152001"/>
            <a:ext cx="619167" cy="0"/>
          </a:xfrm>
          <a:prstGeom prst="line">
            <a:avLst/>
          </a:prstGeom>
          <a:ln w="1238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7A161D4-A3C4-84AB-A75B-9C888EDE5C06}"/>
              </a:ext>
            </a:extLst>
          </p:cNvPr>
          <p:cNvCxnSpPr>
            <a:cxnSpLocks/>
          </p:cNvCxnSpPr>
          <p:nvPr/>
        </p:nvCxnSpPr>
        <p:spPr>
          <a:xfrm>
            <a:off x="5891796" y="5152001"/>
            <a:ext cx="1882140" cy="0"/>
          </a:xfrm>
          <a:prstGeom prst="line">
            <a:avLst/>
          </a:prstGeom>
          <a:ln w="1238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B9B63A2-4920-B73A-8670-4C394B1340E8}"/>
              </a:ext>
            </a:extLst>
          </p:cNvPr>
          <p:cNvCxnSpPr>
            <a:cxnSpLocks/>
          </p:cNvCxnSpPr>
          <p:nvPr/>
        </p:nvCxnSpPr>
        <p:spPr>
          <a:xfrm>
            <a:off x="4625914" y="5152001"/>
            <a:ext cx="619167" cy="0"/>
          </a:xfrm>
          <a:prstGeom prst="line">
            <a:avLst/>
          </a:prstGeom>
          <a:ln w="1238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54C39BE-FE25-5662-88DD-818610FAB020}"/>
              </a:ext>
            </a:extLst>
          </p:cNvPr>
          <p:cNvSpPr txBox="1"/>
          <p:nvPr/>
        </p:nvSpPr>
        <p:spPr>
          <a:xfrm>
            <a:off x="6371261" y="5390066"/>
            <a:ext cx="825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Events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1DC0396-EAD0-3D98-9D99-3F4AF0004BDF}"/>
              </a:ext>
            </a:extLst>
          </p:cNvPr>
          <p:cNvSpPr txBox="1"/>
          <p:nvPr/>
        </p:nvSpPr>
        <p:spPr>
          <a:xfrm>
            <a:off x="6105027" y="2922610"/>
            <a:ext cx="1547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Transactions	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72158BA-8A03-DA1A-26A8-5F9073A69567}"/>
              </a:ext>
            </a:extLst>
          </p:cNvPr>
          <p:cNvCxnSpPr>
            <a:cxnSpLocks/>
          </p:cNvCxnSpPr>
          <p:nvPr/>
        </p:nvCxnSpPr>
        <p:spPr>
          <a:xfrm>
            <a:off x="8355213" y="3900644"/>
            <a:ext cx="619167" cy="0"/>
          </a:xfrm>
          <a:prstGeom prst="line">
            <a:avLst/>
          </a:prstGeom>
          <a:ln w="123825"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4A6DEAB-F261-0EF4-C9C4-37A928BDC1E1}"/>
              </a:ext>
            </a:extLst>
          </p:cNvPr>
          <p:cNvCxnSpPr>
            <a:cxnSpLocks/>
          </p:cNvCxnSpPr>
          <p:nvPr/>
        </p:nvCxnSpPr>
        <p:spPr>
          <a:xfrm>
            <a:off x="5891796" y="3929617"/>
            <a:ext cx="1912033" cy="0"/>
          </a:xfrm>
          <a:prstGeom prst="line">
            <a:avLst/>
          </a:prstGeom>
          <a:ln w="123825"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28C427B-9C4C-88BF-63CA-39AA87A8E9A2}"/>
              </a:ext>
            </a:extLst>
          </p:cNvPr>
          <p:cNvCxnSpPr>
            <a:cxnSpLocks/>
          </p:cNvCxnSpPr>
          <p:nvPr/>
        </p:nvCxnSpPr>
        <p:spPr>
          <a:xfrm>
            <a:off x="4625914" y="3970202"/>
            <a:ext cx="619167" cy="0"/>
          </a:xfrm>
          <a:prstGeom prst="line">
            <a:avLst/>
          </a:prstGeom>
          <a:ln w="123825"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D42D3936-40A2-AC4A-4F96-BA7D6637A0A3}"/>
              </a:ext>
            </a:extLst>
          </p:cNvPr>
          <p:cNvSpPr txBox="1"/>
          <p:nvPr/>
        </p:nvSpPr>
        <p:spPr>
          <a:xfrm>
            <a:off x="6418991" y="4136593"/>
            <a:ext cx="644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	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0263E77-42E9-7584-5908-83F054F5AF07}"/>
              </a:ext>
            </a:extLst>
          </p:cNvPr>
          <p:cNvSpPr/>
          <p:nvPr/>
        </p:nvSpPr>
        <p:spPr>
          <a:xfrm>
            <a:off x="167114" y="1737513"/>
            <a:ext cx="4170095" cy="14372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Resource Graph Representation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(e.g., Compute, FAM, Storage Fabric)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Can 24">
            <a:extLst>
              <a:ext uri="{FF2B5EF4-FFF2-40B4-BE49-F238E27FC236}">
                <a16:creationId xmlns:a16="http://schemas.microsoft.com/office/drawing/2014/main" id="{41680775-39AF-EF1C-1F4C-9EDB00D5DE04}"/>
              </a:ext>
            </a:extLst>
          </p:cNvPr>
          <p:cNvSpPr/>
          <p:nvPr/>
        </p:nvSpPr>
        <p:spPr>
          <a:xfrm>
            <a:off x="1292072" y="2450873"/>
            <a:ext cx="1988820" cy="674370"/>
          </a:xfrm>
          <a:prstGeom prst="can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Graph Reference Database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7BC284-E20A-DE6A-AE32-C2282F9D477E}"/>
              </a:ext>
            </a:extLst>
          </p:cNvPr>
          <p:cNvSpPr/>
          <p:nvPr/>
        </p:nvSpPr>
        <p:spPr>
          <a:xfrm>
            <a:off x="177942" y="5598535"/>
            <a:ext cx="4191755" cy="1163166"/>
          </a:xfrm>
          <a:prstGeom prst="rect">
            <a:avLst/>
          </a:prstGeom>
          <a:solidFill>
            <a:srgbClr val="D46DD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Authorization Block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Can 21">
            <a:extLst>
              <a:ext uri="{FF2B5EF4-FFF2-40B4-BE49-F238E27FC236}">
                <a16:creationId xmlns:a16="http://schemas.microsoft.com/office/drawing/2014/main" id="{2A410CB0-934E-5287-12FD-6E6F3FC72E1A}"/>
              </a:ext>
            </a:extLst>
          </p:cNvPr>
          <p:cNvSpPr/>
          <p:nvPr/>
        </p:nvSpPr>
        <p:spPr>
          <a:xfrm>
            <a:off x="1194447" y="4798791"/>
            <a:ext cx="1986831" cy="703271"/>
          </a:xfrm>
          <a:prstGeom prst="can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Graph Reference Database</a:t>
            </a:r>
          </a:p>
        </p:txBody>
      </p:sp>
      <p:sp>
        <p:nvSpPr>
          <p:cNvPr id="23" name="Can 22">
            <a:extLst>
              <a:ext uri="{FF2B5EF4-FFF2-40B4-BE49-F238E27FC236}">
                <a16:creationId xmlns:a16="http://schemas.microsoft.com/office/drawing/2014/main" id="{C03A0902-F171-113E-B668-C527B640ACAB}"/>
              </a:ext>
            </a:extLst>
          </p:cNvPr>
          <p:cNvSpPr/>
          <p:nvPr/>
        </p:nvSpPr>
        <p:spPr>
          <a:xfrm>
            <a:off x="1194448" y="5933938"/>
            <a:ext cx="1986831" cy="703271"/>
          </a:xfrm>
          <a:prstGeom prst="can">
            <a:avLst/>
          </a:prstGeom>
          <a:pattFill prst="wdUpDiag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Graph Reference Database Entry</a:t>
            </a:r>
          </a:p>
        </p:txBody>
      </p:sp>
    </p:spTree>
    <p:extLst>
      <p:ext uri="{BB962C8B-B14F-4D97-AF65-F5344CB8AC3E}">
        <p14:creationId xmlns:p14="http://schemas.microsoft.com/office/powerpoint/2010/main" val="58073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B3A9F-E265-DA96-3821-66CB7BB58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293" y="79223"/>
            <a:ext cx="10988040" cy="89503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Composition/Resource Events/Policies Layer Transactions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88CAE0-62BA-2908-3991-1C9AA7473A6C}"/>
              </a:ext>
            </a:extLst>
          </p:cNvPr>
          <p:cNvSpPr/>
          <p:nvPr/>
        </p:nvSpPr>
        <p:spPr>
          <a:xfrm>
            <a:off x="69062" y="721108"/>
            <a:ext cx="4434840" cy="6040593"/>
          </a:xfrm>
          <a:prstGeom prst="rect">
            <a:avLst/>
          </a:prstGeom>
          <a:solidFill>
            <a:srgbClr val="F4943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EE401B-970C-28BD-5CDD-100C7BFE1399}"/>
              </a:ext>
            </a:extLst>
          </p:cNvPr>
          <p:cNvSpPr/>
          <p:nvPr/>
        </p:nvSpPr>
        <p:spPr>
          <a:xfrm>
            <a:off x="167113" y="889914"/>
            <a:ext cx="4191755" cy="774909"/>
          </a:xfrm>
          <a:prstGeom prst="rect">
            <a:avLst/>
          </a:prstGeom>
          <a:solidFill>
            <a:srgbClr val="F3998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Resource Control Operations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(e.g., Compute, FAM, Storage Fabric)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E48FC1-B686-039C-9354-5BA0A7AEECCE}"/>
              </a:ext>
            </a:extLst>
          </p:cNvPr>
          <p:cNvSpPr/>
          <p:nvPr/>
        </p:nvSpPr>
        <p:spPr>
          <a:xfrm>
            <a:off x="167113" y="3242364"/>
            <a:ext cx="4170095" cy="9646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Resource Events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67B597-E2FB-CD98-2C0D-46E186B4B746}"/>
              </a:ext>
            </a:extLst>
          </p:cNvPr>
          <p:cNvSpPr/>
          <p:nvPr/>
        </p:nvSpPr>
        <p:spPr>
          <a:xfrm>
            <a:off x="167112" y="4297469"/>
            <a:ext cx="4170095" cy="1251561"/>
          </a:xfrm>
          <a:prstGeom prst="rect">
            <a:avLst/>
          </a:prstGeom>
          <a:solidFill>
            <a:srgbClr val="FA528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Composition Policies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81F9161-56EE-28DA-E879-FF9F260F2E45}"/>
              </a:ext>
            </a:extLst>
          </p:cNvPr>
          <p:cNvSpPr/>
          <p:nvPr/>
        </p:nvSpPr>
        <p:spPr>
          <a:xfrm rot="16200000">
            <a:off x="2717990" y="3597484"/>
            <a:ext cx="5558791" cy="362363"/>
          </a:xfrm>
          <a:prstGeom prst="rect">
            <a:avLst/>
          </a:prstGeom>
          <a:solidFill>
            <a:srgbClr val="C649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Message Queue</a:t>
            </a:r>
          </a:p>
        </p:txBody>
      </p:sp>
      <p:sp>
        <p:nvSpPr>
          <p:cNvPr id="13" name="CustomShape 30">
            <a:extLst>
              <a:ext uri="{FF2B5EF4-FFF2-40B4-BE49-F238E27FC236}">
                <a16:creationId xmlns:a16="http://schemas.microsoft.com/office/drawing/2014/main" id="{AB604D31-755E-371F-DF9C-643AFC0DDACA}"/>
              </a:ext>
            </a:extLst>
          </p:cNvPr>
          <p:cNvSpPr/>
          <p:nvPr/>
        </p:nvSpPr>
        <p:spPr>
          <a:xfrm rot="16200000">
            <a:off x="5271390" y="3576982"/>
            <a:ext cx="5558789" cy="362364"/>
          </a:xfrm>
          <a:prstGeom prst="rect">
            <a:avLst/>
          </a:prstGeom>
          <a:solidFill>
            <a:srgbClr val="FF00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100" b="1" strike="noStrike" spc="-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RESTful API (RF/SF)</a:t>
            </a:r>
            <a:endParaRPr lang="en-IE" sz="1100" b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en-IE" sz="1100" b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CE8AE4F-9C5D-B7B3-D330-82DB63D34E54}"/>
              </a:ext>
            </a:extLst>
          </p:cNvPr>
          <p:cNvCxnSpPr>
            <a:cxnSpLocks/>
          </p:cNvCxnSpPr>
          <p:nvPr/>
        </p:nvCxnSpPr>
        <p:spPr>
          <a:xfrm>
            <a:off x="8325320" y="2536664"/>
            <a:ext cx="619167" cy="0"/>
          </a:xfrm>
          <a:prstGeom prst="line">
            <a:avLst/>
          </a:prstGeom>
          <a:ln w="12382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D132337-38CA-8FA3-DE24-C8553C9A3F22}"/>
              </a:ext>
            </a:extLst>
          </p:cNvPr>
          <p:cNvCxnSpPr>
            <a:cxnSpLocks/>
          </p:cNvCxnSpPr>
          <p:nvPr/>
        </p:nvCxnSpPr>
        <p:spPr>
          <a:xfrm flipV="1">
            <a:off x="5891796" y="2565637"/>
            <a:ext cx="1882140" cy="12881"/>
          </a:xfrm>
          <a:prstGeom prst="line">
            <a:avLst/>
          </a:prstGeom>
          <a:ln w="12382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47463D6-D487-0879-EB28-0D2E42A7BBCB}"/>
              </a:ext>
            </a:extLst>
          </p:cNvPr>
          <p:cNvCxnSpPr>
            <a:cxnSpLocks/>
          </p:cNvCxnSpPr>
          <p:nvPr/>
        </p:nvCxnSpPr>
        <p:spPr>
          <a:xfrm>
            <a:off x="4625915" y="2574004"/>
            <a:ext cx="619167" cy="0"/>
          </a:xfrm>
          <a:prstGeom prst="line">
            <a:avLst/>
          </a:prstGeom>
          <a:ln w="12382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ABA500F-9E4D-E012-3AF5-198FBC8F713D}"/>
              </a:ext>
            </a:extLst>
          </p:cNvPr>
          <p:cNvCxnSpPr>
            <a:cxnSpLocks/>
          </p:cNvCxnSpPr>
          <p:nvPr/>
        </p:nvCxnSpPr>
        <p:spPr>
          <a:xfrm>
            <a:off x="8325320" y="5152001"/>
            <a:ext cx="619167" cy="0"/>
          </a:xfrm>
          <a:prstGeom prst="line">
            <a:avLst/>
          </a:prstGeom>
          <a:ln w="1238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7A161D4-A3C4-84AB-A75B-9C888EDE5C06}"/>
              </a:ext>
            </a:extLst>
          </p:cNvPr>
          <p:cNvCxnSpPr>
            <a:cxnSpLocks/>
          </p:cNvCxnSpPr>
          <p:nvPr/>
        </p:nvCxnSpPr>
        <p:spPr>
          <a:xfrm>
            <a:off x="5891796" y="5152001"/>
            <a:ext cx="1882140" cy="0"/>
          </a:xfrm>
          <a:prstGeom prst="line">
            <a:avLst/>
          </a:prstGeom>
          <a:ln w="1238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B9B63A2-4920-B73A-8670-4C394B1340E8}"/>
              </a:ext>
            </a:extLst>
          </p:cNvPr>
          <p:cNvCxnSpPr>
            <a:cxnSpLocks/>
          </p:cNvCxnSpPr>
          <p:nvPr/>
        </p:nvCxnSpPr>
        <p:spPr>
          <a:xfrm>
            <a:off x="4625914" y="5152001"/>
            <a:ext cx="619167" cy="0"/>
          </a:xfrm>
          <a:prstGeom prst="line">
            <a:avLst/>
          </a:prstGeom>
          <a:ln w="1238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54C39BE-FE25-5662-88DD-818610FAB020}"/>
              </a:ext>
            </a:extLst>
          </p:cNvPr>
          <p:cNvSpPr txBox="1"/>
          <p:nvPr/>
        </p:nvSpPr>
        <p:spPr>
          <a:xfrm>
            <a:off x="6371261" y="5390066"/>
            <a:ext cx="825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Events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1DC0396-EAD0-3D98-9D99-3F4AF0004BDF}"/>
              </a:ext>
            </a:extLst>
          </p:cNvPr>
          <p:cNvSpPr txBox="1"/>
          <p:nvPr/>
        </p:nvSpPr>
        <p:spPr>
          <a:xfrm>
            <a:off x="6105027" y="2922610"/>
            <a:ext cx="1547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Transactions	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72158BA-8A03-DA1A-26A8-5F9073A69567}"/>
              </a:ext>
            </a:extLst>
          </p:cNvPr>
          <p:cNvCxnSpPr>
            <a:cxnSpLocks/>
          </p:cNvCxnSpPr>
          <p:nvPr/>
        </p:nvCxnSpPr>
        <p:spPr>
          <a:xfrm>
            <a:off x="8355213" y="3900644"/>
            <a:ext cx="619167" cy="0"/>
          </a:xfrm>
          <a:prstGeom prst="line">
            <a:avLst/>
          </a:prstGeom>
          <a:ln w="123825"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4A6DEAB-F261-0EF4-C9C4-37A928BDC1E1}"/>
              </a:ext>
            </a:extLst>
          </p:cNvPr>
          <p:cNvCxnSpPr>
            <a:cxnSpLocks/>
          </p:cNvCxnSpPr>
          <p:nvPr/>
        </p:nvCxnSpPr>
        <p:spPr>
          <a:xfrm>
            <a:off x="5891796" y="3929617"/>
            <a:ext cx="1912033" cy="0"/>
          </a:xfrm>
          <a:prstGeom prst="line">
            <a:avLst/>
          </a:prstGeom>
          <a:ln w="123825"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28C427B-9C4C-88BF-63CA-39AA87A8E9A2}"/>
              </a:ext>
            </a:extLst>
          </p:cNvPr>
          <p:cNvCxnSpPr>
            <a:cxnSpLocks/>
          </p:cNvCxnSpPr>
          <p:nvPr/>
        </p:nvCxnSpPr>
        <p:spPr>
          <a:xfrm>
            <a:off x="4625914" y="3970202"/>
            <a:ext cx="619167" cy="0"/>
          </a:xfrm>
          <a:prstGeom prst="line">
            <a:avLst/>
          </a:prstGeom>
          <a:ln w="123825"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D42D3936-40A2-AC4A-4F96-BA7D6637A0A3}"/>
              </a:ext>
            </a:extLst>
          </p:cNvPr>
          <p:cNvSpPr txBox="1"/>
          <p:nvPr/>
        </p:nvSpPr>
        <p:spPr>
          <a:xfrm>
            <a:off x="6418991" y="4136593"/>
            <a:ext cx="644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	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0263E77-42E9-7584-5908-83F054F5AF07}"/>
              </a:ext>
            </a:extLst>
          </p:cNvPr>
          <p:cNvSpPr/>
          <p:nvPr/>
        </p:nvSpPr>
        <p:spPr>
          <a:xfrm>
            <a:off x="167114" y="1737513"/>
            <a:ext cx="4170095" cy="14372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Resource Graph Representation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(e.g., Compute, FAM, Storage Fabric)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Can 24">
            <a:extLst>
              <a:ext uri="{FF2B5EF4-FFF2-40B4-BE49-F238E27FC236}">
                <a16:creationId xmlns:a16="http://schemas.microsoft.com/office/drawing/2014/main" id="{41680775-39AF-EF1C-1F4C-9EDB00D5DE04}"/>
              </a:ext>
            </a:extLst>
          </p:cNvPr>
          <p:cNvSpPr/>
          <p:nvPr/>
        </p:nvSpPr>
        <p:spPr>
          <a:xfrm>
            <a:off x="1292072" y="2450873"/>
            <a:ext cx="1988820" cy="674370"/>
          </a:xfrm>
          <a:prstGeom prst="can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Graph Reference Database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7BC284-E20A-DE6A-AE32-C2282F9D477E}"/>
              </a:ext>
            </a:extLst>
          </p:cNvPr>
          <p:cNvSpPr/>
          <p:nvPr/>
        </p:nvSpPr>
        <p:spPr>
          <a:xfrm>
            <a:off x="177942" y="5598535"/>
            <a:ext cx="4191755" cy="1163166"/>
          </a:xfrm>
          <a:prstGeom prst="rect">
            <a:avLst/>
          </a:prstGeom>
          <a:solidFill>
            <a:srgbClr val="D46DD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Authorization Block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Can 21">
            <a:extLst>
              <a:ext uri="{FF2B5EF4-FFF2-40B4-BE49-F238E27FC236}">
                <a16:creationId xmlns:a16="http://schemas.microsoft.com/office/drawing/2014/main" id="{2A410CB0-934E-5287-12FD-6E6F3FC72E1A}"/>
              </a:ext>
            </a:extLst>
          </p:cNvPr>
          <p:cNvSpPr/>
          <p:nvPr/>
        </p:nvSpPr>
        <p:spPr>
          <a:xfrm>
            <a:off x="1194447" y="4798791"/>
            <a:ext cx="1986831" cy="703271"/>
          </a:xfrm>
          <a:prstGeom prst="can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Graph Reference Database</a:t>
            </a:r>
          </a:p>
        </p:txBody>
      </p:sp>
      <p:sp>
        <p:nvSpPr>
          <p:cNvPr id="23" name="Can 22">
            <a:extLst>
              <a:ext uri="{FF2B5EF4-FFF2-40B4-BE49-F238E27FC236}">
                <a16:creationId xmlns:a16="http://schemas.microsoft.com/office/drawing/2014/main" id="{C03A0902-F171-113E-B668-C527B640ACAB}"/>
              </a:ext>
            </a:extLst>
          </p:cNvPr>
          <p:cNvSpPr/>
          <p:nvPr/>
        </p:nvSpPr>
        <p:spPr>
          <a:xfrm>
            <a:off x="1194448" y="5933938"/>
            <a:ext cx="1986831" cy="703271"/>
          </a:xfrm>
          <a:prstGeom prst="can">
            <a:avLst/>
          </a:prstGeom>
          <a:pattFill prst="wdUpDiag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Graph Reference Database Entry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F194614-A134-DC4D-3771-09A6CF664F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23936" y="999269"/>
            <a:ext cx="2972397" cy="544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44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993</Words>
  <Application>Microsoft Macintosh PowerPoint</Application>
  <PresentationFormat>Widescreen</PresentationFormat>
  <Paragraphs>228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Office Theme</vt:lpstr>
      <vt:lpstr>Composition/Resource Events/Policies Layer</vt:lpstr>
      <vt:lpstr>Reference Composer Framework Components</vt:lpstr>
      <vt:lpstr>Cassandra Database</vt:lpstr>
      <vt:lpstr>Janusgraph</vt:lpstr>
      <vt:lpstr>Resource Events Framework</vt:lpstr>
      <vt:lpstr>Reference Framework for Composition Decisions and Policies </vt:lpstr>
      <vt:lpstr>Composability Example 1:  Run-Time Container Dynamic Provisioning Memory Resource Request over Aggregated Fabrics</vt:lpstr>
      <vt:lpstr>Composition/Resource Events/Policies Layer Transactions</vt:lpstr>
      <vt:lpstr>Composition/Resource Events/Policies Layer Transactions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Aguilar, Michael J.</dc:creator>
  <cp:lastModifiedBy>Aguilar, Michael J.</cp:lastModifiedBy>
  <cp:revision>2</cp:revision>
  <dcterms:created xsi:type="dcterms:W3CDTF">2023-07-21T15:11:38Z</dcterms:created>
  <dcterms:modified xsi:type="dcterms:W3CDTF">2023-07-21T15:13:26Z</dcterms:modified>
</cp:coreProperties>
</file>