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3"/>
  </p:notesMasterIdLst>
  <p:sldIdLst>
    <p:sldId id="264" r:id="rId2"/>
    <p:sldId id="270" r:id="rId3"/>
    <p:sldId id="265" r:id="rId4"/>
    <p:sldId id="268" r:id="rId5"/>
    <p:sldId id="2636" r:id="rId6"/>
    <p:sldId id="272" r:id="rId7"/>
    <p:sldId id="2624" r:id="rId8"/>
    <p:sldId id="2633" r:id="rId9"/>
    <p:sldId id="2634" r:id="rId10"/>
    <p:sldId id="2635" r:id="rId11"/>
    <p:sldId id="2638" r:id="rId12"/>
    <p:sldId id="2632" r:id="rId13"/>
    <p:sldId id="2623" r:id="rId14"/>
    <p:sldId id="281" r:id="rId15"/>
    <p:sldId id="2626" r:id="rId16"/>
    <p:sldId id="2627" r:id="rId17"/>
    <p:sldId id="2628" r:id="rId18"/>
    <p:sldId id="2629" r:id="rId19"/>
    <p:sldId id="2622" r:id="rId20"/>
    <p:sldId id="2637" r:id="rId21"/>
    <p:sldId id="263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1036"/>
    <a:srgbClr val="080A43"/>
    <a:srgbClr val="D6BBEB"/>
    <a:srgbClr val="BE1281"/>
    <a:srgbClr val="EE4CB4"/>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9" autoAdjust="0"/>
    <p:restoredTop sz="76616" autoAdjust="0"/>
  </p:normalViewPr>
  <p:slideViewPr>
    <p:cSldViewPr snapToGrid="0">
      <p:cViewPr varScale="1">
        <p:scale>
          <a:sx n="87" d="100"/>
          <a:sy n="87" d="100"/>
        </p:scale>
        <p:origin x="7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rell, Russ W (Senior System Architect)" userId="9de5c4ec-0cf0-47e6-9f54-b7fe85f442ac" providerId="ADAL" clId="{A44B8C77-41E5-4EE2-A38C-2D911BD47DBD}"/>
    <pc:docChg chg="undo custSel delSld modSld delMainMaster">
      <pc:chgData name="Herrell, Russ W (Senior System Architect)" userId="9de5c4ec-0cf0-47e6-9f54-b7fe85f442ac" providerId="ADAL" clId="{A44B8C77-41E5-4EE2-A38C-2D911BD47DBD}" dt="2023-09-01T17:41:00.519" v="737" actId="20577"/>
      <pc:docMkLst>
        <pc:docMk/>
      </pc:docMkLst>
      <pc:sldChg chg="del">
        <pc:chgData name="Herrell, Russ W (Senior System Architect)" userId="9de5c4ec-0cf0-47e6-9f54-b7fe85f442ac" providerId="ADAL" clId="{A44B8C77-41E5-4EE2-A38C-2D911BD47DBD}" dt="2023-09-01T16:54:29.722" v="0" actId="2696"/>
        <pc:sldMkLst>
          <pc:docMk/>
          <pc:sldMk cId="2213799533" sldId="257"/>
        </pc:sldMkLst>
      </pc:sldChg>
      <pc:sldChg chg="del">
        <pc:chgData name="Herrell, Russ W (Senior System Architect)" userId="9de5c4ec-0cf0-47e6-9f54-b7fe85f442ac" providerId="ADAL" clId="{A44B8C77-41E5-4EE2-A38C-2D911BD47DBD}" dt="2023-09-01T16:54:29.722" v="0" actId="2696"/>
        <pc:sldMkLst>
          <pc:docMk/>
          <pc:sldMk cId="1451032021" sldId="266"/>
        </pc:sldMkLst>
      </pc:sldChg>
      <pc:sldChg chg="del">
        <pc:chgData name="Herrell, Russ W (Senior System Architect)" userId="9de5c4ec-0cf0-47e6-9f54-b7fe85f442ac" providerId="ADAL" clId="{A44B8C77-41E5-4EE2-A38C-2D911BD47DBD}" dt="2023-09-01T16:54:29.722" v="0" actId="2696"/>
        <pc:sldMkLst>
          <pc:docMk/>
          <pc:sldMk cId="1670473500" sldId="267"/>
        </pc:sldMkLst>
      </pc:sldChg>
      <pc:sldChg chg="modSp mod">
        <pc:chgData name="Herrell, Russ W (Senior System Architect)" userId="9de5c4ec-0cf0-47e6-9f54-b7fe85f442ac" providerId="ADAL" clId="{A44B8C77-41E5-4EE2-A38C-2D911BD47DBD}" dt="2023-09-01T17:35:07.195" v="701" actId="20577"/>
        <pc:sldMkLst>
          <pc:docMk/>
          <pc:sldMk cId="4145705891" sldId="270"/>
        </pc:sldMkLst>
        <pc:spChg chg="mod">
          <ac:chgData name="Herrell, Russ W (Senior System Architect)" userId="9de5c4ec-0cf0-47e6-9f54-b7fe85f442ac" providerId="ADAL" clId="{A44B8C77-41E5-4EE2-A38C-2D911BD47DBD}" dt="2023-09-01T17:35:07.195" v="701" actId="20577"/>
          <ac:spMkLst>
            <pc:docMk/>
            <pc:sldMk cId="4145705891" sldId="270"/>
            <ac:spMk id="3" creationId="{67F3E88E-1966-4691-ABE5-373FC17B5503}"/>
          </ac:spMkLst>
        </pc:spChg>
      </pc:sldChg>
      <pc:sldChg chg="del">
        <pc:chgData name="Herrell, Russ W (Senior System Architect)" userId="9de5c4ec-0cf0-47e6-9f54-b7fe85f442ac" providerId="ADAL" clId="{A44B8C77-41E5-4EE2-A38C-2D911BD47DBD}" dt="2023-09-01T16:54:29.722" v="0" actId="2696"/>
        <pc:sldMkLst>
          <pc:docMk/>
          <pc:sldMk cId="1035171111" sldId="271"/>
        </pc:sldMkLst>
      </pc:sldChg>
      <pc:sldChg chg="delSp modSp">
        <pc:chgData name="Herrell, Russ W (Senior System Architect)" userId="9de5c4ec-0cf0-47e6-9f54-b7fe85f442ac" providerId="ADAL" clId="{A44B8C77-41E5-4EE2-A38C-2D911BD47DBD}" dt="2023-09-01T17:29:14.041" v="318" actId="21"/>
        <pc:sldMkLst>
          <pc:docMk/>
          <pc:sldMk cId="2117059132" sldId="272"/>
        </pc:sldMkLst>
        <pc:spChg chg="mod">
          <ac:chgData name="Herrell, Russ W (Senior System Architect)" userId="9de5c4ec-0cf0-47e6-9f54-b7fe85f442ac" providerId="ADAL" clId="{A44B8C77-41E5-4EE2-A38C-2D911BD47DBD}" dt="2023-09-01T16:59:50.832" v="9" actId="20577"/>
          <ac:spMkLst>
            <pc:docMk/>
            <pc:sldMk cId="2117059132" sldId="272"/>
            <ac:spMk id="45" creationId="{0B0B4538-AE9D-AE88-4862-800376FEA684}"/>
          </ac:spMkLst>
        </pc:spChg>
        <pc:picChg chg="del">
          <ac:chgData name="Herrell, Russ W (Senior System Architect)" userId="9de5c4ec-0cf0-47e6-9f54-b7fe85f442ac" providerId="ADAL" clId="{A44B8C77-41E5-4EE2-A38C-2D911BD47DBD}" dt="2023-09-01T17:29:14.041" v="318" actId="21"/>
          <ac:picMkLst>
            <pc:docMk/>
            <pc:sldMk cId="2117059132" sldId="272"/>
            <ac:picMk id="46" creationId="{D72F37D9-C127-C05D-5D76-E752D57E4E33}"/>
          </ac:picMkLst>
        </pc:picChg>
      </pc:sldChg>
      <pc:sldChg chg="del">
        <pc:chgData name="Herrell, Russ W (Senior System Architect)" userId="9de5c4ec-0cf0-47e6-9f54-b7fe85f442ac" providerId="ADAL" clId="{A44B8C77-41E5-4EE2-A38C-2D911BD47DBD}" dt="2023-09-01T16:54:29.722" v="0" actId="2696"/>
        <pc:sldMkLst>
          <pc:docMk/>
          <pc:sldMk cId="4152866342" sldId="2606"/>
        </pc:sldMkLst>
      </pc:sldChg>
      <pc:sldChg chg="delSp del">
        <pc:chgData name="Herrell, Russ W (Senior System Architect)" userId="9de5c4ec-0cf0-47e6-9f54-b7fe85f442ac" providerId="ADAL" clId="{A44B8C77-41E5-4EE2-A38C-2D911BD47DBD}" dt="2023-09-01T17:35:17.971" v="702" actId="2696"/>
        <pc:sldMkLst>
          <pc:docMk/>
          <pc:sldMk cId="2026687573" sldId="2607"/>
        </pc:sldMkLst>
        <pc:picChg chg="del">
          <ac:chgData name="Herrell, Russ W (Senior System Architect)" userId="9de5c4ec-0cf0-47e6-9f54-b7fe85f442ac" providerId="ADAL" clId="{A44B8C77-41E5-4EE2-A38C-2D911BD47DBD}" dt="2023-09-01T17:29:46.829" v="319" actId="21"/>
          <ac:picMkLst>
            <pc:docMk/>
            <pc:sldMk cId="2026687573" sldId="2607"/>
            <ac:picMk id="7" creationId="{35435BCF-900F-5656-9F16-D4560310E2DD}"/>
          </ac:picMkLst>
        </pc:picChg>
      </pc:sldChg>
      <pc:sldChg chg="del">
        <pc:chgData name="Herrell, Russ W (Senior System Architect)" userId="9de5c4ec-0cf0-47e6-9f54-b7fe85f442ac" providerId="ADAL" clId="{A44B8C77-41E5-4EE2-A38C-2D911BD47DBD}" dt="2023-09-01T16:54:29.722" v="0" actId="2696"/>
        <pc:sldMkLst>
          <pc:docMk/>
          <pc:sldMk cId="1871608539" sldId="2608"/>
        </pc:sldMkLst>
      </pc:sldChg>
      <pc:sldChg chg="del">
        <pc:chgData name="Herrell, Russ W (Senior System Architect)" userId="9de5c4ec-0cf0-47e6-9f54-b7fe85f442ac" providerId="ADAL" clId="{A44B8C77-41E5-4EE2-A38C-2D911BD47DBD}" dt="2023-09-01T16:54:29.722" v="0" actId="2696"/>
        <pc:sldMkLst>
          <pc:docMk/>
          <pc:sldMk cId="4100539963" sldId="2609"/>
        </pc:sldMkLst>
      </pc:sldChg>
      <pc:sldChg chg="del">
        <pc:chgData name="Herrell, Russ W (Senior System Architect)" userId="9de5c4ec-0cf0-47e6-9f54-b7fe85f442ac" providerId="ADAL" clId="{A44B8C77-41E5-4EE2-A38C-2D911BD47DBD}" dt="2023-09-01T16:54:29.722" v="0" actId="2696"/>
        <pc:sldMkLst>
          <pc:docMk/>
          <pc:sldMk cId="3366520777" sldId="2610"/>
        </pc:sldMkLst>
      </pc:sldChg>
      <pc:sldChg chg="del">
        <pc:chgData name="Herrell, Russ W (Senior System Architect)" userId="9de5c4ec-0cf0-47e6-9f54-b7fe85f442ac" providerId="ADAL" clId="{A44B8C77-41E5-4EE2-A38C-2D911BD47DBD}" dt="2023-09-01T16:54:29.722" v="0" actId="2696"/>
        <pc:sldMkLst>
          <pc:docMk/>
          <pc:sldMk cId="544455194" sldId="2611"/>
        </pc:sldMkLst>
      </pc:sldChg>
      <pc:sldChg chg="del">
        <pc:chgData name="Herrell, Russ W (Senior System Architect)" userId="9de5c4ec-0cf0-47e6-9f54-b7fe85f442ac" providerId="ADAL" clId="{A44B8C77-41E5-4EE2-A38C-2D911BD47DBD}" dt="2023-09-01T16:54:29.722" v="0" actId="2696"/>
        <pc:sldMkLst>
          <pc:docMk/>
          <pc:sldMk cId="750974118" sldId="2612"/>
        </pc:sldMkLst>
      </pc:sldChg>
      <pc:sldChg chg="del">
        <pc:chgData name="Herrell, Russ W (Senior System Architect)" userId="9de5c4ec-0cf0-47e6-9f54-b7fe85f442ac" providerId="ADAL" clId="{A44B8C77-41E5-4EE2-A38C-2D911BD47DBD}" dt="2023-09-01T16:54:29.722" v="0" actId="2696"/>
        <pc:sldMkLst>
          <pc:docMk/>
          <pc:sldMk cId="1070065420" sldId="2613"/>
        </pc:sldMkLst>
      </pc:sldChg>
      <pc:sldChg chg="del">
        <pc:chgData name="Herrell, Russ W (Senior System Architect)" userId="9de5c4ec-0cf0-47e6-9f54-b7fe85f442ac" providerId="ADAL" clId="{A44B8C77-41E5-4EE2-A38C-2D911BD47DBD}" dt="2023-09-01T16:54:29.722" v="0" actId="2696"/>
        <pc:sldMkLst>
          <pc:docMk/>
          <pc:sldMk cId="2419993681" sldId="2614"/>
        </pc:sldMkLst>
      </pc:sldChg>
      <pc:sldChg chg="del">
        <pc:chgData name="Herrell, Russ W (Senior System Architect)" userId="9de5c4ec-0cf0-47e6-9f54-b7fe85f442ac" providerId="ADAL" clId="{A44B8C77-41E5-4EE2-A38C-2D911BD47DBD}" dt="2023-09-01T16:54:29.722" v="0" actId="2696"/>
        <pc:sldMkLst>
          <pc:docMk/>
          <pc:sldMk cId="3206472035" sldId="2615"/>
        </pc:sldMkLst>
      </pc:sldChg>
      <pc:sldChg chg="del">
        <pc:chgData name="Herrell, Russ W (Senior System Architect)" userId="9de5c4ec-0cf0-47e6-9f54-b7fe85f442ac" providerId="ADAL" clId="{A44B8C77-41E5-4EE2-A38C-2D911BD47DBD}" dt="2023-09-01T16:54:29.722" v="0" actId="2696"/>
        <pc:sldMkLst>
          <pc:docMk/>
          <pc:sldMk cId="1833945500" sldId="2616"/>
        </pc:sldMkLst>
      </pc:sldChg>
      <pc:sldChg chg="del">
        <pc:chgData name="Herrell, Russ W (Senior System Architect)" userId="9de5c4ec-0cf0-47e6-9f54-b7fe85f442ac" providerId="ADAL" clId="{A44B8C77-41E5-4EE2-A38C-2D911BD47DBD}" dt="2023-09-01T16:54:29.722" v="0" actId="2696"/>
        <pc:sldMkLst>
          <pc:docMk/>
          <pc:sldMk cId="2809518490" sldId="2617"/>
        </pc:sldMkLst>
      </pc:sldChg>
      <pc:sldChg chg="del">
        <pc:chgData name="Herrell, Russ W (Senior System Architect)" userId="9de5c4ec-0cf0-47e6-9f54-b7fe85f442ac" providerId="ADAL" clId="{A44B8C77-41E5-4EE2-A38C-2D911BD47DBD}" dt="2023-09-01T16:54:29.722" v="0" actId="2696"/>
        <pc:sldMkLst>
          <pc:docMk/>
          <pc:sldMk cId="1255743271" sldId="2618"/>
        </pc:sldMkLst>
      </pc:sldChg>
      <pc:sldChg chg="del">
        <pc:chgData name="Herrell, Russ W (Senior System Architect)" userId="9de5c4ec-0cf0-47e6-9f54-b7fe85f442ac" providerId="ADAL" clId="{A44B8C77-41E5-4EE2-A38C-2D911BD47DBD}" dt="2023-09-01T16:54:29.722" v="0" actId="2696"/>
        <pc:sldMkLst>
          <pc:docMk/>
          <pc:sldMk cId="2915284011" sldId="2619"/>
        </pc:sldMkLst>
      </pc:sldChg>
      <pc:sldChg chg="del">
        <pc:chgData name="Herrell, Russ W (Senior System Architect)" userId="9de5c4ec-0cf0-47e6-9f54-b7fe85f442ac" providerId="ADAL" clId="{A44B8C77-41E5-4EE2-A38C-2D911BD47DBD}" dt="2023-09-01T16:54:29.722" v="0" actId="2696"/>
        <pc:sldMkLst>
          <pc:docMk/>
          <pc:sldMk cId="2350239950" sldId="2620"/>
        </pc:sldMkLst>
      </pc:sldChg>
      <pc:sldChg chg="del">
        <pc:chgData name="Herrell, Russ W (Senior System Architect)" userId="9de5c4ec-0cf0-47e6-9f54-b7fe85f442ac" providerId="ADAL" clId="{A44B8C77-41E5-4EE2-A38C-2D911BD47DBD}" dt="2023-09-01T16:54:29.722" v="0" actId="2696"/>
        <pc:sldMkLst>
          <pc:docMk/>
          <pc:sldMk cId="988877696" sldId="2621"/>
        </pc:sldMkLst>
      </pc:sldChg>
      <pc:sldChg chg="del">
        <pc:chgData name="Herrell, Russ W (Senior System Architect)" userId="9de5c4ec-0cf0-47e6-9f54-b7fe85f442ac" providerId="ADAL" clId="{A44B8C77-41E5-4EE2-A38C-2D911BD47DBD}" dt="2023-09-01T16:54:29.722" v="0" actId="2696"/>
        <pc:sldMkLst>
          <pc:docMk/>
          <pc:sldMk cId="2547105664" sldId="2625"/>
        </pc:sldMkLst>
      </pc:sldChg>
      <pc:sldChg chg="addSp modSp mod modAnim modNotesTx">
        <pc:chgData name="Herrell, Russ W (Senior System Architect)" userId="9de5c4ec-0cf0-47e6-9f54-b7fe85f442ac" providerId="ADAL" clId="{A44B8C77-41E5-4EE2-A38C-2D911BD47DBD}" dt="2023-09-01T17:16:58.504" v="261" actId="208"/>
        <pc:sldMkLst>
          <pc:docMk/>
          <pc:sldMk cId="1005612260" sldId="2628"/>
        </pc:sldMkLst>
        <pc:spChg chg="add mod">
          <ac:chgData name="Herrell, Russ W (Senior System Architect)" userId="9de5c4ec-0cf0-47e6-9f54-b7fe85f442ac" providerId="ADAL" clId="{A44B8C77-41E5-4EE2-A38C-2D911BD47DBD}" dt="2023-09-01T17:10:15.465" v="59" actId="1076"/>
          <ac:spMkLst>
            <pc:docMk/>
            <pc:sldMk cId="1005612260" sldId="2628"/>
            <ac:spMk id="143" creationId="{F89A045B-737B-4A7D-A336-2B252879C993}"/>
          </ac:spMkLst>
        </pc:spChg>
        <pc:spChg chg="add mod">
          <ac:chgData name="Herrell, Russ W (Senior System Architect)" userId="9de5c4ec-0cf0-47e6-9f54-b7fe85f442ac" providerId="ADAL" clId="{A44B8C77-41E5-4EE2-A38C-2D911BD47DBD}" dt="2023-09-01T17:09:46.316" v="58" actId="20577"/>
          <ac:spMkLst>
            <pc:docMk/>
            <pc:sldMk cId="1005612260" sldId="2628"/>
            <ac:spMk id="144" creationId="{4D73F28A-D2B8-66B7-953D-21F5DE08F98F}"/>
          </ac:spMkLst>
        </pc:spChg>
        <pc:spChg chg="add mod">
          <ac:chgData name="Herrell, Russ W (Senior System Architect)" userId="9de5c4ec-0cf0-47e6-9f54-b7fe85f442ac" providerId="ADAL" clId="{A44B8C77-41E5-4EE2-A38C-2D911BD47DBD}" dt="2023-09-01T17:16:58.504" v="261" actId="208"/>
          <ac:spMkLst>
            <pc:docMk/>
            <pc:sldMk cId="1005612260" sldId="2628"/>
            <ac:spMk id="145" creationId="{7D681F35-595E-F6B4-4847-DB62C71D663C}"/>
          </ac:spMkLst>
        </pc:spChg>
      </pc:sldChg>
      <pc:sldChg chg="modSp">
        <pc:chgData name="Herrell, Russ W (Senior System Architect)" userId="9de5c4ec-0cf0-47e6-9f54-b7fe85f442ac" providerId="ADAL" clId="{A44B8C77-41E5-4EE2-A38C-2D911BD47DBD}" dt="2023-09-01T17:02:55.008" v="10" actId="20577"/>
        <pc:sldMkLst>
          <pc:docMk/>
          <pc:sldMk cId="3905190554" sldId="2634"/>
        </pc:sldMkLst>
        <pc:spChg chg="mod">
          <ac:chgData name="Herrell, Russ W (Senior System Architect)" userId="9de5c4ec-0cf0-47e6-9f54-b7fe85f442ac" providerId="ADAL" clId="{A44B8C77-41E5-4EE2-A38C-2D911BD47DBD}" dt="2023-09-01T17:02:55.008" v="10" actId="20577"/>
          <ac:spMkLst>
            <pc:docMk/>
            <pc:sldMk cId="3905190554" sldId="2634"/>
            <ac:spMk id="3" creationId="{904C281E-6C13-AF2D-686E-061E47502D22}"/>
          </ac:spMkLst>
        </pc:spChg>
      </pc:sldChg>
      <pc:sldChg chg="modSp modAnim">
        <pc:chgData name="Herrell, Russ W (Senior System Architect)" userId="9de5c4ec-0cf0-47e6-9f54-b7fe85f442ac" providerId="ADAL" clId="{A44B8C77-41E5-4EE2-A38C-2D911BD47DBD}" dt="2023-09-01T16:58:05.094" v="8" actId="20577"/>
        <pc:sldMkLst>
          <pc:docMk/>
          <pc:sldMk cId="4110223227" sldId="2636"/>
        </pc:sldMkLst>
        <pc:spChg chg="mod">
          <ac:chgData name="Herrell, Russ W (Senior System Architect)" userId="9de5c4ec-0cf0-47e6-9f54-b7fe85f442ac" providerId="ADAL" clId="{A44B8C77-41E5-4EE2-A38C-2D911BD47DBD}" dt="2023-09-01T16:58:05.094" v="8" actId="20577"/>
          <ac:spMkLst>
            <pc:docMk/>
            <pc:sldMk cId="4110223227" sldId="2636"/>
            <ac:spMk id="4" creationId="{4A681E41-4B64-5017-4287-DF18808F1B35}"/>
          </ac:spMkLst>
        </pc:spChg>
      </pc:sldChg>
      <pc:sldChg chg="modSp mod modAnim">
        <pc:chgData name="Herrell, Russ W (Senior System Architect)" userId="9de5c4ec-0cf0-47e6-9f54-b7fe85f442ac" providerId="ADAL" clId="{A44B8C77-41E5-4EE2-A38C-2D911BD47DBD}" dt="2023-09-01T17:41:00.519" v="737" actId="20577"/>
        <pc:sldMkLst>
          <pc:docMk/>
          <pc:sldMk cId="2724489994" sldId="2637"/>
        </pc:sldMkLst>
        <pc:spChg chg="mod">
          <ac:chgData name="Herrell, Russ W (Senior System Architect)" userId="9de5c4ec-0cf0-47e6-9f54-b7fe85f442ac" providerId="ADAL" clId="{A44B8C77-41E5-4EE2-A38C-2D911BD47DBD}" dt="2023-09-01T17:41:00.519" v="737" actId="20577"/>
          <ac:spMkLst>
            <pc:docMk/>
            <pc:sldMk cId="2724489994" sldId="2637"/>
            <ac:spMk id="3" creationId="{DF993DDA-93AC-158C-1183-B9CEF98B0E66}"/>
          </ac:spMkLst>
        </pc:spChg>
      </pc:sldChg>
      <pc:sldMasterChg chg="del delSldLayout">
        <pc:chgData name="Herrell, Russ W (Senior System Architect)" userId="9de5c4ec-0cf0-47e6-9f54-b7fe85f442ac" providerId="ADAL" clId="{A44B8C77-41E5-4EE2-A38C-2D911BD47DBD}" dt="2023-09-01T16:54:29.722" v="0" actId="2696"/>
        <pc:sldMasterMkLst>
          <pc:docMk/>
          <pc:sldMasterMk cId="441447133" sldId="2147483717"/>
        </pc:sldMasterMkLst>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2555946404" sldId="2147483718"/>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1102356529" sldId="2147483719"/>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1943037229" sldId="2147483720"/>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172206376" sldId="2147483721"/>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3309329385" sldId="2147483722"/>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390899379" sldId="2147483723"/>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2363745800" sldId="2147483724"/>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1217806317" sldId="2147483725"/>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1137524284" sldId="2147483726"/>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3327396080" sldId="2147483727"/>
          </pc:sldLayoutMkLst>
        </pc:sldLayoutChg>
        <pc:sldLayoutChg chg="del">
          <pc:chgData name="Herrell, Russ W (Senior System Architect)" userId="9de5c4ec-0cf0-47e6-9f54-b7fe85f442ac" providerId="ADAL" clId="{A44B8C77-41E5-4EE2-A38C-2D911BD47DBD}" dt="2023-09-01T16:54:29.722" v="0" actId="2696"/>
          <pc:sldLayoutMkLst>
            <pc:docMk/>
            <pc:sldMasterMk cId="441447133" sldId="2147483717"/>
            <pc:sldLayoutMk cId="3185090657" sldId="214748372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AC0937-E037-4D9A-B6BB-EA778B187AA0}" type="datetimeFigureOut">
              <a:rPr lang="en-GB" smtClean="0"/>
              <a:t>23/08/2023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1FA52-93B5-4E02-AE67-DD6843D5F7B6}" type="slidenum">
              <a:rPr lang="en-GB" smtClean="0"/>
              <a:t>‹#›</a:t>
            </a:fld>
            <a:endParaRPr lang="en-GB"/>
          </a:p>
        </p:txBody>
      </p:sp>
    </p:spTree>
    <p:extLst>
      <p:ext uri="{BB962C8B-B14F-4D97-AF65-F5344CB8AC3E}">
        <p14:creationId xmlns:p14="http://schemas.microsoft.com/office/powerpoint/2010/main" val="425473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3</a:t>
            </a:fld>
            <a:endParaRPr lang="en-GB"/>
          </a:p>
        </p:txBody>
      </p:sp>
    </p:spTree>
    <p:extLst>
      <p:ext uri="{BB962C8B-B14F-4D97-AF65-F5344CB8AC3E}">
        <p14:creationId xmlns:p14="http://schemas.microsoft.com/office/powerpoint/2010/main" val="3343664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few options for ‘merging’ the two views.</a:t>
            </a:r>
          </a:p>
          <a:p>
            <a:endParaRPr lang="en-US" dirty="0"/>
          </a:p>
          <a:p>
            <a:r>
              <a:rPr lang="en-US" dirty="0"/>
              <a:t>To preserve the Swordfish API features offered by the Enclosure Manager, this discussion is going to place the burden of merging these two views into one consistent, comprehensive view (IE, merge all Redfish/Swordfish objects into one Root) on the Sunfish framework.  There is also an implicit requirement placed on any aggregating service such as Sunfish to de-dupe the composite view and resolve name conflicts (note the two managers called their Chassis “Chassis 1”).  </a:t>
            </a:r>
          </a:p>
          <a:p>
            <a:endParaRPr lang="en-US" dirty="0"/>
          </a:p>
          <a:p>
            <a:pPr marL="228600" indent="-228600">
              <a:buAutoNum type="arabicParenR"/>
            </a:pPr>
            <a:r>
              <a:rPr lang="en-US" dirty="0"/>
              <a:t>The key to making this merger possible lies in understanding the existence of the ‘boundary objects’.  Boundary objects are those objects on the other end of a fabric link that are not under the same manager’s control.  The colored circles indicate the same boundary object in both views.</a:t>
            </a:r>
          </a:p>
          <a:p>
            <a:pPr marL="228600" indent="-228600">
              <a:buAutoNum type="arabicParenR"/>
            </a:pPr>
            <a:r>
              <a:rPr lang="en-US" dirty="0"/>
              <a:t>Thus, boundary objects are attached to the non-managed end of a boundary link.  These are highlighted as ‘red’ links here.</a:t>
            </a:r>
          </a:p>
          <a:p>
            <a:pPr marL="228600" indent="-228600">
              <a:buAutoNum type="arabicParenR"/>
            </a:pPr>
            <a:r>
              <a:rPr lang="en-US" dirty="0"/>
              <a:t>In most fabrics, the boundary components and boundary links can be spotted easily if boundary components have a component derived instance name that can be queried from the opposite end of the link.  </a:t>
            </a:r>
            <a:r>
              <a:rPr lang="en-GB" dirty="0"/>
              <a:t>Detecting boundary components can be done in more tedious fashion if necessary, however.</a:t>
            </a:r>
          </a:p>
          <a:p>
            <a:pPr marL="228600" indent="-228600">
              <a:buAutoNum type="arabicParenR"/>
            </a:pPr>
            <a:r>
              <a:rPr lang="en-GB" dirty="0"/>
              <a:t>---- stops the blinking of a boundary link</a:t>
            </a:r>
            <a:endParaRPr lang="en-US" dirty="0"/>
          </a:p>
        </p:txBody>
      </p:sp>
      <p:sp>
        <p:nvSpPr>
          <p:cNvPr id="4" name="Slide Number Placeholder 3"/>
          <p:cNvSpPr>
            <a:spLocks noGrp="1"/>
          </p:cNvSpPr>
          <p:nvPr>
            <p:ph type="sldNum" sz="quarter" idx="5"/>
          </p:nvPr>
        </p:nvSpPr>
        <p:spPr/>
        <p:txBody>
          <a:bodyPr/>
          <a:lstStyle/>
          <a:p>
            <a:fld id="{8D61FA52-93B5-4E02-AE67-DD6843D5F7B6}" type="slidenum">
              <a:rPr lang="en-GB" smtClean="0"/>
              <a:t>17</a:t>
            </a:fld>
            <a:endParaRPr lang="en-GB"/>
          </a:p>
        </p:txBody>
      </p:sp>
    </p:spTree>
    <p:extLst>
      <p:ext uri="{BB962C8B-B14F-4D97-AF65-F5344CB8AC3E}">
        <p14:creationId xmlns:p14="http://schemas.microsoft.com/office/powerpoint/2010/main" val="341002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Properly merged, the complete resource tree looks like this.</a:t>
            </a:r>
          </a:p>
          <a:p>
            <a:endParaRPr lang="en-US" dirty="0"/>
          </a:p>
          <a:p>
            <a:r>
              <a:rPr lang="en-US" dirty="0"/>
              <a:t>Note that the Systems descriptions are incomplete.</a:t>
            </a:r>
          </a:p>
          <a:p>
            <a:r>
              <a:rPr lang="en-US" dirty="0"/>
              <a:t>A similar merge of System information from yet another Agent (say the </a:t>
            </a:r>
            <a:r>
              <a:rPr lang="en-US" dirty="0" err="1"/>
              <a:t>mgmt</a:t>
            </a:r>
            <a:r>
              <a:rPr lang="en-US" dirty="0"/>
              <a:t> ethernet that connects all the System BMCs) is required</a:t>
            </a:r>
          </a:p>
          <a:p>
            <a:endParaRPr lang="en-US" dirty="0"/>
          </a:p>
          <a:p>
            <a:r>
              <a:rPr lang="en-US" dirty="0"/>
              <a:t>Note that the two ‘fabrics’ collections has become one, and there is now one ‘Fabric’ instance.</a:t>
            </a:r>
          </a:p>
          <a:p>
            <a:r>
              <a:rPr lang="en-US" dirty="0"/>
              <a:t>It is colored yellow to denote that the two managers may have used different Redfish URIs to designate their Fabric instances.</a:t>
            </a:r>
          </a:p>
          <a:p>
            <a:r>
              <a:rPr lang="en-US" dirty="0"/>
              <a:t>Likewise the two managers’ ‘Endpoint collections have been merged, so some of the endpoint Redfish IDs need to be changed as well.</a:t>
            </a:r>
          </a:p>
          <a:p>
            <a:endParaRPr lang="en-US" dirty="0"/>
          </a:p>
          <a:p>
            <a:r>
              <a:rPr lang="en-US" dirty="0"/>
              <a:t>Finally, the two Chassis collections have been merged, and the two chassis housing the internal switches are now the same instance of chassis as well as switches.</a:t>
            </a:r>
          </a:p>
          <a:p>
            <a:endParaRPr lang="en-US" dirty="0"/>
          </a:p>
          <a:p>
            <a:r>
              <a:rPr lang="en-US" dirty="0"/>
              <a:t>The Sunfish Service is responsible for maintaining a translation between the merged URIs that will be used by Sunfish Clients, and the original URIs that will continue to be used by the Fabric Manager or the Enclosure Manager.  </a:t>
            </a:r>
          </a:p>
          <a:p>
            <a:endParaRPr lang="en-US" dirty="0"/>
          </a:p>
          <a:p>
            <a:r>
              <a:rPr lang="en-US" dirty="0"/>
              <a:t>Connections, Zones, and other Redfish management objects that become defined by Clients are forwarded to the appropriate Agent / Manager with the appropriate Redfish URIs substituted.</a:t>
            </a:r>
          </a:p>
          <a:p>
            <a:endParaRPr lang="en-US" dirty="0"/>
          </a:p>
          <a:p>
            <a:r>
              <a:rPr lang="en-US" dirty="0"/>
              <a:t>Note that the Swordfish objects will need very few translated URIs when dealing with the logical Swordfish constructs.</a:t>
            </a:r>
          </a:p>
        </p:txBody>
      </p:sp>
      <p:sp>
        <p:nvSpPr>
          <p:cNvPr id="4" name="Slide Number Placeholder 3"/>
          <p:cNvSpPr>
            <a:spLocks noGrp="1"/>
          </p:cNvSpPr>
          <p:nvPr>
            <p:ph type="sldNum" sz="quarter" idx="5"/>
          </p:nvPr>
        </p:nvSpPr>
        <p:spPr/>
        <p:txBody>
          <a:bodyPr/>
          <a:lstStyle/>
          <a:p>
            <a:fld id="{8D61FA52-93B5-4E02-AE67-DD6843D5F7B6}" type="slidenum">
              <a:rPr lang="en-GB" smtClean="0"/>
              <a:t>18</a:t>
            </a:fld>
            <a:endParaRPr lang="en-GB"/>
          </a:p>
        </p:txBody>
      </p:sp>
    </p:spTree>
    <p:extLst>
      <p:ext uri="{BB962C8B-B14F-4D97-AF65-F5344CB8AC3E}">
        <p14:creationId xmlns:p14="http://schemas.microsoft.com/office/powerpoint/2010/main" val="2103379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21</a:t>
            </a:fld>
            <a:endParaRPr lang="en-GB"/>
          </a:p>
        </p:txBody>
      </p:sp>
    </p:spTree>
    <p:extLst>
      <p:ext uri="{BB962C8B-B14F-4D97-AF65-F5344CB8AC3E}">
        <p14:creationId xmlns:p14="http://schemas.microsoft.com/office/powerpoint/2010/main" val="185668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On the right we have our disaggregated resources with potentially many different management entities in direct control using vendor and device specific means</a:t>
            </a:r>
          </a:p>
          <a:p>
            <a:pPr marL="228600" indent="-228600">
              <a:buAutoNum type="arabicParenR"/>
            </a:pPr>
            <a:r>
              <a:rPr lang="en-US" dirty="0"/>
              <a:t>We need an Agent layer (some might prefer the term ‘provider’ but in Sunfish world we call it an Agent) to aggregated the inventory from one or more hardware managers and convert the hardware specific device and resource descriptions into a publicly accepted and commonly interpreted Redfish model.</a:t>
            </a:r>
          </a:p>
          <a:p>
            <a:pPr marL="228600" indent="-228600">
              <a:buAutoNum type="arabicParenR"/>
            </a:pPr>
            <a:r>
              <a:rPr lang="en-US" dirty="0"/>
              <a:t>The Agent hands this whole model over to the Sunfish Services.  This effectively ‘hides’ much of the hardware specific details from the clients. </a:t>
            </a:r>
          </a:p>
          <a:p>
            <a:pPr marL="228600" indent="-228600">
              <a:buAutoNum type="arabicParenR"/>
            </a:pPr>
            <a:r>
              <a:rPr lang="en-US" dirty="0"/>
              <a:t>Clients of Sunfish Services see the Redfish models of resources and manipulate these models to establish or alter the state of individual resources or their assignments (bindings) to consumers (e.g. hosts)</a:t>
            </a:r>
          </a:p>
          <a:p>
            <a:pPr marL="228600" indent="-228600">
              <a:buAutoNum type="arabicParenR"/>
            </a:pPr>
            <a:r>
              <a:rPr lang="en-US" dirty="0"/>
              <a:t>It is critical that Agents and Clients have the same interpretation of a Redfish object found in the Sunfish database, so the Sunfish framework also has policies and requirements to be followed when creating or interpreting the Redfish models.</a:t>
            </a:r>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6</a:t>
            </a:fld>
            <a:endParaRPr lang="en-GB"/>
          </a:p>
        </p:txBody>
      </p:sp>
    </p:spTree>
    <p:extLst>
      <p:ext uri="{BB962C8B-B14F-4D97-AF65-F5344CB8AC3E}">
        <p14:creationId xmlns:p14="http://schemas.microsoft.com/office/powerpoint/2010/main" val="3188606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CDI requires some modest amount of scale, which in turn likely requires a Redfish representation of many different resource types residing on different interconnects, all supplied by different vendors.  </a:t>
            </a:r>
          </a:p>
          <a:p>
            <a:r>
              <a:rPr lang="en-US" dirty="0"/>
              <a:t>Sunfish is defining the Agent requirements for each resource type and fabric type so that a sensible Redfish composite model emerges in the Redfish resource tree when the inventory of all Agents are combined.</a:t>
            </a:r>
          </a:p>
          <a:p>
            <a:endParaRPr lang="en-US" dirty="0"/>
          </a:p>
          <a:p>
            <a:pPr marL="228600" indent="-228600">
              <a:buAutoNum type="arabicParenR"/>
            </a:pPr>
            <a:r>
              <a:rPr lang="en-US" dirty="0"/>
              <a:t>Since this is SDC’23, I’m showing some CXL fabric components (maybe memory, maybe Accelerators, maybe storage)  with a CXL Fabric Manager and associated Sunfish Agent</a:t>
            </a:r>
          </a:p>
          <a:p>
            <a:pPr marL="228600" indent="-228600">
              <a:buAutoNum type="arabicParenR"/>
            </a:pPr>
            <a:r>
              <a:rPr lang="en-US" dirty="0"/>
              <a:t>Along with an </a:t>
            </a:r>
            <a:r>
              <a:rPr lang="en-US" dirty="0" err="1"/>
              <a:t>NVMeoF</a:t>
            </a:r>
            <a:r>
              <a:rPr lang="en-US" dirty="0"/>
              <a:t> ‘fabric’ that has a fabric manager for whatever that fabric is</a:t>
            </a:r>
          </a:p>
          <a:p>
            <a:pPr marL="228600" indent="-228600">
              <a:buAutoNum type="arabicParenR"/>
            </a:pPr>
            <a:r>
              <a:rPr lang="en-US" dirty="0"/>
              <a:t>PLUS a Swordfish based </a:t>
            </a:r>
            <a:r>
              <a:rPr lang="en-US" dirty="0" err="1"/>
              <a:t>NVMe</a:t>
            </a:r>
            <a:r>
              <a:rPr lang="en-US" dirty="0"/>
              <a:t> Appliance manager whose scope is just the one enclosure </a:t>
            </a:r>
          </a:p>
          <a:p>
            <a:pPr marL="228600" indent="-228600">
              <a:buAutoNum type="arabicParenR"/>
            </a:pPr>
            <a:endParaRPr lang="en-US" dirty="0"/>
          </a:p>
          <a:p>
            <a:pPr marL="0" indent="0">
              <a:buNone/>
            </a:pPr>
            <a:r>
              <a:rPr lang="en-US" dirty="0"/>
              <a:t>4)   These various sources of disaggregated resources and interconnect fabrics may or may not support a Redfish API suitable for directly plugging into the Sunfish management framework, so the presence of an API translating Agent entity is shown in all cases.  The complexity of any given Agent obviously depends upon the actual fabric management APIs and policies in use in the hardware managers’ realm.</a:t>
            </a:r>
          </a:p>
          <a:p>
            <a:pPr marL="0" indent="0">
              <a:buNone/>
            </a:pPr>
            <a:endParaRPr lang="en-US" dirty="0"/>
          </a:p>
          <a:p>
            <a:pPr marL="0" indent="0">
              <a:buNone/>
            </a:pPr>
            <a:r>
              <a:rPr lang="en-US" dirty="0"/>
              <a:t>5)    Note that Sunfish not only collects and manages the Redfish object models for disaggregated resources, the fabrics that connects them, but also serves up control points for many common management tasks, such as Events and Logs, Access Control settings and policies, and authentication needs.</a:t>
            </a:r>
          </a:p>
          <a:p>
            <a:pPr marL="0" indent="0">
              <a:buNone/>
            </a:pPr>
            <a:endParaRPr lang="en-US" dirty="0"/>
          </a:p>
          <a:p>
            <a:pPr marL="0" indent="0">
              <a:buNone/>
            </a:pPr>
            <a:r>
              <a:rPr lang="en-US" dirty="0"/>
              <a:t>6)   On the left, Sunfish team is proposing reference code for common CDI utilities and resource management tasks.  These reference releases act as implicit documentation and active examples of the proper interpretation of Redfish representations of the disaggregated resources.  For example, a Sunfish reference Fabric Attached Memory Manager (FAM manager, memory pool manager) will contain utilities that parse the resource trees of different fabrics and extract memory resources that may be allocated to different consumers.  One stop shopping for FAM, Storage, Compute, or whatever else you may have in your CDI (Composable Disaggregated Infrastructure) data center.</a:t>
            </a:r>
          </a:p>
          <a:p>
            <a:pPr marL="0" indent="0">
              <a:buNone/>
            </a:pPr>
            <a:endParaRPr lang="en-US" dirty="0"/>
          </a:p>
          <a:p>
            <a:pPr marL="0" indent="0">
              <a:buNone/>
            </a:pPr>
            <a:r>
              <a:rPr lang="en-US" dirty="0"/>
              <a:t>Thus, the left side of the diagram shows many places where Sunfish reference code can contribute to the ease of use of disaggregated resources through Redfish / Swordfish.</a:t>
            </a:r>
          </a:p>
          <a:p>
            <a:pPr marL="0" indent="0">
              <a:buNone/>
            </a:pPr>
            <a:endParaRPr lang="en-US" dirty="0"/>
          </a:p>
          <a:p>
            <a:pPr marL="228600" indent="-228600">
              <a:buAutoNum type="arabicParenR" startAt="7"/>
            </a:pPr>
            <a:r>
              <a:rPr lang="en-US" dirty="0"/>
              <a:t>One of the major contributions of the Sunfish framework is to document the interpretation of a disaggregated resource as one or more Redfish / Swordfish objects.  Sunfish defines how a CXL Agent/Fabric Manager represents CXL FAM in Redfish; thus a client parsing the Sunfish Redfish models will know how to interpret them.  Sunfish defines a common abstraction model for like resources across many different fabrics and native hardware managers.</a:t>
            </a:r>
          </a:p>
          <a:p>
            <a:pPr marL="0" indent="0">
              <a:buNone/>
            </a:pPr>
            <a:endParaRPr lang="en-US" dirty="0"/>
          </a:p>
          <a:p>
            <a:pPr marL="0" indent="0">
              <a:buNone/>
            </a:pPr>
            <a:r>
              <a:rPr lang="en-US" dirty="0"/>
              <a:t>Now for an example </a:t>
            </a:r>
          </a:p>
          <a:p>
            <a:endParaRPr lang="en-US" dirty="0"/>
          </a:p>
          <a:p>
            <a:r>
              <a:rPr lang="en-US" dirty="0"/>
              <a:t> </a:t>
            </a:r>
          </a:p>
        </p:txBody>
      </p:sp>
      <p:sp>
        <p:nvSpPr>
          <p:cNvPr id="4" name="Slide Number Placeholder 3"/>
          <p:cNvSpPr>
            <a:spLocks noGrp="1"/>
          </p:cNvSpPr>
          <p:nvPr>
            <p:ph type="sldNum" sz="quarter" idx="5"/>
          </p:nvPr>
        </p:nvSpPr>
        <p:spPr/>
        <p:txBody>
          <a:bodyPr/>
          <a:lstStyle/>
          <a:p>
            <a:fld id="{3CEBC75D-E5BC-B942-9716-80B74D89D766}" type="slidenum">
              <a:rPr lang="en-US" smtClean="0"/>
              <a:t>7</a:t>
            </a:fld>
            <a:endParaRPr lang="en-US"/>
          </a:p>
        </p:txBody>
      </p:sp>
    </p:spTree>
    <p:extLst>
      <p:ext uri="{BB962C8B-B14F-4D97-AF65-F5344CB8AC3E}">
        <p14:creationId xmlns:p14="http://schemas.microsoft.com/office/powerpoint/2010/main" val="499572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a demo of these actions, so we will cover this content during the demo.</a:t>
            </a:r>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10</a:t>
            </a:fld>
            <a:endParaRPr lang="en-GB"/>
          </a:p>
        </p:txBody>
      </p:sp>
    </p:spTree>
    <p:extLst>
      <p:ext uri="{BB962C8B-B14F-4D97-AF65-F5344CB8AC3E}">
        <p14:creationId xmlns:p14="http://schemas.microsoft.com/office/powerpoint/2010/main" val="2756172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Sunfish obviously needs to be more than just a librarian that keeps a copy of every manager’s Redfish modules.</a:t>
            </a:r>
          </a:p>
          <a:p>
            <a:r>
              <a:rPr lang="en-US" dirty="0"/>
              <a:t>Let’s take a look at a simple Composable Disaggregated Infrastructure topology that will illustrate a fundamental, non-trivial problem which a simple Redfish object repository will not solve</a:t>
            </a:r>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12</a:t>
            </a:fld>
            <a:endParaRPr lang="en-GB"/>
          </a:p>
        </p:txBody>
      </p:sp>
    </p:spTree>
    <p:extLst>
      <p:ext uri="{BB962C8B-B14F-4D97-AF65-F5344CB8AC3E}">
        <p14:creationId xmlns:p14="http://schemas.microsoft.com/office/powerpoint/2010/main" val="290507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dirty="0"/>
          </a:p>
          <a:p>
            <a:pPr marL="0" indent="0">
              <a:buNone/>
            </a:pPr>
            <a:r>
              <a:rPr lang="en-US" dirty="0"/>
              <a:t>Not a debate about the merits of CDI, but a comparison of the management tasks involved </a:t>
            </a:r>
          </a:p>
          <a:p>
            <a:pPr marL="0" indent="0">
              <a:buNone/>
            </a:pPr>
            <a:r>
              <a:rPr lang="en-US" dirty="0"/>
              <a:t>1)  Composable Disaggregated Infrastructure is the evolution of ownership from whole DEVICES</a:t>
            </a:r>
          </a:p>
          <a:p>
            <a:pPr marL="0" indent="0">
              <a:buNone/>
            </a:pPr>
            <a:r>
              <a:rPr lang="en-US" dirty="0"/>
              <a:t>In a simple JBOD, the SSD’s are NOT sharable, just assignable.  Typically a given Host connector has a specific, exclusive set of SSDs mapped to this port.</a:t>
            </a:r>
          </a:p>
          <a:p>
            <a:pPr marL="0" indent="0">
              <a:buNone/>
            </a:pPr>
            <a:r>
              <a:rPr lang="en-US" dirty="0"/>
              <a:t>The whole SSD is assigned, and is managed by that Host.  There is not really a fabric to manage dynamically.  The Enclosure manager may or may not be exporting a Swordfish API to enable Hosts and the Admin to bind devices and create logical volumes, etc.  </a:t>
            </a:r>
          </a:p>
          <a:p>
            <a:pPr marL="228600" indent="-228600">
              <a:buAutoNum type="arabicParenR"/>
            </a:pPr>
            <a:endParaRPr lang="en-US" dirty="0"/>
          </a:p>
          <a:p>
            <a:pPr marL="228600" indent="-228600">
              <a:buAutoNum type="arabicParenR" startAt="2"/>
            </a:pPr>
            <a:r>
              <a:rPr lang="en-US" dirty="0"/>
              <a:t>To the co-ownership of sharable RESOURCES </a:t>
            </a:r>
          </a:p>
          <a:p>
            <a:pPr marL="0" indent="0">
              <a:buNone/>
            </a:pPr>
            <a:r>
              <a:rPr lang="en-US" dirty="0"/>
              <a:t>If a CXL or </a:t>
            </a:r>
            <a:r>
              <a:rPr lang="en-US" dirty="0" err="1"/>
              <a:t>NVMe</a:t>
            </a:r>
            <a:r>
              <a:rPr lang="en-US" dirty="0"/>
              <a:t>-capable fabric exists in the environment, one or more JBODs may be attached to the fabric switches rather than directly to specific hosts.  Now there is a fabric outside the </a:t>
            </a:r>
            <a:r>
              <a:rPr lang="en-US" dirty="0" err="1"/>
              <a:t>NVMe</a:t>
            </a:r>
            <a:r>
              <a:rPr lang="en-US" dirty="0"/>
              <a:t> Appliance which is being managed by a ‘Fabric Manager’.  If the Enclosure Manager is still exporting a Swordfish API, the Admin now has two or more managers to deal with. Hosts may or may not need to deal with both managers, but likely expect to continue dealing with a Swordfish API if that was what they used in the past.</a:t>
            </a:r>
          </a:p>
          <a:p>
            <a:pPr marL="0" indent="0">
              <a:buNone/>
            </a:pPr>
            <a:endParaRPr lang="en-US" dirty="0"/>
          </a:p>
          <a:p>
            <a:pPr marL="228600" indent="-228600">
              <a:buAutoNum type="arabicParenR" startAt="3"/>
            </a:pPr>
            <a:r>
              <a:rPr lang="en-US" dirty="0"/>
              <a:t>The Sunfish framework enables all the different manager APIs to be aggregated behind a common Redfish/Swordfish API</a:t>
            </a:r>
          </a:p>
          <a:p>
            <a:pPr marL="0" indent="0">
              <a:buNone/>
            </a:pPr>
            <a:r>
              <a:rPr lang="en-US" dirty="0"/>
              <a:t>The Enclosure Manager and the Fabric Manager supply a Redfish-Enabled Agent translation / aggregation layer so that the Sunfish framework can absorb the Redfish descriptions of their managed resources and present an aggregated and consistent view of all resources in the environment.  Both Admins and Hosts deal with the Sunfish API Service.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GB" dirty="0"/>
          </a:p>
        </p:txBody>
      </p:sp>
      <p:sp>
        <p:nvSpPr>
          <p:cNvPr id="4" name="Slide Number Placeholder 3"/>
          <p:cNvSpPr>
            <a:spLocks noGrp="1"/>
          </p:cNvSpPr>
          <p:nvPr>
            <p:ph type="sldNum" sz="quarter" idx="5"/>
          </p:nvPr>
        </p:nvSpPr>
        <p:spPr/>
        <p:txBody>
          <a:bodyPr/>
          <a:lstStyle/>
          <a:p>
            <a:fld id="{8D61FA52-93B5-4E02-AE67-DD6843D5F7B6}" type="slidenum">
              <a:rPr lang="en-GB" smtClean="0"/>
              <a:t>13</a:t>
            </a:fld>
            <a:endParaRPr lang="en-GB"/>
          </a:p>
        </p:txBody>
      </p:sp>
    </p:spTree>
    <p:extLst>
      <p:ext uri="{BB962C8B-B14F-4D97-AF65-F5344CB8AC3E}">
        <p14:creationId xmlns:p14="http://schemas.microsoft.com/office/powerpoint/2010/main" val="663515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looking a little closer at how the Sunfish framework helps manage CDI environments:</a:t>
            </a:r>
          </a:p>
          <a:p>
            <a:r>
              <a:rPr lang="en-US" dirty="0"/>
              <a:t>Since this is SDC’23, I’m highlighting the previously shown CXL </a:t>
            </a:r>
            <a:r>
              <a:rPr lang="en-US" dirty="0" err="1"/>
              <a:t>NVMe</a:t>
            </a:r>
            <a:r>
              <a:rPr lang="en-US" dirty="0"/>
              <a:t> SSD appliances on a CXL ‘pooling’ fabric.  </a:t>
            </a:r>
          </a:p>
          <a:p>
            <a:pPr marL="228600" indent="-228600">
              <a:buAutoNum type="arabicParenR"/>
            </a:pPr>
            <a:r>
              <a:rPr lang="en-US" dirty="0"/>
              <a:t>Again we have a CXL fabric connecting multiple hosts and other consumers to pools of disaggregated resources, and we have a fabric manager that is responsible for configuring and monitoring all the shared fabric hardware, for example the CXL fabric switch (or switches) from the previous topology</a:t>
            </a:r>
          </a:p>
          <a:p>
            <a:pPr marL="228600" indent="-228600">
              <a:buAutoNum type="arabicParenR"/>
            </a:pPr>
            <a:r>
              <a:rPr lang="en-US" dirty="0"/>
              <a:t>We also have a CXL-based, Swordfish-enabled Storage Appliance that has its own Swordfish API Service.  The Storage appliance may or may not have two interfaces to the outside world;  one for the Swordfish API to manage storage allocations and bindings of logical storage resources and one for management of the INTERNAL storage fabric over which the logical storage resources are accessed by consumers (hosts).  API between the appliance manager and the Swordfish Agent is already a Redfish compliant API, so we show it as a red arrow.  </a:t>
            </a:r>
          </a:p>
          <a:p>
            <a:pPr marL="228600" indent="-228600">
              <a:buAutoNum type="arabicParenR"/>
            </a:pPr>
            <a:r>
              <a:rPr lang="en-US" dirty="0"/>
              <a:t>CXL architecture enables ‘boundary components’ such as the internal CXL switches inside the SSD appliance to be visible to multiple managers, even when only one manager entity can actually ‘own control’ over a specific control knob.  Both managers model these boundary components in their resource inventory which they forward to Sunfish.  Neither manager knows all the details of the whole CXL path from consumer (say a host) to a producer (resource, say </a:t>
            </a:r>
            <a:r>
              <a:rPr lang="en-US" dirty="0" err="1"/>
              <a:t>NVMe</a:t>
            </a:r>
            <a:r>
              <a:rPr lang="en-US" dirty="0"/>
              <a:t> storage).</a:t>
            </a:r>
          </a:p>
          <a:p>
            <a:pPr marL="228600" indent="-228600">
              <a:buAutoNum type="arabicParenR"/>
            </a:pPr>
            <a:endParaRPr lang="en-US" dirty="0"/>
          </a:p>
          <a:p>
            <a:pPr marL="0" indent="0">
              <a:buNone/>
            </a:pPr>
            <a:r>
              <a:rPr lang="en-US" dirty="0"/>
              <a:t>The Sunfish framework is defining options, policies, roles and responsibilities so that the framework can resolve these two representations in an appropriate manner; one in which all Sunfish clients get a complete and accurate picture of the resources available.</a:t>
            </a:r>
          </a:p>
          <a:p>
            <a:pPr marL="228600" indent="-228600">
              <a:buAutoNum type="arabicParenR"/>
            </a:pPr>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3CEBC75D-E5BC-B942-9716-80B74D89D766}" type="slidenum">
              <a:rPr lang="en-US" smtClean="0"/>
              <a:t>14</a:t>
            </a:fld>
            <a:endParaRPr lang="en-US"/>
          </a:p>
        </p:txBody>
      </p:sp>
    </p:spTree>
    <p:extLst>
      <p:ext uri="{BB962C8B-B14F-4D97-AF65-F5344CB8AC3E}">
        <p14:creationId xmlns:p14="http://schemas.microsoft.com/office/powerpoint/2010/main" val="1122504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 about ‘boundary components’</a:t>
            </a:r>
          </a:p>
          <a:p>
            <a:r>
              <a:rPr lang="en-US" dirty="0"/>
              <a:t>The Fabric Manager has visibility and control over the CXL Fabric switch and certain properties on the links the emanate from it.</a:t>
            </a:r>
          </a:p>
          <a:p>
            <a:endParaRPr lang="en-US" dirty="0"/>
          </a:p>
          <a:p>
            <a:pPr marL="228600" indent="-228600">
              <a:buAutoNum type="arabicParenR"/>
            </a:pPr>
            <a:r>
              <a:rPr lang="en-US" dirty="0"/>
              <a:t>So the Redfish model it builds could start with the switch, about which it knows nearly everything.</a:t>
            </a:r>
          </a:p>
          <a:p>
            <a:pPr marL="228600" indent="-228600">
              <a:buAutoNum type="arabicParenR"/>
            </a:pPr>
            <a:r>
              <a:rPr lang="en-US" dirty="0"/>
              <a:t>Following links from the switch, the FM can discern there are the 5 host systems that have adapters physically linked to the switch’s ports.  The FM knows very little about the systems themselves.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a:t>Following links from the switch, the FM can discern the presence of two CXL switches that it does not control, so it creates a placeholder Chassis and Switch object under which it models what it does know about these components.   (Mostly the ports, the device type, and the instance specific ID of the foreign switch) The greyed out bubbles indicate where details are unavailable to the manager that created the model.</a:t>
            </a:r>
          </a:p>
          <a:p>
            <a:pPr marL="228600" indent="-228600">
              <a:buAutoNum type="arabicParenR"/>
            </a:pPr>
            <a:r>
              <a:rPr lang="en-US" dirty="0"/>
              <a:t>The FM can create fabric Endpoints for the </a:t>
            </a:r>
            <a:r>
              <a:rPr lang="en-US" dirty="0" err="1"/>
              <a:t>FabricAdapters</a:t>
            </a:r>
            <a:r>
              <a:rPr lang="en-US" dirty="0"/>
              <a:t> which it sees.  For CXL, and many other fabrics, we don’t expect a Fabric Manager / Agent to model Endpoints for boundary switches.</a:t>
            </a:r>
          </a:p>
          <a:p>
            <a:pPr marL="228600" indent="-228600">
              <a:buAutoNum type="arabicParenR"/>
            </a:pPr>
            <a:endParaRPr lang="en-US" dirty="0"/>
          </a:p>
          <a:p>
            <a:pPr marL="0" indent="0">
              <a:buNone/>
            </a:pPr>
            <a:r>
              <a:rPr lang="en-US" dirty="0"/>
              <a:t>This incomplete picture is the FM’s view of fabric components in our scenario.  </a:t>
            </a:r>
          </a:p>
        </p:txBody>
      </p:sp>
      <p:sp>
        <p:nvSpPr>
          <p:cNvPr id="4" name="Slide Number Placeholder 3"/>
          <p:cNvSpPr>
            <a:spLocks noGrp="1"/>
          </p:cNvSpPr>
          <p:nvPr>
            <p:ph type="sldNum" sz="quarter" idx="10"/>
          </p:nvPr>
        </p:nvSpPr>
        <p:spPr/>
        <p:txBody>
          <a:bodyPr/>
          <a:lstStyle/>
          <a:p>
            <a:fld id="{7109B2AD-DDE6-44D8-9AEA-DC6DC64CD694}" type="slidenum">
              <a:rPr lang="en-US" smtClean="0"/>
              <a:t>15</a:t>
            </a:fld>
            <a:endParaRPr lang="en-US"/>
          </a:p>
        </p:txBody>
      </p:sp>
    </p:spTree>
    <p:extLst>
      <p:ext uri="{BB962C8B-B14F-4D97-AF65-F5344CB8AC3E}">
        <p14:creationId xmlns:p14="http://schemas.microsoft.com/office/powerpoint/2010/main" val="2805497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Enclosure Manager has a similar algorithm for discovering and modeling the resources it finds within its domain (the enclosure).</a:t>
            </a:r>
          </a:p>
          <a:p>
            <a:endParaRPr lang="en-US" dirty="0"/>
          </a:p>
          <a:p>
            <a:pPr marL="228600" indent="-228600">
              <a:buAutoNum type="arabicParenR"/>
            </a:pPr>
            <a:r>
              <a:rPr lang="en-US" dirty="0"/>
              <a:t>The enclosure manager has visibility into the enclosure itself, and the two internal switches found there, so it models these.</a:t>
            </a:r>
          </a:p>
          <a:p>
            <a:pPr marL="228600" indent="-228600">
              <a:buAutoNum type="arabicParenR"/>
            </a:pPr>
            <a:r>
              <a:rPr lang="en-US" dirty="0"/>
              <a:t>By following the links emanating from the switches, the encl. manager will discover the SSDs and model them</a:t>
            </a:r>
          </a:p>
          <a:p>
            <a:pPr marL="228600" indent="-228600">
              <a:buAutoNum type="arabicParenR"/>
            </a:pPr>
            <a:r>
              <a:rPr lang="en-US" dirty="0"/>
              <a:t>By following the switch links which exit the enclosure, the enclosure manager will discover the CXL fabric switch, which is not under its control.  So it will model that switch as a general CXL fabric switch and include only those details that it can learn from the peer port.  The greyed out bubbles indicate where details are unavailable to the manager that created the model.</a:t>
            </a:r>
          </a:p>
          <a:p>
            <a:pPr marL="228600" indent="-228600">
              <a:buAutoNum type="arabicParenR"/>
            </a:pPr>
            <a:r>
              <a:rPr lang="en-US" dirty="0"/>
              <a:t>For our example, individual SSDs each become an Endpoint on the assumed CXL fabric.</a:t>
            </a:r>
          </a:p>
          <a:p>
            <a:pPr marL="228600" indent="-228600">
              <a:buAutoNum type="arabicParenR"/>
            </a:pPr>
            <a:r>
              <a:rPr lang="en-US" dirty="0"/>
              <a:t>Because this is a Swordfish enabled manager, there are many additional ‘logical storage’ abstractions that can be modeled as part of the Swordfish standard.  This slide is just going to hint at all these via the ‘Storage’ collection because Sunfish will typically just import these additional object models as defined by the Swordfish manager.  However, The Enclosure Manager does not have a good picture of the CXL fabric to which it is attached.</a:t>
            </a:r>
          </a:p>
        </p:txBody>
      </p:sp>
      <p:sp>
        <p:nvSpPr>
          <p:cNvPr id="4" name="Slide Number Placeholder 3"/>
          <p:cNvSpPr>
            <a:spLocks noGrp="1"/>
          </p:cNvSpPr>
          <p:nvPr>
            <p:ph type="sldNum" sz="quarter" idx="10"/>
          </p:nvPr>
        </p:nvSpPr>
        <p:spPr/>
        <p:txBody>
          <a:bodyPr/>
          <a:lstStyle/>
          <a:p>
            <a:fld id="{7109B2AD-DDE6-44D8-9AEA-DC6DC64CD694}" type="slidenum">
              <a:rPr lang="en-US" smtClean="0"/>
              <a:t>16</a:t>
            </a:fld>
            <a:endParaRPr lang="en-US"/>
          </a:p>
        </p:txBody>
      </p:sp>
    </p:spTree>
    <p:extLst>
      <p:ext uri="{BB962C8B-B14F-4D97-AF65-F5344CB8AC3E}">
        <p14:creationId xmlns:p14="http://schemas.microsoft.com/office/powerpoint/2010/main" val="12026170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09157805-4B6C-4111-9EB1-22ADA5F12260}"/>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t="16618" b="23018"/>
          <a:stretch/>
        </p:blipFill>
        <p:spPr>
          <a:xfrm>
            <a:off x="257696" y="257791"/>
            <a:ext cx="2735640" cy="1238500"/>
          </a:xfrm>
          <a:prstGeom prst="rect">
            <a:avLst/>
          </a:prstGeom>
        </p:spPr>
      </p:pic>
      <p:sp>
        <p:nvSpPr>
          <p:cNvPr id="15" name="Title 1"/>
          <p:cNvSpPr>
            <a:spLocks noGrp="1"/>
          </p:cNvSpPr>
          <p:nvPr>
            <p:ph type="ctrTitle"/>
          </p:nvPr>
        </p:nvSpPr>
        <p:spPr>
          <a:xfrm>
            <a:off x="169756" y="1677978"/>
            <a:ext cx="7292282" cy="2387600"/>
          </a:xfrm>
        </p:spPr>
        <p:txBody>
          <a:bodyPr anchor="b"/>
          <a:lstStyle>
            <a:lvl1pPr algn="l">
              <a:defRPr sz="600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6" name="Subtitle 2"/>
          <p:cNvSpPr>
            <a:spLocks noGrp="1"/>
          </p:cNvSpPr>
          <p:nvPr>
            <p:ph type="subTitle" idx="1"/>
          </p:nvPr>
        </p:nvSpPr>
        <p:spPr>
          <a:xfrm>
            <a:off x="169756" y="4157653"/>
            <a:ext cx="7292282" cy="1655762"/>
          </a:xfrm>
          <a:prstGeom prst="rect">
            <a:avLst/>
          </a:prstGeom>
        </p:spPr>
        <p:txBody>
          <a:bodyPr/>
          <a:lstStyle>
            <a:lvl1pPr marL="0" indent="0" algn="l">
              <a:buNone/>
              <a:defRPr sz="2400">
                <a:solidFill>
                  <a:schemeClr val="accent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9" name="Straight Connector 8">
            <a:extLst>
              <a:ext uri="{FF2B5EF4-FFF2-40B4-BE49-F238E27FC236}">
                <a16:creationId xmlns:a16="http://schemas.microsoft.com/office/drawing/2014/main" id="{5C214882-4037-476F-BE21-B621E4C209FA}"/>
              </a:ext>
            </a:extLst>
          </p:cNvPr>
          <p:cNvCxnSpPr>
            <a:cxnSpLocks/>
          </p:cNvCxnSpPr>
          <p:nvPr userDrawn="1"/>
        </p:nvCxnSpPr>
        <p:spPr>
          <a:xfrm>
            <a:off x="3125585" y="390698"/>
            <a:ext cx="0" cy="101415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BC6E93-66D3-4E36-8A6C-CBEC7AD5027D}"/>
              </a:ext>
            </a:extLst>
          </p:cNvPr>
          <p:cNvSpPr txBox="1"/>
          <p:nvPr userDrawn="1"/>
        </p:nvSpPr>
        <p:spPr>
          <a:xfrm>
            <a:off x="3251032" y="626706"/>
            <a:ext cx="3333403" cy="707886"/>
          </a:xfrm>
          <a:prstGeom prst="rect">
            <a:avLst/>
          </a:prstGeom>
          <a:noFill/>
        </p:spPr>
        <p:txBody>
          <a:bodyPr wrap="square" rtlCol="0">
            <a:spAutoFit/>
          </a:bodyPr>
          <a:lstStyle/>
          <a:p>
            <a:r>
              <a:rPr lang="en-US" sz="2000" dirty="0">
                <a:solidFill>
                  <a:schemeClr val="bg1"/>
                </a:solidFill>
                <a:latin typeface="Arial" panose="020B0604020202020204" pitchFamily="34" charset="0"/>
                <a:cs typeface="Arial" panose="020B0604020202020204" pitchFamily="34" charset="0"/>
              </a:rPr>
              <a:t>Virtual Conference</a:t>
            </a:r>
          </a:p>
          <a:p>
            <a:r>
              <a:rPr lang="en-US" sz="2000" dirty="0">
                <a:solidFill>
                  <a:schemeClr val="bg1"/>
                </a:solidFill>
                <a:latin typeface="Arial" panose="020B0604020202020204" pitchFamily="34" charset="0"/>
                <a:cs typeface="Arial" panose="020B0604020202020204" pitchFamily="34" charset="0"/>
              </a:rPr>
              <a:t>September 28-29, 2021</a:t>
            </a:r>
          </a:p>
        </p:txBody>
      </p:sp>
      <p:pic>
        <p:nvPicPr>
          <p:cNvPr id="7" name="Picture 6" descr="A picture containing text, screenshot, graphic design, graphics&#10;&#10;Description automatically generated">
            <a:extLst>
              <a:ext uri="{FF2B5EF4-FFF2-40B4-BE49-F238E27FC236}">
                <a16:creationId xmlns:a16="http://schemas.microsoft.com/office/drawing/2014/main" id="{607AF557-0240-D437-8075-EE413A543B52}"/>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0" y="7697"/>
            <a:ext cx="12192000" cy="6842606"/>
          </a:xfrm>
          <a:prstGeom prst="rect">
            <a:avLst/>
          </a:prstGeom>
        </p:spPr>
      </p:pic>
    </p:spTree>
    <p:extLst>
      <p:ext uri="{BB962C8B-B14F-4D97-AF65-F5344CB8AC3E}">
        <p14:creationId xmlns:p14="http://schemas.microsoft.com/office/powerpoint/2010/main" val="2449769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1/3) + blank">
    <p:spTree>
      <p:nvGrpSpPr>
        <p:cNvPr id="1" name=""/>
        <p:cNvGrpSpPr/>
        <p:nvPr/>
      </p:nvGrpSpPr>
      <p:grpSpPr>
        <a:xfrm>
          <a:off x="0" y="0"/>
          <a:ext cx="0" cy="0"/>
          <a:chOff x="0" y="0"/>
          <a:chExt cx="0" cy="0"/>
        </a:xfrm>
      </p:grpSpPr>
      <p:sp>
        <p:nvSpPr>
          <p:cNvPr id="2" name="Title 1"/>
          <p:cNvSpPr>
            <a:spLocks noGrp="1"/>
          </p:cNvSpPr>
          <p:nvPr>
            <p:ph type="title"/>
          </p:nvPr>
        </p:nvSpPr>
        <p:spPr>
          <a:xfrm>
            <a:off x="304800" y="393792"/>
            <a:ext cx="3779520" cy="5629055"/>
          </a:xfrm>
        </p:spPr>
        <p:txBody>
          <a:bodyPr/>
          <a:lstStyle/>
          <a:p>
            <a:r>
              <a:rPr lang="en-US" dirty="0"/>
              <a:t>Click to edit Master title style</a:t>
            </a:r>
          </a:p>
        </p:txBody>
      </p:sp>
    </p:spTree>
    <p:extLst>
      <p:ext uri="{BB962C8B-B14F-4D97-AF65-F5344CB8AC3E}">
        <p14:creationId xmlns:p14="http://schemas.microsoft.com/office/powerpoint/2010/main" val="373460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1/4) + blank">
    <p:spTree>
      <p:nvGrpSpPr>
        <p:cNvPr id="1" name=""/>
        <p:cNvGrpSpPr/>
        <p:nvPr/>
      </p:nvGrpSpPr>
      <p:grpSpPr>
        <a:xfrm>
          <a:off x="0" y="0"/>
          <a:ext cx="0" cy="0"/>
          <a:chOff x="0" y="0"/>
          <a:chExt cx="0" cy="0"/>
        </a:xfrm>
      </p:grpSpPr>
      <p:sp>
        <p:nvSpPr>
          <p:cNvPr id="2" name="Title 1"/>
          <p:cNvSpPr>
            <a:spLocks noGrp="1"/>
          </p:cNvSpPr>
          <p:nvPr>
            <p:ph type="title"/>
          </p:nvPr>
        </p:nvSpPr>
        <p:spPr>
          <a:xfrm>
            <a:off x="304800" y="400466"/>
            <a:ext cx="2804160" cy="5622381"/>
          </a:xfrm>
        </p:spPr>
        <p:txBody>
          <a:bodyPr/>
          <a:lstStyle/>
          <a:p>
            <a:r>
              <a:rPr lang="en-US"/>
              <a:t>Click to edit Master title style</a:t>
            </a:r>
            <a:endParaRPr lang="en-US" dirty="0"/>
          </a:p>
        </p:txBody>
      </p:sp>
    </p:spTree>
    <p:extLst>
      <p:ext uri="{BB962C8B-B14F-4D97-AF65-F5344CB8AC3E}">
        <p14:creationId xmlns:p14="http://schemas.microsoft.com/office/powerpoint/2010/main" val="77866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304800" y="380444"/>
            <a:ext cx="5730240" cy="2899204"/>
          </a:xfrm>
        </p:spPr>
        <p:txBody>
          <a:bodyPr/>
          <a:lstStyle/>
          <a:p>
            <a:r>
              <a:rPr lang="en-US"/>
              <a:t>Click to edit Master title style</a:t>
            </a:r>
            <a:endParaRPr lang="en-US" dirty="0"/>
          </a:p>
        </p:txBody>
      </p:sp>
    </p:spTree>
    <p:extLst>
      <p:ext uri="{BB962C8B-B14F-4D97-AF65-F5344CB8AC3E}">
        <p14:creationId xmlns:p14="http://schemas.microsoft.com/office/powerpoint/2010/main" val="471996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bove) + content (3-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29895"/>
            <a:ext cx="3779520" cy="43226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idx="13"/>
          </p:nvPr>
        </p:nvSpPr>
        <p:spPr>
          <a:xfrm>
            <a:off x="8025536" y="1629895"/>
            <a:ext cx="3779520" cy="43226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4"/>
          </p:nvPr>
        </p:nvSpPr>
        <p:spPr>
          <a:xfrm>
            <a:off x="4168935" y="1629895"/>
            <a:ext cx="3779520" cy="432265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Placeholder 1">
            <a:extLst>
              <a:ext uri="{FF2B5EF4-FFF2-40B4-BE49-F238E27FC236}">
                <a16:creationId xmlns:a16="http://schemas.microsoft.com/office/drawing/2014/main" id="{7E1F7F1C-CF54-4526-B462-C91CE89066BE}"/>
              </a:ext>
            </a:extLst>
          </p:cNvPr>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631225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6C2453C9-E49D-4DC9-BAA9-AB2A015E2004}"/>
              </a:ext>
            </a:extLst>
          </p:cNvPr>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p>
            <a:r>
              <a:rPr lang="en-US" dirty="0"/>
              <a:t>Click to edit Master title style</a:t>
            </a:r>
          </a:p>
        </p:txBody>
      </p:sp>
      <p:sp>
        <p:nvSpPr>
          <p:cNvPr id="6" name="Text Placeholder 3">
            <a:extLst>
              <a:ext uri="{FF2B5EF4-FFF2-40B4-BE49-F238E27FC236}">
                <a16:creationId xmlns:a16="http://schemas.microsoft.com/office/drawing/2014/main" id="{32127677-1E21-43A9-B9F1-EE4270FF4167}"/>
              </a:ext>
            </a:extLst>
          </p:cNvPr>
          <p:cNvSpPr>
            <a:spLocks noGrp="1"/>
          </p:cNvSpPr>
          <p:nvPr>
            <p:ph idx="1"/>
          </p:nvPr>
        </p:nvSpPr>
        <p:spPr>
          <a:xfrm>
            <a:off x="254977" y="1493104"/>
            <a:ext cx="11779548" cy="4473731"/>
          </a:xfrm>
          <a:prstGeom prst="rect">
            <a:avLst/>
          </a:prstGeom>
        </p:spPr>
        <p:txBody>
          <a:bodyPr vert="horz" lIns="91440" tIns="45720" rIns="91440" bIns="45720" rtlCol="0">
            <a:normAutofit/>
          </a:bodyPr>
          <a:lstStyle>
            <a:lvl3pPr>
              <a:defRPr>
                <a:solidFill>
                  <a:schemeClr val="accent4">
                    <a:lumMod val="50000"/>
                  </a:schemeClr>
                </a:solidFill>
              </a:defRPr>
            </a:lvl3pPr>
            <a:lvl4pPr>
              <a:defRPr>
                <a:solidFill>
                  <a:srgbClr val="261036"/>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descr="A picture containing text, font, graphics, logo&#10;&#10;Description automatically generated">
            <a:extLst>
              <a:ext uri="{FF2B5EF4-FFF2-40B4-BE49-F238E27FC236}">
                <a16:creationId xmlns:a16="http://schemas.microsoft.com/office/drawing/2014/main" id="{7BFD98AC-04C8-A0DF-E865-0F3070DA2DF1}"/>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t="28992" b="34468"/>
          <a:stretch/>
        </p:blipFill>
        <p:spPr>
          <a:xfrm>
            <a:off x="10135023" y="6327253"/>
            <a:ext cx="1996912" cy="413176"/>
          </a:xfrm>
          <a:prstGeom prst="rect">
            <a:avLst/>
          </a:prstGeom>
        </p:spPr>
      </p:pic>
    </p:spTree>
    <p:extLst>
      <p:ext uri="{BB962C8B-B14F-4D97-AF65-F5344CB8AC3E}">
        <p14:creationId xmlns:p14="http://schemas.microsoft.com/office/powerpoint/2010/main" val="277275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gradFill>
          <a:gsLst>
            <a:gs pos="100000">
              <a:schemeClr val="accent1">
                <a:lumMod val="50000"/>
              </a:schemeClr>
            </a:gs>
            <a:gs pos="20000">
              <a:schemeClr val="bg2">
                <a:lumMod val="10000"/>
              </a:schemeClr>
            </a:gs>
          </a:gsLst>
          <a:lin ang="0" scaled="1"/>
        </a:gradFill>
        <a:effectLst/>
      </p:bgPr>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6C2453C9-E49D-4DC9-BAA9-AB2A015E2004}"/>
              </a:ext>
            </a:extLst>
          </p:cNvPr>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
        <p:nvSpPr>
          <p:cNvPr id="6" name="Text Placeholder 3">
            <a:extLst>
              <a:ext uri="{FF2B5EF4-FFF2-40B4-BE49-F238E27FC236}">
                <a16:creationId xmlns:a16="http://schemas.microsoft.com/office/drawing/2014/main" id="{32127677-1E21-43A9-B9F1-EE4270FF4167}"/>
              </a:ext>
            </a:extLst>
          </p:cNvPr>
          <p:cNvSpPr>
            <a:spLocks noGrp="1"/>
          </p:cNvSpPr>
          <p:nvPr>
            <p:ph idx="1"/>
          </p:nvPr>
        </p:nvSpPr>
        <p:spPr>
          <a:xfrm>
            <a:off x="254977" y="1493104"/>
            <a:ext cx="11779548" cy="4473731"/>
          </a:xfrm>
          <a:prstGeom prst="rect">
            <a:avLst/>
          </a:prstGeom>
        </p:spPr>
        <p:txBody>
          <a:bodyPr vert="horz" lIns="91440" tIns="45720" rIns="91440" bIns="45720" rtlCol="0">
            <a:normAutofit/>
          </a:bodyPr>
          <a:lstStyle>
            <a:lvl1pPr>
              <a:defRPr>
                <a:solidFill>
                  <a:schemeClr val="bg1"/>
                </a:solidFill>
              </a:defRPr>
            </a:lvl1pPr>
            <a:lvl2pPr>
              <a:defRPr>
                <a:solidFill>
                  <a:schemeClr val="bg1">
                    <a:lumMod val="75000"/>
                  </a:schemeClr>
                </a:solidFill>
              </a:defRPr>
            </a:lvl2pPr>
            <a:lvl3pPr>
              <a:defRPr>
                <a:solidFill>
                  <a:schemeClr val="accent3">
                    <a:lumMod val="90000"/>
                  </a:schemeClr>
                </a:solidFill>
              </a:defRPr>
            </a:lvl3pPr>
            <a:lvl4pPr>
              <a:defRPr>
                <a:solidFill>
                  <a:srgbClr val="D6BBEB"/>
                </a:solidFill>
              </a:defRPr>
            </a:lvl4pPr>
            <a:lvl5pP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103">
            <a:extLst>
              <a:ext uri="{FF2B5EF4-FFF2-40B4-BE49-F238E27FC236}">
                <a16:creationId xmlns:a16="http://schemas.microsoft.com/office/drawing/2014/main" id="{1423CF05-E431-420B-B1F1-E741BCA8EDFA}"/>
              </a:ext>
            </a:extLst>
          </p:cNvPr>
          <p:cNvSpPr>
            <a:spLocks noChangeArrowheads="1"/>
          </p:cNvSpPr>
          <p:nvPr userDrawn="1"/>
        </p:nvSpPr>
        <p:spPr bwMode="auto">
          <a:xfrm>
            <a:off x="154355" y="6514718"/>
            <a:ext cx="7382230" cy="211594"/>
          </a:xfrm>
          <a:prstGeom prst="rect">
            <a:avLst/>
          </a:prstGeom>
          <a:noFill/>
          <a:ln w="9525">
            <a:noFill/>
            <a:miter lim="800000"/>
            <a:headEnd/>
            <a:tailEnd/>
          </a:ln>
        </p:spPr>
        <p:txBody>
          <a:bodyPr wrap="square" lIns="57147" tIns="28574" rIns="57147" bIns="28574">
            <a:spAutoFit/>
          </a:bodyPr>
          <a:lstStyle>
            <a:lvl1pPr defTabSz="1306513">
              <a:defRPr>
                <a:solidFill>
                  <a:schemeClr val="tx1"/>
                </a:solidFill>
                <a:latin typeface="Arial" panose="020B0604020202020204" pitchFamily="34" charset="0"/>
              </a:defRPr>
            </a:lvl1pPr>
            <a:lvl2pPr defTabSz="1306513">
              <a:defRPr>
                <a:solidFill>
                  <a:schemeClr val="tx1"/>
                </a:solidFill>
                <a:latin typeface="Arial" panose="020B0604020202020204" pitchFamily="34" charset="0"/>
              </a:defRPr>
            </a:lvl2pPr>
            <a:lvl3pPr defTabSz="1306513">
              <a:defRPr>
                <a:solidFill>
                  <a:schemeClr val="tx1"/>
                </a:solidFill>
                <a:latin typeface="Arial" panose="020B0604020202020204" pitchFamily="34" charset="0"/>
              </a:defRPr>
            </a:lvl3pPr>
            <a:lvl4pPr defTabSz="1306513">
              <a:defRPr>
                <a:solidFill>
                  <a:schemeClr val="tx1"/>
                </a:solidFill>
                <a:latin typeface="Arial" panose="020B0604020202020204" pitchFamily="34" charset="0"/>
              </a:defRPr>
            </a:lvl4pPr>
            <a:lvl5pPr defTabSz="1306513">
              <a:defRPr>
                <a:solidFill>
                  <a:schemeClr val="tx1"/>
                </a:solidFill>
                <a:latin typeface="Arial" panose="020B0604020202020204" pitchFamily="34" charset="0"/>
              </a:defRPr>
            </a:lvl5pPr>
            <a:lvl6pPr defTabSz="1306513" fontAlgn="base">
              <a:spcBef>
                <a:spcPct val="0"/>
              </a:spcBef>
              <a:spcAft>
                <a:spcPct val="0"/>
              </a:spcAft>
              <a:defRPr>
                <a:solidFill>
                  <a:schemeClr val="tx1"/>
                </a:solidFill>
                <a:latin typeface="Arial" panose="020B0604020202020204" pitchFamily="34" charset="0"/>
              </a:defRPr>
            </a:lvl6pPr>
            <a:lvl7pPr defTabSz="1306513" fontAlgn="base">
              <a:spcBef>
                <a:spcPct val="0"/>
              </a:spcBef>
              <a:spcAft>
                <a:spcPct val="0"/>
              </a:spcAft>
              <a:defRPr>
                <a:solidFill>
                  <a:schemeClr val="tx1"/>
                </a:solidFill>
                <a:latin typeface="Arial" panose="020B0604020202020204" pitchFamily="34" charset="0"/>
              </a:defRPr>
            </a:lvl7pPr>
            <a:lvl8pPr defTabSz="1306513" fontAlgn="base">
              <a:spcBef>
                <a:spcPct val="0"/>
              </a:spcBef>
              <a:spcAft>
                <a:spcPct val="0"/>
              </a:spcAft>
              <a:defRPr>
                <a:solidFill>
                  <a:schemeClr val="tx1"/>
                </a:solidFill>
                <a:latin typeface="Arial" panose="020B0604020202020204" pitchFamily="34" charset="0"/>
              </a:defRPr>
            </a:lvl8pPr>
            <a:lvl9pPr defTabSz="1306513" fontAlgn="base">
              <a:spcBef>
                <a:spcPct val="0"/>
              </a:spcBef>
              <a:spcAft>
                <a:spcPct val="0"/>
              </a:spcAft>
              <a:defRPr>
                <a:solidFill>
                  <a:schemeClr val="tx1"/>
                </a:solidFill>
                <a:latin typeface="Arial" panose="020B0604020202020204" pitchFamily="34" charset="0"/>
              </a:defRPr>
            </a:lvl9pPr>
          </a:lstStyle>
          <a:p>
            <a:fld id="{E3DC9EEA-9E57-42E3-98D5-87BE28883399}" type="slidenum">
              <a:rPr lang="en-US" sz="1000" kern="1200" smtClean="0">
                <a:solidFill>
                  <a:schemeClr val="bg1"/>
                </a:solidFill>
                <a:effectLst/>
                <a:latin typeface="Arial" panose="020B0604020202020204" pitchFamily="34" charset="0"/>
                <a:ea typeface="+mn-ea"/>
                <a:cs typeface="+mn-cs"/>
              </a:rPr>
              <a:pPr/>
              <a:t>‹#›</a:t>
            </a:fld>
            <a:r>
              <a:rPr lang="en-US" sz="1000" kern="1200" dirty="0">
                <a:solidFill>
                  <a:schemeClr val="bg1"/>
                </a:solidFill>
                <a:effectLst/>
                <a:latin typeface="Arial" panose="020B0604020202020204" pitchFamily="34" charset="0"/>
                <a:ea typeface="+mn-ea"/>
                <a:cs typeface="+mn-cs"/>
              </a:rPr>
              <a:t> | ©2023 SNIA. All Rights Reserved.</a:t>
            </a:r>
          </a:p>
        </p:txBody>
      </p:sp>
      <p:pic>
        <p:nvPicPr>
          <p:cNvPr id="3" name="Picture 2" descr="A black and white logo&#10;&#10;Description automatically generated with low confidence">
            <a:extLst>
              <a:ext uri="{FF2B5EF4-FFF2-40B4-BE49-F238E27FC236}">
                <a16:creationId xmlns:a16="http://schemas.microsoft.com/office/drawing/2014/main" id="{F42C9F06-E88E-654B-E0F0-114228493640}"/>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t="26856" b="29145"/>
          <a:stretch/>
        </p:blipFill>
        <p:spPr>
          <a:xfrm>
            <a:off x="10171522" y="6291857"/>
            <a:ext cx="1648118" cy="410612"/>
          </a:xfrm>
          <a:prstGeom prst="rect">
            <a:avLst/>
          </a:prstGeom>
        </p:spPr>
      </p:pic>
    </p:spTree>
    <p:extLst>
      <p:ext uri="{BB962C8B-B14F-4D97-AF65-F5344CB8AC3E}">
        <p14:creationId xmlns:p14="http://schemas.microsoft.com/office/powerpoint/2010/main" val="308777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100000">
              <a:schemeClr val="accent1">
                <a:lumMod val="50000"/>
              </a:schemeClr>
            </a:gs>
            <a:gs pos="20000">
              <a:schemeClr val="bg2">
                <a:lumMod val="10000"/>
              </a:schemeClr>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6886" y="1709738"/>
            <a:ext cx="8229600" cy="2852737"/>
          </a:xfrm>
        </p:spPr>
        <p:txBody>
          <a:bodyPr anchor="b">
            <a:normAutofit/>
          </a:bodyPr>
          <a:lstStyle>
            <a:lvl1pPr>
              <a:defRPr sz="4400">
                <a:solidFill>
                  <a:schemeClr val="bg1"/>
                </a:solidFill>
                <a:latin typeface="HelvNeue for IBM"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186886" y="4589463"/>
            <a:ext cx="8229600" cy="1500187"/>
          </a:xfrm>
          <a:prstGeom prst="rect">
            <a:avLst/>
          </a:prstGeom>
        </p:spPr>
        <p:txBody>
          <a:bodyPr/>
          <a:lstStyle>
            <a:lvl1pPr marL="0" indent="0">
              <a:buNone/>
              <a:defRPr sz="2400">
                <a:solidFill>
                  <a:schemeClr val="accent3"/>
                </a:solidFill>
                <a:latin typeface="HelvNeue for IBM"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Rectangle 103">
            <a:extLst>
              <a:ext uri="{FF2B5EF4-FFF2-40B4-BE49-F238E27FC236}">
                <a16:creationId xmlns:a16="http://schemas.microsoft.com/office/drawing/2014/main" id="{698C27B1-8544-40F7-85B2-142CC4AD0203}"/>
              </a:ext>
            </a:extLst>
          </p:cNvPr>
          <p:cNvSpPr>
            <a:spLocks noChangeArrowheads="1"/>
          </p:cNvSpPr>
          <p:nvPr userDrawn="1"/>
        </p:nvSpPr>
        <p:spPr bwMode="auto">
          <a:xfrm>
            <a:off x="154355" y="6514718"/>
            <a:ext cx="7382230" cy="211594"/>
          </a:xfrm>
          <a:prstGeom prst="rect">
            <a:avLst/>
          </a:prstGeom>
          <a:noFill/>
          <a:ln w="9525">
            <a:noFill/>
            <a:miter lim="800000"/>
            <a:headEnd/>
            <a:tailEnd/>
          </a:ln>
        </p:spPr>
        <p:txBody>
          <a:bodyPr wrap="square" lIns="57147" tIns="28574" rIns="57147" bIns="28574">
            <a:spAutoFit/>
          </a:bodyPr>
          <a:lstStyle>
            <a:lvl1pPr defTabSz="1306513">
              <a:defRPr>
                <a:solidFill>
                  <a:schemeClr val="tx1"/>
                </a:solidFill>
                <a:latin typeface="Arial" panose="020B0604020202020204" pitchFamily="34" charset="0"/>
              </a:defRPr>
            </a:lvl1pPr>
            <a:lvl2pPr defTabSz="1306513">
              <a:defRPr>
                <a:solidFill>
                  <a:schemeClr val="tx1"/>
                </a:solidFill>
                <a:latin typeface="Arial" panose="020B0604020202020204" pitchFamily="34" charset="0"/>
              </a:defRPr>
            </a:lvl2pPr>
            <a:lvl3pPr defTabSz="1306513">
              <a:defRPr>
                <a:solidFill>
                  <a:schemeClr val="tx1"/>
                </a:solidFill>
                <a:latin typeface="Arial" panose="020B0604020202020204" pitchFamily="34" charset="0"/>
              </a:defRPr>
            </a:lvl3pPr>
            <a:lvl4pPr defTabSz="1306513">
              <a:defRPr>
                <a:solidFill>
                  <a:schemeClr val="tx1"/>
                </a:solidFill>
                <a:latin typeface="Arial" panose="020B0604020202020204" pitchFamily="34" charset="0"/>
              </a:defRPr>
            </a:lvl4pPr>
            <a:lvl5pPr defTabSz="1306513">
              <a:defRPr>
                <a:solidFill>
                  <a:schemeClr val="tx1"/>
                </a:solidFill>
                <a:latin typeface="Arial" panose="020B0604020202020204" pitchFamily="34" charset="0"/>
              </a:defRPr>
            </a:lvl5pPr>
            <a:lvl6pPr defTabSz="1306513" fontAlgn="base">
              <a:spcBef>
                <a:spcPct val="0"/>
              </a:spcBef>
              <a:spcAft>
                <a:spcPct val="0"/>
              </a:spcAft>
              <a:defRPr>
                <a:solidFill>
                  <a:schemeClr val="tx1"/>
                </a:solidFill>
                <a:latin typeface="Arial" panose="020B0604020202020204" pitchFamily="34" charset="0"/>
              </a:defRPr>
            </a:lvl6pPr>
            <a:lvl7pPr defTabSz="1306513" fontAlgn="base">
              <a:spcBef>
                <a:spcPct val="0"/>
              </a:spcBef>
              <a:spcAft>
                <a:spcPct val="0"/>
              </a:spcAft>
              <a:defRPr>
                <a:solidFill>
                  <a:schemeClr val="tx1"/>
                </a:solidFill>
                <a:latin typeface="Arial" panose="020B0604020202020204" pitchFamily="34" charset="0"/>
              </a:defRPr>
            </a:lvl7pPr>
            <a:lvl8pPr defTabSz="1306513" fontAlgn="base">
              <a:spcBef>
                <a:spcPct val="0"/>
              </a:spcBef>
              <a:spcAft>
                <a:spcPct val="0"/>
              </a:spcAft>
              <a:defRPr>
                <a:solidFill>
                  <a:schemeClr val="tx1"/>
                </a:solidFill>
                <a:latin typeface="Arial" panose="020B0604020202020204" pitchFamily="34" charset="0"/>
              </a:defRPr>
            </a:lvl8pPr>
            <a:lvl9pPr defTabSz="1306513" fontAlgn="base">
              <a:spcBef>
                <a:spcPct val="0"/>
              </a:spcBef>
              <a:spcAft>
                <a:spcPct val="0"/>
              </a:spcAft>
              <a:defRPr>
                <a:solidFill>
                  <a:schemeClr val="tx1"/>
                </a:solidFill>
                <a:latin typeface="Arial" panose="020B0604020202020204" pitchFamily="34" charset="0"/>
              </a:defRPr>
            </a:lvl9pPr>
          </a:lstStyle>
          <a:p>
            <a:fld id="{E3DC9EEA-9E57-42E3-98D5-87BE28883399}" type="slidenum">
              <a:rPr lang="en-US" sz="1000" kern="1200" smtClean="0">
                <a:solidFill>
                  <a:schemeClr val="bg1"/>
                </a:solidFill>
                <a:effectLst/>
                <a:latin typeface="Arial" panose="020B0604020202020204" pitchFamily="34" charset="0"/>
                <a:ea typeface="+mn-ea"/>
                <a:cs typeface="+mn-cs"/>
              </a:rPr>
              <a:t>‹#›</a:t>
            </a:fld>
            <a:r>
              <a:rPr lang="en-US" sz="1000" kern="1200" dirty="0">
                <a:solidFill>
                  <a:schemeClr val="bg1"/>
                </a:solidFill>
                <a:effectLst/>
                <a:latin typeface="Arial" panose="020B0604020202020204" pitchFamily="34" charset="0"/>
                <a:ea typeface="+mn-ea"/>
                <a:cs typeface="+mn-cs"/>
              </a:rPr>
              <a:t> | ©2023 Storage Developer Conference ©. All Rights Reserved.</a:t>
            </a:r>
          </a:p>
        </p:txBody>
      </p:sp>
      <p:pic>
        <p:nvPicPr>
          <p:cNvPr id="6" name="Picture 5" descr="A black and white logo&#10;&#10;Description automatically generated with low confidence">
            <a:extLst>
              <a:ext uri="{FF2B5EF4-FFF2-40B4-BE49-F238E27FC236}">
                <a16:creationId xmlns:a16="http://schemas.microsoft.com/office/drawing/2014/main" id="{5973D75C-F177-E573-9086-48DB3C3939C8}"/>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t="26856" b="29145"/>
          <a:stretch/>
        </p:blipFill>
        <p:spPr>
          <a:xfrm>
            <a:off x="10171522" y="6291857"/>
            <a:ext cx="1648118" cy="410612"/>
          </a:xfrm>
          <a:prstGeom prst="rect">
            <a:avLst/>
          </a:prstGeom>
        </p:spPr>
      </p:pic>
    </p:spTree>
    <p:extLst>
      <p:ext uri="{BB962C8B-B14F-4D97-AF65-F5344CB8AC3E}">
        <p14:creationId xmlns:p14="http://schemas.microsoft.com/office/powerpoint/2010/main" val="162708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77A644C-7CBF-4378-88C4-12C79CD4F6B7}"/>
              </a:ext>
            </a:extLst>
          </p:cNvPr>
          <p:cNvSpPr>
            <a:spLocks noGrp="1"/>
          </p:cNvSpPr>
          <p:nvPr>
            <p:ph type="title"/>
          </p:nvPr>
        </p:nvSpPr>
        <p:spPr>
          <a:xfrm>
            <a:off x="186886" y="2651125"/>
            <a:ext cx="11873850" cy="1911350"/>
          </a:xfrm>
        </p:spPr>
        <p:txBody>
          <a:bodyPr anchor="b">
            <a:normAutofit/>
          </a:bodyPr>
          <a:lstStyle>
            <a:lvl1pPr algn="ctr">
              <a:defRPr sz="4400">
                <a:solidFill>
                  <a:srgbClr val="552D80"/>
                </a:solidFill>
                <a:latin typeface="HelvNeue for IBM" panose="020B0604020202020204" pitchFamily="34" charset="0"/>
              </a:defRPr>
            </a:lvl1pPr>
          </a:lstStyle>
          <a:p>
            <a:r>
              <a:rPr lang="en-US" dirty="0"/>
              <a:t>Click to edit Master title style</a:t>
            </a:r>
          </a:p>
        </p:txBody>
      </p:sp>
      <p:sp>
        <p:nvSpPr>
          <p:cNvPr id="9" name="Text Placeholder 2">
            <a:extLst>
              <a:ext uri="{FF2B5EF4-FFF2-40B4-BE49-F238E27FC236}">
                <a16:creationId xmlns:a16="http://schemas.microsoft.com/office/drawing/2014/main" id="{D1B7492E-018A-4D48-9874-5BED8CF24343}"/>
              </a:ext>
            </a:extLst>
          </p:cNvPr>
          <p:cNvSpPr>
            <a:spLocks noGrp="1"/>
          </p:cNvSpPr>
          <p:nvPr>
            <p:ph type="body" idx="1"/>
          </p:nvPr>
        </p:nvSpPr>
        <p:spPr>
          <a:xfrm>
            <a:off x="186886" y="4589463"/>
            <a:ext cx="11873850" cy="1500187"/>
          </a:xfrm>
          <a:prstGeom prst="rect">
            <a:avLst/>
          </a:prstGeom>
        </p:spPr>
        <p:txBody>
          <a:bodyPr/>
          <a:lstStyle>
            <a:lvl1pPr marL="0" indent="0" algn="ctr">
              <a:buNone/>
              <a:defRPr sz="2400">
                <a:solidFill>
                  <a:schemeClr val="bg1">
                    <a:lumMod val="50000"/>
                  </a:schemeClr>
                </a:solidFill>
                <a:latin typeface="HelvNeue for IBM"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3" name="Picture 2" descr="A picture containing screenshot, colorfulness, text, graphics&#10;&#10;Description automatically generated">
            <a:extLst>
              <a:ext uri="{FF2B5EF4-FFF2-40B4-BE49-F238E27FC236}">
                <a16:creationId xmlns:a16="http://schemas.microsoft.com/office/drawing/2014/main" id="{9AA62FC4-E378-EE5E-9114-1F629FB6932A}"/>
              </a:ext>
            </a:extLst>
          </p:cNvPr>
          <p:cNvPicPr>
            <a:picLocks noChangeAspect="1"/>
          </p:cNvPicPr>
          <p:nvPr userDrawn="1"/>
        </p:nvPicPr>
        <p:blipFill rotWithShape="1">
          <a:blip r:embed="rId2" cstate="screen">
            <a:extLst>
              <a:ext uri="{28A0092B-C50C-407E-A947-70E740481C1C}">
                <a14:useLocalDpi xmlns:a14="http://schemas.microsoft.com/office/drawing/2010/main" val="0"/>
              </a:ext>
            </a:extLst>
          </a:blip>
          <a:srcRect b="1466"/>
          <a:stretch/>
        </p:blipFill>
        <p:spPr>
          <a:xfrm>
            <a:off x="27811" y="0"/>
            <a:ext cx="12192000" cy="3564530"/>
          </a:xfrm>
          <a:prstGeom prst="rect">
            <a:avLst/>
          </a:prstGeom>
        </p:spPr>
      </p:pic>
    </p:spTree>
    <p:extLst>
      <p:ext uri="{BB962C8B-B14F-4D97-AF65-F5344CB8AC3E}">
        <p14:creationId xmlns:p14="http://schemas.microsoft.com/office/powerpoint/2010/main" val="421476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normAutofit/>
          </a:bodyPr>
          <a:lstStyle>
            <a:lvl1pPr marL="0" indent="0">
              <a:buNone/>
              <a:defRPr sz="3200" b="1">
                <a:solidFill>
                  <a:schemeClr val="bg1">
                    <a:lumMod val="50000"/>
                  </a:schemeClr>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lvl1pPr>
              <a:defRPr>
                <a:solidFill>
                  <a:schemeClr val="tx1"/>
                </a:solidFill>
                <a:latin typeface="Arial" panose="020B0604020202020204" pitchFamily="34" charset="0"/>
                <a:cs typeface="Arial" panose="020B0604020202020204" pitchFamily="34" charset="0"/>
              </a:defRPr>
            </a:lvl1pPr>
            <a:lvl2pPr>
              <a:defRPr>
                <a:solidFill>
                  <a:schemeClr val="bg1">
                    <a:lumMod val="50000"/>
                  </a:schemeClr>
                </a:solidFill>
                <a:latin typeface="Arial" panose="020B0604020202020204" pitchFamily="34" charset="0"/>
                <a:cs typeface="Arial" panose="020B0604020202020204" pitchFamily="34" charset="0"/>
              </a:defRPr>
            </a:lvl2pPr>
            <a:lvl3pPr>
              <a:defRPr>
                <a:solidFill>
                  <a:srgbClr val="080A43"/>
                </a:solidFill>
                <a:latin typeface="Arial" panose="020B0604020202020204" pitchFamily="34" charset="0"/>
                <a:cs typeface="Arial" panose="020B0604020202020204" pitchFamily="34" charset="0"/>
              </a:defRPr>
            </a:lvl3pPr>
            <a:lvl4pPr>
              <a:defRPr>
                <a:solidFill>
                  <a:srgbClr val="BE1281"/>
                </a:solidFill>
                <a:latin typeface="Arial" panose="020B0604020202020204" pitchFamily="34" charset="0"/>
                <a:cs typeface="Arial" panose="020B0604020202020204" pitchFamily="34" charset="0"/>
              </a:defRPr>
            </a:lvl4pPr>
            <a:lvl5pPr>
              <a:defRPr>
                <a:solidFill>
                  <a:schemeClr val="bg1">
                    <a:lumMod val="65000"/>
                  </a:schemeClr>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normAutofit/>
          </a:bodyPr>
          <a:lstStyle>
            <a:lvl1pPr marL="0" indent="0">
              <a:buNone/>
              <a:defRPr sz="3200" b="1">
                <a:solidFill>
                  <a:schemeClr val="bg1">
                    <a:lumMod val="50000"/>
                  </a:schemeClr>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lvl1pPr>
              <a:defRPr>
                <a:solidFill>
                  <a:schemeClr val="tx1"/>
                </a:solidFill>
                <a:latin typeface="Arial" panose="020B0604020202020204" pitchFamily="34" charset="0"/>
                <a:cs typeface="Arial" panose="020B0604020202020204" pitchFamily="34" charset="0"/>
              </a:defRPr>
            </a:lvl1pPr>
            <a:lvl2pPr>
              <a:defRPr>
                <a:solidFill>
                  <a:schemeClr val="bg1">
                    <a:lumMod val="50000"/>
                  </a:schemeClr>
                </a:solidFill>
                <a:latin typeface="Arial" panose="020B0604020202020204" pitchFamily="34" charset="0"/>
                <a:cs typeface="Arial" panose="020B0604020202020204" pitchFamily="34" charset="0"/>
              </a:defRPr>
            </a:lvl2pPr>
            <a:lvl3pPr>
              <a:defRPr>
                <a:solidFill>
                  <a:srgbClr val="261036"/>
                </a:solidFill>
                <a:latin typeface="Arial" panose="020B0604020202020204" pitchFamily="34" charset="0"/>
                <a:cs typeface="Arial" panose="020B0604020202020204" pitchFamily="34" charset="0"/>
              </a:defRPr>
            </a:lvl3pPr>
            <a:lvl4pPr>
              <a:defRPr>
                <a:solidFill>
                  <a:srgbClr val="BE1281"/>
                </a:solidFill>
                <a:latin typeface="Arial" panose="020B0604020202020204" pitchFamily="34" charset="0"/>
                <a:cs typeface="Arial" panose="020B0604020202020204" pitchFamily="34" charset="0"/>
              </a:defRPr>
            </a:lvl4pPr>
            <a:lvl5pPr>
              <a:defRPr>
                <a:solidFill>
                  <a:schemeClr val="bg1">
                    <a:lumMod val="65000"/>
                  </a:schemeClr>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EF1680D8-7410-4C49-81FE-8B873AA3FDCE}"/>
              </a:ext>
            </a:extLst>
          </p:cNvPr>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8814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38F60161-384A-46E3-8975-0FC963DEC530}"/>
              </a:ext>
            </a:extLst>
          </p:cNvPr>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207425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289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bove) + blank">
    <p:spTree>
      <p:nvGrpSpPr>
        <p:cNvPr id="1" name=""/>
        <p:cNvGrpSpPr/>
        <p:nvPr/>
      </p:nvGrpSpPr>
      <p:grpSpPr>
        <a:xfrm>
          <a:off x="0" y="0"/>
          <a:ext cx="0" cy="0"/>
          <a:chOff x="0" y="0"/>
          <a:chExt cx="0" cy="0"/>
        </a:xfrm>
      </p:grpSpPr>
      <p:sp>
        <p:nvSpPr>
          <p:cNvPr id="7" name="Title 6"/>
          <p:cNvSpPr>
            <a:spLocks noGrp="1"/>
          </p:cNvSpPr>
          <p:nvPr>
            <p:ph type="title"/>
          </p:nvPr>
        </p:nvSpPr>
        <p:spPr>
          <a:xfrm>
            <a:off x="306917" y="451905"/>
            <a:ext cx="5966369" cy="1219200"/>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3011438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4977" y="365126"/>
            <a:ext cx="11779549" cy="795460"/>
          </a:xfrm>
          <a:prstGeom prst="rect">
            <a:avLst/>
          </a:prstGeom>
        </p:spPr>
        <p:txBody>
          <a:bodyPr vert="horz" lIns="91440" tIns="45720" rIns="91440" bIns="45720" rtlCol="0" anchor="ctr">
            <a:normAutofit/>
          </a:bodyPr>
          <a:lstStyle/>
          <a:p>
            <a:r>
              <a:rPr lang="en-US" dirty="0"/>
              <a:t>Click to edit Master title style</a:t>
            </a:r>
          </a:p>
        </p:txBody>
      </p:sp>
      <p:sp>
        <p:nvSpPr>
          <p:cNvPr id="16" name="Rectangle 103">
            <a:extLst>
              <a:ext uri="{FF2B5EF4-FFF2-40B4-BE49-F238E27FC236}">
                <a16:creationId xmlns:a16="http://schemas.microsoft.com/office/drawing/2014/main" id="{44DF209A-77BB-43ED-A447-FB57C4E9EF2C}"/>
              </a:ext>
            </a:extLst>
          </p:cNvPr>
          <p:cNvSpPr>
            <a:spLocks noChangeArrowheads="1"/>
          </p:cNvSpPr>
          <p:nvPr userDrawn="1"/>
        </p:nvSpPr>
        <p:spPr bwMode="auto">
          <a:xfrm>
            <a:off x="154355" y="6514718"/>
            <a:ext cx="7382230" cy="211594"/>
          </a:xfrm>
          <a:prstGeom prst="rect">
            <a:avLst/>
          </a:prstGeom>
          <a:noFill/>
          <a:ln w="9525">
            <a:noFill/>
            <a:miter lim="800000"/>
            <a:headEnd/>
            <a:tailEnd/>
          </a:ln>
        </p:spPr>
        <p:txBody>
          <a:bodyPr wrap="square" lIns="57147" tIns="28574" rIns="57147" bIns="28574">
            <a:spAutoFit/>
          </a:bodyPr>
          <a:lstStyle>
            <a:lvl1pPr defTabSz="1306513">
              <a:defRPr>
                <a:solidFill>
                  <a:schemeClr val="tx1"/>
                </a:solidFill>
                <a:latin typeface="Arial" panose="020B0604020202020204" pitchFamily="34" charset="0"/>
              </a:defRPr>
            </a:lvl1pPr>
            <a:lvl2pPr defTabSz="1306513">
              <a:defRPr>
                <a:solidFill>
                  <a:schemeClr val="tx1"/>
                </a:solidFill>
                <a:latin typeface="Arial" panose="020B0604020202020204" pitchFamily="34" charset="0"/>
              </a:defRPr>
            </a:lvl2pPr>
            <a:lvl3pPr defTabSz="1306513">
              <a:defRPr>
                <a:solidFill>
                  <a:schemeClr val="tx1"/>
                </a:solidFill>
                <a:latin typeface="Arial" panose="020B0604020202020204" pitchFamily="34" charset="0"/>
              </a:defRPr>
            </a:lvl3pPr>
            <a:lvl4pPr defTabSz="1306513">
              <a:defRPr>
                <a:solidFill>
                  <a:schemeClr val="tx1"/>
                </a:solidFill>
                <a:latin typeface="Arial" panose="020B0604020202020204" pitchFamily="34" charset="0"/>
              </a:defRPr>
            </a:lvl4pPr>
            <a:lvl5pPr defTabSz="1306513">
              <a:defRPr>
                <a:solidFill>
                  <a:schemeClr val="tx1"/>
                </a:solidFill>
                <a:latin typeface="Arial" panose="020B0604020202020204" pitchFamily="34" charset="0"/>
              </a:defRPr>
            </a:lvl5pPr>
            <a:lvl6pPr defTabSz="1306513" fontAlgn="base">
              <a:spcBef>
                <a:spcPct val="0"/>
              </a:spcBef>
              <a:spcAft>
                <a:spcPct val="0"/>
              </a:spcAft>
              <a:defRPr>
                <a:solidFill>
                  <a:schemeClr val="tx1"/>
                </a:solidFill>
                <a:latin typeface="Arial" panose="020B0604020202020204" pitchFamily="34" charset="0"/>
              </a:defRPr>
            </a:lvl6pPr>
            <a:lvl7pPr defTabSz="1306513" fontAlgn="base">
              <a:spcBef>
                <a:spcPct val="0"/>
              </a:spcBef>
              <a:spcAft>
                <a:spcPct val="0"/>
              </a:spcAft>
              <a:defRPr>
                <a:solidFill>
                  <a:schemeClr val="tx1"/>
                </a:solidFill>
                <a:latin typeface="Arial" panose="020B0604020202020204" pitchFamily="34" charset="0"/>
              </a:defRPr>
            </a:lvl7pPr>
            <a:lvl8pPr defTabSz="1306513" fontAlgn="base">
              <a:spcBef>
                <a:spcPct val="0"/>
              </a:spcBef>
              <a:spcAft>
                <a:spcPct val="0"/>
              </a:spcAft>
              <a:defRPr>
                <a:solidFill>
                  <a:schemeClr val="tx1"/>
                </a:solidFill>
                <a:latin typeface="Arial" panose="020B0604020202020204" pitchFamily="34" charset="0"/>
              </a:defRPr>
            </a:lvl8pPr>
            <a:lvl9pPr defTabSz="1306513" fontAlgn="base">
              <a:spcBef>
                <a:spcPct val="0"/>
              </a:spcBef>
              <a:spcAft>
                <a:spcPct val="0"/>
              </a:spcAft>
              <a:defRPr>
                <a:solidFill>
                  <a:schemeClr val="tx1"/>
                </a:solidFill>
                <a:latin typeface="Arial" panose="020B0604020202020204" pitchFamily="34" charset="0"/>
              </a:defRPr>
            </a:lvl9pPr>
          </a:lstStyle>
          <a:p>
            <a:pPr marL="0" marR="0" lvl="0" indent="0" algn="l" defTabSz="1306513" rtl="0" eaLnBrk="1" fontAlgn="auto" latinLnBrk="0" hangingPunct="1">
              <a:lnSpc>
                <a:spcPct val="100000"/>
              </a:lnSpc>
              <a:spcBef>
                <a:spcPts val="0"/>
              </a:spcBef>
              <a:spcAft>
                <a:spcPts val="0"/>
              </a:spcAft>
              <a:buClrTx/>
              <a:buSzTx/>
              <a:buFontTx/>
              <a:buNone/>
              <a:tabLst/>
              <a:defRPr/>
            </a:pPr>
            <a:fld id="{E3DC9EEA-9E57-42E3-98D5-87BE28883399}" type="slidenum">
              <a:rPr lang="en-US" sz="1000" kern="1200" smtClean="0">
                <a:solidFill>
                  <a:srgbClr val="552D80"/>
                </a:solidFill>
                <a:effectLst/>
                <a:latin typeface="Arial" panose="020B0604020202020204" pitchFamily="34" charset="0"/>
                <a:ea typeface="+mn-ea"/>
                <a:cs typeface="+mn-cs"/>
              </a:rPr>
              <a:pPr marL="0" marR="0" lvl="0" indent="0" algn="l" defTabSz="1306513" rtl="0" eaLnBrk="1" fontAlgn="auto" latinLnBrk="0" hangingPunct="1">
                <a:lnSpc>
                  <a:spcPct val="100000"/>
                </a:lnSpc>
                <a:spcBef>
                  <a:spcPts val="0"/>
                </a:spcBef>
                <a:spcAft>
                  <a:spcPts val="0"/>
                </a:spcAft>
                <a:buClrTx/>
                <a:buSzTx/>
                <a:buFontTx/>
                <a:buNone/>
                <a:tabLst/>
                <a:defRPr/>
              </a:pPr>
              <a:t>‹#›</a:t>
            </a:fld>
            <a:r>
              <a:rPr lang="en-US" sz="1000" kern="1200" dirty="0">
                <a:solidFill>
                  <a:srgbClr val="552D80"/>
                </a:solidFill>
                <a:effectLst/>
                <a:latin typeface="Arial" panose="020B0604020202020204" pitchFamily="34" charset="0"/>
                <a:ea typeface="+mn-ea"/>
                <a:cs typeface="+mn-cs"/>
              </a:rPr>
              <a:t> | ©2023 SNIA. All Rights Reserved. </a:t>
            </a:r>
            <a:endParaRPr lang="en-US" sz="1000" dirty="0">
              <a:solidFill>
                <a:schemeClr val="tx1"/>
              </a:solidFill>
              <a:latin typeface="Arial" pitchFamily="34" charset="0"/>
              <a:cs typeface="Arial" pitchFamily="34" charset="0"/>
            </a:endParaRPr>
          </a:p>
        </p:txBody>
      </p:sp>
      <p:sp>
        <p:nvSpPr>
          <p:cNvPr id="4" name="Text Placeholder 3">
            <a:extLst>
              <a:ext uri="{FF2B5EF4-FFF2-40B4-BE49-F238E27FC236}">
                <a16:creationId xmlns:a16="http://schemas.microsoft.com/office/drawing/2014/main" id="{B48DB211-ADF9-4845-BFA5-3DA29D4B31E7}"/>
              </a:ext>
            </a:extLst>
          </p:cNvPr>
          <p:cNvSpPr>
            <a:spLocks noGrp="1"/>
          </p:cNvSpPr>
          <p:nvPr>
            <p:ph type="body" idx="1"/>
          </p:nvPr>
        </p:nvSpPr>
        <p:spPr>
          <a:xfrm>
            <a:off x="254977" y="1493104"/>
            <a:ext cx="11779548" cy="47082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EE61EB0F-E2BE-27B1-5087-D613E6D50BA3}"/>
              </a:ext>
            </a:extLst>
          </p:cNvPr>
          <p:cNvPicPr>
            <a:picLocks noChangeAspect="1"/>
          </p:cNvPicPr>
          <p:nvPr userDrawn="1"/>
        </p:nvPicPr>
        <p:blipFill rotWithShape="1">
          <a:blip r:embed="rId15" cstate="screen">
            <a:extLst>
              <a:ext uri="{28A0092B-C50C-407E-A947-70E740481C1C}">
                <a14:useLocalDpi xmlns:a14="http://schemas.microsoft.com/office/drawing/2010/main" val="0"/>
              </a:ext>
            </a:extLst>
          </a:blip>
          <a:srcRect b="59460"/>
          <a:stretch/>
        </p:blipFill>
        <p:spPr>
          <a:xfrm>
            <a:off x="0" y="-11784"/>
            <a:ext cx="12192000" cy="250980"/>
          </a:xfrm>
          <a:prstGeom prst="rect">
            <a:avLst/>
          </a:prstGeom>
        </p:spPr>
      </p:pic>
      <p:pic>
        <p:nvPicPr>
          <p:cNvPr id="13" name="Picture 12" descr="A picture containing text, font, graphics, logo&#10;&#10;Description automatically generated">
            <a:extLst>
              <a:ext uri="{FF2B5EF4-FFF2-40B4-BE49-F238E27FC236}">
                <a16:creationId xmlns:a16="http://schemas.microsoft.com/office/drawing/2014/main" id="{10CFD772-E794-234E-1CC0-227C3561B96C}"/>
              </a:ext>
            </a:extLst>
          </p:cNvPr>
          <p:cNvPicPr>
            <a:picLocks noChangeAspect="1"/>
          </p:cNvPicPr>
          <p:nvPr userDrawn="1"/>
        </p:nvPicPr>
        <p:blipFill rotWithShape="1">
          <a:blip r:embed="rId16" cstate="screen">
            <a:extLst>
              <a:ext uri="{28A0092B-C50C-407E-A947-70E740481C1C}">
                <a14:useLocalDpi xmlns:a14="http://schemas.microsoft.com/office/drawing/2010/main" val="0"/>
              </a:ext>
            </a:extLst>
          </a:blip>
          <a:srcRect t="28992" b="34468"/>
          <a:stretch/>
        </p:blipFill>
        <p:spPr>
          <a:xfrm>
            <a:off x="10135023" y="6327253"/>
            <a:ext cx="1996912" cy="413176"/>
          </a:xfrm>
          <a:prstGeom prst="rect">
            <a:avLst/>
          </a:prstGeom>
        </p:spPr>
      </p:pic>
    </p:spTree>
    <p:extLst>
      <p:ext uri="{BB962C8B-B14F-4D97-AF65-F5344CB8AC3E}">
        <p14:creationId xmlns:p14="http://schemas.microsoft.com/office/powerpoint/2010/main" val="155728937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16"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l" defTabSz="914400" rtl="0" eaLnBrk="1" latinLnBrk="0" hangingPunct="1">
        <a:lnSpc>
          <a:spcPct val="90000"/>
        </a:lnSpc>
        <a:spcBef>
          <a:spcPct val="0"/>
        </a:spcBef>
        <a:buNone/>
        <a:defRPr sz="3600" b="0" i="0" kern="1200">
          <a:solidFill>
            <a:srgbClr val="562F7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600"/>
        </a:spcBef>
        <a:buClr>
          <a:srgbClr val="7030A0"/>
        </a:buClr>
        <a:buFont typeface="Wingdings" panose="05000000000000000000" pitchFamily="2" charset="2"/>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buClr>
          <a:srgbClr val="7030A0"/>
        </a:buClr>
        <a:buFont typeface="Wingdings" panose="05000000000000000000" pitchFamily="2" charset="2"/>
        <a:buChar char="§"/>
        <a:defRPr sz="2400" b="0" i="0" kern="1200">
          <a:solidFill>
            <a:schemeClr val="bg1">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buClr>
          <a:srgbClr val="7030A0"/>
        </a:buClr>
        <a:buFont typeface="Wingdings" panose="05000000000000000000" pitchFamily="2" charset="2"/>
        <a:buChar char="§"/>
        <a:defRPr sz="2000" b="0" i="0" kern="1200">
          <a:solidFill>
            <a:schemeClr val="accent4">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rgbClr val="080A4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chemeClr val="bg1">
              <a:lumMod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868631-6486-41DA-A54B-FD526AB75FE6}"/>
              </a:ext>
            </a:extLst>
          </p:cNvPr>
          <p:cNvSpPr>
            <a:spLocks noGrp="1"/>
          </p:cNvSpPr>
          <p:nvPr>
            <p:ph type="ctrTitle"/>
          </p:nvPr>
        </p:nvSpPr>
        <p:spPr>
          <a:xfrm>
            <a:off x="4419212" y="2150631"/>
            <a:ext cx="7292282" cy="1655762"/>
          </a:xfrm>
        </p:spPr>
        <p:txBody>
          <a:bodyPr>
            <a:normAutofit fontScale="90000"/>
          </a:bodyPr>
          <a:lstStyle/>
          <a:p>
            <a:pPr algn="r"/>
            <a:r>
              <a:rPr lang="en-US" dirty="0"/>
              <a:t>Sunfish Open Source Management for CDI</a:t>
            </a:r>
          </a:p>
        </p:txBody>
      </p:sp>
      <p:sp>
        <p:nvSpPr>
          <p:cNvPr id="7" name="Subtitle 6">
            <a:extLst>
              <a:ext uri="{FF2B5EF4-FFF2-40B4-BE49-F238E27FC236}">
                <a16:creationId xmlns:a16="http://schemas.microsoft.com/office/drawing/2014/main" id="{F5B2563D-7F27-4DB5-85CE-9F7C46091FE7}"/>
              </a:ext>
            </a:extLst>
          </p:cNvPr>
          <p:cNvSpPr>
            <a:spLocks noGrp="1"/>
          </p:cNvSpPr>
          <p:nvPr>
            <p:ph type="subTitle" idx="1"/>
          </p:nvPr>
        </p:nvSpPr>
        <p:spPr>
          <a:xfrm>
            <a:off x="4294024" y="4799301"/>
            <a:ext cx="7292282" cy="1655762"/>
          </a:xfrm>
        </p:spPr>
        <p:txBody>
          <a:bodyPr/>
          <a:lstStyle/>
          <a:p>
            <a:pPr algn="r"/>
            <a:r>
              <a:rPr lang="en-US" dirty="0"/>
              <a:t>Sunfish, Redfish, and Swordfish</a:t>
            </a:r>
          </a:p>
        </p:txBody>
      </p:sp>
      <p:sp>
        <p:nvSpPr>
          <p:cNvPr id="8" name="Subtitle 4">
            <a:extLst>
              <a:ext uri="{FF2B5EF4-FFF2-40B4-BE49-F238E27FC236}">
                <a16:creationId xmlns:a16="http://schemas.microsoft.com/office/drawing/2014/main" id="{58876F6B-3339-4CA6-A592-E53C9BBA129A}"/>
              </a:ext>
            </a:extLst>
          </p:cNvPr>
          <p:cNvSpPr txBox="1">
            <a:spLocks/>
          </p:cNvSpPr>
          <p:nvPr/>
        </p:nvSpPr>
        <p:spPr>
          <a:xfrm>
            <a:off x="4218609" y="5627182"/>
            <a:ext cx="7292282" cy="498167"/>
          </a:xfrm>
          <a:prstGeom prst="rect">
            <a:avLst/>
          </a:prstGeom>
        </p:spPr>
        <p:txBody>
          <a:bodyPr vert="horz" lIns="91440" tIns="45720" rIns="91440" bIns="45720" rtlCol="0">
            <a:normAutofit fontScale="47500" lnSpcReduction="20000"/>
          </a:bodyPr>
          <a:lstStyle>
            <a:lvl1pPr marL="0" indent="0" algn="l" defTabSz="914400" rtl="0" eaLnBrk="1" latinLnBrk="0" hangingPunct="1">
              <a:lnSpc>
                <a:spcPct val="90000"/>
              </a:lnSpc>
              <a:spcBef>
                <a:spcPts val="1000"/>
              </a:spcBef>
              <a:buClr>
                <a:srgbClr val="7030A0"/>
              </a:buClr>
              <a:buFont typeface="Wingdings" panose="05000000000000000000" pitchFamily="2" charset="2"/>
              <a:buNone/>
              <a:defRPr sz="2400" b="0" i="0" kern="1200">
                <a:solidFill>
                  <a:srgbClr val="D3E255"/>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Clr>
                <a:srgbClr val="7030A0"/>
              </a:buClr>
              <a:buFont typeface="Wingdings" panose="05000000000000000000" pitchFamily="2" charset="2"/>
              <a:buNone/>
              <a:defRPr sz="2000" b="0" i="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Clr>
                <a:srgbClr val="7030A0"/>
              </a:buClr>
              <a:buFont typeface="Wingdings" panose="05000000000000000000" pitchFamily="2" charset="2"/>
              <a:buNone/>
              <a:defRPr sz="1800" b="0" i="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Clr>
                <a:srgbClr val="7030A0"/>
              </a:buClr>
              <a:buFont typeface="Wingdings" panose="05000000000000000000" pitchFamily="2" charset="2"/>
              <a:buNone/>
              <a:defRPr sz="1600" b="0" i="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Clr>
                <a:srgbClr val="7030A0"/>
              </a:buClr>
              <a:buFont typeface="Wingdings" panose="05000000000000000000" pitchFamily="2" charset="2"/>
              <a:buNone/>
              <a:defRPr sz="1600" b="0" i="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dirty="0">
                <a:solidFill>
                  <a:schemeClr val="bg1">
                    <a:lumMod val="75000"/>
                  </a:schemeClr>
                </a:solidFill>
              </a:rPr>
              <a:t>Russ Herrell,  Hewlett Packard Enterprise</a:t>
            </a:r>
          </a:p>
          <a:p>
            <a:pPr algn="r"/>
            <a:r>
              <a:rPr lang="en-US" dirty="0">
                <a:solidFill>
                  <a:schemeClr val="bg1">
                    <a:lumMod val="75000"/>
                  </a:schemeClr>
                </a:solidFill>
              </a:rPr>
              <a:t>9/18/23</a:t>
            </a:r>
          </a:p>
        </p:txBody>
      </p:sp>
    </p:spTree>
    <p:extLst>
      <p:ext uri="{BB962C8B-B14F-4D97-AF65-F5344CB8AC3E}">
        <p14:creationId xmlns:p14="http://schemas.microsoft.com/office/powerpoint/2010/main" val="2691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54D1-BB53-EE01-54DE-761DA17F2103}"/>
              </a:ext>
            </a:extLst>
          </p:cNvPr>
          <p:cNvSpPr>
            <a:spLocks noGrp="1"/>
          </p:cNvSpPr>
          <p:nvPr>
            <p:ph type="title"/>
          </p:nvPr>
        </p:nvSpPr>
        <p:spPr/>
        <p:txBody>
          <a:bodyPr/>
          <a:lstStyle/>
          <a:p>
            <a:r>
              <a:rPr lang="en-US" dirty="0"/>
              <a:t>Early Discovery and Late Lifecycle Management</a:t>
            </a:r>
            <a:endParaRPr lang="en-GB" dirty="0"/>
          </a:p>
        </p:txBody>
      </p:sp>
      <p:sp>
        <p:nvSpPr>
          <p:cNvPr id="59" name="Rectangle: Rounded Corners 58">
            <a:extLst>
              <a:ext uri="{FF2B5EF4-FFF2-40B4-BE49-F238E27FC236}">
                <a16:creationId xmlns:a16="http://schemas.microsoft.com/office/drawing/2014/main" id="{368341D5-6C6F-CBA1-4043-2631A2A99839}"/>
              </a:ext>
            </a:extLst>
          </p:cNvPr>
          <p:cNvSpPr/>
          <p:nvPr/>
        </p:nvSpPr>
        <p:spPr>
          <a:xfrm>
            <a:off x="5771429" y="1428525"/>
            <a:ext cx="992928" cy="675698"/>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Sunfish</a:t>
            </a:r>
            <a:endParaRPr lang="en-GB" dirty="0"/>
          </a:p>
        </p:txBody>
      </p:sp>
      <p:sp>
        <p:nvSpPr>
          <p:cNvPr id="60" name="Rectangle: Rounded Corners 59">
            <a:extLst>
              <a:ext uri="{FF2B5EF4-FFF2-40B4-BE49-F238E27FC236}">
                <a16:creationId xmlns:a16="http://schemas.microsoft.com/office/drawing/2014/main" id="{F3CE6E86-BC8C-8D3B-AFA4-A61C97EBB947}"/>
              </a:ext>
            </a:extLst>
          </p:cNvPr>
          <p:cNvSpPr/>
          <p:nvPr/>
        </p:nvSpPr>
        <p:spPr>
          <a:xfrm>
            <a:off x="10220408" y="1428525"/>
            <a:ext cx="992928" cy="675698"/>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Agent</a:t>
            </a:r>
            <a:endParaRPr lang="en-GB" dirty="0"/>
          </a:p>
        </p:txBody>
      </p:sp>
      <p:cxnSp>
        <p:nvCxnSpPr>
          <p:cNvPr id="62" name="Straight Connector 61">
            <a:extLst>
              <a:ext uri="{FF2B5EF4-FFF2-40B4-BE49-F238E27FC236}">
                <a16:creationId xmlns:a16="http://schemas.microsoft.com/office/drawing/2014/main" id="{93D2736C-B648-7A10-F16F-E1FEA1DF51C8}"/>
              </a:ext>
            </a:extLst>
          </p:cNvPr>
          <p:cNvCxnSpPr>
            <a:cxnSpLocks/>
            <a:stCxn id="59" idx="2"/>
          </p:cNvCxnSpPr>
          <p:nvPr/>
        </p:nvCxnSpPr>
        <p:spPr>
          <a:xfrm>
            <a:off x="6267893" y="2104223"/>
            <a:ext cx="0" cy="426352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86769918-22DA-174E-13E9-8F75B1CE1F2B}"/>
              </a:ext>
            </a:extLst>
          </p:cNvPr>
          <p:cNvCxnSpPr/>
          <p:nvPr/>
        </p:nvCxnSpPr>
        <p:spPr>
          <a:xfrm flipH="1">
            <a:off x="6267893" y="2346593"/>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214027FE-CC45-05F2-C927-6719086436E3}"/>
              </a:ext>
            </a:extLst>
          </p:cNvPr>
          <p:cNvSpPr txBox="1"/>
          <p:nvPr/>
        </p:nvSpPr>
        <p:spPr>
          <a:xfrm>
            <a:off x="7137948" y="2038816"/>
            <a:ext cx="3284156" cy="307777"/>
          </a:xfrm>
          <a:prstGeom prst="rect">
            <a:avLst/>
          </a:prstGeom>
          <a:noFill/>
        </p:spPr>
        <p:txBody>
          <a:bodyPr wrap="square" rtlCol="0">
            <a:spAutoFit/>
          </a:bodyPr>
          <a:lstStyle/>
          <a:p>
            <a:r>
              <a:rPr lang="en-US" sz="1400" dirty="0">
                <a:solidFill>
                  <a:schemeClr val="bg1"/>
                </a:solidFill>
              </a:rPr>
              <a:t>Event: </a:t>
            </a:r>
            <a:r>
              <a:rPr lang="en-US" sz="1400" b="1" dirty="0" err="1">
                <a:solidFill>
                  <a:schemeClr val="bg1"/>
                </a:solidFill>
              </a:rPr>
              <a:t>AggregationSourceDiscovered</a:t>
            </a:r>
            <a:endParaRPr lang="en-GB" sz="1400" b="1" dirty="0">
              <a:solidFill>
                <a:schemeClr val="bg1"/>
              </a:solidFill>
            </a:endParaRPr>
          </a:p>
        </p:txBody>
      </p:sp>
      <p:cxnSp>
        <p:nvCxnSpPr>
          <p:cNvPr id="68" name="Straight Arrow Connector 67">
            <a:extLst>
              <a:ext uri="{FF2B5EF4-FFF2-40B4-BE49-F238E27FC236}">
                <a16:creationId xmlns:a16="http://schemas.microsoft.com/office/drawing/2014/main" id="{89515E89-00BE-17F2-E737-5ED152321751}"/>
              </a:ext>
            </a:extLst>
          </p:cNvPr>
          <p:cNvCxnSpPr/>
          <p:nvPr/>
        </p:nvCxnSpPr>
        <p:spPr>
          <a:xfrm flipH="1">
            <a:off x="6267893" y="3183715"/>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5A7AAA0B-42F6-BF96-3E4D-E876B596285C}"/>
              </a:ext>
            </a:extLst>
          </p:cNvPr>
          <p:cNvSpPr txBox="1"/>
          <p:nvPr/>
        </p:nvSpPr>
        <p:spPr>
          <a:xfrm>
            <a:off x="7137948" y="2588272"/>
            <a:ext cx="3284156" cy="523220"/>
          </a:xfrm>
          <a:prstGeom prst="rect">
            <a:avLst/>
          </a:prstGeom>
          <a:noFill/>
        </p:spPr>
        <p:txBody>
          <a:bodyPr wrap="square" rtlCol="0">
            <a:spAutoFit/>
          </a:bodyPr>
          <a:lstStyle/>
          <a:p>
            <a:r>
              <a:rPr lang="en-US" sz="1400" dirty="0">
                <a:solidFill>
                  <a:schemeClr val="bg1"/>
                </a:solidFill>
              </a:rPr>
              <a:t>Event: </a:t>
            </a:r>
            <a:r>
              <a:rPr lang="en-US" sz="1400" b="1" dirty="0" err="1">
                <a:solidFill>
                  <a:schemeClr val="bg1"/>
                </a:solidFill>
              </a:rPr>
              <a:t>ResourceCreated</a:t>
            </a:r>
            <a:endParaRPr lang="en-US" sz="1400" b="1" dirty="0">
              <a:solidFill>
                <a:schemeClr val="bg1"/>
              </a:solidFill>
            </a:endParaRPr>
          </a:p>
          <a:p>
            <a:r>
              <a:rPr lang="en-US" sz="1400" dirty="0">
                <a:solidFill>
                  <a:schemeClr val="bg1"/>
                </a:solidFill>
              </a:rPr>
              <a:t>/redfish/v1/Fabric/F1</a:t>
            </a:r>
          </a:p>
        </p:txBody>
      </p:sp>
      <p:cxnSp>
        <p:nvCxnSpPr>
          <p:cNvPr id="70" name="Straight Arrow Connector 69">
            <a:extLst>
              <a:ext uri="{FF2B5EF4-FFF2-40B4-BE49-F238E27FC236}">
                <a16:creationId xmlns:a16="http://schemas.microsoft.com/office/drawing/2014/main" id="{027CDCAC-EB97-5FFF-94BE-1DD1C582D99F}"/>
              </a:ext>
            </a:extLst>
          </p:cNvPr>
          <p:cNvCxnSpPr>
            <a:cxnSpLocks/>
          </p:cNvCxnSpPr>
          <p:nvPr/>
        </p:nvCxnSpPr>
        <p:spPr>
          <a:xfrm>
            <a:off x="6278910" y="4129329"/>
            <a:ext cx="3581186"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9E50B915-08ED-6690-2C80-8231FFB0F96C}"/>
              </a:ext>
            </a:extLst>
          </p:cNvPr>
          <p:cNvCxnSpPr>
            <a:cxnSpLocks/>
          </p:cNvCxnSpPr>
          <p:nvPr/>
        </p:nvCxnSpPr>
        <p:spPr>
          <a:xfrm>
            <a:off x="6278910" y="4369863"/>
            <a:ext cx="3941498"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E25829B-CEC8-DD18-A612-D5AE2291AB77}"/>
              </a:ext>
            </a:extLst>
          </p:cNvPr>
          <p:cNvCxnSpPr>
            <a:cxnSpLocks/>
          </p:cNvCxnSpPr>
          <p:nvPr/>
        </p:nvCxnSpPr>
        <p:spPr>
          <a:xfrm>
            <a:off x="6278910" y="4621414"/>
            <a:ext cx="4437962"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0F34E4F5-800A-B877-0042-6D25383AC13E}"/>
              </a:ext>
            </a:extLst>
          </p:cNvPr>
          <p:cNvSpPr txBox="1"/>
          <p:nvPr/>
        </p:nvSpPr>
        <p:spPr>
          <a:xfrm>
            <a:off x="7137948" y="3315810"/>
            <a:ext cx="3284156" cy="738664"/>
          </a:xfrm>
          <a:prstGeom prst="rect">
            <a:avLst/>
          </a:prstGeom>
          <a:noFill/>
        </p:spPr>
        <p:txBody>
          <a:bodyPr wrap="square" rtlCol="0">
            <a:spAutoFit/>
          </a:bodyPr>
          <a:lstStyle/>
          <a:p>
            <a:r>
              <a:rPr lang="en-US" sz="1400" dirty="0">
                <a:solidFill>
                  <a:schemeClr val="bg1"/>
                </a:solidFill>
              </a:rPr>
              <a:t>Sync the Redfish tree</a:t>
            </a:r>
          </a:p>
          <a:p>
            <a:r>
              <a:rPr lang="en-US" sz="1400" b="1" dirty="0">
                <a:solidFill>
                  <a:schemeClr val="bg1"/>
                </a:solidFill>
              </a:rPr>
              <a:t>GET</a:t>
            </a:r>
            <a:r>
              <a:rPr lang="en-US" sz="1400" dirty="0">
                <a:solidFill>
                  <a:schemeClr val="bg1"/>
                </a:solidFill>
              </a:rPr>
              <a:t> all subordinate resources under </a:t>
            </a:r>
          </a:p>
          <a:p>
            <a:r>
              <a:rPr lang="en-US" sz="1400" dirty="0">
                <a:solidFill>
                  <a:schemeClr val="bg1"/>
                </a:solidFill>
              </a:rPr>
              <a:t>/redfish/v1/Fabric/F1</a:t>
            </a:r>
          </a:p>
        </p:txBody>
      </p:sp>
      <p:sp>
        <p:nvSpPr>
          <p:cNvPr id="78" name="Content Placeholder 2">
            <a:extLst>
              <a:ext uri="{FF2B5EF4-FFF2-40B4-BE49-F238E27FC236}">
                <a16:creationId xmlns:a16="http://schemas.microsoft.com/office/drawing/2014/main" id="{0DFDA20F-CDB8-2F3E-D280-513D944CFE9F}"/>
              </a:ext>
            </a:extLst>
          </p:cNvPr>
          <p:cNvSpPr>
            <a:spLocks noGrp="1"/>
          </p:cNvSpPr>
          <p:nvPr>
            <p:ph idx="1"/>
          </p:nvPr>
        </p:nvSpPr>
        <p:spPr>
          <a:xfrm>
            <a:off x="254976" y="1493104"/>
            <a:ext cx="5142859" cy="4643291"/>
          </a:xfrm>
        </p:spPr>
        <p:txBody>
          <a:bodyPr>
            <a:normAutofit/>
          </a:bodyPr>
          <a:lstStyle/>
          <a:p>
            <a:r>
              <a:rPr lang="en-US" sz="2000" dirty="0"/>
              <a:t>Agent issues Event to Sunfish registering itself as an </a:t>
            </a:r>
            <a:r>
              <a:rPr lang="en-US" sz="2000" dirty="0" err="1"/>
              <a:t>AggregationSource</a:t>
            </a:r>
            <a:endParaRPr lang="en-US" sz="2000" dirty="0"/>
          </a:p>
          <a:p>
            <a:pPr lvl="1"/>
            <a:r>
              <a:rPr lang="en-US" sz="1600" dirty="0"/>
              <a:t>Sunfish creates the appropriate objects in its resource tree and acknowledges the Event</a:t>
            </a:r>
          </a:p>
          <a:p>
            <a:r>
              <a:rPr lang="en-US" sz="2000" dirty="0"/>
              <a:t>Agent issues Event to Sunfish reporting a new resource (a new Fabric)</a:t>
            </a:r>
          </a:p>
          <a:p>
            <a:r>
              <a:rPr lang="en-US" sz="2000" dirty="0"/>
              <a:t>Sunfish responds with a </a:t>
            </a:r>
            <a:r>
              <a:rPr lang="en-US" sz="2000" dirty="0" err="1"/>
              <a:t>recursiveFetch</a:t>
            </a:r>
            <a:r>
              <a:rPr lang="en-US" sz="2000" dirty="0"/>
              <a:t> of all subordinate and linked resources under the newly created resource</a:t>
            </a:r>
            <a:endParaRPr lang="en-US" sz="1600" dirty="0"/>
          </a:p>
          <a:p>
            <a:r>
              <a:rPr lang="en-US" sz="2000" dirty="0"/>
              <a:t>Agent sends Event to Sunfish alerting of a change in a resource</a:t>
            </a:r>
          </a:p>
          <a:p>
            <a:r>
              <a:rPr lang="en-US" sz="2000" dirty="0"/>
              <a:t>Sunfish responds with a fresh query of the resource</a:t>
            </a:r>
          </a:p>
        </p:txBody>
      </p:sp>
      <p:cxnSp>
        <p:nvCxnSpPr>
          <p:cNvPr id="79" name="Straight Arrow Connector 78">
            <a:extLst>
              <a:ext uri="{FF2B5EF4-FFF2-40B4-BE49-F238E27FC236}">
                <a16:creationId xmlns:a16="http://schemas.microsoft.com/office/drawing/2014/main" id="{DDC8E76F-D370-4459-3E25-FFE376C7DF89}"/>
              </a:ext>
            </a:extLst>
          </p:cNvPr>
          <p:cNvCxnSpPr/>
          <p:nvPr/>
        </p:nvCxnSpPr>
        <p:spPr>
          <a:xfrm flipH="1">
            <a:off x="6267893" y="5302730"/>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AE897FB2-6F54-5FD1-5B98-C03C3A375FD2}"/>
              </a:ext>
            </a:extLst>
          </p:cNvPr>
          <p:cNvSpPr txBox="1"/>
          <p:nvPr/>
        </p:nvSpPr>
        <p:spPr>
          <a:xfrm>
            <a:off x="7137948" y="4740549"/>
            <a:ext cx="3284156" cy="523220"/>
          </a:xfrm>
          <a:prstGeom prst="rect">
            <a:avLst/>
          </a:prstGeom>
          <a:noFill/>
        </p:spPr>
        <p:txBody>
          <a:bodyPr wrap="square" rtlCol="0">
            <a:spAutoFit/>
          </a:bodyPr>
          <a:lstStyle/>
          <a:p>
            <a:r>
              <a:rPr lang="en-US" sz="1400" dirty="0">
                <a:solidFill>
                  <a:schemeClr val="bg1"/>
                </a:solidFill>
              </a:rPr>
              <a:t>Event: </a:t>
            </a:r>
            <a:r>
              <a:rPr lang="en-US" sz="1400" b="1" dirty="0" err="1">
                <a:solidFill>
                  <a:schemeClr val="bg1"/>
                </a:solidFill>
              </a:rPr>
              <a:t>ResourceChanged</a:t>
            </a:r>
            <a:r>
              <a:rPr lang="en-US" sz="1400" b="1" dirty="0">
                <a:solidFill>
                  <a:schemeClr val="bg1"/>
                </a:solidFill>
              </a:rPr>
              <a:t> </a:t>
            </a:r>
            <a:r>
              <a:rPr lang="en-US" sz="1400" dirty="0">
                <a:solidFill>
                  <a:schemeClr val="bg1"/>
                </a:solidFill>
              </a:rPr>
              <a:t>/redfish/v1/Fabric/F1</a:t>
            </a:r>
          </a:p>
        </p:txBody>
      </p:sp>
      <p:cxnSp>
        <p:nvCxnSpPr>
          <p:cNvPr id="83" name="Straight Connector 82">
            <a:extLst>
              <a:ext uri="{FF2B5EF4-FFF2-40B4-BE49-F238E27FC236}">
                <a16:creationId xmlns:a16="http://schemas.microsoft.com/office/drawing/2014/main" id="{8346FF0D-D878-B112-11E3-81972BF58281}"/>
              </a:ext>
            </a:extLst>
          </p:cNvPr>
          <p:cNvCxnSpPr>
            <a:cxnSpLocks/>
            <a:stCxn id="60" idx="2"/>
          </p:cNvCxnSpPr>
          <p:nvPr/>
        </p:nvCxnSpPr>
        <p:spPr>
          <a:xfrm>
            <a:off x="10716872" y="2104223"/>
            <a:ext cx="8476" cy="426352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74BDEBA0-85AC-A5B1-7DA5-8BF5E7721849}"/>
              </a:ext>
            </a:extLst>
          </p:cNvPr>
          <p:cNvCxnSpPr>
            <a:cxnSpLocks/>
          </p:cNvCxnSpPr>
          <p:nvPr/>
        </p:nvCxnSpPr>
        <p:spPr>
          <a:xfrm>
            <a:off x="6287386" y="5522958"/>
            <a:ext cx="4437962"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428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254D1-BB53-EE01-54DE-761DA17F2103}"/>
              </a:ext>
            </a:extLst>
          </p:cNvPr>
          <p:cNvSpPr>
            <a:spLocks noGrp="1"/>
          </p:cNvSpPr>
          <p:nvPr>
            <p:ph type="title"/>
          </p:nvPr>
        </p:nvSpPr>
        <p:spPr/>
        <p:txBody>
          <a:bodyPr/>
          <a:lstStyle/>
          <a:p>
            <a:r>
              <a:rPr lang="en-US" dirty="0"/>
              <a:t>Demo of Sunfish – Agent Start Up</a:t>
            </a:r>
            <a:endParaRPr lang="en-GB" dirty="0"/>
          </a:p>
        </p:txBody>
      </p:sp>
      <p:grpSp>
        <p:nvGrpSpPr>
          <p:cNvPr id="5" name="Group 4">
            <a:extLst>
              <a:ext uri="{FF2B5EF4-FFF2-40B4-BE49-F238E27FC236}">
                <a16:creationId xmlns:a16="http://schemas.microsoft.com/office/drawing/2014/main" id="{037EBD31-B5E5-BCBD-D1A2-52431286C581}"/>
              </a:ext>
            </a:extLst>
          </p:cNvPr>
          <p:cNvGrpSpPr/>
          <p:nvPr/>
        </p:nvGrpSpPr>
        <p:grpSpPr>
          <a:xfrm>
            <a:off x="7886667" y="1493104"/>
            <a:ext cx="3581892" cy="4065224"/>
            <a:chOff x="5720747" y="1428525"/>
            <a:chExt cx="5492589" cy="4939224"/>
          </a:xfrm>
        </p:grpSpPr>
        <p:sp>
          <p:nvSpPr>
            <p:cNvPr id="59" name="Rectangle: Rounded Corners 58">
              <a:extLst>
                <a:ext uri="{FF2B5EF4-FFF2-40B4-BE49-F238E27FC236}">
                  <a16:creationId xmlns:a16="http://schemas.microsoft.com/office/drawing/2014/main" id="{368341D5-6C6F-CBA1-4043-2631A2A99839}"/>
                </a:ext>
              </a:extLst>
            </p:cNvPr>
            <p:cNvSpPr/>
            <p:nvPr/>
          </p:nvSpPr>
          <p:spPr>
            <a:xfrm>
              <a:off x="5720747" y="1428525"/>
              <a:ext cx="1071753" cy="675698"/>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Sunfish</a:t>
              </a:r>
              <a:endParaRPr lang="en-GB" sz="1100" dirty="0"/>
            </a:p>
          </p:txBody>
        </p:sp>
        <p:sp>
          <p:nvSpPr>
            <p:cNvPr id="60" name="Rectangle: Rounded Corners 59">
              <a:extLst>
                <a:ext uri="{FF2B5EF4-FFF2-40B4-BE49-F238E27FC236}">
                  <a16:creationId xmlns:a16="http://schemas.microsoft.com/office/drawing/2014/main" id="{F3CE6E86-BC8C-8D3B-AFA4-A61C97EBB947}"/>
                </a:ext>
              </a:extLst>
            </p:cNvPr>
            <p:cNvSpPr/>
            <p:nvPr/>
          </p:nvSpPr>
          <p:spPr>
            <a:xfrm>
              <a:off x="10220408" y="1428525"/>
              <a:ext cx="992928" cy="675698"/>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Agent</a:t>
              </a:r>
              <a:endParaRPr lang="en-GB" sz="1100" dirty="0"/>
            </a:p>
          </p:txBody>
        </p:sp>
        <p:cxnSp>
          <p:nvCxnSpPr>
            <p:cNvPr id="62" name="Straight Connector 61">
              <a:extLst>
                <a:ext uri="{FF2B5EF4-FFF2-40B4-BE49-F238E27FC236}">
                  <a16:creationId xmlns:a16="http://schemas.microsoft.com/office/drawing/2014/main" id="{93D2736C-B648-7A10-F16F-E1FEA1DF51C8}"/>
                </a:ext>
              </a:extLst>
            </p:cNvPr>
            <p:cNvCxnSpPr>
              <a:cxnSpLocks/>
              <a:stCxn id="59" idx="2"/>
            </p:cNvCxnSpPr>
            <p:nvPr/>
          </p:nvCxnSpPr>
          <p:spPr>
            <a:xfrm flipH="1">
              <a:off x="6217211" y="2104223"/>
              <a:ext cx="39412" cy="426352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86769918-22DA-174E-13E9-8F75B1CE1F2B}"/>
                </a:ext>
              </a:extLst>
            </p:cNvPr>
            <p:cNvCxnSpPr/>
            <p:nvPr/>
          </p:nvCxnSpPr>
          <p:spPr>
            <a:xfrm flipH="1">
              <a:off x="6267893" y="2346593"/>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214027FE-CC45-05F2-C927-6719086436E3}"/>
                </a:ext>
              </a:extLst>
            </p:cNvPr>
            <p:cNvSpPr txBox="1"/>
            <p:nvPr/>
          </p:nvSpPr>
          <p:spPr>
            <a:xfrm>
              <a:off x="7137949" y="2038815"/>
              <a:ext cx="3284156" cy="299157"/>
            </a:xfrm>
            <a:prstGeom prst="rect">
              <a:avLst/>
            </a:prstGeom>
            <a:noFill/>
          </p:spPr>
          <p:txBody>
            <a:bodyPr wrap="square" rtlCol="0">
              <a:spAutoFit/>
            </a:bodyPr>
            <a:lstStyle/>
            <a:p>
              <a:r>
                <a:rPr lang="en-US" sz="1000" dirty="0">
                  <a:solidFill>
                    <a:schemeClr val="bg1"/>
                  </a:solidFill>
                </a:rPr>
                <a:t>Event: </a:t>
              </a:r>
              <a:r>
                <a:rPr lang="en-US" sz="1000" b="1" dirty="0" err="1">
                  <a:solidFill>
                    <a:schemeClr val="bg1"/>
                  </a:solidFill>
                </a:rPr>
                <a:t>AggregationSourceDiscovered</a:t>
              </a:r>
              <a:endParaRPr lang="en-GB" sz="1000" b="1" dirty="0">
                <a:solidFill>
                  <a:schemeClr val="bg1"/>
                </a:solidFill>
              </a:endParaRPr>
            </a:p>
          </p:txBody>
        </p:sp>
        <p:cxnSp>
          <p:nvCxnSpPr>
            <p:cNvPr id="68" name="Straight Arrow Connector 67">
              <a:extLst>
                <a:ext uri="{FF2B5EF4-FFF2-40B4-BE49-F238E27FC236}">
                  <a16:creationId xmlns:a16="http://schemas.microsoft.com/office/drawing/2014/main" id="{89515E89-00BE-17F2-E737-5ED152321751}"/>
                </a:ext>
              </a:extLst>
            </p:cNvPr>
            <p:cNvCxnSpPr/>
            <p:nvPr/>
          </p:nvCxnSpPr>
          <p:spPr>
            <a:xfrm flipH="1">
              <a:off x="6267893" y="3183715"/>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5A7AAA0B-42F6-BF96-3E4D-E876B596285C}"/>
                </a:ext>
              </a:extLst>
            </p:cNvPr>
            <p:cNvSpPr txBox="1"/>
            <p:nvPr/>
          </p:nvSpPr>
          <p:spPr>
            <a:xfrm>
              <a:off x="7137949" y="2588272"/>
              <a:ext cx="3284156" cy="486131"/>
            </a:xfrm>
            <a:prstGeom prst="rect">
              <a:avLst/>
            </a:prstGeom>
            <a:noFill/>
          </p:spPr>
          <p:txBody>
            <a:bodyPr wrap="square" rtlCol="0">
              <a:spAutoFit/>
            </a:bodyPr>
            <a:lstStyle/>
            <a:p>
              <a:r>
                <a:rPr lang="en-US" sz="1000" dirty="0">
                  <a:solidFill>
                    <a:schemeClr val="bg1"/>
                  </a:solidFill>
                </a:rPr>
                <a:t>Event: </a:t>
              </a:r>
              <a:r>
                <a:rPr lang="en-US" sz="1000" b="1" dirty="0" err="1">
                  <a:solidFill>
                    <a:schemeClr val="bg1"/>
                  </a:solidFill>
                </a:rPr>
                <a:t>ResourceCreated</a:t>
              </a:r>
              <a:endParaRPr lang="en-US" sz="1000" b="1" dirty="0">
                <a:solidFill>
                  <a:schemeClr val="bg1"/>
                </a:solidFill>
              </a:endParaRPr>
            </a:p>
            <a:p>
              <a:r>
                <a:rPr lang="en-US" sz="1000" dirty="0">
                  <a:solidFill>
                    <a:schemeClr val="bg1"/>
                  </a:solidFill>
                </a:rPr>
                <a:t>/redfish/v1/Fabric/F1</a:t>
              </a:r>
            </a:p>
          </p:txBody>
        </p:sp>
        <p:cxnSp>
          <p:nvCxnSpPr>
            <p:cNvPr id="70" name="Straight Arrow Connector 69">
              <a:extLst>
                <a:ext uri="{FF2B5EF4-FFF2-40B4-BE49-F238E27FC236}">
                  <a16:creationId xmlns:a16="http://schemas.microsoft.com/office/drawing/2014/main" id="{027CDCAC-EB97-5FFF-94BE-1DD1C582D99F}"/>
                </a:ext>
              </a:extLst>
            </p:cNvPr>
            <p:cNvCxnSpPr>
              <a:cxnSpLocks/>
            </p:cNvCxnSpPr>
            <p:nvPr/>
          </p:nvCxnSpPr>
          <p:spPr>
            <a:xfrm>
              <a:off x="6278910" y="4129329"/>
              <a:ext cx="3581186"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9E50B915-08ED-6690-2C80-8231FFB0F96C}"/>
                </a:ext>
              </a:extLst>
            </p:cNvPr>
            <p:cNvCxnSpPr>
              <a:cxnSpLocks/>
            </p:cNvCxnSpPr>
            <p:nvPr/>
          </p:nvCxnSpPr>
          <p:spPr>
            <a:xfrm>
              <a:off x="6278910" y="4369863"/>
              <a:ext cx="3941498"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E25829B-CEC8-DD18-A612-D5AE2291AB77}"/>
                </a:ext>
              </a:extLst>
            </p:cNvPr>
            <p:cNvCxnSpPr>
              <a:cxnSpLocks/>
            </p:cNvCxnSpPr>
            <p:nvPr/>
          </p:nvCxnSpPr>
          <p:spPr>
            <a:xfrm>
              <a:off x="6278910" y="4621414"/>
              <a:ext cx="4437962"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0F34E4F5-800A-B877-0042-6D25383AC13E}"/>
                </a:ext>
              </a:extLst>
            </p:cNvPr>
            <p:cNvSpPr txBox="1"/>
            <p:nvPr/>
          </p:nvSpPr>
          <p:spPr>
            <a:xfrm>
              <a:off x="7137949" y="3315810"/>
              <a:ext cx="3284156" cy="673104"/>
            </a:xfrm>
            <a:prstGeom prst="rect">
              <a:avLst/>
            </a:prstGeom>
            <a:noFill/>
          </p:spPr>
          <p:txBody>
            <a:bodyPr wrap="square" rtlCol="0">
              <a:spAutoFit/>
            </a:bodyPr>
            <a:lstStyle/>
            <a:p>
              <a:r>
                <a:rPr lang="en-US" sz="1000" dirty="0">
                  <a:solidFill>
                    <a:schemeClr val="bg1"/>
                  </a:solidFill>
                </a:rPr>
                <a:t>Sync the Redfish tree</a:t>
              </a:r>
            </a:p>
            <a:p>
              <a:r>
                <a:rPr lang="en-US" sz="1000" b="1" dirty="0">
                  <a:solidFill>
                    <a:schemeClr val="bg1"/>
                  </a:solidFill>
                </a:rPr>
                <a:t>GET</a:t>
              </a:r>
              <a:r>
                <a:rPr lang="en-US" sz="1000" dirty="0">
                  <a:solidFill>
                    <a:schemeClr val="bg1"/>
                  </a:solidFill>
                </a:rPr>
                <a:t> all subordinate resources under </a:t>
              </a:r>
            </a:p>
            <a:p>
              <a:r>
                <a:rPr lang="en-US" sz="1000" dirty="0">
                  <a:solidFill>
                    <a:schemeClr val="bg1"/>
                  </a:solidFill>
                </a:rPr>
                <a:t>/redfish/v1/Fabric/F1</a:t>
              </a:r>
            </a:p>
          </p:txBody>
        </p:sp>
        <p:cxnSp>
          <p:nvCxnSpPr>
            <p:cNvPr id="79" name="Straight Arrow Connector 78">
              <a:extLst>
                <a:ext uri="{FF2B5EF4-FFF2-40B4-BE49-F238E27FC236}">
                  <a16:creationId xmlns:a16="http://schemas.microsoft.com/office/drawing/2014/main" id="{DDC8E76F-D370-4459-3E25-FFE376C7DF89}"/>
                </a:ext>
              </a:extLst>
            </p:cNvPr>
            <p:cNvCxnSpPr/>
            <p:nvPr/>
          </p:nvCxnSpPr>
          <p:spPr>
            <a:xfrm flipH="1">
              <a:off x="6267893" y="5302730"/>
              <a:ext cx="4448979" cy="0"/>
            </a:xfrm>
            <a:prstGeom prst="straightConnector1">
              <a:avLst/>
            </a:prstGeom>
            <a:ln w="19050">
              <a:solidFill>
                <a:srgbClr val="FFFF00"/>
              </a:solidFill>
              <a:headEnd type="none" w="lg" len="lg"/>
              <a:tailEnd type="triangle" w="med" len="med"/>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AE897FB2-6F54-5FD1-5B98-C03C3A375FD2}"/>
                </a:ext>
              </a:extLst>
            </p:cNvPr>
            <p:cNvSpPr txBox="1"/>
            <p:nvPr/>
          </p:nvSpPr>
          <p:spPr>
            <a:xfrm>
              <a:off x="7137949" y="4740548"/>
              <a:ext cx="3284156" cy="486131"/>
            </a:xfrm>
            <a:prstGeom prst="rect">
              <a:avLst/>
            </a:prstGeom>
            <a:noFill/>
          </p:spPr>
          <p:txBody>
            <a:bodyPr wrap="square" rtlCol="0">
              <a:spAutoFit/>
            </a:bodyPr>
            <a:lstStyle/>
            <a:p>
              <a:r>
                <a:rPr lang="en-US" sz="1000" dirty="0">
                  <a:solidFill>
                    <a:schemeClr val="bg1"/>
                  </a:solidFill>
                </a:rPr>
                <a:t>Event: </a:t>
              </a:r>
              <a:r>
                <a:rPr lang="en-US" sz="1000" b="1" dirty="0" err="1">
                  <a:solidFill>
                    <a:schemeClr val="bg1"/>
                  </a:solidFill>
                </a:rPr>
                <a:t>ResourceChanged</a:t>
              </a:r>
              <a:r>
                <a:rPr lang="en-US" sz="1000" b="1" dirty="0">
                  <a:solidFill>
                    <a:schemeClr val="bg1"/>
                  </a:solidFill>
                </a:rPr>
                <a:t> </a:t>
              </a:r>
              <a:r>
                <a:rPr lang="en-US" sz="1000" dirty="0">
                  <a:solidFill>
                    <a:schemeClr val="bg1"/>
                  </a:solidFill>
                </a:rPr>
                <a:t>/redfish/v1/Fabric/F1</a:t>
              </a:r>
            </a:p>
          </p:txBody>
        </p:sp>
        <p:cxnSp>
          <p:nvCxnSpPr>
            <p:cNvPr id="83" name="Straight Connector 82">
              <a:extLst>
                <a:ext uri="{FF2B5EF4-FFF2-40B4-BE49-F238E27FC236}">
                  <a16:creationId xmlns:a16="http://schemas.microsoft.com/office/drawing/2014/main" id="{8346FF0D-D878-B112-11E3-81972BF58281}"/>
                </a:ext>
              </a:extLst>
            </p:cNvPr>
            <p:cNvCxnSpPr>
              <a:cxnSpLocks/>
              <a:stCxn id="60" idx="2"/>
            </p:cNvCxnSpPr>
            <p:nvPr/>
          </p:nvCxnSpPr>
          <p:spPr>
            <a:xfrm>
              <a:off x="10716872" y="2104223"/>
              <a:ext cx="8476" cy="426352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74BDEBA0-85AC-A5B1-7DA5-8BF5E7721849}"/>
                </a:ext>
              </a:extLst>
            </p:cNvPr>
            <p:cNvCxnSpPr>
              <a:cxnSpLocks/>
            </p:cNvCxnSpPr>
            <p:nvPr/>
          </p:nvCxnSpPr>
          <p:spPr>
            <a:xfrm>
              <a:off x="6287386" y="5522958"/>
              <a:ext cx="4437962" cy="0"/>
            </a:xfrm>
            <a:prstGeom prst="straightConnector1">
              <a:avLst/>
            </a:prstGeom>
            <a:ln w="19050">
              <a:solidFill>
                <a:srgbClr val="FFFF00"/>
              </a:solidFill>
              <a:prstDash val="dash"/>
              <a:headEnd type="none" w="lg" len="lg"/>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11295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0D1A-C9C8-42B6-AE14-05039817D29D}"/>
              </a:ext>
            </a:extLst>
          </p:cNvPr>
          <p:cNvSpPr>
            <a:spLocks noGrp="1"/>
          </p:cNvSpPr>
          <p:nvPr>
            <p:ph type="title"/>
          </p:nvPr>
        </p:nvSpPr>
        <p:spPr>
          <a:xfrm>
            <a:off x="186886" y="3062288"/>
            <a:ext cx="8957114" cy="1500187"/>
          </a:xfrm>
        </p:spPr>
        <p:txBody>
          <a:bodyPr/>
          <a:lstStyle/>
          <a:p>
            <a:r>
              <a:rPr lang="en-US" dirty="0"/>
              <a:t>Sunfish and Multiple Agents</a:t>
            </a:r>
          </a:p>
        </p:txBody>
      </p:sp>
      <p:sp>
        <p:nvSpPr>
          <p:cNvPr id="3" name="Text Placeholder 2">
            <a:extLst>
              <a:ext uri="{FF2B5EF4-FFF2-40B4-BE49-F238E27FC236}">
                <a16:creationId xmlns:a16="http://schemas.microsoft.com/office/drawing/2014/main" id="{B9680722-36C2-4A0D-8D75-D59BD6734DC4}"/>
              </a:ext>
            </a:extLst>
          </p:cNvPr>
          <p:cNvSpPr>
            <a:spLocks noGrp="1"/>
          </p:cNvSpPr>
          <p:nvPr>
            <p:ph type="body" idx="1"/>
          </p:nvPr>
        </p:nvSpPr>
        <p:spPr/>
        <p:txBody>
          <a:bodyPr/>
          <a:lstStyle/>
          <a:p>
            <a:r>
              <a:rPr lang="en-US" dirty="0"/>
              <a:t>How does Sunfish make things scale easier?</a:t>
            </a:r>
          </a:p>
        </p:txBody>
      </p:sp>
    </p:spTree>
    <p:extLst>
      <p:ext uri="{BB962C8B-B14F-4D97-AF65-F5344CB8AC3E}">
        <p14:creationId xmlns:p14="http://schemas.microsoft.com/office/powerpoint/2010/main" val="2157679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E0682-CE3F-B2BB-A56E-AC7146946E17}"/>
              </a:ext>
            </a:extLst>
          </p:cNvPr>
          <p:cNvSpPr>
            <a:spLocks noGrp="1"/>
          </p:cNvSpPr>
          <p:nvPr>
            <p:ph type="title"/>
          </p:nvPr>
        </p:nvSpPr>
        <p:spPr>
          <a:xfrm>
            <a:off x="299014" y="252048"/>
            <a:ext cx="11779549" cy="795460"/>
          </a:xfrm>
        </p:spPr>
        <p:txBody>
          <a:bodyPr>
            <a:normAutofit fontScale="90000"/>
          </a:bodyPr>
          <a:lstStyle/>
          <a:p>
            <a:r>
              <a:rPr lang="en-US" dirty="0"/>
              <a:t>Why Sunfish?:  A Simple Disaggregated Infrastructure Example</a:t>
            </a:r>
            <a:endParaRPr lang="en-GB" dirty="0"/>
          </a:p>
        </p:txBody>
      </p:sp>
      <p:sp>
        <p:nvSpPr>
          <p:cNvPr id="3" name="Content Placeholder 2">
            <a:extLst>
              <a:ext uri="{FF2B5EF4-FFF2-40B4-BE49-F238E27FC236}">
                <a16:creationId xmlns:a16="http://schemas.microsoft.com/office/drawing/2014/main" id="{6B44EDD1-883A-97CC-369A-6ECEE2AA4741}"/>
              </a:ext>
            </a:extLst>
          </p:cNvPr>
          <p:cNvSpPr>
            <a:spLocks noGrp="1"/>
          </p:cNvSpPr>
          <p:nvPr>
            <p:ph idx="1"/>
          </p:nvPr>
        </p:nvSpPr>
        <p:spPr>
          <a:xfrm>
            <a:off x="823552" y="5270186"/>
            <a:ext cx="3937167" cy="572763"/>
          </a:xfrm>
        </p:spPr>
        <p:txBody>
          <a:bodyPr>
            <a:normAutofit/>
          </a:bodyPr>
          <a:lstStyle/>
          <a:p>
            <a:r>
              <a:rPr lang="en-US" sz="2600" dirty="0"/>
              <a:t>From a shared JBOD</a:t>
            </a:r>
            <a:endParaRPr lang="en-GB" sz="2600" dirty="0"/>
          </a:p>
        </p:txBody>
      </p:sp>
      <p:sp>
        <p:nvSpPr>
          <p:cNvPr id="173" name="Content Placeholder 2">
            <a:extLst>
              <a:ext uri="{FF2B5EF4-FFF2-40B4-BE49-F238E27FC236}">
                <a16:creationId xmlns:a16="http://schemas.microsoft.com/office/drawing/2014/main" id="{8A43D466-19CA-15B5-43A1-2465506308D3}"/>
              </a:ext>
            </a:extLst>
          </p:cNvPr>
          <p:cNvSpPr txBox="1">
            <a:spLocks/>
          </p:cNvSpPr>
          <p:nvPr/>
        </p:nvSpPr>
        <p:spPr>
          <a:xfrm>
            <a:off x="5662821" y="5308985"/>
            <a:ext cx="6185197" cy="57276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00000"/>
              </a:lnSpc>
              <a:spcBef>
                <a:spcPts val="600"/>
              </a:spcBef>
              <a:buClr>
                <a:srgbClr val="7030A0"/>
              </a:buClr>
              <a:buFont typeface="Wingdings" panose="05000000000000000000" pitchFamily="2" charset="2"/>
              <a:buChar char="§"/>
              <a:defRPr sz="2800" b="0"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buClr>
                <a:srgbClr val="7030A0"/>
              </a:buClr>
              <a:buFont typeface="Wingdings" panose="05000000000000000000" pitchFamily="2" charset="2"/>
              <a:buChar char="§"/>
              <a:defRPr sz="2400" b="0" i="0" kern="1200">
                <a:solidFill>
                  <a:schemeClr val="bg1">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buClr>
                <a:srgbClr val="7030A0"/>
              </a:buClr>
              <a:buFont typeface="Wingdings" panose="05000000000000000000" pitchFamily="2" charset="2"/>
              <a:buChar char="§"/>
              <a:defRPr sz="2000" b="0" i="0" kern="1200">
                <a:solidFill>
                  <a:schemeClr val="accent3">
                    <a:lumMod val="9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rgbClr val="D6BBEB"/>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chemeClr val="bg1">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To a shareable pool of </a:t>
            </a:r>
            <a:r>
              <a:rPr lang="en-US" dirty="0" err="1"/>
              <a:t>NVMe</a:t>
            </a:r>
            <a:r>
              <a:rPr lang="en-US" dirty="0"/>
              <a:t> Capacity</a:t>
            </a:r>
            <a:endParaRPr lang="en-GB" dirty="0"/>
          </a:p>
        </p:txBody>
      </p:sp>
      <p:grpSp>
        <p:nvGrpSpPr>
          <p:cNvPr id="179" name="Group 178">
            <a:extLst>
              <a:ext uri="{FF2B5EF4-FFF2-40B4-BE49-F238E27FC236}">
                <a16:creationId xmlns:a16="http://schemas.microsoft.com/office/drawing/2014/main" id="{3A8CD4AB-423F-848D-B36E-06E2E4FFBF41}"/>
              </a:ext>
            </a:extLst>
          </p:cNvPr>
          <p:cNvGrpSpPr/>
          <p:nvPr/>
        </p:nvGrpSpPr>
        <p:grpSpPr>
          <a:xfrm>
            <a:off x="299014" y="1693991"/>
            <a:ext cx="4450611" cy="3000352"/>
            <a:chOff x="299014" y="1693991"/>
            <a:chExt cx="4450611" cy="3000352"/>
          </a:xfrm>
        </p:grpSpPr>
        <p:grpSp>
          <p:nvGrpSpPr>
            <p:cNvPr id="174" name="Group 173">
              <a:extLst>
                <a:ext uri="{FF2B5EF4-FFF2-40B4-BE49-F238E27FC236}">
                  <a16:creationId xmlns:a16="http://schemas.microsoft.com/office/drawing/2014/main" id="{762AABB6-BBB8-698F-E771-D8CF34493C5F}"/>
                </a:ext>
              </a:extLst>
            </p:cNvPr>
            <p:cNvGrpSpPr/>
            <p:nvPr/>
          </p:nvGrpSpPr>
          <p:grpSpPr>
            <a:xfrm>
              <a:off x="299014" y="1693991"/>
              <a:ext cx="4450611" cy="3000352"/>
              <a:chOff x="299014" y="1693991"/>
              <a:chExt cx="4450611" cy="3000352"/>
            </a:xfrm>
          </p:grpSpPr>
          <p:cxnSp>
            <p:nvCxnSpPr>
              <p:cNvPr id="135" name="Straight Connector 134">
                <a:extLst>
                  <a:ext uri="{FF2B5EF4-FFF2-40B4-BE49-F238E27FC236}">
                    <a16:creationId xmlns:a16="http://schemas.microsoft.com/office/drawing/2014/main" id="{4DB249F3-548C-006C-57BE-0AAC20D7DCF9}"/>
                  </a:ext>
                </a:extLst>
              </p:cNvPr>
              <p:cNvCxnSpPr>
                <a:cxnSpLocks/>
                <a:endCxn id="4" idx="2"/>
              </p:cNvCxnSpPr>
              <p:nvPr/>
            </p:nvCxnSpPr>
            <p:spPr>
              <a:xfrm flipH="1" flipV="1">
                <a:off x="4201383" y="2026935"/>
                <a:ext cx="40353" cy="22806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5648334D-E348-34DD-CE7E-5B65028715C0}"/>
                  </a:ext>
                </a:extLst>
              </p:cNvPr>
              <p:cNvCxnSpPr>
                <a:cxnSpLocks/>
                <a:endCxn id="6" idx="2"/>
              </p:cNvCxnSpPr>
              <p:nvPr/>
            </p:nvCxnSpPr>
            <p:spPr>
              <a:xfrm flipV="1">
                <a:off x="2957494" y="2793612"/>
                <a:ext cx="0" cy="15148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74" name="Group 73">
                <a:extLst>
                  <a:ext uri="{FF2B5EF4-FFF2-40B4-BE49-F238E27FC236}">
                    <a16:creationId xmlns:a16="http://schemas.microsoft.com/office/drawing/2014/main" id="{0D5EAC03-81B6-DB43-D5AE-DDBF2EF3C1E2}"/>
                  </a:ext>
                </a:extLst>
              </p:cNvPr>
              <p:cNvGrpSpPr/>
              <p:nvPr/>
            </p:nvGrpSpPr>
            <p:grpSpPr>
              <a:xfrm>
                <a:off x="1535286" y="1798039"/>
                <a:ext cx="3070578" cy="2230384"/>
                <a:chOff x="778933" y="1546576"/>
                <a:chExt cx="3984979" cy="3098955"/>
              </a:xfrm>
            </p:grpSpPr>
            <p:sp>
              <p:nvSpPr>
                <p:cNvPr id="4" name="Rectangle: Rounded Corners 3">
                  <a:extLst>
                    <a:ext uri="{FF2B5EF4-FFF2-40B4-BE49-F238E27FC236}">
                      <a16:creationId xmlns:a16="http://schemas.microsoft.com/office/drawing/2014/main" id="{9F5D4351-C84C-20DF-34CC-15DC58180773}"/>
                    </a:ext>
                  </a:extLst>
                </p:cNvPr>
                <p:cNvSpPr/>
                <p:nvPr/>
              </p:nvSpPr>
              <p:spPr>
                <a:xfrm>
                  <a:off x="3714045" y="1546576"/>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sp>
              <p:nvSpPr>
                <p:cNvPr id="6" name="Rectangle: Rounded Corners 5">
                  <a:extLst>
                    <a:ext uri="{FF2B5EF4-FFF2-40B4-BE49-F238E27FC236}">
                      <a16:creationId xmlns:a16="http://schemas.microsoft.com/office/drawing/2014/main" id="{47AD6438-D2EC-F1B8-1FBF-A1C1F4650733}"/>
                    </a:ext>
                  </a:extLst>
                </p:cNvPr>
                <p:cNvSpPr/>
                <p:nvPr/>
              </p:nvSpPr>
              <p:spPr>
                <a:xfrm>
                  <a:off x="2099733" y="1546576"/>
                  <a:ext cx="1049867" cy="1383276"/>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PCIe</a:t>
                  </a:r>
                </a:p>
                <a:p>
                  <a:pPr algn="ctr"/>
                  <a:r>
                    <a:rPr lang="en-US" sz="1400" dirty="0"/>
                    <a:t>Switch</a:t>
                  </a:r>
                  <a:endParaRPr lang="en-GB" sz="1400" dirty="0"/>
                </a:p>
              </p:txBody>
            </p:sp>
            <p:cxnSp>
              <p:nvCxnSpPr>
                <p:cNvPr id="8" name="Straight Arrow Connector 7">
                  <a:extLst>
                    <a:ext uri="{FF2B5EF4-FFF2-40B4-BE49-F238E27FC236}">
                      <a16:creationId xmlns:a16="http://schemas.microsoft.com/office/drawing/2014/main" id="{4E55967F-38D3-A8A1-7B32-61F42B42C7C2}"/>
                    </a:ext>
                  </a:extLst>
                </p:cNvPr>
                <p:cNvCxnSpPr>
                  <a:cxnSpLocks/>
                  <a:endCxn id="4" idx="1"/>
                </p:cNvCxnSpPr>
                <p:nvPr/>
              </p:nvCxnSpPr>
              <p:spPr>
                <a:xfrm>
                  <a:off x="3149600" y="1705593"/>
                  <a:ext cx="564445"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Rectangle: Rounded Corners 10">
                  <a:extLst>
                    <a:ext uri="{FF2B5EF4-FFF2-40B4-BE49-F238E27FC236}">
                      <a16:creationId xmlns:a16="http://schemas.microsoft.com/office/drawing/2014/main" id="{6EC8832E-B9AF-9650-7D39-1E96839E3406}"/>
                    </a:ext>
                  </a:extLst>
                </p:cNvPr>
                <p:cNvSpPr/>
                <p:nvPr/>
              </p:nvSpPr>
              <p:spPr>
                <a:xfrm>
                  <a:off x="778933" y="1636888"/>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C1</a:t>
                  </a:r>
                  <a:endParaRPr lang="en-GB" sz="1400" dirty="0"/>
                </a:p>
              </p:txBody>
            </p:sp>
            <p:sp>
              <p:nvSpPr>
                <p:cNvPr id="12" name="Rectangle: Rounded Corners 11">
                  <a:extLst>
                    <a:ext uri="{FF2B5EF4-FFF2-40B4-BE49-F238E27FC236}">
                      <a16:creationId xmlns:a16="http://schemas.microsoft.com/office/drawing/2014/main" id="{041F12F6-1FEA-5185-124F-FB49E047C110}"/>
                    </a:ext>
                  </a:extLst>
                </p:cNvPr>
                <p:cNvSpPr/>
                <p:nvPr/>
              </p:nvSpPr>
              <p:spPr>
                <a:xfrm>
                  <a:off x="786910" y="2338972"/>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C2</a:t>
                  </a:r>
                  <a:endParaRPr lang="en-GB" sz="1400" dirty="0"/>
                </a:p>
              </p:txBody>
            </p:sp>
            <p:sp>
              <p:nvSpPr>
                <p:cNvPr id="15" name="Rectangle: Rounded Corners 14">
                  <a:extLst>
                    <a:ext uri="{FF2B5EF4-FFF2-40B4-BE49-F238E27FC236}">
                      <a16:creationId xmlns:a16="http://schemas.microsoft.com/office/drawing/2014/main" id="{3AA988D5-6FA4-BD78-DAE0-F9A3B0034EE0}"/>
                    </a:ext>
                  </a:extLst>
                </p:cNvPr>
                <p:cNvSpPr/>
                <p:nvPr/>
              </p:nvSpPr>
              <p:spPr>
                <a:xfrm>
                  <a:off x="3714045" y="1910238"/>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16" name="Straight Arrow Connector 15">
                  <a:extLst>
                    <a:ext uri="{FF2B5EF4-FFF2-40B4-BE49-F238E27FC236}">
                      <a16:creationId xmlns:a16="http://schemas.microsoft.com/office/drawing/2014/main" id="{46357201-B79E-7F5B-05C7-49DFC1CE8996}"/>
                    </a:ext>
                  </a:extLst>
                </p:cNvPr>
                <p:cNvCxnSpPr>
                  <a:cxnSpLocks/>
                  <a:endCxn id="15" idx="1"/>
                </p:cNvCxnSpPr>
                <p:nvPr/>
              </p:nvCxnSpPr>
              <p:spPr>
                <a:xfrm>
                  <a:off x="3149600" y="2063848"/>
                  <a:ext cx="564445" cy="5407"/>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FE41E598-9AB1-988E-3EB9-3695E676B509}"/>
                    </a:ext>
                  </a:extLst>
                </p:cNvPr>
                <p:cNvSpPr/>
                <p:nvPr/>
              </p:nvSpPr>
              <p:spPr>
                <a:xfrm>
                  <a:off x="3714045" y="2273900"/>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18" name="Straight Arrow Connector 17">
                  <a:extLst>
                    <a:ext uri="{FF2B5EF4-FFF2-40B4-BE49-F238E27FC236}">
                      <a16:creationId xmlns:a16="http://schemas.microsoft.com/office/drawing/2014/main" id="{FE6E8A06-3D30-0BB8-E10D-553F98692AEB}"/>
                    </a:ext>
                  </a:extLst>
                </p:cNvPr>
                <p:cNvCxnSpPr>
                  <a:cxnSpLocks/>
                  <a:endCxn id="17" idx="1"/>
                </p:cNvCxnSpPr>
                <p:nvPr/>
              </p:nvCxnSpPr>
              <p:spPr>
                <a:xfrm>
                  <a:off x="3149600" y="2427035"/>
                  <a:ext cx="564445" cy="588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F2712EFD-184E-8C95-0811-84664CC273B7}"/>
                    </a:ext>
                  </a:extLst>
                </p:cNvPr>
                <p:cNvSpPr/>
                <p:nvPr/>
              </p:nvSpPr>
              <p:spPr>
                <a:xfrm>
                  <a:off x="3714045" y="2637562"/>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20" name="Straight Arrow Connector 19">
                  <a:extLst>
                    <a:ext uri="{FF2B5EF4-FFF2-40B4-BE49-F238E27FC236}">
                      <a16:creationId xmlns:a16="http://schemas.microsoft.com/office/drawing/2014/main" id="{B5A257DA-2A73-1761-A731-B4CFD759CB6A}"/>
                    </a:ext>
                  </a:extLst>
                </p:cNvPr>
                <p:cNvCxnSpPr>
                  <a:cxnSpLocks/>
                  <a:endCxn id="19" idx="1"/>
                </p:cNvCxnSpPr>
                <p:nvPr/>
              </p:nvCxnSpPr>
              <p:spPr>
                <a:xfrm>
                  <a:off x="3149600" y="2796579"/>
                  <a:ext cx="564445"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B7988C22-5E85-1842-60F9-1FA125A70BC4}"/>
                    </a:ext>
                  </a:extLst>
                </p:cNvPr>
                <p:cNvSpPr/>
                <p:nvPr/>
              </p:nvSpPr>
              <p:spPr>
                <a:xfrm>
                  <a:off x="3714045" y="3236511"/>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sp>
              <p:nvSpPr>
                <p:cNvPr id="22" name="Rectangle: Rounded Corners 21">
                  <a:extLst>
                    <a:ext uri="{FF2B5EF4-FFF2-40B4-BE49-F238E27FC236}">
                      <a16:creationId xmlns:a16="http://schemas.microsoft.com/office/drawing/2014/main" id="{43FBBB20-82CA-34CA-E4DA-24352A806534}"/>
                    </a:ext>
                  </a:extLst>
                </p:cNvPr>
                <p:cNvSpPr/>
                <p:nvPr/>
              </p:nvSpPr>
              <p:spPr>
                <a:xfrm>
                  <a:off x="2099733" y="3236511"/>
                  <a:ext cx="1049867" cy="1383276"/>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PCIe</a:t>
                  </a:r>
                </a:p>
                <a:p>
                  <a:pPr algn="ctr"/>
                  <a:r>
                    <a:rPr lang="en-US" sz="1400" dirty="0"/>
                    <a:t>Switch</a:t>
                  </a:r>
                  <a:endParaRPr lang="en-GB" sz="1400" dirty="0"/>
                </a:p>
              </p:txBody>
            </p:sp>
            <p:cxnSp>
              <p:nvCxnSpPr>
                <p:cNvPr id="23" name="Straight Arrow Connector 22">
                  <a:extLst>
                    <a:ext uri="{FF2B5EF4-FFF2-40B4-BE49-F238E27FC236}">
                      <a16:creationId xmlns:a16="http://schemas.microsoft.com/office/drawing/2014/main" id="{283119BB-7237-D37B-A886-E60B669AAF78}"/>
                    </a:ext>
                  </a:extLst>
                </p:cNvPr>
                <p:cNvCxnSpPr>
                  <a:cxnSpLocks/>
                  <a:endCxn id="21" idx="1"/>
                </p:cNvCxnSpPr>
                <p:nvPr/>
              </p:nvCxnSpPr>
              <p:spPr>
                <a:xfrm>
                  <a:off x="3149600" y="3395528"/>
                  <a:ext cx="564445"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72E78AA1-E1F6-EF5B-870B-97C98C2373A4}"/>
                    </a:ext>
                  </a:extLst>
                </p:cNvPr>
                <p:cNvSpPr/>
                <p:nvPr/>
              </p:nvSpPr>
              <p:spPr>
                <a:xfrm>
                  <a:off x="778933" y="3436620"/>
                  <a:ext cx="525910"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C3</a:t>
                  </a:r>
                  <a:endParaRPr lang="en-GB" sz="1400" dirty="0"/>
                </a:p>
              </p:txBody>
            </p:sp>
            <p:sp>
              <p:nvSpPr>
                <p:cNvPr id="25" name="Rectangle: Rounded Corners 24">
                  <a:extLst>
                    <a:ext uri="{FF2B5EF4-FFF2-40B4-BE49-F238E27FC236}">
                      <a16:creationId xmlns:a16="http://schemas.microsoft.com/office/drawing/2014/main" id="{1C3FF671-06DF-3A94-16D5-2837EF3DD83C}"/>
                    </a:ext>
                  </a:extLst>
                </p:cNvPr>
                <p:cNvSpPr/>
                <p:nvPr/>
              </p:nvSpPr>
              <p:spPr>
                <a:xfrm>
                  <a:off x="786910" y="4117385"/>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C4</a:t>
                  </a:r>
                  <a:endParaRPr lang="en-GB" sz="1400" dirty="0"/>
                </a:p>
              </p:txBody>
            </p:sp>
            <p:sp>
              <p:nvSpPr>
                <p:cNvPr id="26" name="Rectangle: Rounded Corners 25">
                  <a:extLst>
                    <a:ext uri="{FF2B5EF4-FFF2-40B4-BE49-F238E27FC236}">
                      <a16:creationId xmlns:a16="http://schemas.microsoft.com/office/drawing/2014/main" id="{36102131-A265-3595-D519-F39C259E693D}"/>
                    </a:ext>
                  </a:extLst>
                </p:cNvPr>
                <p:cNvSpPr/>
                <p:nvPr/>
              </p:nvSpPr>
              <p:spPr>
                <a:xfrm>
                  <a:off x="3714045" y="3600173"/>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27" name="Straight Arrow Connector 26">
                  <a:extLst>
                    <a:ext uri="{FF2B5EF4-FFF2-40B4-BE49-F238E27FC236}">
                      <a16:creationId xmlns:a16="http://schemas.microsoft.com/office/drawing/2014/main" id="{9234F6BE-1E32-3A30-A5FF-C4ACA0BEDFC8}"/>
                    </a:ext>
                  </a:extLst>
                </p:cNvPr>
                <p:cNvCxnSpPr>
                  <a:cxnSpLocks/>
                  <a:endCxn id="26" idx="1"/>
                </p:cNvCxnSpPr>
                <p:nvPr/>
              </p:nvCxnSpPr>
              <p:spPr>
                <a:xfrm>
                  <a:off x="3149600" y="3753783"/>
                  <a:ext cx="564445" cy="5407"/>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Rectangle: Rounded Corners 27">
                  <a:extLst>
                    <a:ext uri="{FF2B5EF4-FFF2-40B4-BE49-F238E27FC236}">
                      <a16:creationId xmlns:a16="http://schemas.microsoft.com/office/drawing/2014/main" id="{4A9878AA-50F2-5F4E-FFA9-72890479BEC7}"/>
                    </a:ext>
                  </a:extLst>
                </p:cNvPr>
                <p:cNvSpPr/>
                <p:nvPr/>
              </p:nvSpPr>
              <p:spPr>
                <a:xfrm>
                  <a:off x="3714045" y="3963835"/>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29" name="Straight Arrow Connector 28">
                  <a:extLst>
                    <a:ext uri="{FF2B5EF4-FFF2-40B4-BE49-F238E27FC236}">
                      <a16:creationId xmlns:a16="http://schemas.microsoft.com/office/drawing/2014/main" id="{E6CF5ABB-1514-2BEB-3E56-6CA073F5C1B8}"/>
                    </a:ext>
                  </a:extLst>
                </p:cNvPr>
                <p:cNvCxnSpPr>
                  <a:cxnSpLocks/>
                  <a:endCxn id="28" idx="1"/>
                </p:cNvCxnSpPr>
                <p:nvPr/>
              </p:nvCxnSpPr>
              <p:spPr>
                <a:xfrm>
                  <a:off x="3149600" y="4116970"/>
                  <a:ext cx="564445" cy="5882"/>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Rectangle: Rounded Corners 29">
                  <a:extLst>
                    <a:ext uri="{FF2B5EF4-FFF2-40B4-BE49-F238E27FC236}">
                      <a16:creationId xmlns:a16="http://schemas.microsoft.com/office/drawing/2014/main" id="{6D0FE184-DF27-4D5D-C56F-F4BAAECD4C49}"/>
                    </a:ext>
                  </a:extLst>
                </p:cNvPr>
                <p:cNvSpPr/>
                <p:nvPr/>
              </p:nvSpPr>
              <p:spPr>
                <a:xfrm>
                  <a:off x="3714045" y="4327497"/>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SSD</a:t>
                  </a:r>
                  <a:endParaRPr lang="en-GB" sz="1400" dirty="0"/>
                </a:p>
              </p:txBody>
            </p:sp>
            <p:cxnSp>
              <p:nvCxnSpPr>
                <p:cNvPr id="31" name="Straight Arrow Connector 30">
                  <a:extLst>
                    <a:ext uri="{FF2B5EF4-FFF2-40B4-BE49-F238E27FC236}">
                      <a16:creationId xmlns:a16="http://schemas.microsoft.com/office/drawing/2014/main" id="{F4D56F7C-F84A-F54E-8C78-2A9D50877A59}"/>
                    </a:ext>
                  </a:extLst>
                </p:cNvPr>
                <p:cNvCxnSpPr>
                  <a:cxnSpLocks/>
                  <a:endCxn id="30" idx="1"/>
                </p:cNvCxnSpPr>
                <p:nvPr/>
              </p:nvCxnSpPr>
              <p:spPr>
                <a:xfrm>
                  <a:off x="3149600" y="4486514"/>
                  <a:ext cx="564445"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2A042A5-ED5B-4CCD-BF97-5CAAFFAC1141}"/>
                    </a:ext>
                  </a:extLst>
                </p:cNvPr>
                <p:cNvCxnSpPr>
                  <a:cxnSpLocks/>
                  <a:stCxn id="11" idx="3"/>
                </p:cNvCxnSpPr>
                <p:nvPr/>
              </p:nvCxnSpPr>
              <p:spPr>
                <a:xfrm flipV="1">
                  <a:off x="1304844" y="1845732"/>
                  <a:ext cx="794889" cy="1"/>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2D60428-6149-E4F5-3D36-720D7687D1DB}"/>
                    </a:ext>
                  </a:extLst>
                </p:cNvPr>
                <p:cNvCxnSpPr>
                  <a:cxnSpLocks/>
                  <a:stCxn id="25" idx="3"/>
                </p:cNvCxnSpPr>
                <p:nvPr/>
              </p:nvCxnSpPr>
              <p:spPr>
                <a:xfrm>
                  <a:off x="1312821" y="4326230"/>
                  <a:ext cx="786912"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Connector: Elbow 39">
                  <a:extLst>
                    <a:ext uri="{FF2B5EF4-FFF2-40B4-BE49-F238E27FC236}">
                      <a16:creationId xmlns:a16="http://schemas.microsoft.com/office/drawing/2014/main" id="{E8F4AF68-26DB-7CE3-B8B1-887A25DB3B67}"/>
                    </a:ext>
                  </a:extLst>
                </p:cNvPr>
                <p:cNvCxnSpPr>
                  <a:stCxn id="6" idx="1"/>
                  <a:endCxn id="24" idx="3"/>
                </p:cNvCxnSpPr>
                <p:nvPr/>
              </p:nvCxnSpPr>
              <p:spPr>
                <a:xfrm rot="10800000" flipV="1">
                  <a:off x="1304845" y="2238215"/>
                  <a:ext cx="794890" cy="1407250"/>
                </a:xfrm>
                <a:prstGeom prst="bentConnector3">
                  <a:avLst>
                    <a:gd name="adj1" fmla="val 61059"/>
                  </a:avLst>
                </a:prstGeom>
                <a:ln w="28575">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Connector: Elbow 40">
                  <a:extLst>
                    <a:ext uri="{FF2B5EF4-FFF2-40B4-BE49-F238E27FC236}">
                      <a16:creationId xmlns:a16="http://schemas.microsoft.com/office/drawing/2014/main" id="{86CC7EBE-A17E-2C3D-BDCD-5C7B5330802D}"/>
                    </a:ext>
                  </a:extLst>
                </p:cNvPr>
                <p:cNvCxnSpPr>
                  <a:cxnSpLocks/>
                  <a:stCxn id="22" idx="1"/>
                  <a:endCxn id="12" idx="3"/>
                </p:cNvCxnSpPr>
                <p:nvPr/>
              </p:nvCxnSpPr>
              <p:spPr>
                <a:xfrm rot="10800000">
                  <a:off x="1312821" y="2547817"/>
                  <a:ext cx="786912" cy="1380332"/>
                </a:xfrm>
                <a:prstGeom prst="bentConnector3">
                  <a:avLst>
                    <a:gd name="adj1" fmla="val 35654"/>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75" name="Rectangle: Rounded Corners 74">
                <a:extLst>
                  <a:ext uri="{FF2B5EF4-FFF2-40B4-BE49-F238E27FC236}">
                    <a16:creationId xmlns:a16="http://schemas.microsoft.com/office/drawing/2014/main" id="{C9BA9230-6A57-8D39-EFB5-3B532819AE53}"/>
                  </a:ext>
                </a:extLst>
              </p:cNvPr>
              <p:cNvSpPr/>
              <p:nvPr/>
            </p:nvSpPr>
            <p:spPr>
              <a:xfrm>
                <a:off x="299014" y="1859512"/>
                <a:ext cx="808962" cy="809451"/>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Host</a:t>
                </a:r>
              </a:p>
              <a:p>
                <a:pPr algn="ctr"/>
                <a:r>
                  <a:rPr lang="en-US" sz="1400" dirty="0"/>
                  <a:t>1</a:t>
                </a:r>
                <a:endParaRPr lang="en-GB" sz="1400" dirty="0"/>
              </a:p>
            </p:txBody>
          </p:sp>
          <p:sp>
            <p:nvSpPr>
              <p:cNvPr id="76" name="Rectangle: Rounded Corners 75">
                <a:extLst>
                  <a:ext uri="{FF2B5EF4-FFF2-40B4-BE49-F238E27FC236}">
                    <a16:creationId xmlns:a16="http://schemas.microsoft.com/office/drawing/2014/main" id="{5982411A-03F3-FC53-44F9-D55218158A9B}"/>
                  </a:ext>
                </a:extLst>
              </p:cNvPr>
              <p:cNvSpPr/>
              <p:nvPr/>
            </p:nvSpPr>
            <p:spPr>
              <a:xfrm>
                <a:off x="343981" y="3141640"/>
                <a:ext cx="808962" cy="809451"/>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Host</a:t>
                </a:r>
              </a:p>
              <a:p>
                <a:pPr algn="ctr"/>
                <a:r>
                  <a:rPr lang="en-US" sz="1400" dirty="0"/>
                  <a:t>2</a:t>
                </a:r>
                <a:endParaRPr lang="en-GB" sz="1400" dirty="0"/>
              </a:p>
            </p:txBody>
          </p:sp>
          <p:cxnSp>
            <p:nvCxnSpPr>
              <p:cNvPr id="77" name="Straight Arrow Connector 76">
                <a:extLst>
                  <a:ext uri="{FF2B5EF4-FFF2-40B4-BE49-F238E27FC236}">
                    <a16:creationId xmlns:a16="http://schemas.microsoft.com/office/drawing/2014/main" id="{60B1F203-7D16-1541-A294-C592F7FDA0B1}"/>
                  </a:ext>
                </a:extLst>
              </p:cNvPr>
              <p:cNvCxnSpPr>
                <a:cxnSpLocks/>
                <a:endCxn id="11" idx="1"/>
              </p:cNvCxnSpPr>
              <p:nvPr/>
            </p:nvCxnSpPr>
            <p:spPr>
              <a:xfrm flipV="1">
                <a:off x="1104168" y="2013348"/>
                <a:ext cx="431118" cy="4813"/>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AF95B8CE-54ED-85EC-24F6-1ACCE7BE4FF2}"/>
                  </a:ext>
                </a:extLst>
              </p:cNvPr>
              <p:cNvCxnSpPr>
                <a:cxnSpLocks/>
                <a:endCxn id="12" idx="1"/>
              </p:cNvCxnSpPr>
              <p:nvPr/>
            </p:nvCxnSpPr>
            <p:spPr>
              <a:xfrm>
                <a:off x="1113528" y="2518653"/>
                <a:ext cx="427905" cy="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C520BE2F-3AD3-F494-A5F3-067A06665962}"/>
                  </a:ext>
                </a:extLst>
              </p:cNvPr>
              <p:cNvCxnSpPr>
                <a:cxnSpLocks/>
                <a:endCxn id="24" idx="1"/>
              </p:cNvCxnSpPr>
              <p:nvPr/>
            </p:nvCxnSpPr>
            <p:spPr>
              <a:xfrm>
                <a:off x="1113528" y="3308653"/>
                <a:ext cx="421758" cy="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52BA633-CC8E-9493-5D6D-248DF61A180F}"/>
                  </a:ext>
                </a:extLst>
              </p:cNvPr>
              <p:cNvCxnSpPr>
                <a:cxnSpLocks/>
                <a:endCxn id="25" idx="1"/>
              </p:cNvCxnSpPr>
              <p:nvPr/>
            </p:nvCxnSpPr>
            <p:spPr>
              <a:xfrm>
                <a:off x="1159527" y="3798614"/>
                <a:ext cx="381906" cy="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243F12CB-3E71-A052-DBDF-2B5D9F25C138}"/>
                  </a:ext>
                </a:extLst>
              </p:cNvPr>
              <p:cNvSpPr/>
              <p:nvPr/>
            </p:nvSpPr>
            <p:spPr>
              <a:xfrm>
                <a:off x="1548017" y="1693991"/>
                <a:ext cx="3201608" cy="3000352"/>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131" name="Rectangle: Rounded Corners 130">
                <a:extLst>
                  <a:ext uri="{FF2B5EF4-FFF2-40B4-BE49-F238E27FC236}">
                    <a16:creationId xmlns:a16="http://schemas.microsoft.com/office/drawing/2014/main" id="{7414630A-3CD5-A2DD-E727-81B46BC266D1}"/>
                  </a:ext>
                </a:extLst>
              </p:cNvPr>
              <p:cNvSpPr/>
              <p:nvPr/>
            </p:nvSpPr>
            <p:spPr>
              <a:xfrm>
                <a:off x="2099730" y="4296143"/>
                <a:ext cx="2427765" cy="300620"/>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Enclosure Mgr</a:t>
                </a:r>
                <a:endParaRPr lang="en-GB" sz="1400" dirty="0"/>
              </a:p>
            </p:txBody>
          </p:sp>
        </p:grpSp>
        <p:cxnSp>
          <p:nvCxnSpPr>
            <p:cNvPr id="175" name="Straight Connector 174">
              <a:extLst>
                <a:ext uri="{FF2B5EF4-FFF2-40B4-BE49-F238E27FC236}">
                  <a16:creationId xmlns:a16="http://schemas.microsoft.com/office/drawing/2014/main" id="{037B91AB-5254-C32B-2CE1-E5B78D7914D6}"/>
                </a:ext>
              </a:extLst>
            </p:cNvPr>
            <p:cNvCxnSpPr>
              <a:cxnSpLocks/>
              <a:stCxn id="131" idx="1"/>
            </p:cNvCxnSpPr>
            <p:nvPr/>
          </p:nvCxnSpPr>
          <p:spPr>
            <a:xfrm flipH="1">
              <a:off x="823552" y="4446453"/>
              <a:ext cx="1276178" cy="0"/>
            </a:xfrm>
            <a:prstGeom prst="line">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85" name="Rectangle: Rounded Corners 184">
            <a:extLst>
              <a:ext uri="{FF2B5EF4-FFF2-40B4-BE49-F238E27FC236}">
                <a16:creationId xmlns:a16="http://schemas.microsoft.com/office/drawing/2014/main" id="{70E67FAA-56DF-062B-8A91-4611FF21BED7}"/>
              </a:ext>
            </a:extLst>
          </p:cNvPr>
          <p:cNvSpPr/>
          <p:nvPr/>
        </p:nvSpPr>
        <p:spPr>
          <a:xfrm>
            <a:off x="5725697" y="4335350"/>
            <a:ext cx="864832" cy="826401"/>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Sunfish  &amp; Agents</a:t>
            </a:r>
            <a:endParaRPr lang="en-GB" sz="1200" dirty="0"/>
          </a:p>
        </p:txBody>
      </p:sp>
      <p:grpSp>
        <p:nvGrpSpPr>
          <p:cNvPr id="189" name="Group 188">
            <a:extLst>
              <a:ext uri="{FF2B5EF4-FFF2-40B4-BE49-F238E27FC236}">
                <a16:creationId xmlns:a16="http://schemas.microsoft.com/office/drawing/2014/main" id="{ECE56495-CD80-5FAA-673B-38F55010F61A}"/>
              </a:ext>
            </a:extLst>
          </p:cNvPr>
          <p:cNvGrpSpPr/>
          <p:nvPr/>
        </p:nvGrpSpPr>
        <p:grpSpPr>
          <a:xfrm>
            <a:off x="6254044" y="1405474"/>
            <a:ext cx="5593974" cy="3343077"/>
            <a:chOff x="6254044" y="1405474"/>
            <a:chExt cx="5593974" cy="3343077"/>
          </a:xfrm>
        </p:grpSpPr>
        <p:grpSp>
          <p:nvGrpSpPr>
            <p:cNvPr id="171" name="Group 170">
              <a:extLst>
                <a:ext uri="{FF2B5EF4-FFF2-40B4-BE49-F238E27FC236}">
                  <a16:creationId xmlns:a16="http://schemas.microsoft.com/office/drawing/2014/main" id="{2DCA92CF-A8CF-025C-DAC9-8672CD126C7F}"/>
                </a:ext>
              </a:extLst>
            </p:cNvPr>
            <p:cNvGrpSpPr/>
            <p:nvPr/>
          </p:nvGrpSpPr>
          <p:grpSpPr>
            <a:xfrm>
              <a:off x="6254044" y="1405474"/>
              <a:ext cx="5593974" cy="3191289"/>
              <a:chOff x="5057186" y="1405474"/>
              <a:chExt cx="6790832" cy="4091858"/>
            </a:xfrm>
          </p:grpSpPr>
          <p:grpSp>
            <p:nvGrpSpPr>
              <p:cNvPr id="164" name="Group 163">
                <a:extLst>
                  <a:ext uri="{FF2B5EF4-FFF2-40B4-BE49-F238E27FC236}">
                    <a16:creationId xmlns:a16="http://schemas.microsoft.com/office/drawing/2014/main" id="{3773811C-F4F7-0486-2490-1D64A7AEF364}"/>
                  </a:ext>
                </a:extLst>
              </p:cNvPr>
              <p:cNvGrpSpPr/>
              <p:nvPr/>
            </p:nvGrpSpPr>
            <p:grpSpPr>
              <a:xfrm>
                <a:off x="5057186" y="1405474"/>
                <a:ext cx="6790832" cy="3923720"/>
                <a:chOff x="5057186" y="1405474"/>
                <a:chExt cx="6790832" cy="3923720"/>
              </a:xfrm>
            </p:grpSpPr>
            <p:cxnSp>
              <p:nvCxnSpPr>
                <p:cNvPr id="141" name="Straight Connector 140">
                  <a:extLst>
                    <a:ext uri="{FF2B5EF4-FFF2-40B4-BE49-F238E27FC236}">
                      <a16:creationId xmlns:a16="http://schemas.microsoft.com/office/drawing/2014/main" id="{E2E52D99-CC32-FB7C-7FDF-6F3B89011BB6}"/>
                    </a:ext>
                  </a:extLst>
                </p:cNvPr>
                <p:cNvCxnSpPr>
                  <a:cxnSpLocks/>
                  <a:endCxn id="47" idx="2"/>
                </p:cNvCxnSpPr>
                <p:nvPr/>
              </p:nvCxnSpPr>
              <p:spPr>
                <a:xfrm flipV="1">
                  <a:off x="11181648" y="1846840"/>
                  <a:ext cx="0" cy="297435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7F0E59D1-F766-E6C4-F6AD-1B155CDD7D21}"/>
                    </a:ext>
                  </a:extLst>
                </p:cNvPr>
                <p:cNvCxnSpPr>
                  <a:cxnSpLocks/>
                  <a:endCxn id="48" idx="2"/>
                </p:cNvCxnSpPr>
                <p:nvPr/>
              </p:nvCxnSpPr>
              <p:spPr>
                <a:xfrm flipV="1">
                  <a:off x="9567336" y="2912082"/>
                  <a:ext cx="0" cy="18877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Rectangle: Rounded Corners 46">
                  <a:extLst>
                    <a:ext uri="{FF2B5EF4-FFF2-40B4-BE49-F238E27FC236}">
                      <a16:creationId xmlns:a16="http://schemas.microsoft.com/office/drawing/2014/main" id="{37BF2B64-DFC6-DEB1-C8D1-A3EEA078E5C5}"/>
                    </a:ext>
                  </a:extLst>
                </p:cNvPr>
                <p:cNvSpPr/>
                <p:nvPr/>
              </p:nvSpPr>
              <p:spPr>
                <a:xfrm>
                  <a:off x="10656714" y="1528806"/>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sp>
              <p:nvSpPr>
                <p:cNvPr id="48" name="Rectangle: Rounded Corners 47">
                  <a:extLst>
                    <a:ext uri="{FF2B5EF4-FFF2-40B4-BE49-F238E27FC236}">
                      <a16:creationId xmlns:a16="http://schemas.microsoft.com/office/drawing/2014/main" id="{C35833AD-04B1-BBF0-78AD-5902FCA7987E}"/>
                    </a:ext>
                  </a:extLst>
                </p:cNvPr>
                <p:cNvSpPr/>
                <p:nvPr/>
              </p:nvSpPr>
              <p:spPr>
                <a:xfrm>
                  <a:off x="9042402" y="1528806"/>
                  <a:ext cx="1049867" cy="1383276"/>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CXL</a:t>
                  </a:r>
                </a:p>
                <a:p>
                  <a:pPr algn="ctr"/>
                  <a:r>
                    <a:rPr lang="en-US" sz="1600" dirty="0"/>
                    <a:t>Switch</a:t>
                  </a:r>
                  <a:endParaRPr lang="en-GB" sz="1600" dirty="0"/>
                </a:p>
              </p:txBody>
            </p:sp>
            <p:cxnSp>
              <p:nvCxnSpPr>
                <p:cNvPr id="49" name="Straight Arrow Connector 48">
                  <a:extLst>
                    <a:ext uri="{FF2B5EF4-FFF2-40B4-BE49-F238E27FC236}">
                      <a16:creationId xmlns:a16="http://schemas.microsoft.com/office/drawing/2014/main" id="{B00A9971-5643-7970-54A9-45E5B523A7CE}"/>
                    </a:ext>
                  </a:extLst>
                </p:cNvPr>
                <p:cNvCxnSpPr>
                  <a:cxnSpLocks/>
                  <a:endCxn id="47" idx="1"/>
                </p:cNvCxnSpPr>
                <p:nvPr/>
              </p:nvCxnSpPr>
              <p:spPr>
                <a:xfrm>
                  <a:off x="10092269" y="1687823"/>
                  <a:ext cx="564445"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90CFB88C-1C31-EAED-1F0D-12FA1B461C06}"/>
                    </a:ext>
                  </a:extLst>
                </p:cNvPr>
                <p:cNvSpPr/>
                <p:nvPr/>
              </p:nvSpPr>
              <p:spPr>
                <a:xfrm>
                  <a:off x="7721602" y="1619118"/>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C1</a:t>
                  </a:r>
                  <a:endParaRPr lang="en-GB" sz="1600" dirty="0"/>
                </a:p>
              </p:txBody>
            </p:sp>
            <p:sp>
              <p:nvSpPr>
                <p:cNvPr id="51" name="Rectangle: Rounded Corners 50">
                  <a:extLst>
                    <a:ext uri="{FF2B5EF4-FFF2-40B4-BE49-F238E27FC236}">
                      <a16:creationId xmlns:a16="http://schemas.microsoft.com/office/drawing/2014/main" id="{A08E67C3-C670-6F0D-410C-8E5CD3BDC6A1}"/>
                    </a:ext>
                  </a:extLst>
                </p:cNvPr>
                <p:cNvSpPr/>
                <p:nvPr/>
              </p:nvSpPr>
              <p:spPr>
                <a:xfrm>
                  <a:off x="7729579" y="2321202"/>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C2</a:t>
                  </a:r>
                  <a:endParaRPr lang="en-GB" sz="1600" dirty="0"/>
                </a:p>
              </p:txBody>
            </p:sp>
            <p:sp>
              <p:nvSpPr>
                <p:cNvPr id="52" name="Rectangle: Rounded Corners 51">
                  <a:extLst>
                    <a:ext uri="{FF2B5EF4-FFF2-40B4-BE49-F238E27FC236}">
                      <a16:creationId xmlns:a16="http://schemas.microsoft.com/office/drawing/2014/main" id="{19B112ED-2A47-852E-5710-8E3C4B4AC6D2}"/>
                    </a:ext>
                  </a:extLst>
                </p:cNvPr>
                <p:cNvSpPr/>
                <p:nvPr/>
              </p:nvSpPr>
              <p:spPr>
                <a:xfrm>
                  <a:off x="10656714" y="1892468"/>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53" name="Straight Arrow Connector 52">
                  <a:extLst>
                    <a:ext uri="{FF2B5EF4-FFF2-40B4-BE49-F238E27FC236}">
                      <a16:creationId xmlns:a16="http://schemas.microsoft.com/office/drawing/2014/main" id="{777B6560-D7DC-8191-180D-1F3D9563A9DD}"/>
                    </a:ext>
                  </a:extLst>
                </p:cNvPr>
                <p:cNvCxnSpPr>
                  <a:cxnSpLocks/>
                  <a:endCxn id="52" idx="1"/>
                </p:cNvCxnSpPr>
                <p:nvPr/>
              </p:nvCxnSpPr>
              <p:spPr>
                <a:xfrm>
                  <a:off x="10092269" y="2046078"/>
                  <a:ext cx="564445" cy="5407"/>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Rectangle: Rounded Corners 53">
                  <a:extLst>
                    <a:ext uri="{FF2B5EF4-FFF2-40B4-BE49-F238E27FC236}">
                      <a16:creationId xmlns:a16="http://schemas.microsoft.com/office/drawing/2014/main" id="{F1184DDC-8461-513B-3203-0F6B34ADBF73}"/>
                    </a:ext>
                  </a:extLst>
                </p:cNvPr>
                <p:cNvSpPr/>
                <p:nvPr/>
              </p:nvSpPr>
              <p:spPr>
                <a:xfrm>
                  <a:off x="10656714" y="2256130"/>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55" name="Straight Arrow Connector 54">
                  <a:extLst>
                    <a:ext uri="{FF2B5EF4-FFF2-40B4-BE49-F238E27FC236}">
                      <a16:creationId xmlns:a16="http://schemas.microsoft.com/office/drawing/2014/main" id="{7646CC5C-1927-CBF4-EBD1-8EC52D4DB9D9}"/>
                    </a:ext>
                  </a:extLst>
                </p:cNvPr>
                <p:cNvCxnSpPr>
                  <a:cxnSpLocks/>
                  <a:endCxn id="54" idx="1"/>
                </p:cNvCxnSpPr>
                <p:nvPr/>
              </p:nvCxnSpPr>
              <p:spPr>
                <a:xfrm>
                  <a:off x="10092269" y="2409265"/>
                  <a:ext cx="564445" cy="5882"/>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Rectangle: Rounded Corners 55">
                  <a:extLst>
                    <a:ext uri="{FF2B5EF4-FFF2-40B4-BE49-F238E27FC236}">
                      <a16:creationId xmlns:a16="http://schemas.microsoft.com/office/drawing/2014/main" id="{9ECAC7A0-CBC3-7F23-34E8-95D96E21CED3}"/>
                    </a:ext>
                  </a:extLst>
                </p:cNvPr>
                <p:cNvSpPr/>
                <p:nvPr/>
              </p:nvSpPr>
              <p:spPr>
                <a:xfrm>
                  <a:off x="10656714" y="2619792"/>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57" name="Straight Arrow Connector 56">
                  <a:extLst>
                    <a:ext uri="{FF2B5EF4-FFF2-40B4-BE49-F238E27FC236}">
                      <a16:creationId xmlns:a16="http://schemas.microsoft.com/office/drawing/2014/main" id="{A19F52A2-0F86-43D4-7845-E0045E0B1F15}"/>
                    </a:ext>
                  </a:extLst>
                </p:cNvPr>
                <p:cNvCxnSpPr>
                  <a:cxnSpLocks/>
                  <a:endCxn id="56" idx="1"/>
                </p:cNvCxnSpPr>
                <p:nvPr/>
              </p:nvCxnSpPr>
              <p:spPr>
                <a:xfrm>
                  <a:off x="10092269" y="2778809"/>
                  <a:ext cx="564445"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Rectangle: Rounded Corners 57">
                  <a:extLst>
                    <a:ext uri="{FF2B5EF4-FFF2-40B4-BE49-F238E27FC236}">
                      <a16:creationId xmlns:a16="http://schemas.microsoft.com/office/drawing/2014/main" id="{EBA416B8-1D26-C53B-A2AB-68530720FC9C}"/>
                    </a:ext>
                  </a:extLst>
                </p:cNvPr>
                <p:cNvSpPr/>
                <p:nvPr/>
              </p:nvSpPr>
              <p:spPr>
                <a:xfrm>
                  <a:off x="10656714" y="3218741"/>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sp>
              <p:nvSpPr>
                <p:cNvPr id="59" name="Rectangle: Rounded Corners 58">
                  <a:extLst>
                    <a:ext uri="{FF2B5EF4-FFF2-40B4-BE49-F238E27FC236}">
                      <a16:creationId xmlns:a16="http://schemas.microsoft.com/office/drawing/2014/main" id="{D2F083EC-BA26-A90A-C13B-0EA9D00B6E43}"/>
                    </a:ext>
                  </a:extLst>
                </p:cNvPr>
                <p:cNvSpPr/>
                <p:nvPr/>
              </p:nvSpPr>
              <p:spPr>
                <a:xfrm>
                  <a:off x="9042402" y="3218741"/>
                  <a:ext cx="1049867" cy="1383276"/>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CXL</a:t>
                  </a:r>
                </a:p>
                <a:p>
                  <a:pPr algn="ctr"/>
                  <a:r>
                    <a:rPr lang="en-US" sz="1600" dirty="0"/>
                    <a:t>Switch</a:t>
                  </a:r>
                  <a:endParaRPr lang="en-GB" sz="1600" dirty="0"/>
                </a:p>
              </p:txBody>
            </p:sp>
            <p:cxnSp>
              <p:nvCxnSpPr>
                <p:cNvPr id="60" name="Straight Arrow Connector 59">
                  <a:extLst>
                    <a:ext uri="{FF2B5EF4-FFF2-40B4-BE49-F238E27FC236}">
                      <a16:creationId xmlns:a16="http://schemas.microsoft.com/office/drawing/2014/main" id="{36F6B5EB-305A-708A-6360-DECBF6BC0B93}"/>
                    </a:ext>
                  </a:extLst>
                </p:cNvPr>
                <p:cNvCxnSpPr>
                  <a:cxnSpLocks/>
                  <a:endCxn id="58" idx="1"/>
                </p:cNvCxnSpPr>
                <p:nvPr/>
              </p:nvCxnSpPr>
              <p:spPr>
                <a:xfrm>
                  <a:off x="10092269" y="3377758"/>
                  <a:ext cx="564445"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Rectangle: Rounded Corners 60">
                  <a:extLst>
                    <a:ext uri="{FF2B5EF4-FFF2-40B4-BE49-F238E27FC236}">
                      <a16:creationId xmlns:a16="http://schemas.microsoft.com/office/drawing/2014/main" id="{0A860CCA-DAC6-0416-2BD4-20578EFFC09D}"/>
                    </a:ext>
                  </a:extLst>
                </p:cNvPr>
                <p:cNvSpPr/>
                <p:nvPr/>
              </p:nvSpPr>
              <p:spPr>
                <a:xfrm>
                  <a:off x="7721602" y="3309053"/>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C3</a:t>
                  </a:r>
                  <a:endParaRPr lang="en-GB" sz="1600" dirty="0"/>
                </a:p>
              </p:txBody>
            </p:sp>
            <p:sp>
              <p:nvSpPr>
                <p:cNvPr id="62" name="Rectangle: Rounded Corners 61">
                  <a:extLst>
                    <a:ext uri="{FF2B5EF4-FFF2-40B4-BE49-F238E27FC236}">
                      <a16:creationId xmlns:a16="http://schemas.microsoft.com/office/drawing/2014/main" id="{9154263D-7C39-3572-B1DE-744CF05F15C5}"/>
                    </a:ext>
                  </a:extLst>
                </p:cNvPr>
                <p:cNvSpPr/>
                <p:nvPr/>
              </p:nvSpPr>
              <p:spPr>
                <a:xfrm>
                  <a:off x="7729579" y="4099615"/>
                  <a:ext cx="525911" cy="4176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C4</a:t>
                  </a:r>
                  <a:endParaRPr lang="en-GB" sz="1600" dirty="0"/>
                </a:p>
              </p:txBody>
            </p:sp>
            <p:sp>
              <p:nvSpPr>
                <p:cNvPr id="63" name="Rectangle: Rounded Corners 62">
                  <a:extLst>
                    <a:ext uri="{FF2B5EF4-FFF2-40B4-BE49-F238E27FC236}">
                      <a16:creationId xmlns:a16="http://schemas.microsoft.com/office/drawing/2014/main" id="{53E558C3-9668-4480-5FF1-309AFD024167}"/>
                    </a:ext>
                  </a:extLst>
                </p:cNvPr>
                <p:cNvSpPr/>
                <p:nvPr/>
              </p:nvSpPr>
              <p:spPr>
                <a:xfrm>
                  <a:off x="10656714" y="3582403"/>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64" name="Straight Arrow Connector 63">
                  <a:extLst>
                    <a:ext uri="{FF2B5EF4-FFF2-40B4-BE49-F238E27FC236}">
                      <a16:creationId xmlns:a16="http://schemas.microsoft.com/office/drawing/2014/main" id="{639E8E28-FBCE-D4AF-AA50-AAE0E0D2B0F8}"/>
                    </a:ext>
                  </a:extLst>
                </p:cNvPr>
                <p:cNvCxnSpPr>
                  <a:cxnSpLocks/>
                  <a:endCxn id="63" idx="1"/>
                </p:cNvCxnSpPr>
                <p:nvPr/>
              </p:nvCxnSpPr>
              <p:spPr>
                <a:xfrm>
                  <a:off x="10092269" y="3736013"/>
                  <a:ext cx="564445" cy="5407"/>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Rectangle: Rounded Corners 64">
                  <a:extLst>
                    <a:ext uri="{FF2B5EF4-FFF2-40B4-BE49-F238E27FC236}">
                      <a16:creationId xmlns:a16="http://schemas.microsoft.com/office/drawing/2014/main" id="{7B40C1CF-8E99-43BA-F419-E8FE27B8B958}"/>
                    </a:ext>
                  </a:extLst>
                </p:cNvPr>
                <p:cNvSpPr/>
                <p:nvPr/>
              </p:nvSpPr>
              <p:spPr>
                <a:xfrm>
                  <a:off x="10656714" y="3946065"/>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66" name="Straight Arrow Connector 65">
                  <a:extLst>
                    <a:ext uri="{FF2B5EF4-FFF2-40B4-BE49-F238E27FC236}">
                      <a16:creationId xmlns:a16="http://schemas.microsoft.com/office/drawing/2014/main" id="{D90D7860-0203-D2C7-8E79-611CD8C11AD5}"/>
                    </a:ext>
                  </a:extLst>
                </p:cNvPr>
                <p:cNvCxnSpPr>
                  <a:cxnSpLocks/>
                  <a:endCxn id="65" idx="1"/>
                </p:cNvCxnSpPr>
                <p:nvPr/>
              </p:nvCxnSpPr>
              <p:spPr>
                <a:xfrm>
                  <a:off x="10092269" y="4099200"/>
                  <a:ext cx="564445" cy="5882"/>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Rectangle: Rounded Corners 66">
                  <a:extLst>
                    <a:ext uri="{FF2B5EF4-FFF2-40B4-BE49-F238E27FC236}">
                      <a16:creationId xmlns:a16="http://schemas.microsoft.com/office/drawing/2014/main" id="{AD011502-097B-7F8C-8FDD-40A1177D22E6}"/>
                    </a:ext>
                  </a:extLst>
                </p:cNvPr>
                <p:cNvSpPr/>
                <p:nvPr/>
              </p:nvSpPr>
              <p:spPr>
                <a:xfrm>
                  <a:off x="10656714" y="4309727"/>
                  <a:ext cx="1049867" cy="318034"/>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SSD</a:t>
                  </a:r>
                  <a:endParaRPr lang="en-GB" sz="1600" dirty="0"/>
                </a:p>
              </p:txBody>
            </p:sp>
            <p:cxnSp>
              <p:nvCxnSpPr>
                <p:cNvPr id="68" name="Straight Arrow Connector 67">
                  <a:extLst>
                    <a:ext uri="{FF2B5EF4-FFF2-40B4-BE49-F238E27FC236}">
                      <a16:creationId xmlns:a16="http://schemas.microsoft.com/office/drawing/2014/main" id="{BE90460E-4CB0-9B5C-8ADE-75B24EAEA66B}"/>
                    </a:ext>
                  </a:extLst>
                </p:cNvPr>
                <p:cNvCxnSpPr>
                  <a:cxnSpLocks/>
                  <a:endCxn id="67" idx="1"/>
                </p:cNvCxnSpPr>
                <p:nvPr/>
              </p:nvCxnSpPr>
              <p:spPr>
                <a:xfrm>
                  <a:off x="10092269" y="4468744"/>
                  <a:ext cx="564445"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9453979-F091-7C5A-C04E-A9E258C54831}"/>
                    </a:ext>
                  </a:extLst>
                </p:cNvPr>
                <p:cNvCxnSpPr>
                  <a:cxnSpLocks/>
                  <a:stCxn id="50" idx="3"/>
                </p:cNvCxnSpPr>
                <p:nvPr/>
              </p:nvCxnSpPr>
              <p:spPr>
                <a:xfrm flipV="1">
                  <a:off x="8247513" y="1827962"/>
                  <a:ext cx="794889" cy="1"/>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F5BCE977-D2CD-0220-F750-A61BAC44075C}"/>
                    </a:ext>
                  </a:extLst>
                </p:cNvPr>
                <p:cNvCxnSpPr>
                  <a:cxnSpLocks/>
                  <a:stCxn id="62" idx="3"/>
                </p:cNvCxnSpPr>
                <p:nvPr/>
              </p:nvCxnSpPr>
              <p:spPr>
                <a:xfrm>
                  <a:off x="8255490" y="4308460"/>
                  <a:ext cx="786912"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Connector: Elbow 70">
                  <a:extLst>
                    <a:ext uri="{FF2B5EF4-FFF2-40B4-BE49-F238E27FC236}">
                      <a16:creationId xmlns:a16="http://schemas.microsoft.com/office/drawing/2014/main" id="{85D73979-E3BE-60BB-816F-0FD47C24A760}"/>
                    </a:ext>
                  </a:extLst>
                </p:cNvPr>
                <p:cNvCxnSpPr>
                  <a:stCxn id="48" idx="1"/>
                  <a:endCxn id="61" idx="3"/>
                </p:cNvCxnSpPr>
                <p:nvPr/>
              </p:nvCxnSpPr>
              <p:spPr>
                <a:xfrm rot="10800000" flipV="1">
                  <a:off x="8247514" y="2220444"/>
                  <a:ext cx="794889" cy="1297454"/>
                </a:xfrm>
                <a:prstGeom prst="bentConnector3">
                  <a:avLst>
                    <a:gd name="adj1" fmla="val 54261"/>
                  </a:avLst>
                </a:prstGeom>
                <a:ln w="28575">
                  <a:solidFill>
                    <a:srgbClr val="FFFF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Connector: Elbow 71">
                  <a:extLst>
                    <a:ext uri="{FF2B5EF4-FFF2-40B4-BE49-F238E27FC236}">
                      <a16:creationId xmlns:a16="http://schemas.microsoft.com/office/drawing/2014/main" id="{D449CE30-05E9-7836-EE8B-9B3D86711A96}"/>
                    </a:ext>
                  </a:extLst>
                </p:cNvPr>
                <p:cNvCxnSpPr>
                  <a:cxnSpLocks/>
                  <a:stCxn id="59" idx="1"/>
                  <a:endCxn id="51" idx="3"/>
                </p:cNvCxnSpPr>
                <p:nvPr/>
              </p:nvCxnSpPr>
              <p:spPr>
                <a:xfrm rot="10800000">
                  <a:off x="8255490" y="2530047"/>
                  <a:ext cx="786912" cy="1380332"/>
                </a:xfrm>
                <a:prstGeom prst="bentConnector3">
                  <a:avLst>
                    <a:gd name="adj1" fmla="val 35654"/>
                  </a:avLst>
                </a:prstGeom>
                <a:ln w="28575">
                  <a:solidFill>
                    <a:srgbClr val="FFFF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D549B13C-127D-A3FE-C929-88609F0D1437}"/>
                    </a:ext>
                  </a:extLst>
                </p:cNvPr>
                <p:cNvSpPr/>
                <p:nvPr/>
              </p:nvSpPr>
              <p:spPr>
                <a:xfrm>
                  <a:off x="6283245" y="1528805"/>
                  <a:ext cx="1049867" cy="3292389"/>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CXL</a:t>
                  </a:r>
                </a:p>
                <a:p>
                  <a:pPr algn="ctr"/>
                  <a:r>
                    <a:rPr lang="en-US" sz="1600" dirty="0"/>
                    <a:t>Fabric Switch</a:t>
                  </a:r>
                  <a:endParaRPr lang="en-GB" sz="1600" dirty="0"/>
                </a:p>
              </p:txBody>
            </p:sp>
            <p:sp>
              <p:nvSpPr>
                <p:cNvPr id="93" name="Rectangle 92">
                  <a:extLst>
                    <a:ext uri="{FF2B5EF4-FFF2-40B4-BE49-F238E27FC236}">
                      <a16:creationId xmlns:a16="http://schemas.microsoft.com/office/drawing/2014/main" id="{F7E9D091-7A0B-7C2B-9559-F4CAE2EAC41A}"/>
                    </a:ext>
                  </a:extLst>
                </p:cNvPr>
                <p:cNvSpPr/>
                <p:nvPr/>
              </p:nvSpPr>
              <p:spPr>
                <a:xfrm>
                  <a:off x="7729579" y="1405474"/>
                  <a:ext cx="4118439" cy="392372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endParaRPr>
                </a:p>
              </p:txBody>
            </p:sp>
            <p:sp>
              <p:nvSpPr>
                <p:cNvPr id="94" name="Rectangle: Rounded Corners 93">
                  <a:extLst>
                    <a:ext uri="{FF2B5EF4-FFF2-40B4-BE49-F238E27FC236}">
                      <a16:creationId xmlns:a16="http://schemas.microsoft.com/office/drawing/2014/main" id="{03F24F13-1139-84E7-A8F1-C2A0EB21A08D}"/>
                    </a:ext>
                  </a:extLst>
                </p:cNvPr>
                <p:cNvSpPr/>
                <p:nvPr/>
              </p:nvSpPr>
              <p:spPr>
                <a:xfrm>
                  <a:off x="5057186" y="1623044"/>
                  <a:ext cx="808962" cy="565840"/>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Host 1</a:t>
                  </a:r>
                </a:p>
              </p:txBody>
            </p:sp>
            <p:cxnSp>
              <p:nvCxnSpPr>
                <p:cNvPr id="96" name="Straight Arrow Connector 95">
                  <a:extLst>
                    <a:ext uri="{FF2B5EF4-FFF2-40B4-BE49-F238E27FC236}">
                      <a16:creationId xmlns:a16="http://schemas.microsoft.com/office/drawing/2014/main" id="{E3B0CE41-2542-56FC-655F-B74DF7C41D0F}"/>
                    </a:ext>
                  </a:extLst>
                </p:cNvPr>
                <p:cNvCxnSpPr>
                  <a:cxnSpLocks/>
                </p:cNvCxnSpPr>
                <p:nvPr/>
              </p:nvCxnSpPr>
              <p:spPr>
                <a:xfrm flipV="1">
                  <a:off x="5861260" y="1814664"/>
                  <a:ext cx="431118" cy="4813"/>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0" name="Rectangle: Rounded Corners 99">
                  <a:extLst>
                    <a:ext uri="{FF2B5EF4-FFF2-40B4-BE49-F238E27FC236}">
                      <a16:creationId xmlns:a16="http://schemas.microsoft.com/office/drawing/2014/main" id="{F78BA890-14E9-0A87-0D33-B4E3B603347F}"/>
                    </a:ext>
                  </a:extLst>
                </p:cNvPr>
                <p:cNvSpPr/>
                <p:nvPr/>
              </p:nvSpPr>
              <p:spPr>
                <a:xfrm>
                  <a:off x="5057186" y="2233926"/>
                  <a:ext cx="808962" cy="565840"/>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Host 2</a:t>
                  </a:r>
                </a:p>
              </p:txBody>
            </p:sp>
            <p:cxnSp>
              <p:nvCxnSpPr>
                <p:cNvPr id="101" name="Straight Arrow Connector 100">
                  <a:extLst>
                    <a:ext uri="{FF2B5EF4-FFF2-40B4-BE49-F238E27FC236}">
                      <a16:creationId xmlns:a16="http://schemas.microsoft.com/office/drawing/2014/main" id="{8CB421CE-3525-58EE-D112-D85FCA88B8B7}"/>
                    </a:ext>
                  </a:extLst>
                </p:cNvPr>
                <p:cNvCxnSpPr>
                  <a:cxnSpLocks/>
                </p:cNvCxnSpPr>
                <p:nvPr/>
              </p:nvCxnSpPr>
              <p:spPr>
                <a:xfrm flipV="1">
                  <a:off x="5856362" y="2427353"/>
                  <a:ext cx="431118" cy="4813"/>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5" name="Rectangle: Rounded Corners 114">
                  <a:extLst>
                    <a:ext uri="{FF2B5EF4-FFF2-40B4-BE49-F238E27FC236}">
                      <a16:creationId xmlns:a16="http://schemas.microsoft.com/office/drawing/2014/main" id="{4EF089C6-7DC7-2D21-873F-CF4BED61A093}"/>
                    </a:ext>
                  </a:extLst>
                </p:cNvPr>
                <p:cNvSpPr/>
                <p:nvPr/>
              </p:nvSpPr>
              <p:spPr>
                <a:xfrm>
                  <a:off x="5057186" y="2844808"/>
                  <a:ext cx="808962" cy="565840"/>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Host 3</a:t>
                  </a:r>
                </a:p>
              </p:txBody>
            </p:sp>
            <p:cxnSp>
              <p:nvCxnSpPr>
                <p:cNvPr id="116" name="Straight Arrow Connector 115">
                  <a:extLst>
                    <a:ext uri="{FF2B5EF4-FFF2-40B4-BE49-F238E27FC236}">
                      <a16:creationId xmlns:a16="http://schemas.microsoft.com/office/drawing/2014/main" id="{B9435861-C1FA-8F3C-46F1-DBBB2F96F0DE}"/>
                    </a:ext>
                  </a:extLst>
                </p:cNvPr>
                <p:cNvCxnSpPr>
                  <a:cxnSpLocks/>
                </p:cNvCxnSpPr>
                <p:nvPr/>
              </p:nvCxnSpPr>
              <p:spPr>
                <a:xfrm flipV="1">
                  <a:off x="5866261" y="3041402"/>
                  <a:ext cx="431118" cy="4813"/>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8" name="Rectangle: Rounded Corners 117">
                  <a:extLst>
                    <a:ext uri="{FF2B5EF4-FFF2-40B4-BE49-F238E27FC236}">
                      <a16:creationId xmlns:a16="http://schemas.microsoft.com/office/drawing/2014/main" id="{0749BCBD-B5DE-3C3C-C060-7D88DE842603}"/>
                    </a:ext>
                  </a:extLst>
                </p:cNvPr>
                <p:cNvSpPr/>
                <p:nvPr/>
              </p:nvSpPr>
              <p:spPr>
                <a:xfrm>
                  <a:off x="5057186" y="3455690"/>
                  <a:ext cx="808962" cy="565840"/>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Host 4</a:t>
                  </a:r>
                </a:p>
              </p:txBody>
            </p:sp>
            <p:cxnSp>
              <p:nvCxnSpPr>
                <p:cNvPr id="119" name="Straight Arrow Connector 118">
                  <a:extLst>
                    <a:ext uri="{FF2B5EF4-FFF2-40B4-BE49-F238E27FC236}">
                      <a16:creationId xmlns:a16="http://schemas.microsoft.com/office/drawing/2014/main" id="{81D01934-411F-9CA4-098B-BE31CA3C811D}"/>
                    </a:ext>
                  </a:extLst>
                </p:cNvPr>
                <p:cNvCxnSpPr>
                  <a:cxnSpLocks/>
                </p:cNvCxnSpPr>
                <p:nvPr/>
              </p:nvCxnSpPr>
              <p:spPr>
                <a:xfrm flipV="1">
                  <a:off x="5861363" y="3654091"/>
                  <a:ext cx="431118" cy="4813"/>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Rectangle: Rounded Corners 127">
                  <a:extLst>
                    <a:ext uri="{FF2B5EF4-FFF2-40B4-BE49-F238E27FC236}">
                      <a16:creationId xmlns:a16="http://schemas.microsoft.com/office/drawing/2014/main" id="{9DC63D92-1172-24D0-94BF-0FAA3E5C4811}"/>
                    </a:ext>
                  </a:extLst>
                </p:cNvPr>
                <p:cNvSpPr/>
                <p:nvPr/>
              </p:nvSpPr>
              <p:spPr>
                <a:xfrm>
                  <a:off x="5057186" y="4066572"/>
                  <a:ext cx="808962" cy="565840"/>
                </a:xfrm>
                <a:prstGeom prst="roundRect">
                  <a:avLst/>
                </a:prstGeom>
                <a:gradFill>
                  <a:gsLst>
                    <a:gs pos="100000">
                      <a:schemeClr val="accent6"/>
                    </a:gs>
                    <a:gs pos="20000">
                      <a:srgbClr val="7030A0"/>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Host 5</a:t>
                  </a:r>
                </a:p>
              </p:txBody>
            </p:sp>
            <p:cxnSp>
              <p:nvCxnSpPr>
                <p:cNvPr id="129" name="Straight Arrow Connector 128">
                  <a:extLst>
                    <a:ext uri="{FF2B5EF4-FFF2-40B4-BE49-F238E27FC236}">
                      <a16:creationId xmlns:a16="http://schemas.microsoft.com/office/drawing/2014/main" id="{440CCE32-9384-5961-D6C6-1B0D8FBC0A1D}"/>
                    </a:ext>
                  </a:extLst>
                </p:cNvPr>
                <p:cNvCxnSpPr>
                  <a:cxnSpLocks/>
                </p:cNvCxnSpPr>
                <p:nvPr/>
              </p:nvCxnSpPr>
              <p:spPr>
                <a:xfrm flipV="1">
                  <a:off x="5872758" y="4258192"/>
                  <a:ext cx="431118" cy="4813"/>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3" name="Rectangle: Rounded Corners 142">
                  <a:extLst>
                    <a:ext uri="{FF2B5EF4-FFF2-40B4-BE49-F238E27FC236}">
                      <a16:creationId xmlns:a16="http://schemas.microsoft.com/office/drawing/2014/main" id="{3DBA01AF-F11D-B6D9-DE47-F71DDC118808}"/>
                    </a:ext>
                  </a:extLst>
                </p:cNvPr>
                <p:cNvSpPr/>
                <p:nvPr/>
              </p:nvSpPr>
              <p:spPr>
                <a:xfrm>
                  <a:off x="8782756" y="4788373"/>
                  <a:ext cx="2676459" cy="400198"/>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Enclosure Mgr</a:t>
                  </a:r>
                  <a:endParaRPr lang="en-GB" sz="1200" dirty="0"/>
                </a:p>
              </p:txBody>
            </p:sp>
            <p:cxnSp>
              <p:nvCxnSpPr>
                <p:cNvPr id="150" name="Straight Arrow Connector 149">
                  <a:extLst>
                    <a:ext uri="{FF2B5EF4-FFF2-40B4-BE49-F238E27FC236}">
                      <a16:creationId xmlns:a16="http://schemas.microsoft.com/office/drawing/2014/main" id="{7D387A8B-8AE0-DF3E-D295-4FD0B48AF84A}"/>
                    </a:ext>
                  </a:extLst>
                </p:cNvPr>
                <p:cNvCxnSpPr>
                  <a:cxnSpLocks/>
                  <a:endCxn id="50" idx="1"/>
                </p:cNvCxnSpPr>
                <p:nvPr/>
              </p:nvCxnSpPr>
              <p:spPr>
                <a:xfrm>
                  <a:off x="7341089" y="1827963"/>
                  <a:ext cx="380513" cy="0"/>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3E8A3695-4428-0F6C-0204-11AC90300CC6}"/>
                    </a:ext>
                  </a:extLst>
                </p:cNvPr>
                <p:cNvCxnSpPr>
                  <a:cxnSpLocks/>
                  <a:endCxn id="51" idx="1"/>
                </p:cNvCxnSpPr>
                <p:nvPr/>
              </p:nvCxnSpPr>
              <p:spPr>
                <a:xfrm>
                  <a:off x="7312595" y="2530046"/>
                  <a:ext cx="416984" cy="1"/>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C3B5146B-849E-69B0-5C12-C93418CDBDBA}"/>
                    </a:ext>
                  </a:extLst>
                </p:cNvPr>
                <p:cNvCxnSpPr>
                  <a:cxnSpLocks/>
                  <a:endCxn id="61" idx="1"/>
                </p:cNvCxnSpPr>
                <p:nvPr/>
              </p:nvCxnSpPr>
              <p:spPr>
                <a:xfrm>
                  <a:off x="7312595" y="3513214"/>
                  <a:ext cx="409007" cy="4684"/>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FA66DC01-FFA7-101E-E1A0-570AE832FDB4}"/>
                    </a:ext>
                  </a:extLst>
                </p:cNvPr>
                <p:cNvCxnSpPr>
                  <a:cxnSpLocks/>
                  <a:endCxn id="62" idx="1"/>
                </p:cNvCxnSpPr>
                <p:nvPr/>
              </p:nvCxnSpPr>
              <p:spPr>
                <a:xfrm>
                  <a:off x="7304618" y="4297413"/>
                  <a:ext cx="424961" cy="11047"/>
                </a:xfrm>
                <a:prstGeom prst="straightConnector1">
                  <a:avLst/>
                </a:prstGeom>
                <a:ln w="28575">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67" name="Rectangle: Rounded Corners 166">
                <a:extLst>
                  <a:ext uri="{FF2B5EF4-FFF2-40B4-BE49-F238E27FC236}">
                    <a16:creationId xmlns:a16="http://schemas.microsoft.com/office/drawing/2014/main" id="{AA542CFF-FF79-95C4-57A3-6207436EA45A}"/>
                  </a:ext>
                </a:extLst>
              </p:cNvPr>
              <p:cNvSpPr/>
              <p:nvPr/>
            </p:nvSpPr>
            <p:spPr>
              <a:xfrm>
                <a:off x="6281089" y="5036861"/>
                <a:ext cx="1049867" cy="460471"/>
              </a:xfrm>
              <a:prstGeom prst="roundRect">
                <a:avLst/>
              </a:prstGeom>
              <a:gradFill>
                <a:gsLst>
                  <a:gs pos="100000">
                    <a:srgbClr val="0070C0"/>
                  </a:gs>
                  <a:gs pos="20000">
                    <a:schemeClr val="accent1">
                      <a:lumMod val="40000"/>
                      <a:lumOff val="60000"/>
                    </a:schemeClr>
                  </a:gs>
                </a:gsLst>
                <a:lin ang="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Fabric Mgr</a:t>
                </a:r>
                <a:endParaRPr lang="en-GB" sz="1200" dirty="0"/>
              </a:p>
            </p:txBody>
          </p:sp>
          <p:cxnSp>
            <p:nvCxnSpPr>
              <p:cNvPr id="168" name="Straight Connector 167">
                <a:extLst>
                  <a:ext uri="{FF2B5EF4-FFF2-40B4-BE49-F238E27FC236}">
                    <a16:creationId xmlns:a16="http://schemas.microsoft.com/office/drawing/2014/main" id="{F0857DF6-039C-4324-97CF-786F89F7FC80}"/>
                  </a:ext>
                </a:extLst>
              </p:cNvPr>
              <p:cNvCxnSpPr>
                <a:cxnSpLocks/>
                <a:stCxn id="167" idx="0"/>
                <a:endCxn id="73" idx="2"/>
              </p:cNvCxnSpPr>
              <p:nvPr/>
            </p:nvCxnSpPr>
            <p:spPr>
              <a:xfrm flipV="1">
                <a:off x="6806023" y="4821193"/>
                <a:ext cx="2156" cy="2156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80" name="Straight Connector 179">
              <a:extLst>
                <a:ext uri="{FF2B5EF4-FFF2-40B4-BE49-F238E27FC236}">
                  <a16:creationId xmlns:a16="http://schemas.microsoft.com/office/drawing/2014/main" id="{CE9E67E9-BB19-1B86-7921-4C5237D4E650}"/>
                </a:ext>
              </a:extLst>
            </p:cNvPr>
            <p:cNvCxnSpPr>
              <a:cxnSpLocks/>
              <a:stCxn id="167" idx="1"/>
            </p:cNvCxnSpPr>
            <p:nvPr/>
          </p:nvCxnSpPr>
          <p:spPr>
            <a:xfrm flipH="1" flipV="1">
              <a:off x="6587237" y="4417199"/>
              <a:ext cx="675002" cy="1"/>
            </a:xfrm>
            <a:prstGeom prst="line">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7" name="Connector: Elbow 186">
              <a:extLst>
                <a:ext uri="{FF2B5EF4-FFF2-40B4-BE49-F238E27FC236}">
                  <a16:creationId xmlns:a16="http://schemas.microsoft.com/office/drawing/2014/main" id="{9BC92EF7-1D1D-C8F2-0864-36A5E39A3C12}"/>
                </a:ext>
              </a:extLst>
            </p:cNvPr>
            <p:cNvCxnSpPr>
              <a:cxnSpLocks/>
              <a:stCxn id="143" idx="1"/>
              <a:endCxn id="185" idx="3"/>
            </p:cNvCxnSpPr>
            <p:nvPr/>
          </p:nvCxnSpPr>
          <p:spPr>
            <a:xfrm rot="10800000" flipV="1">
              <a:off x="6590529" y="4199897"/>
              <a:ext cx="2732468" cy="548654"/>
            </a:xfrm>
            <a:prstGeom prst="bentConnector3">
              <a:avLst>
                <a:gd name="adj1" fmla="val 35540"/>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92" name="Straight Connector 191">
            <a:extLst>
              <a:ext uri="{FF2B5EF4-FFF2-40B4-BE49-F238E27FC236}">
                <a16:creationId xmlns:a16="http://schemas.microsoft.com/office/drawing/2014/main" id="{318D7171-84BB-7435-BC39-1623E55AFBA1}"/>
              </a:ext>
            </a:extLst>
          </p:cNvPr>
          <p:cNvCxnSpPr>
            <a:cxnSpLocks/>
            <a:stCxn id="185" idx="1"/>
          </p:cNvCxnSpPr>
          <p:nvPr/>
        </p:nvCxnSpPr>
        <p:spPr>
          <a:xfrm flipH="1" flipV="1">
            <a:off x="5103356" y="4748549"/>
            <a:ext cx="622341" cy="2"/>
          </a:xfrm>
          <a:prstGeom prst="line">
            <a:avLst/>
          </a:prstGeom>
          <a:ln>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9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9"/>
                                        </p:tgtEl>
                                        <p:attrNameLst>
                                          <p:attrName>style.visibility</p:attrName>
                                        </p:attrNameLst>
                                      </p:cBhvr>
                                      <p:to>
                                        <p:strVal val="visible"/>
                                      </p:to>
                                    </p:set>
                                    <p:animEffect transition="in" filter="fade">
                                      <p:cBhvr>
                                        <p:cTn id="7" dur="1000"/>
                                        <p:tgtEl>
                                          <p:spTgt spid="179"/>
                                        </p:tgtEl>
                                      </p:cBhvr>
                                    </p:animEffect>
                                    <p:anim calcmode="lin" valueType="num">
                                      <p:cBhvr>
                                        <p:cTn id="8" dur="1000" fill="hold"/>
                                        <p:tgtEl>
                                          <p:spTgt spid="179"/>
                                        </p:tgtEl>
                                        <p:attrNameLst>
                                          <p:attrName>ppt_x</p:attrName>
                                        </p:attrNameLst>
                                      </p:cBhvr>
                                      <p:tavLst>
                                        <p:tav tm="0">
                                          <p:val>
                                            <p:strVal val="#ppt_x"/>
                                          </p:val>
                                        </p:tav>
                                        <p:tav tm="100000">
                                          <p:val>
                                            <p:strVal val="#ppt_x"/>
                                          </p:val>
                                        </p:tav>
                                      </p:tavLst>
                                    </p:anim>
                                    <p:anim calcmode="lin" valueType="num">
                                      <p:cBhvr>
                                        <p:cTn id="9" dur="1000" fill="hold"/>
                                        <p:tgtEl>
                                          <p:spTgt spid="17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89"/>
                                        </p:tgtEl>
                                        <p:attrNameLst>
                                          <p:attrName>style.visibility</p:attrName>
                                        </p:attrNameLst>
                                      </p:cBhvr>
                                      <p:to>
                                        <p:strVal val="visible"/>
                                      </p:to>
                                    </p:set>
                                    <p:animEffect transition="in" filter="fade">
                                      <p:cBhvr>
                                        <p:cTn id="19" dur="1000"/>
                                        <p:tgtEl>
                                          <p:spTgt spid="189"/>
                                        </p:tgtEl>
                                      </p:cBhvr>
                                    </p:animEffect>
                                    <p:anim calcmode="lin" valueType="num">
                                      <p:cBhvr>
                                        <p:cTn id="20" dur="1000" fill="hold"/>
                                        <p:tgtEl>
                                          <p:spTgt spid="189"/>
                                        </p:tgtEl>
                                        <p:attrNameLst>
                                          <p:attrName>ppt_x</p:attrName>
                                        </p:attrNameLst>
                                      </p:cBhvr>
                                      <p:tavLst>
                                        <p:tav tm="0">
                                          <p:val>
                                            <p:strVal val="#ppt_x"/>
                                          </p:val>
                                        </p:tav>
                                        <p:tav tm="100000">
                                          <p:val>
                                            <p:strVal val="#ppt_x"/>
                                          </p:val>
                                        </p:tav>
                                      </p:tavLst>
                                    </p:anim>
                                    <p:anim calcmode="lin" valueType="num">
                                      <p:cBhvr>
                                        <p:cTn id="21" dur="1000" fill="hold"/>
                                        <p:tgtEl>
                                          <p:spTgt spid="18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73"/>
                                        </p:tgtEl>
                                        <p:attrNameLst>
                                          <p:attrName>style.visibility</p:attrName>
                                        </p:attrNameLst>
                                      </p:cBhvr>
                                      <p:to>
                                        <p:strVal val="visible"/>
                                      </p:to>
                                    </p:set>
                                    <p:animEffect transition="in" filter="fade">
                                      <p:cBhvr>
                                        <p:cTn id="24" dur="1000"/>
                                        <p:tgtEl>
                                          <p:spTgt spid="173"/>
                                        </p:tgtEl>
                                      </p:cBhvr>
                                    </p:animEffect>
                                    <p:anim calcmode="lin" valueType="num">
                                      <p:cBhvr>
                                        <p:cTn id="25" dur="1000" fill="hold"/>
                                        <p:tgtEl>
                                          <p:spTgt spid="173"/>
                                        </p:tgtEl>
                                        <p:attrNameLst>
                                          <p:attrName>ppt_x</p:attrName>
                                        </p:attrNameLst>
                                      </p:cBhvr>
                                      <p:tavLst>
                                        <p:tav tm="0">
                                          <p:val>
                                            <p:strVal val="#ppt_x"/>
                                          </p:val>
                                        </p:tav>
                                        <p:tav tm="100000">
                                          <p:val>
                                            <p:strVal val="#ppt_x"/>
                                          </p:val>
                                        </p:tav>
                                      </p:tavLst>
                                    </p:anim>
                                    <p:anim calcmode="lin" valueType="num">
                                      <p:cBhvr>
                                        <p:cTn id="26" dur="1000" fill="hold"/>
                                        <p:tgtEl>
                                          <p:spTgt spid="17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85"/>
                                        </p:tgtEl>
                                        <p:attrNameLst>
                                          <p:attrName>style.visibility</p:attrName>
                                        </p:attrNameLst>
                                      </p:cBhvr>
                                      <p:to>
                                        <p:strVal val="visible"/>
                                      </p:to>
                                    </p:set>
                                    <p:animEffect transition="in" filter="fade">
                                      <p:cBhvr>
                                        <p:cTn id="31" dur="1000"/>
                                        <p:tgtEl>
                                          <p:spTgt spid="185"/>
                                        </p:tgtEl>
                                      </p:cBhvr>
                                    </p:animEffect>
                                    <p:anim calcmode="lin" valueType="num">
                                      <p:cBhvr>
                                        <p:cTn id="32" dur="1000" fill="hold"/>
                                        <p:tgtEl>
                                          <p:spTgt spid="185"/>
                                        </p:tgtEl>
                                        <p:attrNameLst>
                                          <p:attrName>ppt_x</p:attrName>
                                        </p:attrNameLst>
                                      </p:cBhvr>
                                      <p:tavLst>
                                        <p:tav tm="0">
                                          <p:val>
                                            <p:strVal val="#ppt_x"/>
                                          </p:val>
                                        </p:tav>
                                        <p:tav tm="100000">
                                          <p:val>
                                            <p:strVal val="#ppt_x"/>
                                          </p:val>
                                        </p:tav>
                                      </p:tavLst>
                                    </p:anim>
                                    <p:anim calcmode="lin" valueType="num">
                                      <p:cBhvr>
                                        <p:cTn id="33" dur="1000" fill="hold"/>
                                        <p:tgtEl>
                                          <p:spTgt spid="185"/>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92"/>
                                        </p:tgtEl>
                                        <p:attrNameLst>
                                          <p:attrName>style.visibility</p:attrName>
                                        </p:attrNameLst>
                                      </p:cBhvr>
                                      <p:to>
                                        <p:strVal val="visible"/>
                                      </p:to>
                                    </p:set>
                                    <p:animEffect transition="in" filter="fade">
                                      <p:cBhvr>
                                        <p:cTn id="36" dur="1000"/>
                                        <p:tgtEl>
                                          <p:spTgt spid="192"/>
                                        </p:tgtEl>
                                      </p:cBhvr>
                                    </p:animEffect>
                                    <p:anim calcmode="lin" valueType="num">
                                      <p:cBhvr>
                                        <p:cTn id="37" dur="1000" fill="hold"/>
                                        <p:tgtEl>
                                          <p:spTgt spid="192"/>
                                        </p:tgtEl>
                                        <p:attrNameLst>
                                          <p:attrName>ppt_x</p:attrName>
                                        </p:attrNameLst>
                                      </p:cBhvr>
                                      <p:tavLst>
                                        <p:tav tm="0">
                                          <p:val>
                                            <p:strVal val="#ppt_x"/>
                                          </p:val>
                                        </p:tav>
                                        <p:tav tm="100000">
                                          <p:val>
                                            <p:strVal val="#ppt_x"/>
                                          </p:val>
                                        </p:tav>
                                      </p:tavLst>
                                    </p:anim>
                                    <p:anim calcmode="lin" valueType="num">
                                      <p:cBhvr>
                                        <p:cTn id="38"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73" grpId="0"/>
      <p:bldP spid="18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9">
            <a:extLst>
              <a:ext uri="{FF2B5EF4-FFF2-40B4-BE49-F238E27FC236}">
                <a16:creationId xmlns:a16="http://schemas.microsoft.com/office/drawing/2014/main" id="{FEEF285D-F0E7-63F4-C704-85716DF9976B}"/>
              </a:ext>
            </a:extLst>
          </p:cNvPr>
          <p:cNvSpPr/>
          <p:nvPr/>
        </p:nvSpPr>
        <p:spPr>
          <a:xfrm flipH="1">
            <a:off x="4500842" y="1706450"/>
            <a:ext cx="1589059" cy="3579788"/>
          </a:xfrm>
          <a:prstGeom prst="rect">
            <a:avLst/>
          </a:prstGeom>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trike="noStrike" spc="-1" dirty="0">
                <a:solidFill>
                  <a:schemeClr val="tx1"/>
                </a:solidFill>
                <a:latin typeface="Arial" panose="020B0604020202020204" pitchFamily="34" charset="0"/>
                <a:cs typeface="Arial" panose="020B0604020202020204" pitchFamily="34" charset="0"/>
              </a:rPr>
              <a:t>Sunfish Services</a:t>
            </a:r>
            <a:endParaRPr lang="en-IE" sz="1000" b="1" strike="noStrike" spc="-1" dirty="0">
              <a:solidFill>
                <a:schemeClr val="tx1"/>
              </a:solidFill>
              <a:latin typeface="Arial" panose="020B0604020202020204" pitchFamily="34" charset="0"/>
              <a:cs typeface="Arial" panose="020B0604020202020204" pitchFamily="34" charset="0"/>
            </a:endParaRPr>
          </a:p>
        </p:txBody>
      </p:sp>
      <p:cxnSp>
        <p:nvCxnSpPr>
          <p:cNvPr id="21" name="Connector: Elbow 20">
            <a:extLst>
              <a:ext uri="{FF2B5EF4-FFF2-40B4-BE49-F238E27FC236}">
                <a16:creationId xmlns:a16="http://schemas.microsoft.com/office/drawing/2014/main" id="{93947EAD-B41E-5A55-B2B5-EA7DC85C160A}"/>
              </a:ext>
            </a:extLst>
          </p:cNvPr>
          <p:cNvCxnSpPr>
            <a:cxnSpLocks/>
            <a:endCxn id="98" idx="1"/>
          </p:cNvCxnSpPr>
          <p:nvPr/>
        </p:nvCxnSpPr>
        <p:spPr>
          <a:xfrm rot="5400000">
            <a:off x="5727126" y="2697622"/>
            <a:ext cx="1712787" cy="1501929"/>
          </a:xfrm>
          <a:prstGeom prst="bentConnector2">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40CFE46-FA4E-A75B-3861-495F63C49EC6}"/>
              </a:ext>
            </a:extLst>
          </p:cNvPr>
          <p:cNvSpPr>
            <a:spLocks noGrp="1"/>
          </p:cNvSpPr>
          <p:nvPr>
            <p:ph type="title"/>
          </p:nvPr>
        </p:nvSpPr>
        <p:spPr>
          <a:xfrm>
            <a:off x="77585" y="32619"/>
            <a:ext cx="11779549" cy="795460"/>
          </a:xfrm>
        </p:spPr>
        <p:txBody>
          <a:bodyPr>
            <a:noAutofit/>
          </a:bodyPr>
          <a:lstStyle/>
          <a:p>
            <a:pPr algn="ctr"/>
            <a:r>
              <a:rPr lang="en-US" sz="2400" dirty="0"/>
              <a:t> The Sunfish Open Fabric Management Framework</a:t>
            </a:r>
          </a:p>
        </p:txBody>
      </p:sp>
      <p:sp>
        <p:nvSpPr>
          <p:cNvPr id="56" name="Rectangle: Rounded Corners 79">
            <a:extLst>
              <a:ext uri="{FF2B5EF4-FFF2-40B4-BE49-F238E27FC236}">
                <a16:creationId xmlns:a16="http://schemas.microsoft.com/office/drawing/2014/main" id="{E5D03C41-D712-DE45-60A8-81C6C39D6E9E}"/>
              </a:ext>
            </a:extLst>
          </p:cNvPr>
          <p:cNvSpPr/>
          <p:nvPr/>
        </p:nvSpPr>
        <p:spPr>
          <a:xfrm>
            <a:off x="2338920" y="1670337"/>
            <a:ext cx="1254655" cy="42286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IE" sz="1100" dirty="0">
                <a:latin typeface="Arial" panose="020B0604020202020204" pitchFamily="34" charset="0"/>
                <a:cs typeface="Arial" panose="020B0604020202020204" pitchFamily="34" charset="0"/>
              </a:rPr>
              <a:t>Composability Layer</a:t>
            </a:r>
          </a:p>
        </p:txBody>
      </p:sp>
      <p:sp>
        <p:nvSpPr>
          <p:cNvPr id="57" name="Line 3">
            <a:extLst>
              <a:ext uri="{FF2B5EF4-FFF2-40B4-BE49-F238E27FC236}">
                <a16:creationId xmlns:a16="http://schemas.microsoft.com/office/drawing/2014/main" id="{64F6AE06-66E6-B791-8706-A1C67C69EF0D}"/>
              </a:ext>
            </a:extLst>
          </p:cNvPr>
          <p:cNvSpPr/>
          <p:nvPr/>
        </p:nvSpPr>
        <p:spPr>
          <a:xfrm flipV="1">
            <a:off x="372146" y="3727703"/>
            <a:ext cx="1618384" cy="6378"/>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a:p>
        </p:txBody>
      </p:sp>
      <p:sp>
        <p:nvSpPr>
          <p:cNvPr id="61" name="CustomShape 28">
            <a:extLst>
              <a:ext uri="{FF2B5EF4-FFF2-40B4-BE49-F238E27FC236}">
                <a16:creationId xmlns:a16="http://schemas.microsoft.com/office/drawing/2014/main" id="{E5C36113-DD07-0DB4-BA5F-8315A9ED1B02}"/>
              </a:ext>
            </a:extLst>
          </p:cNvPr>
          <p:cNvSpPr/>
          <p:nvPr/>
        </p:nvSpPr>
        <p:spPr>
          <a:xfrm flipH="1">
            <a:off x="7112362" y="3409667"/>
            <a:ext cx="852878"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Swordfish Agent</a:t>
            </a:r>
            <a:endParaRPr lang="en-IE" sz="1000" b="0" strike="noStrike" spc="-1" dirty="0">
              <a:latin typeface="Arial" panose="020B0604020202020204" pitchFamily="34" charset="0"/>
              <a:cs typeface="Arial" panose="020B0604020202020204" pitchFamily="34" charset="0"/>
            </a:endParaRPr>
          </a:p>
        </p:txBody>
      </p:sp>
      <p:sp>
        <p:nvSpPr>
          <p:cNvPr id="63" name="CustomShape 33">
            <a:extLst>
              <a:ext uri="{FF2B5EF4-FFF2-40B4-BE49-F238E27FC236}">
                <a16:creationId xmlns:a16="http://schemas.microsoft.com/office/drawing/2014/main" id="{E86D5140-9BAD-6612-B3C3-7C7452EF7D44}"/>
              </a:ext>
            </a:extLst>
          </p:cNvPr>
          <p:cNvSpPr/>
          <p:nvPr/>
        </p:nvSpPr>
        <p:spPr>
          <a:xfrm rot="16200000">
            <a:off x="-567308" y="2325417"/>
            <a:ext cx="2052389" cy="332506"/>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a:latin typeface="Arial" panose="020B0604020202020204" pitchFamily="34" charset="0"/>
                <a:cs typeface="Arial" panose="020B0604020202020204" pitchFamily="34" charset="0"/>
              </a:rPr>
              <a:t>Application Domain</a:t>
            </a:r>
            <a:endParaRPr lang="en-IE" sz="1050" b="1" spc="-1">
              <a:latin typeface="Arial" panose="020B0604020202020204" pitchFamily="34" charset="0"/>
              <a:cs typeface="Arial" panose="020B0604020202020204" pitchFamily="34" charset="0"/>
            </a:endParaRPr>
          </a:p>
        </p:txBody>
      </p:sp>
      <p:sp>
        <p:nvSpPr>
          <p:cNvPr id="64" name="CustomShape 34">
            <a:extLst>
              <a:ext uri="{FF2B5EF4-FFF2-40B4-BE49-F238E27FC236}">
                <a16:creationId xmlns:a16="http://schemas.microsoft.com/office/drawing/2014/main" id="{726815D2-A13D-E7BE-8DAA-18492871BBAF}"/>
              </a:ext>
            </a:extLst>
          </p:cNvPr>
          <p:cNvSpPr/>
          <p:nvPr/>
        </p:nvSpPr>
        <p:spPr>
          <a:xfrm>
            <a:off x="2463628" y="1802634"/>
            <a:ext cx="924797" cy="474249"/>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Fabric Resources</a:t>
            </a:r>
          </a:p>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Monitoring</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65" name="CustomShape 35">
            <a:extLst>
              <a:ext uri="{FF2B5EF4-FFF2-40B4-BE49-F238E27FC236}">
                <a16:creationId xmlns:a16="http://schemas.microsoft.com/office/drawing/2014/main" id="{3A197205-357F-6637-48E2-C14C891102BA}"/>
              </a:ext>
            </a:extLst>
          </p:cNvPr>
          <p:cNvSpPr/>
          <p:nvPr/>
        </p:nvSpPr>
        <p:spPr>
          <a:xfrm flipH="1">
            <a:off x="289045" y="763368"/>
            <a:ext cx="2269408"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Clients</a:t>
            </a:r>
            <a:endParaRPr lang="en-IE" sz="1050" b="1" spc="-1" dirty="0">
              <a:latin typeface="Arial" panose="020B0604020202020204" pitchFamily="34" charset="0"/>
              <a:cs typeface="Arial" panose="020B0604020202020204" pitchFamily="34" charset="0"/>
            </a:endParaRPr>
          </a:p>
        </p:txBody>
      </p:sp>
      <p:sp>
        <p:nvSpPr>
          <p:cNvPr id="66" name="CustomShape 36">
            <a:extLst>
              <a:ext uri="{FF2B5EF4-FFF2-40B4-BE49-F238E27FC236}">
                <a16:creationId xmlns:a16="http://schemas.microsoft.com/office/drawing/2014/main" id="{E45F5A30-4FF5-99F2-4B1B-3B8B2B934E7F}"/>
              </a:ext>
            </a:extLst>
          </p:cNvPr>
          <p:cNvSpPr/>
          <p:nvPr/>
        </p:nvSpPr>
        <p:spPr>
          <a:xfrm flipH="1">
            <a:off x="4636445" y="2029351"/>
            <a:ext cx="1196109" cy="372841"/>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67" name="CustomShape 37">
            <a:extLst>
              <a:ext uri="{FF2B5EF4-FFF2-40B4-BE49-F238E27FC236}">
                <a16:creationId xmlns:a16="http://schemas.microsoft.com/office/drawing/2014/main" id="{42E22A37-0A9B-CA56-97F5-B5D673618A0A}"/>
              </a:ext>
            </a:extLst>
          </p:cNvPr>
          <p:cNvSpPr/>
          <p:nvPr/>
        </p:nvSpPr>
        <p:spPr>
          <a:xfrm flipH="1">
            <a:off x="3419787" y="763368"/>
            <a:ext cx="3654396"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Management Layer</a:t>
            </a:r>
            <a:endParaRPr lang="en-IE" sz="1050" b="1" spc="-1" dirty="0">
              <a:latin typeface="Arial" panose="020B0604020202020204" pitchFamily="34" charset="0"/>
              <a:cs typeface="Arial" panose="020B0604020202020204" pitchFamily="34" charset="0"/>
            </a:endParaRPr>
          </a:p>
        </p:txBody>
      </p:sp>
      <p:sp>
        <p:nvSpPr>
          <p:cNvPr id="68" name="CustomShape 38">
            <a:extLst>
              <a:ext uri="{FF2B5EF4-FFF2-40B4-BE49-F238E27FC236}">
                <a16:creationId xmlns:a16="http://schemas.microsoft.com/office/drawing/2014/main" id="{B51CA670-4EDF-3613-C6E1-59D8A155F7D4}"/>
              </a:ext>
            </a:extLst>
          </p:cNvPr>
          <p:cNvSpPr/>
          <p:nvPr/>
        </p:nvSpPr>
        <p:spPr>
          <a:xfrm flipH="1">
            <a:off x="8128790" y="763368"/>
            <a:ext cx="1395241"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trike="noStrike" spc="-1" dirty="0">
                <a:latin typeface="Arial" panose="020B0604020202020204" pitchFamily="34" charset="0"/>
                <a:cs typeface="Arial" panose="020B0604020202020204" pitchFamily="34" charset="0"/>
              </a:rPr>
              <a:t>Hardware Layer</a:t>
            </a:r>
          </a:p>
        </p:txBody>
      </p:sp>
      <p:sp>
        <p:nvSpPr>
          <p:cNvPr id="69" name="CustomShape 39">
            <a:extLst>
              <a:ext uri="{FF2B5EF4-FFF2-40B4-BE49-F238E27FC236}">
                <a16:creationId xmlns:a16="http://schemas.microsoft.com/office/drawing/2014/main" id="{B300DE41-4D0E-47BF-1DD2-E98A0234C55B}"/>
              </a:ext>
            </a:extLst>
          </p:cNvPr>
          <p:cNvSpPr/>
          <p:nvPr/>
        </p:nvSpPr>
        <p:spPr>
          <a:xfrm>
            <a:off x="6876531" y="5724630"/>
            <a:ext cx="1218392" cy="40829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100" b="0" strike="noStrike" spc="-1" dirty="0">
                <a:solidFill>
                  <a:srgbClr val="FFFFFF"/>
                </a:solidFill>
                <a:latin typeface="Arial" panose="020B0604020202020204" pitchFamily="34" charset="0"/>
                <a:cs typeface="Arial" panose="020B0604020202020204" pitchFamily="34" charset="0"/>
              </a:rPr>
              <a:t>Redfish</a:t>
            </a:r>
            <a:r>
              <a:rPr lang="en-US" sz="1100" spc="-1" dirty="0">
                <a:solidFill>
                  <a:srgbClr val="FFFFFF"/>
                </a:solidFill>
                <a:latin typeface="Arial" panose="020B0604020202020204" pitchFamily="34" charset="0"/>
                <a:cs typeface="Arial" panose="020B0604020202020204" pitchFamily="34" charset="0"/>
              </a:rPr>
              <a:t> / </a:t>
            </a:r>
            <a:r>
              <a:rPr lang="en-US" sz="1100" b="0" strike="noStrike" spc="-1" dirty="0">
                <a:solidFill>
                  <a:srgbClr val="FFFFFF"/>
                </a:solidFill>
                <a:latin typeface="Arial" panose="020B0604020202020204" pitchFamily="34" charset="0"/>
                <a:cs typeface="Arial" panose="020B0604020202020204" pitchFamily="34" charset="0"/>
              </a:rPr>
              <a:t>Native</a:t>
            </a:r>
            <a:endParaRPr lang="en-IE" sz="1100" b="0" strike="noStrike" spc="-1" dirty="0">
              <a:latin typeface="Arial" panose="020B0604020202020204" pitchFamily="34" charset="0"/>
              <a:cs typeface="Arial" panose="020B0604020202020204" pitchFamily="34" charset="0"/>
            </a:endParaRPr>
          </a:p>
          <a:p>
            <a:pPr algn="ctr">
              <a:lnSpc>
                <a:spcPct val="100000"/>
              </a:lnSpc>
            </a:pPr>
            <a:r>
              <a:rPr lang="en-US" sz="1100" b="0" strike="noStrike" spc="-1" dirty="0">
                <a:solidFill>
                  <a:srgbClr val="FFFFFF"/>
                </a:solidFill>
                <a:latin typeface="Arial" panose="020B0604020202020204" pitchFamily="34" charset="0"/>
                <a:cs typeface="Arial" panose="020B0604020202020204" pitchFamily="34" charset="0"/>
              </a:rPr>
              <a:t>API Translation</a:t>
            </a:r>
            <a:endParaRPr lang="en-IE" sz="1100" b="0" strike="noStrike" spc="-1" dirty="0">
              <a:latin typeface="Arial" panose="020B0604020202020204" pitchFamily="34" charset="0"/>
              <a:cs typeface="Arial" panose="020B0604020202020204" pitchFamily="34" charset="0"/>
            </a:endParaRPr>
          </a:p>
        </p:txBody>
      </p:sp>
      <p:sp>
        <p:nvSpPr>
          <p:cNvPr id="70" name="CustomShape 40">
            <a:extLst>
              <a:ext uri="{FF2B5EF4-FFF2-40B4-BE49-F238E27FC236}">
                <a16:creationId xmlns:a16="http://schemas.microsoft.com/office/drawing/2014/main" id="{1801B72D-2A30-A59C-7F6F-CEC1DEBD1EBA}"/>
              </a:ext>
            </a:extLst>
          </p:cNvPr>
          <p:cNvSpPr/>
          <p:nvPr/>
        </p:nvSpPr>
        <p:spPr>
          <a:xfrm flipH="1">
            <a:off x="7122292" y="2079531"/>
            <a:ext cx="754772"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CXL</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71" name="CustomShape 30">
            <a:extLst>
              <a:ext uri="{FF2B5EF4-FFF2-40B4-BE49-F238E27FC236}">
                <a16:creationId xmlns:a16="http://schemas.microsoft.com/office/drawing/2014/main" id="{6EB6F39B-5628-B889-E31D-BBF8A5C3D725}"/>
              </a:ext>
            </a:extLst>
          </p:cNvPr>
          <p:cNvSpPr/>
          <p:nvPr/>
        </p:nvSpPr>
        <p:spPr>
          <a:xfrm rot="16200000">
            <a:off x="2905578" y="3423467"/>
            <a:ext cx="2737110" cy="221239"/>
          </a:xfrm>
          <a:prstGeom prst="rect">
            <a:avLst/>
          </a:prstGeom>
          <a:solidFill>
            <a:srgbClr val="FF0000"/>
          </a:solidFill>
          <a:ln/>
        </p:spPr>
        <p:style>
          <a:lnRef idx="2">
            <a:schemeClr val="accent2"/>
          </a:lnRef>
          <a:fillRef idx="1">
            <a:schemeClr val="lt1"/>
          </a:fillRef>
          <a:effectRef idx="0">
            <a:schemeClr val="accent2"/>
          </a:effectRef>
          <a:fontRef idx="minor">
            <a:schemeClr val="dk1"/>
          </a:fontRef>
        </p:style>
        <p:txBody>
          <a:bodyPr lIns="90000" tIns="45000" rIns="90000" bIns="45000">
            <a:noAutofit/>
          </a:bodyPr>
          <a:lstStyle/>
          <a:p>
            <a:pPr algn="ctr">
              <a:lnSpc>
                <a:spcPct val="100000"/>
              </a:lnSpc>
            </a:pPr>
            <a:r>
              <a:rPr lang="en-US" sz="1100" b="1" strike="noStrike" spc="-1" dirty="0">
                <a:solidFill>
                  <a:srgbClr val="FFFFFF"/>
                </a:solidFill>
                <a:latin typeface="Arial" panose="020B0604020202020204" pitchFamily="34" charset="0"/>
                <a:cs typeface="Arial" panose="020B0604020202020204" pitchFamily="34" charset="0"/>
              </a:rPr>
              <a:t>RESTful API (RF/SF)</a:t>
            </a:r>
            <a:endParaRPr lang="en-IE" sz="1100" b="1" strike="noStrike" spc="-1" dirty="0">
              <a:latin typeface="Arial" panose="020B0604020202020204" pitchFamily="34" charset="0"/>
              <a:cs typeface="Arial" panose="020B0604020202020204" pitchFamily="34" charset="0"/>
            </a:endParaRPr>
          </a:p>
          <a:p>
            <a:pPr algn="ctr">
              <a:lnSpc>
                <a:spcPct val="100000"/>
              </a:lnSpc>
            </a:pPr>
            <a:endParaRPr lang="en-IE" sz="1100" b="1" strike="noStrike" spc="-1" dirty="0">
              <a:latin typeface="Arial" panose="020B0604020202020204" pitchFamily="34" charset="0"/>
              <a:cs typeface="Arial" panose="020B0604020202020204" pitchFamily="34" charset="0"/>
            </a:endParaRPr>
          </a:p>
        </p:txBody>
      </p:sp>
      <p:cxnSp>
        <p:nvCxnSpPr>
          <p:cNvPr id="72" name="Straight Arrow Connector 71">
            <a:extLst>
              <a:ext uri="{FF2B5EF4-FFF2-40B4-BE49-F238E27FC236}">
                <a16:creationId xmlns:a16="http://schemas.microsoft.com/office/drawing/2014/main" id="{514610E6-3AED-2769-E29B-97C71F3427EF}"/>
              </a:ext>
            </a:extLst>
          </p:cNvPr>
          <p:cNvCxnSpPr>
            <a:cxnSpLocks/>
            <a:stCxn id="58" idx="1"/>
            <a:endCxn id="70" idx="3"/>
          </p:cNvCxnSpPr>
          <p:nvPr/>
        </p:nvCxnSpPr>
        <p:spPr>
          <a:xfrm flipV="1">
            <a:off x="6089901" y="2325107"/>
            <a:ext cx="1032391" cy="1171237"/>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9340D65D-C3F6-88C1-571F-CE86260FF6AD}"/>
              </a:ext>
            </a:extLst>
          </p:cNvPr>
          <p:cNvCxnSpPr>
            <a:cxnSpLocks/>
            <a:stCxn id="58" idx="1"/>
            <a:endCxn id="61" idx="3"/>
          </p:cNvCxnSpPr>
          <p:nvPr/>
        </p:nvCxnSpPr>
        <p:spPr>
          <a:xfrm>
            <a:off x="6089901" y="3496344"/>
            <a:ext cx="1022461" cy="158899"/>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6" name="Cylinder 64">
            <a:extLst>
              <a:ext uri="{FF2B5EF4-FFF2-40B4-BE49-F238E27FC236}">
                <a16:creationId xmlns:a16="http://schemas.microsoft.com/office/drawing/2014/main" id="{46E43C98-047D-20DA-608C-D93E62492344}"/>
              </a:ext>
            </a:extLst>
          </p:cNvPr>
          <p:cNvSpPr/>
          <p:nvPr/>
        </p:nvSpPr>
        <p:spPr>
          <a:xfrm>
            <a:off x="4804898" y="4534107"/>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solidFill>
                  <a:schemeClr val="tx1"/>
                </a:solidFill>
                <a:latin typeface="Arial"/>
                <a:cs typeface="Arial"/>
              </a:rPr>
              <a:t>Data Store</a:t>
            </a:r>
            <a:endParaRPr lang="en-IE" sz="900" dirty="0">
              <a:solidFill>
                <a:schemeClr val="tx1"/>
              </a:solidFill>
              <a:latin typeface="Arial"/>
              <a:cs typeface="Arial"/>
            </a:endParaRPr>
          </a:p>
        </p:txBody>
      </p:sp>
      <p:sp>
        <p:nvSpPr>
          <p:cNvPr id="77" name="CustomShape 34">
            <a:extLst>
              <a:ext uri="{FF2B5EF4-FFF2-40B4-BE49-F238E27FC236}">
                <a16:creationId xmlns:a16="http://schemas.microsoft.com/office/drawing/2014/main" id="{05A04AFB-025D-A891-D909-4C42614557FF}"/>
              </a:ext>
            </a:extLst>
          </p:cNvPr>
          <p:cNvSpPr/>
          <p:nvPr/>
        </p:nvSpPr>
        <p:spPr>
          <a:xfrm>
            <a:off x="2456220" y="2344919"/>
            <a:ext cx="975777" cy="474249"/>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Composition</a:t>
            </a:r>
          </a:p>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Policies</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78" name="CustomShape 34">
            <a:extLst>
              <a:ext uri="{FF2B5EF4-FFF2-40B4-BE49-F238E27FC236}">
                <a16:creationId xmlns:a16="http://schemas.microsoft.com/office/drawing/2014/main" id="{95B3641A-14FA-5479-A880-5BA0C3B4E86A}"/>
              </a:ext>
            </a:extLst>
          </p:cNvPr>
          <p:cNvSpPr/>
          <p:nvPr/>
        </p:nvSpPr>
        <p:spPr>
          <a:xfrm>
            <a:off x="2545550" y="2865611"/>
            <a:ext cx="840508" cy="1157351"/>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0" tIns="0" rIns="0" bIns="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Resource Managers</a:t>
            </a:r>
          </a:p>
          <a:p>
            <a:pPr algn="ctr">
              <a:lnSpc>
                <a:spcPct val="100000"/>
              </a:lnSpc>
            </a:pPr>
            <a:r>
              <a:rPr lang="en-US" sz="1000" spc="-1" dirty="0">
                <a:solidFill>
                  <a:schemeClr val="bg1"/>
                </a:solidFill>
                <a:latin typeface="Arial" panose="020B0604020202020204" pitchFamily="34" charset="0"/>
                <a:cs typeface="Arial" panose="020B0604020202020204" pitchFamily="34" charset="0"/>
              </a:rPr>
              <a:t>(e.g., Compute, FAM, Storage, Fabric)</a:t>
            </a:r>
            <a:endParaRPr lang="en-IE" sz="1000" b="0" strike="noStrike" spc="-1" dirty="0">
              <a:solidFill>
                <a:schemeClr val="bg1"/>
              </a:solidFill>
              <a:latin typeface="Arial" panose="020B0604020202020204" pitchFamily="34" charset="0"/>
              <a:cs typeface="Arial" panose="020B0604020202020204" pitchFamily="34" charset="0"/>
            </a:endParaRPr>
          </a:p>
        </p:txBody>
      </p:sp>
      <p:cxnSp>
        <p:nvCxnSpPr>
          <p:cNvPr id="79" name="Straight Arrow Connector 78">
            <a:extLst>
              <a:ext uri="{FF2B5EF4-FFF2-40B4-BE49-F238E27FC236}">
                <a16:creationId xmlns:a16="http://schemas.microsoft.com/office/drawing/2014/main" id="{DF9B8036-5A8B-B48B-C9C9-6BDAB5B94A48}"/>
              </a:ext>
            </a:extLst>
          </p:cNvPr>
          <p:cNvCxnSpPr>
            <a:cxnSpLocks/>
            <a:endCxn id="71" idx="0"/>
          </p:cNvCxnSpPr>
          <p:nvPr/>
        </p:nvCxnSpPr>
        <p:spPr>
          <a:xfrm>
            <a:off x="3593575" y="3534087"/>
            <a:ext cx="569939" cy="0"/>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A17AB05-B8F0-2C9A-A08F-21A65948703A}"/>
              </a:ext>
            </a:extLst>
          </p:cNvPr>
          <p:cNvCxnSpPr>
            <a:cxnSpLocks/>
          </p:cNvCxnSpPr>
          <p:nvPr/>
        </p:nvCxnSpPr>
        <p:spPr>
          <a:xfrm>
            <a:off x="9226256" y="5764946"/>
            <a:ext cx="519159"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588A5F5-C6F2-2E36-63A6-5B68930CDDD9}"/>
              </a:ext>
            </a:extLst>
          </p:cNvPr>
          <p:cNvCxnSpPr>
            <a:cxnSpLocks/>
          </p:cNvCxnSpPr>
          <p:nvPr/>
        </p:nvCxnSpPr>
        <p:spPr>
          <a:xfrm flipV="1">
            <a:off x="7845104" y="1859855"/>
            <a:ext cx="798738" cy="498579"/>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83" name="Straight Arrow Connector 82">
            <a:extLst>
              <a:ext uri="{FF2B5EF4-FFF2-40B4-BE49-F238E27FC236}">
                <a16:creationId xmlns:a16="http://schemas.microsoft.com/office/drawing/2014/main" id="{0C35BE71-B693-C752-5C9F-00F3A33A09D7}"/>
              </a:ext>
            </a:extLst>
          </p:cNvPr>
          <p:cNvCxnSpPr>
            <a:cxnSpLocks/>
            <a:stCxn id="61" idx="1"/>
            <a:endCxn id="32" idx="2"/>
          </p:cNvCxnSpPr>
          <p:nvPr/>
        </p:nvCxnSpPr>
        <p:spPr>
          <a:xfrm>
            <a:off x="7965240" y="3655243"/>
            <a:ext cx="679972" cy="1980"/>
          </a:xfrm>
          <a:prstGeom prst="straightConnector1">
            <a:avLst/>
          </a:prstGeom>
          <a:ln w="285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85" name="Straight Arrow Connector 84">
            <a:extLst>
              <a:ext uri="{FF2B5EF4-FFF2-40B4-BE49-F238E27FC236}">
                <a16:creationId xmlns:a16="http://schemas.microsoft.com/office/drawing/2014/main" id="{647ED9C5-DB94-3CBE-314E-248F83BA3455}"/>
              </a:ext>
            </a:extLst>
          </p:cNvPr>
          <p:cNvCxnSpPr>
            <a:cxnSpLocks/>
          </p:cNvCxnSpPr>
          <p:nvPr/>
        </p:nvCxnSpPr>
        <p:spPr>
          <a:xfrm>
            <a:off x="9226256" y="6063277"/>
            <a:ext cx="519159" cy="0"/>
          </a:xfrm>
          <a:prstGeom prst="straightConnector1">
            <a:avLst/>
          </a:prstGeom>
          <a:ln w="28575">
            <a:solidFill>
              <a:srgbClr val="00B050"/>
            </a:solidFill>
            <a:headEnd type="non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86" name="TextBox 85">
            <a:extLst>
              <a:ext uri="{FF2B5EF4-FFF2-40B4-BE49-F238E27FC236}">
                <a16:creationId xmlns:a16="http://schemas.microsoft.com/office/drawing/2014/main" id="{81608C62-263C-730C-3D29-FB5037B6DEF5}"/>
              </a:ext>
            </a:extLst>
          </p:cNvPr>
          <p:cNvSpPr txBox="1"/>
          <p:nvPr/>
        </p:nvSpPr>
        <p:spPr>
          <a:xfrm>
            <a:off x="8407121" y="5539104"/>
            <a:ext cx="685993" cy="400110"/>
          </a:xfrm>
          <a:prstGeom prst="rect">
            <a:avLst/>
          </a:prstGeom>
          <a:noFill/>
        </p:spPr>
        <p:txBody>
          <a:bodyPr wrap="square">
            <a:spAutoFit/>
          </a:bodyPr>
          <a:lstStyle/>
          <a:p>
            <a:pPr algn="r"/>
            <a:r>
              <a:rPr lang="en-IE" sz="1000" dirty="0" err="1">
                <a:solidFill>
                  <a:srgbClr val="FFFF00"/>
                </a:solidFill>
                <a:latin typeface="Arial" panose="020B0604020202020204" pitchFamily="34" charset="0"/>
                <a:cs typeface="Arial" panose="020B0604020202020204" pitchFamily="34" charset="0"/>
              </a:rPr>
              <a:t>RedFish</a:t>
            </a:r>
            <a:endParaRPr lang="en-IE" sz="1000" dirty="0">
              <a:solidFill>
                <a:srgbClr val="FFFF00"/>
              </a:solidFill>
              <a:latin typeface="Arial" panose="020B0604020202020204" pitchFamily="34" charset="0"/>
              <a:cs typeface="Arial" panose="020B0604020202020204" pitchFamily="34" charset="0"/>
            </a:endParaRPr>
          </a:p>
          <a:p>
            <a:pPr algn="r"/>
            <a:r>
              <a:rPr lang="en-IE" sz="1000" dirty="0">
                <a:solidFill>
                  <a:srgbClr val="FFFF00"/>
                </a:solidFill>
                <a:latin typeface="Arial" panose="020B0604020202020204" pitchFamily="34" charset="0"/>
                <a:cs typeface="Arial" panose="020B0604020202020204" pitchFamily="34" charset="0"/>
              </a:rPr>
              <a:t>API</a:t>
            </a:r>
          </a:p>
        </p:txBody>
      </p:sp>
      <p:sp>
        <p:nvSpPr>
          <p:cNvPr id="87" name="TextBox 86">
            <a:extLst>
              <a:ext uri="{FF2B5EF4-FFF2-40B4-BE49-F238E27FC236}">
                <a16:creationId xmlns:a16="http://schemas.microsoft.com/office/drawing/2014/main" id="{AA1530FB-2BF2-2FA7-8838-347DBE21CA7A}"/>
              </a:ext>
            </a:extLst>
          </p:cNvPr>
          <p:cNvSpPr txBox="1"/>
          <p:nvPr/>
        </p:nvSpPr>
        <p:spPr>
          <a:xfrm>
            <a:off x="8257984" y="5882653"/>
            <a:ext cx="788340" cy="400110"/>
          </a:xfrm>
          <a:prstGeom prst="rect">
            <a:avLst/>
          </a:prstGeom>
          <a:noFill/>
        </p:spPr>
        <p:txBody>
          <a:bodyPr wrap="square">
            <a:spAutoFit/>
          </a:bodyPr>
          <a:lstStyle/>
          <a:p>
            <a:pPr algn="r"/>
            <a:r>
              <a:rPr lang="en-US" sz="1000" dirty="0">
                <a:solidFill>
                  <a:srgbClr val="FFFF00"/>
                </a:solidFill>
                <a:latin typeface="Arial" panose="020B0604020202020204" pitchFamily="34" charset="0"/>
                <a:cs typeface="Arial" panose="020B0604020202020204" pitchFamily="34" charset="0"/>
              </a:rPr>
              <a:t>V</a:t>
            </a:r>
            <a:r>
              <a:rPr lang="en-IE" sz="1000" dirty="0" err="1">
                <a:solidFill>
                  <a:srgbClr val="FFFF00"/>
                </a:solidFill>
                <a:latin typeface="Arial" panose="020B0604020202020204" pitchFamily="34" charset="0"/>
                <a:cs typeface="Arial" panose="020B0604020202020204" pitchFamily="34" charset="0"/>
              </a:rPr>
              <a:t>endor</a:t>
            </a:r>
            <a:r>
              <a:rPr lang="en-IE" sz="1000" dirty="0">
                <a:solidFill>
                  <a:srgbClr val="FFFF00"/>
                </a:solidFill>
                <a:latin typeface="Arial" panose="020B0604020202020204" pitchFamily="34" charset="0"/>
                <a:cs typeface="Arial" panose="020B0604020202020204" pitchFamily="34" charset="0"/>
              </a:rPr>
              <a:t> Native API</a:t>
            </a:r>
          </a:p>
        </p:txBody>
      </p:sp>
      <p:sp>
        <p:nvSpPr>
          <p:cNvPr id="88" name="Rectangle 87">
            <a:extLst>
              <a:ext uri="{FF2B5EF4-FFF2-40B4-BE49-F238E27FC236}">
                <a16:creationId xmlns:a16="http://schemas.microsoft.com/office/drawing/2014/main" id="{DD912302-CED8-0959-89AF-3CA4B9760B97}"/>
              </a:ext>
            </a:extLst>
          </p:cNvPr>
          <p:cNvSpPr/>
          <p:nvPr/>
        </p:nvSpPr>
        <p:spPr>
          <a:xfrm>
            <a:off x="10178401" y="5529027"/>
            <a:ext cx="1819477" cy="12095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atin typeface="Arial" panose="020B0604020202020204" pitchFamily="34" charset="0"/>
              <a:cs typeface="Arial" panose="020B0604020202020204" pitchFamily="34" charset="0"/>
            </a:endParaRPr>
          </a:p>
        </p:txBody>
      </p:sp>
      <p:sp>
        <p:nvSpPr>
          <p:cNvPr id="89" name="CustomShape 16">
            <a:extLst>
              <a:ext uri="{FF2B5EF4-FFF2-40B4-BE49-F238E27FC236}">
                <a16:creationId xmlns:a16="http://schemas.microsoft.com/office/drawing/2014/main" id="{946D8F03-735A-157A-33EB-708416D544A1}"/>
              </a:ext>
            </a:extLst>
          </p:cNvPr>
          <p:cNvSpPr/>
          <p:nvPr/>
        </p:nvSpPr>
        <p:spPr>
          <a:xfrm rot="16200000">
            <a:off x="-704900" y="4877251"/>
            <a:ext cx="2295292" cy="332507"/>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Administration Domain</a:t>
            </a:r>
            <a:endParaRPr lang="en-IE" sz="1050" b="1" spc="-1" dirty="0">
              <a:latin typeface="Arial" panose="020B0604020202020204" pitchFamily="34" charset="0"/>
              <a:cs typeface="Arial" panose="020B0604020202020204" pitchFamily="34" charset="0"/>
            </a:endParaRPr>
          </a:p>
        </p:txBody>
      </p:sp>
      <p:sp>
        <p:nvSpPr>
          <p:cNvPr id="90" name="Cylinder 65">
            <a:extLst>
              <a:ext uri="{FF2B5EF4-FFF2-40B4-BE49-F238E27FC236}">
                <a16:creationId xmlns:a16="http://schemas.microsoft.com/office/drawing/2014/main" id="{0B067351-403D-927A-E381-56EB244B465E}"/>
              </a:ext>
            </a:extLst>
          </p:cNvPr>
          <p:cNvSpPr/>
          <p:nvPr/>
        </p:nvSpPr>
        <p:spPr>
          <a:xfrm>
            <a:off x="2622925" y="4659013"/>
            <a:ext cx="600858" cy="682333"/>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solidFill>
                  <a:schemeClr val="tx1"/>
                </a:solidFill>
                <a:latin typeface="Arial" panose="020B0604020202020204" pitchFamily="34" charset="0"/>
                <a:cs typeface="Arial" panose="020B0604020202020204" pitchFamily="34" charset="0"/>
              </a:rPr>
              <a:t>Data Store</a:t>
            </a:r>
            <a:endParaRPr lang="en-IE" sz="1200" dirty="0">
              <a:solidFill>
                <a:schemeClr val="tx1"/>
              </a:solidFill>
              <a:latin typeface="Arial" panose="020B0604020202020204" pitchFamily="34" charset="0"/>
              <a:cs typeface="Arial" panose="020B0604020202020204" pitchFamily="34" charset="0"/>
            </a:endParaRPr>
          </a:p>
        </p:txBody>
      </p:sp>
      <p:sp>
        <p:nvSpPr>
          <p:cNvPr id="91" name="CustomShape 36">
            <a:extLst>
              <a:ext uri="{FF2B5EF4-FFF2-40B4-BE49-F238E27FC236}">
                <a16:creationId xmlns:a16="http://schemas.microsoft.com/office/drawing/2014/main" id="{2F88F38A-083A-C88B-B0AE-B0A6D9455713}"/>
              </a:ext>
            </a:extLst>
          </p:cNvPr>
          <p:cNvSpPr/>
          <p:nvPr/>
        </p:nvSpPr>
        <p:spPr>
          <a:xfrm flipH="1">
            <a:off x="4636445" y="2480443"/>
            <a:ext cx="1196109" cy="33441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92" name="TextBox 91">
            <a:extLst>
              <a:ext uri="{FF2B5EF4-FFF2-40B4-BE49-F238E27FC236}">
                <a16:creationId xmlns:a16="http://schemas.microsoft.com/office/drawing/2014/main" id="{11204D73-B8F7-8D76-6283-92C3222BF4DD}"/>
              </a:ext>
            </a:extLst>
          </p:cNvPr>
          <p:cNvSpPr txBox="1"/>
          <p:nvPr/>
        </p:nvSpPr>
        <p:spPr>
          <a:xfrm>
            <a:off x="726732" y="5567889"/>
            <a:ext cx="1755835" cy="523220"/>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Infrastructure management</a:t>
            </a:r>
          </a:p>
        </p:txBody>
      </p:sp>
      <p:sp>
        <p:nvSpPr>
          <p:cNvPr id="93" name="TextBox 92">
            <a:extLst>
              <a:ext uri="{FF2B5EF4-FFF2-40B4-BE49-F238E27FC236}">
                <a16:creationId xmlns:a16="http://schemas.microsoft.com/office/drawing/2014/main" id="{E01363AD-AE09-3D9E-75A1-62699D34EAE1}"/>
              </a:ext>
            </a:extLst>
          </p:cNvPr>
          <p:cNvSpPr txBox="1"/>
          <p:nvPr/>
        </p:nvSpPr>
        <p:spPr>
          <a:xfrm>
            <a:off x="726732" y="3970302"/>
            <a:ext cx="1647674" cy="738664"/>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Systems composition, </a:t>
            </a:r>
          </a:p>
          <a:p>
            <a:r>
              <a:rPr lang="en-IE" sz="1400" dirty="0">
                <a:solidFill>
                  <a:srgbClr val="FFFF00"/>
                </a:solidFill>
                <a:latin typeface="Arial" panose="020B0604020202020204" pitchFamily="34" charset="0"/>
                <a:cs typeface="Arial" panose="020B0604020202020204" pitchFamily="34" charset="0"/>
              </a:rPr>
              <a:t>Systems update</a:t>
            </a:r>
          </a:p>
        </p:txBody>
      </p:sp>
      <p:sp>
        <p:nvSpPr>
          <p:cNvPr id="94" name="TextBox 93">
            <a:extLst>
              <a:ext uri="{FF2B5EF4-FFF2-40B4-BE49-F238E27FC236}">
                <a16:creationId xmlns:a16="http://schemas.microsoft.com/office/drawing/2014/main" id="{A6A2B1F0-892D-EDD0-15D9-1D84CB23974C}"/>
              </a:ext>
            </a:extLst>
          </p:cNvPr>
          <p:cNvSpPr txBox="1"/>
          <p:nvPr/>
        </p:nvSpPr>
        <p:spPr>
          <a:xfrm>
            <a:off x="726732" y="1833106"/>
            <a:ext cx="1496099" cy="738664"/>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App driven system reconfiguration</a:t>
            </a:r>
          </a:p>
        </p:txBody>
      </p:sp>
      <p:sp>
        <p:nvSpPr>
          <p:cNvPr id="95" name="CustomShape 34">
            <a:extLst>
              <a:ext uri="{FF2B5EF4-FFF2-40B4-BE49-F238E27FC236}">
                <a16:creationId xmlns:a16="http://schemas.microsoft.com/office/drawing/2014/main" id="{8708AA44-802D-0EBC-5827-8B2E6463AA5A}"/>
              </a:ext>
            </a:extLst>
          </p:cNvPr>
          <p:cNvSpPr/>
          <p:nvPr/>
        </p:nvSpPr>
        <p:spPr>
          <a:xfrm>
            <a:off x="2535584" y="4069809"/>
            <a:ext cx="840508" cy="474249"/>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Events &amp; Logs</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96" name="CustomShape 36">
            <a:extLst>
              <a:ext uri="{FF2B5EF4-FFF2-40B4-BE49-F238E27FC236}">
                <a16:creationId xmlns:a16="http://schemas.microsoft.com/office/drawing/2014/main" id="{7AFEA5B9-9A30-5CB9-6E48-5EBD2BD3EAAA}"/>
              </a:ext>
            </a:extLst>
          </p:cNvPr>
          <p:cNvSpPr/>
          <p:nvPr/>
        </p:nvSpPr>
        <p:spPr>
          <a:xfrm flipH="1">
            <a:off x="4636445" y="3590195"/>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97" name="CustomShape 36">
            <a:extLst>
              <a:ext uri="{FF2B5EF4-FFF2-40B4-BE49-F238E27FC236}">
                <a16:creationId xmlns:a16="http://schemas.microsoft.com/office/drawing/2014/main" id="{451707D5-B67A-2ACB-445D-7AB97C40F0CA}"/>
              </a:ext>
            </a:extLst>
          </p:cNvPr>
          <p:cNvSpPr/>
          <p:nvPr/>
        </p:nvSpPr>
        <p:spPr>
          <a:xfrm flipH="1">
            <a:off x="4636445" y="3868250"/>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98" name="CustomShape 36">
            <a:extLst>
              <a:ext uri="{FF2B5EF4-FFF2-40B4-BE49-F238E27FC236}">
                <a16:creationId xmlns:a16="http://schemas.microsoft.com/office/drawing/2014/main" id="{4FBC14BD-C0B3-C6DB-8394-CF24514D7E07}"/>
              </a:ext>
            </a:extLst>
          </p:cNvPr>
          <p:cNvSpPr/>
          <p:nvPr/>
        </p:nvSpPr>
        <p:spPr>
          <a:xfrm flipH="1">
            <a:off x="4636445" y="4187507"/>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99" name="TextBox 98">
            <a:extLst>
              <a:ext uri="{FF2B5EF4-FFF2-40B4-BE49-F238E27FC236}">
                <a16:creationId xmlns:a16="http://schemas.microsoft.com/office/drawing/2014/main" id="{03E9A05F-789C-A476-9779-D33B55AB1E00}"/>
              </a:ext>
            </a:extLst>
          </p:cNvPr>
          <p:cNvSpPr txBox="1"/>
          <p:nvPr/>
        </p:nvSpPr>
        <p:spPr>
          <a:xfrm>
            <a:off x="6477189" y="4351998"/>
            <a:ext cx="788340" cy="306923"/>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Events</a:t>
            </a:r>
          </a:p>
        </p:txBody>
      </p:sp>
      <p:cxnSp>
        <p:nvCxnSpPr>
          <p:cNvPr id="102" name="Connector: Elbow 12">
            <a:extLst>
              <a:ext uri="{FF2B5EF4-FFF2-40B4-BE49-F238E27FC236}">
                <a16:creationId xmlns:a16="http://schemas.microsoft.com/office/drawing/2014/main" id="{E7D8C543-5E12-D7C1-D7D9-F9E97F83360C}"/>
              </a:ext>
            </a:extLst>
          </p:cNvPr>
          <p:cNvCxnSpPr>
            <a:cxnSpLocks/>
          </p:cNvCxnSpPr>
          <p:nvPr/>
        </p:nvCxnSpPr>
        <p:spPr>
          <a:xfrm flipV="1">
            <a:off x="628344" y="4975684"/>
            <a:ext cx="3646626" cy="1126840"/>
          </a:xfrm>
          <a:prstGeom prst="bentConnector3">
            <a:avLst>
              <a:gd name="adj1" fmla="val 10015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FFC1B616-2083-F48E-8366-24ADCC64E79C}"/>
              </a:ext>
            </a:extLst>
          </p:cNvPr>
          <p:cNvCxnSpPr>
            <a:cxnSpLocks/>
          </p:cNvCxnSpPr>
          <p:nvPr/>
        </p:nvCxnSpPr>
        <p:spPr>
          <a:xfrm>
            <a:off x="1039621" y="2764878"/>
            <a:ext cx="1046959" cy="12"/>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16F42C94-C59D-3DB5-184E-A144FF534C33}"/>
              </a:ext>
            </a:extLst>
          </p:cNvPr>
          <p:cNvCxnSpPr>
            <a:cxnSpLocks/>
          </p:cNvCxnSpPr>
          <p:nvPr/>
        </p:nvCxnSpPr>
        <p:spPr>
          <a:xfrm>
            <a:off x="1039621" y="5082559"/>
            <a:ext cx="1044909"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EAA4CD91-FB1F-FCBF-5CDB-5787F0CDC103}"/>
              </a:ext>
            </a:extLst>
          </p:cNvPr>
          <p:cNvSpPr txBox="1"/>
          <p:nvPr/>
        </p:nvSpPr>
        <p:spPr>
          <a:xfrm>
            <a:off x="3327451" y="4296034"/>
            <a:ext cx="9064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Events</a:t>
            </a:r>
          </a:p>
        </p:txBody>
      </p:sp>
      <p:sp>
        <p:nvSpPr>
          <p:cNvPr id="106" name="CustomShape 36">
            <a:extLst>
              <a:ext uri="{FF2B5EF4-FFF2-40B4-BE49-F238E27FC236}">
                <a16:creationId xmlns:a16="http://schemas.microsoft.com/office/drawing/2014/main" id="{1A80753C-F8E9-BFC8-9192-0887448A477A}"/>
              </a:ext>
            </a:extLst>
          </p:cNvPr>
          <p:cNvSpPr/>
          <p:nvPr/>
        </p:nvSpPr>
        <p:spPr>
          <a:xfrm flipH="1">
            <a:off x="4636445" y="2856502"/>
            <a:ext cx="1196109" cy="32802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900" spc="-1" dirty="0">
                <a:solidFill>
                  <a:srgbClr val="000000"/>
                </a:solidFill>
                <a:latin typeface="Arial"/>
                <a:cs typeface="Arial"/>
              </a:rPr>
              <a:t>Resource Configuration</a:t>
            </a:r>
            <a:endParaRPr lang="en-US" sz="900" dirty="0">
              <a:cs typeface="Calibri"/>
            </a:endParaRPr>
          </a:p>
        </p:txBody>
      </p:sp>
      <p:sp>
        <p:nvSpPr>
          <p:cNvPr id="107" name="CustomShape 36">
            <a:extLst>
              <a:ext uri="{FF2B5EF4-FFF2-40B4-BE49-F238E27FC236}">
                <a16:creationId xmlns:a16="http://schemas.microsoft.com/office/drawing/2014/main" id="{A9EE4765-C315-1547-BF73-831C44AAD4AB}"/>
              </a:ext>
            </a:extLst>
          </p:cNvPr>
          <p:cNvSpPr/>
          <p:nvPr/>
        </p:nvSpPr>
        <p:spPr>
          <a:xfrm flipH="1">
            <a:off x="4636445" y="3214699"/>
            <a:ext cx="1196109" cy="33102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sp>
        <p:nvSpPr>
          <p:cNvPr id="153" name="Line 20">
            <a:extLst>
              <a:ext uri="{FF2B5EF4-FFF2-40B4-BE49-F238E27FC236}">
                <a16:creationId xmlns:a16="http://schemas.microsoft.com/office/drawing/2014/main" id="{311F7E5B-4F3C-DE0C-57AC-07746D857DBF}"/>
              </a:ext>
            </a:extLst>
          </p:cNvPr>
          <p:cNvSpPr/>
          <p:nvPr/>
        </p:nvSpPr>
        <p:spPr>
          <a:xfrm flipH="1">
            <a:off x="7482002" y="788296"/>
            <a:ext cx="12220" cy="5938934"/>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dirty="0"/>
          </a:p>
        </p:txBody>
      </p:sp>
      <p:sp>
        <p:nvSpPr>
          <p:cNvPr id="160" name="Line 20">
            <a:extLst>
              <a:ext uri="{FF2B5EF4-FFF2-40B4-BE49-F238E27FC236}">
                <a16:creationId xmlns:a16="http://schemas.microsoft.com/office/drawing/2014/main" id="{44AC044B-824B-B81C-1050-780C6A9C1BD0}"/>
              </a:ext>
            </a:extLst>
          </p:cNvPr>
          <p:cNvSpPr/>
          <p:nvPr/>
        </p:nvSpPr>
        <p:spPr>
          <a:xfrm flipH="1">
            <a:off x="2913712" y="799640"/>
            <a:ext cx="6055" cy="5938934"/>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a:p>
        </p:txBody>
      </p:sp>
      <p:sp>
        <p:nvSpPr>
          <p:cNvPr id="17" name="Oval 16">
            <a:extLst>
              <a:ext uri="{FF2B5EF4-FFF2-40B4-BE49-F238E27FC236}">
                <a16:creationId xmlns:a16="http://schemas.microsoft.com/office/drawing/2014/main" id="{A3FF1A11-6090-D3A5-5E0A-A1A4497BDCB5}"/>
              </a:ext>
            </a:extLst>
          </p:cNvPr>
          <p:cNvSpPr/>
          <p:nvPr/>
        </p:nvSpPr>
        <p:spPr>
          <a:xfrm>
            <a:off x="8646365" y="1465475"/>
            <a:ext cx="1532254"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Fabric Manager(s)</a:t>
            </a:r>
          </a:p>
        </p:txBody>
      </p:sp>
      <p:cxnSp>
        <p:nvCxnSpPr>
          <p:cNvPr id="24" name="Straight Arrow Connector 23">
            <a:extLst>
              <a:ext uri="{FF2B5EF4-FFF2-40B4-BE49-F238E27FC236}">
                <a16:creationId xmlns:a16="http://schemas.microsoft.com/office/drawing/2014/main" id="{6AFB1330-E527-CE31-AD0F-CD00F636B110}"/>
              </a:ext>
            </a:extLst>
          </p:cNvPr>
          <p:cNvCxnSpPr>
            <a:cxnSpLocks/>
            <a:stCxn id="17" idx="6"/>
            <a:endCxn id="10" idx="1"/>
          </p:cNvCxnSpPr>
          <p:nvPr/>
        </p:nvCxnSpPr>
        <p:spPr>
          <a:xfrm>
            <a:off x="10178619" y="1826528"/>
            <a:ext cx="957650" cy="682179"/>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32" name="Oval 31">
            <a:extLst>
              <a:ext uri="{FF2B5EF4-FFF2-40B4-BE49-F238E27FC236}">
                <a16:creationId xmlns:a16="http://schemas.microsoft.com/office/drawing/2014/main" id="{BA31466E-E238-69D7-9467-1E48CF813DC4}"/>
              </a:ext>
            </a:extLst>
          </p:cNvPr>
          <p:cNvSpPr/>
          <p:nvPr/>
        </p:nvSpPr>
        <p:spPr>
          <a:xfrm>
            <a:off x="8645212" y="3296170"/>
            <a:ext cx="1534560" cy="722105"/>
          </a:xfrm>
          <a:prstGeom prst="ellipse">
            <a:avLst/>
          </a:prstGeom>
          <a:gradFill flip="none" rotWithShape="1">
            <a:gsLst>
              <a:gs pos="0">
                <a:srgbClr val="FF0000"/>
              </a:gs>
              <a:gs pos="27000">
                <a:schemeClr val="accent6">
                  <a:lumMod val="75000"/>
                </a:schemeClr>
              </a:gs>
              <a:gs pos="46000">
                <a:srgbClr val="00B050"/>
              </a:gs>
              <a:gs pos="100000">
                <a:srgbClr val="00B050"/>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Swordfish Appliance</a:t>
            </a:r>
          </a:p>
          <a:p>
            <a:pPr algn="ctr"/>
            <a:r>
              <a:rPr lang="en-US" sz="1400" dirty="0">
                <a:solidFill>
                  <a:schemeClr val="tx1"/>
                </a:solidFill>
              </a:rPr>
              <a:t>API  Mgr</a:t>
            </a:r>
          </a:p>
        </p:txBody>
      </p:sp>
      <p:sp>
        <p:nvSpPr>
          <p:cNvPr id="8" name="Oval 7">
            <a:extLst>
              <a:ext uri="{FF2B5EF4-FFF2-40B4-BE49-F238E27FC236}">
                <a16:creationId xmlns:a16="http://schemas.microsoft.com/office/drawing/2014/main" id="{62311142-758D-BFFB-9245-19FF7615E387}"/>
              </a:ext>
            </a:extLst>
          </p:cNvPr>
          <p:cNvSpPr/>
          <p:nvPr/>
        </p:nvSpPr>
        <p:spPr>
          <a:xfrm>
            <a:off x="10962609" y="763368"/>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HW</a:t>
            </a:r>
          </a:p>
        </p:txBody>
      </p:sp>
      <p:sp>
        <p:nvSpPr>
          <p:cNvPr id="9" name="Oval 8">
            <a:extLst>
              <a:ext uri="{FF2B5EF4-FFF2-40B4-BE49-F238E27FC236}">
                <a16:creationId xmlns:a16="http://schemas.microsoft.com/office/drawing/2014/main" id="{56C85EA2-0BF5-39F9-5556-88BF7A09A613}"/>
              </a:ext>
            </a:extLst>
          </p:cNvPr>
          <p:cNvSpPr/>
          <p:nvPr/>
        </p:nvSpPr>
        <p:spPr>
          <a:xfrm>
            <a:off x="10962609" y="1568736"/>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HW</a:t>
            </a:r>
          </a:p>
        </p:txBody>
      </p:sp>
      <p:sp>
        <p:nvSpPr>
          <p:cNvPr id="10" name="Oval 9">
            <a:extLst>
              <a:ext uri="{FF2B5EF4-FFF2-40B4-BE49-F238E27FC236}">
                <a16:creationId xmlns:a16="http://schemas.microsoft.com/office/drawing/2014/main" id="{8BE2CAA7-0D68-3CC5-3C38-14494389D323}"/>
              </a:ext>
            </a:extLst>
          </p:cNvPr>
          <p:cNvSpPr/>
          <p:nvPr/>
        </p:nvSpPr>
        <p:spPr>
          <a:xfrm>
            <a:off x="10962609" y="2402957"/>
            <a:ext cx="1185822" cy="722105"/>
          </a:xfrm>
          <a:prstGeom prst="ellipse">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Internal Switch</a:t>
            </a:r>
          </a:p>
        </p:txBody>
      </p:sp>
      <p:sp>
        <p:nvSpPr>
          <p:cNvPr id="11" name="Oval 10">
            <a:extLst>
              <a:ext uri="{FF2B5EF4-FFF2-40B4-BE49-F238E27FC236}">
                <a16:creationId xmlns:a16="http://schemas.microsoft.com/office/drawing/2014/main" id="{3CC756C0-493E-89C8-22DA-DE344C05666A}"/>
              </a:ext>
            </a:extLst>
          </p:cNvPr>
          <p:cNvSpPr/>
          <p:nvPr/>
        </p:nvSpPr>
        <p:spPr>
          <a:xfrm>
            <a:off x="10962609" y="3199256"/>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a:t>
            </a:r>
            <a:r>
              <a:rPr lang="en-US" sz="1400" dirty="0">
                <a:solidFill>
                  <a:schemeClr val="tx1"/>
                </a:solidFill>
              </a:rPr>
              <a:t> </a:t>
            </a:r>
          </a:p>
          <a:p>
            <a:pPr algn="ctr"/>
            <a:r>
              <a:rPr lang="en-US" sz="1400" dirty="0">
                <a:solidFill>
                  <a:schemeClr val="tx1"/>
                </a:solidFill>
              </a:rPr>
              <a:t>HW</a:t>
            </a:r>
          </a:p>
        </p:txBody>
      </p:sp>
      <p:sp>
        <p:nvSpPr>
          <p:cNvPr id="12" name="Oval 11">
            <a:extLst>
              <a:ext uri="{FF2B5EF4-FFF2-40B4-BE49-F238E27FC236}">
                <a16:creationId xmlns:a16="http://schemas.microsoft.com/office/drawing/2014/main" id="{8504FECB-0A21-199E-1EAC-33EAB640CD09}"/>
              </a:ext>
            </a:extLst>
          </p:cNvPr>
          <p:cNvSpPr/>
          <p:nvPr/>
        </p:nvSpPr>
        <p:spPr>
          <a:xfrm>
            <a:off x="10962609" y="3988570"/>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a:t>
            </a:r>
            <a:r>
              <a:rPr lang="en-US" sz="1400" dirty="0">
                <a:solidFill>
                  <a:schemeClr val="tx1"/>
                </a:solidFill>
              </a:rPr>
              <a:t> </a:t>
            </a:r>
          </a:p>
          <a:p>
            <a:pPr algn="ctr"/>
            <a:r>
              <a:rPr lang="en-US" sz="1400" dirty="0">
                <a:solidFill>
                  <a:schemeClr val="tx1"/>
                </a:solidFill>
              </a:rPr>
              <a:t>HW</a:t>
            </a:r>
          </a:p>
        </p:txBody>
      </p:sp>
      <p:cxnSp>
        <p:nvCxnSpPr>
          <p:cNvPr id="23" name="Connector: Elbow 22">
            <a:extLst>
              <a:ext uri="{FF2B5EF4-FFF2-40B4-BE49-F238E27FC236}">
                <a16:creationId xmlns:a16="http://schemas.microsoft.com/office/drawing/2014/main" id="{4CE86FB3-4755-00DF-5259-C295D58598C0}"/>
              </a:ext>
            </a:extLst>
          </p:cNvPr>
          <p:cNvCxnSpPr>
            <a:cxnSpLocks/>
            <a:stCxn id="98" idx="3"/>
            <a:endCxn id="95" idx="3"/>
          </p:cNvCxnSpPr>
          <p:nvPr/>
        </p:nvCxnSpPr>
        <p:spPr>
          <a:xfrm rot="10800000" flipV="1">
            <a:off x="3376093" y="4304980"/>
            <a:ext cx="1260353" cy="1954"/>
          </a:xfrm>
          <a:prstGeom prst="bentConnector3">
            <a:avLst>
              <a:gd name="adj1" fmla="val 50000"/>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781D108-5D1A-11FE-D69E-CAA27E10F146}"/>
              </a:ext>
            </a:extLst>
          </p:cNvPr>
          <p:cNvCxnSpPr>
            <a:cxnSpLocks/>
            <a:stCxn id="17" idx="6"/>
            <a:endCxn id="8" idx="2"/>
          </p:cNvCxnSpPr>
          <p:nvPr/>
        </p:nvCxnSpPr>
        <p:spPr>
          <a:xfrm flipV="1">
            <a:off x="10178619" y="1124421"/>
            <a:ext cx="783990" cy="702107"/>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31" name="Straight Arrow Connector 30">
            <a:extLst>
              <a:ext uri="{FF2B5EF4-FFF2-40B4-BE49-F238E27FC236}">
                <a16:creationId xmlns:a16="http://schemas.microsoft.com/office/drawing/2014/main" id="{33D86FC8-39BD-967A-23BD-28DE53B155EE}"/>
              </a:ext>
            </a:extLst>
          </p:cNvPr>
          <p:cNvCxnSpPr>
            <a:cxnSpLocks/>
            <a:stCxn id="17" idx="6"/>
            <a:endCxn id="9" idx="2"/>
          </p:cNvCxnSpPr>
          <p:nvPr/>
        </p:nvCxnSpPr>
        <p:spPr>
          <a:xfrm>
            <a:off x="10178619" y="1826528"/>
            <a:ext cx="783990" cy="103261"/>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41" name="Straight Arrow Connector 40">
            <a:extLst>
              <a:ext uri="{FF2B5EF4-FFF2-40B4-BE49-F238E27FC236}">
                <a16:creationId xmlns:a16="http://schemas.microsoft.com/office/drawing/2014/main" id="{1597E4D3-0842-CC69-2590-CA07CBF35EF7}"/>
              </a:ext>
            </a:extLst>
          </p:cNvPr>
          <p:cNvCxnSpPr>
            <a:cxnSpLocks/>
            <a:stCxn id="32" idx="6"/>
            <a:endCxn id="11" idx="2"/>
          </p:cNvCxnSpPr>
          <p:nvPr/>
        </p:nvCxnSpPr>
        <p:spPr>
          <a:xfrm flipV="1">
            <a:off x="10179772" y="3560309"/>
            <a:ext cx="782837" cy="96914"/>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44" name="Straight Arrow Connector 43">
            <a:extLst>
              <a:ext uri="{FF2B5EF4-FFF2-40B4-BE49-F238E27FC236}">
                <a16:creationId xmlns:a16="http://schemas.microsoft.com/office/drawing/2014/main" id="{66AB4A75-915C-896A-E89A-A8B6C81CF02B}"/>
              </a:ext>
            </a:extLst>
          </p:cNvPr>
          <p:cNvCxnSpPr>
            <a:cxnSpLocks/>
            <a:stCxn id="32" idx="6"/>
            <a:endCxn id="10" idx="3"/>
          </p:cNvCxnSpPr>
          <p:nvPr/>
        </p:nvCxnSpPr>
        <p:spPr>
          <a:xfrm flipV="1">
            <a:off x="10179772" y="3019312"/>
            <a:ext cx="956497" cy="637911"/>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47" name="Straight Arrow Connector 46">
            <a:extLst>
              <a:ext uri="{FF2B5EF4-FFF2-40B4-BE49-F238E27FC236}">
                <a16:creationId xmlns:a16="http://schemas.microsoft.com/office/drawing/2014/main" id="{937D1E49-9A7F-68B1-D072-776C618775B6}"/>
              </a:ext>
            </a:extLst>
          </p:cNvPr>
          <p:cNvCxnSpPr>
            <a:cxnSpLocks/>
            <a:stCxn id="32" idx="6"/>
            <a:endCxn id="12" idx="2"/>
          </p:cNvCxnSpPr>
          <p:nvPr/>
        </p:nvCxnSpPr>
        <p:spPr>
          <a:xfrm>
            <a:off x="10179772" y="3657223"/>
            <a:ext cx="782837" cy="692400"/>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51" name="Rectangle 50">
            <a:extLst>
              <a:ext uri="{FF2B5EF4-FFF2-40B4-BE49-F238E27FC236}">
                <a16:creationId xmlns:a16="http://schemas.microsoft.com/office/drawing/2014/main" id="{E7C19EA9-8BED-4538-2544-7C704EBCF379}"/>
              </a:ext>
            </a:extLst>
          </p:cNvPr>
          <p:cNvSpPr/>
          <p:nvPr/>
        </p:nvSpPr>
        <p:spPr>
          <a:xfrm>
            <a:off x="6560338" y="5384800"/>
            <a:ext cx="3407007" cy="1069596"/>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DB52C9BD-D684-7C84-86AB-E8FEEDC5400D}"/>
              </a:ext>
            </a:extLst>
          </p:cNvPr>
          <p:cNvSpPr txBox="1"/>
          <p:nvPr/>
        </p:nvSpPr>
        <p:spPr>
          <a:xfrm>
            <a:off x="3543614" y="3216659"/>
            <a:ext cx="5699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API</a:t>
            </a:r>
          </a:p>
        </p:txBody>
      </p:sp>
      <p:sp>
        <p:nvSpPr>
          <p:cNvPr id="53" name="TextBox 52">
            <a:extLst>
              <a:ext uri="{FF2B5EF4-FFF2-40B4-BE49-F238E27FC236}">
                <a16:creationId xmlns:a16="http://schemas.microsoft.com/office/drawing/2014/main" id="{D177B3FE-3D0E-CBEF-875F-F264D1B066C1}"/>
              </a:ext>
            </a:extLst>
          </p:cNvPr>
          <p:cNvSpPr txBox="1"/>
          <p:nvPr/>
        </p:nvSpPr>
        <p:spPr>
          <a:xfrm>
            <a:off x="6316161" y="3242568"/>
            <a:ext cx="5699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API</a:t>
            </a:r>
          </a:p>
        </p:txBody>
      </p:sp>
      <p:cxnSp>
        <p:nvCxnSpPr>
          <p:cNvPr id="82" name="Connector: Elbow 12">
            <a:extLst>
              <a:ext uri="{FF2B5EF4-FFF2-40B4-BE49-F238E27FC236}">
                <a16:creationId xmlns:a16="http://schemas.microsoft.com/office/drawing/2014/main" id="{9FE787B0-6E43-FAAE-DEEA-12A6EE9FED8A}"/>
              </a:ext>
            </a:extLst>
          </p:cNvPr>
          <p:cNvCxnSpPr>
            <a:cxnSpLocks/>
            <a:endCxn id="71" idx="3"/>
          </p:cNvCxnSpPr>
          <p:nvPr/>
        </p:nvCxnSpPr>
        <p:spPr>
          <a:xfrm>
            <a:off x="625140" y="1558828"/>
            <a:ext cx="3648994" cy="606704"/>
          </a:xfrm>
          <a:prstGeom prst="bentConnector2">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24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anim calcmode="lin" valueType="num">
                                      <p:cBhvr>
                                        <p:cTn id="8" dur="1000" fill="hold"/>
                                        <p:tgtEl>
                                          <p:spTgt spid="81"/>
                                        </p:tgtEl>
                                        <p:attrNameLst>
                                          <p:attrName>ppt_x</p:attrName>
                                        </p:attrNameLst>
                                      </p:cBhvr>
                                      <p:tavLst>
                                        <p:tav tm="0">
                                          <p:val>
                                            <p:strVal val="#ppt_x"/>
                                          </p:val>
                                        </p:tav>
                                        <p:tav tm="100000">
                                          <p:val>
                                            <p:strVal val="#ppt_x"/>
                                          </p:val>
                                        </p:tav>
                                      </p:tavLst>
                                    </p:anim>
                                    <p:anim calcmode="lin" valueType="num">
                                      <p:cBhvr>
                                        <p:cTn id="9" dur="1000" fill="hold"/>
                                        <p:tgtEl>
                                          <p:spTgt spid="81"/>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fade">
                                      <p:cBhvr>
                                        <p:cTn id="12" dur="1000"/>
                                        <p:tgtEl>
                                          <p:spTgt spid="72"/>
                                        </p:tgtEl>
                                      </p:cBhvr>
                                    </p:animEffect>
                                    <p:anim calcmode="lin" valueType="num">
                                      <p:cBhvr>
                                        <p:cTn id="13" dur="1000" fill="hold"/>
                                        <p:tgtEl>
                                          <p:spTgt spid="72"/>
                                        </p:tgtEl>
                                        <p:attrNameLst>
                                          <p:attrName>ppt_x</p:attrName>
                                        </p:attrNameLst>
                                      </p:cBhvr>
                                      <p:tavLst>
                                        <p:tav tm="0">
                                          <p:val>
                                            <p:strVal val="#ppt_x"/>
                                          </p:val>
                                        </p:tav>
                                        <p:tav tm="100000">
                                          <p:val>
                                            <p:strVal val="#ppt_x"/>
                                          </p:val>
                                        </p:tav>
                                      </p:tavLst>
                                    </p:anim>
                                    <p:anim calcmode="lin" valueType="num">
                                      <p:cBhvr>
                                        <p:cTn id="14" dur="1000" fill="hold"/>
                                        <p:tgtEl>
                                          <p:spTgt spid="7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1000"/>
                                        <p:tgtEl>
                                          <p:spTgt spid="70"/>
                                        </p:tgtEl>
                                      </p:cBhvr>
                                    </p:animEffect>
                                    <p:anim calcmode="lin" valueType="num">
                                      <p:cBhvr>
                                        <p:cTn id="18" dur="1000" fill="hold"/>
                                        <p:tgtEl>
                                          <p:spTgt spid="70"/>
                                        </p:tgtEl>
                                        <p:attrNameLst>
                                          <p:attrName>ppt_x</p:attrName>
                                        </p:attrNameLst>
                                      </p:cBhvr>
                                      <p:tavLst>
                                        <p:tav tm="0">
                                          <p:val>
                                            <p:strVal val="#ppt_x"/>
                                          </p:val>
                                        </p:tav>
                                        <p:tav tm="100000">
                                          <p:val>
                                            <p:strVal val="#ppt_x"/>
                                          </p:val>
                                        </p:tav>
                                      </p:tavLst>
                                    </p:anim>
                                    <p:anim calcmode="lin" valueType="num">
                                      <p:cBhvr>
                                        <p:cTn id="19" dur="1000" fill="hold"/>
                                        <p:tgtEl>
                                          <p:spTgt spid="7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1000"/>
                                        <p:tgtEl>
                                          <p:spTgt spid="31"/>
                                        </p:tgtEl>
                                      </p:cBhvr>
                                    </p:animEffect>
                                    <p:anim calcmode="lin" valueType="num">
                                      <p:cBhvr>
                                        <p:cTn id="28" dur="1000" fill="hold"/>
                                        <p:tgtEl>
                                          <p:spTgt spid="31"/>
                                        </p:tgtEl>
                                        <p:attrNameLst>
                                          <p:attrName>ppt_x</p:attrName>
                                        </p:attrNameLst>
                                      </p:cBhvr>
                                      <p:tavLst>
                                        <p:tav tm="0">
                                          <p:val>
                                            <p:strVal val="#ppt_x"/>
                                          </p:val>
                                        </p:tav>
                                        <p:tav tm="100000">
                                          <p:val>
                                            <p:strVal val="#ppt_x"/>
                                          </p:val>
                                        </p:tav>
                                      </p:tavLst>
                                    </p:anim>
                                    <p:anim calcmode="lin" valueType="num">
                                      <p:cBhvr>
                                        <p:cTn id="29" dur="1000" fill="hold"/>
                                        <p:tgtEl>
                                          <p:spTgt spid="31"/>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1000"/>
                                        <p:tgtEl>
                                          <p:spTgt spid="27"/>
                                        </p:tgtEl>
                                      </p:cBhvr>
                                    </p:animEffect>
                                    <p:anim calcmode="lin" valueType="num">
                                      <p:cBhvr>
                                        <p:cTn id="33" dur="1000" fill="hold"/>
                                        <p:tgtEl>
                                          <p:spTgt spid="27"/>
                                        </p:tgtEl>
                                        <p:attrNameLst>
                                          <p:attrName>ppt_x</p:attrName>
                                        </p:attrNameLst>
                                      </p:cBhvr>
                                      <p:tavLst>
                                        <p:tav tm="0">
                                          <p:val>
                                            <p:strVal val="#ppt_x"/>
                                          </p:val>
                                        </p:tav>
                                        <p:tav tm="100000">
                                          <p:val>
                                            <p:strVal val="#ppt_x"/>
                                          </p:val>
                                        </p:tav>
                                      </p:tavLst>
                                    </p:anim>
                                    <p:anim calcmode="lin" valueType="num">
                                      <p:cBhvr>
                                        <p:cTn id="34" dur="1000" fill="hold"/>
                                        <p:tgtEl>
                                          <p:spTgt spid="2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1000"/>
                                        <p:tgtEl>
                                          <p:spTgt spid="74"/>
                                        </p:tgtEl>
                                      </p:cBhvr>
                                    </p:animEffect>
                                    <p:anim calcmode="lin" valueType="num">
                                      <p:cBhvr>
                                        <p:cTn id="50" dur="1000" fill="hold"/>
                                        <p:tgtEl>
                                          <p:spTgt spid="74"/>
                                        </p:tgtEl>
                                        <p:attrNameLst>
                                          <p:attrName>ppt_x</p:attrName>
                                        </p:attrNameLst>
                                      </p:cBhvr>
                                      <p:tavLst>
                                        <p:tav tm="0">
                                          <p:val>
                                            <p:strVal val="#ppt_x"/>
                                          </p:val>
                                        </p:tav>
                                        <p:tav tm="100000">
                                          <p:val>
                                            <p:strVal val="#ppt_x"/>
                                          </p:val>
                                        </p:tav>
                                      </p:tavLst>
                                    </p:anim>
                                    <p:anim calcmode="lin" valueType="num">
                                      <p:cBhvr>
                                        <p:cTn id="51" dur="1000" fill="hold"/>
                                        <p:tgtEl>
                                          <p:spTgt spid="74"/>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fade">
                                      <p:cBhvr>
                                        <p:cTn id="54" dur="1000"/>
                                        <p:tgtEl>
                                          <p:spTgt spid="61"/>
                                        </p:tgtEl>
                                      </p:cBhvr>
                                    </p:animEffect>
                                    <p:anim calcmode="lin" valueType="num">
                                      <p:cBhvr>
                                        <p:cTn id="55" dur="1000" fill="hold"/>
                                        <p:tgtEl>
                                          <p:spTgt spid="61"/>
                                        </p:tgtEl>
                                        <p:attrNameLst>
                                          <p:attrName>ppt_x</p:attrName>
                                        </p:attrNameLst>
                                      </p:cBhvr>
                                      <p:tavLst>
                                        <p:tav tm="0">
                                          <p:val>
                                            <p:strVal val="#ppt_x"/>
                                          </p:val>
                                        </p:tav>
                                        <p:tav tm="100000">
                                          <p:val>
                                            <p:strVal val="#ppt_x"/>
                                          </p:val>
                                        </p:tav>
                                      </p:tavLst>
                                    </p:anim>
                                    <p:anim calcmode="lin" valueType="num">
                                      <p:cBhvr>
                                        <p:cTn id="56" dur="1000" fill="hold"/>
                                        <p:tgtEl>
                                          <p:spTgt spid="61"/>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fade">
                                      <p:cBhvr>
                                        <p:cTn id="59" dur="1000"/>
                                        <p:tgtEl>
                                          <p:spTgt spid="83"/>
                                        </p:tgtEl>
                                      </p:cBhvr>
                                    </p:animEffect>
                                    <p:anim calcmode="lin" valueType="num">
                                      <p:cBhvr>
                                        <p:cTn id="60" dur="1000" fill="hold"/>
                                        <p:tgtEl>
                                          <p:spTgt spid="83"/>
                                        </p:tgtEl>
                                        <p:attrNameLst>
                                          <p:attrName>ppt_x</p:attrName>
                                        </p:attrNameLst>
                                      </p:cBhvr>
                                      <p:tavLst>
                                        <p:tav tm="0">
                                          <p:val>
                                            <p:strVal val="#ppt_x"/>
                                          </p:val>
                                        </p:tav>
                                        <p:tav tm="100000">
                                          <p:val>
                                            <p:strVal val="#ppt_x"/>
                                          </p:val>
                                        </p:tav>
                                      </p:tavLst>
                                    </p:anim>
                                    <p:anim calcmode="lin" valueType="num">
                                      <p:cBhvr>
                                        <p:cTn id="61" dur="1000" fill="hold"/>
                                        <p:tgtEl>
                                          <p:spTgt spid="83"/>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fade">
                                      <p:cBhvr>
                                        <p:cTn id="64" dur="1000"/>
                                        <p:tgtEl>
                                          <p:spTgt spid="32"/>
                                        </p:tgtEl>
                                      </p:cBhvr>
                                    </p:animEffect>
                                    <p:anim calcmode="lin" valueType="num">
                                      <p:cBhvr>
                                        <p:cTn id="65" dur="1000" fill="hold"/>
                                        <p:tgtEl>
                                          <p:spTgt spid="32"/>
                                        </p:tgtEl>
                                        <p:attrNameLst>
                                          <p:attrName>ppt_x</p:attrName>
                                        </p:attrNameLst>
                                      </p:cBhvr>
                                      <p:tavLst>
                                        <p:tav tm="0">
                                          <p:val>
                                            <p:strVal val="#ppt_x"/>
                                          </p:val>
                                        </p:tav>
                                        <p:tav tm="100000">
                                          <p:val>
                                            <p:strVal val="#ppt_x"/>
                                          </p:val>
                                        </p:tav>
                                      </p:tavLst>
                                    </p:anim>
                                    <p:anim calcmode="lin" valueType="num">
                                      <p:cBhvr>
                                        <p:cTn id="66" dur="1000" fill="hold"/>
                                        <p:tgtEl>
                                          <p:spTgt spid="32"/>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1000"/>
                                        <p:tgtEl>
                                          <p:spTgt spid="11"/>
                                        </p:tgtEl>
                                      </p:cBhvr>
                                    </p:animEffect>
                                    <p:anim calcmode="lin" valueType="num">
                                      <p:cBhvr>
                                        <p:cTn id="70" dur="1000" fill="hold"/>
                                        <p:tgtEl>
                                          <p:spTgt spid="11"/>
                                        </p:tgtEl>
                                        <p:attrNameLst>
                                          <p:attrName>ppt_x</p:attrName>
                                        </p:attrNameLst>
                                      </p:cBhvr>
                                      <p:tavLst>
                                        <p:tav tm="0">
                                          <p:val>
                                            <p:strVal val="#ppt_x"/>
                                          </p:val>
                                        </p:tav>
                                        <p:tav tm="100000">
                                          <p:val>
                                            <p:strVal val="#ppt_x"/>
                                          </p:val>
                                        </p:tav>
                                      </p:tavLst>
                                    </p:anim>
                                    <p:anim calcmode="lin" valueType="num">
                                      <p:cBhvr>
                                        <p:cTn id="71" dur="1000" fill="hold"/>
                                        <p:tgtEl>
                                          <p:spTgt spid="11"/>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1000"/>
                                        <p:tgtEl>
                                          <p:spTgt spid="12"/>
                                        </p:tgtEl>
                                      </p:cBhvr>
                                    </p:animEffect>
                                    <p:anim calcmode="lin" valueType="num">
                                      <p:cBhvr>
                                        <p:cTn id="75" dur="1000" fill="hold"/>
                                        <p:tgtEl>
                                          <p:spTgt spid="12"/>
                                        </p:tgtEl>
                                        <p:attrNameLst>
                                          <p:attrName>ppt_x</p:attrName>
                                        </p:attrNameLst>
                                      </p:cBhvr>
                                      <p:tavLst>
                                        <p:tav tm="0">
                                          <p:val>
                                            <p:strVal val="#ppt_x"/>
                                          </p:val>
                                        </p:tav>
                                        <p:tav tm="100000">
                                          <p:val>
                                            <p:strVal val="#ppt_x"/>
                                          </p:val>
                                        </p:tav>
                                      </p:tavLst>
                                    </p:anim>
                                    <p:anim calcmode="lin" valueType="num">
                                      <p:cBhvr>
                                        <p:cTn id="76" dur="1000" fill="hold"/>
                                        <p:tgtEl>
                                          <p:spTgt spid="12"/>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47"/>
                                        </p:tgtEl>
                                        <p:attrNameLst>
                                          <p:attrName>style.visibility</p:attrName>
                                        </p:attrNameLst>
                                      </p:cBhvr>
                                      <p:to>
                                        <p:strVal val="visible"/>
                                      </p:to>
                                    </p:set>
                                    <p:animEffect transition="in" filter="fade">
                                      <p:cBhvr>
                                        <p:cTn id="79" dur="1000"/>
                                        <p:tgtEl>
                                          <p:spTgt spid="47"/>
                                        </p:tgtEl>
                                      </p:cBhvr>
                                    </p:animEffect>
                                    <p:anim calcmode="lin" valueType="num">
                                      <p:cBhvr>
                                        <p:cTn id="80" dur="1000" fill="hold"/>
                                        <p:tgtEl>
                                          <p:spTgt spid="47"/>
                                        </p:tgtEl>
                                        <p:attrNameLst>
                                          <p:attrName>ppt_x</p:attrName>
                                        </p:attrNameLst>
                                      </p:cBhvr>
                                      <p:tavLst>
                                        <p:tav tm="0">
                                          <p:val>
                                            <p:strVal val="#ppt_x"/>
                                          </p:val>
                                        </p:tav>
                                        <p:tav tm="100000">
                                          <p:val>
                                            <p:strVal val="#ppt_x"/>
                                          </p:val>
                                        </p:tav>
                                      </p:tavLst>
                                    </p:anim>
                                    <p:anim calcmode="lin" valueType="num">
                                      <p:cBhvr>
                                        <p:cTn id="81" dur="1000" fill="hold"/>
                                        <p:tgtEl>
                                          <p:spTgt spid="47"/>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fade">
                                      <p:cBhvr>
                                        <p:cTn id="84" dur="1000"/>
                                        <p:tgtEl>
                                          <p:spTgt spid="41"/>
                                        </p:tgtEl>
                                      </p:cBhvr>
                                    </p:animEffect>
                                    <p:anim calcmode="lin" valueType="num">
                                      <p:cBhvr>
                                        <p:cTn id="85" dur="1000" fill="hold"/>
                                        <p:tgtEl>
                                          <p:spTgt spid="41"/>
                                        </p:tgtEl>
                                        <p:attrNameLst>
                                          <p:attrName>ppt_x</p:attrName>
                                        </p:attrNameLst>
                                      </p:cBhvr>
                                      <p:tavLst>
                                        <p:tav tm="0">
                                          <p:val>
                                            <p:strVal val="#ppt_x"/>
                                          </p:val>
                                        </p:tav>
                                        <p:tav tm="100000">
                                          <p:val>
                                            <p:strVal val="#ppt_x"/>
                                          </p:val>
                                        </p:tav>
                                      </p:tavLst>
                                    </p:anim>
                                    <p:anim calcmode="lin" valueType="num">
                                      <p:cBhvr>
                                        <p:cTn id="86" dur="1000" fill="hold"/>
                                        <p:tgtEl>
                                          <p:spTgt spid="41"/>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21"/>
                                        </p:tgtEl>
                                        <p:attrNameLst>
                                          <p:attrName>style.visibility</p:attrName>
                                        </p:attrNameLst>
                                      </p:cBhvr>
                                      <p:to>
                                        <p:strVal val="visible"/>
                                      </p:to>
                                    </p:set>
                                    <p:animEffect transition="in" filter="fade">
                                      <p:cBhvr>
                                        <p:cTn id="89" dur="1000"/>
                                        <p:tgtEl>
                                          <p:spTgt spid="21"/>
                                        </p:tgtEl>
                                      </p:cBhvr>
                                    </p:animEffect>
                                    <p:anim calcmode="lin" valueType="num">
                                      <p:cBhvr>
                                        <p:cTn id="90" dur="1000" fill="hold"/>
                                        <p:tgtEl>
                                          <p:spTgt spid="21"/>
                                        </p:tgtEl>
                                        <p:attrNameLst>
                                          <p:attrName>ppt_x</p:attrName>
                                        </p:attrNameLst>
                                      </p:cBhvr>
                                      <p:tavLst>
                                        <p:tav tm="0">
                                          <p:val>
                                            <p:strVal val="#ppt_x"/>
                                          </p:val>
                                        </p:tav>
                                        <p:tav tm="100000">
                                          <p:val>
                                            <p:strVal val="#ppt_x"/>
                                          </p:val>
                                        </p:tav>
                                      </p:tavLst>
                                    </p:anim>
                                    <p:anim calcmode="lin" valueType="num">
                                      <p:cBhvr>
                                        <p:cTn id="9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24"/>
                                        </p:tgtEl>
                                        <p:attrNameLst>
                                          <p:attrName>style.visibility</p:attrName>
                                        </p:attrNameLst>
                                      </p:cBhvr>
                                      <p:to>
                                        <p:strVal val="visible"/>
                                      </p:to>
                                    </p:set>
                                    <p:animEffect transition="in" filter="fade">
                                      <p:cBhvr>
                                        <p:cTn id="96" dur="1000"/>
                                        <p:tgtEl>
                                          <p:spTgt spid="24"/>
                                        </p:tgtEl>
                                      </p:cBhvr>
                                    </p:animEffect>
                                    <p:anim calcmode="lin" valueType="num">
                                      <p:cBhvr>
                                        <p:cTn id="97" dur="1000" fill="hold"/>
                                        <p:tgtEl>
                                          <p:spTgt spid="24"/>
                                        </p:tgtEl>
                                        <p:attrNameLst>
                                          <p:attrName>ppt_x</p:attrName>
                                        </p:attrNameLst>
                                      </p:cBhvr>
                                      <p:tavLst>
                                        <p:tav tm="0">
                                          <p:val>
                                            <p:strVal val="#ppt_x"/>
                                          </p:val>
                                        </p:tav>
                                        <p:tav tm="100000">
                                          <p:val>
                                            <p:strVal val="#ppt_x"/>
                                          </p:val>
                                        </p:tav>
                                      </p:tavLst>
                                    </p:anim>
                                    <p:anim calcmode="lin" valueType="num">
                                      <p:cBhvr>
                                        <p:cTn id="98" dur="1000" fill="hold"/>
                                        <p:tgtEl>
                                          <p:spTgt spid="24"/>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0"/>
                                        </p:tgtEl>
                                        <p:attrNameLst>
                                          <p:attrName>style.visibility</p:attrName>
                                        </p:attrNameLst>
                                      </p:cBhvr>
                                      <p:to>
                                        <p:strVal val="visible"/>
                                      </p:to>
                                    </p:set>
                                    <p:animEffect transition="in" filter="fade">
                                      <p:cBhvr>
                                        <p:cTn id="101" dur="1000"/>
                                        <p:tgtEl>
                                          <p:spTgt spid="10"/>
                                        </p:tgtEl>
                                      </p:cBhvr>
                                    </p:animEffect>
                                    <p:anim calcmode="lin" valueType="num">
                                      <p:cBhvr>
                                        <p:cTn id="102" dur="1000" fill="hold"/>
                                        <p:tgtEl>
                                          <p:spTgt spid="10"/>
                                        </p:tgtEl>
                                        <p:attrNameLst>
                                          <p:attrName>ppt_x</p:attrName>
                                        </p:attrNameLst>
                                      </p:cBhvr>
                                      <p:tavLst>
                                        <p:tav tm="0">
                                          <p:val>
                                            <p:strVal val="#ppt_x"/>
                                          </p:val>
                                        </p:tav>
                                        <p:tav tm="100000">
                                          <p:val>
                                            <p:strVal val="#ppt_x"/>
                                          </p:val>
                                        </p:tav>
                                      </p:tavLst>
                                    </p:anim>
                                    <p:anim calcmode="lin" valueType="num">
                                      <p:cBhvr>
                                        <p:cTn id="103" dur="1000" fill="hold"/>
                                        <p:tgtEl>
                                          <p:spTgt spid="10"/>
                                        </p:tgtEl>
                                        <p:attrNameLst>
                                          <p:attrName>ppt_y</p:attrName>
                                        </p:attrNameLst>
                                      </p:cBhvr>
                                      <p:tavLst>
                                        <p:tav tm="0">
                                          <p:val>
                                            <p:strVal val="#ppt_y+.1"/>
                                          </p:val>
                                        </p:tav>
                                        <p:tav tm="100000">
                                          <p:val>
                                            <p:strVal val="#ppt_y"/>
                                          </p:val>
                                        </p:tav>
                                      </p:tavLst>
                                    </p:anim>
                                  </p:childTnLst>
                                </p:cTn>
                              </p:par>
                              <p:par>
                                <p:cTn id="104" presetID="42" presetClass="entr" presetSubtype="0" fill="hold" nodeType="with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70" grpId="0" animBg="1"/>
      <p:bldP spid="17" grpId="0" animBg="1"/>
      <p:bldP spid="32" grpId="0" animBg="1"/>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5D3F-A733-2018-80AF-CFD777B227BE}"/>
              </a:ext>
            </a:extLst>
          </p:cNvPr>
          <p:cNvSpPr>
            <a:spLocks noGrp="1"/>
          </p:cNvSpPr>
          <p:nvPr>
            <p:ph type="title"/>
          </p:nvPr>
        </p:nvSpPr>
        <p:spPr>
          <a:xfrm>
            <a:off x="514278" y="522398"/>
            <a:ext cx="11018155" cy="487264"/>
          </a:xfrm>
        </p:spPr>
        <p:txBody>
          <a:bodyPr>
            <a:noAutofit/>
          </a:bodyPr>
          <a:lstStyle/>
          <a:p>
            <a:r>
              <a:rPr lang="en-US" dirty="0"/>
              <a:t>CXL Fabric Manager View </a:t>
            </a:r>
          </a:p>
        </p:txBody>
      </p:sp>
      <p:grpSp>
        <p:nvGrpSpPr>
          <p:cNvPr id="61" name="Group 60">
            <a:extLst>
              <a:ext uri="{FF2B5EF4-FFF2-40B4-BE49-F238E27FC236}">
                <a16:creationId xmlns:a16="http://schemas.microsoft.com/office/drawing/2014/main" id="{D9D85E12-3346-E892-1EE2-49FF2EAA0711}"/>
              </a:ext>
            </a:extLst>
          </p:cNvPr>
          <p:cNvGrpSpPr/>
          <p:nvPr/>
        </p:nvGrpSpPr>
        <p:grpSpPr>
          <a:xfrm>
            <a:off x="7823336" y="769742"/>
            <a:ext cx="3987646" cy="2659258"/>
            <a:chOff x="6254044" y="1405474"/>
            <a:chExt cx="5593974" cy="3343077"/>
          </a:xfrm>
        </p:grpSpPr>
        <p:grpSp>
          <p:nvGrpSpPr>
            <p:cNvPr id="62" name="Group 61">
              <a:extLst>
                <a:ext uri="{FF2B5EF4-FFF2-40B4-BE49-F238E27FC236}">
                  <a16:creationId xmlns:a16="http://schemas.microsoft.com/office/drawing/2014/main" id="{0D874A80-4A66-F238-590E-8B8EBF74E4EC}"/>
                </a:ext>
              </a:extLst>
            </p:cNvPr>
            <p:cNvGrpSpPr/>
            <p:nvPr/>
          </p:nvGrpSpPr>
          <p:grpSpPr>
            <a:xfrm>
              <a:off x="6254044" y="1405474"/>
              <a:ext cx="5593974" cy="3191289"/>
              <a:chOff x="5057186" y="1405474"/>
              <a:chExt cx="6790832" cy="4091858"/>
            </a:xfrm>
          </p:grpSpPr>
          <p:grpSp>
            <p:nvGrpSpPr>
              <p:cNvPr id="65" name="Group 64">
                <a:extLst>
                  <a:ext uri="{FF2B5EF4-FFF2-40B4-BE49-F238E27FC236}">
                    <a16:creationId xmlns:a16="http://schemas.microsoft.com/office/drawing/2014/main" id="{5A059529-C52C-21D2-3BE3-7E7C4507F74A}"/>
                  </a:ext>
                </a:extLst>
              </p:cNvPr>
              <p:cNvGrpSpPr/>
              <p:nvPr/>
            </p:nvGrpSpPr>
            <p:grpSpPr>
              <a:xfrm>
                <a:off x="5057186" y="1405474"/>
                <a:ext cx="6790832" cy="3923720"/>
                <a:chOff x="5057186" y="1405474"/>
                <a:chExt cx="6790832" cy="3923720"/>
              </a:xfrm>
            </p:grpSpPr>
            <p:cxnSp>
              <p:nvCxnSpPr>
                <p:cNvPr id="68" name="Straight Connector 67">
                  <a:extLst>
                    <a:ext uri="{FF2B5EF4-FFF2-40B4-BE49-F238E27FC236}">
                      <a16:creationId xmlns:a16="http://schemas.microsoft.com/office/drawing/2014/main" id="{0AB8FE78-F862-7C52-A1EB-471201BA9E5A}"/>
                    </a:ext>
                  </a:extLst>
                </p:cNvPr>
                <p:cNvCxnSpPr>
                  <a:cxnSpLocks/>
                  <a:endCxn id="70" idx="2"/>
                </p:cNvCxnSpPr>
                <p:nvPr/>
              </p:nvCxnSpPr>
              <p:spPr>
                <a:xfrm flipV="1">
                  <a:off x="11181648" y="1846840"/>
                  <a:ext cx="0" cy="297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D7E59C0-75C1-89E5-EF26-FC65B4348160}"/>
                    </a:ext>
                  </a:extLst>
                </p:cNvPr>
                <p:cNvCxnSpPr>
                  <a:cxnSpLocks/>
                  <a:endCxn id="71" idx="2"/>
                </p:cNvCxnSpPr>
                <p:nvPr/>
              </p:nvCxnSpPr>
              <p:spPr>
                <a:xfrm flipV="1">
                  <a:off x="9567336" y="2912082"/>
                  <a:ext cx="0" cy="18877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Rectangle: Rounded Corners 69">
                  <a:extLst>
                    <a:ext uri="{FF2B5EF4-FFF2-40B4-BE49-F238E27FC236}">
                      <a16:creationId xmlns:a16="http://schemas.microsoft.com/office/drawing/2014/main" id="{F85E6F9F-6919-313D-E913-7D8681E578A1}"/>
                    </a:ext>
                  </a:extLst>
                </p:cNvPr>
                <p:cNvSpPr/>
                <p:nvPr/>
              </p:nvSpPr>
              <p:spPr>
                <a:xfrm>
                  <a:off x="10656714" y="1528806"/>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sp>
              <p:nvSpPr>
                <p:cNvPr id="71" name="Rectangle: Rounded Corners 70">
                  <a:extLst>
                    <a:ext uri="{FF2B5EF4-FFF2-40B4-BE49-F238E27FC236}">
                      <a16:creationId xmlns:a16="http://schemas.microsoft.com/office/drawing/2014/main" id="{DEDC1A28-799D-060B-4A2E-A0D2F49F1604}"/>
                    </a:ext>
                  </a:extLst>
                </p:cNvPr>
                <p:cNvSpPr/>
                <p:nvPr/>
              </p:nvSpPr>
              <p:spPr>
                <a:xfrm>
                  <a:off x="9042402" y="1528806"/>
                  <a:ext cx="1049867" cy="1383276"/>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CXL</a:t>
                  </a:r>
                </a:p>
                <a:p>
                  <a:pPr algn="ctr"/>
                  <a:r>
                    <a:rPr lang="en-US" sz="1050" dirty="0"/>
                    <a:t>Switch</a:t>
                  </a:r>
                  <a:endParaRPr lang="en-GB" sz="1050" dirty="0"/>
                </a:p>
              </p:txBody>
            </p:sp>
            <p:cxnSp>
              <p:nvCxnSpPr>
                <p:cNvPr id="72" name="Straight Arrow Connector 71">
                  <a:extLst>
                    <a:ext uri="{FF2B5EF4-FFF2-40B4-BE49-F238E27FC236}">
                      <a16:creationId xmlns:a16="http://schemas.microsoft.com/office/drawing/2014/main" id="{5C77C145-3D5D-4280-CEE1-3AC424D28080}"/>
                    </a:ext>
                  </a:extLst>
                </p:cNvPr>
                <p:cNvCxnSpPr>
                  <a:cxnSpLocks/>
                  <a:endCxn id="70" idx="1"/>
                </p:cNvCxnSpPr>
                <p:nvPr/>
              </p:nvCxnSpPr>
              <p:spPr>
                <a:xfrm>
                  <a:off x="10092269" y="1687823"/>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2F7C9EEA-2D4F-D3FE-93EA-089319AD73D1}"/>
                    </a:ext>
                  </a:extLst>
                </p:cNvPr>
                <p:cNvSpPr/>
                <p:nvPr/>
              </p:nvSpPr>
              <p:spPr>
                <a:xfrm>
                  <a:off x="7721602" y="1619118"/>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C1</a:t>
                  </a:r>
                  <a:endParaRPr lang="en-GB" sz="800" dirty="0"/>
                </a:p>
              </p:txBody>
            </p:sp>
            <p:sp>
              <p:nvSpPr>
                <p:cNvPr id="78" name="Rectangle: Rounded Corners 77">
                  <a:extLst>
                    <a:ext uri="{FF2B5EF4-FFF2-40B4-BE49-F238E27FC236}">
                      <a16:creationId xmlns:a16="http://schemas.microsoft.com/office/drawing/2014/main" id="{EA0B3F74-D125-A339-2624-3979081FBB0E}"/>
                    </a:ext>
                  </a:extLst>
                </p:cNvPr>
                <p:cNvSpPr/>
                <p:nvPr/>
              </p:nvSpPr>
              <p:spPr>
                <a:xfrm>
                  <a:off x="7729579" y="2321202"/>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C2</a:t>
                  </a:r>
                  <a:endParaRPr lang="en-GB" sz="800" dirty="0"/>
                </a:p>
              </p:txBody>
            </p:sp>
            <p:sp>
              <p:nvSpPr>
                <p:cNvPr id="79" name="Rectangle: Rounded Corners 78">
                  <a:extLst>
                    <a:ext uri="{FF2B5EF4-FFF2-40B4-BE49-F238E27FC236}">
                      <a16:creationId xmlns:a16="http://schemas.microsoft.com/office/drawing/2014/main" id="{A913B104-70E2-3F4C-BEB1-FC122C03962C}"/>
                    </a:ext>
                  </a:extLst>
                </p:cNvPr>
                <p:cNvSpPr/>
                <p:nvPr/>
              </p:nvSpPr>
              <p:spPr>
                <a:xfrm>
                  <a:off x="10656714" y="1892468"/>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85" name="Straight Arrow Connector 84">
                  <a:extLst>
                    <a:ext uri="{FF2B5EF4-FFF2-40B4-BE49-F238E27FC236}">
                      <a16:creationId xmlns:a16="http://schemas.microsoft.com/office/drawing/2014/main" id="{10BAB944-4E58-543A-32C2-A0F74BACD906}"/>
                    </a:ext>
                  </a:extLst>
                </p:cNvPr>
                <p:cNvCxnSpPr>
                  <a:cxnSpLocks/>
                  <a:endCxn id="79" idx="1"/>
                </p:cNvCxnSpPr>
                <p:nvPr/>
              </p:nvCxnSpPr>
              <p:spPr>
                <a:xfrm>
                  <a:off x="10092269" y="2046078"/>
                  <a:ext cx="564445" cy="540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Rectangle: Rounded Corners 90">
                  <a:extLst>
                    <a:ext uri="{FF2B5EF4-FFF2-40B4-BE49-F238E27FC236}">
                      <a16:creationId xmlns:a16="http://schemas.microsoft.com/office/drawing/2014/main" id="{B6320214-8F9E-BB69-F1C2-919B3130C892}"/>
                    </a:ext>
                  </a:extLst>
                </p:cNvPr>
                <p:cNvSpPr/>
                <p:nvPr/>
              </p:nvSpPr>
              <p:spPr>
                <a:xfrm>
                  <a:off x="10656714" y="2256130"/>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92" name="Straight Arrow Connector 91">
                  <a:extLst>
                    <a:ext uri="{FF2B5EF4-FFF2-40B4-BE49-F238E27FC236}">
                      <a16:creationId xmlns:a16="http://schemas.microsoft.com/office/drawing/2014/main" id="{BAC1F80A-611C-A80A-2E70-D8C15DF3CD63}"/>
                    </a:ext>
                  </a:extLst>
                </p:cNvPr>
                <p:cNvCxnSpPr>
                  <a:cxnSpLocks/>
                  <a:endCxn id="91" idx="1"/>
                </p:cNvCxnSpPr>
                <p:nvPr/>
              </p:nvCxnSpPr>
              <p:spPr>
                <a:xfrm>
                  <a:off x="10092269" y="2409265"/>
                  <a:ext cx="564445" cy="58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3" name="Rectangle: Rounded Corners 92">
                  <a:extLst>
                    <a:ext uri="{FF2B5EF4-FFF2-40B4-BE49-F238E27FC236}">
                      <a16:creationId xmlns:a16="http://schemas.microsoft.com/office/drawing/2014/main" id="{E738AB18-F0ED-25DE-A0CD-3D1FD80DEE5D}"/>
                    </a:ext>
                  </a:extLst>
                </p:cNvPr>
                <p:cNvSpPr/>
                <p:nvPr/>
              </p:nvSpPr>
              <p:spPr>
                <a:xfrm>
                  <a:off x="10656714" y="2619792"/>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94" name="Straight Arrow Connector 93">
                  <a:extLst>
                    <a:ext uri="{FF2B5EF4-FFF2-40B4-BE49-F238E27FC236}">
                      <a16:creationId xmlns:a16="http://schemas.microsoft.com/office/drawing/2014/main" id="{A0C8F57E-4157-C260-DC2D-E96794C7450D}"/>
                    </a:ext>
                  </a:extLst>
                </p:cNvPr>
                <p:cNvCxnSpPr>
                  <a:cxnSpLocks/>
                  <a:endCxn id="93" idx="1"/>
                </p:cNvCxnSpPr>
                <p:nvPr/>
              </p:nvCxnSpPr>
              <p:spPr>
                <a:xfrm>
                  <a:off x="10092269" y="2778809"/>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Rectangle: Rounded Corners 94">
                  <a:extLst>
                    <a:ext uri="{FF2B5EF4-FFF2-40B4-BE49-F238E27FC236}">
                      <a16:creationId xmlns:a16="http://schemas.microsoft.com/office/drawing/2014/main" id="{4C054DF0-08B5-FC2D-AF01-8DCF1ADEC435}"/>
                    </a:ext>
                  </a:extLst>
                </p:cNvPr>
                <p:cNvSpPr/>
                <p:nvPr/>
              </p:nvSpPr>
              <p:spPr>
                <a:xfrm>
                  <a:off x="10656714" y="3218741"/>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sp>
              <p:nvSpPr>
                <p:cNvPr id="96" name="Rectangle: Rounded Corners 95">
                  <a:extLst>
                    <a:ext uri="{FF2B5EF4-FFF2-40B4-BE49-F238E27FC236}">
                      <a16:creationId xmlns:a16="http://schemas.microsoft.com/office/drawing/2014/main" id="{B2E30CDC-BE3A-0D5B-C9FD-9863DE965C56}"/>
                    </a:ext>
                  </a:extLst>
                </p:cNvPr>
                <p:cNvSpPr/>
                <p:nvPr/>
              </p:nvSpPr>
              <p:spPr>
                <a:xfrm>
                  <a:off x="9042402" y="3218741"/>
                  <a:ext cx="1049867" cy="1383276"/>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CXL</a:t>
                  </a:r>
                </a:p>
                <a:p>
                  <a:pPr algn="ctr"/>
                  <a:r>
                    <a:rPr lang="en-US" sz="1050" dirty="0"/>
                    <a:t>Switch</a:t>
                  </a:r>
                  <a:endParaRPr lang="en-GB" sz="1050" dirty="0"/>
                </a:p>
              </p:txBody>
            </p:sp>
            <p:cxnSp>
              <p:nvCxnSpPr>
                <p:cNvPr id="97" name="Straight Arrow Connector 96">
                  <a:extLst>
                    <a:ext uri="{FF2B5EF4-FFF2-40B4-BE49-F238E27FC236}">
                      <a16:creationId xmlns:a16="http://schemas.microsoft.com/office/drawing/2014/main" id="{5F5AD4C4-DEDD-1AD9-6E78-68B7C08424D2}"/>
                    </a:ext>
                  </a:extLst>
                </p:cNvPr>
                <p:cNvCxnSpPr>
                  <a:cxnSpLocks/>
                  <a:endCxn id="95" idx="1"/>
                </p:cNvCxnSpPr>
                <p:nvPr/>
              </p:nvCxnSpPr>
              <p:spPr>
                <a:xfrm>
                  <a:off x="10092269" y="3377758"/>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8" name="Rectangle: Rounded Corners 97">
                  <a:extLst>
                    <a:ext uri="{FF2B5EF4-FFF2-40B4-BE49-F238E27FC236}">
                      <a16:creationId xmlns:a16="http://schemas.microsoft.com/office/drawing/2014/main" id="{4B3DA601-9BE6-71C1-3171-0AD194F58205}"/>
                    </a:ext>
                  </a:extLst>
                </p:cNvPr>
                <p:cNvSpPr/>
                <p:nvPr/>
              </p:nvSpPr>
              <p:spPr>
                <a:xfrm>
                  <a:off x="7721602" y="3309053"/>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C3</a:t>
                  </a:r>
                  <a:endParaRPr lang="en-GB" sz="800" dirty="0"/>
                </a:p>
              </p:txBody>
            </p:sp>
            <p:sp>
              <p:nvSpPr>
                <p:cNvPr id="99" name="Rectangle: Rounded Corners 98">
                  <a:extLst>
                    <a:ext uri="{FF2B5EF4-FFF2-40B4-BE49-F238E27FC236}">
                      <a16:creationId xmlns:a16="http://schemas.microsoft.com/office/drawing/2014/main" id="{11E1A7A8-0E5F-AE9F-9733-1DF16BB9B68A}"/>
                    </a:ext>
                  </a:extLst>
                </p:cNvPr>
                <p:cNvSpPr/>
                <p:nvPr/>
              </p:nvSpPr>
              <p:spPr>
                <a:xfrm>
                  <a:off x="7729579" y="4099615"/>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C4</a:t>
                  </a:r>
                  <a:endParaRPr lang="en-GB" sz="800" dirty="0"/>
                </a:p>
              </p:txBody>
            </p:sp>
            <p:sp>
              <p:nvSpPr>
                <p:cNvPr id="104" name="Rectangle: Rounded Corners 103">
                  <a:extLst>
                    <a:ext uri="{FF2B5EF4-FFF2-40B4-BE49-F238E27FC236}">
                      <a16:creationId xmlns:a16="http://schemas.microsoft.com/office/drawing/2014/main" id="{0B95354C-A0DB-FEEB-E88A-4D4893133737}"/>
                    </a:ext>
                  </a:extLst>
                </p:cNvPr>
                <p:cNvSpPr/>
                <p:nvPr/>
              </p:nvSpPr>
              <p:spPr>
                <a:xfrm>
                  <a:off x="10656714" y="3582403"/>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05" name="Straight Arrow Connector 104">
                  <a:extLst>
                    <a:ext uri="{FF2B5EF4-FFF2-40B4-BE49-F238E27FC236}">
                      <a16:creationId xmlns:a16="http://schemas.microsoft.com/office/drawing/2014/main" id="{7CC37A42-460B-6310-D38B-C95ABD0B8525}"/>
                    </a:ext>
                  </a:extLst>
                </p:cNvPr>
                <p:cNvCxnSpPr>
                  <a:cxnSpLocks/>
                  <a:endCxn id="104" idx="1"/>
                </p:cNvCxnSpPr>
                <p:nvPr/>
              </p:nvCxnSpPr>
              <p:spPr>
                <a:xfrm>
                  <a:off x="10092269" y="3736013"/>
                  <a:ext cx="564445" cy="540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Rectangle: Rounded Corners 106">
                  <a:extLst>
                    <a:ext uri="{FF2B5EF4-FFF2-40B4-BE49-F238E27FC236}">
                      <a16:creationId xmlns:a16="http://schemas.microsoft.com/office/drawing/2014/main" id="{5BE7CD63-127D-2B9C-62E0-1C927254E055}"/>
                    </a:ext>
                  </a:extLst>
                </p:cNvPr>
                <p:cNvSpPr/>
                <p:nvPr/>
              </p:nvSpPr>
              <p:spPr>
                <a:xfrm>
                  <a:off x="10656714" y="3946065"/>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08" name="Straight Arrow Connector 107">
                  <a:extLst>
                    <a:ext uri="{FF2B5EF4-FFF2-40B4-BE49-F238E27FC236}">
                      <a16:creationId xmlns:a16="http://schemas.microsoft.com/office/drawing/2014/main" id="{55DBB1AB-C972-FC23-07C0-E4BF758A138E}"/>
                    </a:ext>
                  </a:extLst>
                </p:cNvPr>
                <p:cNvCxnSpPr>
                  <a:cxnSpLocks/>
                  <a:endCxn id="107" idx="1"/>
                </p:cNvCxnSpPr>
                <p:nvPr/>
              </p:nvCxnSpPr>
              <p:spPr>
                <a:xfrm>
                  <a:off x="10092269" y="4099200"/>
                  <a:ext cx="564445" cy="58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Rectangle: Rounded Corners 108">
                  <a:extLst>
                    <a:ext uri="{FF2B5EF4-FFF2-40B4-BE49-F238E27FC236}">
                      <a16:creationId xmlns:a16="http://schemas.microsoft.com/office/drawing/2014/main" id="{648D0639-CC69-50B3-247B-0E0431808E4F}"/>
                    </a:ext>
                  </a:extLst>
                </p:cNvPr>
                <p:cNvSpPr/>
                <p:nvPr/>
              </p:nvSpPr>
              <p:spPr>
                <a:xfrm>
                  <a:off x="10656714" y="4309727"/>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10" name="Straight Arrow Connector 109">
                  <a:extLst>
                    <a:ext uri="{FF2B5EF4-FFF2-40B4-BE49-F238E27FC236}">
                      <a16:creationId xmlns:a16="http://schemas.microsoft.com/office/drawing/2014/main" id="{4DAA7498-5C9D-1715-14DC-CBC585851BC1}"/>
                    </a:ext>
                  </a:extLst>
                </p:cNvPr>
                <p:cNvCxnSpPr>
                  <a:cxnSpLocks/>
                  <a:endCxn id="109" idx="1"/>
                </p:cNvCxnSpPr>
                <p:nvPr/>
              </p:nvCxnSpPr>
              <p:spPr>
                <a:xfrm>
                  <a:off x="10092269" y="4468744"/>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E1DB10EE-EF66-852B-2A59-D4F6A6050641}"/>
                    </a:ext>
                  </a:extLst>
                </p:cNvPr>
                <p:cNvCxnSpPr>
                  <a:cxnSpLocks/>
                  <a:stCxn id="73" idx="3"/>
                </p:cNvCxnSpPr>
                <p:nvPr/>
              </p:nvCxnSpPr>
              <p:spPr>
                <a:xfrm flipV="1">
                  <a:off x="8247513" y="1827962"/>
                  <a:ext cx="794889"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A871EE27-55EE-C38A-D106-CBC23D73A695}"/>
                    </a:ext>
                  </a:extLst>
                </p:cNvPr>
                <p:cNvCxnSpPr>
                  <a:cxnSpLocks/>
                  <a:stCxn id="99" idx="3"/>
                </p:cNvCxnSpPr>
                <p:nvPr/>
              </p:nvCxnSpPr>
              <p:spPr>
                <a:xfrm>
                  <a:off x="8255490" y="4308460"/>
                  <a:ext cx="786912"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Connector: Elbow 112">
                  <a:extLst>
                    <a:ext uri="{FF2B5EF4-FFF2-40B4-BE49-F238E27FC236}">
                      <a16:creationId xmlns:a16="http://schemas.microsoft.com/office/drawing/2014/main" id="{C2939ABC-B656-9BBE-B95B-8A8CF24225D0}"/>
                    </a:ext>
                  </a:extLst>
                </p:cNvPr>
                <p:cNvCxnSpPr>
                  <a:stCxn id="71" idx="1"/>
                  <a:endCxn id="98" idx="3"/>
                </p:cNvCxnSpPr>
                <p:nvPr/>
              </p:nvCxnSpPr>
              <p:spPr>
                <a:xfrm rot="10800000" flipV="1">
                  <a:off x="8247514" y="2220444"/>
                  <a:ext cx="794889" cy="1297454"/>
                </a:xfrm>
                <a:prstGeom prst="bentConnector3">
                  <a:avLst>
                    <a:gd name="adj1" fmla="val 5426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Connector: Elbow 113">
                  <a:extLst>
                    <a:ext uri="{FF2B5EF4-FFF2-40B4-BE49-F238E27FC236}">
                      <a16:creationId xmlns:a16="http://schemas.microsoft.com/office/drawing/2014/main" id="{D9068245-EC55-3F13-BEF0-9A5754952842}"/>
                    </a:ext>
                  </a:extLst>
                </p:cNvPr>
                <p:cNvCxnSpPr>
                  <a:cxnSpLocks/>
                  <a:stCxn id="96" idx="1"/>
                  <a:endCxn id="78" idx="3"/>
                </p:cNvCxnSpPr>
                <p:nvPr/>
              </p:nvCxnSpPr>
              <p:spPr>
                <a:xfrm rot="10800000">
                  <a:off x="8255490" y="2530047"/>
                  <a:ext cx="786912" cy="1380332"/>
                </a:xfrm>
                <a:prstGeom prst="bentConnector3">
                  <a:avLst>
                    <a:gd name="adj1" fmla="val 35654"/>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Rectangle: Rounded Corners 124">
                  <a:extLst>
                    <a:ext uri="{FF2B5EF4-FFF2-40B4-BE49-F238E27FC236}">
                      <a16:creationId xmlns:a16="http://schemas.microsoft.com/office/drawing/2014/main" id="{10B0330B-2836-A603-4D8F-646D341A6BED}"/>
                    </a:ext>
                  </a:extLst>
                </p:cNvPr>
                <p:cNvSpPr/>
                <p:nvPr/>
              </p:nvSpPr>
              <p:spPr>
                <a:xfrm>
                  <a:off x="6283245" y="1528805"/>
                  <a:ext cx="1049867" cy="32923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CXL</a:t>
                  </a:r>
                </a:p>
                <a:p>
                  <a:pPr algn="ctr"/>
                  <a:r>
                    <a:rPr lang="en-US" sz="1000" dirty="0"/>
                    <a:t>Fabric Switch</a:t>
                  </a:r>
                  <a:endParaRPr lang="en-GB" sz="1000" dirty="0"/>
                </a:p>
              </p:txBody>
            </p:sp>
            <p:sp>
              <p:nvSpPr>
                <p:cNvPr id="129" name="Rectangle 128">
                  <a:extLst>
                    <a:ext uri="{FF2B5EF4-FFF2-40B4-BE49-F238E27FC236}">
                      <a16:creationId xmlns:a16="http://schemas.microsoft.com/office/drawing/2014/main" id="{DF0AE576-1540-D733-F1C1-8173799C6CFD}"/>
                    </a:ext>
                  </a:extLst>
                </p:cNvPr>
                <p:cNvSpPr/>
                <p:nvPr/>
              </p:nvSpPr>
              <p:spPr>
                <a:xfrm>
                  <a:off x="7729579" y="1405474"/>
                  <a:ext cx="4118439" cy="392372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endParaRPr>
                </a:p>
              </p:txBody>
            </p:sp>
            <p:sp>
              <p:nvSpPr>
                <p:cNvPr id="140" name="Rectangle: Rounded Corners 139">
                  <a:extLst>
                    <a:ext uri="{FF2B5EF4-FFF2-40B4-BE49-F238E27FC236}">
                      <a16:creationId xmlns:a16="http://schemas.microsoft.com/office/drawing/2014/main" id="{A3B4CE78-76A4-C30D-72F4-D11FC721611C}"/>
                    </a:ext>
                  </a:extLst>
                </p:cNvPr>
                <p:cNvSpPr/>
                <p:nvPr/>
              </p:nvSpPr>
              <p:spPr>
                <a:xfrm>
                  <a:off x="5057186" y="1623044"/>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1</a:t>
                  </a:r>
                </a:p>
              </p:txBody>
            </p:sp>
            <p:cxnSp>
              <p:nvCxnSpPr>
                <p:cNvPr id="141" name="Straight Arrow Connector 140">
                  <a:extLst>
                    <a:ext uri="{FF2B5EF4-FFF2-40B4-BE49-F238E27FC236}">
                      <a16:creationId xmlns:a16="http://schemas.microsoft.com/office/drawing/2014/main" id="{ACF735C2-EAAB-19AE-C996-5BFEFE860B3D}"/>
                    </a:ext>
                  </a:extLst>
                </p:cNvPr>
                <p:cNvCxnSpPr>
                  <a:cxnSpLocks/>
                </p:cNvCxnSpPr>
                <p:nvPr/>
              </p:nvCxnSpPr>
              <p:spPr>
                <a:xfrm flipV="1">
                  <a:off x="5861260" y="1814664"/>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Rectangle: Rounded Corners 141">
                  <a:extLst>
                    <a:ext uri="{FF2B5EF4-FFF2-40B4-BE49-F238E27FC236}">
                      <a16:creationId xmlns:a16="http://schemas.microsoft.com/office/drawing/2014/main" id="{33FB2DFA-1BED-69F0-FB1B-F3EF46420A03}"/>
                    </a:ext>
                  </a:extLst>
                </p:cNvPr>
                <p:cNvSpPr/>
                <p:nvPr/>
              </p:nvSpPr>
              <p:spPr>
                <a:xfrm>
                  <a:off x="5057186" y="2233926"/>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2</a:t>
                  </a:r>
                </a:p>
              </p:txBody>
            </p:sp>
            <p:cxnSp>
              <p:nvCxnSpPr>
                <p:cNvPr id="143" name="Straight Arrow Connector 142">
                  <a:extLst>
                    <a:ext uri="{FF2B5EF4-FFF2-40B4-BE49-F238E27FC236}">
                      <a16:creationId xmlns:a16="http://schemas.microsoft.com/office/drawing/2014/main" id="{485DBE30-E8D8-25D6-DAC2-36AC90397AD8}"/>
                    </a:ext>
                  </a:extLst>
                </p:cNvPr>
                <p:cNvCxnSpPr>
                  <a:cxnSpLocks/>
                </p:cNvCxnSpPr>
                <p:nvPr/>
              </p:nvCxnSpPr>
              <p:spPr>
                <a:xfrm flipV="1">
                  <a:off x="5856362" y="2427353"/>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8" name="Rectangle: Rounded Corners 147">
                  <a:extLst>
                    <a:ext uri="{FF2B5EF4-FFF2-40B4-BE49-F238E27FC236}">
                      <a16:creationId xmlns:a16="http://schemas.microsoft.com/office/drawing/2014/main" id="{9C5F158C-0306-E099-4AC7-296924255785}"/>
                    </a:ext>
                  </a:extLst>
                </p:cNvPr>
                <p:cNvSpPr/>
                <p:nvPr/>
              </p:nvSpPr>
              <p:spPr>
                <a:xfrm>
                  <a:off x="5057186" y="2844808"/>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3</a:t>
                  </a:r>
                </a:p>
              </p:txBody>
            </p:sp>
            <p:cxnSp>
              <p:nvCxnSpPr>
                <p:cNvPr id="149" name="Straight Arrow Connector 148">
                  <a:extLst>
                    <a:ext uri="{FF2B5EF4-FFF2-40B4-BE49-F238E27FC236}">
                      <a16:creationId xmlns:a16="http://schemas.microsoft.com/office/drawing/2014/main" id="{3D6304CD-21D2-070E-C65E-ED10CE2ABFBC}"/>
                    </a:ext>
                  </a:extLst>
                </p:cNvPr>
                <p:cNvCxnSpPr>
                  <a:cxnSpLocks/>
                </p:cNvCxnSpPr>
                <p:nvPr/>
              </p:nvCxnSpPr>
              <p:spPr>
                <a:xfrm flipV="1">
                  <a:off x="5866261" y="3041402"/>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0" name="Rectangle: Rounded Corners 149">
                  <a:extLst>
                    <a:ext uri="{FF2B5EF4-FFF2-40B4-BE49-F238E27FC236}">
                      <a16:creationId xmlns:a16="http://schemas.microsoft.com/office/drawing/2014/main" id="{ABCC34A6-14A0-9182-5322-25297BC672E6}"/>
                    </a:ext>
                  </a:extLst>
                </p:cNvPr>
                <p:cNvSpPr/>
                <p:nvPr/>
              </p:nvSpPr>
              <p:spPr>
                <a:xfrm>
                  <a:off x="5057186" y="3455690"/>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4</a:t>
                  </a:r>
                </a:p>
              </p:txBody>
            </p:sp>
            <p:cxnSp>
              <p:nvCxnSpPr>
                <p:cNvPr id="151" name="Straight Arrow Connector 150">
                  <a:extLst>
                    <a:ext uri="{FF2B5EF4-FFF2-40B4-BE49-F238E27FC236}">
                      <a16:creationId xmlns:a16="http://schemas.microsoft.com/office/drawing/2014/main" id="{6CCDB791-A59D-0753-0EB3-31199FFA6351}"/>
                    </a:ext>
                  </a:extLst>
                </p:cNvPr>
                <p:cNvCxnSpPr>
                  <a:cxnSpLocks/>
                </p:cNvCxnSpPr>
                <p:nvPr/>
              </p:nvCxnSpPr>
              <p:spPr>
                <a:xfrm flipV="1">
                  <a:off x="5861363" y="3654091"/>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Rectangle: Rounded Corners 151">
                  <a:extLst>
                    <a:ext uri="{FF2B5EF4-FFF2-40B4-BE49-F238E27FC236}">
                      <a16:creationId xmlns:a16="http://schemas.microsoft.com/office/drawing/2014/main" id="{A74CF420-3B36-255B-DAEE-6E036B11F294}"/>
                    </a:ext>
                  </a:extLst>
                </p:cNvPr>
                <p:cNvSpPr/>
                <p:nvPr/>
              </p:nvSpPr>
              <p:spPr>
                <a:xfrm>
                  <a:off x="5057186" y="4066572"/>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5</a:t>
                  </a:r>
                </a:p>
              </p:txBody>
            </p:sp>
            <p:cxnSp>
              <p:nvCxnSpPr>
                <p:cNvPr id="153" name="Straight Arrow Connector 152">
                  <a:extLst>
                    <a:ext uri="{FF2B5EF4-FFF2-40B4-BE49-F238E27FC236}">
                      <a16:creationId xmlns:a16="http://schemas.microsoft.com/office/drawing/2014/main" id="{D8E37BE5-CF29-4E87-FF66-C9BC454F0999}"/>
                    </a:ext>
                  </a:extLst>
                </p:cNvPr>
                <p:cNvCxnSpPr>
                  <a:cxnSpLocks/>
                </p:cNvCxnSpPr>
                <p:nvPr/>
              </p:nvCxnSpPr>
              <p:spPr>
                <a:xfrm flipV="1">
                  <a:off x="5872758" y="4258192"/>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4" name="Rectangle: Rounded Corners 153">
                  <a:extLst>
                    <a:ext uri="{FF2B5EF4-FFF2-40B4-BE49-F238E27FC236}">
                      <a16:creationId xmlns:a16="http://schemas.microsoft.com/office/drawing/2014/main" id="{FBD9C4A5-FAC3-2C6F-D17C-93539007CFF3}"/>
                    </a:ext>
                  </a:extLst>
                </p:cNvPr>
                <p:cNvSpPr/>
                <p:nvPr/>
              </p:nvSpPr>
              <p:spPr>
                <a:xfrm>
                  <a:off x="8782756" y="4788373"/>
                  <a:ext cx="2676459" cy="400198"/>
                </a:xfrm>
                <a:prstGeom prst="roundRect">
                  <a:avLst/>
                </a:prstGeom>
                <a:gradFill>
                  <a:gsLst>
                    <a:gs pos="100000">
                      <a:srgbClr val="0070C0"/>
                    </a:gs>
                    <a:gs pos="20000">
                      <a:schemeClr val="accent1">
                        <a:lumMod val="40000"/>
                        <a:lumOff val="60000"/>
                      </a:schemeClr>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Enclosure Mgr</a:t>
                  </a:r>
                  <a:endParaRPr lang="en-GB" sz="1200" dirty="0"/>
                </a:p>
              </p:txBody>
            </p:sp>
            <p:cxnSp>
              <p:nvCxnSpPr>
                <p:cNvPr id="155" name="Straight Arrow Connector 154">
                  <a:extLst>
                    <a:ext uri="{FF2B5EF4-FFF2-40B4-BE49-F238E27FC236}">
                      <a16:creationId xmlns:a16="http://schemas.microsoft.com/office/drawing/2014/main" id="{5AAD8252-23EE-2C80-50DE-C8F5F7387108}"/>
                    </a:ext>
                  </a:extLst>
                </p:cNvPr>
                <p:cNvCxnSpPr>
                  <a:cxnSpLocks/>
                  <a:endCxn id="73" idx="1"/>
                </p:cNvCxnSpPr>
                <p:nvPr/>
              </p:nvCxnSpPr>
              <p:spPr>
                <a:xfrm>
                  <a:off x="7341089" y="1827963"/>
                  <a:ext cx="380513"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471393AC-4217-41B3-68DB-78DD79F4C05B}"/>
                    </a:ext>
                  </a:extLst>
                </p:cNvPr>
                <p:cNvCxnSpPr>
                  <a:cxnSpLocks/>
                  <a:endCxn id="78" idx="1"/>
                </p:cNvCxnSpPr>
                <p:nvPr/>
              </p:nvCxnSpPr>
              <p:spPr>
                <a:xfrm>
                  <a:off x="7312595" y="2530046"/>
                  <a:ext cx="416984"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981A1527-0426-C481-45E5-506D3B3B7224}"/>
                    </a:ext>
                  </a:extLst>
                </p:cNvPr>
                <p:cNvCxnSpPr>
                  <a:cxnSpLocks/>
                  <a:endCxn id="98" idx="1"/>
                </p:cNvCxnSpPr>
                <p:nvPr/>
              </p:nvCxnSpPr>
              <p:spPr>
                <a:xfrm>
                  <a:off x="7312595" y="3513214"/>
                  <a:ext cx="409007" cy="468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B8A4D175-370C-EBBB-843F-096659CD035D}"/>
                    </a:ext>
                  </a:extLst>
                </p:cNvPr>
                <p:cNvCxnSpPr>
                  <a:cxnSpLocks/>
                  <a:endCxn id="99" idx="1"/>
                </p:cNvCxnSpPr>
                <p:nvPr/>
              </p:nvCxnSpPr>
              <p:spPr>
                <a:xfrm>
                  <a:off x="7304618" y="4297413"/>
                  <a:ext cx="424961" cy="110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66" name="Rectangle: Rounded Corners 65">
                <a:extLst>
                  <a:ext uri="{FF2B5EF4-FFF2-40B4-BE49-F238E27FC236}">
                    <a16:creationId xmlns:a16="http://schemas.microsoft.com/office/drawing/2014/main" id="{BC468BC3-6B7A-5940-1008-E79263954A9C}"/>
                  </a:ext>
                </a:extLst>
              </p:cNvPr>
              <p:cNvSpPr/>
              <p:nvPr/>
            </p:nvSpPr>
            <p:spPr>
              <a:xfrm>
                <a:off x="6281089" y="5036861"/>
                <a:ext cx="1049867" cy="460471"/>
              </a:xfrm>
              <a:prstGeom prst="roundRect">
                <a:avLst/>
              </a:prstGeom>
              <a:gradFill>
                <a:gsLst>
                  <a:gs pos="100000">
                    <a:srgbClr val="0070C0"/>
                  </a:gs>
                  <a:gs pos="20000">
                    <a:schemeClr val="accent1">
                      <a:lumMod val="40000"/>
                      <a:lumOff val="60000"/>
                    </a:schemeClr>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Fabric Mgr</a:t>
                </a:r>
                <a:endParaRPr lang="en-GB" sz="1000" dirty="0"/>
              </a:p>
            </p:txBody>
          </p:sp>
          <p:cxnSp>
            <p:nvCxnSpPr>
              <p:cNvPr id="67" name="Straight Connector 66">
                <a:extLst>
                  <a:ext uri="{FF2B5EF4-FFF2-40B4-BE49-F238E27FC236}">
                    <a16:creationId xmlns:a16="http://schemas.microsoft.com/office/drawing/2014/main" id="{7E01D763-3D78-121C-44F8-41970D6177D0}"/>
                  </a:ext>
                </a:extLst>
              </p:cNvPr>
              <p:cNvCxnSpPr>
                <a:cxnSpLocks/>
                <a:stCxn id="66" idx="0"/>
                <a:endCxn id="125" idx="2"/>
              </p:cNvCxnSpPr>
              <p:nvPr/>
            </p:nvCxnSpPr>
            <p:spPr>
              <a:xfrm flipV="1">
                <a:off x="6806023" y="4821193"/>
                <a:ext cx="2156" cy="2156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3" name="Straight Connector 62">
              <a:extLst>
                <a:ext uri="{FF2B5EF4-FFF2-40B4-BE49-F238E27FC236}">
                  <a16:creationId xmlns:a16="http://schemas.microsoft.com/office/drawing/2014/main" id="{1C68FA8F-0E4D-BC88-71DE-76411F3109C9}"/>
                </a:ext>
              </a:extLst>
            </p:cNvPr>
            <p:cNvCxnSpPr>
              <a:cxnSpLocks/>
              <a:stCxn id="66" idx="1"/>
            </p:cNvCxnSpPr>
            <p:nvPr/>
          </p:nvCxnSpPr>
          <p:spPr>
            <a:xfrm flipH="1" flipV="1">
              <a:off x="6587237" y="4417199"/>
              <a:ext cx="675002" cy="1"/>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33CD0373-D110-5E9B-A26D-B6320093AC7F}"/>
                </a:ext>
              </a:extLst>
            </p:cNvPr>
            <p:cNvCxnSpPr>
              <a:cxnSpLocks/>
              <a:stCxn id="154" idx="1"/>
            </p:cNvCxnSpPr>
            <p:nvPr/>
          </p:nvCxnSpPr>
          <p:spPr>
            <a:xfrm rot="10800000" flipV="1">
              <a:off x="6590529" y="4199897"/>
              <a:ext cx="2732468" cy="548654"/>
            </a:xfrm>
            <a:prstGeom prst="bentConnector3">
              <a:avLst>
                <a:gd name="adj1" fmla="val 35540"/>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 name="Oval 3">
            <a:extLst>
              <a:ext uri="{FF2B5EF4-FFF2-40B4-BE49-F238E27FC236}">
                <a16:creationId xmlns:a16="http://schemas.microsoft.com/office/drawing/2014/main" id="{FC1784BE-A0B9-30BA-9C32-10D7378CCCB8}"/>
              </a:ext>
            </a:extLst>
          </p:cNvPr>
          <p:cNvSpPr/>
          <p:nvPr/>
        </p:nvSpPr>
        <p:spPr>
          <a:xfrm>
            <a:off x="6453778" y="2507243"/>
            <a:ext cx="974897"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Chassis</a:t>
            </a:r>
          </a:p>
        </p:txBody>
      </p:sp>
      <p:sp>
        <p:nvSpPr>
          <p:cNvPr id="5" name="Oval 4">
            <a:extLst>
              <a:ext uri="{FF2B5EF4-FFF2-40B4-BE49-F238E27FC236}">
                <a16:creationId xmlns:a16="http://schemas.microsoft.com/office/drawing/2014/main" id="{A1D37227-35A8-91E6-2574-9162CC4F31FA}"/>
              </a:ext>
            </a:extLst>
          </p:cNvPr>
          <p:cNvSpPr/>
          <p:nvPr/>
        </p:nvSpPr>
        <p:spPr>
          <a:xfrm>
            <a:off x="6346958" y="2815150"/>
            <a:ext cx="1022354" cy="3092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Chassis1</a:t>
            </a:r>
          </a:p>
        </p:txBody>
      </p:sp>
      <p:sp>
        <p:nvSpPr>
          <p:cNvPr id="13" name="Oval 12">
            <a:extLst>
              <a:ext uri="{FF2B5EF4-FFF2-40B4-BE49-F238E27FC236}">
                <a16:creationId xmlns:a16="http://schemas.microsoft.com/office/drawing/2014/main" id="{075DDC69-17D4-D1A5-367D-44EC2850889A}"/>
              </a:ext>
            </a:extLst>
          </p:cNvPr>
          <p:cNvSpPr/>
          <p:nvPr/>
        </p:nvSpPr>
        <p:spPr>
          <a:xfrm>
            <a:off x="1855135" y="4638534"/>
            <a:ext cx="710483" cy="35981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14" name="Oval 13">
            <a:extLst>
              <a:ext uri="{FF2B5EF4-FFF2-40B4-BE49-F238E27FC236}">
                <a16:creationId xmlns:a16="http://schemas.microsoft.com/office/drawing/2014/main" id="{A9008756-AEA7-0EAA-AF39-4671BD6524AB}"/>
              </a:ext>
            </a:extLst>
          </p:cNvPr>
          <p:cNvSpPr/>
          <p:nvPr/>
        </p:nvSpPr>
        <p:spPr>
          <a:xfrm>
            <a:off x="1919212" y="4897871"/>
            <a:ext cx="624263"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91" dirty="0">
                <a:solidFill>
                  <a:schemeClr val="tx1"/>
                </a:solidFill>
              </a:rPr>
              <a:t>1</a:t>
            </a:r>
          </a:p>
        </p:txBody>
      </p:sp>
      <p:cxnSp>
        <p:nvCxnSpPr>
          <p:cNvPr id="15" name="Connector: Curved 14">
            <a:extLst>
              <a:ext uri="{FF2B5EF4-FFF2-40B4-BE49-F238E27FC236}">
                <a16:creationId xmlns:a16="http://schemas.microsoft.com/office/drawing/2014/main" id="{12247581-E0BF-63D9-4339-795149E65193}"/>
              </a:ext>
            </a:extLst>
          </p:cNvPr>
          <p:cNvCxnSpPr>
            <a:cxnSpLocks/>
            <a:stCxn id="22" idx="4"/>
            <a:endCxn id="13" idx="0"/>
          </p:cNvCxnSpPr>
          <p:nvPr/>
        </p:nvCxnSpPr>
        <p:spPr>
          <a:xfrm rot="5400000">
            <a:off x="2002598" y="4410131"/>
            <a:ext cx="436183" cy="20623"/>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6" name="Oval 15">
            <a:extLst>
              <a:ext uri="{FF2B5EF4-FFF2-40B4-BE49-F238E27FC236}">
                <a16:creationId xmlns:a16="http://schemas.microsoft.com/office/drawing/2014/main" id="{8D531B46-E554-DFBD-B57F-F0B9F9DD12FB}"/>
              </a:ext>
            </a:extLst>
          </p:cNvPr>
          <p:cNvSpPr/>
          <p:nvPr/>
        </p:nvSpPr>
        <p:spPr>
          <a:xfrm>
            <a:off x="4686468" y="1306795"/>
            <a:ext cx="763257"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Root</a:t>
            </a:r>
          </a:p>
        </p:txBody>
      </p:sp>
      <p:cxnSp>
        <p:nvCxnSpPr>
          <p:cNvPr id="17" name="Connector: Curved 16">
            <a:extLst>
              <a:ext uri="{FF2B5EF4-FFF2-40B4-BE49-F238E27FC236}">
                <a16:creationId xmlns:a16="http://schemas.microsoft.com/office/drawing/2014/main" id="{C8C6530C-37E7-7BD2-B691-3AAF25649097}"/>
              </a:ext>
            </a:extLst>
          </p:cNvPr>
          <p:cNvCxnSpPr>
            <a:cxnSpLocks/>
            <a:stCxn id="16" idx="4"/>
            <a:endCxn id="4" idx="0"/>
          </p:cNvCxnSpPr>
          <p:nvPr/>
        </p:nvCxnSpPr>
        <p:spPr>
          <a:xfrm rot="16200000" flipH="1">
            <a:off x="5545944" y="1111959"/>
            <a:ext cx="917437" cy="1873130"/>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62357FFE-E682-9C65-5452-ACDBB7190FBA}"/>
              </a:ext>
            </a:extLst>
          </p:cNvPr>
          <p:cNvSpPr/>
          <p:nvPr/>
        </p:nvSpPr>
        <p:spPr>
          <a:xfrm>
            <a:off x="1800263" y="2424944"/>
            <a:ext cx="1048445" cy="47491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Systems</a:t>
            </a:r>
          </a:p>
        </p:txBody>
      </p:sp>
      <p:sp>
        <p:nvSpPr>
          <p:cNvPr id="19" name="Oval 18">
            <a:extLst>
              <a:ext uri="{FF2B5EF4-FFF2-40B4-BE49-F238E27FC236}">
                <a16:creationId xmlns:a16="http://schemas.microsoft.com/office/drawing/2014/main" id="{0B04B3D8-D5D4-30AB-E6C6-800FBC1685BA}"/>
              </a:ext>
            </a:extLst>
          </p:cNvPr>
          <p:cNvSpPr/>
          <p:nvPr/>
        </p:nvSpPr>
        <p:spPr>
          <a:xfrm>
            <a:off x="2210376" y="2815150"/>
            <a:ext cx="331183" cy="2830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3</a:t>
            </a:r>
          </a:p>
        </p:txBody>
      </p:sp>
      <p:cxnSp>
        <p:nvCxnSpPr>
          <p:cNvPr id="20" name="Connector: Curved 19">
            <a:extLst>
              <a:ext uri="{FF2B5EF4-FFF2-40B4-BE49-F238E27FC236}">
                <a16:creationId xmlns:a16="http://schemas.microsoft.com/office/drawing/2014/main" id="{84FBC11F-7A60-50FC-80DA-664A7AFC27E0}"/>
              </a:ext>
            </a:extLst>
          </p:cNvPr>
          <p:cNvCxnSpPr>
            <a:cxnSpLocks/>
            <a:stCxn id="16" idx="4"/>
            <a:endCxn id="18" idx="0"/>
          </p:cNvCxnSpPr>
          <p:nvPr/>
        </p:nvCxnSpPr>
        <p:spPr>
          <a:xfrm rot="5400000">
            <a:off x="3278723" y="635570"/>
            <a:ext cx="835138" cy="274361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Oval 20">
            <a:extLst>
              <a:ext uri="{FF2B5EF4-FFF2-40B4-BE49-F238E27FC236}">
                <a16:creationId xmlns:a16="http://schemas.microsoft.com/office/drawing/2014/main" id="{2D3072AC-59A2-EF26-4A7A-1693B9A1F88D}"/>
              </a:ext>
            </a:extLst>
          </p:cNvPr>
          <p:cNvSpPr/>
          <p:nvPr/>
        </p:nvSpPr>
        <p:spPr>
          <a:xfrm>
            <a:off x="1802526" y="3531631"/>
            <a:ext cx="872125" cy="388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Fabric adapter</a:t>
            </a:r>
          </a:p>
        </p:txBody>
      </p:sp>
      <p:sp>
        <p:nvSpPr>
          <p:cNvPr id="22" name="Oval 21">
            <a:extLst>
              <a:ext uri="{FF2B5EF4-FFF2-40B4-BE49-F238E27FC236}">
                <a16:creationId xmlns:a16="http://schemas.microsoft.com/office/drawing/2014/main" id="{29711EA7-61E3-D9D6-F4DD-409CF7032FA3}"/>
              </a:ext>
            </a:extLst>
          </p:cNvPr>
          <p:cNvSpPr/>
          <p:nvPr/>
        </p:nvSpPr>
        <p:spPr>
          <a:xfrm>
            <a:off x="1858814" y="3904652"/>
            <a:ext cx="744372" cy="297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91" dirty="0">
                <a:solidFill>
                  <a:schemeClr val="tx1"/>
                </a:solidFill>
              </a:rPr>
              <a:t>Adapter1</a:t>
            </a:r>
          </a:p>
        </p:txBody>
      </p:sp>
      <p:cxnSp>
        <p:nvCxnSpPr>
          <p:cNvPr id="23" name="Connector: Curved 22">
            <a:extLst>
              <a:ext uri="{FF2B5EF4-FFF2-40B4-BE49-F238E27FC236}">
                <a16:creationId xmlns:a16="http://schemas.microsoft.com/office/drawing/2014/main" id="{ABC03CF8-4735-15A7-E5EA-B81E9456C3C5}"/>
              </a:ext>
            </a:extLst>
          </p:cNvPr>
          <p:cNvCxnSpPr>
            <a:cxnSpLocks/>
            <a:stCxn id="19" idx="5"/>
            <a:endCxn id="21" idx="0"/>
          </p:cNvCxnSpPr>
          <p:nvPr/>
        </p:nvCxnSpPr>
        <p:spPr>
          <a:xfrm rot="5400000">
            <a:off x="2128366" y="3166939"/>
            <a:ext cx="474916" cy="25446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1" name="Oval 80">
            <a:extLst>
              <a:ext uri="{FF2B5EF4-FFF2-40B4-BE49-F238E27FC236}">
                <a16:creationId xmlns:a16="http://schemas.microsoft.com/office/drawing/2014/main" id="{8C2DE170-7730-AE5A-FC27-09035A560E44}"/>
              </a:ext>
            </a:extLst>
          </p:cNvPr>
          <p:cNvSpPr/>
          <p:nvPr/>
        </p:nvSpPr>
        <p:spPr>
          <a:xfrm>
            <a:off x="4724640" y="2309012"/>
            <a:ext cx="900555"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Fabrics</a:t>
            </a:r>
          </a:p>
        </p:txBody>
      </p:sp>
      <p:sp>
        <p:nvSpPr>
          <p:cNvPr id="82" name="Oval 81">
            <a:extLst>
              <a:ext uri="{FF2B5EF4-FFF2-40B4-BE49-F238E27FC236}">
                <a16:creationId xmlns:a16="http://schemas.microsoft.com/office/drawing/2014/main" id="{49423B4D-0BC7-62CF-7FCB-46B5C7AC06E1}"/>
              </a:ext>
            </a:extLst>
          </p:cNvPr>
          <p:cNvSpPr/>
          <p:nvPr/>
        </p:nvSpPr>
        <p:spPr>
          <a:xfrm>
            <a:off x="4719866" y="2582519"/>
            <a:ext cx="900555" cy="23273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CXL1</a:t>
            </a:r>
          </a:p>
        </p:txBody>
      </p:sp>
      <p:cxnSp>
        <p:nvCxnSpPr>
          <p:cNvPr id="83" name="Connector: Curved 82">
            <a:extLst>
              <a:ext uri="{FF2B5EF4-FFF2-40B4-BE49-F238E27FC236}">
                <a16:creationId xmlns:a16="http://schemas.microsoft.com/office/drawing/2014/main" id="{07CFBCC9-C1D3-6C8D-F6AE-FD3A9A352987}"/>
              </a:ext>
            </a:extLst>
          </p:cNvPr>
          <p:cNvCxnSpPr>
            <a:cxnSpLocks/>
            <a:stCxn id="16" idx="4"/>
            <a:endCxn id="81" idx="0"/>
          </p:cNvCxnSpPr>
          <p:nvPr/>
        </p:nvCxnSpPr>
        <p:spPr>
          <a:xfrm rot="16200000" flipH="1">
            <a:off x="4761904" y="1895998"/>
            <a:ext cx="719206" cy="10682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6" name="Oval 85">
            <a:extLst>
              <a:ext uri="{FF2B5EF4-FFF2-40B4-BE49-F238E27FC236}">
                <a16:creationId xmlns:a16="http://schemas.microsoft.com/office/drawing/2014/main" id="{4DEFD698-E12C-AA8C-CE4E-23A07DC9FA0F}"/>
              </a:ext>
            </a:extLst>
          </p:cNvPr>
          <p:cNvSpPr/>
          <p:nvPr/>
        </p:nvSpPr>
        <p:spPr>
          <a:xfrm>
            <a:off x="5272724" y="4619789"/>
            <a:ext cx="1074233"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Switches</a:t>
            </a:r>
          </a:p>
        </p:txBody>
      </p:sp>
      <p:sp>
        <p:nvSpPr>
          <p:cNvPr id="87" name="Oval 86">
            <a:extLst>
              <a:ext uri="{FF2B5EF4-FFF2-40B4-BE49-F238E27FC236}">
                <a16:creationId xmlns:a16="http://schemas.microsoft.com/office/drawing/2014/main" id="{11F3E7F8-77A1-26ED-2423-850F8D5221FD}"/>
              </a:ext>
            </a:extLst>
          </p:cNvPr>
          <p:cNvSpPr/>
          <p:nvPr/>
        </p:nvSpPr>
        <p:spPr>
          <a:xfrm>
            <a:off x="5378159" y="4927695"/>
            <a:ext cx="900555" cy="23273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CXL1</a:t>
            </a:r>
          </a:p>
        </p:txBody>
      </p:sp>
      <p:sp>
        <p:nvSpPr>
          <p:cNvPr id="100" name="Oval 99">
            <a:extLst>
              <a:ext uri="{FF2B5EF4-FFF2-40B4-BE49-F238E27FC236}">
                <a16:creationId xmlns:a16="http://schemas.microsoft.com/office/drawing/2014/main" id="{99153525-D553-D763-6CA6-E247D5611DA5}"/>
              </a:ext>
            </a:extLst>
          </p:cNvPr>
          <p:cNvSpPr/>
          <p:nvPr/>
        </p:nvSpPr>
        <p:spPr>
          <a:xfrm>
            <a:off x="5301327" y="5463226"/>
            <a:ext cx="983783"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Ports</a:t>
            </a:r>
          </a:p>
        </p:txBody>
      </p:sp>
      <p:sp>
        <p:nvSpPr>
          <p:cNvPr id="101" name="Oval 100">
            <a:extLst>
              <a:ext uri="{FF2B5EF4-FFF2-40B4-BE49-F238E27FC236}">
                <a16:creationId xmlns:a16="http://schemas.microsoft.com/office/drawing/2014/main" id="{9DA66BE0-7D08-1079-0D26-BC920DA645BA}"/>
              </a:ext>
            </a:extLst>
          </p:cNvPr>
          <p:cNvSpPr/>
          <p:nvPr/>
        </p:nvSpPr>
        <p:spPr>
          <a:xfrm>
            <a:off x="5206052" y="5408369"/>
            <a:ext cx="41436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102" name="Oval 101">
            <a:extLst>
              <a:ext uri="{FF2B5EF4-FFF2-40B4-BE49-F238E27FC236}">
                <a16:creationId xmlns:a16="http://schemas.microsoft.com/office/drawing/2014/main" id="{323F15AC-FFBF-0CFB-626F-C517C5147173}"/>
              </a:ext>
            </a:extLst>
          </p:cNvPr>
          <p:cNvSpPr/>
          <p:nvPr/>
        </p:nvSpPr>
        <p:spPr>
          <a:xfrm>
            <a:off x="5952610" y="5356060"/>
            <a:ext cx="501168"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8</a:t>
            </a:r>
          </a:p>
        </p:txBody>
      </p:sp>
      <p:cxnSp>
        <p:nvCxnSpPr>
          <p:cNvPr id="103" name="Connector: Curved 102">
            <a:extLst>
              <a:ext uri="{FF2B5EF4-FFF2-40B4-BE49-F238E27FC236}">
                <a16:creationId xmlns:a16="http://schemas.microsoft.com/office/drawing/2014/main" id="{5DA50646-255B-95C6-0C43-EA64C9648B8F}"/>
              </a:ext>
            </a:extLst>
          </p:cNvPr>
          <p:cNvCxnSpPr>
            <a:cxnSpLocks/>
            <a:stCxn id="82" idx="4"/>
            <a:endCxn id="86" idx="0"/>
          </p:cNvCxnSpPr>
          <p:nvPr/>
        </p:nvCxnSpPr>
        <p:spPr>
          <a:xfrm rot="16200000" flipH="1">
            <a:off x="4587727" y="3397674"/>
            <a:ext cx="1804531" cy="639697"/>
          </a:xfrm>
          <a:prstGeom prst="curvedConnector3">
            <a:avLst>
              <a:gd name="adj1" fmla="val 38956"/>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06" name="Connector: Curved 105">
            <a:extLst>
              <a:ext uri="{FF2B5EF4-FFF2-40B4-BE49-F238E27FC236}">
                <a16:creationId xmlns:a16="http://schemas.microsoft.com/office/drawing/2014/main" id="{71BC57F4-E50D-6880-E3E3-029FF7530FCE}"/>
              </a:ext>
            </a:extLst>
          </p:cNvPr>
          <p:cNvCxnSpPr>
            <a:cxnSpLocks/>
            <a:stCxn id="87" idx="4"/>
            <a:endCxn id="100" idx="0"/>
          </p:cNvCxnSpPr>
          <p:nvPr/>
        </p:nvCxnSpPr>
        <p:spPr>
          <a:xfrm rot="5400000">
            <a:off x="5659431" y="5294222"/>
            <a:ext cx="302792" cy="3521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7" name="Oval 116">
            <a:extLst>
              <a:ext uri="{FF2B5EF4-FFF2-40B4-BE49-F238E27FC236}">
                <a16:creationId xmlns:a16="http://schemas.microsoft.com/office/drawing/2014/main" id="{90AB3B51-5E84-EF2A-4A38-A9249FCFD2D0}"/>
              </a:ext>
            </a:extLst>
          </p:cNvPr>
          <p:cNvSpPr/>
          <p:nvPr/>
        </p:nvSpPr>
        <p:spPr>
          <a:xfrm>
            <a:off x="6324494" y="3703412"/>
            <a:ext cx="1104182" cy="41927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Switches</a:t>
            </a:r>
          </a:p>
        </p:txBody>
      </p:sp>
      <p:sp>
        <p:nvSpPr>
          <p:cNvPr id="118" name="Oval 117">
            <a:extLst>
              <a:ext uri="{FF2B5EF4-FFF2-40B4-BE49-F238E27FC236}">
                <a16:creationId xmlns:a16="http://schemas.microsoft.com/office/drawing/2014/main" id="{70E36EA4-8343-4962-90A4-5428DEDB9036}"/>
              </a:ext>
            </a:extLst>
          </p:cNvPr>
          <p:cNvSpPr/>
          <p:nvPr/>
        </p:nvSpPr>
        <p:spPr>
          <a:xfrm>
            <a:off x="6444299" y="4021086"/>
            <a:ext cx="463501" cy="20320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119" name="Oval 118">
            <a:extLst>
              <a:ext uri="{FF2B5EF4-FFF2-40B4-BE49-F238E27FC236}">
                <a16:creationId xmlns:a16="http://schemas.microsoft.com/office/drawing/2014/main" id="{8BCD356F-632F-178B-0D8F-B84F9A41528D}"/>
              </a:ext>
            </a:extLst>
          </p:cNvPr>
          <p:cNvSpPr/>
          <p:nvPr/>
        </p:nvSpPr>
        <p:spPr>
          <a:xfrm>
            <a:off x="6781406" y="4889771"/>
            <a:ext cx="690448"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120" name="Oval 119">
            <a:extLst>
              <a:ext uri="{FF2B5EF4-FFF2-40B4-BE49-F238E27FC236}">
                <a16:creationId xmlns:a16="http://schemas.microsoft.com/office/drawing/2014/main" id="{4B312ECF-ACAF-858E-3671-76E97D2476C1}"/>
              </a:ext>
            </a:extLst>
          </p:cNvPr>
          <p:cNvSpPr/>
          <p:nvPr/>
        </p:nvSpPr>
        <p:spPr>
          <a:xfrm>
            <a:off x="6941226" y="5160434"/>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1</a:t>
            </a:r>
            <a:endParaRPr lang="en-GB" sz="1189" dirty="0">
              <a:solidFill>
                <a:schemeClr val="tx1"/>
              </a:solidFill>
            </a:endParaRPr>
          </a:p>
        </p:txBody>
      </p:sp>
      <p:cxnSp>
        <p:nvCxnSpPr>
          <p:cNvPr id="121" name="Connector: Curved 120">
            <a:extLst>
              <a:ext uri="{FF2B5EF4-FFF2-40B4-BE49-F238E27FC236}">
                <a16:creationId xmlns:a16="http://schemas.microsoft.com/office/drawing/2014/main" id="{2EF72F34-6B2B-E920-0A5A-CE1DDCE9AB95}"/>
              </a:ext>
            </a:extLst>
          </p:cNvPr>
          <p:cNvCxnSpPr>
            <a:cxnSpLocks/>
            <a:stCxn id="118" idx="3"/>
            <a:endCxn id="119" idx="0"/>
          </p:cNvCxnSpPr>
          <p:nvPr/>
        </p:nvCxnSpPr>
        <p:spPr>
          <a:xfrm rot="16200000" flipH="1">
            <a:off x="6471784" y="4234924"/>
            <a:ext cx="695239" cy="614453"/>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22" name="Connector: Curved 121">
            <a:extLst>
              <a:ext uri="{FF2B5EF4-FFF2-40B4-BE49-F238E27FC236}">
                <a16:creationId xmlns:a16="http://schemas.microsoft.com/office/drawing/2014/main" id="{3C571721-7A66-DCED-2727-5F1672EF94BD}"/>
              </a:ext>
            </a:extLst>
          </p:cNvPr>
          <p:cNvCxnSpPr>
            <a:cxnSpLocks/>
            <a:stCxn id="5" idx="4"/>
            <a:endCxn id="117" idx="0"/>
          </p:cNvCxnSpPr>
          <p:nvPr/>
        </p:nvCxnSpPr>
        <p:spPr>
          <a:xfrm rot="16200000" flipH="1">
            <a:off x="6577835" y="3404661"/>
            <a:ext cx="579051" cy="18450"/>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5" name="Connector: Curved 274">
            <a:extLst>
              <a:ext uri="{FF2B5EF4-FFF2-40B4-BE49-F238E27FC236}">
                <a16:creationId xmlns:a16="http://schemas.microsoft.com/office/drawing/2014/main" id="{6C0887E9-CCF7-AB0F-3D10-89BAD3E17CFC}"/>
              </a:ext>
            </a:extLst>
          </p:cNvPr>
          <p:cNvCxnSpPr>
            <a:cxnSpLocks/>
            <a:stCxn id="101" idx="2"/>
            <a:endCxn id="14" idx="4"/>
          </p:cNvCxnSpPr>
          <p:nvPr/>
        </p:nvCxnSpPr>
        <p:spPr>
          <a:xfrm rot="10800000">
            <a:off x="2231344" y="5180883"/>
            <a:ext cx="2974708" cy="368993"/>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278" name="Connector: Curved 277">
            <a:extLst>
              <a:ext uri="{FF2B5EF4-FFF2-40B4-BE49-F238E27FC236}">
                <a16:creationId xmlns:a16="http://schemas.microsoft.com/office/drawing/2014/main" id="{8623603A-DC0D-D15E-DE3A-AE9AE7B66AC0}"/>
              </a:ext>
            </a:extLst>
          </p:cNvPr>
          <p:cNvCxnSpPr>
            <a:cxnSpLocks/>
            <a:stCxn id="120" idx="3"/>
            <a:endCxn id="102" idx="5"/>
          </p:cNvCxnSpPr>
          <p:nvPr/>
        </p:nvCxnSpPr>
        <p:spPr>
          <a:xfrm rot="5400000">
            <a:off x="6563964" y="5176130"/>
            <a:ext cx="237915" cy="605074"/>
          </a:xfrm>
          <a:prstGeom prst="curvedConnector3">
            <a:avLst>
              <a:gd name="adj1" fmla="val 10510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4" name="Oval 73">
            <a:extLst>
              <a:ext uri="{FF2B5EF4-FFF2-40B4-BE49-F238E27FC236}">
                <a16:creationId xmlns:a16="http://schemas.microsoft.com/office/drawing/2014/main" id="{8C2DE170-7730-AE5A-FC27-09035A560E44}"/>
              </a:ext>
            </a:extLst>
          </p:cNvPr>
          <p:cNvSpPr/>
          <p:nvPr/>
        </p:nvSpPr>
        <p:spPr>
          <a:xfrm>
            <a:off x="4420717" y="3695304"/>
            <a:ext cx="1159974"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endpoints</a:t>
            </a:r>
          </a:p>
        </p:txBody>
      </p:sp>
      <p:sp>
        <p:nvSpPr>
          <p:cNvPr id="75" name="Oval 74">
            <a:extLst>
              <a:ext uri="{FF2B5EF4-FFF2-40B4-BE49-F238E27FC236}">
                <a16:creationId xmlns:a16="http://schemas.microsoft.com/office/drawing/2014/main" id="{70E36EA4-8343-4962-90A4-5428DEDB9036}"/>
              </a:ext>
            </a:extLst>
          </p:cNvPr>
          <p:cNvSpPr/>
          <p:nvPr/>
        </p:nvSpPr>
        <p:spPr>
          <a:xfrm>
            <a:off x="4314537" y="3858066"/>
            <a:ext cx="291676" cy="22617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76" name="Oval 75">
            <a:extLst>
              <a:ext uri="{FF2B5EF4-FFF2-40B4-BE49-F238E27FC236}">
                <a16:creationId xmlns:a16="http://schemas.microsoft.com/office/drawing/2014/main" id="{70E36EA4-8343-4962-90A4-5428DEDB9036}"/>
              </a:ext>
            </a:extLst>
          </p:cNvPr>
          <p:cNvSpPr/>
          <p:nvPr/>
        </p:nvSpPr>
        <p:spPr>
          <a:xfrm>
            <a:off x="4626782" y="3982498"/>
            <a:ext cx="359835" cy="22142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cxnSp>
        <p:nvCxnSpPr>
          <p:cNvPr id="77" name="Connector: Curved 102">
            <a:extLst>
              <a:ext uri="{FF2B5EF4-FFF2-40B4-BE49-F238E27FC236}">
                <a16:creationId xmlns:a16="http://schemas.microsoft.com/office/drawing/2014/main" id="{5DA50646-255B-95C6-0C43-EA64C9648B8F}"/>
              </a:ext>
            </a:extLst>
          </p:cNvPr>
          <p:cNvCxnSpPr>
            <a:cxnSpLocks/>
            <a:stCxn id="82" idx="2"/>
            <a:endCxn id="74" idx="0"/>
          </p:cNvCxnSpPr>
          <p:nvPr/>
        </p:nvCxnSpPr>
        <p:spPr>
          <a:xfrm rot="10800000" flipH="1" flipV="1">
            <a:off x="4719866" y="2698888"/>
            <a:ext cx="280838" cy="996415"/>
          </a:xfrm>
          <a:prstGeom prst="curvedConnector4">
            <a:avLst>
              <a:gd name="adj1" fmla="val -81399"/>
              <a:gd name="adj2" fmla="val 55839"/>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80" name="Connector: Curved 126">
            <a:extLst>
              <a:ext uri="{FF2B5EF4-FFF2-40B4-BE49-F238E27FC236}">
                <a16:creationId xmlns:a16="http://schemas.microsoft.com/office/drawing/2014/main" id="{B5C3F7E6-38FB-F8EB-8180-A9E7D1A4090A}"/>
              </a:ext>
            </a:extLst>
          </p:cNvPr>
          <p:cNvCxnSpPr>
            <a:cxnSpLocks/>
            <a:stCxn id="75" idx="4"/>
            <a:endCxn id="22" idx="5"/>
          </p:cNvCxnSpPr>
          <p:nvPr/>
        </p:nvCxnSpPr>
        <p:spPr>
          <a:xfrm rot="5400000">
            <a:off x="3440018" y="3138397"/>
            <a:ext cx="74514" cy="1966200"/>
          </a:xfrm>
          <a:prstGeom prst="curvedConnector3">
            <a:avLst>
              <a:gd name="adj1" fmla="val 465296"/>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59" name="Oval 158">
            <a:extLst>
              <a:ext uri="{FF2B5EF4-FFF2-40B4-BE49-F238E27FC236}">
                <a16:creationId xmlns:a16="http://schemas.microsoft.com/office/drawing/2014/main" id="{DFAA0A4C-8764-6BFF-DB11-6137D618C669}"/>
              </a:ext>
            </a:extLst>
          </p:cNvPr>
          <p:cNvSpPr/>
          <p:nvPr/>
        </p:nvSpPr>
        <p:spPr>
          <a:xfrm>
            <a:off x="1612766" y="2567772"/>
            <a:ext cx="331183" cy="2830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160" name="Oval 159">
            <a:extLst>
              <a:ext uri="{FF2B5EF4-FFF2-40B4-BE49-F238E27FC236}">
                <a16:creationId xmlns:a16="http://schemas.microsoft.com/office/drawing/2014/main" id="{48E8E855-6943-12CD-7EB3-8027526F7225}"/>
              </a:ext>
            </a:extLst>
          </p:cNvPr>
          <p:cNvSpPr/>
          <p:nvPr/>
        </p:nvSpPr>
        <p:spPr>
          <a:xfrm>
            <a:off x="1819829" y="2695019"/>
            <a:ext cx="331184" cy="2830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sp>
        <p:nvSpPr>
          <p:cNvPr id="161" name="Oval 160">
            <a:extLst>
              <a:ext uri="{FF2B5EF4-FFF2-40B4-BE49-F238E27FC236}">
                <a16:creationId xmlns:a16="http://schemas.microsoft.com/office/drawing/2014/main" id="{92C946B0-8037-83E9-5F9D-0650504CD4E0}"/>
              </a:ext>
            </a:extLst>
          </p:cNvPr>
          <p:cNvSpPr/>
          <p:nvPr/>
        </p:nvSpPr>
        <p:spPr>
          <a:xfrm>
            <a:off x="2537337" y="2673644"/>
            <a:ext cx="331183" cy="2830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4</a:t>
            </a:r>
          </a:p>
        </p:txBody>
      </p:sp>
      <p:sp>
        <p:nvSpPr>
          <p:cNvPr id="162" name="Oval 161">
            <a:extLst>
              <a:ext uri="{FF2B5EF4-FFF2-40B4-BE49-F238E27FC236}">
                <a16:creationId xmlns:a16="http://schemas.microsoft.com/office/drawing/2014/main" id="{E0FB7FDF-F058-1432-5E2B-527509465A3B}"/>
              </a:ext>
            </a:extLst>
          </p:cNvPr>
          <p:cNvSpPr/>
          <p:nvPr/>
        </p:nvSpPr>
        <p:spPr>
          <a:xfrm>
            <a:off x="2667113" y="2382154"/>
            <a:ext cx="331183" cy="28301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5</a:t>
            </a:r>
          </a:p>
        </p:txBody>
      </p:sp>
      <p:sp>
        <p:nvSpPr>
          <p:cNvPr id="163" name="Oval 162">
            <a:extLst>
              <a:ext uri="{FF2B5EF4-FFF2-40B4-BE49-F238E27FC236}">
                <a16:creationId xmlns:a16="http://schemas.microsoft.com/office/drawing/2014/main" id="{C3098E63-72EE-73F8-26E9-60F4E6B73926}"/>
              </a:ext>
            </a:extLst>
          </p:cNvPr>
          <p:cNvSpPr/>
          <p:nvPr/>
        </p:nvSpPr>
        <p:spPr>
          <a:xfrm>
            <a:off x="843784" y="4250534"/>
            <a:ext cx="710483" cy="35981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164" name="Oval 163">
            <a:extLst>
              <a:ext uri="{FF2B5EF4-FFF2-40B4-BE49-F238E27FC236}">
                <a16:creationId xmlns:a16="http://schemas.microsoft.com/office/drawing/2014/main" id="{82E615EA-EE87-06F0-CB85-54968912DD7E}"/>
              </a:ext>
            </a:extLst>
          </p:cNvPr>
          <p:cNvSpPr/>
          <p:nvPr/>
        </p:nvSpPr>
        <p:spPr>
          <a:xfrm>
            <a:off x="907861" y="4509871"/>
            <a:ext cx="624263"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91" dirty="0">
                <a:solidFill>
                  <a:schemeClr val="tx1"/>
                </a:solidFill>
              </a:rPr>
              <a:t>1</a:t>
            </a:r>
          </a:p>
        </p:txBody>
      </p:sp>
      <p:cxnSp>
        <p:nvCxnSpPr>
          <p:cNvPr id="165" name="Connector: Curved 164">
            <a:extLst>
              <a:ext uri="{FF2B5EF4-FFF2-40B4-BE49-F238E27FC236}">
                <a16:creationId xmlns:a16="http://schemas.microsoft.com/office/drawing/2014/main" id="{600403CE-E9F8-860A-81A4-4516D41209FE}"/>
              </a:ext>
            </a:extLst>
          </p:cNvPr>
          <p:cNvCxnSpPr>
            <a:cxnSpLocks/>
            <a:stCxn id="167" idx="4"/>
            <a:endCxn id="163" idx="0"/>
          </p:cNvCxnSpPr>
          <p:nvPr/>
        </p:nvCxnSpPr>
        <p:spPr>
          <a:xfrm rot="5400000">
            <a:off x="974786" y="3993319"/>
            <a:ext cx="481455" cy="3297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66" name="Oval 165">
            <a:extLst>
              <a:ext uri="{FF2B5EF4-FFF2-40B4-BE49-F238E27FC236}">
                <a16:creationId xmlns:a16="http://schemas.microsoft.com/office/drawing/2014/main" id="{E5EDA97B-ECBE-D5F7-76CF-CBB6A46630B6}"/>
              </a:ext>
            </a:extLst>
          </p:cNvPr>
          <p:cNvSpPr/>
          <p:nvPr/>
        </p:nvSpPr>
        <p:spPr>
          <a:xfrm>
            <a:off x="791175" y="3143631"/>
            <a:ext cx="872125" cy="388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Fabric adapter</a:t>
            </a:r>
          </a:p>
        </p:txBody>
      </p:sp>
      <p:sp>
        <p:nvSpPr>
          <p:cNvPr id="167" name="Oval 166">
            <a:extLst>
              <a:ext uri="{FF2B5EF4-FFF2-40B4-BE49-F238E27FC236}">
                <a16:creationId xmlns:a16="http://schemas.microsoft.com/office/drawing/2014/main" id="{55C58846-501D-F081-0732-1A74377AE1E8}"/>
              </a:ext>
            </a:extLst>
          </p:cNvPr>
          <p:cNvSpPr/>
          <p:nvPr/>
        </p:nvSpPr>
        <p:spPr>
          <a:xfrm>
            <a:off x="859814" y="3471380"/>
            <a:ext cx="744372" cy="297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91" dirty="0">
                <a:solidFill>
                  <a:schemeClr val="tx1"/>
                </a:solidFill>
              </a:rPr>
              <a:t>Adapter1</a:t>
            </a:r>
          </a:p>
        </p:txBody>
      </p:sp>
      <p:cxnSp>
        <p:nvCxnSpPr>
          <p:cNvPr id="168" name="Connector: Curved 167">
            <a:extLst>
              <a:ext uri="{FF2B5EF4-FFF2-40B4-BE49-F238E27FC236}">
                <a16:creationId xmlns:a16="http://schemas.microsoft.com/office/drawing/2014/main" id="{25002BF1-BBE4-8FBD-24C2-229A90790E87}"/>
              </a:ext>
            </a:extLst>
          </p:cNvPr>
          <p:cNvCxnSpPr>
            <a:cxnSpLocks/>
            <a:stCxn id="159" idx="3"/>
            <a:endCxn id="166" idx="0"/>
          </p:cNvCxnSpPr>
          <p:nvPr/>
        </p:nvCxnSpPr>
        <p:spPr>
          <a:xfrm rot="5400000">
            <a:off x="1277106" y="2759470"/>
            <a:ext cx="334294" cy="43402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2" name="Connector: Curved 126">
            <a:extLst>
              <a:ext uri="{FF2B5EF4-FFF2-40B4-BE49-F238E27FC236}">
                <a16:creationId xmlns:a16="http://schemas.microsoft.com/office/drawing/2014/main" id="{26760FD5-4D3D-919A-E363-B40415387ED5}"/>
              </a:ext>
            </a:extLst>
          </p:cNvPr>
          <p:cNvCxnSpPr>
            <a:cxnSpLocks/>
            <a:stCxn id="76" idx="4"/>
            <a:endCxn id="167" idx="4"/>
          </p:cNvCxnSpPr>
          <p:nvPr/>
        </p:nvCxnSpPr>
        <p:spPr>
          <a:xfrm rot="5400000" flipH="1">
            <a:off x="2801928" y="2199151"/>
            <a:ext cx="434843" cy="3574700"/>
          </a:xfrm>
          <a:prstGeom prst="curvedConnector3">
            <a:avLst>
              <a:gd name="adj1" fmla="val -95706"/>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86" name="Connector: Curved 185">
            <a:extLst>
              <a:ext uri="{FF2B5EF4-FFF2-40B4-BE49-F238E27FC236}">
                <a16:creationId xmlns:a16="http://schemas.microsoft.com/office/drawing/2014/main" id="{C066005C-70DA-DCF6-25DD-73CBBBD156C8}"/>
              </a:ext>
            </a:extLst>
          </p:cNvPr>
          <p:cNvCxnSpPr>
            <a:cxnSpLocks/>
            <a:stCxn id="189" idx="3"/>
            <a:endCxn id="164" idx="4"/>
          </p:cNvCxnSpPr>
          <p:nvPr/>
        </p:nvCxnSpPr>
        <p:spPr>
          <a:xfrm rot="5400000" flipH="1">
            <a:off x="2686731" y="3326144"/>
            <a:ext cx="1077457" cy="4010934"/>
          </a:xfrm>
          <a:prstGeom prst="curvedConnector3">
            <a:avLst>
              <a:gd name="adj1" fmla="val -2506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89" name="Oval 188">
            <a:extLst>
              <a:ext uri="{FF2B5EF4-FFF2-40B4-BE49-F238E27FC236}">
                <a16:creationId xmlns:a16="http://schemas.microsoft.com/office/drawing/2014/main" id="{90A86E03-E306-9FAE-8414-4024B814F385}"/>
              </a:ext>
            </a:extLst>
          </p:cNvPr>
          <p:cNvSpPr/>
          <p:nvPr/>
        </p:nvSpPr>
        <p:spPr>
          <a:xfrm>
            <a:off x="5170143" y="5628774"/>
            <a:ext cx="41505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sp>
        <p:nvSpPr>
          <p:cNvPr id="256" name="Oval 255">
            <a:extLst>
              <a:ext uri="{FF2B5EF4-FFF2-40B4-BE49-F238E27FC236}">
                <a16:creationId xmlns:a16="http://schemas.microsoft.com/office/drawing/2014/main" id="{98A4E9F3-988E-6A4E-498E-D494D84C2460}"/>
              </a:ext>
            </a:extLst>
          </p:cNvPr>
          <p:cNvSpPr/>
          <p:nvPr/>
        </p:nvSpPr>
        <p:spPr>
          <a:xfrm>
            <a:off x="7166410" y="5160434"/>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2</a:t>
            </a:r>
            <a:endParaRPr lang="en-GB" sz="1189" dirty="0">
              <a:solidFill>
                <a:schemeClr val="tx1"/>
              </a:solidFill>
            </a:endParaRPr>
          </a:p>
        </p:txBody>
      </p:sp>
      <p:sp>
        <p:nvSpPr>
          <p:cNvPr id="257" name="Oval 256">
            <a:extLst>
              <a:ext uri="{FF2B5EF4-FFF2-40B4-BE49-F238E27FC236}">
                <a16:creationId xmlns:a16="http://schemas.microsoft.com/office/drawing/2014/main" id="{CCD7D783-7A8F-9411-37AD-A5D96D316FA8}"/>
              </a:ext>
            </a:extLst>
          </p:cNvPr>
          <p:cNvSpPr/>
          <p:nvPr/>
        </p:nvSpPr>
        <p:spPr>
          <a:xfrm>
            <a:off x="6671997" y="4832581"/>
            <a:ext cx="302033" cy="23346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259" name="Oval 258">
            <a:extLst>
              <a:ext uri="{FF2B5EF4-FFF2-40B4-BE49-F238E27FC236}">
                <a16:creationId xmlns:a16="http://schemas.microsoft.com/office/drawing/2014/main" id="{F56CE967-B1FB-7EF3-5CBB-192C46B7AEB6}"/>
              </a:ext>
            </a:extLst>
          </p:cNvPr>
          <p:cNvSpPr/>
          <p:nvPr/>
        </p:nvSpPr>
        <p:spPr>
          <a:xfrm>
            <a:off x="7065972" y="3971153"/>
            <a:ext cx="463501" cy="20320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260" name="Oval 259">
            <a:extLst>
              <a:ext uri="{FF2B5EF4-FFF2-40B4-BE49-F238E27FC236}">
                <a16:creationId xmlns:a16="http://schemas.microsoft.com/office/drawing/2014/main" id="{62DFDD0F-DD12-AFC7-A6DC-735D029BB8A1}"/>
              </a:ext>
            </a:extLst>
          </p:cNvPr>
          <p:cNvSpPr/>
          <p:nvPr/>
        </p:nvSpPr>
        <p:spPr>
          <a:xfrm>
            <a:off x="7403079" y="4839838"/>
            <a:ext cx="690448"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262" name="Oval 261">
            <a:extLst>
              <a:ext uri="{FF2B5EF4-FFF2-40B4-BE49-F238E27FC236}">
                <a16:creationId xmlns:a16="http://schemas.microsoft.com/office/drawing/2014/main" id="{0703476C-2EC0-233B-BE90-1D716F722580}"/>
              </a:ext>
            </a:extLst>
          </p:cNvPr>
          <p:cNvSpPr/>
          <p:nvPr/>
        </p:nvSpPr>
        <p:spPr>
          <a:xfrm>
            <a:off x="7562899" y="5110501"/>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1</a:t>
            </a:r>
            <a:endParaRPr lang="en-GB" sz="1189" dirty="0">
              <a:solidFill>
                <a:schemeClr val="tx1"/>
              </a:solidFill>
            </a:endParaRPr>
          </a:p>
        </p:txBody>
      </p:sp>
      <p:cxnSp>
        <p:nvCxnSpPr>
          <p:cNvPr id="263" name="Connector: Curved 262">
            <a:extLst>
              <a:ext uri="{FF2B5EF4-FFF2-40B4-BE49-F238E27FC236}">
                <a16:creationId xmlns:a16="http://schemas.microsoft.com/office/drawing/2014/main" id="{1048BE04-7E49-FCBE-ED60-CB07A982029C}"/>
              </a:ext>
            </a:extLst>
          </p:cNvPr>
          <p:cNvCxnSpPr>
            <a:cxnSpLocks/>
            <a:stCxn id="259" idx="3"/>
            <a:endCxn id="260" idx="0"/>
          </p:cNvCxnSpPr>
          <p:nvPr/>
        </p:nvCxnSpPr>
        <p:spPr>
          <a:xfrm rot="16200000" flipH="1">
            <a:off x="7093457" y="4184991"/>
            <a:ext cx="695239" cy="614453"/>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4" name="Oval 263">
            <a:extLst>
              <a:ext uri="{FF2B5EF4-FFF2-40B4-BE49-F238E27FC236}">
                <a16:creationId xmlns:a16="http://schemas.microsoft.com/office/drawing/2014/main" id="{1D6432BA-E6B1-B6BA-C706-30FC8F144250}"/>
              </a:ext>
            </a:extLst>
          </p:cNvPr>
          <p:cNvSpPr/>
          <p:nvPr/>
        </p:nvSpPr>
        <p:spPr>
          <a:xfrm>
            <a:off x="7788083" y="5110501"/>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4</a:t>
            </a:r>
            <a:endParaRPr lang="en-GB" sz="1189" dirty="0">
              <a:solidFill>
                <a:schemeClr val="tx1"/>
              </a:solidFill>
            </a:endParaRPr>
          </a:p>
        </p:txBody>
      </p:sp>
      <p:sp>
        <p:nvSpPr>
          <p:cNvPr id="258" name="Oval 257">
            <a:extLst>
              <a:ext uri="{FF2B5EF4-FFF2-40B4-BE49-F238E27FC236}">
                <a16:creationId xmlns:a16="http://schemas.microsoft.com/office/drawing/2014/main" id="{65545A26-F363-8BAD-0E69-641187887565}"/>
              </a:ext>
            </a:extLst>
          </p:cNvPr>
          <p:cNvSpPr/>
          <p:nvPr/>
        </p:nvSpPr>
        <p:spPr>
          <a:xfrm>
            <a:off x="7823336" y="4690832"/>
            <a:ext cx="302033" cy="23346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265" name="Oval 264">
            <a:extLst>
              <a:ext uri="{FF2B5EF4-FFF2-40B4-BE49-F238E27FC236}">
                <a16:creationId xmlns:a16="http://schemas.microsoft.com/office/drawing/2014/main" id="{B61101EE-03E3-B16A-4F8B-61E122CEB5FF}"/>
              </a:ext>
            </a:extLst>
          </p:cNvPr>
          <p:cNvSpPr/>
          <p:nvPr/>
        </p:nvSpPr>
        <p:spPr>
          <a:xfrm>
            <a:off x="6671901" y="5052580"/>
            <a:ext cx="302033" cy="23346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266" name="Oval 265">
            <a:extLst>
              <a:ext uri="{FF2B5EF4-FFF2-40B4-BE49-F238E27FC236}">
                <a16:creationId xmlns:a16="http://schemas.microsoft.com/office/drawing/2014/main" id="{4EA989FA-B97E-4D4C-E3BC-46DCA0CB7522}"/>
              </a:ext>
            </a:extLst>
          </p:cNvPr>
          <p:cNvSpPr/>
          <p:nvPr/>
        </p:nvSpPr>
        <p:spPr>
          <a:xfrm>
            <a:off x="8005436" y="4935847"/>
            <a:ext cx="302033" cy="23346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269" name="Oval 268">
            <a:extLst>
              <a:ext uri="{FF2B5EF4-FFF2-40B4-BE49-F238E27FC236}">
                <a16:creationId xmlns:a16="http://schemas.microsoft.com/office/drawing/2014/main" id="{8C92FDDA-553C-AF83-FF59-FFA7E5F2764B}"/>
              </a:ext>
            </a:extLst>
          </p:cNvPr>
          <p:cNvSpPr/>
          <p:nvPr/>
        </p:nvSpPr>
        <p:spPr>
          <a:xfrm>
            <a:off x="5952610" y="5648912"/>
            <a:ext cx="501168"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9</a:t>
            </a:r>
          </a:p>
        </p:txBody>
      </p:sp>
      <p:cxnSp>
        <p:nvCxnSpPr>
          <p:cNvPr id="270" name="Connector: Curved 269">
            <a:extLst>
              <a:ext uri="{FF2B5EF4-FFF2-40B4-BE49-F238E27FC236}">
                <a16:creationId xmlns:a16="http://schemas.microsoft.com/office/drawing/2014/main" id="{E7D02B31-59AF-A696-7CE2-D588BD6E5A9D}"/>
              </a:ext>
            </a:extLst>
          </p:cNvPr>
          <p:cNvCxnSpPr>
            <a:cxnSpLocks/>
            <a:stCxn id="256" idx="4"/>
            <a:endCxn id="269" idx="5"/>
          </p:cNvCxnSpPr>
          <p:nvPr/>
        </p:nvCxnSpPr>
        <p:spPr>
          <a:xfrm rot="5400000">
            <a:off x="6600618" y="5173667"/>
            <a:ext cx="496577" cy="937043"/>
          </a:xfrm>
          <a:prstGeom prst="curvedConnector3">
            <a:avLst>
              <a:gd name="adj1" fmla="val 154381"/>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77" name="Oval 276">
            <a:extLst>
              <a:ext uri="{FF2B5EF4-FFF2-40B4-BE49-F238E27FC236}">
                <a16:creationId xmlns:a16="http://schemas.microsoft.com/office/drawing/2014/main" id="{B43974B4-68C6-A295-1551-6B868898EA85}"/>
              </a:ext>
            </a:extLst>
          </p:cNvPr>
          <p:cNvSpPr/>
          <p:nvPr/>
        </p:nvSpPr>
        <p:spPr>
          <a:xfrm>
            <a:off x="5412891" y="5728834"/>
            <a:ext cx="41505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7</a:t>
            </a:r>
            <a:endParaRPr lang="en-GB" sz="1189" dirty="0">
              <a:solidFill>
                <a:schemeClr val="tx1"/>
              </a:solidFill>
            </a:endParaRPr>
          </a:p>
        </p:txBody>
      </p:sp>
      <p:sp>
        <p:nvSpPr>
          <p:cNvPr id="279" name="Oval 278">
            <a:extLst>
              <a:ext uri="{FF2B5EF4-FFF2-40B4-BE49-F238E27FC236}">
                <a16:creationId xmlns:a16="http://schemas.microsoft.com/office/drawing/2014/main" id="{E393B658-E386-1F99-F359-165ED61070A7}"/>
              </a:ext>
            </a:extLst>
          </p:cNvPr>
          <p:cNvSpPr/>
          <p:nvPr/>
        </p:nvSpPr>
        <p:spPr>
          <a:xfrm>
            <a:off x="5731984" y="5743845"/>
            <a:ext cx="41505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6</a:t>
            </a:r>
            <a:endParaRPr lang="en-GB" sz="1189" dirty="0">
              <a:solidFill>
                <a:schemeClr val="tx1"/>
              </a:solidFill>
            </a:endParaRPr>
          </a:p>
        </p:txBody>
      </p:sp>
      <p:cxnSp>
        <p:nvCxnSpPr>
          <p:cNvPr id="280" name="Connector: Curved 279">
            <a:extLst>
              <a:ext uri="{FF2B5EF4-FFF2-40B4-BE49-F238E27FC236}">
                <a16:creationId xmlns:a16="http://schemas.microsoft.com/office/drawing/2014/main" id="{6B32A0D2-EB9E-A77A-1591-6BCDBAC4AE90}"/>
              </a:ext>
            </a:extLst>
          </p:cNvPr>
          <p:cNvCxnSpPr>
            <a:cxnSpLocks/>
            <a:stCxn id="262" idx="4"/>
            <a:endCxn id="279" idx="4"/>
          </p:cNvCxnSpPr>
          <p:nvPr/>
        </p:nvCxnSpPr>
        <p:spPr>
          <a:xfrm rot="5400000">
            <a:off x="6485271" y="4798210"/>
            <a:ext cx="682889" cy="1774402"/>
          </a:xfrm>
          <a:prstGeom prst="curvedConnector3">
            <a:avLst>
              <a:gd name="adj1" fmla="val 133475"/>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283" name="Connector: Curved 282">
            <a:extLst>
              <a:ext uri="{FF2B5EF4-FFF2-40B4-BE49-F238E27FC236}">
                <a16:creationId xmlns:a16="http://schemas.microsoft.com/office/drawing/2014/main" id="{524D4A05-DAC5-54CE-1FEE-65B54881EBA6}"/>
              </a:ext>
            </a:extLst>
          </p:cNvPr>
          <p:cNvCxnSpPr>
            <a:cxnSpLocks/>
            <a:stCxn id="264" idx="5"/>
            <a:endCxn id="277" idx="4"/>
          </p:cNvCxnSpPr>
          <p:nvPr/>
        </p:nvCxnSpPr>
        <p:spPr>
          <a:xfrm rot="5400000">
            <a:off x="6482119" y="4448080"/>
            <a:ext cx="702068" cy="2425463"/>
          </a:xfrm>
          <a:prstGeom prst="curvedConnector3">
            <a:avLst>
              <a:gd name="adj1" fmla="val 150929"/>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7953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1000"/>
                                        <p:tgtEl>
                                          <p:spTgt spid="86"/>
                                        </p:tgtEl>
                                      </p:cBhvr>
                                    </p:animEffect>
                                    <p:anim calcmode="lin" valueType="num">
                                      <p:cBhvr>
                                        <p:cTn id="8" dur="1000" fill="hold"/>
                                        <p:tgtEl>
                                          <p:spTgt spid="86"/>
                                        </p:tgtEl>
                                        <p:attrNameLst>
                                          <p:attrName>ppt_x</p:attrName>
                                        </p:attrNameLst>
                                      </p:cBhvr>
                                      <p:tavLst>
                                        <p:tav tm="0">
                                          <p:val>
                                            <p:strVal val="#ppt_x"/>
                                          </p:val>
                                        </p:tav>
                                        <p:tav tm="100000">
                                          <p:val>
                                            <p:strVal val="#ppt_x"/>
                                          </p:val>
                                        </p:tav>
                                      </p:tavLst>
                                    </p:anim>
                                    <p:anim calcmode="lin" valueType="num">
                                      <p:cBhvr>
                                        <p:cTn id="9" dur="1000" fill="hold"/>
                                        <p:tgtEl>
                                          <p:spTgt spid="8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1000"/>
                                        <p:tgtEl>
                                          <p:spTgt spid="87"/>
                                        </p:tgtEl>
                                      </p:cBhvr>
                                    </p:animEffect>
                                    <p:anim calcmode="lin" valueType="num">
                                      <p:cBhvr>
                                        <p:cTn id="13" dur="1000" fill="hold"/>
                                        <p:tgtEl>
                                          <p:spTgt spid="87"/>
                                        </p:tgtEl>
                                        <p:attrNameLst>
                                          <p:attrName>ppt_x</p:attrName>
                                        </p:attrNameLst>
                                      </p:cBhvr>
                                      <p:tavLst>
                                        <p:tav tm="0">
                                          <p:val>
                                            <p:strVal val="#ppt_x"/>
                                          </p:val>
                                        </p:tav>
                                        <p:tav tm="100000">
                                          <p:val>
                                            <p:strVal val="#ppt_x"/>
                                          </p:val>
                                        </p:tav>
                                      </p:tavLst>
                                    </p:anim>
                                    <p:anim calcmode="lin" valueType="num">
                                      <p:cBhvr>
                                        <p:cTn id="14" dur="1000" fill="hold"/>
                                        <p:tgtEl>
                                          <p:spTgt spid="8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0"/>
                                        </p:tgtEl>
                                        <p:attrNameLst>
                                          <p:attrName>style.visibility</p:attrName>
                                        </p:attrNameLst>
                                      </p:cBhvr>
                                      <p:to>
                                        <p:strVal val="visible"/>
                                      </p:to>
                                    </p:set>
                                    <p:animEffect transition="in" filter="fade">
                                      <p:cBhvr>
                                        <p:cTn id="17" dur="1000"/>
                                        <p:tgtEl>
                                          <p:spTgt spid="100"/>
                                        </p:tgtEl>
                                      </p:cBhvr>
                                    </p:animEffect>
                                    <p:anim calcmode="lin" valueType="num">
                                      <p:cBhvr>
                                        <p:cTn id="18" dur="1000" fill="hold"/>
                                        <p:tgtEl>
                                          <p:spTgt spid="100"/>
                                        </p:tgtEl>
                                        <p:attrNameLst>
                                          <p:attrName>ppt_x</p:attrName>
                                        </p:attrNameLst>
                                      </p:cBhvr>
                                      <p:tavLst>
                                        <p:tav tm="0">
                                          <p:val>
                                            <p:strVal val="#ppt_x"/>
                                          </p:val>
                                        </p:tav>
                                        <p:tav tm="100000">
                                          <p:val>
                                            <p:strVal val="#ppt_x"/>
                                          </p:val>
                                        </p:tav>
                                      </p:tavLst>
                                    </p:anim>
                                    <p:anim calcmode="lin" valueType="num">
                                      <p:cBhvr>
                                        <p:cTn id="19" dur="1000" fill="hold"/>
                                        <p:tgtEl>
                                          <p:spTgt spid="10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1000"/>
                                        <p:tgtEl>
                                          <p:spTgt spid="101"/>
                                        </p:tgtEl>
                                      </p:cBhvr>
                                    </p:animEffect>
                                    <p:anim calcmode="lin" valueType="num">
                                      <p:cBhvr>
                                        <p:cTn id="23" dur="1000" fill="hold"/>
                                        <p:tgtEl>
                                          <p:spTgt spid="101"/>
                                        </p:tgtEl>
                                        <p:attrNameLst>
                                          <p:attrName>ppt_x</p:attrName>
                                        </p:attrNameLst>
                                      </p:cBhvr>
                                      <p:tavLst>
                                        <p:tav tm="0">
                                          <p:val>
                                            <p:strVal val="#ppt_x"/>
                                          </p:val>
                                        </p:tav>
                                        <p:tav tm="100000">
                                          <p:val>
                                            <p:strVal val="#ppt_x"/>
                                          </p:val>
                                        </p:tav>
                                      </p:tavLst>
                                    </p:anim>
                                    <p:anim calcmode="lin" valueType="num">
                                      <p:cBhvr>
                                        <p:cTn id="24" dur="1000" fill="hold"/>
                                        <p:tgtEl>
                                          <p:spTgt spid="10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1000" fill="hold"/>
                                        <p:tgtEl>
                                          <p:spTgt spid="102"/>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6"/>
                                        </p:tgtEl>
                                        <p:attrNameLst>
                                          <p:attrName>style.visibility</p:attrName>
                                        </p:attrNameLst>
                                      </p:cBhvr>
                                      <p:to>
                                        <p:strVal val="visible"/>
                                      </p:to>
                                    </p:set>
                                    <p:animEffect transition="in" filter="fade">
                                      <p:cBhvr>
                                        <p:cTn id="32" dur="1000"/>
                                        <p:tgtEl>
                                          <p:spTgt spid="106"/>
                                        </p:tgtEl>
                                      </p:cBhvr>
                                    </p:animEffect>
                                    <p:anim calcmode="lin" valueType="num">
                                      <p:cBhvr>
                                        <p:cTn id="33" dur="1000" fill="hold"/>
                                        <p:tgtEl>
                                          <p:spTgt spid="106"/>
                                        </p:tgtEl>
                                        <p:attrNameLst>
                                          <p:attrName>ppt_x</p:attrName>
                                        </p:attrNameLst>
                                      </p:cBhvr>
                                      <p:tavLst>
                                        <p:tav tm="0">
                                          <p:val>
                                            <p:strVal val="#ppt_x"/>
                                          </p:val>
                                        </p:tav>
                                        <p:tav tm="100000">
                                          <p:val>
                                            <p:strVal val="#ppt_x"/>
                                          </p:val>
                                        </p:tav>
                                      </p:tavLst>
                                    </p:anim>
                                    <p:anim calcmode="lin" valueType="num">
                                      <p:cBhvr>
                                        <p:cTn id="34" dur="1000" fill="hold"/>
                                        <p:tgtEl>
                                          <p:spTgt spid="10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89"/>
                                        </p:tgtEl>
                                        <p:attrNameLst>
                                          <p:attrName>style.visibility</p:attrName>
                                        </p:attrNameLst>
                                      </p:cBhvr>
                                      <p:to>
                                        <p:strVal val="visible"/>
                                      </p:to>
                                    </p:set>
                                    <p:animEffect transition="in" filter="fade">
                                      <p:cBhvr>
                                        <p:cTn id="37" dur="1000"/>
                                        <p:tgtEl>
                                          <p:spTgt spid="189"/>
                                        </p:tgtEl>
                                      </p:cBhvr>
                                    </p:animEffect>
                                    <p:anim calcmode="lin" valueType="num">
                                      <p:cBhvr>
                                        <p:cTn id="38" dur="1000" fill="hold"/>
                                        <p:tgtEl>
                                          <p:spTgt spid="189"/>
                                        </p:tgtEl>
                                        <p:attrNameLst>
                                          <p:attrName>ppt_x</p:attrName>
                                        </p:attrNameLst>
                                      </p:cBhvr>
                                      <p:tavLst>
                                        <p:tav tm="0">
                                          <p:val>
                                            <p:strVal val="#ppt_x"/>
                                          </p:val>
                                        </p:tav>
                                        <p:tav tm="100000">
                                          <p:val>
                                            <p:strVal val="#ppt_x"/>
                                          </p:val>
                                        </p:tav>
                                      </p:tavLst>
                                    </p:anim>
                                    <p:anim calcmode="lin" valueType="num">
                                      <p:cBhvr>
                                        <p:cTn id="39" dur="1000" fill="hold"/>
                                        <p:tgtEl>
                                          <p:spTgt spid="1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69"/>
                                        </p:tgtEl>
                                        <p:attrNameLst>
                                          <p:attrName>style.visibility</p:attrName>
                                        </p:attrNameLst>
                                      </p:cBhvr>
                                      <p:to>
                                        <p:strVal val="visible"/>
                                      </p:to>
                                    </p:set>
                                    <p:animEffect transition="in" filter="fade">
                                      <p:cBhvr>
                                        <p:cTn id="42" dur="1000"/>
                                        <p:tgtEl>
                                          <p:spTgt spid="269"/>
                                        </p:tgtEl>
                                      </p:cBhvr>
                                    </p:animEffect>
                                    <p:anim calcmode="lin" valueType="num">
                                      <p:cBhvr>
                                        <p:cTn id="43" dur="1000" fill="hold"/>
                                        <p:tgtEl>
                                          <p:spTgt spid="269"/>
                                        </p:tgtEl>
                                        <p:attrNameLst>
                                          <p:attrName>ppt_x</p:attrName>
                                        </p:attrNameLst>
                                      </p:cBhvr>
                                      <p:tavLst>
                                        <p:tav tm="0">
                                          <p:val>
                                            <p:strVal val="#ppt_x"/>
                                          </p:val>
                                        </p:tav>
                                        <p:tav tm="100000">
                                          <p:val>
                                            <p:strVal val="#ppt_x"/>
                                          </p:val>
                                        </p:tav>
                                      </p:tavLst>
                                    </p:anim>
                                    <p:anim calcmode="lin" valueType="num">
                                      <p:cBhvr>
                                        <p:cTn id="44" dur="1000" fill="hold"/>
                                        <p:tgtEl>
                                          <p:spTgt spid="269"/>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77"/>
                                        </p:tgtEl>
                                        <p:attrNameLst>
                                          <p:attrName>style.visibility</p:attrName>
                                        </p:attrNameLst>
                                      </p:cBhvr>
                                      <p:to>
                                        <p:strVal val="visible"/>
                                      </p:to>
                                    </p:set>
                                    <p:animEffect transition="in" filter="fade">
                                      <p:cBhvr>
                                        <p:cTn id="47" dur="1000"/>
                                        <p:tgtEl>
                                          <p:spTgt spid="277"/>
                                        </p:tgtEl>
                                      </p:cBhvr>
                                    </p:animEffect>
                                    <p:anim calcmode="lin" valueType="num">
                                      <p:cBhvr>
                                        <p:cTn id="48" dur="1000" fill="hold"/>
                                        <p:tgtEl>
                                          <p:spTgt spid="277"/>
                                        </p:tgtEl>
                                        <p:attrNameLst>
                                          <p:attrName>ppt_x</p:attrName>
                                        </p:attrNameLst>
                                      </p:cBhvr>
                                      <p:tavLst>
                                        <p:tav tm="0">
                                          <p:val>
                                            <p:strVal val="#ppt_x"/>
                                          </p:val>
                                        </p:tav>
                                        <p:tav tm="100000">
                                          <p:val>
                                            <p:strVal val="#ppt_x"/>
                                          </p:val>
                                        </p:tav>
                                      </p:tavLst>
                                    </p:anim>
                                    <p:anim calcmode="lin" valueType="num">
                                      <p:cBhvr>
                                        <p:cTn id="49" dur="1000" fill="hold"/>
                                        <p:tgtEl>
                                          <p:spTgt spid="277"/>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79"/>
                                        </p:tgtEl>
                                        <p:attrNameLst>
                                          <p:attrName>style.visibility</p:attrName>
                                        </p:attrNameLst>
                                      </p:cBhvr>
                                      <p:to>
                                        <p:strVal val="visible"/>
                                      </p:to>
                                    </p:set>
                                    <p:animEffect transition="in" filter="fade">
                                      <p:cBhvr>
                                        <p:cTn id="52" dur="1000"/>
                                        <p:tgtEl>
                                          <p:spTgt spid="279"/>
                                        </p:tgtEl>
                                      </p:cBhvr>
                                    </p:animEffect>
                                    <p:anim calcmode="lin" valueType="num">
                                      <p:cBhvr>
                                        <p:cTn id="53" dur="1000" fill="hold"/>
                                        <p:tgtEl>
                                          <p:spTgt spid="279"/>
                                        </p:tgtEl>
                                        <p:attrNameLst>
                                          <p:attrName>ppt_x</p:attrName>
                                        </p:attrNameLst>
                                      </p:cBhvr>
                                      <p:tavLst>
                                        <p:tav tm="0">
                                          <p:val>
                                            <p:strVal val="#ppt_x"/>
                                          </p:val>
                                        </p:tav>
                                        <p:tav tm="100000">
                                          <p:val>
                                            <p:strVal val="#ppt_x"/>
                                          </p:val>
                                        </p:tav>
                                      </p:tavLst>
                                    </p:anim>
                                    <p:anim calcmode="lin" valueType="num">
                                      <p:cBhvr>
                                        <p:cTn id="54" dur="1000" fill="hold"/>
                                        <p:tgtEl>
                                          <p:spTgt spid="279"/>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103"/>
                                        </p:tgtEl>
                                        <p:attrNameLst>
                                          <p:attrName>style.visibility</p:attrName>
                                        </p:attrNameLst>
                                      </p:cBhvr>
                                      <p:to>
                                        <p:strVal val="visible"/>
                                      </p:to>
                                    </p:set>
                                    <p:animEffect transition="in" filter="fade">
                                      <p:cBhvr>
                                        <p:cTn id="57" dur="1000"/>
                                        <p:tgtEl>
                                          <p:spTgt spid="103"/>
                                        </p:tgtEl>
                                      </p:cBhvr>
                                    </p:animEffect>
                                    <p:anim calcmode="lin" valueType="num">
                                      <p:cBhvr>
                                        <p:cTn id="58" dur="1000" fill="hold"/>
                                        <p:tgtEl>
                                          <p:spTgt spid="103"/>
                                        </p:tgtEl>
                                        <p:attrNameLst>
                                          <p:attrName>ppt_x</p:attrName>
                                        </p:attrNameLst>
                                      </p:cBhvr>
                                      <p:tavLst>
                                        <p:tav tm="0">
                                          <p:val>
                                            <p:strVal val="#ppt_x"/>
                                          </p:val>
                                        </p:tav>
                                        <p:tav tm="100000">
                                          <p:val>
                                            <p:strVal val="#ppt_x"/>
                                          </p:val>
                                        </p:tav>
                                      </p:tavLst>
                                    </p:anim>
                                    <p:anim calcmode="lin" valueType="num">
                                      <p:cBhvr>
                                        <p:cTn id="59" dur="1000" fill="hold"/>
                                        <p:tgtEl>
                                          <p:spTgt spid="103"/>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82"/>
                                        </p:tgtEl>
                                        <p:attrNameLst>
                                          <p:attrName>style.visibility</p:attrName>
                                        </p:attrNameLst>
                                      </p:cBhvr>
                                      <p:to>
                                        <p:strVal val="visible"/>
                                      </p:to>
                                    </p:set>
                                    <p:animEffect transition="in" filter="fade">
                                      <p:cBhvr>
                                        <p:cTn id="62" dur="1000"/>
                                        <p:tgtEl>
                                          <p:spTgt spid="82"/>
                                        </p:tgtEl>
                                      </p:cBhvr>
                                    </p:animEffect>
                                    <p:anim calcmode="lin" valueType="num">
                                      <p:cBhvr>
                                        <p:cTn id="63" dur="1000" fill="hold"/>
                                        <p:tgtEl>
                                          <p:spTgt spid="82"/>
                                        </p:tgtEl>
                                        <p:attrNameLst>
                                          <p:attrName>ppt_x</p:attrName>
                                        </p:attrNameLst>
                                      </p:cBhvr>
                                      <p:tavLst>
                                        <p:tav tm="0">
                                          <p:val>
                                            <p:strVal val="#ppt_x"/>
                                          </p:val>
                                        </p:tav>
                                        <p:tav tm="100000">
                                          <p:val>
                                            <p:strVal val="#ppt_x"/>
                                          </p:val>
                                        </p:tav>
                                      </p:tavLst>
                                    </p:anim>
                                    <p:anim calcmode="lin" valueType="num">
                                      <p:cBhvr>
                                        <p:cTn id="64" dur="1000" fill="hold"/>
                                        <p:tgtEl>
                                          <p:spTgt spid="82"/>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83"/>
                                        </p:tgtEl>
                                        <p:attrNameLst>
                                          <p:attrName>style.visibility</p:attrName>
                                        </p:attrNameLst>
                                      </p:cBhvr>
                                      <p:to>
                                        <p:strVal val="visible"/>
                                      </p:to>
                                    </p:set>
                                    <p:animEffect transition="in" filter="fade">
                                      <p:cBhvr>
                                        <p:cTn id="72" dur="1000"/>
                                        <p:tgtEl>
                                          <p:spTgt spid="83"/>
                                        </p:tgtEl>
                                      </p:cBhvr>
                                    </p:animEffect>
                                    <p:anim calcmode="lin" valueType="num">
                                      <p:cBhvr>
                                        <p:cTn id="73" dur="1000" fill="hold"/>
                                        <p:tgtEl>
                                          <p:spTgt spid="83"/>
                                        </p:tgtEl>
                                        <p:attrNameLst>
                                          <p:attrName>ppt_x</p:attrName>
                                        </p:attrNameLst>
                                      </p:cBhvr>
                                      <p:tavLst>
                                        <p:tav tm="0">
                                          <p:val>
                                            <p:strVal val="#ppt_x"/>
                                          </p:val>
                                        </p:tav>
                                        <p:tav tm="100000">
                                          <p:val>
                                            <p:strVal val="#ppt_x"/>
                                          </p:val>
                                        </p:tav>
                                      </p:tavLst>
                                    </p:anim>
                                    <p:anim calcmode="lin" valueType="num">
                                      <p:cBhvr>
                                        <p:cTn id="74" dur="1000" fill="hold"/>
                                        <p:tgtEl>
                                          <p:spTgt spid="83"/>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fade">
                                      <p:cBhvr>
                                        <p:cTn id="79" dur="1000"/>
                                        <p:tgtEl>
                                          <p:spTgt spid="13"/>
                                        </p:tgtEl>
                                      </p:cBhvr>
                                    </p:animEffect>
                                    <p:anim calcmode="lin" valueType="num">
                                      <p:cBhvr>
                                        <p:cTn id="80" dur="1000" fill="hold"/>
                                        <p:tgtEl>
                                          <p:spTgt spid="13"/>
                                        </p:tgtEl>
                                        <p:attrNameLst>
                                          <p:attrName>ppt_x</p:attrName>
                                        </p:attrNameLst>
                                      </p:cBhvr>
                                      <p:tavLst>
                                        <p:tav tm="0">
                                          <p:val>
                                            <p:strVal val="#ppt_x"/>
                                          </p:val>
                                        </p:tav>
                                        <p:tav tm="100000">
                                          <p:val>
                                            <p:strVal val="#ppt_x"/>
                                          </p:val>
                                        </p:tav>
                                      </p:tavLst>
                                    </p:anim>
                                    <p:anim calcmode="lin" valueType="num">
                                      <p:cBhvr>
                                        <p:cTn id="81" dur="1000" fill="hold"/>
                                        <p:tgtEl>
                                          <p:spTgt spid="13"/>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14"/>
                                        </p:tgtEl>
                                        <p:attrNameLst>
                                          <p:attrName>style.visibility</p:attrName>
                                        </p:attrNameLst>
                                      </p:cBhvr>
                                      <p:to>
                                        <p:strVal val="visible"/>
                                      </p:to>
                                    </p:set>
                                    <p:animEffect transition="in" filter="fade">
                                      <p:cBhvr>
                                        <p:cTn id="84" dur="1000"/>
                                        <p:tgtEl>
                                          <p:spTgt spid="14"/>
                                        </p:tgtEl>
                                      </p:cBhvr>
                                    </p:animEffect>
                                    <p:anim calcmode="lin" valueType="num">
                                      <p:cBhvr>
                                        <p:cTn id="85" dur="1000" fill="hold"/>
                                        <p:tgtEl>
                                          <p:spTgt spid="14"/>
                                        </p:tgtEl>
                                        <p:attrNameLst>
                                          <p:attrName>ppt_x</p:attrName>
                                        </p:attrNameLst>
                                      </p:cBhvr>
                                      <p:tavLst>
                                        <p:tav tm="0">
                                          <p:val>
                                            <p:strVal val="#ppt_x"/>
                                          </p:val>
                                        </p:tav>
                                        <p:tav tm="100000">
                                          <p:val>
                                            <p:strVal val="#ppt_x"/>
                                          </p:val>
                                        </p:tav>
                                      </p:tavLst>
                                    </p:anim>
                                    <p:anim calcmode="lin" valueType="num">
                                      <p:cBhvr>
                                        <p:cTn id="86" dur="1000" fill="hold"/>
                                        <p:tgtEl>
                                          <p:spTgt spid="14"/>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15"/>
                                        </p:tgtEl>
                                        <p:attrNameLst>
                                          <p:attrName>style.visibility</p:attrName>
                                        </p:attrNameLst>
                                      </p:cBhvr>
                                      <p:to>
                                        <p:strVal val="visible"/>
                                      </p:to>
                                    </p:set>
                                    <p:animEffect transition="in" filter="fade">
                                      <p:cBhvr>
                                        <p:cTn id="89" dur="1000"/>
                                        <p:tgtEl>
                                          <p:spTgt spid="15"/>
                                        </p:tgtEl>
                                      </p:cBhvr>
                                    </p:animEffect>
                                    <p:anim calcmode="lin" valueType="num">
                                      <p:cBhvr>
                                        <p:cTn id="90" dur="1000" fill="hold"/>
                                        <p:tgtEl>
                                          <p:spTgt spid="15"/>
                                        </p:tgtEl>
                                        <p:attrNameLst>
                                          <p:attrName>ppt_x</p:attrName>
                                        </p:attrNameLst>
                                      </p:cBhvr>
                                      <p:tavLst>
                                        <p:tav tm="0">
                                          <p:val>
                                            <p:strVal val="#ppt_x"/>
                                          </p:val>
                                        </p:tav>
                                        <p:tav tm="100000">
                                          <p:val>
                                            <p:strVal val="#ppt_x"/>
                                          </p:val>
                                        </p:tav>
                                      </p:tavLst>
                                    </p:anim>
                                    <p:anim calcmode="lin" valueType="num">
                                      <p:cBhvr>
                                        <p:cTn id="91" dur="1000" fill="hold"/>
                                        <p:tgtEl>
                                          <p:spTgt spid="15"/>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8"/>
                                        </p:tgtEl>
                                        <p:attrNameLst>
                                          <p:attrName>style.visibility</p:attrName>
                                        </p:attrNameLst>
                                      </p:cBhvr>
                                      <p:to>
                                        <p:strVal val="visible"/>
                                      </p:to>
                                    </p:set>
                                    <p:animEffect transition="in" filter="fade">
                                      <p:cBhvr>
                                        <p:cTn id="94" dur="1000"/>
                                        <p:tgtEl>
                                          <p:spTgt spid="18"/>
                                        </p:tgtEl>
                                      </p:cBhvr>
                                    </p:animEffect>
                                    <p:anim calcmode="lin" valueType="num">
                                      <p:cBhvr>
                                        <p:cTn id="95" dur="1000" fill="hold"/>
                                        <p:tgtEl>
                                          <p:spTgt spid="18"/>
                                        </p:tgtEl>
                                        <p:attrNameLst>
                                          <p:attrName>ppt_x</p:attrName>
                                        </p:attrNameLst>
                                      </p:cBhvr>
                                      <p:tavLst>
                                        <p:tav tm="0">
                                          <p:val>
                                            <p:strVal val="#ppt_x"/>
                                          </p:val>
                                        </p:tav>
                                        <p:tav tm="100000">
                                          <p:val>
                                            <p:strVal val="#ppt_x"/>
                                          </p:val>
                                        </p:tav>
                                      </p:tavLst>
                                    </p:anim>
                                    <p:anim calcmode="lin" valueType="num">
                                      <p:cBhvr>
                                        <p:cTn id="96" dur="1000" fill="hold"/>
                                        <p:tgtEl>
                                          <p:spTgt spid="18"/>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fade">
                                      <p:cBhvr>
                                        <p:cTn id="99" dur="1000"/>
                                        <p:tgtEl>
                                          <p:spTgt spid="19"/>
                                        </p:tgtEl>
                                      </p:cBhvr>
                                    </p:animEffect>
                                    <p:anim calcmode="lin" valueType="num">
                                      <p:cBhvr>
                                        <p:cTn id="100" dur="1000" fill="hold"/>
                                        <p:tgtEl>
                                          <p:spTgt spid="19"/>
                                        </p:tgtEl>
                                        <p:attrNameLst>
                                          <p:attrName>ppt_x</p:attrName>
                                        </p:attrNameLst>
                                      </p:cBhvr>
                                      <p:tavLst>
                                        <p:tav tm="0">
                                          <p:val>
                                            <p:strVal val="#ppt_x"/>
                                          </p:val>
                                        </p:tav>
                                        <p:tav tm="100000">
                                          <p:val>
                                            <p:strVal val="#ppt_x"/>
                                          </p:val>
                                        </p:tav>
                                      </p:tavLst>
                                    </p:anim>
                                    <p:anim calcmode="lin" valueType="num">
                                      <p:cBhvr>
                                        <p:cTn id="101" dur="1000" fill="hold"/>
                                        <p:tgtEl>
                                          <p:spTgt spid="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fade">
                                      <p:cBhvr>
                                        <p:cTn id="104" dur="1000"/>
                                        <p:tgtEl>
                                          <p:spTgt spid="21"/>
                                        </p:tgtEl>
                                      </p:cBhvr>
                                    </p:animEffect>
                                    <p:anim calcmode="lin" valueType="num">
                                      <p:cBhvr>
                                        <p:cTn id="105" dur="1000" fill="hold"/>
                                        <p:tgtEl>
                                          <p:spTgt spid="21"/>
                                        </p:tgtEl>
                                        <p:attrNameLst>
                                          <p:attrName>ppt_x</p:attrName>
                                        </p:attrNameLst>
                                      </p:cBhvr>
                                      <p:tavLst>
                                        <p:tav tm="0">
                                          <p:val>
                                            <p:strVal val="#ppt_x"/>
                                          </p:val>
                                        </p:tav>
                                        <p:tav tm="100000">
                                          <p:val>
                                            <p:strVal val="#ppt_x"/>
                                          </p:val>
                                        </p:tav>
                                      </p:tavLst>
                                    </p:anim>
                                    <p:anim calcmode="lin" valueType="num">
                                      <p:cBhvr>
                                        <p:cTn id="106" dur="1000" fill="hold"/>
                                        <p:tgtEl>
                                          <p:spTgt spid="21"/>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fade">
                                      <p:cBhvr>
                                        <p:cTn id="109" dur="1000"/>
                                        <p:tgtEl>
                                          <p:spTgt spid="22"/>
                                        </p:tgtEl>
                                      </p:cBhvr>
                                    </p:animEffect>
                                    <p:anim calcmode="lin" valueType="num">
                                      <p:cBhvr>
                                        <p:cTn id="110" dur="1000" fill="hold"/>
                                        <p:tgtEl>
                                          <p:spTgt spid="22"/>
                                        </p:tgtEl>
                                        <p:attrNameLst>
                                          <p:attrName>ppt_x</p:attrName>
                                        </p:attrNameLst>
                                      </p:cBhvr>
                                      <p:tavLst>
                                        <p:tav tm="0">
                                          <p:val>
                                            <p:strVal val="#ppt_x"/>
                                          </p:val>
                                        </p:tav>
                                        <p:tav tm="100000">
                                          <p:val>
                                            <p:strVal val="#ppt_x"/>
                                          </p:val>
                                        </p:tav>
                                      </p:tavLst>
                                    </p:anim>
                                    <p:anim calcmode="lin" valueType="num">
                                      <p:cBhvr>
                                        <p:cTn id="111" dur="1000" fill="hold"/>
                                        <p:tgtEl>
                                          <p:spTgt spid="22"/>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1000" fill="hold"/>
                                        <p:tgtEl>
                                          <p:spTgt spid="23"/>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59"/>
                                        </p:tgtEl>
                                        <p:attrNameLst>
                                          <p:attrName>style.visibility</p:attrName>
                                        </p:attrNameLst>
                                      </p:cBhvr>
                                      <p:to>
                                        <p:strVal val="visible"/>
                                      </p:to>
                                    </p:set>
                                    <p:animEffect transition="in" filter="fade">
                                      <p:cBhvr>
                                        <p:cTn id="119" dur="1000"/>
                                        <p:tgtEl>
                                          <p:spTgt spid="159"/>
                                        </p:tgtEl>
                                      </p:cBhvr>
                                    </p:animEffect>
                                    <p:anim calcmode="lin" valueType="num">
                                      <p:cBhvr>
                                        <p:cTn id="120" dur="1000" fill="hold"/>
                                        <p:tgtEl>
                                          <p:spTgt spid="159"/>
                                        </p:tgtEl>
                                        <p:attrNameLst>
                                          <p:attrName>ppt_x</p:attrName>
                                        </p:attrNameLst>
                                      </p:cBhvr>
                                      <p:tavLst>
                                        <p:tav tm="0">
                                          <p:val>
                                            <p:strVal val="#ppt_x"/>
                                          </p:val>
                                        </p:tav>
                                        <p:tav tm="100000">
                                          <p:val>
                                            <p:strVal val="#ppt_x"/>
                                          </p:val>
                                        </p:tav>
                                      </p:tavLst>
                                    </p:anim>
                                    <p:anim calcmode="lin" valueType="num">
                                      <p:cBhvr>
                                        <p:cTn id="121" dur="1000" fill="hold"/>
                                        <p:tgtEl>
                                          <p:spTgt spid="159"/>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160"/>
                                        </p:tgtEl>
                                        <p:attrNameLst>
                                          <p:attrName>style.visibility</p:attrName>
                                        </p:attrNameLst>
                                      </p:cBhvr>
                                      <p:to>
                                        <p:strVal val="visible"/>
                                      </p:to>
                                    </p:set>
                                    <p:animEffect transition="in" filter="fade">
                                      <p:cBhvr>
                                        <p:cTn id="124" dur="1000"/>
                                        <p:tgtEl>
                                          <p:spTgt spid="160"/>
                                        </p:tgtEl>
                                      </p:cBhvr>
                                    </p:animEffect>
                                    <p:anim calcmode="lin" valueType="num">
                                      <p:cBhvr>
                                        <p:cTn id="125" dur="1000" fill="hold"/>
                                        <p:tgtEl>
                                          <p:spTgt spid="160"/>
                                        </p:tgtEl>
                                        <p:attrNameLst>
                                          <p:attrName>ppt_x</p:attrName>
                                        </p:attrNameLst>
                                      </p:cBhvr>
                                      <p:tavLst>
                                        <p:tav tm="0">
                                          <p:val>
                                            <p:strVal val="#ppt_x"/>
                                          </p:val>
                                        </p:tav>
                                        <p:tav tm="100000">
                                          <p:val>
                                            <p:strVal val="#ppt_x"/>
                                          </p:val>
                                        </p:tav>
                                      </p:tavLst>
                                    </p:anim>
                                    <p:anim calcmode="lin" valueType="num">
                                      <p:cBhvr>
                                        <p:cTn id="126" dur="1000" fill="hold"/>
                                        <p:tgtEl>
                                          <p:spTgt spid="160"/>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161"/>
                                        </p:tgtEl>
                                        <p:attrNameLst>
                                          <p:attrName>style.visibility</p:attrName>
                                        </p:attrNameLst>
                                      </p:cBhvr>
                                      <p:to>
                                        <p:strVal val="visible"/>
                                      </p:to>
                                    </p:set>
                                    <p:animEffect transition="in" filter="fade">
                                      <p:cBhvr>
                                        <p:cTn id="129" dur="1000"/>
                                        <p:tgtEl>
                                          <p:spTgt spid="161"/>
                                        </p:tgtEl>
                                      </p:cBhvr>
                                    </p:animEffect>
                                    <p:anim calcmode="lin" valueType="num">
                                      <p:cBhvr>
                                        <p:cTn id="130" dur="1000" fill="hold"/>
                                        <p:tgtEl>
                                          <p:spTgt spid="161"/>
                                        </p:tgtEl>
                                        <p:attrNameLst>
                                          <p:attrName>ppt_x</p:attrName>
                                        </p:attrNameLst>
                                      </p:cBhvr>
                                      <p:tavLst>
                                        <p:tav tm="0">
                                          <p:val>
                                            <p:strVal val="#ppt_x"/>
                                          </p:val>
                                        </p:tav>
                                        <p:tav tm="100000">
                                          <p:val>
                                            <p:strVal val="#ppt_x"/>
                                          </p:val>
                                        </p:tav>
                                      </p:tavLst>
                                    </p:anim>
                                    <p:anim calcmode="lin" valueType="num">
                                      <p:cBhvr>
                                        <p:cTn id="131" dur="1000" fill="hold"/>
                                        <p:tgtEl>
                                          <p:spTgt spid="161"/>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162"/>
                                        </p:tgtEl>
                                        <p:attrNameLst>
                                          <p:attrName>style.visibility</p:attrName>
                                        </p:attrNameLst>
                                      </p:cBhvr>
                                      <p:to>
                                        <p:strVal val="visible"/>
                                      </p:to>
                                    </p:set>
                                    <p:animEffect transition="in" filter="fade">
                                      <p:cBhvr>
                                        <p:cTn id="134" dur="1000"/>
                                        <p:tgtEl>
                                          <p:spTgt spid="162"/>
                                        </p:tgtEl>
                                      </p:cBhvr>
                                    </p:animEffect>
                                    <p:anim calcmode="lin" valueType="num">
                                      <p:cBhvr>
                                        <p:cTn id="135" dur="1000" fill="hold"/>
                                        <p:tgtEl>
                                          <p:spTgt spid="162"/>
                                        </p:tgtEl>
                                        <p:attrNameLst>
                                          <p:attrName>ppt_x</p:attrName>
                                        </p:attrNameLst>
                                      </p:cBhvr>
                                      <p:tavLst>
                                        <p:tav tm="0">
                                          <p:val>
                                            <p:strVal val="#ppt_x"/>
                                          </p:val>
                                        </p:tav>
                                        <p:tav tm="100000">
                                          <p:val>
                                            <p:strVal val="#ppt_x"/>
                                          </p:val>
                                        </p:tav>
                                      </p:tavLst>
                                    </p:anim>
                                    <p:anim calcmode="lin" valueType="num">
                                      <p:cBhvr>
                                        <p:cTn id="136" dur="1000" fill="hold"/>
                                        <p:tgtEl>
                                          <p:spTgt spid="162"/>
                                        </p:tgtEl>
                                        <p:attrNameLst>
                                          <p:attrName>ppt_y</p:attrName>
                                        </p:attrNameLst>
                                      </p:cBhvr>
                                      <p:tavLst>
                                        <p:tav tm="0">
                                          <p:val>
                                            <p:strVal val="#ppt_y+.1"/>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163"/>
                                        </p:tgtEl>
                                        <p:attrNameLst>
                                          <p:attrName>style.visibility</p:attrName>
                                        </p:attrNameLst>
                                      </p:cBhvr>
                                      <p:to>
                                        <p:strVal val="visible"/>
                                      </p:to>
                                    </p:set>
                                    <p:animEffect transition="in" filter="fade">
                                      <p:cBhvr>
                                        <p:cTn id="139" dur="1000"/>
                                        <p:tgtEl>
                                          <p:spTgt spid="163"/>
                                        </p:tgtEl>
                                      </p:cBhvr>
                                    </p:animEffect>
                                    <p:anim calcmode="lin" valueType="num">
                                      <p:cBhvr>
                                        <p:cTn id="140" dur="1000" fill="hold"/>
                                        <p:tgtEl>
                                          <p:spTgt spid="163"/>
                                        </p:tgtEl>
                                        <p:attrNameLst>
                                          <p:attrName>ppt_x</p:attrName>
                                        </p:attrNameLst>
                                      </p:cBhvr>
                                      <p:tavLst>
                                        <p:tav tm="0">
                                          <p:val>
                                            <p:strVal val="#ppt_x"/>
                                          </p:val>
                                        </p:tav>
                                        <p:tav tm="100000">
                                          <p:val>
                                            <p:strVal val="#ppt_x"/>
                                          </p:val>
                                        </p:tav>
                                      </p:tavLst>
                                    </p:anim>
                                    <p:anim calcmode="lin" valueType="num">
                                      <p:cBhvr>
                                        <p:cTn id="141" dur="1000" fill="hold"/>
                                        <p:tgtEl>
                                          <p:spTgt spid="163"/>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64"/>
                                        </p:tgtEl>
                                        <p:attrNameLst>
                                          <p:attrName>style.visibility</p:attrName>
                                        </p:attrNameLst>
                                      </p:cBhvr>
                                      <p:to>
                                        <p:strVal val="visible"/>
                                      </p:to>
                                    </p:set>
                                    <p:animEffect transition="in" filter="fade">
                                      <p:cBhvr>
                                        <p:cTn id="144" dur="1000"/>
                                        <p:tgtEl>
                                          <p:spTgt spid="164"/>
                                        </p:tgtEl>
                                      </p:cBhvr>
                                    </p:animEffect>
                                    <p:anim calcmode="lin" valueType="num">
                                      <p:cBhvr>
                                        <p:cTn id="145" dur="1000" fill="hold"/>
                                        <p:tgtEl>
                                          <p:spTgt spid="164"/>
                                        </p:tgtEl>
                                        <p:attrNameLst>
                                          <p:attrName>ppt_x</p:attrName>
                                        </p:attrNameLst>
                                      </p:cBhvr>
                                      <p:tavLst>
                                        <p:tav tm="0">
                                          <p:val>
                                            <p:strVal val="#ppt_x"/>
                                          </p:val>
                                        </p:tav>
                                        <p:tav tm="100000">
                                          <p:val>
                                            <p:strVal val="#ppt_x"/>
                                          </p:val>
                                        </p:tav>
                                      </p:tavLst>
                                    </p:anim>
                                    <p:anim calcmode="lin" valueType="num">
                                      <p:cBhvr>
                                        <p:cTn id="146" dur="1000" fill="hold"/>
                                        <p:tgtEl>
                                          <p:spTgt spid="164"/>
                                        </p:tgtEl>
                                        <p:attrNameLst>
                                          <p:attrName>ppt_y</p:attrName>
                                        </p:attrNameLst>
                                      </p:cBhvr>
                                      <p:tavLst>
                                        <p:tav tm="0">
                                          <p:val>
                                            <p:strVal val="#ppt_y+.1"/>
                                          </p:val>
                                        </p:tav>
                                        <p:tav tm="100000">
                                          <p:val>
                                            <p:strVal val="#ppt_y"/>
                                          </p:val>
                                        </p:tav>
                                      </p:tavLst>
                                    </p:anim>
                                  </p:childTnLst>
                                </p:cTn>
                              </p:par>
                              <p:par>
                                <p:cTn id="147" presetID="42" presetClass="entr" presetSubtype="0" fill="hold" nodeType="withEffect">
                                  <p:stCondLst>
                                    <p:cond delay="0"/>
                                  </p:stCondLst>
                                  <p:childTnLst>
                                    <p:set>
                                      <p:cBhvr>
                                        <p:cTn id="148" dur="1" fill="hold">
                                          <p:stCondLst>
                                            <p:cond delay="0"/>
                                          </p:stCondLst>
                                        </p:cTn>
                                        <p:tgtEl>
                                          <p:spTgt spid="165"/>
                                        </p:tgtEl>
                                        <p:attrNameLst>
                                          <p:attrName>style.visibility</p:attrName>
                                        </p:attrNameLst>
                                      </p:cBhvr>
                                      <p:to>
                                        <p:strVal val="visible"/>
                                      </p:to>
                                    </p:set>
                                    <p:animEffect transition="in" filter="fade">
                                      <p:cBhvr>
                                        <p:cTn id="149" dur="1000"/>
                                        <p:tgtEl>
                                          <p:spTgt spid="165"/>
                                        </p:tgtEl>
                                      </p:cBhvr>
                                    </p:animEffect>
                                    <p:anim calcmode="lin" valueType="num">
                                      <p:cBhvr>
                                        <p:cTn id="150" dur="1000" fill="hold"/>
                                        <p:tgtEl>
                                          <p:spTgt spid="165"/>
                                        </p:tgtEl>
                                        <p:attrNameLst>
                                          <p:attrName>ppt_x</p:attrName>
                                        </p:attrNameLst>
                                      </p:cBhvr>
                                      <p:tavLst>
                                        <p:tav tm="0">
                                          <p:val>
                                            <p:strVal val="#ppt_x"/>
                                          </p:val>
                                        </p:tav>
                                        <p:tav tm="100000">
                                          <p:val>
                                            <p:strVal val="#ppt_x"/>
                                          </p:val>
                                        </p:tav>
                                      </p:tavLst>
                                    </p:anim>
                                    <p:anim calcmode="lin" valueType="num">
                                      <p:cBhvr>
                                        <p:cTn id="151" dur="1000" fill="hold"/>
                                        <p:tgtEl>
                                          <p:spTgt spid="165"/>
                                        </p:tgtEl>
                                        <p:attrNameLst>
                                          <p:attrName>ppt_y</p:attrName>
                                        </p:attrNameLst>
                                      </p:cBhvr>
                                      <p:tavLst>
                                        <p:tav tm="0">
                                          <p:val>
                                            <p:strVal val="#ppt_y+.1"/>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66"/>
                                        </p:tgtEl>
                                        <p:attrNameLst>
                                          <p:attrName>style.visibility</p:attrName>
                                        </p:attrNameLst>
                                      </p:cBhvr>
                                      <p:to>
                                        <p:strVal val="visible"/>
                                      </p:to>
                                    </p:set>
                                    <p:animEffect transition="in" filter="fade">
                                      <p:cBhvr>
                                        <p:cTn id="154" dur="1000"/>
                                        <p:tgtEl>
                                          <p:spTgt spid="166"/>
                                        </p:tgtEl>
                                      </p:cBhvr>
                                    </p:animEffect>
                                    <p:anim calcmode="lin" valueType="num">
                                      <p:cBhvr>
                                        <p:cTn id="155" dur="1000" fill="hold"/>
                                        <p:tgtEl>
                                          <p:spTgt spid="166"/>
                                        </p:tgtEl>
                                        <p:attrNameLst>
                                          <p:attrName>ppt_x</p:attrName>
                                        </p:attrNameLst>
                                      </p:cBhvr>
                                      <p:tavLst>
                                        <p:tav tm="0">
                                          <p:val>
                                            <p:strVal val="#ppt_x"/>
                                          </p:val>
                                        </p:tav>
                                        <p:tav tm="100000">
                                          <p:val>
                                            <p:strVal val="#ppt_x"/>
                                          </p:val>
                                        </p:tav>
                                      </p:tavLst>
                                    </p:anim>
                                    <p:anim calcmode="lin" valueType="num">
                                      <p:cBhvr>
                                        <p:cTn id="156" dur="1000" fill="hold"/>
                                        <p:tgtEl>
                                          <p:spTgt spid="166"/>
                                        </p:tgtEl>
                                        <p:attrNameLst>
                                          <p:attrName>ppt_y</p:attrName>
                                        </p:attrNameLst>
                                      </p:cBhvr>
                                      <p:tavLst>
                                        <p:tav tm="0">
                                          <p:val>
                                            <p:strVal val="#ppt_y+.1"/>
                                          </p:val>
                                        </p:tav>
                                        <p:tav tm="100000">
                                          <p:val>
                                            <p:strVal val="#ppt_y"/>
                                          </p:val>
                                        </p:tav>
                                      </p:tavLst>
                                    </p:anim>
                                  </p:childTnLst>
                                </p:cTn>
                              </p:par>
                              <p:par>
                                <p:cTn id="157" presetID="42" presetClass="entr" presetSubtype="0" fill="hold" grpId="0" nodeType="withEffect">
                                  <p:stCondLst>
                                    <p:cond delay="0"/>
                                  </p:stCondLst>
                                  <p:childTnLst>
                                    <p:set>
                                      <p:cBhvr>
                                        <p:cTn id="158" dur="1" fill="hold">
                                          <p:stCondLst>
                                            <p:cond delay="0"/>
                                          </p:stCondLst>
                                        </p:cTn>
                                        <p:tgtEl>
                                          <p:spTgt spid="167"/>
                                        </p:tgtEl>
                                        <p:attrNameLst>
                                          <p:attrName>style.visibility</p:attrName>
                                        </p:attrNameLst>
                                      </p:cBhvr>
                                      <p:to>
                                        <p:strVal val="visible"/>
                                      </p:to>
                                    </p:set>
                                    <p:animEffect transition="in" filter="fade">
                                      <p:cBhvr>
                                        <p:cTn id="159" dur="1000"/>
                                        <p:tgtEl>
                                          <p:spTgt spid="167"/>
                                        </p:tgtEl>
                                      </p:cBhvr>
                                    </p:animEffect>
                                    <p:anim calcmode="lin" valueType="num">
                                      <p:cBhvr>
                                        <p:cTn id="160" dur="1000" fill="hold"/>
                                        <p:tgtEl>
                                          <p:spTgt spid="167"/>
                                        </p:tgtEl>
                                        <p:attrNameLst>
                                          <p:attrName>ppt_x</p:attrName>
                                        </p:attrNameLst>
                                      </p:cBhvr>
                                      <p:tavLst>
                                        <p:tav tm="0">
                                          <p:val>
                                            <p:strVal val="#ppt_x"/>
                                          </p:val>
                                        </p:tav>
                                        <p:tav tm="100000">
                                          <p:val>
                                            <p:strVal val="#ppt_x"/>
                                          </p:val>
                                        </p:tav>
                                      </p:tavLst>
                                    </p:anim>
                                    <p:anim calcmode="lin" valueType="num">
                                      <p:cBhvr>
                                        <p:cTn id="161" dur="1000" fill="hold"/>
                                        <p:tgtEl>
                                          <p:spTgt spid="167"/>
                                        </p:tgtEl>
                                        <p:attrNameLst>
                                          <p:attrName>ppt_y</p:attrName>
                                        </p:attrNameLst>
                                      </p:cBhvr>
                                      <p:tavLst>
                                        <p:tav tm="0">
                                          <p:val>
                                            <p:strVal val="#ppt_y+.1"/>
                                          </p:val>
                                        </p:tav>
                                        <p:tav tm="100000">
                                          <p:val>
                                            <p:strVal val="#ppt_y"/>
                                          </p:val>
                                        </p:tav>
                                      </p:tavLst>
                                    </p:anim>
                                  </p:childTnLst>
                                </p:cTn>
                              </p:par>
                              <p:par>
                                <p:cTn id="162" presetID="42" presetClass="entr" presetSubtype="0" fill="hold" nodeType="withEffect">
                                  <p:stCondLst>
                                    <p:cond delay="0"/>
                                  </p:stCondLst>
                                  <p:childTnLst>
                                    <p:set>
                                      <p:cBhvr>
                                        <p:cTn id="163" dur="1" fill="hold">
                                          <p:stCondLst>
                                            <p:cond delay="0"/>
                                          </p:stCondLst>
                                        </p:cTn>
                                        <p:tgtEl>
                                          <p:spTgt spid="168"/>
                                        </p:tgtEl>
                                        <p:attrNameLst>
                                          <p:attrName>style.visibility</p:attrName>
                                        </p:attrNameLst>
                                      </p:cBhvr>
                                      <p:to>
                                        <p:strVal val="visible"/>
                                      </p:to>
                                    </p:set>
                                    <p:animEffect transition="in" filter="fade">
                                      <p:cBhvr>
                                        <p:cTn id="164" dur="1000"/>
                                        <p:tgtEl>
                                          <p:spTgt spid="168"/>
                                        </p:tgtEl>
                                      </p:cBhvr>
                                    </p:animEffect>
                                    <p:anim calcmode="lin" valueType="num">
                                      <p:cBhvr>
                                        <p:cTn id="165" dur="1000" fill="hold"/>
                                        <p:tgtEl>
                                          <p:spTgt spid="168"/>
                                        </p:tgtEl>
                                        <p:attrNameLst>
                                          <p:attrName>ppt_x</p:attrName>
                                        </p:attrNameLst>
                                      </p:cBhvr>
                                      <p:tavLst>
                                        <p:tav tm="0">
                                          <p:val>
                                            <p:strVal val="#ppt_x"/>
                                          </p:val>
                                        </p:tav>
                                        <p:tav tm="100000">
                                          <p:val>
                                            <p:strVal val="#ppt_x"/>
                                          </p:val>
                                        </p:tav>
                                      </p:tavLst>
                                    </p:anim>
                                    <p:anim calcmode="lin" valueType="num">
                                      <p:cBhvr>
                                        <p:cTn id="166" dur="1000" fill="hold"/>
                                        <p:tgtEl>
                                          <p:spTgt spid="168"/>
                                        </p:tgtEl>
                                        <p:attrNameLst>
                                          <p:attrName>ppt_y</p:attrName>
                                        </p:attrNameLst>
                                      </p:cBhvr>
                                      <p:tavLst>
                                        <p:tav tm="0">
                                          <p:val>
                                            <p:strVal val="#ppt_y+.1"/>
                                          </p:val>
                                        </p:tav>
                                        <p:tav tm="100000">
                                          <p:val>
                                            <p:strVal val="#ppt_y"/>
                                          </p:val>
                                        </p:tav>
                                      </p:tavLst>
                                    </p:anim>
                                  </p:childTnLst>
                                </p:cTn>
                              </p:par>
                              <p:par>
                                <p:cTn id="167" presetID="42" presetClass="entr" presetSubtype="0" fill="hold" nodeType="withEffect">
                                  <p:stCondLst>
                                    <p:cond delay="0"/>
                                  </p:stCondLst>
                                  <p:childTnLst>
                                    <p:set>
                                      <p:cBhvr>
                                        <p:cTn id="168" dur="1" fill="hold">
                                          <p:stCondLst>
                                            <p:cond delay="0"/>
                                          </p:stCondLst>
                                        </p:cTn>
                                        <p:tgtEl>
                                          <p:spTgt spid="20"/>
                                        </p:tgtEl>
                                        <p:attrNameLst>
                                          <p:attrName>style.visibility</p:attrName>
                                        </p:attrNameLst>
                                      </p:cBhvr>
                                      <p:to>
                                        <p:strVal val="visible"/>
                                      </p:to>
                                    </p:set>
                                    <p:animEffect transition="in" filter="fade">
                                      <p:cBhvr>
                                        <p:cTn id="169" dur="1000"/>
                                        <p:tgtEl>
                                          <p:spTgt spid="20"/>
                                        </p:tgtEl>
                                      </p:cBhvr>
                                    </p:animEffect>
                                    <p:anim calcmode="lin" valueType="num">
                                      <p:cBhvr>
                                        <p:cTn id="170" dur="1000" fill="hold"/>
                                        <p:tgtEl>
                                          <p:spTgt spid="20"/>
                                        </p:tgtEl>
                                        <p:attrNameLst>
                                          <p:attrName>ppt_x</p:attrName>
                                        </p:attrNameLst>
                                      </p:cBhvr>
                                      <p:tavLst>
                                        <p:tav tm="0">
                                          <p:val>
                                            <p:strVal val="#ppt_x"/>
                                          </p:val>
                                        </p:tav>
                                        <p:tav tm="100000">
                                          <p:val>
                                            <p:strVal val="#ppt_x"/>
                                          </p:val>
                                        </p:tav>
                                      </p:tavLst>
                                    </p:anim>
                                    <p:anim calcmode="lin" valueType="num">
                                      <p:cBhvr>
                                        <p:cTn id="171" dur="1000" fill="hold"/>
                                        <p:tgtEl>
                                          <p:spTgt spid="20"/>
                                        </p:tgtEl>
                                        <p:attrNameLst>
                                          <p:attrName>ppt_y</p:attrName>
                                        </p:attrNameLst>
                                      </p:cBhvr>
                                      <p:tavLst>
                                        <p:tav tm="0">
                                          <p:val>
                                            <p:strVal val="#ppt_y+.1"/>
                                          </p:val>
                                        </p:tav>
                                        <p:tav tm="100000">
                                          <p:val>
                                            <p:strVal val="#ppt_y"/>
                                          </p:val>
                                        </p:tav>
                                      </p:tavLst>
                                    </p:anim>
                                  </p:childTnLst>
                                </p:cTn>
                              </p:par>
                              <p:par>
                                <p:cTn id="172" presetID="42" presetClass="entr" presetSubtype="0" fill="hold" nodeType="withEffect">
                                  <p:stCondLst>
                                    <p:cond delay="0"/>
                                  </p:stCondLst>
                                  <p:childTnLst>
                                    <p:set>
                                      <p:cBhvr>
                                        <p:cTn id="173" dur="1" fill="hold">
                                          <p:stCondLst>
                                            <p:cond delay="0"/>
                                          </p:stCondLst>
                                        </p:cTn>
                                        <p:tgtEl>
                                          <p:spTgt spid="275"/>
                                        </p:tgtEl>
                                        <p:attrNameLst>
                                          <p:attrName>style.visibility</p:attrName>
                                        </p:attrNameLst>
                                      </p:cBhvr>
                                      <p:to>
                                        <p:strVal val="visible"/>
                                      </p:to>
                                    </p:set>
                                    <p:animEffect transition="in" filter="fade">
                                      <p:cBhvr>
                                        <p:cTn id="174" dur="1000"/>
                                        <p:tgtEl>
                                          <p:spTgt spid="275"/>
                                        </p:tgtEl>
                                      </p:cBhvr>
                                    </p:animEffect>
                                    <p:anim calcmode="lin" valueType="num">
                                      <p:cBhvr>
                                        <p:cTn id="175" dur="1000" fill="hold"/>
                                        <p:tgtEl>
                                          <p:spTgt spid="275"/>
                                        </p:tgtEl>
                                        <p:attrNameLst>
                                          <p:attrName>ppt_x</p:attrName>
                                        </p:attrNameLst>
                                      </p:cBhvr>
                                      <p:tavLst>
                                        <p:tav tm="0">
                                          <p:val>
                                            <p:strVal val="#ppt_x"/>
                                          </p:val>
                                        </p:tav>
                                        <p:tav tm="100000">
                                          <p:val>
                                            <p:strVal val="#ppt_x"/>
                                          </p:val>
                                        </p:tav>
                                      </p:tavLst>
                                    </p:anim>
                                    <p:anim calcmode="lin" valueType="num">
                                      <p:cBhvr>
                                        <p:cTn id="176" dur="1000" fill="hold"/>
                                        <p:tgtEl>
                                          <p:spTgt spid="275"/>
                                        </p:tgtEl>
                                        <p:attrNameLst>
                                          <p:attrName>ppt_y</p:attrName>
                                        </p:attrNameLst>
                                      </p:cBhvr>
                                      <p:tavLst>
                                        <p:tav tm="0">
                                          <p:val>
                                            <p:strVal val="#ppt_y+.1"/>
                                          </p:val>
                                        </p:tav>
                                        <p:tav tm="100000">
                                          <p:val>
                                            <p:strVal val="#ppt_y"/>
                                          </p:val>
                                        </p:tav>
                                      </p:tavLst>
                                    </p:anim>
                                  </p:childTnLst>
                                </p:cTn>
                              </p:par>
                              <p:par>
                                <p:cTn id="177" presetID="42" presetClass="entr" presetSubtype="0" fill="hold" nodeType="withEffect">
                                  <p:stCondLst>
                                    <p:cond delay="0"/>
                                  </p:stCondLst>
                                  <p:childTnLst>
                                    <p:set>
                                      <p:cBhvr>
                                        <p:cTn id="178" dur="1" fill="hold">
                                          <p:stCondLst>
                                            <p:cond delay="0"/>
                                          </p:stCondLst>
                                        </p:cTn>
                                        <p:tgtEl>
                                          <p:spTgt spid="186"/>
                                        </p:tgtEl>
                                        <p:attrNameLst>
                                          <p:attrName>style.visibility</p:attrName>
                                        </p:attrNameLst>
                                      </p:cBhvr>
                                      <p:to>
                                        <p:strVal val="visible"/>
                                      </p:to>
                                    </p:set>
                                    <p:animEffect transition="in" filter="fade">
                                      <p:cBhvr>
                                        <p:cTn id="179" dur="1000"/>
                                        <p:tgtEl>
                                          <p:spTgt spid="186"/>
                                        </p:tgtEl>
                                      </p:cBhvr>
                                    </p:animEffect>
                                    <p:anim calcmode="lin" valueType="num">
                                      <p:cBhvr>
                                        <p:cTn id="180" dur="1000" fill="hold"/>
                                        <p:tgtEl>
                                          <p:spTgt spid="186"/>
                                        </p:tgtEl>
                                        <p:attrNameLst>
                                          <p:attrName>ppt_x</p:attrName>
                                        </p:attrNameLst>
                                      </p:cBhvr>
                                      <p:tavLst>
                                        <p:tav tm="0">
                                          <p:val>
                                            <p:strVal val="#ppt_x"/>
                                          </p:val>
                                        </p:tav>
                                        <p:tav tm="100000">
                                          <p:val>
                                            <p:strVal val="#ppt_x"/>
                                          </p:val>
                                        </p:tav>
                                      </p:tavLst>
                                    </p:anim>
                                    <p:anim calcmode="lin" valueType="num">
                                      <p:cBhvr>
                                        <p:cTn id="181" dur="1000" fill="hold"/>
                                        <p:tgtEl>
                                          <p:spTgt spid="186"/>
                                        </p:tgtEl>
                                        <p:attrNameLst>
                                          <p:attrName>ppt_y</p:attrName>
                                        </p:attrNameLst>
                                      </p:cBhvr>
                                      <p:tavLst>
                                        <p:tav tm="0">
                                          <p:val>
                                            <p:strVal val="#ppt_y+.1"/>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42" presetClass="entr" presetSubtype="0" fill="hold" nodeType="clickEffect">
                                  <p:stCondLst>
                                    <p:cond delay="0"/>
                                  </p:stCondLst>
                                  <p:childTnLst>
                                    <p:set>
                                      <p:cBhvr>
                                        <p:cTn id="185" dur="1" fill="hold">
                                          <p:stCondLst>
                                            <p:cond delay="0"/>
                                          </p:stCondLst>
                                        </p:cTn>
                                        <p:tgtEl>
                                          <p:spTgt spid="283"/>
                                        </p:tgtEl>
                                        <p:attrNameLst>
                                          <p:attrName>style.visibility</p:attrName>
                                        </p:attrNameLst>
                                      </p:cBhvr>
                                      <p:to>
                                        <p:strVal val="visible"/>
                                      </p:to>
                                    </p:set>
                                    <p:animEffect transition="in" filter="fade">
                                      <p:cBhvr>
                                        <p:cTn id="186" dur="1000"/>
                                        <p:tgtEl>
                                          <p:spTgt spid="283"/>
                                        </p:tgtEl>
                                      </p:cBhvr>
                                    </p:animEffect>
                                    <p:anim calcmode="lin" valueType="num">
                                      <p:cBhvr>
                                        <p:cTn id="187" dur="1000" fill="hold"/>
                                        <p:tgtEl>
                                          <p:spTgt spid="283"/>
                                        </p:tgtEl>
                                        <p:attrNameLst>
                                          <p:attrName>ppt_x</p:attrName>
                                        </p:attrNameLst>
                                      </p:cBhvr>
                                      <p:tavLst>
                                        <p:tav tm="0">
                                          <p:val>
                                            <p:strVal val="#ppt_x"/>
                                          </p:val>
                                        </p:tav>
                                        <p:tav tm="100000">
                                          <p:val>
                                            <p:strVal val="#ppt_x"/>
                                          </p:val>
                                        </p:tav>
                                      </p:tavLst>
                                    </p:anim>
                                    <p:anim calcmode="lin" valueType="num">
                                      <p:cBhvr>
                                        <p:cTn id="188" dur="1000" fill="hold"/>
                                        <p:tgtEl>
                                          <p:spTgt spid="283"/>
                                        </p:tgtEl>
                                        <p:attrNameLst>
                                          <p:attrName>ppt_y</p:attrName>
                                        </p:attrNameLst>
                                      </p:cBhvr>
                                      <p:tavLst>
                                        <p:tav tm="0">
                                          <p:val>
                                            <p:strVal val="#ppt_y+.1"/>
                                          </p:val>
                                        </p:tav>
                                        <p:tav tm="100000">
                                          <p:val>
                                            <p:strVal val="#ppt_y"/>
                                          </p:val>
                                        </p:tav>
                                      </p:tavLst>
                                    </p:anim>
                                  </p:childTnLst>
                                </p:cTn>
                              </p:par>
                              <p:par>
                                <p:cTn id="189" presetID="42" presetClass="entr" presetSubtype="0" fill="hold" nodeType="withEffect">
                                  <p:stCondLst>
                                    <p:cond delay="0"/>
                                  </p:stCondLst>
                                  <p:childTnLst>
                                    <p:set>
                                      <p:cBhvr>
                                        <p:cTn id="190" dur="1" fill="hold">
                                          <p:stCondLst>
                                            <p:cond delay="0"/>
                                          </p:stCondLst>
                                        </p:cTn>
                                        <p:tgtEl>
                                          <p:spTgt spid="280"/>
                                        </p:tgtEl>
                                        <p:attrNameLst>
                                          <p:attrName>style.visibility</p:attrName>
                                        </p:attrNameLst>
                                      </p:cBhvr>
                                      <p:to>
                                        <p:strVal val="visible"/>
                                      </p:to>
                                    </p:set>
                                    <p:animEffect transition="in" filter="fade">
                                      <p:cBhvr>
                                        <p:cTn id="191" dur="1000"/>
                                        <p:tgtEl>
                                          <p:spTgt spid="280"/>
                                        </p:tgtEl>
                                      </p:cBhvr>
                                    </p:animEffect>
                                    <p:anim calcmode="lin" valueType="num">
                                      <p:cBhvr>
                                        <p:cTn id="192" dur="1000" fill="hold"/>
                                        <p:tgtEl>
                                          <p:spTgt spid="280"/>
                                        </p:tgtEl>
                                        <p:attrNameLst>
                                          <p:attrName>ppt_x</p:attrName>
                                        </p:attrNameLst>
                                      </p:cBhvr>
                                      <p:tavLst>
                                        <p:tav tm="0">
                                          <p:val>
                                            <p:strVal val="#ppt_x"/>
                                          </p:val>
                                        </p:tav>
                                        <p:tav tm="100000">
                                          <p:val>
                                            <p:strVal val="#ppt_x"/>
                                          </p:val>
                                        </p:tav>
                                      </p:tavLst>
                                    </p:anim>
                                    <p:anim calcmode="lin" valueType="num">
                                      <p:cBhvr>
                                        <p:cTn id="193" dur="1000" fill="hold"/>
                                        <p:tgtEl>
                                          <p:spTgt spid="280"/>
                                        </p:tgtEl>
                                        <p:attrNameLst>
                                          <p:attrName>ppt_y</p:attrName>
                                        </p:attrNameLst>
                                      </p:cBhvr>
                                      <p:tavLst>
                                        <p:tav tm="0">
                                          <p:val>
                                            <p:strVal val="#ppt_y+.1"/>
                                          </p:val>
                                        </p:tav>
                                        <p:tav tm="100000">
                                          <p:val>
                                            <p:strVal val="#ppt_y"/>
                                          </p:val>
                                        </p:tav>
                                      </p:tavLst>
                                    </p:anim>
                                  </p:childTnLst>
                                </p:cTn>
                              </p:par>
                              <p:par>
                                <p:cTn id="194" presetID="42" presetClass="entr" presetSubtype="0" fill="hold" nodeType="withEffect">
                                  <p:stCondLst>
                                    <p:cond delay="0"/>
                                  </p:stCondLst>
                                  <p:childTnLst>
                                    <p:set>
                                      <p:cBhvr>
                                        <p:cTn id="195" dur="1" fill="hold">
                                          <p:stCondLst>
                                            <p:cond delay="0"/>
                                          </p:stCondLst>
                                        </p:cTn>
                                        <p:tgtEl>
                                          <p:spTgt spid="270"/>
                                        </p:tgtEl>
                                        <p:attrNameLst>
                                          <p:attrName>style.visibility</p:attrName>
                                        </p:attrNameLst>
                                      </p:cBhvr>
                                      <p:to>
                                        <p:strVal val="visible"/>
                                      </p:to>
                                    </p:set>
                                    <p:animEffect transition="in" filter="fade">
                                      <p:cBhvr>
                                        <p:cTn id="196" dur="1000"/>
                                        <p:tgtEl>
                                          <p:spTgt spid="270"/>
                                        </p:tgtEl>
                                      </p:cBhvr>
                                    </p:animEffect>
                                    <p:anim calcmode="lin" valueType="num">
                                      <p:cBhvr>
                                        <p:cTn id="197" dur="1000" fill="hold"/>
                                        <p:tgtEl>
                                          <p:spTgt spid="270"/>
                                        </p:tgtEl>
                                        <p:attrNameLst>
                                          <p:attrName>ppt_x</p:attrName>
                                        </p:attrNameLst>
                                      </p:cBhvr>
                                      <p:tavLst>
                                        <p:tav tm="0">
                                          <p:val>
                                            <p:strVal val="#ppt_x"/>
                                          </p:val>
                                        </p:tav>
                                        <p:tav tm="100000">
                                          <p:val>
                                            <p:strVal val="#ppt_x"/>
                                          </p:val>
                                        </p:tav>
                                      </p:tavLst>
                                    </p:anim>
                                    <p:anim calcmode="lin" valueType="num">
                                      <p:cBhvr>
                                        <p:cTn id="198" dur="1000" fill="hold"/>
                                        <p:tgtEl>
                                          <p:spTgt spid="270"/>
                                        </p:tgtEl>
                                        <p:attrNameLst>
                                          <p:attrName>ppt_y</p:attrName>
                                        </p:attrNameLst>
                                      </p:cBhvr>
                                      <p:tavLst>
                                        <p:tav tm="0">
                                          <p:val>
                                            <p:strVal val="#ppt_y+.1"/>
                                          </p:val>
                                        </p:tav>
                                        <p:tav tm="100000">
                                          <p:val>
                                            <p:strVal val="#ppt_y"/>
                                          </p:val>
                                        </p:tav>
                                      </p:tavLst>
                                    </p:anim>
                                  </p:childTnLst>
                                </p:cTn>
                              </p:par>
                              <p:par>
                                <p:cTn id="199" presetID="42" presetClass="entr" presetSubtype="0" fill="hold" grpId="0" nodeType="withEffect">
                                  <p:stCondLst>
                                    <p:cond delay="0"/>
                                  </p:stCondLst>
                                  <p:childTnLst>
                                    <p:set>
                                      <p:cBhvr>
                                        <p:cTn id="200" dur="1" fill="hold">
                                          <p:stCondLst>
                                            <p:cond delay="0"/>
                                          </p:stCondLst>
                                        </p:cTn>
                                        <p:tgtEl>
                                          <p:spTgt spid="117"/>
                                        </p:tgtEl>
                                        <p:attrNameLst>
                                          <p:attrName>style.visibility</p:attrName>
                                        </p:attrNameLst>
                                      </p:cBhvr>
                                      <p:to>
                                        <p:strVal val="visible"/>
                                      </p:to>
                                    </p:set>
                                    <p:animEffect transition="in" filter="fade">
                                      <p:cBhvr>
                                        <p:cTn id="201" dur="1000"/>
                                        <p:tgtEl>
                                          <p:spTgt spid="117"/>
                                        </p:tgtEl>
                                      </p:cBhvr>
                                    </p:animEffect>
                                    <p:anim calcmode="lin" valueType="num">
                                      <p:cBhvr>
                                        <p:cTn id="202" dur="1000" fill="hold"/>
                                        <p:tgtEl>
                                          <p:spTgt spid="117"/>
                                        </p:tgtEl>
                                        <p:attrNameLst>
                                          <p:attrName>ppt_x</p:attrName>
                                        </p:attrNameLst>
                                      </p:cBhvr>
                                      <p:tavLst>
                                        <p:tav tm="0">
                                          <p:val>
                                            <p:strVal val="#ppt_x"/>
                                          </p:val>
                                        </p:tav>
                                        <p:tav tm="100000">
                                          <p:val>
                                            <p:strVal val="#ppt_x"/>
                                          </p:val>
                                        </p:tav>
                                      </p:tavLst>
                                    </p:anim>
                                    <p:anim calcmode="lin" valueType="num">
                                      <p:cBhvr>
                                        <p:cTn id="203" dur="1000" fill="hold"/>
                                        <p:tgtEl>
                                          <p:spTgt spid="117"/>
                                        </p:tgtEl>
                                        <p:attrNameLst>
                                          <p:attrName>ppt_y</p:attrName>
                                        </p:attrNameLst>
                                      </p:cBhvr>
                                      <p:tavLst>
                                        <p:tav tm="0">
                                          <p:val>
                                            <p:strVal val="#ppt_y+.1"/>
                                          </p:val>
                                        </p:tav>
                                        <p:tav tm="100000">
                                          <p:val>
                                            <p:strVal val="#ppt_y"/>
                                          </p:val>
                                        </p:tav>
                                      </p:tavLst>
                                    </p:anim>
                                  </p:childTnLst>
                                </p:cTn>
                              </p:par>
                              <p:par>
                                <p:cTn id="204" presetID="42" presetClass="entr" presetSubtype="0" fill="hold" grpId="0" nodeType="withEffect">
                                  <p:stCondLst>
                                    <p:cond delay="0"/>
                                  </p:stCondLst>
                                  <p:childTnLst>
                                    <p:set>
                                      <p:cBhvr>
                                        <p:cTn id="205" dur="1" fill="hold">
                                          <p:stCondLst>
                                            <p:cond delay="0"/>
                                          </p:stCondLst>
                                        </p:cTn>
                                        <p:tgtEl>
                                          <p:spTgt spid="118"/>
                                        </p:tgtEl>
                                        <p:attrNameLst>
                                          <p:attrName>style.visibility</p:attrName>
                                        </p:attrNameLst>
                                      </p:cBhvr>
                                      <p:to>
                                        <p:strVal val="visible"/>
                                      </p:to>
                                    </p:set>
                                    <p:animEffect transition="in" filter="fade">
                                      <p:cBhvr>
                                        <p:cTn id="206" dur="1000"/>
                                        <p:tgtEl>
                                          <p:spTgt spid="118"/>
                                        </p:tgtEl>
                                      </p:cBhvr>
                                    </p:animEffect>
                                    <p:anim calcmode="lin" valueType="num">
                                      <p:cBhvr>
                                        <p:cTn id="207" dur="1000" fill="hold"/>
                                        <p:tgtEl>
                                          <p:spTgt spid="118"/>
                                        </p:tgtEl>
                                        <p:attrNameLst>
                                          <p:attrName>ppt_x</p:attrName>
                                        </p:attrNameLst>
                                      </p:cBhvr>
                                      <p:tavLst>
                                        <p:tav tm="0">
                                          <p:val>
                                            <p:strVal val="#ppt_x"/>
                                          </p:val>
                                        </p:tav>
                                        <p:tav tm="100000">
                                          <p:val>
                                            <p:strVal val="#ppt_x"/>
                                          </p:val>
                                        </p:tav>
                                      </p:tavLst>
                                    </p:anim>
                                    <p:anim calcmode="lin" valueType="num">
                                      <p:cBhvr>
                                        <p:cTn id="208" dur="1000" fill="hold"/>
                                        <p:tgtEl>
                                          <p:spTgt spid="118"/>
                                        </p:tgtEl>
                                        <p:attrNameLst>
                                          <p:attrName>ppt_y</p:attrName>
                                        </p:attrNameLst>
                                      </p:cBhvr>
                                      <p:tavLst>
                                        <p:tav tm="0">
                                          <p:val>
                                            <p:strVal val="#ppt_y+.1"/>
                                          </p:val>
                                        </p:tav>
                                        <p:tav tm="100000">
                                          <p:val>
                                            <p:strVal val="#ppt_y"/>
                                          </p:val>
                                        </p:tav>
                                      </p:tavLst>
                                    </p:anim>
                                  </p:childTnLst>
                                </p:cTn>
                              </p:par>
                              <p:par>
                                <p:cTn id="209" presetID="42" presetClass="entr" presetSubtype="0" fill="hold" grpId="0" nodeType="withEffect">
                                  <p:stCondLst>
                                    <p:cond delay="0"/>
                                  </p:stCondLst>
                                  <p:childTnLst>
                                    <p:set>
                                      <p:cBhvr>
                                        <p:cTn id="210" dur="1" fill="hold">
                                          <p:stCondLst>
                                            <p:cond delay="0"/>
                                          </p:stCondLst>
                                        </p:cTn>
                                        <p:tgtEl>
                                          <p:spTgt spid="119"/>
                                        </p:tgtEl>
                                        <p:attrNameLst>
                                          <p:attrName>style.visibility</p:attrName>
                                        </p:attrNameLst>
                                      </p:cBhvr>
                                      <p:to>
                                        <p:strVal val="visible"/>
                                      </p:to>
                                    </p:set>
                                    <p:animEffect transition="in" filter="fade">
                                      <p:cBhvr>
                                        <p:cTn id="211" dur="1000"/>
                                        <p:tgtEl>
                                          <p:spTgt spid="119"/>
                                        </p:tgtEl>
                                      </p:cBhvr>
                                    </p:animEffect>
                                    <p:anim calcmode="lin" valueType="num">
                                      <p:cBhvr>
                                        <p:cTn id="212" dur="1000" fill="hold"/>
                                        <p:tgtEl>
                                          <p:spTgt spid="119"/>
                                        </p:tgtEl>
                                        <p:attrNameLst>
                                          <p:attrName>ppt_x</p:attrName>
                                        </p:attrNameLst>
                                      </p:cBhvr>
                                      <p:tavLst>
                                        <p:tav tm="0">
                                          <p:val>
                                            <p:strVal val="#ppt_x"/>
                                          </p:val>
                                        </p:tav>
                                        <p:tav tm="100000">
                                          <p:val>
                                            <p:strVal val="#ppt_x"/>
                                          </p:val>
                                        </p:tav>
                                      </p:tavLst>
                                    </p:anim>
                                    <p:anim calcmode="lin" valueType="num">
                                      <p:cBhvr>
                                        <p:cTn id="213" dur="1000" fill="hold"/>
                                        <p:tgtEl>
                                          <p:spTgt spid="119"/>
                                        </p:tgtEl>
                                        <p:attrNameLst>
                                          <p:attrName>ppt_y</p:attrName>
                                        </p:attrNameLst>
                                      </p:cBhvr>
                                      <p:tavLst>
                                        <p:tav tm="0">
                                          <p:val>
                                            <p:strVal val="#ppt_y+.1"/>
                                          </p:val>
                                        </p:tav>
                                        <p:tav tm="100000">
                                          <p:val>
                                            <p:strVal val="#ppt_y"/>
                                          </p:val>
                                        </p:tav>
                                      </p:tavLst>
                                    </p:anim>
                                  </p:childTnLst>
                                </p:cTn>
                              </p:par>
                              <p:par>
                                <p:cTn id="214" presetID="42" presetClass="entr" presetSubtype="0" fill="hold" grpId="0" nodeType="withEffect">
                                  <p:stCondLst>
                                    <p:cond delay="0"/>
                                  </p:stCondLst>
                                  <p:childTnLst>
                                    <p:set>
                                      <p:cBhvr>
                                        <p:cTn id="215" dur="1" fill="hold">
                                          <p:stCondLst>
                                            <p:cond delay="0"/>
                                          </p:stCondLst>
                                        </p:cTn>
                                        <p:tgtEl>
                                          <p:spTgt spid="120"/>
                                        </p:tgtEl>
                                        <p:attrNameLst>
                                          <p:attrName>style.visibility</p:attrName>
                                        </p:attrNameLst>
                                      </p:cBhvr>
                                      <p:to>
                                        <p:strVal val="visible"/>
                                      </p:to>
                                    </p:set>
                                    <p:animEffect transition="in" filter="fade">
                                      <p:cBhvr>
                                        <p:cTn id="216" dur="1000"/>
                                        <p:tgtEl>
                                          <p:spTgt spid="120"/>
                                        </p:tgtEl>
                                      </p:cBhvr>
                                    </p:animEffect>
                                    <p:anim calcmode="lin" valueType="num">
                                      <p:cBhvr>
                                        <p:cTn id="217" dur="1000" fill="hold"/>
                                        <p:tgtEl>
                                          <p:spTgt spid="120"/>
                                        </p:tgtEl>
                                        <p:attrNameLst>
                                          <p:attrName>ppt_x</p:attrName>
                                        </p:attrNameLst>
                                      </p:cBhvr>
                                      <p:tavLst>
                                        <p:tav tm="0">
                                          <p:val>
                                            <p:strVal val="#ppt_x"/>
                                          </p:val>
                                        </p:tav>
                                        <p:tav tm="100000">
                                          <p:val>
                                            <p:strVal val="#ppt_x"/>
                                          </p:val>
                                        </p:tav>
                                      </p:tavLst>
                                    </p:anim>
                                    <p:anim calcmode="lin" valueType="num">
                                      <p:cBhvr>
                                        <p:cTn id="218" dur="1000" fill="hold"/>
                                        <p:tgtEl>
                                          <p:spTgt spid="120"/>
                                        </p:tgtEl>
                                        <p:attrNameLst>
                                          <p:attrName>ppt_y</p:attrName>
                                        </p:attrNameLst>
                                      </p:cBhvr>
                                      <p:tavLst>
                                        <p:tav tm="0">
                                          <p:val>
                                            <p:strVal val="#ppt_y+.1"/>
                                          </p:val>
                                        </p:tav>
                                        <p:tav tm="100000">
                                          <p:val>
                                            <p:strVal val="#ppt_y"/>
                                          </p:val>
                                        </p:tav>
                                      </p:tavLst>
                                    </p:anim>
                                  </p:childTnLst>
                                </p:cTn>
                              </p:par>
                              <p:par>
                                <p:cTn id="219" presetID="42" presetClass="entr" presetSubtype="0" fill="hold" nodeType="withEffect">
                                  <p:stCondLst>
                                    <p:cond delay="0"/>
                                  </p:stCondLst>
                                  <p:childTnLst>
                                    <p:set>
                                      <p:cBhvr>
                                        <p:cTn id="220" dur="1" fill="hold">
                                          <p:stCondLst>
                                            <p:cond delay="0"/>
                                          </p:stCondLst>
                                        </p:cTn>
                                        <p:tgtEl>
                                          <p:spTgt spid="121"/>
                                        </p:tgtEl>
                                        <p:attrNameLst>
                                          <p:attrName>style.visibility</p:attrName>
                                        </p:attrNameLst>
                                      </p:cBhvr>
                                      <p:to>
                                        <p:strVal val="visible"/>
                                      </p:to>
                                    </p:set>
                                    <p:animEffect transition="in" filter="fade">
                                      <p:cBhvr>
                                        <p:cTn id="221" dur="1000"/>
                                        <p:tgtEl>
                                          <p:spTgt spid="121"/>
                                        </p:tgtEl>
                                      </p:cBhvr>
                                    </p:animEffect>
                                    <p:anim calcmode="lin" valueType="num">
                                      <p:cBhvr>
                                        <p:cTn id="222" dur="1000" fill="hold"/>
                                        <p:tgtEl>
                                          <p:spTgt spid="121"/>
                                        </p:tgtEl>
                                        <p:attrNameLst>
                                          <p:attrName>ppt_x</p:attrName>
                                        </p:attrNameLst>
                                      </p:cBhvr>
                                      <p:tavLst>
                                        <p:tav tm="0">
                                          <p:val>
                                            <p:strVal val="#ppt_x"/>
                                          </p:val>
                                        </p:tav>
                                        <p:tav tm="100000">
                                          <p:val>
                                            <p:strVal val="#ppt_x"/>
                                          </p:val>
                                        </p:tav>
                                      </p:tavLst>
                                    </p:anim>
                                    <p:anim calcmode="lin" valueType="num">
                                      <p:cBhvr>
                                        <p:cTn id="223" dur="1000" fill="hold"/>
                                        <p:tgtEl>
                                          <p:spTgt spid="121"/>
                                        </p:tgtEl>
                                        <p:attrNameLst>
                                          <p:attrName>ppt_y</p:attrName>
                                        </p:attrNameLst>
                                      </p:cBhvr>
                                      <p:tavLst>
                                        <p:tav tm="0">
                                          <p:val>
                                            <p:strVal val="#ppt_y+.1"/>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256"/>
                                        </p:tgtEl>
                                        <p:attrNameLst>
                                          <p:attrName>style.visibility</p:attrName>
                                        </p:attrNameLst>
                                      </p:cBhvr>
                                      <p:to>
                                        <p:strVal val="visible"/>
                                      </p:to>
                                    </p:set>
                                    <p:animEffect transition="in" filter="fade">
                                      <p:cBhvr>
                                        <p:cTn id="226" dur="1000"/>
                                        <p:tgtEl>
                                          <p:spTgt spid="256"/>
                                        </p:tgtEl>
                                      </p:cBhvr>
                                    </p:animEffect>
                                    <p:anim calcmode="lin" valueType="num">
                                      <p:cBhvr>
                                        <p:cTn id="227" dur="1000" fill="hold"/>
                                        <p:tgtEl>
                                          <p:spTgt spid="256"/>
                                        </p:tgtEl>
                                        <p:attrNameLst>
                                          <p:attrName>ppt_x</p:attrName>
                                        </p:attrNameLst>
                                      </p:cBhvr>
                                      <p:tavLst>
                                        <p:tav tm="0">
                                          <p:val>
                                            <p:strVal val="#ppt_x"/>
                                          </p:val>
                                        </p:tav>
                                        <p:tav tm="100000">
                                          <p:val>
                                            <p:strVal val="#ppt_x"/>
                                          </p:val>
                                        </p:tav>
                                      </p:tavLst>
                                    </p:anim>
                                    <p:anim calcmode="lin" valueType="num">
                                      <p:cBhvr>
                                        <p:cTn id="228" dur="1000" fill="hold"/>
                                        <p:tgtEl>
                                          <p:spTgt spid="256"/>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257"/>
                                        </p:tgtEl>
                                        <p:attrNameLst>
                                          <p:attrName>style.visibility</p:attrName>
                                        </p:attrNameLst>
                                      </p:cBhvr>
                                      <p:to>
                                        <p:strVal val="visible"/>
                                      </p:to>
                                    </p:set>
                                    <p:animEffect transition="in" filter="fade">
                                      <p:cBhvr>
                                        <p:cTn id="231" dur="1000"/>
                                        <p:tgtEl>
                                          <p:spTgt spid="257"/>
                                        </p:tgtEl>
                                      </p:cBhvr>
                                    </p:animEffect>
                                    <p:anim calcmode="lin" valueType="num">
                                      <p:cBhvr>
                                        <p:cTn id="232" dur="1000" fill="hold"/>
                                        <p:tgtEl>
                                          <p:spTgt spid="257"/>
                                        </p:tgtEl>
                                        <p:attrNameLst>
                                          <p:attrName>ppt_x</p:attrName>
                                        </p:attrNameLst>
                                      </p:cBhvr>
                                      <p:tavLst>
                                        <p:tav tm="0">
                                          <p:val>
                                            <p:strVal val="#ppt_x"/>
                                          </p:val>
                                        </p:tav>
                                        <p:tav tm="100000">
                                          <p:val>
                                            <p:strVal val="#ppt_x"/>
                                          </p:val>
                                        </p:tav>
                                      </p:tavLst>
                                    </p:anim>
                                    <p:anim calcmode="lin" valueType="num">
                                      <p:cBhvr>
                                        <p:cTn id="233" dur="1000" fill="hold"/>
                                        <p:tgtEl>
                                          <p:spTgt spid="257"/>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259"/>
                                        </p:tgtEl>
                                        <p:attrNameLst>
                                          <p:attrName>style.visibility</p:attrName>
                                        </p:attrNameLst>
                                      </p:cBhvr>
                                      <p:to>
                                        <p:strVal val="visible"/>
                                      </p:to>
                                    </p:set>
                                    <p:animEffect transition="in" filter="fade">
                                      <p:cBhvr>
                                        <p:cTn id="236" dur="1000"/>
                                        <p:tgtEl>
                                          <p:spTgt spid="259"/>
                                        </p:tgtEl>
                                      </p:cBhvr>
                                    </p:animEffect>
                                    <p:anim calcmode="lin" valueType="num">
                                      <p:cBhvr>
                                        <p:cTn id="237" dur="1000" fill="hold"/>
                                        <p:tgtEl>
                                          <p:spTgt spid="259"/>
                                        </p:tgtEl>
                                        <p:attrNameLst>
                                          <p:attrName>ppt_x</p:attrName>
                                        </p:attrNameLst>
                                      </p:cBhvr>
                                      <p:tavLst>
                                        <p:tav tm="0">
                                          <p:val>
                                            <p:strVal val="#ppt_x"/>
                                          </p:val>
                                        </p:tav>
                                        <p:tav tm="100000">
                                          <p:val>
                                            <p:strVal val="#ppt_x"/>
                                          </p:val>
                                        </p:tav>
                                      </p:tavLst>
                                    </p:anim>
                                    <p:anim calcmode="lin" valueType="num">
                                      <p:cBhvr>
                                        <p:cTn id="238" dur="1000" fill="hold"/>
                                        <p:tgtEl>
                                          <p:spTgt spid="259"/>
                                        </p:tgtEl>
                                        <p:attrNameLst>
                                          <p:attrName>ppt_y</p:attrName>
                                        </p:attrNameLst>
                                      </p:cBhvr>
                                      <p:tavLst>
                                        <p:tav tm="0">
                                          <p:val>
                                            <p:strVal val="#ppt_y+.1"/>
                                          </p:val>
                                        </p:tav>
                                        <p:tav tm="100000">
                                          <p:val>
                                            <p:strVal val="#ppt_y"/>
                                          </p:val>
                                        </p:tav>
                                      </p:tavLst>
                                    </p:anim>
                                  </p:childTnLst>
                                </p:cTn>
                              </p:par>
                              <p:par>
                                <p:cTn id="239" presetID="42" presetClass="entr" presetSubtype="0" fill="hold" grpId="0" nodeType="withEffect">
                                  <p:stCondLst>
                                    <p:cond delay="0"/>
                                  </p:stCondLst>
                                  <p:childTnLst>
                                    <p:set>
                                      <p:cBhvr>
                                        <p:cTn id="240" dur="1" fill="hold">
                                          <p:stCondLst>
                                            <p:cond delay="0"/>
                                          </p:stCondLst>
                                        </p:cTn>
                                        <p:tgtEl>
                                          <p:spTgt spid="260"/>
                                        </p:tgtEl>
                                        <p:attrNameLst>
                                          <p:attrName>style.visibility</p:attrName>
                                        </p:attrNameLst>
                                      </p:cBhvr>
                                      <p:to>
                                        <p:strVal val="visible"/>
                                      </p:to>
                                    </p:set>
                                    <p:animEffect transition="in" filter="fade">
                                      <p:cBhvr>
                                        <p:cTn id="241" dur="1000"/>
                                        <p:tgtEl>
                                          <p:spTgt spid="260"/>
                                        </p:tgtEl>
                                      </p:cBhvr>
                                    </p:animEffect>
                                    <p:anim calcmode="lin" valueType="num">
                                      <p:cBhvr>
                                        <p:cTn id="242" dur="1000" fill="hold"/>
                                        <p:tgtEl>
                                          <p:spTgt spid="260"/>
                                        </p:tgtEl>
                                        <p:attrNameLst>
                                          <p:attrName>ppt_x</p:attrName>
                                        </p:attrNameLst>
                                      </p:cBhvr>
                                      <p:tavLst>
                                        <p:tav tm="0">
                                          <p:val>
                                            <p:strVal val="#ppt_x"/>
                                          </p:val>
                                        </p:tav>
                                        <p:tav tm="100000">
                                          <p:val>
                                            <p:strVal val="#ppt_x"/>
                                          </p:val>
                                        </p:tav>
                                      </p:tavLst>
                                    </p:anim>
                                    <p:anim calcmode="lin" valueType="num">
                                      <p:cBhvr>
                                        <p:cTn id="243" dur="1000" fill="hold"/>
                                        <p:tgtEl>
                                          <p:spTgt spid="260"/>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262"/>
                                        </p:tgtEl>
                                        <p:attrNameLst>
                                          <p:attrName>style.visibility</p:attrName>
                                        </p:attrNameLst>
                                      </p:cBhvr>
                                      <p:to>
                                        <p:strVal val="visible"/>
                                      </p:to>
                                    </p:set>
                                    <p:animEffect transition="in" filter="fade">
                                      <p:cBhvr>
                                        <p:cTn id="246" dur="1000"/>
                                        <p:tgtEl>
                                          <p:spTgt spid="262"/>
                                        </p:tgtEl>
                                      </p:cBhvr>
                                    </p:animEffect>
                                    <p:anim calcmode="lin" valueType="num">
                                      <p:cBhvr>
                                        <p:cTn id="247" dur="1000" fill="hold"/>
                                        <p:tgtEl>
                                          <p:spTgt spid="262"/>
                                        </p:tgtEl>
                                        <p:attrNameLst>
                                          <p:attrName>ppt_x</p:attrName>
                                        </p:attrNameLst>
                                      </p:cBhvr>
                                      <p:tavLst>
                                        <p:tav tm="0">
                                          <p:val>
                                            <p:strVal val="#ppt_x"/>
                                          </p:val>
                                        </p:tav>
                                        <p:tav tm="100000">
                                          <p:val>
                                            <p:strVal val="#ppt_x"/>
                                          </p:val>
                                        </p:tav>
                                      </p:tavLst>
                                    </p:anim>
                                    <p:anim calcmode="lin" valueType="num">
                                      <p:cBhvr>
                                        <p:cTn id="248" dur="1000" fill="hold"/>
                                        <p:tgtEl>
                                          <p:spTgt spid="262"/>
                                        </p:tgtEl>
                                        <p:attrNameLst>
                                          <p:attrName>ppt_y</p:attrName>
                                        </p:attrNameLst>
                                      </p:cBhvr>
                                      <p:tavLst>
                                        <p:tav tm="0">
                                          <p:val>
                                            <p:strVal val="#ppt_y+.1"/>
                                          </p:val>
                                        </p:tav>
                                        <p:tav tm="100000">
                                          <p:val>
                                            <p:strVal val="#ppt_y"/>
                                          </p:val>
                                        </p:tav>
                                      </p:tavLst>
                                    </p:anim>
                                  </p:childTnLst>
                                </p:cTn>
                              </p:par>
                              <p:par>
                                <p:cTn id="249" presetID="42" presetClass="entr" presetSubtype="0" fill="hold" nodeType="withEffect">
                                  <p:stCondLst>
                                    <p:cond delay="0"/>
                                  </p:stCondLst>
                                  <p:childTnLst>
                                    <p:set>
                                      <p:cBhvr>
                                        <p:cTn id="250" dur="1" fill="hold">
                                          <p:stCondLst>
                                            <p:cond delay="0"/>
                                          </p:stCondLst>
                                        </p:cTn>
                                        <p:tgtEl>
                                          <p:spTgt spid="263"/>
                                        </p:tgtEl>
                                        <p:attrNameLst>
                                          <p:attrName>style.visibility</p:attrName>
                                        </p:attrNameLst>
                                      </p:cBhvr>
                                      <p:to>
                                        <p:strVal val="visible"/>
                                      </p:to>
                                    </p:set>
                                    <p:animEffect transition="in" filter="fade">
                                      <p:cBhvr>
                                        <p:cTn id="251" dur="1000"/>
                                        <p:tgtEl>
                                          <p:spTgt spid="263"/>
                                        </p:tgtEl>
                                      </p:cBhvr>
                                    </p:animEffect>
                                    <p:anim calcmode="lin" valueType="num">
                                      <p:cBhvr>
                                        <p:cTn id="252" dur="1000" fill="hold"/>
                                        <p:tgtEl>
                                          <p:spTgt spid="263"/>
                                        </p:tgtEl>
                                        <p:attrNameLst>
                                          <p:attrName>ppt_x</p:attrName>
                                        </p:attrNameLst>
                                      </p:cBhvr>
                                      <p:tavLst>
                                        <p:tav tm="0">
                                          <p:val>
                                            <p:strVal val="#ppt_x"/>
                                          </p:val>
                                        </p:tav>
                                        <p:tav tm="100000">
                                          <p:val>
                                            <p:strVal val="#ppt_x"/>
                                          </p:val>
                                        </p:tav>
                                      </p:tavLst>
                                    </p:anim>
                                    <p:anim calcmode="lin" valueType="num">
                                      <p:cBhvr>
                                        <p:cTn id="253" dur="1000" fill="hold"/>
                                        <p:tgtEl>
                                          <p:spTgt spid="263"/>
                                        </p:tgtEl>
                                        <p:attrNameLst>
                                          <p:attrName>ppt_y</p:attrName>
                                        </p:attrNameLst>
                                      </p:cBhvr>
                                      <p:tavLst>
                                        <p:tav tm="0">
                                          <p:val>
                                            <p:strVal val="#ppt_y+.1"/>
                                          </p:val>
                                        </p:tav>
                                        <p:tav tm="100000">
                                          <p:val>
                                            <p:strVal val="#ppt_y"/>
                                          </p:val>
                                        </p:tav>
                                      </p:tavLst>
                                    </p:anim>
                                  </p:childTnLst>
                                </p:cTn>
                              </p:par>
                              <p:par>
                                <p:cTn id="254" presetID="42" presetClass="entr" presetSubtype="0" fill="hold" grpId="0" nodeType="withEffect">
                                  <p:stCondLst>
                                    <p:cond delay="0"/>
                                  </p:stCondLst>
                                  <p:childTnLst>
                                    <p:set>
                                      <p:cBhvr>
                                        <p:cTn id="255" dur="1" fill="hold">
                                          <p:stCondLst>
                                            <p:cond delay="0"/>
                                          </p:stCondLst>
                                        </p:cTn>
                                        <p:tgtEl>
                                          <p:spTgt spid="264"/>
                                        </p:tgtEl>
                                        <p:attrNameLst>
                                          <p:attrName>style.visibility</p:attrName>
                                        </p:attrNameLst>
                                      </p:cBhvr>
                                      <p:to>
                                        <p:strVal val="visible"/>
                                      </p:to>
                                    </p:set>
                                    <p:animEffect transition="in" filter="fade">
                                      <p:cBhvr>
                                        <p:cTn id="256" dur="1000"/>
                                        <p:tgtEl>
                                          <p:spTgt spid="264"/>
                                        </p:tgtEl>
                                      </p:cBhvr>
                                    </p:animEffect>
                                    <p:anim calcmode="lin" valueType="num">
                                      <p:cBhvr>
                                        <p:cTn id="257" dur="1000" fill="hold"/>
                                        <p:tgtEl>
                                          <p:spTgt spid="264"/>
                                        </p:tgtEl>
                                        <p:attrNameLst>
                                          <p:attrName>ppt_x</p:attrName>
                                        </p:attrNameLst>
                                      </p:cBhvr>
                                      <p:tavLst>
                                        <p:tav tm="0">
                                          <p:val>
                                            <p:strVal val="#ppt_x"/>
                                          </p:val>
                                        </p:tav>
                                        <p:tav tm="100000">
                                          <p:val>
                                            <p:strVal val="#ppt_x"/>
                                          </p:val>
                                        </p:tav>
                                      </p:tavLst>
                                    </p:anim>
                                    <p:anim calcmode="lin" valueType="num">
                                      <p:cBhvr>
                                        <p:cTn id="258" dur="1000" fill="hold"/>
                                        <p:tgtEl>
                                          <p:spTgt spid="264"/>
                                        </p:tgtEl>
                                        <p:attrNameLst>
                                          <p:attrName>ppt_y</p:attrName>
                                        </p:attrNameLst>
                                      </p:cBhvr>
                                      <p:tavLst>
                                        <p:tav tm="0">
                                          <p:val>
                                            <p:strVal val="#ppt_y+.1"/>
                                          </p:val>
                                        </p:tav>
                                        <p:tav tm="100000">
                                          <p:val>
                                            <p:strVal val="#ppt_y"/>
                                          </p:val>
                                        </p:tav>
                                      </p:tavLst>
                                    </p:anim>
                                  </p:childTnLst>
                                </p:cTn>
                              </p:par>
                              <p:par>
                                <p:cTn id="259" presetID="42" presetClass="entr" presetSubtype="0" fill="hold" grpId="0" nodeType="withEffect">
                                  <p:stCondLst>
                                    <p:cond delay="0"/>
                                  </p:stCondLst>
                                  <p:childTnLst>
                                    <p:set>
                                      <p:cBhvr>
                                        <p:cTn id="260" dur="1" fill="hold">
                                          <p:stCondLst>
                                            <p:cond delay="0"/>
                                          </p:stCondLst>
                                        </p:cTn>
                                        <p:tgtEl>
                                          <p:spTgt spid="258"/>
                                        </p:tgtEl>
                                        <p:attrNameLst>
                                          <p:attrName>style.visibility</p:attrName>
                                        </p:attrNameLst>
                                      </p:cBhvr>
                                      <p:to>
                                        <p:strVal val="visible"/>
                                      </p:to>
                                    </p:set>
                                    <p:animEffect transition="in" filter="fade">
                                      <p:cBhvr>
                                        <p:cTn id="261" dur="1000"/>
                                        <p:tgtEl>
                                          <p:spTgt spid="258"/>
                                        </p:tgtEl>
                                      </p:cBhvr>
                                    </p:animEffect>
                                    <p:anim calcmode="lin" valueType="num">
                                      <p:cBhvr>
                                        <p:cTn id="262" dur="1000" fill="hold"/>
                                        <p:tgtEl>
                                          <p:spTgt spid="258"/>
                                        </p:tgtEl>
                                        <p:attrNameLst>
                                          <p:attrName>ppt_x</p:attrName>
                                        </p:attrNameLst>
                                      </p:cBhvr>
                                      <p:tavLst>
                                        <p:tav tm="0">
                                          <p:val>
                                            <p:strVal val="#ppt_x"/>
                                          </p:val>
                                        </p:tav>
                                        <p:tav tm="100000">
                                          <p:val>
                                            <p:strVal val="#ppt_x"/>
                                          </p:val>
                                        </p:tav>
                                      </p:tavLst>
                                    </p:anim>
                                    <p:anim calcmode="lin" valueType="num">
                                      <p:cBhvr>
                                        <p:cTn id="263" dur="1000" fill="hold"/>
                                        <p:tgtEl>
                                          <p:spTgt spid="258"/>
                                        </p:tgtEl>
                                        <p:attrNameLst>
                                          <p:attrName>ppt_y</p:attrName>
                                        </p:attrNameLst>
                                      </p:cBhvr>
                                      <p:tavLst>
                                        <p:tav tm="0">
                                          <p:val>
                                            <p:strVal val="#ppt_y+.1"/>
                                          </p:val>
                                        </p:tav>
                                        <p:tav tm="100000">
                                          <p:val>
                                            <p:strVal val="#ppt_y"/>
                                          </p:val>
                                        </p:tav>
                                      </p:tavLst>
                                    </p:anim>
                                  </p:childTnLst>
                                </p:cTn>
                              </p:par>
                              <p:par>
                                <p:cTn id="264" presetID="42" presetClass="entr" presetSubtype="0" fill="hold" grpId="0" nodeType="withEffect">
                                  <p:stCondLst>
                                    <p:cond delay="0"/>
                                  </p:stCondLst>
                                  <p:childTnLst>
                                    <p:set>
                                      <p:cBhvr>
                                        <p:cTn id="265" dur="1" fill="hold">
                                          <p:stCondLst>
                                            <p:cond delay="0"/>
                                          </p:stCondLst>
                                        </p:cTn>
                                        <p:tgtEl>
                                          <p:spTgt spid="265"/>
                                        </p:tgtEl>
                                        <p:attrNameLst>
                                          <p:attrName>style.visibility</p:attrName>
                                        </p:attrNameLst>
                                      </p:cBhvr>
                                      <p:to>
                                        <p:strVal val="visible"/>
                                      </p:to>
                                    </p:set>
                                    <p:animEffect transition="in" filter="fade">
                                      <p:cBhvr>
                                        <p:cTn id="266" dur="1000"/>
                                        <p:tgtEl>
                                          <p:spTgt spid="265"/>
                                        </p:tgtEl>
                                      </p:cBhvr>
                                    </p:animEffect>
                                    <p:anim calcmode="lin" valueType="num">
                                      <p:cBhvr>
                                        <p:cTn id="267" dur="1000" fill="hold"/>
                                        <p:tgtEl>
                                          <p:spTgt spid="265"/>
                                        </p:tgtEl>
                                        <p:attrNameLst>
                                          <p:attrName>ppt_x</p:attrName>
                                        </p:attrNameLst>
                                      </p:cBhvr>
                                      <p:tavLst>
                                        <p:tav tm="0">
                                          <p:val>
                                            <p:strVal val="#ppt_x"/>
                                          </p:val>
                                        </p:tav>
                                        <p:tav tm="100000">
                                          <p:val>
                                            <p:strVal val="#ppt_x"/>
                                          </p:val>
                                        </p:tav>
                                      </p:tavLst>
                                    </p:anim>
                                    <p:anim calcmode="lin" valueType="num">
                                      <p:cBhvr>
                                        <p:cTn id="268" dur="1000" fill="hold"/>
                                        <p:tgtEl>
                                          <p:spTgt spid="265"/>
                                        </p:tgtEl>
                                        <p:attrNameLst>
                                          <p:attrName>ppt_y</p:attrName>
                                        </p:attrNameLst>
                                      </p:cBhvr>
                                      <p:tavLst>
                                        <p:tav tm="0">
                                          <p:val>
                                            <p:strVal val="#ppt_y+.1"/>
                                          </p:val>
                                        </p:tav>
                                        <p:tav tm="100000">
                                          <p:val>
                                            <p:strVal val="#ppt_y"/>
                                          </p:val>
                                        </p:tav>
                                      </p:tavLst>
                                    </p:anim>
                                  </p:childTnLst>
                                </p:cTn>
                              </p:par>
                              <p:par>
                                <p:cTn id="269" presetID="42" presetClass="entr" presetSubtype="0" fill="hold" grpId="0" nodeType="withEffect">
                                  <p:stCondLst>
                                    <p:cond delay="0"/>
                                  </p:stCondLst>
                                  <p:childTnLst>
                                    <p:set>
                                      <p:cBhvr>
                                        <p:cTn id="270" dur="1" fill="hold">
                                          <p:stCondLst>
                                            <p:cond delay="0"/>
                                          </p:stCondLst>
                                        </p:cTn>
                                        <p:tgtEl>
                                          <p:spTgt spid="266"/>
                                        </p:tgtEl>
                                        <p:attrNameLst>
                                          <p:attrName>style.visibility</p:attrName>
                                        </p:attrNameLst>
                                      </p:cBhvr>
                                      <p:to>
                                        <p:strVal val="visible"/>
                                      </p:to>
                                    </p:set>
                                    <p:animEffect transition="in" filter="fade">
                                      <p:cBhvr>
                                        <p:cTn id="271" dur="1000"/>
                                        <p:tgtEl>
                                          <p:spTgt spid="266"/>
                                        </p:tgtEl>
                                      </p:cBhvr>
                                    </p:animEffect>
                                    <p:anim calcmode="lin" valueType="num">
                                      <p:cBhvr>
                                        <p:cTn id="272" dur="1000" fill="hold"/>
                                        <p:tgtEl>
                                          <p:spTgt spid="266"/>
                                        </p:tgtEl>
                                        <p:attrNameLst>
                                          <p:attrName>ppt_x</p:attrName>
                                        </p:attrNameLst>
                                      </p:cBhvr>
                                      <p:tavLst>
                                        <p:tav tm="0">
                                          <p:val>
                                            <p:strVal val="#ppt_x"/>
                                          </p:val>
                                        </p:tav>
                                        <p:tav tm="100000">
                                          <p:val>
                                            <p:strVal val="#ppt_x"/>
                                          </p:val>
                                        </p:tav>
                                      </p:tavLst>
                                    </p:anim>
                                    <p:anim calcmode="lin" valueType="num">
                                      <p:cBhvr>
                                        <p:cTn id="273" dur="1000" fill="hold"/>
                                        <p:tgtEl>
                                          <p:spTgt spid="266"/>
                                        </p:tgtEl>
                                        <p:attrNameLst>
                                          <p:attrName>ppt_y</p:attrName>
                                        </p:attrNameLst>
                                      </p:cBhvr>
                                      <p:tavLst>
                                        <p:tav tm="0">
                                          <p:val>
                                            <p:strVal val="#ppt_y+.1"/>
                                          </p:val>
                                        </p:tav>
                                        <p:tav tm="100000">
                                          <p:val>
                                            <p:strVal val="#ppt_y"/>
                                          </p:val>
                                        </p:tav>
                                      </p:tavLst>
                                    </p:anim>
                                  </p:childTnLst>
                                </p:cTn>
                              </p:par>
                              <p:par>
                                <p:cTn id="274" presetID="42" presetClass="entr" presetSubtype="0" fill="hold" nodeType="withEffect">
                                  <p:stCondLst>
                                    <p:cond delay="0"/>
                                  </p:stCondLst>
                                  <p:childTnLst>
                                    <p:set>
                                      <p:cBhvr>
                                        <p:cTn id="275" dur="1" fill="hold">
                                          <p:stCondLst>
                                            <p:cond delay="0"/>
                                          </p:stCondLst>
                                        </p:cTn>
                                        <p:tgtEl>
                                          <p:spTgt spid="278"/>
                                        </p:tgtEl>
                                        <p:attrNameLst>
                                          <p:attrName>style.visibility</p:attrName>
                                        </p:attrNameLst>
                                      </p:cBhvr>
                                      <p:to>
                                        <p:strVal val="visible"/>
                                      </p:to>
                                    </p:set>
                                    <p:animEffect transition="in" filter="fade">
                                      <p:cBhvr>
                                        <p:cTn id="276" dur="1000"/>
                                        <p:tgtEl>
                                          <p:spTgt spid="278"/>
                                        </p:tgtEl>
                                      </p:cBhvr>
                                    </p:animEffect>
                                    <p:anim calcmode="lin" valueType="num">
                                      <p:cBhvr>
                                        <p:cTn id="277" dur="1000" fill="hold"/>
                                        <p:tgtEl>
                                          <p:spTgt spid="278"/>
                                        </p:tgtEl>
                                        <p:attrNameLst>
                                          <p:attrName>ppt_x</p:attrName>
                                        </p:attrNameLst>
                                      </p:cBhvr>
                                      <p:tavLst>
                                        <p:tav tm="0">
                                          <p:val>
                                            <p:strVal val="#ppt_x"/>
                                          </p:val>
                                        </p:tav>
                                        <p:tav tm="100000">
                                          <p:val>
                                            <p:strVal val="#ppt_x"/>
                                          </p:val>
                                        </p:tav>
                                      </p:tavLst>
                                    </p:anim>
                                    <p:anim calcmode="lin" valueType="num">
                                      <p:cBhvr>
                                        <p:cTn id="278" dur="1000" fill="hold"/>
                                        <p:tgtEl>
                                          <p:spTgt spid="278"/>
                                        </p:tgtEl>
                                        <p:attrNameLst>
                                          <p:attrName>ppt_y</p:attrName>
                                        </p:attrNameLst>
                                      </p:cBhvr>
                                      <p:tavLst>
                                        <p:tav tm="0">
                                          <p:val>
                                            <p:strVal val="#ppt_y+.1"/>
                                          </p:val>
                                        </p:tav>
                                        <p:tav tm="100000">
                                          <p:val>
                                            <p:strVal val="#ppt_y"/>
                                          </p:val>
                                        </p:tav>
                                      </p:tavLst>
                                    </p:anim>
                                  </p:childTnLst>
                                </p:cTn>
                              </p:par>
                              <p:par>
                                <p:cTn id="279" presetID="42" presetClass="entr" presetSubtype="0" fill="hold" grpId="0" nodeType="withEffect">
                                  <p:stCondLst>
                                    <p:cond delay="0"/>
                                  </p:stCondLst>
                                  <p:childTnLst>
                                    <p:set>
                                      <p:cBhvr>
                                        <p:cTn id="280" dur="1" fill="hold">
                                          <p:stCondLst>
                                            <p:cond delay="0"/>
                                          </p:stCondLst>
                                        </p:cTn>
                                        <p:tgtEl>
                                          <p:spTgt spid="5"/>
                                        </p:tgtEl>
                                        <p:attrNameLst>
                                          <p:attrName>style.visibility</p:attrName>
                                        </p:attrNameLst>
                                      </p:cBhvr>
                                      <p:to>
                                        <p:strVal val="visible"/>
                                      </p:to>
                                    </p:set>
                                    <p:animEffect transition="in" filter="fade">
                                      <p:cBhvr>
                                        <p:cTn id="281" dur="1000"/>
                                        <p:tgtEl>
                                          <p:spTgt spid="5"/>
                                        </p:tgtEl>
                                      </p:cBhvr>
                                    </p:animEffect>
                                    <p:anim calcmode="lin" valueType="num">
                                      <p:cBhvr>
                                        <p:cTn id="282" dur="1000" fill="hold"/>
                                        <p:tgtEl>
                                          <p:spTgt spid="5"/>
                                        </p:tgtEl>
                                        <p:attrNameLst>
                                          <p:attrName>ppt_x</p:attrName>
                                        </p:attrNameLst>
                                      </p:cBhvr>
                                      <p:tavLst>
                                        <p:tav tm="0">
                                          <p:val>
                                            <p:strVal val="#ppt_x"/>
                                          </p:val>
                                        </p:tav>
                                        <p:tav tm="100000">
                                          <p:val>
                                            <p:strVal val="#ppt_x"/>
                                          </p:val>
                                        </p:tav>
                                      </p:tavLst>
                                    </p:anim>
                                    <p:anim calcmode="lin" valueType="num">
                                      <p:cBhvr>
                                        <p:cTn id="283" dur="1000" fill="hold"/>
                                        <p:tgtEl>
                                          <p:spTgt spid="5"/>
                                        </p:tgtEl>
                                        <p:attrNameLst>
                                          <p:attrName>ppt_y</p:attrName>
                                        </p:attrNameLst>
                                      </p:cBhvr>
                                      <p:tavLst>
                                        <p:tav tm="0">
                                          <p:val>
                                            <p:strVal val="#ppt_y+.1"/>
                                          </p:val>
                                        </p:tav>
                                        <p:tav tm="100000">
                                          <p:val>
                                            <p:strVal val="#ppt_y"/>
                                          </p:val>
                                        </p:tav>
                                      </p:tavLst>
                                    </p:anim>
                                  </p:childTnLst>
                                </p:cTn>
                              </p:par>
                              <p:par>
                                <p:cTn id="284" presetID="42" presetClass="entr" presetSubtype="0" fill="hold" grpId="0" nodeType="withEffect">
                                  <p:stCondLst>
                                    <p:cond delay="0"/>
                                  </p:stCondLst>
                                  <p:childTnLst>
                                    <p:set>
                                      <p:cBhvr>
                                        <p:cTn id="285" dur="1" fill="hold">
                                          <p:stCondLst>
                                            <p:cond delay="0"/>
                                          </p:stCondLst>
                                        </p:cTn>
                                        <p:tgtEl>
                                          <p:spTgt spid="4"/>
                                        </p:tgtEl>
                                        <p:attrNameLst>
                                          <p:attrName>style.visibility</p:attrName>
                                        </p:attrNameLst>
                                      </p:cBhvr>
                                      <p:to>
                                        <p:strVal val="visible"/>
                                      </p:to>
                                    </p:set>
                                    <p:animEffect transition="in" filter="fade">
                                      <p:cBhvr>
                                        <p:cTn id="286" dur="1000"/>
                                        <p:tgtEl>
                                          <p:spTgt spid="4"/>
                                        </p:tgtEl>
                                      </p:cBhvr>
                                    </p:animEffect>
                                    <p:anim calcmode="lin" valueType="num">
                                      <p:cBhvr>
                                        <p:cTn id="287" dur="1000" fill="hold"/>
                                        <p:tgtEl>
                                          <p:spTgt spid="4"/>
                                        </p:tgtEl>
                                        <p:attrNameLst>
                                          <p:attrName>ppt_x</p:attrName>
                                        </p:attrNameLst>
                                      </p:cBhvr>
                                      <p:tavLst>
                                        <p:tav tm="0">
                                          <p:val>
                                            <p:strVal val="#ppt_x"/>
                                          </p:val>
                                        </p:tav>
                                        <p:tav tm="100000">
                                          <p:val>
                                            <p:strVal val="#ppt_x"/>
                                          </p:val>
                                        </p:tav>
                                      </p:tavLst>
                                    </p:anim>
                                    <p:anim calcmode="lin" valueType="num">
                                      <p:cBhvr>
                                        <p:cTn id="288" dur="1000" fill="hold"/>
                                        <p:tgtEl>
                                          <p:spTgt spid="4"/>
                                        </p:tgtEl>
                                        <p:attrNameLst>
                                          <p:attrName>ppt_y</p:attrName>
                                        </p:attrNameLst>
                                      </p:cBhvr>
                                      <p:tavLst>
                                        <p:tav tm="0">
                                          <p:val>
                                            <p:strVal val="#ppt_y+.1"/>
                                          </p:val>
                                        </p:tav>
                                        <p:tav tm="100000">
                                          <p:val>
                                            <p:strVal val="#ppt_y"/>
                                          </p:val>
                                        </p:tav>
                                      </p:tavLst>
                                    </p:anim>
                                  </p:childTnLst>
                                </p:cTn>
                              </p:par>
                              <p:par>
                                <p:cTn id="289" presetID="42" presetClass="entr" presetSubtype="0" fill="hold" nodeType="withEffect">
                                  <p:stCondLst>
                                    <p:cond delay="0"/>
                                  </p:stCondLst>
                                  <p:childTnLst>
                                    <p:set>
                                      <p:cBhvr>
                                        <p:cTn id="290" dur="1" fill="hold">
                                          <p:stCondLst>
                                            <p:cond delay="0"/>
                                          </p:stCondLst>
                                        </p:cTn>
                                        <p:tgtEl>
                                          <p:spTgt spid="17"/>
                                        </p:tgtEl>
                                        <p:attrNameLst>
                                          <p:attrName>style.visibility</p:attrName>
                                        </p:attrNameLst>
                                      </p:cBhvr>
                                      <p:to>
                                        <p:strVal val="visible"/>
                                      </p:to>
                                    </p:set>
                                    <p:animEffect transition="in" filter="fade">
                                      <p:cBhvr>
                                        <p:cTn id="291" dur="1000"/>
                                        <p:tgtEl>
                                          <p:spTgt spid="17"/>
                                        </p:tgtEl>
                                      </p:cBhvr>
                                    </p:animEffect>
                                    <p:anim calcmode="lin" valueType="num">
                                      <p:cBhvr>
                                        <p:cTn id="292" dur="1000" fill="hold"/>
                                        <p:tgtEl>
                                          <p:spTgt spid="17"/>
                                        </p:tgtEl>
                                        <p:attrNameLst>
                                          <p:attrName>ppt_x</p:attrName>
                                        </p:attrNameLst>
                                      </p:cBhvr>
                                      <p:tavLst>
                                        <p:tav tm="0">
                                          <p:val>
                                            <p:strVal val="#ppt_x"/>
                                          </p:val>
                                        </p:tav>
                                        <p:tav tm="100000">
                                          <p:val>
                                            <p:strVal val="#ppt_x"/>
                                          </p:val>
                                        </p:tav>
                                      </p:tavLst>
                                    </p:anim>
                                    <p:anim calcmode="lin" valueType="num">
                                      <p:cBhvr>
                                        <p:cTn id="293" dur="1000" fill="hold"/>
                                        <p:tgtEl>
                                          <p:spTgt spid="17"/>
                                        </p:tgtEl>
                                        <p:attrNameLst>
                                          <p:attrName>ppt_y</p:attrName>
                                        </p:attrNameLst>
                                      </p:cBhvr>
                                      <p:tavLst>
                                        <p:tav tm="0">
                                          <p:val>
                                            <p:strVal val="#ppt_y+.1"/>
                                          </p:val>
                                        </p:tav>
                                        <p:tav tm="100000">
                                          <p:val>
                                            <p:strVal val="#ppt_y"/>
                                          </p:val>
                                        </p:tav>
                                      </p:tavLst>
                                    </p:anim>
                                  </p:childTnLst>
                                </p:cTn>
                              </p:par>
                              <p:par>
                                <p:cTn id="294" presetID="42" presetClass="entr" presetSubtype="0" fill="hold" nodeType="withEffect">
                                  <p:stCondLst>
                                    <p:cond delay="0"/>
                                  </p:stCondLst>
                                  <p:childTnLst>
                                    <p:set>
                                      <p:cBhvr>
                                        <p:cTn id="295" dur="1" fill="hold">
                                          <p:stCondLst>
                                            <p:cond delay="0"/>
                                          </p:stCondLst>
                                        </p:cTn>
                                        <p:tgtEl>
                                          <p:spTgt spid="122"/>
                                        </p:tgtEl>
                                        <p:attrNameLst>
                                          <p:attrName>style.visibility</p:attrName>
                                        </p:attrNameLst>
                                      </p:cBhvr>
                                      <p:to>
                                        <p:strVal val="visible"/>
                                      </p:to>
                                    </p:set>
                                    <p:animEffect transition="in" filter="fade">
                                      <p:cBhvr>
                                        <p:cTn id="296" dur="1000"/>
                                        <p:tgtEl>
                                          <p:spTgt spid="122"/>
                                        </p:tgtEl>
                                      </p:cBhvr>
                                    </p:animEffect>
                                    <p:anim calcmode="lin" valueType="num">
                                      <p:cBhvr>
                                        <p:cTn id="297" dur="1000" fill="hold"/>
                                        <p:tgtEl>
                                          <p:spTgt spid="122"/>
                                        </p:tgtEl>
                                        <p:attrNameLst>
                                          <p:attrName>ppt_x</p:attrName>
                                        </p:attrNameLst>
                                      </p:cBhvr>
                                      <p:tavLst>
                                        <p:tav tm="0">
                                          <p:val>
                                            <p:strVal val="#ppt_x"/>
                                          </p:val>
                                        </p:tav>
                                        <p:tav tm="100000">
                                          <p:val>
                                            <p:strVal val="#ppt_x"/>
                                          </p:val>
                                        </p:tav>
                                      </p:tavLst>
                                    </p:anim>
                                    <p:anim calcmode="lin" valueType="num">
                                      <p:cBhvr>
                                        <p:cTn id="298" dur="1000" fill="hold"/>
                                        <p:tgtEl>
                                          <p:spTgt spid="122"/>
                                        </p:tgtEl>
                                        <p:attrNameLst>
                                          <p:attrName>ppt_y</p:attrName>
                                        </p:attrNameLst>
                                      </p:cBhvr>
                                      <p:tavLst>
                                        <p:tav tm="0">
                                          <p:val>
                                            <p:strVal val="#ppt_y+.1"/>
                                          </p:val>
                                        </p:tav>
                                        <p:tav tm="100000">
                                          <p:val>
                                            <p:strVal val="#ppt_y"/>
                                          </p:val>
                                        </p:tav>
                                      </p:tavLst>
                                    </p:anim>
                                  </p:childTnLst>
                                </p:cTn>
                              </p:par>
                            </p:childTnLst>
                          </p:cTn>
                        </p:par>
                      </p:childTnLst>
                    </p:cTn>
                  </p:par>
                  <p:par>
                    <p:cTn id="299" fill="hold">
                      <p:stCondLst>
                        <p:cond delay="indefinite"/>
                      </p:stCondLst>
                      <p:childTnLst>
                        <p:par>
                          <p:cTn id="300" fill="hold">
                            <p:stCondLst>
                              <p:cond delay="0"/>
                            </p:stCondLst>
                            <p:childTnLst>
                              <p:par>
                                <p:cTn id="301" presetID="42" presetClass="entr" presetSubtype="0" fill="hold" nodeType="clickEffect">
                                  <p:stCondLst>
                                    <p:cond delay="0"/>
                                  </p:stCondLst>
                                  <p:childTnLst>
                                    <p:set>
                                      <p:cBhvr>
                                        <p:cTn id="302" dur="1" fill="hold">
                                          <p:stCondLst>
                                            <p:cond delay="0"/>
                                          </p:stCondLst>
                                        </p:cTn>
                                        <p:tgtEl>
                                          <p:spTgt spid="77"/>
                                        </p:tgtEl>
                                        <p:attrNameLst>
                                          <p:attrName>style.visibility</p:attrName>
                                        </p:attrNameLst>
                                      </p:cBhvr>
                                      <p:to>
                                        <p:strVal val="visible"/>
                                      </p:to>
                                    </p:set>
                                    <p:animEffect transition="in" filter="fade">
                                      <p:cBhvr>
                                        <p:cTn id="303" dur="1000"/>
                                        <p:tgtEl>
                                          <p:spTgt spid="77"/>
                                        </p:tgtEl>
                                      </p:cBhvr>
                                    </p:animEffect>
                                    <p:anim calcmode="lin" valueType="num">
                                      <p:cBhvr>
                                        <p:cTn id="304" dur="1000" fill="hold"/>
                                        <p:tgtEl>
                                          <p:spTgt spid="77"/>
                                        </p:tgtEl>
                                        <p:attrNameLst>
                                          <p:attrName>ppt_x</p:attrName>
                                        </p:attrNameLst>
                                      </p:cBhvr>
                                      <p:tavLst>
                                        <p:tav tm="0">
                                          <p:val>
                                            <p:strVal val="#ppt_x"/>
                                          </p:val>
                                        </p:tav>
                                        <p:tav tm="100000">
                                          <p:val>
                                            <p:strVal val="#ppt_x"/>
                                          </p:val>
                                        </p:tav>
                                      </p:tavLst>
                                    </p:anim>
                                    <p:anim calcmode="lin" valueType="num">
                                      <p:cBhvr>
                                        <p:cTn id="305" dur="1000" fill="hold"/>
                                        <p:tgtEl>
                                          <p:spTgt spid="77"/>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74"/>
                                        </p:tgtEl>
                                        <p:attrNameLst>
                                          <p:attrName>style.visibility</p:attrName>
                                        </p:attrNameLst>
                                      </p:cBhvr>
                                      <p:to>
                                        <p:strVal val="visible"/>
                                      </p:to>
                                    </p:set>
                                    <p:animEffect transition="in" filter="fade">
                                      <p:cBhvr>
                                        <p:cTn id="308" dur="1000"/>
                                        <p:tgtEl>
                                          <p:spTgt spid="74"/>
                                        </p:tgtEl>
                                      </p:cBhvr>
                                    </p:animEffect>
                                    <p:anim calcmode="lin" valueType="num">
                                      <p:cBhvr>
                                        <p:cTn id="309" dur="1000" fill="hold"/>
                                        <p:tgtEl>
                                          <p:spTgt spid="74"/>
                                        </p:tgtEl>
                                        <p:attrNameLst>
                                          <p:attrName>ppt_x</p:attrName>
                                        </p:attrNameLst>
                                      </p:cBhvr>
                                      <p:tavLst>
                                        <p:tav tm="0">
                                          <p:val>
                                            <p:strVal val="#ppt_x"/>
                                          </p:val>
                                        </p:tav>
                                        <p:tav tm="100000">
                                          <p:val>
                                            <p:strVal val="#ppt_x"/>
                                          </p:val>
                                        </p:tav>
                                      </p:tavLst>
                                    </p:anim>
                                    <p:anim calcmode="lin" valueType="num">
                                      <p:cBhvr>
                                        <p:cTn id="310" dur="1000" fill="hold"/>
                                        <p:tgtEl>
                                          <p:spTgt spid="74"/>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76"/>
                                        </p:tgtEl>
                                        <p:attrNameLst>
                                          <p:attrName>style.visibility</p:attrName>
                                        </p:attrNameLst>
                                      </p:cBhvr>
                                      <p:to>
                                        <p:strVal val="visible"/>
                                      </p:to>
                                    </p:set>
                                    <p:animEffect transition="in" filter="fade">
                                      <p:cBhvr>
                                        <p:cTn id="313" dur="1000"/>
                                        <p:tgtEl>
                                          <p:spTgt spid="76"/>
                                        </p:tgtEl>
                                      </p:cBhvr>
                                    </p:animEffect>
                                    <p:anim calcmode="lin" valueType="num">
                                      <p:cBhvr>
                                        <p:cTn id="314" dur="1000" fill="hold"/>
                                        <p:tgtEl>
                                          <p:spTgt spid="76"/>
                                        </p:tgtEl>
                                        <p:attrNameLst>
                                          <p:attrName>ppt_x</p:attrName>
                                        </p:attrNameLst>
                                      </p:cBhvr>
                                      <p:tavLst>
                                        <p:tav tm="0">
                                          <p:val>
                                            <p:strVal val="#ppt_x"/>
                                          </p:val>
                                        </p:tav>
                                        <p:tav tm="100000">
                                          <p:val>
                                            <p:strVal val="#ppt_x"/>
                                          </p:val>
                                        </p:tav>
                                      </p:tavLst>
                                    </p:anim>
                                    <p:anim calcmode="lin" valueType="num">
                                      <p:cBhvr>
                                        <p:cTn id="315" dur="1000" fill="hold"/>
                                        <p:tgtEl>
                                          <p:spTgt spid="76"/>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75"/>
                                        </p:tgtEl>
                                        <p:attrNameLst>
                                          <p:attrName>style.visibility</p:attrName>
                                        </p:attrNameLst>
                                      </p:cBhvr>
                                      <p:to>
                                        <p:strVal val="visible"/>
                                      </p:to>
                                    </p:set>
                                    <p:animEffect transition="in" filter="fade">
                                      <p:cBhvr>
                                        <p:cTn id="318" dur="1000"/>
                                        <p:tgtEl>
                                          <p:spTgt spid="75"/>
                                        </p:tgtEl>
                                      </p:cBhvr>
                                    </p:animEffect>
                                    <p:anim calcmode="lin" valueType="num">
                                      <p:cBhvr>
                                        <p:cTn id="319" dur="1000" fill="hold"/>
                                        <p:tgtEl>
                                          <p:spTgt spid="75"/>
                                        </p:tgtEl>
                                        <p:attrNameLst>
                                          <p:attrName>ppt_x</p:attrName>
                                        </p:attrNameLst>
                                      </p:cBhvr>
                                      <p:tavLst>
                                        <p:tav tm="0">
                                          <p:val>
                                            <p:strVal val="#ppt_x"/>
                                          </p:val>
                                        </p:tav>
                                        <p:tav tm="100000">
                                          <p:val>
                                            <p:strVal val="#ppt_x"/>
                                          </p:val>
                                        </p:tav>
                                      </p:tavLst>
                                    </p:anim>
                                    <p:anim calcmode="lin" valueType="num">
                                      <p:cBhvr>
                                        <p:cTn id="320" dur="1000" fill="hold"/>
                                        <p:tgtEl>
                                          <p:spTgt spid="75"/>
                                        </p:tgtEl>
                                        <p:attrNameLst>
                                          <p:attrName>ppt_y</p:attrName>
                                        </p:attrNameLst>
                                      </p:cBhvr>
                                      <p:tavLst>
                                        <p:tav tm="0">
                                          <p:val>
                                            <p:strVal val="#ppt_y+.1"/>
                                          </p:val>
                                        </p:tav>
                                        <p:tav tm="100000">
                                          <p:val>
                                            <p:strVal val="#ppt_y"/>
                                          </p:val>
                                        </p:tav>
                                      </p:tavLst>
                                    </p:anim>
                                  </p:childTnLst>
                                </p:cTn>
                              </p:par>
                              <p:par>
                                <p:cTn id="321" presetID="42" presetClass="entr" presetSubtype="0" fill="hold" nodeType="withEffect">
                                  <p:stCondLst>
                                    <p:cond delay="0"/>
                                  </p:stCondLst>
                                  <p:childTnLst>
                                    <p:set>
                                      <p:cBhvr>
                                        <p:cTn id="322" dur="1" fill="hold">
                                          <p:stCondLst>
                                            <p:cond delay="0"/>
                                          </p:stCondLst>
                                        </p:cTn>
                                        <p:tgtEl>
                                          <p:spTgt spid="80"/>
                                        </p:tgtEl>
                                        <p:attrNameLst>
                                          <p:attrName>style.visibility</p:attrName>
                                        </p:attrNameLst>
                                      </p:cBhvr>
                                      <p:to>
                                        <p:strVal val="visible"/>
                                      </p:to>
                                    </p:set>
                                    <p:animEffect transition="in" filter="fade">
                                      <p:cBhvr>
                                        <p:cTn id="323" dur="1000"/>
                                        <p:tgtEl>
                                          <p:spTgt spid="80"/>
                                        </p:tgtEl>
                                      </p:cBhvr>
                                    </p:animEffect>
                                    <p:anim calcmode="lin" valueType="num">
                                      <p:cBhvr>
                                        <p:cTn id="324" dur="1000" fill="hold"/>
                                        <p:tgtEl>
                                          <p:spTgt spid="80"/>
                                        </p:tgtEl>
                                        <p:attrNameLst>
                                          <p:attrName>ppt_x</p:attrName>
                                        </p:attrNameLst>
                                      </p:cBhvr>
                                      <p:tavLst>
                                        <p:tav tm="0">
                                          <p:val>
                                            <p:strVal val="#ppt_x"/>
                                          </p:val>
                                        </p:tav>
                                        <p:tav tm="100000">
                                          <p:val>
                                            <p:strVal val="#ppt_x"/>
                                          </p:val>
                                        </p:tav>
                                      </p:tavLst>
                                    </p:anim>
                                    <p:anim calcmode="lin" valueType="num">
                                      <p:cBhvr>
                                        <p:cTn id="325" dur="1000" fill="hold"/>
                                        <p:tgtEl>
                                          <p:spTgt spid="80"/>
                                        </p:tgtEl>
                                        <p:attrNameLst>
                                          <p:attrName>ppt_y</p:attrName>
                                        </p:attrNameLst>
                                      </p:cBhvr>
                                      <p:tavLst>
                                        <p:tav tm="0">
                                          <p:val>
                                            <p:strVal val="#ppt_y+.1"/>
                                          </p:val>
                                        </p:tav>
                                        <p:tav tm="100000">
                                          <p:val>
                                            <p:strVal val="#ppt_y"/>
                                          </p:val>
                                        </p:tav>
                                      </p:tavLst>
                                    </p:anim>
                                  </p:childTnLst>
                                </p:cTn>
                              </p:par>
                              <p:par>
                                <p:cTn id="326" presetID="42" presetClass="entr" presetSubtype="0" fill="hold" nodeType="withEffect">
                                  <p:stCondLst>
                                    <p:cond delay="0"/>
                                  </p:stCondLst>
                                  <p:childTnLst>
                                    <p:set>
                                      <p:cBhvr>
                                        <p:cTn id="327" dur="1" fill="hold">
                                          <p:stCondLst>
                                            <p:cond delay="0"/>
                                          </p:stCondLst>
                                        </p:cTn>
                                        <p:tgtEl>
                                          <p:spTgt spid="182"/>
                                        </p:tgtEl>
                                        <p:attrNameLst>
                                          <p:attrName>style.visibility</p:attrName>
                                        </p:attrNameLst>
                                      </p:cBhvr>
                                      <p:to>
                                        <p:strVal val="visible"/>
                                      </p:to>
                                    </p:set>
                                    <p:animEffect transition="in" filter="fade">
                                      <p:cBhvr>
                                        <p:cTn id="328" dur="1000"/>
                                        <p:tgtEl>
                                          <p:spTgt spid="182"/>
                                        </p:tgtEl>
                                      </p:cBhvr>
                                    </p:animEffect>
                                    <p:anim calcmode="lin" valueType="num">
                                      <p:cBhvr>
                                        <p:cTn id="329" dur="1000" fill="hold"/>
                                        <p:tgtEl>
                                          <p:spTgt spid="182"/>
                                        </p:tgtEl>
                                        <p:attrNameLst>
                                          <p:attrName>ppt_x</p:attrName>
                                        </p:attrNameLst>
                                      </p:cBhvr>
                                      <p:tavLst>
                                        <p:tav tm="0">
                                          <p:val>
                                            <p:strVal val="#ppt_x"/>
                                          </p:val>
                                        </p:tav>
                                        <p:tav tm="100000">
                                          <p:val>
                                            <p:strVal val="#ppt_x"/>
                                          </p:val>
                                        </p:tav>
                                      </p:tavLst>
                                    </p:anim>
                                    <p:anim calcmode="lin" valueType="num">
                                      <p:cBhvr>
                                        <p:cTn id="330" dur="1000" fill="hold"/>
                                        <p:tgtEl>
                                          <p:spTgt spid="1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3" grpId="0" animBg="1"/>
      <p:bldP spid="14" grpId="0" animBg="1"/>
      <p:bldP spid="18" grpId="0" animBg="1"/>
      <p:bldP spid="19" grpId="0" animBg="1"/>
      <p:bldP spid="21" grpId="0" animBg="1"/>
      <p:bldP spid="22" grpId="0" animBg="1"/>
      <p:bldP spid="81" grpId="0" animBg="1"/>
      <p:bldP spid="82" grpId="0" animBg="1"/>
      <p:bldP spid="86" grpId="0" animBg="1"/>
      <p:bldP spid="87" grpId="0" animBg="1"/>
      <p:bldP spid="100" grpId="0" animBg="1"/>
      <p:bldP spid="101" grpId="0" animBg="1"/>
      <p:bldP spid="102" grpId="0" animBg="1"/>
      <p:bldP spid="117" grpId="0" animBg="1"/>
      <p:bldP spid="118" grpId="0" animBg="1"/>
      <p:bldP spid="119" grpId="0" animBg="1"/>
      <p:bldP spid="120" grpId="0" animBg="1"/>
      <p:bldP spid="74" grpId="0" animBg="1"/>
      <p:bldP spid="75" grpId="0" animBg="1"/>
      <p:bldP spid="76" grpId="0" animBg="1"/>
      <p:bldP spid="159" grpId="0" animBg="1"/>
      <p:bldP spid="160" grpId="0" animBg="1"/>
      <p:bldP spid="161" grpId="0" animBg="1"/>
      <p:bldP spid="162" grpId="0" animBg="1"/>
      <p:bldP spid="163" grpId="0" animBg="1"/>
      <p:bldP spid="164" grpId="0" animBg="1"/>
      <p:bldP spid="166" grpId="0" animBg="1"/>
      <p:bldP spid="167" grpId="0" animBg="1"/>
      <p:bldP spid="189" grpId="0" animBg="1"/>
      <p:bldP spid="256" grpId="0" animBg="1"/>
      <p:bldP spid="257" grpId="0" animBg="1"/>
      <p:bldP spid="259" grpId="0" animBg="1"/>
      <p:bldP spid="260" grpId="0" animBg="1"/>
      <p:bldP spid="262" grpId="0" animBg="1"/>
      <p:bldP spid="264" grpId="0" animBg="1"/>
      <p:bldP spid="258" grpId="0" animBg="1"/>
      <p:bldP spid="265" grpId="0" animBg="1"/>
      <p:bldP spid="266" grpId="0" animBg="1"/>
      <p:bldP spid="269" grpId="0" animBg="1"/>
      <p:bldP spid="277" grpId="0" animBg="1"/>
      <p:bldP spid="27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5D3F-A733-2018-80AF-CFD777B227BE}"/>
              </a:ext>
            </a:extLst>
          </p:cNvPr>
          <p:cNvSpPr>
            <a:spLocks noGrp="1"/>
          </p:cNvSpPr>
          <p:nvPr>
            <p:ph type="title"/>
          </p:nvPr>
        </p:nvSpPr>
        <p:spPr>
          <a:xfrm>
            <a:off x="514278" y="522398"/>
            <a:ext cx="11018155" cy="487264"/>
          </a:xfrm>
        </p:spPr>
        <p:txBody>
          <a:bodyPr>
            <a:noAutofit/>
          </a:bodyPr>
          <a:lstStyle/>
          <a:p>
            <a:r>
              <a:rPr lang="en-US" dirty="0"/>
              <a:t>Enclosure Manager View </a:t>
            </a:r>
          </a:p>
        </p:txBody>
      </p:sp>
      <p:grpSp>
        <p:nvGrpSpPr>
          <p:cNvPr id="61" name="Group 60">
            <a:extLst>
              <a:ext uri="{FF2B5EF4-FFF2-40B4-BE49-F238E27FC236}">
                <a16:creationId xmlns:a16="http://schemas.microsoft.com/office/drawing/2014/main" id="{D9D85E12-3346-E892-1EE2-49FF2EAA0711}"/>
              </a:ext>
            </a:extLst>
          </p:cNvPr>
          <p:cNvGrpSpPr/>
          <p:nvPr/>
        </p:nvGrpSpPr>
        <p:grpSpPr>
          <a:xfrm>
            <a:off x="275868" y="1319784"/>
            <a:ext cx="3987646" cy="2659258"/>
            <a:chOff x="6254044" y="1405474"/>
            <a:chExt cx="5593974" cy="3343077"/>
          </a:xfrm>
        </p:grpSpPr>
        <p:grpSp>
          <p:nvGrpSpPr>
            <p:cNvPr id="62" name="Group 61">
              <a:extLst>
                <a:ext uri="{FF2B5EF4-FFF2-40B4-BE49-F238E27FC236}">
                  <a16:creationId xmlns:a16="http://schemas.microsoft.com/office/drawing/2014/main" id="{0D874A80-4A66-F238-590E-8B8EBF74E4EC}"/>
                </a:ext>
              </a:extLst>
            </p:cNvPr>
            <p:cNvGrpSpPr/>
            <p:nvPr/>
          </p:nvGrpSpPr>
          <p:grpSpPr>
            <a:xfrm>
              <a:off x="6254044" y="1405474"/>
              <a:ext cx="5593974" cy="3191289"/>
              <a:chOff x="5057186" y="1405474"/>
              <a:chExt cx="6790832" cy="4091858"/>
            </a:xfrm>
          </p:grpSpPr>
          <p:grpSp>
            <p:nvGrpSpPr>
              <p:cNvPr id="65" name="Group 64">
                <a:extLst>
                  <a:ext uri="{FF2B5EF4-FFF2-40B4-BE49-F238E27FC236}">
                    <a16:creationId xmlns:a16="http://schemas.microsoft.com/office/drawing/2014/main" id="{5A059529-C52C-21D2-3BE3-7E7C4507F74A}"/>
                  </a:ext>
                </a:extLst>
              </p:cNvPr>
              <p:cNvGrpSpPr/>
              <p:nvPr/>
            </p:nvGrpSpPr>
            <p:grpSpPr>
              <a:xfrm>
                <a:off x="5057186" y="1405474"/>
                <a:ext cx="6790832" cy="3923720"/>
                <a:chOff x="5057186" y="1405474"/>
                <a:chExt cx="6790832" cy="3923720"/>
              </a:xfrm>
            </p:grpSpPr>
            <p:cxnSp>
              <p:nvCxnSpPr>
                <p:cNvPr id="68" name="Straight Connector 67">
                  <a:extLst>
                    <a:ext uri="{FF2B5EF4-FFF2-40B4-BE49-F238E27FC236}">
                      <a16:creationId xmlns:a16="http://schemas.microsoft.com/office/drawing/2014/main" id="{0AB8FE78-F862-7C52-A1EB-471201BA9E5A}"/>
                    </a:ext>
                  </a:extLst>
                </p:cNvPr>
                <p:cNvCxnSpPr>
                  <a:cxnSpLocks/>
                  <a:endCxn id="70" idx="2"/>
                </p:cNvCxnSpPr>
                <p:nvPr/>
              </p:nvCxnSpPr>
              <p:spPr>
                <a:xfrm flipV="1">
                  <a:off x="11181648" y="1846840"/>
                  <a:ext cx="0" cy="297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9D7E59C0-75C1-89E5-EF26-FC65B4348160}"/>
                    </a:ext>
                  </a:extLst>
                </p:cNvPr>
                <p:cNvCxnSpPr>
                  <a:cxnSpLocks/>
                  <a:endCxn id="71" idx="2"/>
                </p:cNvCxnSpPr>
                <p:nvPr/>
              </p:nvCxnSpPr>
              <p:spPr>
                <a:xfrm flipV="1">
                  <a:off x="9567336" y="2912082"/>
                  <a:ext cx="0" cy="18877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Rectangle: Rounded Corners 69">
                  <a:extLst>
                    <a:ext uri="{FF2B5EF4-FFF2-40B4-BE49-F238E27FC236}">
                      <a16:creationId xmlns:a16="http://schemas.microsoft.com/office/drawing/2014/main" id="{F85E6F9F-6919-313D-E913-7D8681E578A1}"/>
                    </a:ext>
                  </a:extLst>
                </p:cNvPr>
                <p:cNvSpPr/>
                <p:nvPr/>
              </p:nvSpPr>
              <p:spPr>
                <a:xfrm>
                  <a:off x="10656714" y="1528806"/>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sp>
              <p:nvSpPr>
                <p:cNvPr id="71" name="Rectangle: Rounded Corners 70">
                  <a:extLst>
                    <a:ext uri="{FF2B5EF4-FFF2-40B4-BE49-F238E27FC236}">
                      <a16:creationId xmlns:a16="http://schemas.microsoft.com/office/drawing/2014/main" id="{DEDC1A28-799D-060B-4A2E-A0D2F49F1604}"/>
                    </a:ext>
                  </a:extLst>
                </p:cNvPr>
                <p:cNvSpPr/>
                <p:nvPr/>
              </p:nvSpPr>
              <p:spPr>
                <a:xfrm>
                  <a:off x="9042402" y="1528806"/>
                  <a:ext cx="1049867" cy="1383276"/>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CXL</a:t>
                  </a:r>
                </a:p>
                <a:p>
                  <a:pPr algn="ctr"/>
                  <a:r>
                    <a:rPr lang="en-US" sz="1050" dirty="0"/>
                    <a:t>Switch</a:t>
                  </a:r>
                  <a:endParaRPr lang="en-GB" sz="1050" dirty="0"/>
                </a:p>
              </p:txBody>
            </p:sp>
            <p:cxnSp>
              <p:nvCxnSpPr>
                <p:cNvPr id="72" name="Straight Arrow Connector 71">
                  <a:extLst>
                    <a:ext uri="{FF2B5EF4-FFF2-40B4-BE49-F238E27FC236}">
                      <a16:creationId xmlns:a16="http://schemas.microsoft.com/office/drawing/2014/main" id="{5C77C145-3D5D-4280-CEE1-3AC424D28080}"/>
                    </a:ext>
                  </a:extLst>
                </p:cNvPr>
                <p:cNvCxnSpPr>
                  <a:cxnSpLocks/>
                  <a:endCxn id="70" idx="1"/>
                </p:cNvCxnSpPr>
                <p:nvPr/>
              </p:nvCxnSpPr>
              <p:spPr>
                <a:xfrm>
                  <a:off x="10092269" y="1687823"/>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2F7C9EEA-2D4F-D3FE-93EA-089319AD73D1}"/>
                    </a:ext>
                  </a:extLst>
                </p:cNvPr>
                <p:cNvSpPr/>
                <p:nvPr/>
              </p:nvSpPr>
              <p:spPr>
                <a:xfrm>
                  <a:off x="7721602" y="1619118"/>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C1</a:t>
                  </a:r>
                  <a:endParaRPr lang="en-GB" sz="800" dirty="0"/>
                </a:p>
              </p:txBody>
            </p:sp>
            <p:sp>
              <p:nvSpPr>
                <p:cNvPr id="78" name="Rectangle: Rounded Corners 77">
                  <a:extLst>
                    <a:ext uri="{FF2B5EF4-FFF2-40B4-BE49-F238E27FC236}">
                      <a16:creationId xmlns:a16="http://schemas.microsoft.com/office/drawing/2014/main" id="{EA0B3F74-D125-A339-2624-3979081FBB0E}"/>
                    </a:ext>
                  </a:extLst>
                </p:cNvPr>
                <p:cNvSpPr/>
                <p:nvPr/>
              </p:nvSpPr>
              <p:spPr>
                <a:xfrm>
                  <a:off x="7729579" y="2321202"/>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C2</a:t>
                  </a:r>
                  <a:endParaRPr lang="en-GB" sz="800" dirty="0"/>
                </a:p>
              </p:txBody>
            </p:sp>
            <p:sp>
              <p:nvSpPr>
                <p:cNvPr id="79" name="Rectangle: Rounded Corners 78">
                  <a:extLst>
                    <a:ext uri="{FF2B5EF4-FFF2-40B4-BE49-F238E27FC236}">
                      <a16:creationId xmlns:a16="http://schemas.microsoft.com/office/drawing/2014/main" id="{A913B104-70E2-3F4C-BEB1-FC122C03962C}"/>
                    </a:ext>
                  </a:extLst>
                </p:cNvPr>
                <p:cNvSpPr/>
                <p:nvPr/>
              </p:nvSpPr>
              <p:spPr>
                <a:xfrm>
                  <a:off x="10656714" y="1892468"/>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85" name="Straight Arrow Connector 84">
                  <a:extLst>
                    <a:ext uri="{FF2B5EF4-FFF2-40B4-BE49-F238E27FC236}">
                      <a16:creationId xmlns:a16="http://schemas.microsoft.com/office/drawing/2014/main" id="{10BAB944-4E58-543A-32C2-A0F74BACD906}"/>
                    </a:ext>
                  </a:extLst>
                </p:cNvPr>
                <p:cNvCxnSpPr>
                  <a:cxnSpLocks/>
                  <a:endCxn id="79" idx="1"/>
                </p:cNvCxnSpPr>
                <p:nvPr/>
              </p:nvCxnSpPr>
              <p:spPr>
                <a:xfrm>
                  <a:off x="10092269" y="2046078"/>
                  <a:ext cx="564445" cy="540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Rectangle: Rounded Corners 90">
                  <a:extLst>
                    <a:ext uri="{FF2B5EF4-FFF2-40B4-BE49-F238E27FC236}">
                      <a16:creationId xmlns:a16="http://schemas.microsoft.com/office/drawing/2014/main" id="{B6320214-8F9E-BB69-F1C2-919B3130C892}"/>
                    </a:ext>
                  </a:extLst>
                </p:cNvPr>
                <p:cNvSpPr/>
                <p:nvPr/>
              </p:nvSpPr>
              <p:spPr>
                <a:xfrm>
                  <a:off x="10656714" y="2256130"/>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92" name="Straight Arrow Connector 91">
                  <a:extLst>
                    <a:ext uri="{FF2B5EF4-FFF2-40B4-BE49-F238E27FC236}">
                      <a16:creationId xmlns:a16="http://schemas.microsoft.com/office/drawing/2014/main" id="{BAC1F80A-611C-A80A-2E70-D8C15DF3CD63}"/>
                    </a:ext>
                  </a:extLst>
                </p:cNvPr>
                <p:cNvCxnSpPr>
                  <a:cxnSpLocks/>
                  <a:endCxn id="91" idx="1"/>
                </p:cNvCxnSpPr>
                <p:nvPr/>
              </p:nvCxnSpPr>
              <p:spPr>
                <a:xfrm>
                  <a:off x="10092269" y="2409265"/>
                  <a:ext cx="564445" cy="58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3" name="Rectangle: Rounded Corners 92">
                  <a:extLst>
                    <a:ext uri="{FF2B5EF4-FFF2-40B4-BE49-F238E27FC236}">
                      <a16:creationId xmlns:a16="http://schemas.microsoft.com/office/drawing/2014/main" id="{E738AB18-F0ED-25DE-A0CD-3D1FD80DEE5D}"/>
                    </a:ext>
                  </a:extLst>
                </p:cNvPr>
                <p:cNvSpPr/>
                <p:nvPr/>
              </p:nvSpPr>
              <p:spPr>
                <a:xfrm>
                  <a:off x="10656714" y="2619792"/>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94" name="Straight Arrow Connector 93">
                  <a:extLst>
                    <a:ext uri="{FF2B5EF4-FFF2-40B4-BE49-F238E27FC236}">
                      <a16:creationId xmlns:a16="http://schemas.microsoft.com/office/drawing/2014/main" id="{A0C8F57E-4157-C260-DC2D-E96794C7450D}"/>
                    </a:ext>
                  </a:extLst>
                </p:cNvPr>
                <p:cNvCxnSpPr>
                  <a:cxnSpLocks/>
                  <a:endCxn id="93" idx="1"/>
                </p:cNvCxnSpPr>
                <p:nvPr/>
              </p:nvCxnSpPr>
              <p:spPr>
                <a:xfrm>
                  <a:off x="10092269" y="2778809"/>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Rectangle: Rounded Corners 94">
                  <a:extLst>
                    <a:ext uri="{FF2B5EF4-FFF2-40B4-BE49-F238E27FC236}">
                      <a16:creationId xmlns:a16="http://schemas.microsoft.com/office/drawing/2014/main" id="{4C054DF0-08B5-FC2D-AF01-8DCF1ADEC435}"/>
                    </a:ext>
                  </a:extLst>
                </p:cNvPr>
                <p:cNvSpPr/>
                <p:nvPr/>
              </p:nvSpPr>
              <p:spPr>
                <a:xfrm>
                  <a:off x="10656714" y="3218741"/>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sp>
              <p:nvSpPr>
                <p:cNvPr id="96" name="Rectangle: Rounded Corners 95">
                  <a:extLst>
                    <a:ext uri="{FF2B5EF4-FFF2-40B4-BE49-F238E27FC236}">
                      <a16:creationId xmlns:a16="http://schemas.microsoft.com/office/drawing/2014/main" id="{B2E30CDC-BE3A-0D5B-C9FD-9863DE965C56}"/>
                    </a:ext>
                  </a:extLst>
                </p:cNvPr>
                <p:cNvSpPr/>
                <p:nvPr/>
              </p:nvSpPr>
              <p:spPr>
                <a:xfrm>
                  <a:off x="9042402" y="3218741"/>
                  <a:ext cx="1049867" cy="1383276"/>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CXL</a:t>
                  </a:r>
                </a:p>
                <a:p>
                  <a:pPr algn="ctr"/>
                  <a:r>
                    <a:rPr lang="en-US" sz="1050" dirty="0"/>
                    <a:t>Switch</a:t>
                  </a:r>
                  <a:endParaRPr lang="en-GB" sz="1050" dirty="0"/>
                </a:p>
              </p:txBody>
            </p:sp>
            <p:cxnSp>
              <p:nvCxnSpPr>
                <p:cNvPr id="97" name="Straight Arrow Connector 96">
                  <a:extLst>
                    <a:ext uri="{FF2B5EF4-FFF2-40B4-BE49-F238E27FC236}">
                      <a16:creationId xmlns:a16="http://schemas.microsoft.com/office/drawing/2014/main" id="{5F5AD4C4-DEDD-1AD9-6E78-68B7C08424D2}"/>
                    </a:ext>
                  </a:extLst>
                </p:cNvPr>
                <p:cNvCxnSpPr>
                  <a:cxnSpLocks/>
                  <a:endCxn id="95" idx="1"/>
                </p:cNvCxnSpPr>
                <p:nvPr/>
              </p:nvCxnSpPr>
              <p:spPr>
                <a:xfrm>
                  <a:off x="10092269" y="3377758"/>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8" name="Rectangle: Rounded Corners 97">
                  <a:extLst>
                    <a:ext uri="{FF2B5EF4-FFF2-40B4-BE49-F238E27FC236}">
                      <a16:creationId xmlns:a16="http://schemas.microsoft.com/office/drawing/2014/main" id="{4B3DA601-9BE6-71C1-3171-0AD194F58205}"/>
                    </a:ext>
                  </a:extLst>
                </p:cNvPr>
                <p:cNvSpPr/>
                <p:nvPr/>
              </p:nvSpPr>
              <p:spPr>
                <a:xfrm>
                  <a:off x="7721602" y="3309053"/>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C3</a:t>
                  </a:r>
                  <a:endParaRPr lang="en-GB" sz="800" dirty="0"/>
                </a:p>
              </p:txBody>
            </p:sp>
            <p:sp>
              <p:nvSpPr>
                <p:cNvPr id="99" name="Rectangle: Rounded Corners 98">
                  <a:extLst>
                    <a:ext uri="{FF2B5EF4-FFF2-40B4-BE49-F238E27FC236}">
                      <a16:creationId xmlns:a16="http://schemas.microsoft.com/office/drawing/2014/main" id="{11E1A7A8-0E5F-AE9F-9733-1DF16BB9B68A}"/>
                    </a:ext>
                  </a:extLst>
                </p:cNvPr>
                <p:cNvSpPr/>
                <p:nvPr/>
              </p:nvSpPr>
              <p:spPr>
                <a:xfrm>
                  <a:off x="7729579" y="4099615"/>
                  <a:ext cx="525911" cy="4176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C4</a:t>
                  </a:r>
                  <a:endParaRPr lang="en-GB" sz="800" dirty="0"/>
                </a:p>
              </p:txBody>
            </p:sp>
            <p:sp>
              <p:nvSpPr>
                <p:cNvPr id="104" name="Rectangle: Rounded Corners 103">
                  <a:extLst>
                    <a:ext uri="{FF2B5EF4-FFF2-40B4-BE49-F238E27FC236}">
                      <a16:creationId xmlns:a16="http://schemas.microsoft.com/office/drawing/2014/main" id="{0B95354C-A0DB-FEEB-E88A-4D4893133737}"/>
                    </a:ext>
                  </a:extLst>
                </p:cNvPr>
                <p:cNvSpPr/>
                <p:nvPr/>
              </p:nvSpPr>
              <p:spPr>
                <a:xfrm>
                  <a:off x="10656714" y="3582403"/>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05" name="Straight Arrow Connector 104">
                  <a:extLst>
                    <a:ext uri="{FF2B5EF4-FFF2-40B4-BE49-F238E27FC236}">
                      <a16:creationId xmlns:a16="http://schemas.microsoft.com/office/drawing/2014/main" id="{7CC37A42-460B-6310-D38B-C95ABD0B8525}"/>
                    </a:ext>
                  </a:extLst>
                </p:cNvPr>
                <p:cNvCxnSpPr>
                  <a:cxnSpLocks/>
                  <a:endCxn id="104" idx="1"/>
                </p:cNvCxnSpPr>
                <p:nvPr/>
              </p:nvCxnSpPr>
              <p:spPr>
                <a:xfrm>
                  <a:off x="10092269" y="3736013"/>
                  <a:ext cx="564445" cy="540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Rectangle: Rounded Corners 106">
                  <a:extLst>
                    <a:ext uri="{FF2B5EF4-FFF2-40B4-BE49-F238E27FC236}">
                      <a16:creationId xmlns:a16="http://schemas.microsoft.com/office/drawing/2014/main" id="{5BE7CD63-127D-2B9C-62E0-1C927254E055}"/>
                    </a:ext>
                  </a:extLst>
                </p:cNvPr>
                <p:cNvSpPr/>
                <p:nvPr/>
              </p:nvSpPr>
              <p:spPr>
                <a:xfrm>
                  <a:off x="10656714" y="3946065"/>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08" name="Straight Arrow Connector 107">
                  <a:extLst>
                    <a:ext uri="{FF2B5EF4-FFF2-40B4-BE49-F238E27FC236}">
                      <a16:creationId xmlns:a16="http://schemas.microsoft.com/office/drawing/2014/main" id="{55DBB1AB-C972-FC23-07C0-E4BF758A138E}"/>
                    </a:ext>
                  </a:extLst>
                </p:cNvPr>
                <p:cNvCxnSpPr>
                  <a:cxnSpLocks/>
                  <a:endCxn id="107" idx="1"/>
                </p:cNvCxnSpPr>
                <p:nvPr/>
              </p:nvCxnSpPr>
              <p:spPr>
                <a:xfrm>
                  <a:off x="10092269" y="4099200"/>
                  <a:ext cx="564445" cy="5882"/>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Rectangle: Rounded Corners 108">
                  <a:extLst>
                    <a:ext uri="{FF2B5EF4-FFF2-40B4-BE49-F238E27FC236}">
                      <a16:creationId xmlns:a16="http://schemas.microsoft.com/office/drawing/2014/main" id="{648D0639-CC69-50B3-247B-0E0431808E4F}"/>
                    </a:ext>
                  </a:extLst>
                </p:cNvPr>
                <p:cNvSpPr/>
                <p:nvPr/>
              </p:nvSpPr>
              <p:spPr>
                <a:xfrm>
                  <a:off x="10656714" y="4309727"/>
                  <a:ext cx="1049867" cy="318034"/>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t>SSD</a:t>
                  </a:r>
                  <a:endParaRPr lang="en-GB" sz="800" dirty="0"/>
                </a:p>
              </p:txBody>
            </p:sp>
            <p:cxnSp>
              <p:nvCxnSpPr>
                <p:cNvPr id="110" name="Straight Arrow Connector 109">
                  <a:extLst>
                    <a:ext uri="{FF2B5EF4-FFF2-40B4-BE49-F238E27FC236}">
                      <a16:creationId xmlns:a16="http://schemas.microsoft.com/office/drawing/2014/main" id="{4DAA7498-5C9D-1715-14DC-CBC585851BC1}"/>
                    </a:ext>
                  </a:extLst>
                </p:cNvPr>
                <p:cNvCxnSpPr>
                  <a:cxnSpLocks/>
                  <a:endCxn id="109" idx="1"/>
                </p:cNvCxnSpPr>
                <p:nvPr/>
              </p:nvCxnSpPr>
              <p:spPr>
                <a:xfrm>
                  <a:off x="10092269" y="4468744"/>
                  <a:ext cx="564445"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E1DB10EE-EF66-852B-2A59-D4F6A6050641}"/>
                    </a:ext>
                  </a:extLst>
                </p:cNvPr>
                <p:cNvCxnSpPr>
                  <a:cxnSpLocks/>
                  <a:stCxn id="73" idx="3"/>
                </p:cNvCxnSpPr>
                <p:nvPr/>
              </p:nvCxnSpPr>
              <p:spPr>
                <a:xfrm flipV="1">
                  <a:off x="8247513" y="1827962"/>
                  <a:ext cx="794889"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a:extLst>
                    <a:ext uri="{FF2B5EF4-FFF2-40B4-BE49-F238E27FC236}">
                      <a16:creationId xmlns:a16="http://schemas.microsoft.com/office/drawing/2014/main" id="{A871EE27-55EE-C38A-D106-CBC23D73A695}"/>
                    </a:ext>
                  </a:extLst>
                </p:cNvPr>
                <p:cNvCxnSpPr>
                  <a:cxnSpLocks/>
                  <a:stCxn id="99" idx="3"/>
                </p:cNvCxnSpPr>
                <p:nvPr/>
              </p:nvCxnSpPr>
              <p:spPr>
                <a:xfrm>
                  <a:off x="8255490" y="4308460"/>
                  <a:ext cx="786912"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Connector: Elbow 112">
                  <a:extLst>
                    <a:ext uri="{FF2B5EF4-FFF2-40B4-BE49-F238E27FC236}">
                      <a16:creationId xmlns:a16="http://schemas.microsoft.com/office/drawing/2014/main" id="{C2939ABC-B656-9BBE-B95B-8A8CF24225D0}"/>
                    </a:ext>
                  </a:extLst>
                </p:cNvPr>
                <p:cNvCxnSpPr>
                  <a:stCxn id="71" idx="1"/>
                  <a:endCxn id="98" idx="3"/>
                </p:cNvCxnSpPr>
                <p:nvPr/>
              </p:nvCxnSpPr>
              <p:spPr>
                <a:xfrm rot="10800000" flipV="1">
                  <a:off x="8247514" y="2220444"/>
                  <a:ext cx="794889" cy="1297454"/>
                </a:xfrm>
                <a:prstGeom prst="bentConnector3">
                  <a:avLst>
                    <a:gd name="adj1" fmla="val 5426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Connector: Elbow 113">
                  <a:extLst>
                    <a:ext uri="{FF2B5EF4-FFF2-40B4-BE49-F238E27FC236}">
                      <a16:creationId xmlns:a16="http://schemas.microsoft.com/office/drawing/2014/main" id="{D9068245-EC55-3F13-BEF0-9A5754952842}"/>
                    </a:ext>
                  </a:extLst>
                </p:cNvPr>
                <p:cNvCxnSpPr>
                  <a:cxnSpLocks/>
                  <a:stCxn id="96" idx="1"/>
                  <a:endCxn id="78" idx="3"/>
                </p:cNvCxnSpPr>
                <p:nvPr/>
              </p:nvCxnSpPr>
              <p:spPr>
                <a:xfrm rot="10800000">
                  <a:off x="8255490" y="2530047"/>
                  <a:ext cx="786912" cy="1380332"/>
                </a:xfrm>
                <a:prstGeom prst="bentConnector3">
                  <a:avLst>
                    <a:gd name="adj1" fmla="val 35654"/>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Rectangle: Rounded Corners 124">
                  <a:extLst>
                    <a:ext uri="{FF2B5EF4-FFF2-40B4-BE49-F238E27FC236}">
                      <a16:creationId xmlns:a16="http://schemas.microsoft.com/office/drawing/2014/main" id="{10B0330B-2836-A603-4D8F-646D341A6BED}"/>
                    </a:ext>
                  </a:extLst>
                </p:cNvPr>
                <p:cNvSpPr/>
                <p:nvPr/>
              </p:nvSpPr>
              <p:spPr>
                <a:xfrm>
                  <a:off x="6283245" y="1528805"/>
                  <a:ext cx="1049867" cy="3292389"/>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CXL</a:t>
                  </a:r>
                </a:p>
                <a:p>
                  <a:pPr algn="ctr"/>
                  <a:r>
                    <a:rPr lang="en-US" sz="1000" dirty="0"/>
                    <a:t>Fabric Switch</a:t>
                  </a:r>
                  <a:endParaRPr lang="en-GB" sz="1000" dirty="0"/>
                </a:p>
              </p:txBody>
            </p:sp>
            <p:sp>
              <p:nvSpPr>
                <p:cNvPr id="129" name="Rectangle 128">
                  <a:extLst>
                    <a:ext uri="{FF2B5EF4-FFF2-40B4-BE49-F238E27FC236}">
                      <a16:creationId xmlns:a16="http://schemas.microsoft.com/office/drawing/2014/main" id="{DF0AE576-1540-D733-F1C1-8173799C6CFD}"/>
                    </a:ext>
                  </a:extLst>
                </p:cNvPr>
                <p:cNvSpPr/>
                <p:nvPr/>
              </p:nvSpPr>
              <p:spPr>
                <a:xfrm>
                  <a:off x="7729579" y="1405474"/>
                  <a:ext cx="4118439" cy="392372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600">
                    <a:solidFill>
                      <a:schemeClr val="bg1"/>
                    </a:solidFill>
                  </a:endParaRPr>
                </a:p>
              </p:txBody>
            </p:sp>
            <p:sp>
              <p:nvSpPr>
                <p:cNvPr id="140" name="Rectangle: Rounded Corners 139">
                  <a:extLst>
                    <a:ext uri="{FF2B5EF4-FFF2-40B4-BE49-F238E27FC236}">
                      <a16:creationId xmlns:a16="http://schemas.microsoft.com/office/drawing/2014/main" id="{A3B4CE78-76A4-C30D-72F4-D11FC721611C}"/>
                    </a:ext>
                  </a:extLst>
                </p:cNvPr>
                <p:cNvSpPr/>
                <p:nvPr/>
              </p:nvSpPr>
              <p:spPr>
                <a:xfrm>
                  <a:off x="5057186" y="1623044"/>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1</a:t>
                  </a:r>
                </a:p>
              </p:txBody>
            </p:sp>
            <p:cxnSp>
              <p:nvCxnSpPr>
                <p:cNvPr id="141" name="Straight Arrow Connector 140">
                  <a:extLst>
                    <a:ext uri="{FF2B5EF4-FFF2-40B4-BE49-F238E27FC236}">
                      <a16:creationId xmlns:a16="http://schemas.microsoft.com/office/drawing/2014/main" id="{ACF735C2-EAAB-19AE-C996-5BFEFE860B3D}"/>
                    </a:ext>
                  </a:extLst>
                </p:cNvPr>
                <p:cNvCxnSpPr>
                  <a:cxnSpLocks/>
                </p:cNvCxnSpPr>
                <p:nvPr/>
              </p:nvCxnSpPr>
              <p:spPr>
                <a:xfrm flipV="1">
                  <a:off x="5861260" y="1814664"/>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Rectangle: Rounded Corners 141">
                  <a:extLst>
                    <a:ext uri="{FF2B5EF4-FFF2-40B4-BE49-F238E27FC236}">
                      <a16:creationId xmlns:a16="http://schemas.microsoft.com/office/drawing/2014/main" id="{33FB2DFA-1BED-69F0-FB1B-F3EF46420A03}"/>
                    </a:ext>
                  </a:extLst>
                </p:cNvPr>
                <p:cNvSpPr/>
                <p:nvPr/>
              </p:nvSpPr>
              <p:spPr>
                <a:xfrm>
                  <a:off x="5057186" y="2233926"/>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2</a:t>
                  </a:r>
                </a:p>
              </p:txBody>
            </p:sp>
            <p:cxnSp>
              <p:nvCxnSpPr>
                <p:cNvPr id="143" name="Straight Arrow Connector 142">
                  <a:extLst>
                    <a:ext uri="{FF2B5EF4-FFF2-40B4-BE49-F238E27FC236}">
                      <a16:creationId xmlns:a16="http://schemas.microsoft.com/office/drawing/2014/main" id="{485DBE30-E8D8-25D6-DAC2-36AC90397AD8}"/>
                    </a:ext>
                  </a:extLst>
                </p:cNvPr>
                <p:cNvCxnSpPr>
                  <a:cxnSpLocks/>
                </p:cNvCxnSpPr>
                <p:nvPr/>
              </p:nvCxnSpPr>
              <p:spPr>
                <a:xfrm flipV="1">
                  <a:off x="5856362" y="2427353"/>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8" name="Rectangle: Rounded Corners 147">
                  <a:extLst>
                    <a:ext uri="{FF2B5EF4-FFF2-40B4-BE49-F238E27FC236}">
                      <a16:creationId xmlns:a16="http://schemas.microsoft.com/office/drawing/2014/main" id="{9C5F158C-0306-E099-4AC7-296924255785}"/>
                    </a:ext>
                  </a:extLst>
                </p:cNvPr>
                <p:cNvSpPr/>
                <p:nvPr/>
              </p:nvSpPr>
              <p:spPr>
                <a:xfrm>
                  <a:off x="5057186" y="2844808"/>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3</a:t>
                  </a:r>
                </a:p>
              </p:txBody>
            </p:sp>
            <p:cxnSp>
              <p:nvCxnSpPr>
                <p:cNvPr id="149" name="Straight Arrow Connector 148">
                  <a:extLst>
                    <a:ext uri="{FF2B5EF4-FFF2-40B4-BE49-F238E27FC236}">
                      <a16:creationId xmlns:a16="http://schemas.microsoft.com/office/drawing/2014/main" id="{3D6304CD-21D2-070E-C65E-ED10CE2ABFBC}"/>
                    </a:ext>
                  </a:extLst>
                </p:cNvPr>
                <p:cNvCxnSpPr>
                  <a:cxnSpLocks/>
                </p:cNvCxnSpPr>
                <p:nvPr/>
              </p:nvCxnSpPr>
              <p:spPr>
                <a:xfrm flipV="1">
                  <a:off x="5866261" y="3041402"/>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0" name="Rectangle: Rounded Corners 149">
                  <a:extLst>
                    <a:ext uri="{FF2B5EF4-FFF2-40B4-BE49-F238E27FC236}">
                      <a16:creationId xmlns:a16="http://schemas.microsoft.com/office/drawing/2014/main" id="{ABCC34A6-14A0-9182-5322-25297BC672E6}"/>
                    </a:ext>
                  </a:extLst>
                </p:cNvPr>
                <p:cNvSpPr/>
                <p:nvPr/>
              </p:nvSpPr>
              <p:spPr>
                <a:xfrm>
                  <a:off x="5057186" y="3455690"/>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4</a:t>
                  </a:r>
                </a:p>
              </p:txBody>
            </p:sp>
            <p:cxnSp>
              <p:nvCxnSpPr>
                <p:cNvPr id="151" name="Straight Arrow Connector 150">
                  <a:extLst>
                    <a:ext uri="{FF2B5EF4-FFF2-40B4-BE49-F238E27FC236}">
                      <a16:creationId xmlns:a16="http://schemas.microsoft.com/office/drawing/2014/main" id="{6CCDB791-A59D-0753-0EB3-31199FFA6351}"/>
                    </a:ext>
                  </a:extLst>
                </p:cNvPr>
                <p:cNvCxnSpPr>
                  <a:cxnSpLocks/>
                </p:cNvCxnSpPr>
                <p:nvPr/>
              </p:nvCxnSpPr>
              <p:spPr>
                <a:xfrm flipV="1">
                  <a:off x="5861363" y="3654091"/>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Rectangle: Rounded Corners 151">
                  <a:extLst>
                    <a:ext uri="{FF2B5EF4-FFF2-40B4-BE49-F238E27FC236}">
                      <a16:creationId xmlns:a16="http://schemas.microsoft.com/office/drawing/2014/main" id="{A74CF420-3B36-255B-DAEE-6E036B11F294}"/>
                    </a:ext>
                  </a:extLst>
                </p:cNvPr>
                <p:cNvSpPr/>
                <p:nvPr/>
              </p:nvSpPr>
              <p:spPr>
                <a:xfrm>
                  <a:off x="5057186" y="4066572"/>
                  <a:ext cx="808962" cy="565840"/>
                </a:xfrm>
                <a:prstGeom prst="roundRect">
                  <a:avLst/>
                </a:prstGeom>
                <a:gradFill>
                  <a:gsLst>
                    <a:gs pos="100000">
                      <a:schemeClr val="accent6"/>
                    </a:gs>
                    <a:gs pos="20000">
                      <a:srgbClr val="7030A0"/>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00" dirty="0"/>
                    <a:t>Host 5</a:t>
                  </a:r>
                </a:p>
              </p:txBody>
            </p:sp>
            <p:cxnSp>
              <p:nvCxnSpPr>
                <p:cNvPr id="153" name="Straight Arrow Connector 152">
                  <a:extLst>
                    <a:ext uri="{FF2B5EF4-FFF2-40B4-BE49-F238E27FC236}">
                      <a16:creationId xmlns:a16="http://schemas.microsoft.com/office/drawing/2014/main" id="{D8E37BE5-CF29-4E87-FF66-C9BC454F0999}"/>
                    </a:ext>
                  </a:extLst>
                </p:cNvPr>
                <p:cNvCxnSpPr>
                  <a:cxnSpLocks/>
                </p:cNvCxnSpPr>
                <p:nvPr/>
              </p:nvCxnSpPr>
              <p:spPr>
                <a:xfrm flipV="1">
                  <a:off x="5872758" y="4258192"/>
                  <a:ext cx="431118" cy="481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4" name="Rectangle: Rounded Corners 153">
                  <a:extLst>
                    <a:ext uri="{FF2B5EF4-FFF2-40B4-BE49-F238E27FC236}">
                      <a16:creationId xmlns:a16="http://schemas.microsoft.com/office/drawing/2014/main" id="{FBD9C4A5-FAC3-2C6F-D17C-93539007CFF3}"/>
                    </a:ext>
                  </a:extLst>
                </p:cNvPr>
                <p:cNvSpPr/>
                <p:nvPr/>
              </p:nvSpPr>
              <p:spPr>
                <a:xfrm>
                  <a:off x="8782756" y="4788373"/>
                  <a:ext cx="2676459" cy="400198"/>
                </a:xfrm>
                <a:prstGeom prst="roundRect">
                  <a:avLst/>
                </a:prstGeom>
                <a:gradFill>
                  <a:gsLst>
                    <a:gs pos="100000">
                      <a:srgbClr val="0070C0"/>
                    </a:gs>
                    <a:gs pos="20000">
                      <a:schemeClr val="accent1">
                        <a:lumMod val="40000"/>
                        <a:lumOff val="60000"/>
                      </a:schemeClr>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Enclosure Mgr</a:t>
                  </a:r>
                  <a:endParaRPr lang="en-GB" sz="1200" dirty="0"/>
                </a:p>
              </p:txBody>
            </p:sp>
            <p:cxnSp>
              <p:nvCxnSpPr>
                <p:cNvPr id="155" name="Straight Arrow Connector 154">
                  <a:extLst>
                    <a:ext uri="{FF2B5EF4-FFF2-40B4-BE49-F238E27FC236}">
                      <a16:creationId xmlns:a16="http://schemas.microsoft.com/office/drawing/2014/main" id="{5AAD8252-23EE-2C80-50DE-C8F5F7387108}"/>
                    </a:ext>
                  </a:extLst>
                </p:cNvPr>
                <p:cNvCxnSpPr>
                  <a:cxnSpLocks/>
                  <a:endCxn id="73" idx="1"/>
                </p:cNvCxnSpPr>
                <p:nvPr/>
              </p:nvCxnSpPr>
              <p:spPr>
                <a:xfrm>
                  <a:off x="7341089" y="1827963"/>
                  <a:ext cx="380513"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6" name="Straight Arrow Connector 155">
                  <a:extLst>
                    <a:ext uri="{FF2B5EF4-FFF2-40B4-BE49-F238E27FC236}">
                      <a16:creationId xmlns:a16="http://schemas.microsoft.com/office/drawing/2014/main" id="{471393AC-4217-41B3-68DB-78DD79F4C05B}"/>
                    </a:ext>
                  </a:extLst>
                </p:cNvPr>
                <p:cNvCxnSpPr>
                  <a:cxnSpLocks/>
                  <a:endCxn id="78" idx="1"/>
                </p:cNvCxnSpPr>
                <p:nvPr/>
              </p:nvCxnSpPr>
              <p:spPr>
                <a:xfrm>
                  <a:off x="7312595" y="2530046"/>
                  <a:ext cx="416984"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a:extLst>
                    <a:ext uri="{FF2B5EF4-FFF2-40B4-BE49-F238E27FC236}">
                      <a16:creationId xmlns:a16="http://schemas.microsoft.com/office/drawing/2014/main" id="{981A1527-0426-C481-45E5-506D3B3B7224}"/>
                    </a:ext>
                  </a:extLst>
                </p:cNvPr>
                <p:cNvCxnSpPr>
                  <a:cxnSpLocks/>
                  <a:endCxn id="98" idx="1"/>
                </p:cNvCxnSpPr>
                <p:nvPr/>
              </p:nvCxnSpPr>
              <p:spPr>
                <a:xfrm>
                  <a:off x="7312595" y="3513214"/>
                  <a:ext cx="409007" cy="4684"/>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B8A4D175-370C-EBBB-843F-096659CD035D}"/>
                    </a:ext>
                  </a:extLst>
                </p:cNvPr>
                <p:cNvCxnSpPr>
                  <a:cxnSpLocks/>
                  <a:endCxn id="99" idx="1"/>
                </p:cNvCxnSpPr>
                <p:nvPr/>
              </p:nvCxnSpPr>
              <p:spPr>
                <a:xfrm>
                  <a:off x="7304618" y="4297413"/>
                  <a:ext cx="424961" cy="11047"/>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66" name="Rectangle: Rounded Corners 65">
                <a:extLst>
                  <a:ext uri="{FF2B5EF4-FFF2-40B4-BE49-F238E27FC236}">
                    <a16:creationId xmlns:a16="http://schemas.microsoft.com/office/drawing/2014/main" id="{BC468BC3-6B7A-5940-1008-E79263954A9C}"/>
                  </a:ext>
                </a:extLst>
              </p:cNvPr>
              <p:cNvSpPr/>
              <p:nvPr/>
            </p:nvSpPr>
            <p:spPr>
              <a:xfrm>
                <a:off x="6281089" y="5036861"/>
                <a:ext cx="1049867" cy="460471"/>
              </a:xfrm>
              <a:prstGeom prst="roundRect">
                <a:avLst/>
              </a:prstGeom>
              <a:gradFill>
                <a:gsLst>
                  <a:gs pos="100000">
                    <a:srgbClr val="0070C0"/>
                  </a:gs>
                  <a:gs pos="20000">
                    <a:schemeClr val="accent1">
                      <a:lumMod val="40000"/>
                      <a:lumOff val="60000"/>
                    </a:schemeClr>
                  </a:gs>
                </a:gsLst>
                <a:lin ang="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dirty="0"/>
                  <a:t>Fabric Mgr</a:t>
                </a:r>
                <a:endParaRPr lang="en-GB" sz="1000" dirty="0"/>
              </a:p>
            </p:txBody>
          </p:sp>
          <p:cxnSp>
            <p:nvCxnSpPr>
              <p:cNvPr id="67" name="Straight Connector 66">
                <a:extLst>
                  <a:ext uri="{FF2B5EF4-FFF2-40B4-BE49-F238E27FC236}">
                    <a16:creationId xmlns:a16="http://schemas.microsoft.com/office/drawing/2014/main" id="{7E01D763-3D78-121C-44F8-41970D6177D0}"/>
                  </a:ext>
                </a:extLst>
              </p:cNvPr>
              <p:cNvCxnSpPr>
                <a:cxnSpLocks/>
                <a:stCxn id="66" idx="0"/>
                <a:endCxn id="125" idx="2"/>
              </p:cNvCxnSpPr>
              <p:nvPr/>
            </p:nvCxnSpPr>
            <p:spPr>
              <a:xfrm flipV="1">
                <a:off x="6806023" y="4821193"/>
                <a:ext cx="2156" cy="2156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63" name="Straight Connector 62">
              <a:extLst>
                <a:ext uri="{FF2B5EF4-FFF2-40B4-BE49-F238E27FC236}">
                  <a16:creationId xmlns:a16="http://schemas.microsoft.com/office/drawing/2014/main" id="{1C68FA8F-0E4D-BC88-71DE-76411F3109C9}"/>
                </a:ext>
              </a:extLst>
            </p:cNvPr>
            <p:cNvCxnSpPr>
              <a:cxnSpLocks/>
              <a:stCxn id="66" idx="1"/>
            </p:cNvCxnSpPr>
            <p:nvPr/>
          </p:nvCxnSpPr>
          <p:spPr>
            <a:xfrm flipH="1" flipV="1">
              <a:off x="6587237" y="4417199"/>
              <a:ext cx="675002" cy="1"/>
            </a:xfrm>
            <a:prstGeom prst="line">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33CD0373-D110-5E9B-A26D-B6320093AC7F}"/>
                </a:ext>
              </a:extLst>
            </p:cNvPr>
            <p:cNvCxnSpPr>
              <a:cxnSpLocks/>
              <a:stCxn id="154" idx="1"/>
            </p:cNvCxnSpPr>
            <p:nvPr/>
          </p:nvCxnSpPr>
          <p:spPr>
            <a:xfrm rot="10800000" flipV="1">
              <a:off x="6590529" y="4199897"/>
              <a:ext cx="2732468" cy="548654"/>
            </a:xfrm>
            <a:prstGeom prst="bentConnector3">
              <a:avLst>
                <a:gd name="adj1" fmla="val 35540"/>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 name="Oval 3">
            <a:extLst>
              <a:ext uri="{FF2B5EF4-FFF2-40B4-BE49-F238E27FC236}">
                <a16:creationId xmlns:a16="http://schemas.microsoft.com/office/drawing/2014/main" id="{FC1784BE-A0B9-30BA-9C32-10D7378CCCB8}"/>
              </a:ext>
            </a:extLst>
          </p:cNvPr>
          <p:cNvSpPr/>
          <p:nvPr/>
        </p:nvSpPr>
        <p:spPr>
          <a:xfrm>
            <a:off x="7017385" y="2376407"/>
            <a:ext cx="974897"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Chassis</a:t>
            </a:r>
          </a:p>
        </p:txBody>
      </p:sp>
      <p:sp>
        <p:nvSpPr>
          <p:cNvPr id="5" name="Oval 4">
            <a:extLst>
              <a:ext uri="{FF2B5EF4-FFF2-40B4-BE49-F238E27FC236}">
                <a16:creationId xmlns:a16="http://schemas.microsoft.com/office/drawing/2014/main" id="{A1D37227-35A8-91E6-2574-9162CC4F31FA}"/>
              </a:ext>
            </a:extLst>
          </p:cNvPr>
          <p:cNvSpPr/>
          <p:nvPr/>
        </p:nvSpPr>
        <p:spPr>
          <a:xfrm>
            <a:off x="6910565" y="2684314"/>
            <a:ext cx="1022354" cy="3092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Chassis1</a:t>
            </a:r>
          </a:p>
        </p:txBody>
      </p:sp>
      <p:sp>
        <p:nvSpPr>
          <p:cNvPr id="16" name="Oval 15">
            <a:extLst>
              <a:ext uri="{FF2B5EF4-FFF2-40B4-BE49-F238E27FC236}">
                <a16:creationId xmlns:a16="http://schemas.microsoft.com/office/drawing/2014/main" id="{8D531B46-E554-DFBD-B57F-F0B9F9DD12FB}"/>
              </a:ext>
            </a:extLst>
          </p:cNvPr>
          <p:cNvSpPr/>
          <p:nvPr/>
        </p:nvSpPr>
        <p:spPr>
          <a:xfrm>
            <a:off x="5250075" y="1175959"/>
            <a:ext cx="763257"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Root</a:t>
            </a:r>
          </a:p>
        </p:txBody>
      </p:sp>
      <p:cxnSp>
        <p:nvCxnSpPr>
          <p:cNvPr id="17" name="Connector: Curved 16">
            <a:extLst>
              <a:ext uri="{FF2B5EF4-FFF2-40B4-BE49-F238E27FC236}">
                <a16:creationId xmlns:a16="http://schemas.microsoft.com/office/drawing/2014/main" id="{C8C6530C-37E7-7BD2-B691-3AAF25649097}"/>
              </a:ext>
            </a:extLst>
          </p:cNvPr>
          <p:cNvCxnSpPr>
            <a:cxnSpLocks/>
            <a:stCxn id="16" idx="4"/>
            <a:endCxn id="4" idx="0"/>
          </p:cNvCxnSpPr>
          <p:nvPr/>
        </p:nvCxnSpPr>
        <p:spPr>
          <a:xfrm rot="16200000" flipH="1">
            <a:off x="6109551" y="981123"/>
            <a:ext cx="917437" cy="1873130"/>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1" name="Oval 80">
            <a:extLst>
              <a:ext uri="{FF2B5EF4-FFF2-40B4-BE49-F238E27FC236}">
                <a16:creationId xmlns:a16="http://schemas.microsoft.com/office/drawing/2014/main" id="{8C2DE170-7730-AE5A-FC27-09035A560E44}"/>
              </a:ext>
            </a:extLst>
          </p:cNvPr>
          <p:cNvSpPr/>
          <p:nvPr/>
        </p:nvSpPr>
        <p:spPr>
          <a:xfrm>
            <a:off x="5288247" y="2178176"/>
            <a:ext cx="900555"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Fabrics</a:t>
            </a:r>
          </a:p>
        </p:txBody>
      </p:sp>
      <p:sp>
        <p:nvSpPr>
          <p:cNvPr id="82" name="Oval 81">
            <a:extLst>
              <a:ext uri="{FF2B5EF4-FFF2-40B4-BE49-F238E27FC236}">
                <a16:creationId xmlns:a16="http://schemas.microsoft.com/office/drawing/2014/main" id="{49423B4D-0BC7-62CF-7FCB-46B5C7AC06E1}"/>
              </a:ext>
            </a:extLst>
          </p:cNvPr>
          <p:cNvSpPr/>
          <p:nvPr/>
        </p:nvSpPr>
        <p:spPr>
          <a:xfrm>
            <a:off x="5283473" y="2451683"/>
            <a:ext cx="900555" cy="232739"/>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CXL5</a:t>
            </a:r>
          </a:p>
        </p:txBody>
      </p:sp>
      <p:cxnSp>
        <p:nvCxnSpPr>
          <p:cNvPr id="83" name="Connector: Curved 82">
            <a:extLst>
              <a:ext uri="{FF2B5EF4-FFF2-40B4-BE49-F238E27FC236}">
                <a16:creationId xmlns:a16="http://schemas.microsoft.com/office/drawing/2014/main" id="{07CFBCC9-C1D3-6C8D-F6AE-FD3A9A352987}"/>
              </a:ext>
            </a:extLst>
          </p:cNvPr>
          <p:cNvCxnSpPr>
            <a:cxnSpLocks/>
            <a:stCxn id="16" idx="4"/>
            <a:endCxn id="81" idx="0"/>
          </p:cNvCxnSpPr>
          <p:nvPr/>
        </p:nvCxnSpPr>
        <p:spPr>
          <a:xfrm rot="16200000" flipH="1">
            <a:off x="5325511" y="1765162"/>
            <a:ext cx="719206" cy="10682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6" name="Oval 85">
            <a:extLst>
              <a:ext uri="{FF2B5EF4-FFF2-40B4-BE49-F238E27FC236}">
                <a16:creationId xmlns:a16="http://schemas.microsoft.com/office/drawing/2014/main" id="{4DEFD698-E12C-AA8C-CE4E-23A07DC9FA0F}"/>
              </a:ext>
            </a:extLst>
          </p:cNvPr>
          <p:cNvSpPr/>
          <p:nvPr/>
        </p:nvSpPr>
        <p:spPr>
          <a:xfrm>
            <a:off x="4712958" y="3821222"/>
            <a:ext cx="1074233"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Switches</a:t>
            </a:r>
          </a:p>
        </p:txBody>
      </p:sp>
      <p:sp>
        <p:nvSpPr>
          <p:cNvPr id="87" name="Oval 86">
            <a:extLst>
              <a:ext uri="{FF2B5EF4-FFF2-40B4-BE49-F238E27FC236}">
                <a16:creationId xmlns:a16="http://schemas.microsoft.com/office/drawing/2014/main" id="{11F3E7F8-77A1-26ED-2423-850F8D5221FD}"/>
              </a:ext>
            </a:extLst>
          </p:cNvPr>
          <p:cNvSpPr/>
          <p:nvPr/>
        </p:nvSpPr>
        <p:spPr>
          <a:xfrm>
            <a:off x="4818393" y="4129128"/>
            <a:ext cx="900555" cy="232739"/>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CXL1</a:t>
            </a:r>
          </a:p>
        </p:txBody>
      </p:sp>
      <p:sp>
        <p:nvSpPr>
          <p:cNvPr id="100" name="Oval 99">
            <a:extLst>
              <a:ext uri="{FF2B5EF4-FFF2-40B4-BE49-F238E27FC236}">
                <a16:creationId xmlns:a16="http://schemas.microsoft.com/office/drawing/2014/main" id="{99153525-D553-D763-6CA6-E247D5611DA5}"/>
              </a:ext>
            </a:extLst>
          </p:cNvPr>
          <p:cNvSpPr/>
          <p:nvPr/>
        </p:nvSpPr>
        <p:spPr>
          <a:xfrm>
            <a:off x="5864934" y="5332390"/>
            <a:ext cx="983783"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Ports</a:t>
            </a:r>
          </a:p>
        </p:txBody>
      </p:sp>
      <p:sp>
        <p:nvSpPr>
          <p:cNvPr id="101" name="Oval 100">
            <a:extLst>
              <a:ext uri="{FF2B5EF4-FFF2-40B4-BE49-F238E27FC236}">
                <a16:creationId xmlns:a16="http://schemas.microsoft.com/office/drawing/2014/main" id="{9DA66BE0-7D08-1079-0D26-BC920DA645BA}"/>
              </a:ext>
            </a:extLst>
          </p:cNvPr>
          <p:cNvSpPr/>
          <p:nvPr/>
        </p:nvSpPr>
        <p:spPr>
          <a:xfrm>
            <a:off x="5769659" y="5277533"/>
            <a:ext cx="414369" cy="283011"/>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102" name="Oval 101">
            <a:extLst>
              <a:ext uri="{FF2B5EF4-FFF2-40B4-BE49-F238E27FC236}">
                <a16:creationId xmlns:a16="http://schemas.microsoft.com/office/drawing/2014/main" id="{323F15AC-FFBF-0CFB-626F-C517C5147173}"/>
              </a:ext>
            </a:extLst>
          </p:cNvPr>
          <p:cNvSpPr/>
          <p:nvPr/>
        </p:nvSpPr>
        <p:spPr>
          <a:xfrm>
            <a:off x="6516217" y="5225224"/>
            <a:ext cx="501168"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8</a:t>
            </a:r>
          </a:p>
        </p:txBody>
      </p:sp>
      <p:cxnSp>
        <p:nvCxnSpPr>
          <p:cNvPr id="103" name="Connector: Curved 102">
            <a:extLst>
              <a:ext uri="{FF2B5EF4-FFF2-40B4-BE49-F238E27FC236}">
                <a16:creationId xmlns:a16="http://schemas.microsoft.com/office/drawing/2014/main" id="{5DA50646-255B-95C6-0C43-EA64C9648B8F}"/>
              </a:ext>
            </a:extLst>
          </p:cNvPr>
          <p:cNvCxnSpPr>
            <a:cxnSpLocks/>
            <a:stCxn id="82" idx="3"/>
            <a:endCxn id="86" idx="0"/>
          </p:cNvCxnSpPr>
          <p:nvPr/>
        </p:nvCxnSpPr>
        <p:spPr>
          <a:xfrm rot="5400000">
            <a:off x="4747274" y="3153140"/>
            <a:ext cx="1170884" cy="16528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06" name="Connector: Curved 105">
            <a:extLst>
              <a:ext uri="{FF2B5EF4-FFF2-40B4-BE49-F238E27FC236}">
                <a16:creationId xmlns:a16="http://schemas.microsoft.com/office/drawing/2014/main" id="{71BC57F4-E50D-6880-E3E3-029FF7530FCE}"/>
              </a:ext>
            </a:extLst>
          </p:cNvPr>
          <p:cNvCxnSpPr>
            <a:cxnSpLocks/>
            <a:stCxn id="87" idx="4"/>
            <a:endCxn id="100" idx="0"/>
          </p:cNvCxnSpPr>
          <p:nvPr/>
        </p:nvCxnSpPr>
        <p:spPr>
          <a:xfrm rot="16200000" flipH="1">
            <a:off x="5327487" y="4303050"/>
            <a:ext cx="970523" cy="1088155"/>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7" name="Oval 116">
            <a:extLst>
              <a:ext uri="{FF2B5EF4-FFF2-40B4-BE49-F238E27FC236}">
                <a16:creationId xmlns:a16="http://schemas.microsoft.com/office/drawing/2014/main" id="{90AB3B51-5E84-EF2A-4A38-A9249FCFD2D0}"/>
              </a:ext>
            </a:extLst>
          </p:cNvPr>
          <p:cNvSpPr/>
          <p:nvPr/>
        </p:nvSpPr>
        <p:spPr>
          <a:xfrm>
            <a:off x="6934877" y="3291566"/>
            <a:ext cx="1104182" cy="41927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Switches</a:t>
            </a:r>
          </a:p>
        </p:txBody>
      </p:sp>
      <p:sp>
        <p:nvSpPr>
          <p:cNvPr id="118" name="Oval 117">
            <a:extLst>
              <a:ext uri="{FF2B5EF4-FFF2-40B4-BE49-F238E27FC236}">
                <a16:creationId xmlns:a16="http://schemas.microsoft.com/office/drawing/2014/main" id="{70E36EA4-8343-4962-90A4-5428DEDB9036}"/>
              </a:ext>
            </a:extLst>
          </p:cNvPr>
          <p:cNvSpPr/>
          <p:nvPr/>
        </p:nvSpPr>
        <p:spPr>
          <a:xfrm>
            <a:off x="7054682" y="3609240"/>
            <a:ext cx="463501" cy="2032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119" name="Oval 118">
            <a:extLst>
              <a:ext uri="{FF2B5EF4-FFF2-40B4-BE49-F238E27FC236}">
                <a16:creationId xmlns:a16="http://schemas.microsoft.com/office/drawing/2014/main" id="{8BCD356F-632F-178B-0D8F-B84F9A41528D}"/>
              </a:ext>
            </a:extLst>
          </p:cNvPr>
          <p:cNvSpPr/>
          <p:nvPr/>
        </p:nvSpPr>
        <p:spPr>
          <a:xfrm>
            <a:off x="7531041" y="5180852"/>
            <a:ext cx="690448"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120" name="Oval 119">
            <a:extLst>
              <a:ext uri="{FF2B5EF4-FFF2-40B4-BE49-F238E27FC236}">
                <a16:creationId xmlns:a16="http://schemas.microsoft.com/office/drawing/2014/main" id="{4B312ECF-ACAF-858E-3671-76E97D2476C1}"/>
              </a:ext>
            </a:extLst>
          </p:cNvPr>
          <p:cNvSpPr/>
          <p:nvPr/>
        </p:nvSpPr>
        <p:spPr>
          <a:xfrm>
            <a:off x="7505726" y="5369120"/>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1</a:t>
            </a:r>
            <a:endParaRPr lang="en-GB" sz="1189" dirty="0">
              <a:solidFill>
                <a:schemeClr val="tx1"/>
              </a:solidFill>
            </a:endParaRPr>
          </a:p>
        </p:txBody>
      </p:sp>
      <p:cxnSp>
        <p:nvCxnSpPr>
          <p:cNvPr id="121" name="Connector: Curved 120">
            <a:extLst>
              <a:ext uri="{FF2B5EF4-FFF2-40B4-BE49-F238E27FC236}">
                <a16:creationId xmlns:a16="http://schemas.microsoft.com/office/drawing/2014/main" id="{2EF72F34-6B2B-E920-0A5A-CE1DDCE9AB95}"/>
              </a:ext>
            </a:extLst>
          </p:cNvPr>
          <p:cNvCxnSpPr>
            <a:cxnSpLocks/>
            <a:stCxn id="118" idx="3"/>
            <a:endCxn id="119" idx="0"/>
          </p:cNvCxnSpPr>
          <p:nvPr/>
        </p:nvCxnSpPr>
        <p:spPr>
          <a:xfrm rot="16200000" flipH="1">
            <a:off x="6800329" y="4104916"/>
            <a:ext cx="1398166" cy="753705"/>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22" name="Connector: Curved 121">
            <a:extLst>
              <a:ext uri="{FF2B5EF4-FFF2-40B4-BE49-F238E27FC236}">
                <a16:creationId xmlns:a16="http://schemas.microsoft.com/office/drawing/2014/main" id="{3C571721-7A66-DCED-2727-5F1672EF94BD}"/>
              </a:ext>
            </a:extLst>
          </p:cNvPr>
          <p:cNvCxnSpPr>
            <a:cxnSpLocks/>
            <a:stCxn id="5" idx="4"/>
            <a:endCxn id="117" idx="0"/>
          </p:cNvCxnSpPr>
          <p:nvPr/>
        </p:nvCxnSpPr>
        <p:spPr>
          <a:xfrm rot="16200000" flipH="1">
            <a:off x="7305335" y="3109932"/>
            <a:ext cx="298041" cy="65226"/>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8" name="Connector: Curved 277">
            <a:extLst>
              <a:ext uri="{FF2B5EF4-FFF2-40B4-BE49-F238E27FC236}">
                <a16:creationId xmlns:a16="http://schemas.microsoft.com/office/drawing/2014/main" id="{8623603A-DC0D-D15E-DE3A-AE9AE7B66AC0}"/>
              </a:ext>
            </a:extLst>
          </p:cNvPr>
          <p:cNvCxnSpPr>
            <a:cxnSpLocks/>
            <a:stCxn id="120" idx="2"/>
            <a:endCxn id="102" idx="6"/>
          </p:cNvCxnSpPr>
          <p:nvPr/>
        </p:nvCxnSpPr>
        <p:spPr>
          <a:xfrm rot="10800000">
            <a:off x="7017386" y="5366731"/>
            <a:ext cx="488341" cy="119123"/>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4" name="Oval 73">
            <a:extLst>
              <a:ext uri="{FF2B5EF4-FFF2-40B4-BE49-F238E27FC236}">
                <a16:creationId xmlns:a16="http://schemas.microsoft.com/office/drawing/2014/main" id="{8C2DE170-7730-AE5A-FC27-09035A560E44}"/>
              </a:ext>
            </a:extLst>
          </p:cNvPr>
          <p:cNvSpPr/>
          <p:nvPr/>
        </p:nvSpPr>
        <p:spPr>
          <a:xfrm>
            <a:off x="5814517" y="3931142"/>
            <a:ext cx="1159974"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endpoints</a:t>
            </a:r>
          </a:p>
        </p:txBody>
      </p:sp>
      <p:sp>
        <p:nvSpPr>
          <p:cNvPr id="75" name="Oval 74">
            <a:extLst>
              <a:ext uri="{FF2B5EF4-FFF2-40B4-BE49-F238E27FC236}">
                <a16:creationId xmlns:a16="http://schemas.microsoft.com/office/drawing/2014/main" id="{70E36EA4-8343-4962-90A4-5428DEDB9036}"/>
              </a:ext>
            </a:extLst>
          </p:cNvPr>
          <p:cNvSpPr/>
          <p:nvPr/>
        </p:nvSpPr>
        <p:spPr>
          <a:xfrm>
            <a:off x="5967014" y="4184748"/>
            <a:ext cx="291676" cy="22617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76" name="Oval 75">
            <a:extLst>
              <a:ext uri="{FF2B5EF4-FFF2-40B4-BE49-F238E27FC236}">
                <a16:creationId xmlns:a16="http://schemas.microsoft.com/office/drawing/2014/main" id="{70E36EA4-8343-4962-90A4-5428DEDB9036}"/>
              </a:ext>
            </a:extLst>
          </p:cNvPr>
          <p:cNvSpPr/>
          <p:nvPr/>
        </p:nvSpPr>
        <p:spPr>
          <a:xfrm>
            <a:off x="6220542" y="4191693"/>
            <a:ext cx="327986" cy="23317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cxnSp>
        <p:nvCxnSpPr>
          <p:cNvPr id="77" name="Connector: Curved 102">
            <a:extLst>
              <a:ext uri="{FF2B5EF4-FFF2-40B4-BE49-F238E27FC236}">
                <a16:creationId xmlns:a16="http://schemas.microsoft.com/office/drawing/2014/main" id="{5DA50646-255B-95C6-0C43-EA64C9648B8F}"/>
              </a:ext>
            </a:extLst>
          </p:cNvPr>
          <p:cNvCxnSpPr>
            <a:cxnSpLocks/>
            <a:stCxn id="82" idx="4"/>
            <a:endCxn id="74" idx="0"/>
          </p:cNvCxnSpPr>
          <p:nvPr/>
        </p:nvCxnSpPr>
        <p:spPr>
          <a:xfrm rot="16200000" flipH="1">
            <a:off x="5440767" y="2977405"/>
            <a:ext cx="1246720" cy="660753"/>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9" name="Oval 188">
            <a:extLst>
              <a:ext uri="{FF2B5EF4-FFF2-40B4-BE49-F238E27FC236}">
                <a16:creationId xmlns:a16="http://schemas.microsoft.com/office/drawing/2014/main" id="{90A86E03-E306-9FAE-8414-4024B814F385}"/>
              </a:ext>
            </a:extLst>
          </p:cNvPr>
          <p:cNvSpPr/>
          <p:nvPr/>
        </p:nvSpPr>
        <p:spPr>
          <a:xfrm>
            <a:off x="5733750" y="5497938"/>
            <a:ext cx="415059" cy="283011"/>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89" dirty="0">
              <a:solidFill>
                <a:schemeClr val="tx1"/>
              </a:solidFill>
            </a:endParaRPr>
          </a:p>
        </p:txBody>
      </p:sp>
      <p:sp>
        <p:nvSpPr>
          <p:cNvPr id="256" name="Oval 255">
            <a:extLst>
              <a:ext uri="{FF2B5EF4-FFF2-40B4-BE49-F238E27FC236}">
                <a16:creationId xmlns:a16="http://schemas.microsoft.com/office/drawing/2014/main" id="{98A4E9F3-988E-6A4E-498E-D494D84C2460}"/>
              </a:ext>
            </a:extLst>
          </p:cNvPr>
          <p:cNvSpPr/>
          <p:nvPr/>
        </p:nvSpPr>
        <p:spPr>
          <a:xfrm>
            <a:off x="7706955" y="5473386"/>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2</a:t>
            </a:r>
            <a:endParaRPr lang="en-GB" sz="1189" dirty="0">
              <a:solidFill>
                <a:schemeClr val="tx1"/>
              </a:solidFill>
            </a:endParaRPr>
          </a:p>
        </p:txBody>
      </p:sp>
      <p:sp>
        <p:nvSpPr>
          <p:cNvPr id="257" name="Oval 256">
            <a:extLst>
              <a:ext uri="{FF2B5EF4-FFF2-40B4-BE49-F238E27FC236}">
                <a16:creationId xmlns:a16="http://schemas.microsoft.com/office/drawing/2014/main" id="{CCD7D783-7A8F-9411-37AD-A5D96D316FA8}"/>
              </a:ext>
            </a:extLst>
          </p:cNvPr>
          <p:cNvSpPr/>
          <p:nvPr/>
        </p:nvSpPr>
        <p:spPr>
          <a:xfrm>
            <a:off x="7955171" y="5218855"/>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8</a:t>
            </a:r>
            <a:endParaRPr lang="en-GB" sz="1189" dirty="0">
              <a:solidFill>
                <a:schemeClr val="tx1"/>
              </a:solidFill>
            </a:endParaRPr>
          </a:p>
        </p:txBody>
      </p:sp>
      <p:sp>
        <p:nvSpPr>
          <p:cNvPr id="259" name="Oval 258">
            <a:extLst>
              <a:ext uri="{FF2B5EF4-FFF2-40B4-BE49-F238E27FC236}">
                <a16:creationId xmlns:a16="http://schemas.microsoft.com/office/drawing/2014/main" id="{F56CE967-B1FB-7EF3-5CBB-192C46B7AEB6}"/>
              </a:ext>
            </a:extLst>
          </p:cNvPr>
          <p:cNvSpPr/>
          <p:nvPr/>
        </p:nvSpPr>
        <p:spPr>
          <a:xfrm>
            <a:off x="7676355" y="3559307"/>
            <a:ext cx="463501" cy="2032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260" name="Oval 259">
            <a:extLst>
              <a:ext uri="{FF2B5EF4-FFF2-40B4-BE49-F238E27FC236}">
                <a16:creationId xmlns:a16="http://schemas.microsoft.com/office/drawing/2014/main" id="{62DFDD0F-DD12-AFC7-A6DC-735D029BB8A1}"/>
              </a:ext>
            </a:extLst>
          </p:cNvPr>
          <p:cNvSpPr/>
          <p:nvPr/>
        </p:nvSpPr>
        <p:spPr>
          <a:xfrm>
            <a:off x="8413691" y="5853411"/>
            <a:ext cx="690448" cy="3755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6" dirty="0"/>
              <a:t>Ports</a:t>
            </a:r>
          </a:p>
        </p:txBody>
      </p:sp>
      <p:sp>
        <p:nvSpPr>
          <p:cNvPr id="262" name="Oval 261">
            <a:extLst>
              <a:ext uri="{FF2B5EF4-FFF2-40B4-BE49-F238E27FC236}">
                <a16:creationId xmlns:a16="http://schemas.microsoft.com/office/drawing/2014/main" id="{0703476C-2EC0-233B-BE90-1D716F722580}"/>
              </a:ext>
            </a:extLst>
          </p:cNvPr>
          <p:cNvSpPr/>
          <p:nvPr/>
        </p:nvSpPr>
        <p:spPr>
          <a:xfrm>
            <a:off x="8269737" y="5899681"/>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1</a:t>
            </a:r>
            <a:endParaRPr lang="en-GB" sz="1189" dirty="0">
              <a:solidFill>
                <a:schemeClr val="tx1"/>
              </a:solidFill>
            </a:endParaRPr>
          </a:p>
        </p:txBody>
      </p:sp>
      <p:cxnSp>
        <p:nvCxnSpPr>
          <p:cNvPr id="263" name="Connector: Curved 262">
            <a:extLst>
              <a:ext uri="{FF2B5EF4-FFF2-40B4-BE49-F238E27FC236}">
                <a16:creationId xmlns:a16="http://schemas.microsoft.com/office/drawing/2014/main" id="{1048BE04-7E49-FCBE-ED60-CB07A982029C}"/>
              </a:ext>
            </a:extLst>
          </p:cNvPr>
          <p:cNvCxnSpPr>
            <a:cxnSpLocks/>
            <a:stCxn id="259" idx="3"/>
            <a:endCxn id="260" idx="0"/>
          </p:cNvCxnSpPr>
          <p:nvPr/>
        </p:nvCxnSpPr>
        <p:spPr>
          <a:xfrm rot="16200000" flipH="1">
            <a:off x="7191245" y="4285741"/>
            <a:ext cx="2120658" cy="1014682"/>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64" name="Oval 263">
            <a:extLst>
              <a:ext uri="{FF2B5EF4-FFF2-40B4-BE49-F238E27FC236}">
                <a16:creationId xmlns:a16="http://schemas.microsoft.com/office/drawing/2014/main" id="{1D6432BA-E6B1-B6BA-C706-30FC8F144250}"/>
              </a:ext>
            </a:extLst>
          </p:cNvPr>
          <p:cNvSpPr/>
          <p:nvPr/>
        </p:nvSpPr>
        <p:spPr>
          <a:xfrm>
            <a:off x="8454004" y="6112230"/>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4</a:t>
            </a:r>
            <a:endParaRPr lang="en-GB" sz="1189" dirty="0">
              <a:solidFill>
                <a:schemeClr val="tx1"/>
              </a:solidFill>
            </a:endParaRPr>
          </a:p>
        </p:txBody>
      </p:sp>
      <p:sp>
        <p:nvSpPr>
          <p:cNvPr id="258" name="Oval 257">
            <a:extLst>
              <a:ext uri="{FF2B5EF4-FFF2-40B4-BE49-F238E27FC236}">
                <a16:creationId xmlns:a16="http://schemas.microsoft.com/office/drawing/2014/main" id="{65545A26-F363-8BAD-0E69-641187887565}"/>
              </a:ext>
            </a:extLst>
          </p:cNvPr>
          <p:cNvSpPr/>
          <p:nvPr/>
        </p:nvSpPr>
        <p:spPr>
          <a:xfrm>
            <a:off x="8896270" y="5818196"/>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8</a:t>
            </a:r>
            <a:endParaRPr lang="en-GB" sz="1189" dirty="0">
              <a:solidFill>
                <a:schemeClr val="tx1"/>
              </a:solidFill>
            </a:endParaRPr>
          </a:p>
        </p:txBody>
      </p:sp>
      <p:sp>
        <p:nvSpPr>
          <p:cNvPr id="265" name="Oval 264">
            <a:extLst>
              <a:ext uri="{FF2B5EF4-FFF2-40B4-BE49-F238E27FC236}">
                <a16:creationId xmlns:a16="http://schemas.microsoft.com/office/drawing/2014/main" id="{B61101EE-03E3-B16A-4F8B-61E122CEB5FF}"/>
              </a:ext>
            </a:extLst>
          </p:cNvPr>
          <p:cNvSpPr/>
          <p:nvPr/>
        </p:nvSpPr>
        <p:spPr>
          <a:xfrm>
            <a:off x="7952655" y="5426114"/>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6</a:t>
            </a:r>
            <a:endParaRPr lang="en-GB" sz="1189" dirty="0">
              <a:solidFill>
                <a:schemeClr val="tx1"/>
              </a:solidFill>
            </a:endParaRPr>
          </a:p>
        </p:txBody>
      </p:sp>
      <p:sp>
        <p:nvSpPr>
          <p:cNvPr id="266" name="Oval 265">
            <a:extLst>
              <a:ext uri="{FF2B5EF4-FFF2-40B4-BE49-F238E27FC236}">
                <a16:creationId xmlns:a16="http://schemas.microsoft.com/office/drawing/2014/main" id="{4EA989FA-B97E-4D4C-E3BC-46DCA0CB7522}"/>
              </a:ext>
            </a:extLst>
          </p:cNvPr>
          <p:cNvSpPr/>
          <p:nvPr/>
        </p:nvSpPr>
        <p:spPr>
          <a:xfrm>
            <a:off x="8913170" y="6112230"/>
            <a:ext cx="302033" cy="23346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7</a:t>
            </a:r>
            <a:endParaRPr lang="en-GB" sz="1189" dirty="0">
              <a:solidFill>
                <a:schemeClr val="tx1"/>
              </a:solidFill>
            </a:endParaRPr>
          </a:p>
        </p:txBody>
      </p:sp>
      <p:sp>
        <p:nvSpPr>
          <p:cNvPr id="269" name="Oval 268">
            <a:extLst>
              <a:ext uri="{FF2B5EF4-FFF2-40B4-BE49-F238E27FC236}">
                <a16:creationId xmlns:a16="http://schemas.microsoft.com/office/drawing/2014/main" id="{8C92FDDA-553C-AF83-FF59-FFA7E5F2764B}"/>
              </a:ext>
            </a:extLst>
          </p:cNvPr>
          <p:cNvSpPr/>
          <p:nvPr/>
        </p:nvSpPr>
        <p:spPr>
          <a:xfrm>
            <a:off x="6516217" y="5518076"/>
            <a:ext cx="501168"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9</a:t>
            </a:r>
          </a:p>
        </p:txBody>
      </p:sp>
      <p:cxnSp>
        <p:nvCxnSpPr>
          <p:cNvPr id="270" name="Connector: Curved 269">
            <a:extLst>
              <a:ext uri="{FF2B5EF4-FFF2-40B4-BE49-F238E27FC236}">
                <a16:creationId xmlns:a16="http://schemas.microsoft.com/office/drawing/2014/main" id="{E7D02B31-59AF-A696-7CE2-D588BD6E5A9D}"/>
              </a:ext>
            </a:extLst>
          </p:cNvPr>
          <p:cNvCxnSpPr>
            <a:cxnSpLocks/>
            <a:stCxn id="256" idx="4"/>
            <a:endCxn id="269" idx="5"/>
          </p:cNvCxnSpPr>
          <p:nvPr/>
        </p:nvCxnSpPr>
        <p:spPr>
          <a:xfrm rot="5400000">
            <a:off x="7374588" y="5276256"/>
            <a:ext cx="52789" cy="913981"/>
          </a:xfrm>
          <a:prstGeom prst="curvedConnector3">
            <a:avLst>
              <a:gd name="adj1" fmla="val 61155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77" name="Oval 276">
            <a:extLst>
              <a:ext uri="{FF2B5EF4-FFF2-40B4-BE49-F238E27FC236}">
                <a16:creationId xmlns:a16="http://schemas.microsoft.com/office/drawing/2014/main" id="{B43974B4-68C6-A295-1551-6B868898EA85}"/>
              </a:ext>
            </a:extLst>
          </p:cNvPr>
          <p:cNvSpPr/>
          <p:nvPr/>
        </p:nvSpPr>
        <p:spPr>
          <a:xfrm>
            <a:off x="5976498" y="5597998"/>
            <a:ext cx="41505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7</a:t>
            </a:r>
            <a:endParaRPr lang="en-GB" sz="1189" dirty="0">
              <a:solidFill>
                <a:schemeClr val="tx1"/>
              </a:solidFill>
            </a:endParaRPr>
          </a:p>
        </p:txBody>
      </p:sp>
      <p:sp>
        <p:nvSpPr>
          <p:cNvPr id="279" name="Oval 278">
            <a:extLst>
              <a:ext uri="{FF2B5EF4-FFF2-40B4-BE49-F238E27FC236}">
                <a16:creationId xmlns:a16="http://schemas.microsoft.com/office/drawing/2014/main" id="{E393B658-E386-1F99-F359-165ED61070A7}"/>
              </a:ext>
            </a:extLst>
          </p:cNvPr>
          <p:cNvSpPr/>
          <p:nvPr/>
        </p:nvSpPr>
        <p:spPr>
          <a:xfrm>
            <a:off x="6295591" y="5613009"/>
            <a:ext cx="415059" cy="2830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89" dirty="0">
                <a:solidFill>
                  <a:schemeClr val="tx1"/>
                </a:solidFill>
              </a:rPr>
              <a:t>6</a:t>
            </a:r>
            <a:endParaRPr lang="en-GB" sz="1189" dirty="0">
              <a:solidFill>
                <a:schemeClr val="tx1"/>
              </a:solidFill>
            </a:endParaRPr>
          </a:p>
        </p:txBody>
      </p:sp>
      <p:cxnSp>
        <p:nvCxnSpPr>
          <p:cNvPr id="280" name="Connector: Curved 279">
            <a:extLst>
              <a:ext uri="{FF2B5EF4-FFF2-40B4-BE49-F238E27FC236}">
                <a16:creationId xmlns:a16="http://schemas.microsoft.com/office/drawing/2014/main" id="{6B32A0D2-EB9E-A77A-1591-6BCDBAC4AE90}"/>
              </a:ext>
            </a:extLst>
          </p:cNvPr>
          <p:cNvCxnSpPr>
            <a:cxnSpLocks/>
            <a:stCxn id="262" idx="4"/>
            <a:endCxn id="279" idx="4"/>
          </p:cNvCxnSpPr>
          <p:nvPr/>
        </p:nvCxnSpPr>
        <p:spPr>
          <a:xfrm rot="5400000" flipH="1">
            <a:off x="7343374" y="5055768"/>
            <a:ext cx="237127" cy="1917633"/>
          </a:xfrm>
          <a:prstGeom prst="curvedConnector3">
            <a:avLst>
              <a:gd name="adj1" fmla="val -9640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283" name="Connector: Curved 282">
            <a:extLst>
              <a:ext uri="{FF2B5EF4-FFF2-40B4-BE49-F238E27FC236}">
                <a16:creationId xmlns:a16="http://schemas.microsoft.com/office/drawing/2014/main" id="{524D4A05-DAC5-54CE-1FEE-65B54881EBA6}"/>
              </a:ext>
            </a:extLst>
          </p:cNvPr>
          <p:cNvCxnSpPr>
            <a:cxnSpLocks/>
            <a:stCxn id="264" idx="4"/>
            <a:endCxn id="277" idx="4"/>
          </p:cNvCxnSpPr>
          <p:nvPr/>
        </p:nvCxnSpPr>
        <p:spPr>
          <a:xfrm rot="5400000" flipH="1">
            <a:off x="7162181" y="4902857"/>
            <a:ext cx="464687" cy="2420993"/>
          </a:xfrm>
          <a:prstGeom prst="curvedConnector3">
            <a:avLst>
              <a:gd name="adj1" fmla="val -4919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 name="Oval 2">
            <a:extLst>
              <a:ext uri="{FF2B5EF4-FFF2-40B4-BE49-F238E27FC236}">
                <a16:creationId xmlns:a16="http://schemas.microsoft.com/office/drawing/2014/main" id="{B83CA6AE-07AC-A8AB-E85E-8F80C0CDDF5D}"/>
              </a:ext>
            </a:extLst>
          </p:cNvPr>
          <p:cNvSpPr/>
          <p:nvPr/>
        </p:nvSpPr>
        <p:spPr>
          <a:xfrm>
            <a:off x="8956114" y="2811904"/>
            <a:ext cx="1104182" cy="41927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Drives</a:t>
            </a:r>
          </a:p>
        </p:txBody>
      </p:sp>
      <p:sp>
        <p:nvSpPr>
          <p:cNvPr id="6" name="Oval 5">
            <a:extLst>
              <a:ext uri="{FF2B5EF4-FFF2-40B4-BE49-F238E27FC236}">
                <a16:creationId xmlns:a16="http://schemas.microsoft.com/office/drawing/2014/main" id="{E6A46191-7AF9-D573-69ED-83BE2C773668}"/>
              </a:ext>
            </a:extLst>
          </p:cNvPr>
          <p:cNvSpPr/>
          <p:nvPr/>
        </p:nvSpPr>
        <p:spPr>
          <a:xfrm>
            <a:off x="8801151" y="2934067"/>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7" name="Oval 6">
            <a:extLst>
              <a:ext uri="{FF2B5EF4-FFF2-40B4-BE49-F238E27FC236}">
                <a16:creationId xmlns:a16="http://schemas.microsoft.com/office/drawing/2014/main" id="{A2F43BB7-05BD-23ED-D91F-338C42634607}"/>
              </a:ext>
            </a:extLst>
          </p:cNvPr>
          <p:cNvSpPr/>
          <p:nvPr/>
        </p:nvSpPr>
        <p:spPr>
          <a:xfrm>
            <a:off x="9761990" y="3040296"/>
            <a:ext cx="377589" cy="19088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7</a:t>
            </a:r>
          </a:p>
        </p:txBody>
      </p:sp>
      <p:sp>
        <p:nvSpPr>
          <p:cNvPr id="8" name="Oval 7">
            <a:extLst>
              <a:ext uri="{FF2B5EF4-FFF2-40B4-BE49-F238E27FC236}">
                <a16:creationId xmlns:a16="http://schemas.microsoft.com/office/drawing/2014/main" id="{6D343F11-B981-B010-57B0-511F44AB74D9}"/>
              </a:ext>
            </a:extLst>
          </p:cNvPr>
          <p:cNvSpPr/>
          <p:nvPr/>
        </p:nvSpPr>
        <p:spPr>
          <a:xfrm>
            <a:off x="8987795" y="3081679"/>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sp>
        <p:nvSpPr>
          <p:cNvPr id="9" name="Oval 8">
            <a:extLst>
              <a:ext uri="{FF2B5EF4-FFF2-40B4-BE49-F238E27FC236}">
                <a16:creationId xmlns:a16="http://schemas.microsoft.com/office/drawing/2014/main" id="{C5579847-9DDC-7889-AE5F-F70275AB54A4}"/>
              </a:ext>
            </a:extLst>
          </p:cNvPr>
          <p:cNvSpPr/>
          <p:nvPr/>
        </p:nvSpPr>
        <p:spPr>
          <a:xfrm>
            <a:off x="9230842" y="3153993"/>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3</a:t>
            </a:r>
          </a:p>
        </p:txBody>
      </p:sp>
      <p:sp>
        <p:nvSpPr>
          <p:cNvPr id="10" name="Oval 9">
            <a:extLst>
              <a:ext uri="{FF2B5EF4-FFF2-40B4-BE49-F238E27FC236}">
                <a16:creationId xmlns:a16="http://schemas.microsoft.com/office/drawing/2014/main" id="{EACB0272-3438-EA3E-CA88-FE51CF1859A9}"/>
              </a:ext>
            </a:extLst>
          </p:cNvPr>
          <p:cNvSpPr/>
          <p:nvPr/>
        </p:nvSpPr>
        <p:spPr>
          <a:xfrm>
            <a:off x="9508205" y="3129352"/>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5</a:t>
            </a:r>
          </a:p>
        </p:txBody>
      </p:sp>
      <p:cxnSp>
        <p:nvCxnSpPr>
          <p:cNvPr id="11" name="Connector: Curved 10">
            <a:extLst>
              <a:ext uri="{FF2B5EF4-FFF2-40B4-BE49-F238E27FC236}">
                <a16:creationId xmlns:a16="http://schemas.microsoft.com/office/drawing/2014/main" id="{7E25202C-1EDD-9FA9-CCA1-43E808C5055D}"/>
              </a:ext>
            </a:extLst>
          </p:cNvPr>
          <p:cNvCxnSpPr>
            <a:cxnSpLocks/>
            <a:stCxn id="5" idx="6"/>
            <a:endCxn id="3" idx="0"/>
          </p:cNvCxnSpPr>
          <p:nvPr/>
        </p:nvCxnSpPr>
        <p:spPr>
          <a:xfrm flipV="1">
            <a:off x="7932919" y="2811904"/>
            <a:ext cx="1575286" cy="27016"/>
          </a:xfrm>
          <a:prstGeom prst="curvedConnector4">
            <a:avLst>
              <a:gd name="adj1" fmla="val 32476"/>
              <a:gd name="adj2" fmla="val 141844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7" name="Oval 26">
            <a:extLst>
              <a:ext uri="{FF2B5EF4-FFF2-40B4-BE49-F238E27FC236}">
                <a16:creationId xmlns:a16="http://schemas.microsoft.com/office/drawing/2014/main" id="{5736AC3F-779B-B190-EB6A-5B6FABC7B199}"/>
              </a:ext>
            </a:extLst>
          </p:cNvPr>
          <p:cNvSpPr/>
          <p:nvPr/>
        </p:nvSpPr>
        <p:spPr>
          <a:xfrm>
            <a:off x="10572088" y="2460867"/>
            <a:ext cx="1104182" cy="419277"/>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t>Storage</a:t>
            </a:r>
          </a:p>
        </p:txBody>
      </p:sp>
      <p:sp>
        <p:nvSpPr>
          <p:cNvPr id="28" name="Oval 27">
            <a:extLst>
              <a:ext uri="{FF2B5EF4-FFF2-40B4-BE49-F238E27FC236}">
                <a16:creationId xmlns:a16="http://schemas.microsoft.com/office/drawing/2014/main" id="{93454595-8CCD-54E3-6843-02D60AD6C2C4}"/>
              </a:ext>
            </a:extLst>
          </p:cNvPr>
          <p:cNvSpPr/>
          <p:nvPr/>
        </p:nvSpPr>
        <p:spPr>
          <a:xfrm>
            <a:off x="10597937" y="2744402"/>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1</a:t>
            </a:r>
          </a:p>
        </p:txBody>
      </p:sp>
      <p:sp>
        <p:nvSpPr>
          <p:cNvPr id="30" name="Oval 29">
            <a:extLst>
              <a:ext uri="{FF2B5EF4-FFF2-40B4-BE49-F238E27FC236}">
                <a16:creationId xmlns:a16="http://schemas.microsoft.com/office/drawing/2014/main" id="{B02327A0-F99D-BF5C-1CBD-67B56A7DB2F0}"/>
              </a:ext>
            </a:extLst>
          </p:cNvPr>
          <p:cNvSpPr/>
          <p:nvPr/>
        </p:nvSpPr>
        <p:spPr>
          <a:xfrm>
            <a:off x="11244926" y="2776784"/>
            <a:ext cx="365953" cy="19269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2</a:t>
            </a:r>
          </a:p>
        </p:txBody>
      </p:sp>
      <p:cxnSp>
        <p:nvCxnSpPr>
          <p:cNvPr id="33" name="Connector: Curved 32">
            <a:extLst>
              <a:ext uri="{FF2B5EF4-FFF2-40B4-BE49-F238E27FC236}">
                <a16:creationId xmlns:a16="http://schemas.microsoft.com/office/drawing/2014/main" id="{DFF1B0D3-B455-EA18-D1D2-3077FD904527}"/>
              </a:ext>
            </a:extLst>
          </p:cNvPr>
          <p:cNvCxnSpPr>
            <a:cxnSpLocks/>
            <a:stCxn id="16" idx="5"/>
            <a:endCxn id="27" idx="0"/>
          </p:cNvCxnSpPr>
          <p:nvPr/>
        </p:nvCxnSpPr>
        <p:spPr>
          <a:xfrm rot="16200000" flipH="1">
            <a:off x="7991196" y="-672117"/>
            <a:ext cx="1043343" cy="5222623"/>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7" name="Oval 126">
            <a:extLst>
              <a:ext uri="{FF2B5EF4-FFF2-40B4-BE49-F238E27FC236}">
                <a16:creationId xmlns:a16="http://schemas.microsoft.com/office/drawing/2014/main" id="{3C7898FA-33B1-50CD-9081-2684D895A99E}"/>
              </a:ext>
            </a:extLst>
          </p:cNvPr>
          <p:cNvSpPr/>
          <p:nvPr/>
        </p:nvSpPr>
        <p:spPr>
          <a:xfrm>
            <a:off x="6516297" y="4190105"/>
            <a:ext cx="327986" cy="23317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7</a:t>
            </a:r>
          </a:p>
        </p:txBody>
      </p:sp>
      <p:sp>
        <p:nvSpPr>
          <p:cNvPr id="128" name="Oval 127">
            <a:extLst>
              <a:ext uri="{FF2B5EF4-FFF2-40B4-BE49-F238E27FC236}">
                <a16:creationId xmlns:a16="http://schemas.microsoft.com/office/drawing/2014/main" id="{BB43E041-3285-A1AF-963B-85AB09D1A41F}"/>
              </a:ext>
            </a:extLst>
          </p:cNvPr>
          <p:cNvSpPr/>
          <p:nvPr/>
        </p:nvSpPr>
        <p:spPr>
          <a:xfrm>
            <a:off x="6793629" y="4146854"/>
            <a:ext cx="327986" cy="23317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89" dirty="0">
                <a:solidFill>
                  <a:schemeClr val="tx1"/>
                </a:solidFill>
              </a:rPr>
              <a:t>9</a:t>
            </a:r>
          </a:p>
        </p:txBody>
      </p:sp>
      <p:cxnSp>
        <p:nvCxnSpPr>
          <p:cNvPr id="130" name="Connector: Curved 129">
            <a:extLst>
              <a:ext uri="{FF2B5EF4-FFF2-40B4-BE49-F238E27FC236}">
                <a16:creationId xmlns:a16="http://schemas.microsoft.com/office/drawing/2014/main" id="{B76EC7E6-BAE2-B801-5FBC-CB27F70D536F}"/>
              </a:ext>
            </a:extLst>
          </p:cNvPr>
          <p:cNvCxnSpPr>
            <a:cxnSpLocks/>
            <a:stCxn id="128" idx="6"/>
            <a:endCxn id="6" idx="3"/>
          </p:cNvCxnSpPr>
          <p:nvPr/>
        </p:nvCxnSpPr>
        <p:spPr>
          <a:xfrm flipV="1">
            <a:off x="7121615" y="3098546"/>
            <a:ext cx="1733129" cy="1164897"/>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3" name="Connector: Curved 132">
            <a:extLst>
              <a:ext uri="{FF2B5EF4-FFF2-40B4-BE49-F238E27FC236}">
                <a16:creationId xmlns:a16="http://schemas.microsoft.com/office/drawing/2014/main" id="{DBDCFA87-F0E3-F6C8-795A-4C4F046E2DED}"/>
              </a:ext>
            </a:extLst>
          </p:cNvPr>
          <p:cNvCxnSpPr>
            <a:cxnSpLocks/>
            <a:stCxn id="258" idx="7"/>
            <a:endCxn id="6" idx="3"/>
          </p:cNvCxnSpPr>
          <p:nvPr/>
        </p:nvCxnSpPr>
        <p:spPr>
          <a:xfrm rot="16200000" flipV="1">
            <a:off x="7627488" y="4325802"/>
            <a:ext cx="2753840" cy="299327"/>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6" name="Connector: Curved 135">
            <a:extLst>
              <a:ext uri="{FF2B5EF4-FFF2-40B4-BE49-F238E27FC236}">
                <a16:creationId xmlns:a16="http://schemas.microsoft.com/office/drawing/2014/main" id="{58C14ECF-BC9F-9CF4-BE7F-814ADAC3A572}"/>
              </a:ext>
            </a:extLst>
          </p:cNvPr>
          <p:cNvCxnSpPr>
            <a:cxnSpLocks/>
            <a:stCxn id="28" idx="4"/>
            <a:endCxn id="6" idx="3"/>
          </p:cNvCxnSpPr>
          <p:nvPr/>
        </p:nvCxnSpPr>
        <p:spPr>
          <a:xfrm rot="5400000">
            <a:off x="9737107" y="2054738"/>
            <a:ext cx="161445" cy="1926170"/>
          </a:xfrm>
          <a:prstGeom prst="curvedConnector3">
            <a:avLst>
              <a:gd name="adj1" fmla="val 48417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45" name="Connector: Curved 144">
            <a:extLst>
              <a:ext uri="{FF2B5EF4-FFF2-40B4-BE49-F238E27FC236}">
                <a16:creationId xmlns:a16="http://schemas.microsoft.com/office/drawing/2014/main" id="{C3EBE2A4-502E-2E8E-C95C-4D9265F53C3A}"/>
              </a:ext>
            </a:extLst>
          </p:cNvPr>
          <p:cNvCxnSpPr>
            <a:cxnSpLocks/>
            <a:stCxn id="266" idx="6"/>
            <a:endCxn id="9" idx="4"/>
          </p:cNvCxnSpPr>
          <p:nvPr/>
        </p:nvCxnSpPr>
        <p:spPr>
          <a:xfrm flipV="1">
            <a:off x="9215203" y="3346692"/>
            <a:ext cx="198616" cy="288227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69" name="Connector: Curved 168">
            <a:extLst>
              <a:ext uri="{FF2B5EF4-FFF2-40B4-BE49-F238E27FC236}">
                <a16:creationId xmlns:a16="http://schemas.microsoft.com/office/drawing/2014/main" id="{991ADCE7-AD6E-4E3A-A8C2-A00AEC577014}"/>
              </a:ext>
            </a:extLst>
          </p:cNvPr>
          <p:cNvCxnSpPr>
            <a:cxnSpLocks/>
            <a:stCxn id="127" idx="4"/>
            <a:endCxn id="9" idx="4"/>
          </p:cNvCxnSpPr>
          <p:nvPr/>
        </p:nvCxnSpPr>
        <p:spPr>
          <a:xfrm rot="5400000" flipH="1" flipV="1">
            <a:off x="7508758" y="2518223"/>
            <a:ext cx="1076591" cy="2733529"/>
          </a:xfrm>
          <a:prstGeom prst="curvedConnector3">
            <a:avLst>
              <a:gd name="adj1" fmla="val -2123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72" name="Connector: Curved 171">
            <a:extLst>
              <a:ext uri="{FF2B5EF4-FFF2-40B4-BE49-F238E27FC236}">
                <a16:creationId xmlns:a16="http://schemas.microsoft.com/office/drawing/2014/main" id="{E75DA54C-3D54-83F2-B19E-A763E2D16BA1}"/>
              </a:ext>
            </a:extLst>
          </p:cNvPr>
          <p:cNvCxnSpPr>
            <a:cxnSpLocks/>
            <a:stCxn id="30" idx="4"/>
            <a:endCxn id="9" idx="4"/>
          </p:cNvCxnSpPr>
          <p:nvPr/>
        </p:nvCxnSpPr>
        <p:spPr>
          <a:xfrm rot="5400000">
            <a:off x="10232257" y="2151045"/>
            <a:ext cx="377209" cy="2014084"/>
          </a:xfrm>
          <a:prstGeom prst="curvedConnector3">
            <a:avLst>
              <a:gd name="adj1" fmla="val 16060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75" name="Connector: Curved 174">
            <a:extLst>
              <a:ext uri="{FF2B5EF4-FFF2-40B4-BE49-F238E27FC236}">
                <a16:creationId xmlns:a16="http://schemas.microsoft.com/office/drawing/2014/main" id="{66CD0F86-FBE0-ECB0-DB07-AC52F47533CA}"/>
              </a:ext>
            </a:extLst>
          </p:cNvPr>
          <p:cNvCxnSpPr>
            <a:cxnSpLocks/>
            <a:stCxn id="28" idx="4"/>
            <a:endCxn id="7" idx="4"/>
          </p:cNvCxnSpPr>
          <p:nvPr/>
        </p:nvCxnSpPr>
        <p:spPr>
          <a:xfrm rot="5400000">
            <a:off x="10218810" y="2669077"/>
            <a:ext cx="294080" cy="830129"/>
          </a:xfrm>
          <a:prstGeom prst="curvedConnector3">
            <a:avLst>
              <a:gd name="adj1" fmla="val 12989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81" name="Connector: Curved 180">
            <a:extLst>
              <a:ext uri="{FF2B5EF4-FFF2-40B4-BE49-F238E27FC236}">
                <a16:creationId xmlns:a16="http://schemas.microsoft.com/office/drawing/2014/main" id="{A98D8264-DEEB-98E9-EED5-7EF22E68316F}"/>
              </a:ext>
            </a:extLst>
          </p:cNvPr>
          <p:cNvCxnSpPr>
            <a:cxnSpLocks/>
            <a:stCxn id="76" idx="4"/>
            <a:endCxn id="8" idx="4"/>
          </p:cNvCxnSpPr>
          <p:nvPr/>
        </p:nvCxnSpPr>
        <p:spPr>
          <a:xfrm rot="5400000" flipH="1" flipV="1">
            <a:off x="7202406" y="2456506"/>
            <a:ext cx="1150493" cy="2786237"/>
          </a:xfrm>
          <a:prstGeom prst="curvedConnector3">
            <a:avLst>
              <a:gd name="adj1" fmla="val -24965"/>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87" name="Connector: Curved 186">
            <a:extLst>
              <a:ext uri="{FF2B5EF4-FFF2-40B4-BE49-F238E27FC236}">
                <a16:creationId xmlns:a16="http://schemas.microsoft.com/office/drawing/2014/main" id="{3A5A4CE6-2D5D-8479-7BE9-D082F79936BD}"/>
              </a:ext>
            </a:extLst>
          </p:cNvPr>
          <p:cNvCxnSpPr>
            <a:cxnSpLocks/>
            <a:stCxn id="257" idx="6"/>
            <a:endCxn id="8" idx="4"/>
          </p:cNvCxnSpPr>
          <p:nvPr/>
        </p:nvCxnSpPr>
        <p:spPr>
          <a:xfrm flipV="1">
            <a:off x="8257204" y="3274378"/>
            <a:ext cx="913568" cy="2061210"/>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267" name="Connector: Curved 266">
            <a:extLst>
              <a:ext uri="{FF2B5EF4-FFF2-40B4-BE49-F238E27FC236}">
                <a16:creationId xmlns:a16="http://schemas.microsoft.com/office/drawing/2014/main" id="{153130C0-DCB2-B8D9-4659-820FB6A176B3}"/>
              </a:ext>
            </a:extLst>
          </p:cNvPr>
          <p:cNvCxnSpPr>
            <a:cxnSpLocks/>
            <a:stCxn id="265" idx="6"/>
            <a:endCxn id="10" idx="4"/>
          </p:cNvCxnSpPr>
          <p:nvPr/>
        </p:nvCxnSpPr>
        <p:spPr>
          <a:xfrm flipV="1">
            <a:off x="8254688" y="3322051"/>
            <a:ext cx="1436494" cy="2220796"/>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5060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fade">
                                      <p:cBhvr>
                                        <p:cTn id="7" dur="1000"/>
                                        <p:tgtEl>
                                          <p:spTgt spid="119"/>
                                        </p:tgtEl>
                                      </p:cBhvr>
                                    </p:animEffect>
                                    <p:anim calcmode="lin" valueType="num">
                                      <p:cBhvr>
                                        <p:cTn id="8" dur="1000" fill="hold"/>
                                        <p:tgtEl>
                                          <p:spTgt spid="119"/>
                                        </p:tgtEl>
                                        <p:attrNameLst>
                                          <p:attrName>ppt_x</p:attrName>
                                        </p:attrNameLst>
                                      </p:cBhvr>
                                      <p:tavLst>
                                        <p:tav tm="0">
                                          <p:val>
                                            <p:strVal val="#ppt_x"/>
                                          </p:val>
                                        </p:tav>
                                        <p:tav tm="100000">
                                          <p:val>
                                            <p:strVal val="#ppt_x"/>
                                          </p:val>
                                        </p:tav>
                                      </p:tavLst>
                                    </p:anim>
                                    <p:anim calcmode="lin" valueType="num">
                                      <p:cBhvr>
                                        <p:cTn id="9" dur="1000" fill="hold"/>
                                        <p:tgtEl>
                                          <p:spTgt spid="11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0"/>
                                        </p:tgtEl>
                                        <p:attrNameLst>
                                          <p:attrName>style.visibility</p:attrName>
                                        </p:attrNameLst>
                                      </p:cBhvr>
                                      <p:to>
                                        <p:strVal val="visible"/>
                                      </p:to>
                                    </p:set>
                                    <p:animEffect transition="in" filter="fade">
                                      <p:cBhvr>
                                        <p:cTn id="12" dur="1000"/>
                                        <p:tgtEl>
                                          <p:spTgt spid="120"/>
                                        </p:tgtEl>
                                      </p:cBhvr>
                                    </p:animEffect>
                                    <p:anim calcmode="lin" valueType="num">
                                      <p:cBhvr>
                                        <p:cTn id="13" dur="1000" fill="hold"/>
                                        <p:tgtEl>
                                          <p:spTgt spid="120"/>
                                        </p:tgtEl>
                                        <p:attrNameLst>
                                          <p:attrName>ppt_x</p:attrName>
                                        </p:attrNameLst>
                                      </p:cBhvr>
                                      <p:tavLst>
                                        <p:tav tm="0">
                                          <p:val>
                                            <p:strVal val="#ppt_x"/>
                                          </p:val>
                                        </p:tav>
                                        <p:tav tm="100000">
                                          <p:val>
                                            <p:strVal val="#ppt_x"/>
                                          </p:val>
                                        </p:tav>
                                      </p:tavLst>
                                    </p:anim>
                                    <p:anim calcmode="lin" valueType="num">
                                      <p:cBhvr>
                                        <p:cTn id="14" dur="1000" fill="hold"/>
                                        <p:tgtEl>
                                          <p:spTgt spid="12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56"/>
                                        </p:tgtEl>
                                        <p:attrNameLst>
                                          <p:attrName>style.visibility</p:attrName>
                                        </p:attrNameLst>
                                      </p:cBhvr>
                                      <p:to>
                                        <p:strVal val="visible"/>
                                      </p:to>
                                    </p:set>
                                    <p:animEffect transition="in" filter="fade">
                                      <p:cBhvr>
                                        <p:cTn id="17" dur="1000"/>
                                        <p:tgtEl>
                                          <p:spTgt spid="256"/>
                                        </p:tgtEl>
                                      </p:cBhvr>
                                    </p:animEffect>
                                    <p:anim calcmode="lin" valueType="num">
                                      <p:cBhvr>
                                        <p:cTn id="18" dur="1000" fill="hold"/>
                                        <p:tgtEl>
                                          <p:spTgt spid="256"/>
                                        </p:tgtEl>
                                        <p:attrNameLst>
                                          <p:attrName>ppt_x</p:attrName>
                                        </p:attrNameLst>
                                      </p:cBhvr>
                                      <p:tavLst>
                                        <p:tav tm="0">
                                          <p:val>
                                            <p:strVal val="#ppt_x"/>
                                          </p:val>
                                        </p:tav>
                                        <p:tav tm="100000">
                                          <p:val>
                                            <p:strVal val="#ppt_x"/>
                                          </p:val>
                                        </p:tav>
                                      </p:tavLst>
                                    </p:anim>
                                    <p:anim calcmode="lin" valueType="num">
                                      <p:cBhvr>
                                        <p:cTn id="19" dur="1000" fill="hold"/>
                                        <p:tgtEl>
                                          <p:spTgt spid="25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57"/>
                                        </p:tgtEl>
                                        <p:attrNameLst>
                                          <p:attrName>style.visibility</p:attrName>
                                        </p:attrNameLst>
                                      </p:cBhvr>
                                      <p:to>
                                        <p:strVal val="visible"/>
                                      </p:to>
                                    </p:set>
                                    <p:animEffect transition="in" filter="fade">
                                      <p:cBhvr>
                                        <p:cTn id="22" dur="1000"/>
                                        <p:tgtEl>
                                          <p:spTgt spid="257"/>
                                        </p:tgtEl>
                                      </p:cBhvr>
                                    </p:animEffect>
                                    <p:anim calcmode="lin" valueType="num">
                                      <p:cBhvr>
                                        <p:cTn id="23" dur="1000" fill="hold"/>
                                        <p:tgtEl>
                                          <p:spTgt spid="257"/>
                                        </p:tgtEl>
                                        <p:attrNameLst>
                                          <p:attrName>ppt_x</p:attrName>
                                        </p:attrNameLst>
                                      </p:cBhvr>
                                      <p:tavLst>
                                        <p:tav tm="0">
                                          <p:val>
                                            <p:strVal val="#ppt_x"/>
                                          </p:val>
                                        </p:tav>
                                        <p:tav tm="100000">
                                          <p:val>
                                            <p:strVal val="#ppt_x"/>
                                          </p:val>
                                        </p:tav>
                                      </p:tavLst>
                                    </p:anim>
                                    <p:anim calcmode="lin" valueType="num">
                                      <p:cBhvr>
                                        <p:cTn id="24" dur="1000" fill="hold"/>
                                        <p:tgtEl>
                                          <p:spTgt spid="25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60"/>
                                        </p:tgtEl>
                                        <p:attrNameLst>
                                          <p:attrName>style.visibility</p:attrName>
                                        </p:attrNameLst>
                                      </p:cBhvr>
                                      <p:to>
                                        <p:strVal val="visible"/>
                                      </p:to>
                                    </p:set>
                                    <p:animEffect transition="in" filter="fade">
                                      <p:cBhvr>
                                        <p:cTn id="27" dur="1000"/>
                                        <p:tgtEl>
                                          <p:spTgt spid="260"/>
                                        </p:tgtEl>
                                      </p:cBhvr>
                                    </p:animEffect>
                                    <p:anim calcmode="lin" valueType="num">
                                      <p:cBhvr>
                                        <p:cTn id="28" dur="1000" fill="hold"/>
                                        <p:tgtEl>
                                          <p:spTgt spid="260"/>
                                        </p:tgtEl>
                                        <p:attrNameLst>
                                          <p:attrName>ppt_x</p:attrName>
                                        </p:attrNameLst>
                                      </p:cBhvr>
                                      <p:tavLst>
                                        <p:tav tm="0">
                                          <p:val>
                                            <p:strVal val="#ppt_x"/>
                                          </p:val>
                                        </p:tav>
                                        <p:tav tm="100000">
                                          <p:val>
                                            <p:strVal val="#ppt_x"/>
                                          </p:val>
                                        </p:tav>
                                      </p:tavLst>
                                    </p:anim>
                                    <p:anim calcmode="lin" valueType="num">
                                      <p:cBhvr>
                                        <p:cTn id="29" dur="1000" fill="hold"/>
                                        <p:tgtEl>
                                          <p:spTgt spid="26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62"/>
                                        </p:tgtEl>
                                        <p:attrNameLst>
                                          <p:attrName>style.visibility</p:attrName>
                                        </p:attrNameLst>
                                      </p:cBhvr>
                                      <p:to>
                                        <p:strVal val="visible"/>
                                      </p:to>
                                    </p:set>
                                    <p:animEffect transition="in" filter="fade">
                                      <p:cBhvr>
                                        <p:cTn id="32" dur="1000"/>
                                        <p:tgtEl>
                                          <p:spTgt spid="262"/>
                                        </p:tgtEl>
                                      </p:cBhvr>
                                    </p:animEffect>
                                    <p:anim calcmode="lin" valueType="num">
                                      <p:cBhvr>
                                        <p:cTn id="33" dur="1000" fill="hold"/>
                                        <p:tgtEl>
                                          <p:spTgt spid="262"/>
                                        </p:tgtEl>
                                        <p:attrNameLst>
                                          <p:attrName>ppt_x</p:attrName>
                                        </p:attrNameLst>
                                      </p:cBhvr>
                                      <p:tavLst>
                                        <p:tav tm="0">
                                          <p:val>
                                            <p:strVal val="#ppt_x"/>
                                          </p:val>
                                        </p:tav>
                                        <p:tav tm="100000">
                                          <p:val>
                                            <p:strVal val="#ppt_x"/>
                                          </p:val>
                                        </p:tav>
                                      </p:tavLst>
                                    </p:anim>
                                    <p:anim calcmode="lin" valueType="num">
                                      <p:cBhvr>
                                        <p:cTn id="34" dur="1000" fill="hold"/>
                                        <p:tgtEl>
                                          <p:spTgt spid="26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4"/>
                                        </p:tgtEl>
                                        <p:attrNameLst>
                                          <p:attrName>style.visibility</p:attrName>
                                        </p:attrNameLst>
                                      </p:cBhvr>
                                      <p:to>
                                        <p:strVal val="visible"/>
                                      </p:to>
                                    </p:set>
                                    <p:animEffect transition="in" filter="fade">
                                      <p:cBhvr>
                                        <p:cTn id="37" dur="1000"/>
                                        <p:tgtEl>
                                          <p:spTgt spid="264"/>
                                        </p:tgtEl>
                                      </p:cBhvr>
                                    </p:animEffect>
                                    <p:anim calcmode="lin" valueType="num">
                                      <p:cBhvr>
                                        <p:cTn id="38" dur="1000" fill="hold"/>
                                        <p:tgtEl>
                                          <p:spTgt spid="264"/>
                                        </p:tgtEl>
                                        <p:attrNameLst>
                                          <p:attrName>ppt_x</p:attrName>
                                        </p:attrNameLst>
                                      </p:cBhvr>
                                      <p:tavLst>
                                        <p:tav tm="0">
                                          <p:val>
                                            <p:strVal val="#ppt_x"/>
                                          </p:val>
                                        </p:tav>
                                        <p:tav tm="100000">
                                          <p:val>
                                            <p:strVal val="#ppt_x"/>
                                          </p:val>
                                        </p:tav>
                                      </p:tavLst>
                                    </p:anim>
                                    <p:anim calcmode="lin" valueType="num">
                                      <p:cBhvr>
                                        <p:cTn id="39" dur="1000" fill="hold"/>
                                        <p:tgtEl>
                                          <p:spTgt spid="26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8"/>
                                        </p:tgtEl>
                                        <p:attrNameLst>
                                          <p:attrName>style.visibility</p:attrName>
                                        </p:attrNameLst>
                                      </p:cBhvr>
                                      <p:to>
                                        <p:strVal val="visible"/>
                                      </p:to>
                                    </p:set>
                                    <p:animEffect transition="in" filter="fade">
                                      <p:cBhvr>
                                        <p:cTn id="42" dur="1000"/>
                                        <p:tgtEl>
                                          <p:spTgt spid="258"/>
                                        </p:tgtEl>
                                      </p:cBhvr>
                                    </p:animEffect>
                                    <p:anim calcmode="lin" valueType="num">
                                      <p:cBhvr>
                                        <p:cTn id="43" dur="1000" fill="hold"/>
                                        <p:tgtEl>
                                          <p:spTgt spid="258"/>
                                        </p:tgtEl>
                                        <p:attrNameLst>
                                          <p:attrName>ppt_x</p:attrName>
                                        </p:attrNameLst>
                                      </p:cBhvr>
                                      <p:tavLst>
                                        <p:tav tm="0">
                                          <p:val>
                                            <p:strVal val="#ppt_x"/>
                                          </p:val>
                                        </p:tav>
                                        <p:tav tm="100000">
                                          <p:val>
                                            <p:strVal val="#ppt_x"/>
                                          </p:val>
                                        </p:tav>
                                      </p:tavLst>
                                    </p:anim>
                                    <p:anim calcmode="lin" valueType="num">
                                      <p:cBhvr>
                                        <p:cTn id="44" dur="1000" fill="hold"/>
                                        <p:tgtEl>
                                          <p:spTgt spid="25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5"/>
                                        </p:tgtEl>
                                        <p:attrNameLst>
                                          <p:attrName>style.visibility</p:attrName>
                                        </p:attrNameLst>
                                      </p:cBhvr>
                                      <p:to>
                                        <p:strVal val="visible"/>
                                      </p:to>
                                    </p:set>
                                    <p:animEffect transition="in" filter="fade">
                                      <p:cBhvr>
                                        <p:cTn id="47" dur="1000"/>
                                        <p:tgtEl>
                                          <p:spTgt spid="265"/>
                                        </p:tgtEl>
                                      </p:cBhvr>
                                    </p:animEffect>
                                    <p:anim calcmode="lin" valueType="num">
                                      <p:cBhvr>
                                        <p:cTn id="48" dur="1000" fill="hold"/>
                                        <p:tgtEl>
                                          <p:spTgt spid="265"/>
                                        </p:tgtEl>
                                        <p:attrNameLst>
                                          <p:attrName>ppt_x</p:attrName>
                                        </p:attrNameLst>
                                      </p:cBhvr>
                                      <p:tavLst>
                                        <p:tav tm="0">
                                          <p:val>
                                            <p:strVal val="#ppt_x"/>
                                          </p:val>
                                        </p:tav>
                                        <p:tav tm="100000">
                                          <p:val>
                                            <p:strVal val="#ppt_x"/>
                                          </p:val>
                                        </p:tav>
                                      </p:tavLst>
                                    </p:anim>
                                    <p:anim calcmode="lin" valueType="num">
                                      <p:cBhvr>
                                        <p:cTn id="49" dur="1000" fill="hold"/>
                                        <p:tgtEl>
                                          <p:spTgt spid="26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66"/>
                                        </p:tgtEl>
                                        <p:attrNameLst>
                                          <p:attrName>style.visibility</p:attrName>
                                        </p:attrNameLst>
                                      </p:cBhvr>
                                      <p:to>
                                        <p:strVal val="visible"/>
                                      </p:to>
                                    </p:set>
                                    <p:animEffect transition="in" filter="fade">
                                      <p:cBhvr>
                                        <p:cTn id="52" dur="1000"/>
                                        <p:tgtEl>
                                          <p:spTgt spid="266"/>
                                        </p:tgtEl>
                                      </p:cBhvr>
                                    </p:animEffect>
                                    <p:anim calcmode="lin" valueType="num">
                                      <p:cBhvr>
                                        <p:cTn id="53" dur="1000" fill="hold"/>
                                        <p:tgtEl>
                                          <p:spTgt spid="266"/>
                                        </p:tgtEl>
                                        <p:attrNameLst>
                                          <p:attrName>ppt_x</p:attrName>
                                        </p:attrNameLst>
                                      </p:cBhvr>
                                      <p:tavLst>
                                        <p:tav tm="0">
                                          <p:val>
                                            <p:strVal val="#ppt_x"/>
                                          </p:val>
                                        </p:tav>
                                        <p:tav tm="100000">
                                          <p:val>
                                            <p:strVal val="#ppt_x"/>
                                          </p:val>
                                        </p:tav>
                                      </p:tavLst>
                                    </p:anim>
                                    <p:anim calcmode="lin" valueType="num">
                                      <p:cBhvr>
                                        <p:cTn id="54" dur="1000" fill="hold"/>
                                        <p:tgtEl>
                                          <p:spTgt spid="26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121"/>
                                        </p:tgtEl>
                                        <p:attrNameLst>
                                          <p:attrName>style.visibility</p:attrName>
                                        </p:attrNameLst>
                                      </p:cBhvr>
                                      <p:to>
                                        <p:strVal val="visible"/>
                                      </p:to>
                                    </p:set>
                                    <p:animEffect transition="in" filter="fade">
                                      <p:cBhvr>
                                        <p:cTn id="57" dur="1000"/>
                                        <p:tgtEl>
                                          <p:spTgt spid="121"/>
                                        </p:tgtEl>
                                      </p:cBhvr>
                                    </p:animEffect>
                                    <p:anim calcmode="lin" valueType="num">
                                      <p:cBhvr>
                                        <p:cTn id="58" dur="1000" fill="hold"/>
                                        <p:tgtEl>
                                          <p:spTgt spid="121"/>
                                        </p:tgtEl>
                                        <p:attrNameLst>
                                          <p:attrName>ppt_x</p:attrName>
                                        </p:attrNameLst>
                                      </p:cBhvr>
                                      <p:tavLst>
                                        <p:tav tm="0">
                                          <p:val>
                                            <p:strVal val="#ppt_x"/>
                                          </p:val>
                                        </p:tav>
                                        <p:tav tm="100000">
                                          <p:val>
                                            <p:strVal val="#ppt_x"/>
                                          </p:val>
                                        </p:tav>
                                      </p:tavLst>
                                    </p:anim>
                                    <p:anim calcmode="lin" valueType="num">
                                      <p:cBhvr>
                                        <p:cTn id="59" dur="1000" fill="hold"/>
                                        <p:tgtEl>
                                          <p:spTgt spid="121"/>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18"/>
                                        </p:tgtEl>
                                        <p:attrNameLst>
                                          <p:attrName>style.visibility</p:attrName>
                                        </p:attrNameLst>
                                      </p:cBhvr>
                                      <p:to>
                                        <p:strVal val="visible"/>
                                      </p:to>
                                    </p:set>
                                    <p:animEffect transition="in" filter="fade">
                                      <p:cBhvr>
                                        <p:cTn id="62" dur="1000"/>
                                        <p:tgtEl>
                                          <p:spTgt spid="118"/>
                                        </p:tgtEl>
                                      </p:cBhvr>
                                    </p:animEffect>
                                    <p:anim calcmode="lin" valueType="num">
                                      <p:cBhvr>
                                        <p:cTn id="63" dur="1000" fill="hold"/>
                                        <p:tgtEl>
                                          <p:spTgt spid="118"/>
                                        </p:tgtEl>
                                        <p:attrNameLst>
                                          <p:attrName>ppt_x</p:attrName>
                                        </p:attrNameLst>
                                      </p:cBhvr>
                                      <p:tavLst>
                                        <p:tav tm="0">
                                          <p:val>
                                            <p:strVal val="#ppt_x"/>
                                          </p:val>
                                        </p:tav>
                                        <p:tav tm="100000">
                                          <p:val>
                                            <p:strVal val="#ppt_x"/>
                                          </p:val>
                                        </p:tav>
                                      </p:tavLst>
                                    </p:anim>
                                    <p:anim calcmode="lin" valueType="num">
                                      <p:cBhvr>
                                        <p:cTn id="64" dur="1000" fill="hold"/>
                                        <p:tgtEl>
                                          <p:spTgt spid="11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263"/>
                                        </p:tgtEl>
                                        <p:attrNameLst>
                                          <p:attrName>style.visibility</p:attrName>
                                        </p:attrNameLst>
                                      </p:cBhvr>
                                      <p:to>
                                        <p:strVal val="visible"/>
                                      </p:to>
                                    </p:set>
                                    <p:animEffect transition="in" filter="fade">
                                      <p:cBhvr>
                                        <p:cTn id="67" dur="1000"/>
                                        <p:tgtEl>
                                          <p:spTgt spid="263"/>
                                        </p:tgtEl>
                                      </p:cBhvr>
                                    </p:animEffect>
                                    <p:anim calcmode="lin" valueType="num">
                                      <p:cBhvr>
                                        <p:cTn id="68" dur="1000" fill="hold"/>
                                        <p:tgtEl>
                                          <p:spTgt spid="263"/>
                                        </p:tgtEl>
                                        <p:attrNameLst>
                                          <p:attrName>ppt_x</p:attrName>
                                        </p:attrNameLst>
                                      </p:cBhvr>
                                      <p:tavLst>
                                        <p:tav tm="0">
                                          <p:val>
                                            <p:strVal val="#ppt_x"/>
                                          </p:val>
                                        </p:tav>
                                        <p:tav tm="100000">
                                          <p:val>
                                            <p:strVal val="#ppt_x"/>
                                          </p:val>
                                        </p:tav>
                                      </p:tavLst>
                                    </p:anim>
                                    <p:anim calcmode="lin" valueType="num">
                                      <p:cBhvr>
                                        <p:cTn id="69" dur="1000" fill="hold"/>
                                        <p:tgtEl>
                                          <p:spTgt spid="263"/>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259"/>
                                        </p:tgtEl>
                                        <p:attrNameLst>
                                          <p:attrName>style.visibility</p:attrName>
                                        </p:attrNameLst>
                                      </p:cBhvr>
                                      <p:to>
                                        <p:strVal val="visible"/>
                                      </p:to>
                                    </p:set>
                                    <p:animEffect transition="in" filter="fade">
                                      <p:cBhvr>
                                        <p:cTn id="72" dur="1000"/>
                                        <p:tgtEl>
                                          <p:spTgt spid="259"/>
                                        </p:tgtEl>
                                      </p:cBhvr>
                                    </p:animEffect>
                                    <p:anim calcmode="lin" valueType="num">
                                      <p:cBhvr>
                                        <p:cTn id="73" dur="1000" fill="hold"/>
                                        <p:tgtEl>
                                          <p:spTgt spid="259"/>
                                        </p:tgtEl>
                                        <p:attrNameLst>
                                          <p:attrName>ppt_x</p:attrName>
                                        </p:attrNameLst>
                                      </p:cBhvr>
                                      <p:tavLst>
                                        <p:tav tm="0">
                                          <p:val>
                                            <p:strVal val="#ppt_x"/>
                                          </p:val>
                                        </p:tav>
                                        <p:tav tm="100000">
                                          <p:val>
                                            <p:strVal val="#ppt_x"/>
                                          </p:val>
                                        </p:tav>
                                      </p:tavLst>
                                    </p:anim>
                                    <p:anim calcmode="lin" valueType="num">
                                      <p:cBhvr>
                                        <p:cTn id="74" dur="1000" fill="hold"/>
                                        <p:tgtEl>
                                          <p:spTgt spid="259"/>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17"/>
                                        </p:tgtEl>
                                        <p:attrNameLst>
                                          <p:attrName>style.visibility</p:attrName>
                                        </p:attrNameLst>
                                      </p:cBhvr>
                                      <p:to>
                                        <p:strVal val="visible"/>
                                      </p:to>
                                    </p:set>
                                    <p:animEffect transition="in" filter="fade">
                                      <p:cBhvr>
                                        <p:cTn id="77" dur="1000"/>
                                        <p:tgtEl>
                                          <p:spTgt spid="117"/>
                                        </p:tgtEl>
                                      </p:cBhvr>
                                    </p:animEffect>
                                    <p:anim calcmode="lin" valueType="num">
                                      <p:cBhvr>
                                        <p:cTn id="78" dur="1000" fill="hold"/>
                                        <p:tgtEl>
                                          <p:spTgt spid="117"/>
                                        </p:tgtEl>
                                        <p:attrNameLst>
                                          <p:attrName>ppt_x</p:attrName>
                                        </p:attrNameLst>
                                      </p:cBhvr>
                                      <p:tavLst>
                                        <p:tav tm="0">
                                          <p:val>
                                            <p:strVal val="#ppt_x"/>
                                          </p:val>
                                        </p:tav>
                                        <p:tav tm="100000">
                                          <p:val>
                                            <p:strVal val="#ppt_x"/>
                                          </p:val>
                                        </p:tav>
                                      </p:tavLst>
                                    </p:anim>
                                    <p:anim calcmode="lin" valueType="num">
                                      <p:cBhvr>
                                        <p:cTn id="79" dur="1000" fill="hold"/>
                                        <p:tgtEl>
                                          <p:spTgt spid="117"/>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122"/>
                                        </p:tgtEl>
                                        <p:attrNameLst>
                                          <p:attrName>style.visibility</p:attrName>
                                        </p:attrNameLst>
                                      </p:cBhvr>
                                      <p:to>
                                        <p:strVal val="visible"/>
                                      </p:to>
                                    </p:set>
                                    <p:animEffect transition="in" filter="fade">
                                      <p:cBhvr>
                                        <p:cTn id="82" dur="1000"/>
                                        <p:tgtEl>
                                          <p:spTgt spid="122"/>
                                        </p:tgtEl>
                                      </p:cBhvr>
                                    </p:animEffect>
                                    <p:anim calcmode="lin" valueType="num">
                                      <p:cBhvr>
                                        <p:cTn id="83" dur="1000" fill="hold"/>
                                        <p:tgtEl>
                                          <p:spTgt spid="122"/>
                                        </p:tgtEl>
                                        <p:attrNameLst>
                                          <p:attrName>ppt_x</p:attrName>
                                        </p:attrNameLst>
                                      </p:cBhvr>
                                      <p:tavLst>
                                        <p:tav tm="0">
                                          <p:val>
                                            <p:strVal val="#ppt_x"/>
                                          </p:val>
                                        </p:tav>
                                        <p:tav tm="100000">
                                          <p:val>
                                            <p:strVal val="#ppt_x"/>
                                          </p:val>
                                        </p:tav>
                                      </p:tavLst>
                                    </p:anim>
                                    <p:anim calcmode="lin" valueType="num">
                                      <p:cBhvr>
                                        <p:cTn id="84" dur="1000" fill="hold"/>
                                        <p:tgtEl>
                                          <p:spTgt spid="122"/>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5"/>
                                        </p:tgtEl>
                                        <p:attrNameLst>
                                          <p:attrName>style.visibility</p:attrName>
                                        </p:attrNameLst>
                                      </p:cBhvr>
                                      <p:to>
                                        <p:strVal val="visible"/>
                                      </p:to>
                                    </p:set>
                                    <p:animEffect transition="in" filter="fade">
                                      <p:cBhvr>
                                        <p:cTn id="87" dur="1000"/>
                                        <p:tgtEl>
                                          <p:spTgt spid="5"/>
                                        </p:tgtEl>
                                      </p:cBhvr>
                                    </p:animEffect>
                                    <p:anim calcmode="lin" valueType="num">
                                      <p:cBhvr>
                                        <p:cTn id="88" dur="1000" fill="hold"/>
                                        <p:tgtEl>
                                          <p:spTgt spid="5"/>
                                        </p:tgtEl>
                                        <p:attrNameLst>
                                          <p:attrName>ppt_x</p:attrName>
                                        </p:attrNameLst>
                                      </p:cBhvr>
                                      <p:tavLst>
                                        <p:tav tm="0">
                                          <p:val>
                                            <p:strVal val="#ppt_x"/>
                                          </p:val>
                                        </p:tav>
                                        <p:tav tm="100000">
                                          <p:val>
                                            <p:strVal val="#ppt_x"/>
                                          </p:val>
                                        </p:tav>
                                      </p:tavLst>
                                    </p:anim>
                                    <p:anim calcmode="lin" valueType="num">
                                      <p:cBhvr>
                                        <p:cTn id="89" dur="1000" fill="hold"/>
                                        <p:tgtEl>
                                          <p:spTgt spid="5"/>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fade">
                                      <p:cBhvr>
                                        <p:cTn id="92" dur="1000"/>
                                        <p:tgtEl>
                                          <p:spTgt spid="4"/>
                                        </p:tgtEl>
                                      </p:cBhvr>
                                    </p:animEffect>
                                    <p:anim calcmode="lin" valueType="num">
                                      <p:cBhvr>
                                        <p:cTn id="93" dur="1000" fill="hold"/>
                                        <p:tgtEl>
                                          <p:spTgt spid="4"/>
                                        </p:tgtEl>
                                        <p:attrNameLst>
                                          <p:attrName>ppt_x</p:attrName>
                                        </p:attrNameLst>
                                      </p:cBhvr>
                                      <p:tavLst>
                                        <p:tav tm="0">
                                          <p:val>
                                            <p:strVal val="#ppt_x"/>
                                          </p:val>
                                        </p:tav>
                                        <p:tav tm="100000">
                                          <p:val>
                                            <p:strVal val="#ppt_x"/>
                                          </p:val>
                                        </p:tav>
                                      </p:tavLst>
                                    </p:anim>
                                    <p:anim calcmode="lin" valueType="num">
                                      <p:cBhvr>
                                        <p:cTn id="94" dur="1000" fill="hold"/>
                                        <p:tgtEl>
                                          <p:spTgt spid="4"/>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3"/>
                                        </p:tgtEl>
                                        <p:attrNameLst>
                                          <p:attrName>style.visibility</p:attrName>
                                        </p:attrNameLst>
                                      </p:cBhvr>
                                      <p:to>
                                        <p:strVal val="visible"/>
                                      </p:to>
                                    </p:set>
                                    <p:animEffect transition="in" filter="fade">
                                      <p:cBhvr>
                                        <p:cTn id="104" dur="1000"/>
                                        <p:tgtEl>
                                          <p:spTgt spid="3"/>
                                        </p:tgtEl>
                                      </p:cBhvr>
                                    </p:animEffect>
                                    <p:anim calcmode="lin" valueType="num">
                                      <p:cBhvr>
                                        <p:cTn id="105" dur="1000" fill="hold"/>
                                        <p:tgtEl>
                                          <p:spTgt spid="3"/>
                                        </p:tgtEl>
                                        <p:attrNameLst>
                                          <p:attrName>ppt_x</p:attrName>
                                        </p:attrNameLst>
                                      </p:cBhvr>
                                      <p:tavLst>
                                        <p:tav tm="0">
                                          <p:val>
                                            <p:strVal val="#ppt_x"/>
                                          </p:val>
                                        </p:tav>
                                        <p:tav tm="100000">
                                          <p:val>
                                            <p:strVal val="#ppt_x"/>
                                          </p:val>
                                        </p:tav>
                                      </p:tavLst>
                                    </p:anim>
                                    <p:anim calcmode="lin" valueType="num">
                                      <p:cBhvr>
                                        <p:cTn id="106" dur="1000" fill="hold"/>
                                        <p:tgtEl>
                                          <p:spTgt spid="3"/>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
                                        </p:tgtEl>
                                        <p:attrNameLst>
                                          <p:attrName>style.visibility</p:attrName>
                                        </p:attrNameLst>
                                      </p:cBhvr>
                                      <p:to>
                                        <p:strVal val="visible"/>
                                      </p:to>
                                    </p:set>
                                    <p:animEffect transition="in" filter="fade">
                                      <p:cBhvr>
                                        <p:cTn id="109" dur="1000"/>
                                        <p:tgtEl>
                                          <p:spTgt spid="6"/>
                                        </p:tgtEl>
                                      </p:cBhvr>
                                    </p:animEffect>
                                    <p:anim calcmode="lin" valueType="num">
                                      <p:cBhvr>
                                        <p:cTn id="110" dur="1000" fill="hold"/>
                                        <p:tgtEl>
                                          <p:spTgt spid="6"/>
                                        </p:tgtEl>
                                        <p:attrNameLst>
                                          <p:attrName>ppt_x</p:attrName>
                                        </p:attrNameLst>
                                      </p:cBhvr>
                                      <p:tavLst>
                                        <p:tav tm="0">
                                          <p:val>
                                            <p:strVal val="#ppt_x"/>
                                          </p:val>
                                        </p:tav>
                                        <p:tav tm="100000">
                                          <p:val>
                                            <p:strVal val="#ppt_x"/>
                                          </p:val>
                                        </p:tav>
                                      </p:tavLst>
                                    </p:anim>
                                    <p:anim calcmode="lin" valueType="num">
                                      <p:cBhvr>
                                        <p:cTn id="111" dur="1000" fill="hold"/>
                                        <p:tgtEl>
                                          <p:spTgt spid="6"/>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7"/>
                                        </p:tgtEl>
                                        <p:attrNameLst>
                                          <p:attrName>style.visibility</p:attrName>
                                        </p:attrNameLst>
                                      </p:cBhvr>
                                      <p:to>
                                        <p:strVal val="visible"/>
                                      </p:to>
                                    </p:set>
                                    <p:animEffect transition="in" filter="fade">
                                      <p:cBhvr>
                                        <p:cTn id="114" dur="1000"/>
                                        <p:tgtEl>
                                          <p:spTgt spid="7"/>
                                        </p:tgtEl>
                                      </p:cBhvr>
                                    </p:animEffect>
                                    <p:anim calcmode="lin" valueType="num">
                                      <p:cBhvr>
                                        <p:cTn id="115" dur="1000" fill="hold"/>
                                        <p:tgtEl>
                                          <p:spTgt spid="7"/>
                                        </p:tgtEl>
                                        <p:attrNameLst>
                                          <p:attrName>ppt_x</p:attrName>
                                        </p:attrNameLst>
                                      </p:cBhvr>
                                      <p:tavLst>
                                        <p:tav tm="0">
                                          <p:val>
                                            <p:strVal val="#ppt_x"/>
                                          </p:val>
                                        </p:tav>
                                        <p:tav tm="100000">
                                          <p:val>
                                            <p:strVal val="#ppt_x"/>
                                          </p:val>
                                        </p:tav>
                                      </p:tavLst>
                                    </p:anim>
                                    <p:anim calcmode="lin" valueType="num">
                                      <p:cBhvr>
                                        <p:cTn id="116" dur="1000" fill="hold"/>
                                        <p:tgtEl>
                                          <p:spTgt spid="7"/>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8"/>
                                        </p:tgtEl>
                                        <p:attrNameLst>
                                          <p:attrName>style.visibility</p:attrName>
                                        </p:attrNameLst>
                                      </p:cBhvr>
                                      <p:to>
                                        <p:strVal val="visible"/>
                                      </p:to>
                                    </p:set>
                                    <p:animEffect transition="in" filter="fade">
                                      <p:cBhvr>
                                        <p:cTn id="119" dur="1000"/>
                                        <p:tgtEl>
                                          <p:spTgt spid="8"/>
                                        </p:tgtEl>
                                      </p:cBhvr>
                                    </p:animEffect>
                                    <p:anim calcmode="lin" valueType="num">
                                      <p:cBhvr>
                                        <p:cTn id="120" dur="1000" fill="hold"/>
                                        <p:tgtEl>
                                          <p:spTgt spid="8"/>
                                        </p:tgtEl>
                                        <p:attrNameLst>
                                          <p:attrName>ppt_x</p:attrName>
                                        </p:attrNameLst>
                                      </p:cBhvr>
                                      <p:tavLst>
                                        <p:tav tm="0">
                                          <p:val>
                                            <p:strVal val="#ppt_x"/>
                                          </p:val>
                                        </p:tav>
                                        <p:tav tm="100000">
                                          <p:val>
                                            <p:strVal val="#ppt_x"/>
                                          </p:val>
                                        </p:tav>
                                      </p:tavLst>
                                    </p:anim>
                                    <p:anim calcmode="lin" valueType="num">
                                      <p:cBhvr>
                                        <p:cTn id="121" dur="1000" fill="hold"/>
                                        <p:tgtEl>
                                          <p:spTgt spid="8"/>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9"/>
                                        </p:tgtEl>
                                        <p:attrNameLst>
                                          <p:attrName>style.visibility</p:attrName>
                                        </p:attrNameLst>
                                      </p:cBhvr>
                                      <p:to>
                                        <p:strVal val="visible"/>
                                      </p:to>
                                    </p:set>
                                    <p:animEffect transition="in" filter="fade">
                                      <p:cBhvr>
                                        <p:cTn id="124" dur="1000"/>
                                        <p:tgtEl>
                                          <p:spTgt spid="9"/>
                                        </p:tgtEl>
                                      </p:cBhvr>
                                    </p:animEffect>
                                    <p:anim calcmode="lin" valueType="num">
                                      <p:cBhvr>
                                        <p:cTn id="125" dur="1000" fill="hold"/>
                                        <p:tgtEl>
                                          <p:spTgt spid="9"/>
                                        </p:tgtEl>
                                        <p:attrNameLst>
                                          <p:attrName>ppt_x</p:attrName>
                                        </p:attrNameLst>
                                      </p:cBhvr>
                                      <p:tavLst>
                                        <p:tav tm="0">
                                          <p:val>
                                            <p:strVal val="#ppt_x"/>
                                          </p:val>
                                        </p:tav>
                                        <p:tav tm="100000">
                                          <p:val>
                                            <p:strVal val="#ppt_x"/>
                                          </p:val>
                                        </p:tav>
                                      </p:tavLst>
                                    </p:anim>
                                    <p:anim calcmode="lin" valueType="num">
                                      <p:cBhvr>
                                        <p:cTn id="126" dur="1000" fill="hold"/>
                                        <p:tgtEl>
                                          <p:spTgt spid="9"/>
                                        </p:tgtEl>
                                        <p:attrNameLst>
                                          <p:attrName>ppt_y</p:attrName>
                                        </p:attrNameLst>
                                      </p:cBhvr>
                                      <p:tavLst>
                                        <p:tav tm="0">
                                          <p:val>
                                            <p:strVal val="#ppt_y+.1"/>
                                          </p:val>
                                        </p:tav>
                                        <p:tav tm="100000">
                                          <p:val>
                                            <p:strVal val="#ppt_y"/>
                                          </p:val>
                                        </p:tav>
                                      </p:tavLst>
                                    </p:anim>
                                  </p:childTnLst>
                                </p:cTn>
                              </p:par>
                              <p:par>
                                <p:cTn id="127" presetID="42" presetClass="entr" presetSubtype="0" fill="hold" grpId="0" nodeType="withEffect">
                                  <p:stCondLst>
                                    <p:cond delay="0"/>
                                  </p:stCondLst>
                                  <p:childTnLst>
                                    <p:set>
                                      <p:cBhvr>
                                        <p:cTn id="128" dur="1" fill="hold">
                                          <p:stCondLst>
                                            <p:cond delay="0"/>
                                          </p:stCondLst>
                                        </p:cTn>
                                        <p:tgtEl>
                                          <p:spTgt spid="10"/>
                                        </p:tgtEl>
                                        <p:attrNameLst>
                                          <p:attrName>style.visibility</p:attrName>
                                        </p:attrNameLst>
                                      </p:cBhvr>
                                      <p:to>
                                        <p:strVal val="visible"/>
                                      </p:to>
                                    </p:set>
                                    <p:animEffect transition="in" filter="fade">
                                      <p:cBhvr>
                                        <p:cTn id="129" dur="1000"/>
                                        <p:tgtEl>
                                          <p:spTgt spid="10"/>
                                        </p:tgtEl>
                                      </p:cBhvr>
                                    </p:animEffect>
                                    <p:anim calcmode="lin" valueType="num">
                                      <p:cBhvr>
                                        <p:cTn id="130" dur="1000" fill="hold"/>
                                        <p:tgtEl>
                                          <p:spTgt spid="10"/>
                                        </p:tgtEl>
                                        <p:attrNameLst>
                                          <p:attrName>ppt_x</p:attrName>
                                        </p:attrNameLst>
                                      </p:cBhvr>
                                      <p:tavLst>
                                        <p:tav tm="0">
                                          <p:val>
                                            <p:strVal val="#ppt_x"/>
                                          </p:val>
                                        </p:tav>
                                        <p:tav tm="100000">
                                          <p:val>
                                            <p:strVal val="#ppt_x"/>
                                          </p:val>
                                        </p:tav>
                                      </p:tavLst>
                                    </p:anim>
                                    <p:anim calcmode="lin" valueType="num">
                                      <p:cBhvr>
                                        <p:cTn id="131" dur="1000" fill="hold"/>
                                        <p:tgtEl>
                                          <p:spTgt spid="10"/>
                                        </p:tgtEl>
                                        <p:attrNameLst>
                                          <p:attrName>ppt_y</p:attrName>
                                        </p:attrNameLst>
                                      </p:cBhvr>
                                      <p:tavLst>
                                        <p:tav tm="0">
                                          <p:val>
                                            <p:strVal val="#ppt_y+.1"/>
                                          </p:val>
                                        </p:tav>
                                        <p:tav tm="100000">
                                          <p:val>
                                            <p:strVal val="#ppt_y"/>
                                          </p:val>
                                        </p:tav>
                                      </p:tavLst>
                                    </p:anim>
                                  </p:childTnLst>
                                </p:cTn>
                              </p:par>
                              <p:par>
                                <p:cTn id="132" presetID="42" presetClass="entr" presetSubtype="0" fill="hold" nodeType="withEffect">
                                  <p:stCondLst>
                                    <p:cond delay="0"/>
                                  </p:stCondLst>
                                  <p:childTnLst>
                                    <p:set>
                                      <p:cBhvr>
                                        <p:cTn id="133" dur="1" fill="hold">
                                          <p:stCondLst>
                                            <p:cond delay="0"/>
                                          </p:stCondLst>
                                        </p:cTn>
                                        <p:tgtEl>
                                          <p:spTgt spid="11"/>
                                        </p:tgtEl>
                                        <p:attrNameLst>
                                          <p:attrName>style.visibility</p:attrName>
                                        </p:attrNameLst>
                                      </p:cBhvr>
                                      <p:to>
                                        <p:strVal val="visible"/>
                                      </p:to>
                                    </p:set>
                                    <p:animEffect transition="in" filter="fade">
                                      <p:cBhvr>
                                        <p:cTn id="134" dur="1000"/>
                                        <p:tgtEl>
                                          <p:spTgt spid="11"/>
                                        </p:tgtEl>
                                      </p:cBhvr>
                                    </p:animEffect>
                                    <p:anim calcmode="lin" valueType="num">
                                      <p:cBhvr>
                                        <p:cTn id="135" dur="1000" fill="hold"/>
                                        <p:tgtEl>
                                          <p:spTgt spid="11"/>
                                        </p:tgtEl>
                                        <p:attrNameLst>
                                          <p:attrName>ppt_x</p:attrName>
                                        </p:attrNameLst>
                                      </p:cBhvr>
                                      <p:tavLst>
                                        <p:tav tm="0">
                                          <p:val>
                                            <p:strVal val="#ppt_x"/>
                                          </p:val>
                                        </p:tav>
                                        <p:tav tm="100000">
                                          <p:val>
                                            <p:strVal val="#ppt_x"/>
                                          </p:val>
                                        </p:tav>
                                      </p:tavLst>
                                    </p:anim>
                                    <p:anim calcmode="lin" valueType="num">
                                      <p:cBhvr>
                                        <p:cTn id="136" dur="1000" fill="hold"/>
                                        <p:tgtEl>
                                          <p:spTgt spid="11"/>
                                        </p:tgtEl>
                                        <p:attrNameLst>
                                          <p:attrName>ppt_y</p:attrName>
                                        </p:attrNameLst>
                                      </p:cBhvr>
                                      <p:tavLst>
                                        <p:tav tm="0">
                                          <p:val>
                                            <p:strVal val="#ppt_y+.1"/>
                                          </p:val>
                                        </p:tav>
                                        <p:tav tm="100000">
                                          <p:val>
                                            <p:strVal val="#ppt_y"/>
                                          </p:val>
                                        </p:tav>
                                      </p:tavLst>
                                    </p:anim>
                                  </p:childTnLst>
                                </p:cTn>
                              </p:par>
                              <p:par>
                                <p:cTn id="137" presetID="42" presetClass="entr" presetSubtype="0" fill="hold" nodeType="withEffect">
                                  <p:stCondLst>
                                    <p:cond delay="0"/>
                                  </p:stCondLst>
                                  <p:childTnLst>
                                    <p:set>
                                      <p:cBhvr>
                                        <p:cTn id="138" dur="1" fill="hold">
                                          <p:stCondLst>
                                            <p:cond delay="0"/>
                                          </p:stCondLst>
                                        </p:cTn>
                                        <p:tgtEl>
                                          <p:spTgt spid="267"/>
                                        </p:tgtEl>
                                        <p:attrNameLst>
                                          <p:attrName>style.visibility</p:attrName>
                                        </p:attrNameLst>
                                      </p:cBhvr>
                                      <p:to>
                                        <p:strVal val="visible"/>
                                      </p:to>
                                    </p:set>
                                    <p:animEffect transition="in" filter="fade">
                                      <p:cBhvr>
                                        <p:cTn id="139" dur="1000"/>
                                        <p:tgtEl>
                                          <p:spTgt spid="267"/>
                                        </p:tgtEl>
                                      </p:cBhvr>
                                    </p:animEffect>
                                    <p:anim calcmode="lin" valueType="num">
                                      <p:cBhvr>
                                        <p:cTn id="140" dur="1000" fill="hold"/>
                                        <p:tgtEl>
                                          <p:spTgt spid="267"/>
                                        </p:tgtEl>
                                        <p:attrNameLst>
                                          <p:attrName>ppt_x</p:attrName>
                                        </p:attrNameLst>
                                      </p:cBhvr>
                                      <p:tavLst>
                                        <p:tav tm="0">
                                          <p:val>
                                            <p:strVal val="#ppt_x"/>
                                          </p:val>
                                        </p:tav>
                                        <p:tav tm="100000">
                                          <p:val>
                                            <p:strVal val="#ppt_x"/>
                                          </p:val>
                                        </p:tav>
                                      </p:tavLst>
                                    </p:anim>
                                    <p:anim calcmode="lin" valueType="num">
                                      <p:cBhvr>
                                        <p:cTn id="141" dur="1000" fill="hold"/>
                                        <p:tgtEl>
                                          <p:spTgt spid="267"/>
                                        </p:tgtEl>
                                        <p:attrNameLst>
                                          <p:attrName>ppt_y</p:attrName>
                                        </p:attrNameLst>
                                      </p:cBhvr>
                                      <p:tavLst>
                                        <p:tav tm="0">
                                          <p:val>
                                            <p:strVal val="#ppt_y+.1"/>
                                          </p:val>
                                        </p:tav>
                                        <p:tav tm="100000">
                                          <p:val>
                                            <p:strVal val="#ppt_y"/>
                                          </p:val>
                                        </p:tav>
                                      </p:tavLst>
                                    </p:anim>
                                  </p:childTnLst>
                                </p:cTn>
                              </p:par>
                              <p:par>
                                <p:cTn id="142" presetID="42" presetClass="entr" presetSubtype="0" fill="hold" nodeType="withEffect">
                                  <p:stCondLst>
                                    <p:cond delay="0"/>
                                  </p:stCondLst>
                                  <p:childTnLst>
                                    <p:set>
                                      <p:cBhvr>
                                        <p:cTn id="143" dur="1" fill="hold">
                                          <p:stCondLst>
                                            <p:cond delay="0"/>
                                          </p:stCondLst>
                                        </p:cTn>
                                        <p:tgtEl>
                                          <p:spTgt spid="145"/>
                                        </p:tgtEl>
                                        <p:attrNameLst>
                                          <p:attrName>style.visibility</p:attrName>
                                        </p:attrNameLst>
                                      </p:cBhvr>
                                      <p:to>
                                        <p:strVal val="visible"/>
                                      </p:to>
                                    </p:set>
                                    <p:animEffect transition="in" filter="fade">
                                      <p:cBhvr>
                                        <p:cTn id="144" dur="1000"/>
                                        <p:tgtEl>
                                          <p:spTgt spid="145"/>
                                        </p:tgtEl>
                                      </p:cBhvr>
                                    </p:animEffect>
                                    <p:anim calcmode="lin" valueType="num">
                                      <p:cBhvr>
                                        <p:cTn id="145" dur="1000" fill="hold"/>
                                        <p:tgtEl>
                                          <p:spTgt spid="145"/>
                                        </p:tgtEl>
                                        <p:attrNameLst>
                                          <p:attrName>ppt_x</p:attrName>
                                        </p:attrNameLst>
                                      </p:cBhvr>
                                      <p:tavLst>
                                        <p:tav tm="0">
                                          <p:val>
                                            <p:strVal val="#ppt_x"/>
                                          </p:val>
                                        </p:tav>
                                        <p:tav tm="100000">
                                          <p:val>
                                            <p:strVal val="#ppt_x"/>
                                          </p:val>
                                        </p:tav>
                                      </p:tavLst>
                                    </p:anim>
                                    <p:anim calcmode="lin" valueType="num">
                                      <p:cBhvr>
                                        <p:cTn id="146" dur="1000" fill="hold"/>
                                        <p:tgtEl>
                                          <p:spTgt spid="145"/>
                                        </p:tgtEl>
                                        <p:attrNameLst>
                                          <p:attrName>ppt_y</p:attrName>
                                        </p:attrNameLst>
                                      </p:cBhvr>
                                      <p:tavLst>
                                        <p:tav tm="0">
                                          <p:val>
                                            <p:strVal val="#ppt_y+.1"/>
                                          </p:val>
                                        </p:tav>
                                        <p:tav tm="100000">
                                          <p:val>
                                            <p:strVal val="#ppt_y"/>
                                          </p:val>
                                        </p:tav>
                                      </p:tavLst>
                                    </p:anim>
                                  </p:childTnLst>
                                </p:cTn>
                              </p:par>
                              <p:par>
                                <p:cTn id="147" presetID="42" presetClass="entr" presetSubtype="0" fill="hold" nodeType="withEffect">
                                  <p:stCondLst>
                                    <p:cond delay="0"/>
                                  </p:stCondLst>
                                  <p:childTnLst>
                                    <p:set>
                                      <p:cBhvr>
                                        <p:cTn id="148" dur="1" fill="hold">
                                          <p:stCondLst>
                                            <p:cond delay="0"/>
                                          </p:stCondLst>
                                        </p:cTn>
                                        <p:tgtEl>
                                          <p:spTgt spid="133"/>
                                        </p:tgtEl>
                                        <p:attrNameLst>
                                          <p:attrName>style.visibility</p:attrName>
                                        </p:attrNameLst>
                                      </p:cBhvr>
                                      <p:to>
                                        <p:strVal val="visible"/>
                                      </p:to>
                                    </p:set>
                                    <p:animEffect transition="in" filter="fade">
                                      <p:cBhvr>
                                        <p:cTn id="149" dur="1000"/>
                                        <p:tgtEl>
                                          <p:spTgt spid="133"/>
                                        </p:tgtEl>
                                      </p:cBhvr>
                                    </p:animEffect>
                                    <p:anim calcmode="lin" valueType="num">
                                      <p:cBhvr>
                                        <p:cTn id="150" dur="1000" fill="hold"/>
                                        <p:tgtEl>
                                          <p:spTgt spid="133"/>
                                        </p:tgtEl>
                                        <p:attrNameLst>
                                          <p:attrName>ppt_x</p:attrName>
                                        </p:attrNameLst>
                                      </p:cBhvr>
                                      <p:tavLst>
                                        <p:tav tm="0">
                                          <p:val>
                                            <p:strVal val="#ppt_x"/>
                                          </p:val>
                                        </p:tav>
                                        <p:tav tm="100000">
                                          <p:val>
                                            <p:strVal val="#ppt_x"/>
                                          </p:val>
                                        </p:tav>
                                      </p:tavLst>
                                    </p:anim>
                                    <p:anim calcmode="lin" valueType="num">
                                      <p:cBhvr>
                                        <p:cTn id="151" dur="1000" fill="hold"/>
                                        <p:tgtEl>
                                          <p:spTgt spid="133"/>
                                        </p:tgtEl>
                                        <p:attrNameLst>
                                          <p:attrName>ppt_y</p:attrName>
                                        </p:attrNameLst>
                                      </p:cBhvr>
                                      <p:tavLst>
                                        <p:tav tm="0">
                                          <p:val>
                                            <p:strVal val="#ppt_y+.1"/>
                                          </p:val>
                                        </p:tav>
                                        <p:tav tm="100000">
                                          <p:val>
                                            <p:strVal val="#ppt_y"/>
                                          </p:val>
                                        </p:tav>
                                      </p:tavLst>
                                    </p:anim>
                                  </p:childTnLst>
                                </p:cTn>
                              </p:par>
                              <p:par>
                                <p:cTn id="152" presetID="42" presetClass="entr" presetSubtype="0" fill="hold" nodeType="withEffect">
                                  <p:stCondLst>
                                    <p:cond delay="0"/>
                                  </p:stCondLst>
                                  <p:childTnLst>
                                    <p:set>
                                      <p:cBhvr>
                                        <p:cTn id="153" dur="1" fill="hold">
                                          <p:stCondLst>
                                            <p:cond delay="0"/>
                                          </p:stCondLst>
                                        </p:cTn>
                                        <p:tgtEl>
                                          <p:spTgt spid="187"/>
                                        </p:tgtEl>
                                        <p:attrNameLst>
                                          <p:attrName>style.visibility</p:attrName>
                                        </p:attrNameLst>
                                      </p:cBhvr>
                                      <p:to>
                                        <p:strVal val="visible"/>
                                      </p:to>
                                    </p:set>
                                    <p:animEffect transition="in" filter="fade">
                                      <p:cBhvr>
                                        <p:cTn id="154" dur="1000"/>
                                        <p:tgtEl>
                                          <p:spTgt spid="187"/>
                                        </p:tgtEl>
                                      </p:cBhvr>
                                    </p:animEffect>
                                    <p:anim calcmode="lin" valueType="num">
                                      <p:cBhvr>
                                        <p:cTn id="155" dur="1000" fill="hold"/>
                                        <p:tgtEl>
                                          <p:spTgt spid="187"/>
                                        </p:tgtEl>
                                        <p:attrNameLst>
                                          <p:attrName>ppt_x</p:attrName>
                                        </p:attrNameLst>
                                      </p:cBhvr>
                                      <p:tavLst>
                                        <p:tav tm="0">
                                          <p:val>
                                            <p:strVal val="#ppt_x"/>
                                          </p:val>
                                        </p:tav>
                                        <p:tav tm="100000">
                                          <p:val>
                                            <p:strVal val="#ppt_x"/>
                                          </p:val>
                                        </p:tav>
                                      </p:tavLst>
                                    </p:anim>
                                    <p:anim calcmode="lin" valueType="num">
                                      <p:cBhvr>
                                        <p:cTn id="156" dur="1000" fill="hold"/>
                                        <p:tgtEl>
                                          <p:spTgt spid="187"/>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100"/>
                                        </p:tgtEl>
                                        <p:attrNameLst>
                                          <p:attrName>style.visibility</p:attrName>
                                        </p:attrNameLst>
                                      </p:cBhvr>
                                      <p:to>
                                        <p:strVal val="visible"/>
                                      </p:to>
                                    </p:set>
                                    <p:animEffect transition="in" filter="fade">
                                      <p:cBhvr>
                                        <p:cTn id="161" dur="1000"/>
                                        <p:tgtEl>
                                          <p:spTgt spid="100"/>
                                        </p:tgtEl>
                                      </p:cBhvr>
                                    </p:animEffect>
                                    <p:anim calcmode="lin" valueType="num">
                                      <p:cBhvr>
                                        <p:cTn id="162" dur="1000" fill="hold"/>
                                        <p:tgtEl>
                                          <p:spTgt spid="100"/>
                                        </p:tgtEl>
                                        <p:attrNameLst>
                                          <p:attrName>ppt_x</p:attrName>
                                        </p:attrNameLst>
                                      </p:cBhvr>
                                      <p:tavLst>
                                        <p:tav tm="0">
                                          <p:val>
                                            <p:strVal val="#ppt_x"/>
                                          </p:val>
                                        </p:tav>
                                        <p:tav tm="100000">
                                          <p:val>
                                            <p:strVal val="#ppt_x"/>
                                          </p:val>
                                        </p:tav>
                                      </p:tavLst>
                                    </p:anim>
                                    <p:anim calcmode="lin" valueType="num">
                                      <p:cBhvr>
                                        <p:cTn id="163" dur="1000" fill="hold"/>
                                        <p:tgtEl>
                                          <p:spTgt spid="100"/>
                                        </p:tgtEl>
                                        <p:attrNameLst>
                                          <p:attrName>ppt_y</p:attrName>
                                        </p:attrNameLst>
                                      </p:cBhvr>
                                      <p:tavLst>
                                        <p:tav tm="0">
                                          <p:val>
                                            <p:strVal val="#ppt_y+.1"/>
                                          </p:val>
                                        </p:tav>
                                        <p:tav tm="100000">
                                          <p:val>
                                            <p:strVal val="#ppt_y"/>
                                          </p:val>
                                        </p:tav>
                                      </p:tavLst>
                                    </p:anim>
                                  </p:childTnLst>
                                </p:cTn>
                              </p:par>
                              <p:par>
                                <p:cTn id="164" presetID="42" presetClass="entr" presetSubtype="0" fill="hold" grpId="0" nodeType="withEffect">
                                  <p:stCondLst>
                                    <p:cond delay="0"/>
                                  </p:stCondLst>
                                  <p:childTnLst>
                                    <p:set>
                                      <p:cBhvr>
                                        <p:cTn id="165" dur="1" fill="hold">
                                          <p:stCondLst>
                                            <p:cond delay="0"/>
                                          </p:stCondLst>
                                        </p:cTn>
                                        <p:tgtEl>
                                          <p:spTgt spid="101"/>
                                        </p:tgtEl>
                                        <p:attrNameLst>
                                          <p:attrName>style.visibility</p:attrName>
                                        </p:attrNameLst>
                                      </p:cBhvr>
                                      <p:to>
                                        <p:strVal val="visible"/>
                                      </p:to>
                                    </p:set>
                                    <p:animEffect transition="in" filter="fade">
                                      <p:cBhvr>
                                        <p:cTn id="166" dur="1000"/>
                                        <p:tgtEl>
                                          <p:spTgt spid="101"/>
                                        </p:tgtEl>
                                      </p:cBhvr>
                                    </p:animEffect>
                                    <p:anim calcmode="lin" valueType="num">
                                      <p:cBhvr>
                                        <p:cTn id="167" dur="1000" fill="hold"/>
                                        <p:tgtEl>
                                          <p:spTgt spid="101"/>
                                        </p:tgtEl>
                                        <p:attrNameLst>
                                          <p:attrName>ppt_x</p:attrName>
                                        </p:attrNameLst>
                                      </p:cBhvr>
                                      <p:tavLst>
                                        <p:tav tm="0">
                                          <p:val>
                                            <p:strVal val="#ppt_x"/>
                                          </p:val>
                                        </p:tav>
                                        <p:tav tm="100000">
                                          <p:val>
                                            <p:strVal val="#ppt_x"/>
                                          </p:val>
                                        </p:tav>
                                      </p:tavLst>
                                    </p:anim>
                                    <p:anim calcmode="lin" valueType="num">
                                      <p:cBhvr>
                                        <p:cTn id="168" dur="1000" fill="hold"/>
                                        <p:tgtEl>
                                          <p:spTgt spid="101"/>
                                        </p:tgtEl>
                                        <p:attrNameLst>
                                          <p:attrName>ppt_y</p:attrName>
                                        </p:attrNameLst>
                                      </p:cBhvr>
                                      <p:tavLst>
                                        <p:tav tm="0">
                                          <p:val>
                                            <p:strVal val="#ppt_y+.1"/>
                                          </p:val>
                                        </p:tav>
                                        <p:tav tm="100000">
                                          <p:val>
                                            <p:strVal val="#ppt_y"/>
                                          </p:val>
                                        </p:tav>
                                      </p:tavLst>
                                    </p:anim>
                                  </p:childTnLst>
                                </p:cTn>
                              </p:par>
                              <p:par>
                                <p:cTn id="169" presetID="42" presetClass="entr" presetSubtype="0" fill="hold" grpId="0" nodeType="withEffect">
                                  <p:stCondLst>
                                    <p:cond delay="0"/>
                                  </p:stCondLst>
                                  <p:childTnLst>
                                    <p:set>
                                      <p:cBhvr>
                                        <p:cTn id="170" dur="1" fill="hold">
                                          <p:stCondLst>
                                            <p:cond delay="0"/>
                                          </p:stCondLst>
                                        </p:cTn>
                                        <p:tgtEl>
                                          <p:spTgt spid="102"/>
                                        </p:tgtEl>
                                        <p:attrNameLst>
                                          <p:attrName>style.visibility</p:attrName>
                                        </p:attrNameLst>
                                      </p:cBhvr>
                                      <p:to>
                                        <p:strVal val="visible"/>
                                      </p:to>
                                    </p:set>
                                    <p:animEffect transition="in" filter="fade">
                                      <p:cBhvr>
                                        <p:cTn id="171" dur="1000"/>
                                        <p:tgtEl>
                                          <p:spTgt spid="102"/>
                                        </p:tgtEl>
                                      </p:cBhvr>
                                    </p:animEffect>
                                    <p:anim calcmode="lin" valueType="num">
                                      <p:cBhvr>
                                        <p:cTn id="172" dur="1000" fill="hold"/>
                                        <p:tgtEl>
                                          <p:spTgt spid="102"/>
                                        </p:tgtEl>
                                        <p:attrNameLst>
                                          <p:attrName>ppt_x</p:attrName>
                                        </p:attrNameLst>
                                      </p:cBhvr>
                                      <p:tavLst>
                                        <p:tav tm="0">
                                          <p:val>
                                            <p:strVal val="#ppt_x"/>
                                          </p:val>
                                        </p:tav>
                                        <p:tav tm="100000">
                                          <p:val>
                                            <p:strVal val="#ppt_x"/>
                                          </p:val>
                                        </p:tav>
                                      </p:tavLst>
                                    </p:anim>
                                    <p:anim calcmode="lin" valueType="num">
                                      <p:cBhvr>
                                        <p:cTn id="173" dur="1000" fill="hold"/>
                                        <p:tgtEl>
                                          <p:spTgt spid="102"/>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189"/>
                                        </p:tgtEl>
                                        <p:attrNameLst>
                                          <p:attrName>style.visibility</p:attrName>
                                        </p:attrNameLst>
                                      </p:cBhvr>
                                      <p:to>
                                        <p:strVal val="visible"/>
                                      </p:to>
                                    </p:set>
                                    <p:animEffect transition="in" filter="fade">
                                      <p:cBhvr>
                                        <p:cTn id="176" dur="1000"/>
                                        <p:tgtEl>
                                          <p:spTgt spid="189"/>
                                        </p:tgtEl>
                                      </p:cBhvr>
                                    </p:animEffect>
                                    <p:anim calcmode="lin" valueType="num">
                                      <p:cBhvr>
                                        <p:cTn id="177" dur="1000" fill="hold"/>
                                        <p:tgtEl>
                                          <p:spTgt spid="189"/>
                                        </p:tgtEl>
                                        <p:attrNameLst>
                                          <p:attrName>ppt_x</p:attrName>
                                        </p:attrNameLst>
                                      </p:cBhvr>
                                      <p:tavLst>
                                        <p:tav tm="0">
                                          <p:val>
                                            <p:strVal val="#ppt_x"/>
                                          </p:val>
                                        </p:tav>
                                        <p:tav tm="100000">
                                          <p:val>
                                            <p:strVal val="#ppt_x"/>
                                          </p:val>
                                        </p:tav>
                                      </p:tavLst>
                                    </p:anim>
                                    <p:anim calcmode="lin" valueType="num">
                                      <p:cBhvr>
                                        <p:cTn id="178" dur="1000" fill="hold"/>
                                        <p:tgtEl>
                                          <p:spTgt spid="189"/>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69"/>
                                        </p:tgtEl>
                                        <p:attrNameLst>
                                          <p:attrName>style.visibility</p:attrName>
                                        </p:attrNameLst>
                                      </p:cBhvr>
                                      <p:to>
                                        <p:strVal val="visible"/>
                                      </p:to>
                                    </p:set>
                                    <p:animEffect transition="in" filter="fade">
                                      <p:cBhvr>
                                        <p:cTn id="181" dur="1000"/>
                                        <p:tgtEl>
                                          <p:spTgt spid="269"/>
                                        </p:tgtEl>
                                      </p:cBhvr>
                                    </p:animEffect>
                                    <p:anim calcmode="lin" valueType="num">
                                      <p:cBhvr>
                                        <p:cTn id="182" dur="1000" fill="hold"/>
                                        <p:tgtEl>
                                          <p:spTgt spid="269"/>
                                        </p:tgtEl>
                                        <p:attrNameLst>
                                          <p:attrName>ppt_x</p:attrName>
                                        </p:attrNameLst>
                                      </p:cBhvr>
                                      <p:tavLst>
                                        <p:tav tm="0">
                                          <p:val>
                                            <p:strVal val="#ppt_x"/>
                                          </p:val>
                                        </p:tav>
                                        <p:tav tm="100000">
                                          <p:val>
                                            <p:strVal val="#ppt_x"/>
                                          </p:val>
                                        </p:tav>
                                      </p:tavLst>
                                    </p:anim>
                                    <p:anim calcmode="lin" valueType="num">
                                      <p:cBhvr>
                                        <p:cTn id="183" dur="1000" fill="hold"/>
                                        <p:tgtEl>
                                          <p:spTgt spid="269"/>
                                        </p:tgtEl>
                                        <p:attrNameLst>
                                          <p:attrName>ppt_y</p:attrName>
                                        </p:attrNameLst>
                                      </p:cBhvr>
                                      <p:tavLst>
                                        <p:tav tm="0">
                                          <p:val>
                                            <p:strVal val="#ppt_y+.1"/>
                                          </p:val>
                                        </p:tav>
                                        <p:tav tm="100000">
                                          <p:val>
                                            <p:strVal val="#ppt_y"/>
                                          </p:val>
                                        </p:tav>
                                      </p:tavLst>
                                    </p:anim>
                                  </p:childTnLst>
                                </p:cTn>
                              </p:par>
                              <p:par>
                                <p:cTn id="184" presetID="42" presetClass="entr" presetSubtype="0" fill="hold" grpId="0" nodeType="withEffect">
                                  <p:stCondLst>
                                    <p:cond delay="0"/>
                                  </p:stCondLst>
                                  <p:childTnLst>
                                    <p:set>
                                      <p:cBhvr>
                                        <p:cTn id="185" dur="1" fill="hold">
                                          <p:stCondLst>
                                            <p:cond delay="0"/>
                                          </p:stCondLst>
                                        </p:cTn>
                                        <p:tgtEl>
                                          <p:spTgt spid="277"/>
                                        </p:tgtEl>
                                        <p:attrNameLst>
                                          <p:attrName>style.visibility</p:attrName>
                                        </p:attrNameLst>
                                      </p:cBhvr>
                                      <p:to>
                                        <p:strVal val="visible"/>
                                      </p:to>
                                    </p:set>
                                    <p:animEffect transition="in" filter="fade">
                                      <p:cBhvr>
                                        <p:cTn id="186" dur="1000"/>
                                        <p:tgtEl>
                                          <p:spTgt spid="277"/>
                                        </p:tgtEl>
                                      </p:cBhvr>
                                    </p:animEffect>
                                    <p:anim calcmode="lin" valueType="num">
                                      <p:cBhvr>
                                        <p:cTn id="187" dur="1000" fill="hold"/>
                                        <p:tgtEl>
                                          <p:spTgt spid="277"/>
                                        </p:tgtEl>
                                        <p:attrNameLst>
                                          <p:attrName>ppt_x</p:attrName>
                                        </p:attrNameLst>
                                      </p:cBhvr>
                                      <p:tavLst>
                                        <p:tav tm="0">
                                          <p:val>
                                            <p:strVal val="#ppt_x"/>
                                          </p:val>
                                        </p:tav>
                                        <p:tav tm="100000">
                                          <p:val>
                                            <p:strVal val="#ppt_x"/>
                                          </p:val>
                                        </p:tav>
                                      </p:tavLst>
                                    </p:anim>
                                    <p:anim calcmode="lin" valueType="num">
                                      <p:cBhvr>
                                        <p:cTn id="188" dur="1000" fill="hold"/>
                                        <p:tgtEl>
                                          <p:spTgt spid="277"/>
                                        </p:tgtEl>
                                        <p:attrNameLst>
                                          <p:attrName>ppt_y</p:attrName>
                                        </p:attrNameLst>
                                      </p:cBhvr>
                                      <p:tavLst>
                                        <p:tav tm="0">
                                          <p:val>
                                            <p:strVal val="#ppt_y+.1"/>
                                          </p:val>
                                        </p:tav>
                                        <p:tav tm="100000">
                                          <p:val>
                                            <p:strVal val="#ppt_y"/>
                                          </p:val>
                                        </p:tav>
                                      </p:tavLst>
                                    </p:anim>
                                  </p:childTnLst>
                                </p:cTn>
                              </p:par>
                              <p:par>
                                <p:cTn id="189" presetID="42" presetClass="entr" presetSubtype="0" fill="hold" grpId="0" nodeType="withEffect">
                                  <p:stCondLst>
                                    <p:cond delay="0"/>
                                  </p:stCondLst>
                                  <p:childTnLst>
                                    <p:set>
                                      <p:cBhvr>
                                        <p:cTn id="190" dur="1" fill="hold">
                                          <p:stCondLst>
                                            <p:cond delay="0"/>
                                          </p:stCondLst>
                                        </p:cTn>
                                        <p:tgtEl>
                                          <p:spTgt spid="279"/>
                                        </p:tgtEl>
                                        <p:attrNameLst>
                                          <p:attrName>style.visibility</p:attrName>
                                        </p:attrNameLst>
                                      </p:cBhvr>
                                      <p:to>
                                        <p:strVal val="visible"/>
                                      </p:to>
                                    </p:set>
                                    <p:animEffect transition="in" filter="fade">
                                      <p:cBhvr>
                                        <p:cTn id="191" dur="1000"/>
                                        <p:tgtEl>
                                          <p:spTgt spid="279"/>
                                        </p:tgtEl>
                                      </p:cBhvr>
                                    </p:animEffect>
                                    <p:anim calcmode="lin" valueType="num">
                                      <p:cBhvr>
                                        <p:cTn id="192" dur="1000" fill="hold"/>
                                        <p:tgtEl>
                                          <p:spTgt spid="279"/>
                                        </p:tgtEl>
                                        <p:attrNameLst>
                                          <p:attrName>ppt_x</p:attrName>
                                        </p:attrNameLst>
                                      </p:cBhvr>
                                      <p:tavLst>
                                        <p:tav tm="0">
                                          <p:val>
                                            <p:strVal val="#ppt_x"/>
                                          </p:val>
                                        </p:tav>
                                        <p:tav tm="100000">
                                          <p:val>
                                            <p:strVal val="#ppt_x"/>
                                          </p:val>
                                        </p:tav>
                                      </p:tavLst>
                                    </p:anim>
                                    <p:anim calcmode="lin" valueType="num">
                                      <p:cBhvr>
                                        <p:cTn id="193" dur="1000" fill="hold"/>
                                        <p:tgtEl>
                                          <p:spTgt spid="279"/>
                                        </p:tgtEl>
                                        <p:attrNameLst>
                                          <p:attrName>ppt_y</p:attrName>
                                        </p:attrNameLst>
                                      </p:cBhvr>
                                      <p:tavLst>
                                        <p:tav tm="0">
                                          <p:val>
                                            <p:strVal val="#ppt_y+.1"/>
                                          </p:val>
                                        </p:tav>
                                        <p:tav tm="100000">
                                          <p:val>
                                            <p:strVal val="#ppt_y"/>
                                          </p:val>
                                        </p:tav>
                                      </p:tavLst>
                                    </p:anim>
                                  </p:childTnLst>
                                </p:cTn>
                              </p:par>
                              <p:par>
                                <p:cTn id="194" presetID="42" presetClass="entr" presetSubtype="0" fill="hold" nodeType="withEffect">
                                  <p:stCondLst>
                                    <p:cond delay="0"/>
                                  </p:stCondLst>
                                  <p:childTnLst>
                                    <p:set>
                                      <p:cBhvr>
                                        <p:cTn id="195" dur="1" fill="hold">
                                          <p:stCondLst>
                                            <p:cond delay="0"/>
                                          </p:stCondLst>
                                        </p:cTn>
                                        <p:tgtEl>
                                          <p:spTgt spid="270"/>
                                        </p:tgtEl>
                                        <p:attrNameLst>
                                          <p:attrName>style.visibility</p:attrName>
                                        </p:attrNameLst>
                                      </p:cBhvr>
                                      <p:to>
                                        <p:strVal val="visible"/>
                                      </p:to>
                                    </p:set>
                                    <p:animEffect transition="in" filter="fade">
                                      <p:cBhvr>
                                        <p:cTn id="196" dur="1000"/>
                                        <p:tgtEl>
                                          <p:spTgt spid="270"/>
                                        </p:tgtEl>
                                      </p:cBhvr>
                                    </p:animEffect>
                                    <p:anim calcmode="lin" valueType="num">
                                      <p:cBhvr>
                                        <p:cTn id="197" dur="1000" fill="hold"/>
                                        <p:tgtEl>
                                          <p:spTgt spid="270"/>
                                        </p:tgtEl>
                                        <p:attrNameLst>
                                          <p:attrName>ppt_x</p:attrName>
                                        </p:attrNameLst>
                                      </p:cBhvr>
                                      <p:tavLst>
                                        <p:tav tm="0">
                                          <p:val>
                                            <p:strVal val="#ppt_x"/>
                                          </p:val>
                                        </p:tav>
                                        <p:tav tm="100000">
                                          <p:val>
                                            <p:strVal val="#ppt_x"/>
                                          </p:val>
                                        </p:tav>
                                      </p:tavLst>
                                    </p:anim>
                                    <p:anim calcmode="lin" valueType="num">
                                      <p:cBhvr>
                                        <p:cTn id="198" dur="1000" fill="hold"/>
                                        <p:tgtEl>
                                          <p:spTgt spid="270"/>
                                        </p:tgtEl>
                                        <p:attrNameLst>
                                          <p:attrName>ppt_y</p:attrName>
                                        </p:attrNameLst>
                                      </p:cBhvr>
                                      <p:tavLst>
                                        <p:tav tm="0">
                                          <p:val>
                                            <p:strVal val="#ppt_y+.1"/>
                                          </p:val>
                                        </p:tav>
                                        <p:tav tm="100000">
                                          <p:val>
                                            <p:strVal val="#ppt_y"/>
                                          </p:val>
                                        </p:tav>
                                      </p:tavLst>
                                    </p:anim>
                                  </p:childTnLst>
                                </p:cTn>
                              </p:par>
                              <p:par>
                                <p:cTn id="199" presetID="42" presetClass="entr" presetSubtype="0" fill="hold" nodeType="withEffect">
                                  <p:stCondLst>
                                    <p:cond delay="0"/>
                                  </p:stCondLst>
                                  <p:childTnLst>
                                    <p:set>
                                      <p:cBhvr>
                                        <p:cTn id="200" dur="1" fill="hold">
                                          <p:stCondLst>
                                            <p:cond delay="0"/>
                                          </p:stCondLst>
                                        </p:cTn>
                                        <p:tgtEl>
                                          <p:spTgt spid="280"/>
                                        </p:tgtEl>
                                        <p:attrNameLst>
                                          <p:attrName>style.visibility</p:attrName>
                                        </p:attrNameLst>
                                      </p:cBhvr>
                                      <p:to>
                                        <p:strVal val="visible"/>
                                      </p:to>
                                    </p:set>
                                    <p:animEffect transition="in" filter="fade">
                                      <p:cBhvr>
                                        <p:cTn id="201" dur="1000"/>
                                        <p:tgtEl>
                                          <p:spTgt spid="280"/>
                                        </p:tgtEl>
                                      </p:cBhvr>
                                    </p:animEffect>
                                    <p:anim calcmode="lin" valueType="num">
                                      <p:cBhvr>
                                        <p:cTn id="202" dur="1000" fill="hold"/>
                                        <p:tgtEl>
                                          <p:spTgt spid="280"/>
                                        </p:tgtEl>
                                        <p:attrNameLst>
                                          <p:attrName>ppt_x</p:attrName>
                                        </p:attrNameLst>
                                      </p:cBhvr>
                                      <p:tavLst>
                                        <p:tav tm="0">
                                          <p:val>
                                            <p:strVal val="#ppt_x"/>
                                          </p:val>
                                        </p:tav>
                                        <p:tav tm="100000">
                                          <p:val>
                                            <p:strVal val="#ppt_x"/>
                                          </p:val>
                                        </p:tav>
                                      </p:tavLst>
                                    </p:anim>
                                    <p:anim calcmode="lin" valueType="num">
                                      <p:cBhvr>
                                        <p:cTn id="203" dur="1000" fill="hold"/>
                                        <p:tgtEl>
                                          <p:spTgt spid="280"/>
                                        </p:tgtEl>
                                        <p:attrNameLst>
                                          <p:attrName>ppt_y</p:attrName>
                                        </p:attrNameLst>
                                      </p:cBhvr>
                                      <p:tavLst>
                                        <p:tav tm="0">
                                          <p:val>
                                            <p:strVal val="#ppt_y+.1"/>
                                          </p:val>
                                        </p:tav>
                                        <p:tav tm="100000">
                                          <p:val>
                                            <p:strVal val="#ppt_y"/>
                                          </p:val>
                                        </p:tav>
                                      </p:tavLst>
                                    </p:anim>
                                  </p:childTnLst>
                                </p:cTn>
                              </p:par>
                              <p:par>
                                <p:cTn id="204" presetID="42" presetClass="entr" presetSubtype="0" fill="hold" nodeType="withEffect">
                                  <p:stCondLst>
                                    <p:cond delay="0"/>
                                  </p:stCondLst>
                                  <p:childTnLst>
                                    <p:set>
                                      <p:cBhvr>
                                        <p:cTn id="205" dur="1" fill="hold">
                                          <p:stCondLst>
                                            <p:cond delay="0"/>
                                          </p:stCondLst>
                                        </p:cTn>
                                        <p:tgtEl>
                                          <p:spTgt spid="283"/>
                                        </p:tgtEl>
                                        <p:attrNameLst>
                                          <p:attrName>style.visibility</p:attrName>
                                        </p:attrNameLst>
                                      </p:cBhvr>
                                      <p:to>
                                        <p:strVal val="visible"/>
                                      </p:to>
                                    </p:set>
                                    <p:animEffect transition="in" filter="fade">
                                      <p:cBhvr>
                                        <p:cTn id="206" dur="1000"/>
                                        <p:tgtEl>
                                          <p:spTgt spid="283"/>
                                        </p:tgtEl>
                                      </p:cBhvr>
                                    </p:animEffect>
                                    <p:anim calcmode="lin" valueType="num">
                                      <p:cBhvr>
                                        <p:cTn id="207" dur="1000" fill="hold"/>
                                        <p:tgtEl>
                                          <p:spTgt spid="283"/>
                                        </p:tgtEl>
                                        <p:attrNameLst>
                                          <p:attrName>ppt_x</p:attrName>
                                        </p:attrNameLst>
                                      </p:cBhvr>
                                      <p:tavLst>
                                        <p:tav tm="0">
                                          <p:val>
                                            <p:strVal val="#ppt_x"/>
                                          </p:val>
                                        </p:tav>
                                        <p:tav tm="100000">
                                          <p:val>
                                            <p:strVal val="#ppt_x"/>
                                          </p:val>
                                        </p:tav>
                                      </p:tavLst>
                                    </p:anim>
                                    <p:anim calcmode="lin" valueType="num">
                                      <p:cBhvr>
                                        <p:cTn id="208" dur="1000" fill="hold"/>
                                        <p:tgtEl>
                                          <p:spTgt spid="283"/>
                                        </p:tgtEl>
                                        <p:attrNameLst>
                                          <p:attrName>ppt_y</p:attrName>
                                        </p:attrNameLst>
                                      </p:cBhvr>
                                      <p:tavLst>
                                        <p:tav tm="0">
                                          <p:val>
                                            <p:strVal val="#ppt_y+.1"/>
                                          </p:val>
                                        </p:tav>
                                        <p:tav tm="100000">
                                          <p:val>
                                            <p:strVal val="#ppt_y"/>
                                          </p:val>
                                        </p:tav>
                                      </p:tavLst>
                                    </p:anim>
                                  </p:childTnLst>
                                </p:cTn>
                              </p:par>
                              <p:par>
                                <p:cTn id="209" presetID="42" presetClass="entr" presetSubtype="0" fill="hold" nodeType="withEffect">
                                  <p:stCondLst>
                                    <p:cond delay="0"/>
                                  </p:stCondLst>
                                  <p:childTnLst>
                                    <p:set>
                                      <p:cBhvr>
                                        <p:cTn id="210" dur="1" fill="hold">
                                          <p:stCondLst>
                                            <p:cond delay="0"/>
                                          </p:stCondLst>
                                        </p:cTn>
                                        <p:tgtEl>
                                          <p:spTgt spid="106"/>
                                        </p:tgtEl>
                                        <p:attrNameLst>
                                          <p:attrName>style.visibility</p:attrName>
                                        </p:attrNameLst>
                                      </p:cBhvr>
                                      <p:to>
                                        <p:strVal val="visible"/>
                                      </p:to>
                                    </p:set>
                                    <p:animEffect transition="in" filter="fade">
                                      <p:cBhvr>
                                        <p:cTn id="211" dur="1000"/>
                                        <p:tgtEl>
                                          <p:spTgt spid="106"/>
                                        </p:tgtEl>
                                      </p:cBhvr>
                                    </p:animEffect>
                                    <p:anim calcmode="lin" valueType="num">
                                      <p:cBhvr>
                                        <p:cTn id="212" dur="1000" fill="hold"/>
                                        <p:tgtEl>
                                          <p:spTgt spid="106"/>
                                        </p:tgtEl>
                                        <p:attrNameLst>
                                          <p:attrName>ppt_x</p:attrName>
                                        </p:attrNameLst>
                                      </p:cBhvr>
                                      <p:tavLst>
                                        <p:tav tm="0">
                                          <p:val>
                                            <p:strVal val="#ppt_x"/>
                                          </p:val>
                                        </p:tav>
                                        <p:tav tm="100000">
                                          <p:val>
                                            <p:strVal val="#ppt_x"/>
                                          </p:val>
                                        </p:tav>
                                      </p:tavLst>
                                    </p:anim>
                                    <p:anim calcmode="lin" valueType="num">
                                      <p:cBhvr>
                                        <p:cTn id="213" dur="1000" fill="hold"/>
                                        <p:tgtEl>
                                          <p:spTgt spid="106"/>
                                        </p:tgtEl>
                                        <p:attrNameLst>
                                          <p:attrName>ppt_y</p:attrName>
                                        </p:attrNameLst>
                                      </p:cBhvr>
                                      <p:tavLst>
                                        <p:tav tm="0">
                                          <p:val>
                                            <p:strVal val="#ppt_y+.1"/>
                                          </p:val>
                                        </p:tav>
                                        <p:tav tm="100000">
                                          <p:val>
                                            <p:strVal val="#ppt_y"/>
                                          </p:val>
                                        </p:tav>
                                      </p:tavLst>
                                    </p:anim>
                                  </p:childTnLst>
                                </p:cTn>
                              </p:par>
                              <p:par>
                                <p:cTn id="214" presetID="42" presetClass="entr" presetSubtype="0" fill="hold" grpId="0" nodeType="withEffect">
                                  <p:stCondLst>
                                    <p:cond delay="0"/>
                                  </p:stCondLst>
                                  <p:childTnLst>
                                    <p:set>
                                      <p:cBhvr>
                                        <p:cTn id="215" dur="1" fill="hold">
                                          <p:stCondLst>
                                            <p:cond delay="0"/>
                                          </p:stCondLst>
                                        </p:cTn>
                                        <p:tgtEl>
                                          <p:spTgt spid="87"/>
                                        </p:tgtEl>
                                        <p:attrNameLst>
                                          <p:attrName>style.visibility</p:attrName>
                                        </p:attrNameLst>
                                      </p:cBhvr>
                                      <p:to>
                                        <p:strVal val="visible"/>
                                      </p:to>
                                    </p:set>
                                    <p:animEffect transition="in" filter="fade">
                                      <p:cBhvr>
                                        <p:cTn id="216" dur="1000"/>
                                        <p:tgtEl>
                                          <p:spTgt spid="87"/>
                                        </p:tgtEl>
                                      </p:cBhvr>
                                    </p:animEffect>
                                    <p:anim calcmode="lin" valueType="num">
                                      <p:cBhvr>
                                        <p:cTn id="217" dur="1000" fill="hold"/>
                                        <p:tgtEl>
                                          <p:spTgt spid="87"/>
                                        </p:tgtEl>
                                        <p:attrNameLst>
                                          <p:attrName>ppt_x</p:attrName>
                                        </p:attrNameLst>
                                      </p:cBhvr>
                                      <p:tavLst>
                                        <p:tav tm="0">
                                          <p:val>
                                            <p:strVal val="#ppt_x"/>
                                          </p:val>
                                        </p:tav>
                                        <p:tav tm="100000">
                                          <p:val>
                                            <p:strVal val="#ppt_x"/>
                                          </p:val>
                                        </p:tav>
                                      </p:tavLst>
                                    </p:anim>
                                    <p:anim calcmode="lin" valueType="num">
                                      <p:cBhvr>
                                        <p:cTn id="218" dur="1000" fill="hold"/>
                                        <p:tgtEl>
                                          <p:spTgt spid="87"/>
                                        </p:tgtEl>
                                        <p:attrNameLst>
                                          <p:attrName>ppt_y</p:attrName>
                                        </p:attrNameLst>
                                      </p:cBhvr>
                                      <p:tavLst>
                                        <p:tav tm="0">
                                          <p:val>
                                            <p:strVal val="#ppt_y+.1"/>
                                          </p:val>
                                        </p:tav>
                                        <p:tav tm="100000">
                                          <p:val>
                                            <p:strVal val="#ppt_y"/>
                                          </p:val>
                                        </p:tav>
                                      </p:tavLst>
                                    </p:anim>
                                  </p:childTnLst>
                                </p:cTn>
                              </p:par>
                              <p:par>
                                <p:cTn id="219" presetID="42" presetClass="entr" presetSubtype="0" fill="hold" grpId="0" nodeType="withEffect">
                                  <p:stCondLst>
                                    <p:cond delay="0"/>
                                  </p:stCondLst>
                                  <p:childTnLst>
                                    <p:set>
                                      <p:cBhvr>
                                        <p:cTn id="220" dur="1" fill="hold">
                                          <p:stCondLst>
                                            <p:cond delay="0"/>
                                          </p:stCondLst>
                                        </p:cTn>
                                        <p:tgtEl>
                                          <p:spTgt spid="86"/>
                                        </p:tgtEl>
                                        <p:attrNameLst>
                                          <p:attrName>style.visibility</p:attrName>
                                        </p:attrNameLst>
                                      </p:cBhvr>
                                      <p:to>
                                        <p:strVal val="visible"/>
                                      </p:to>
                                    </p:set>
                                    <p:animEffect transition="in" filter="fade">
                                      <p:cBhvr>
                                        <p:cTn id="221" dur="1000"/>
                                        <p:tgtEl>
                                          <p:spTgt spid="86"/>
                                        </p:tgtEl>
                                      </p:cBhvr>
                                    </p:animEffect>
                                    <p:anim calcmode="lin" valueType="num">
                                      <p:cBhvr>
                                        <p:cTn id="222" dur="1000" fill="hold"/>
                                        <p:tgtEl>
                                          <p:spTgt spid="86"/>
                                        </p:tgtEl>
                                        <p:attrNameLst>
                                          <p:attrName>ppt_x</p:attrName>
                                        </p:attrNameLst>
                                      </p:cBhvr>
                                      <p:tavLst>
                                        <p:tav tm="0">
                                          <p:val>
                                            <p:strVal val="#ppt_x"/>
                                          </p:val>
                                        </p:tav>
                                        <p:tav tm="100000">
                                          <p:val>
                                            <p:strVal val="#ppt_x"/>
                                          </p:val>
                                        </p:tav>
                                      </p:tavLst>
                                    </p:anim>
                                    <p:anim calcmode="lin" valueType="num">
                                      <p:cBhvr>
                                        <p:cTn id="223" dur="1000" fill="hold"/>
                                        <p:tgtEl>
                                          <p:spTgt spid="86"/>
                                        </p:tgtEl>
                                        <p:attrNameLst>
                                          <p:attrName>ppt_y</p:attrName>
                                        </p:attrNameLst>
                                      </p:cBhvr>
                                      <p:tavLst>
                                        <p:tav tm="0">
                                          <p:val>
                                            <p:strVal val="#ppt_y+.1"/>
                                          </p:val>
                                        </p:tav>
                                        <p:tav tm="100000">
                                          <p:val>
                                            <p:strVal val="#ppt_y"/>
                                          </p:val>
                                        </p:tav>
                                      </p:tavLst>
                                    </p:anim>
                                  </p:childTnLst>
                                </p:cTn>
                              </p:par>
                              <p:par>
                                <p:cTn id="224" presetID="42" presetClass="entr" presetSubtype="0" fill="hold" nodeType="withEffect">
                                  <p:stCondLst>
                                    <p:cond delay="0"/>
                                  </p:stCondLst>
                                  <p:childTnLst>
                                    <p:set>
                                      <p:cBhvr>
                                        <p:cTn id="225" dur="1" fill="hold">
                                          <p:stCondLst>
                                            <p:cond delay="0"/>
                                          </p:stCondLst>
                                        </p:cTn>
                                        <p:tgtEl>
                                          <p:spTgt spid="103"/>
                                        </p:tgtEl>
                                        <p:attrNameLst>
                                          <p:attrName>style.visibility</p:attrName>
                                        </p:attrNameLst>
                                      </p:cBhvr>
                                      <p:to>
                                        <p:strVal val="visible"/>
                                      </p:to>
                                    </p:set>
                                    <p:animEffect transition="in" filter="fade">
                                      <p:cBhvr>
                                        <p:cTn id="226" dur="1000"/>
                                        <p:tgtEl>
                                          <p:spTgt spid="103"/>
                                        </p:tgtEl>
                                      </p:cBhvr>
                                    </p:animEffect>
                                    <p:anim calcmode="lin" valueType="num">
                                      <p:cBhvr>
                                        <p:cTn id="227" dur="1000" fill="hold"/>
                                        <p:tgtEl>
                                          <p:spTgt spid="103"/>
                                        </p:tgtEl>
                                        <p:attrNameLst>
                                          <p:attrName>ppt_x</p:attrName>
                                        </p:attrNameLst>
                                      </p:cBhvr>
                                      <p:tavLst>
                                        <p:tav tm="0">
                                          <p:val>
                                            <p:strVal val="#ppt_x"/>
                                          </p:val>
                                        </p:tav>
                                        <p:tav tm="100000">
                                          <p:val>
                                            <p:strVal val="#ppt_x"/>
                                          </p:val>
                                        </p:tav>
                                      </p:tavLst>
                                    </p:anim>
                                    <p:anim calcmode="lin" valueType="num">
                                      <p:cBhvr>
                                        <p:cTn id="228" dur="1000" fill="hold"/>
                                        <p:tgtEl>
                                          <p:spTgt spid="103"/>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82"/>
                                        </p:tgtEl>
                                        <p:attrNameLst>
                                          <p:attrName>style.visibility</p:attrName>
                                        </p:attrNameLst>
                                      </p:cBhvr>
                                      <p:to>
                                        <p:strVal val="visible"/>
                                      </p:to>
                                    </p:set>
                                    <p:animEffect transition="in" filter="fade">
                                      <p:cBhvr>
                                        <p:cTn id="231" dur="1000"/>
                                        <p:tgtEl>
                                          <p:spTgt spid="82"/>
                                        </p:tgtEl>
                                      </p:cBhvr>
                                    </p:animEffect>
                                    <p:anim calcmode="lin" valueType="num">
                                      <p:cBhvr>
                                        <p:cTn id="232" dur="1000" fill="hold"/>
                                        <p:tgtEl>
                                          <p:spTgt spid="82"/>
                                        </p:tgtEl>
                                        <p:attrNameLst>
                                          <p:attrName>ppt_x</p:attrName>
                                        </p:attrNameLst>
                                      </p:cBhvr>
                                      <p:tavLst>
                                        <p:tav tm="0">
                                          <p:val>
                                            <p:strVal val="#ppt_x"/>
                                          </p:val>
                                        </p:tav>
                                        <p:tav tm="100000">
                                          <p:val>
                                            <p:strVal val="#ppt_x"/>
                                          </p:val>
                                        </p:tav>
                                      </p:tavLst>
                                    </p:anim>
                                    <p:anim calcmode="lin" valueType="num">
                                      <p:cBhvr>
                                        <p:cTn id="233" dur="1000" fill="hold"/>
                                        <p:tgtEl>
                                          <p:spTgt spid="82"/>
                                        </p:tgtEl>
                                        <p:attrNameLst>
                                          <p:attrName>ppt_y</p:attrName>
                                        </p:attrNameLst>
                                      </p:cBhvr>
                                      <p:tavLst>
                                        <p:tav tm="0">
                                          <p:val>
                                            <p:strVal val="#ppt_y+.1"/>
                                          </p:val>
                                        </p:tav>
                                        <p:tav tm="100000">
                                          <p:val>
                                            <p:strVal val="#ppt_y"/>
                                          </p:val>
                                        </p:tav>
                                      </p:tavLst>
                                    </p:anim>
                                  </p:childTnLst>
                                </p:cTn>
                              </p:par>
                              <p:par>
                                <p:cTn id="234" presetID="42" presetClass="entr" presetSubtype="0" fill="hold" nodeType="withEffect">
                                  <p:stCondLst>
                                    <p:cond delay="0"/>
                                  </p:stCondLst>
                                  <p:childTnLst>
                                    <p:set>
                                      <p:cBhvr>
                                        <p:cTn id="235" dur="1" fill="hold">
                                          <p:stCondLst>
                                            <p:cond delay="0"/>
                                          </p:stCondLst>
                                        </p:cTn>
                                        <p:tgtEl>
                                          <p:spTgt spid="83"/>
                                        </p:tgtEl>
                                        <p:attrNameLst>
                                          <p:attrName>style.visibility</p:attrName>
                                        </p:attrNameLst>
                                      </p:cBhvr>
                                      <p:to>
                                        <p:strVal val="visible"/>
                                      </p:to>
                                    </p:set>
                                    <p:animEffect transition="in" filter="fade">
                                      <p:cBhvr>
                                        <p:cTn id="236" dur="1000"/>
                                        <p:tgtEl>
                                          <p:spTgt spid="83"/>
                                        </p:tgtEl>
                                      </p:cBhvr>
                                    </p:animEffect>
                                    <p:anim calcmode="lin" valueType="num">
                                      <p:cBhvr>
                                        <p:cTn id="237" dur="1000" fill="hold"/>
                                        <p:tgtEl>
                                          <p:spTgt spid="83"/>
                                        </p:tgtEl>
                                        <p:attrNameLst>
                                          <p:attrName>ppt_x</p:attrName>
                                        </p:attrNameLst>
                                      </p:cBhvr>
                                      <p:tavLst>
                                        <p:tav tm="0">
                                          <p:val>
                                            <p:strVal val="#ppt_x"/>
                                          </p:val>
                                        </p:tav>
                                        <p:tav tm="100000">
                                          <p:val>
                                            <p:strVal val="#ppt_x"/>
                                          </p:val>
                                        </p:tav>
                                      </p:tavLst>
                                    </p:anim>
                                    <p:anim calcmode="lin" valueType="num">
                                      <p:cBhvr>
                                        <p:cTn id="238" dur="1000" fill="hold"/>
                                        <p:tgtEl>
                                          <p:spTgt spid="83"/>
                                        </p:tgtEl>
                                        <p:attrNameLst>
                                          <p:attrName>ppt_y</p:attrName>
                                        </p:attrNameLst>
                                      </p:cBhvr>
                                      <p:tavLst>
                                        <p:tav tm="0">
                                          <p:val>
                                            <p:strVal val="#ppt_y+.1"/>
                                          </p:val>
                                        </p:tav>
                                        <p:tav tm="100000">
                                          <p:val>
                                            <p:strVal val="#ppt_y"/>
                                          </p:val>
                                        </p:tav>
                                      </p:tavLst>
                                    </p:anim>
                                  </p:childTnLst>
                                </p:cTn>
                              </p:par>
                              <p:par>
                                <p:cTn id="239" presetID="42" presetClass="entr" presetSubtype="0" fill="hold" nodeType="withEffect">
                                  <p:stCondLst>
                                    <p:cond delay="0"/>
                                  </p:stCondLst>
                                  <p:childTnLst>
                                    <p:set>
                                      <p:cBhvr>
                                        <p:cTn id="240" dur="1" fill="hold">
                                          <p:stCondLst>
                                            <p:cond delay="0"/>
                                          </p:stCondLst>
                                        </p:cTn>
                                        <p:tgtEl>
                                          <p:spTgt spid="278"/>
                                        </p:tgtEl>
                                        <p:attrNameLst>
                                          <p:attrName>style.visibility</p:attrName>
                                        </p:attrNameLst>
                                      </p:cBhvr>
                                      <p:to>
                                        <p:strVal val="visible"/>
                                      </p:to>
                                    </p:set>
                                    <p:animEffect transition="in" filter="fade">
                                      <p:cBhvr>
                                        <p:cTn id="241" dur="1000"/>
                                        <p:tgtEl>
                                          <p:spTgt spid="278"/>
                                        </p:tgtEl>
                                      </p:cBhvr>
                                    </p:animEffect>
                                    <p:anim calcmode="lin" valueType="num">
                                      <p:cBhvr>
                                        <p:cTn id="242" dur="1000" fill="hold"/>
                                        <p:tgtEl>
                                          <p:spTgt spid="278"/>
                                        </p:tgtEl>
                                        <p:attrNameLst>
                                          <p:attrName>ppt_x</p:attrName>
                                        </p:attrNameLst>
                                      </p:cBhvr>
                                      <p:tavLst>
                                        <p:tav tm="0">
                                          <p:val>
                                            <p:strVal val="#ppt_x"/>
                                          </p:val>
                                        </p:tav>
                                        <p:tav tm="100000">
                                          <p:val>
                                            <p:strVal val="#ppt_x"/>
                                          </p:val>
                                        </p:tav>
                                      </p:tavLst>
                                    </p:anim>
                                    <p:anim calcmode="lin" valueType="num">
                                      <p:cBhvr>
                                        <p:cTn id="243" dur="1000" fill="hold"/>
                                        <p:tgtEl>
                                          <p:spTgt spid="278"/>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81"/>
                                        </p:tgtEl>
                                        <p:attrNameLst>
                                          <p:attrName>style.visibility</p:attrName>
                                        </p:attrNameLst>
                                      </p:cBhvr>
                                      <p:to>
                                        <p:strVal val="visible"/>
                                      </p:to>
                                    </p:set>
                                    <p:animEffect transition="in" filter="fade">
                                      <p:cBhvr>
                                        <p:cTn id="246" dur="1000"/>
                                        <p:tgtEl>
                                          <p:spTgt spid="81"/>
                                        </p:tgtEl>
                                      </p:cBhvr>
                                    </p:animEffect>
                                    <p:anim calcmode="lin" valueType="num">
                                      <p:cBhvr>
                                        <p:cTn id="247" dur="1000" fill="hold"/>
                                        <p:tgtEl>
                                          <p:spTgt spid="81"/>
                                        </p:tgtEl>
                                        <p:attrNameLst>
                                          <p:attrName>ppt_x</p:attrName>
                                        </p:attrNameLst>
                                      </p:cBhvr>
                                      <p:tavLst>
                                        <p:tav tm="0">
                                          <p:val>
                                            <p:strVal val="#ppt_x"/>
                                          </p:val>
                                        </p:tav>
                                        <p:tav tm="100000">
                                          <p:val>
                                            <p:strVal val="#ppt_x"/>
                                          </p:val>
                                        </p:tav>
                                      </p:tavLst>
                                    </p:anim>
                                    <p:anim calcmode="lin" valueType="num">
                                      <p:cBhvr>
                                        <p:cTn id="248"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par>
                    <p:cTn id="249" fill="hold">
                      <p:stCondLst>
                        <p:cond delay="indefinite"/>
                      </p:stCondLst>
                      <p:childTnLst>
                        <p:par>
                          <p:cTn id="250" fill="hold">
                            <p:stCondLst>
                              <p:cond delay="0"/>
                            </p:stCondLst>
                            <p:childTnLst>
                              <p:par>
                                <p:cTn id="251" presetID="42" presetClass="entr" presetSubtype="0" fill="hold" grpId="0" nodeType="clickEffect">
                                  <p:stCondLst>
                                    <p:cond delay="0"/>
                                  </p:stCondLst>
                                  <p:childTnLst>
                                    <p:set>
                                      <p:cBhvr>
                                        <p:cTn id="252" dur="1" fill="hold">
                                          <p:stCondLst>
                                            <p:cond delay="0"/>
                                          </p:stCondLst>
                                        </p:cTn>
                                        <p:tgtEl>
                                          <p:spTgt spid="74"/>
                                        </p:tgtEl>
                                        <p:attrNameLst>
                                          <p:attrName>style.visibility</p:attrName>
                                        </p:attrNameLst>
                                      </p:cBhvr>
                                      <p:to>
                                        <p:strVal val="visible"/>
                                      </p:to>
                                    </p:set>
                                    <p:animEffect transition="in" filter="fade">
                                      <p:cBhvr>
                                        <p:cTn id="253" dur="1000"/>
                                        <p:tgtEl>
                                          <p:spTgt spid="74"/>
                                        </p:tgtEl>
                                      </p:cBhvr>
                                    </p:animEffect>
                                    <p:anim calcmode="lin" valueType="num">
                                      <p:cBhvr>
                                        <p:cTn id="254" dur="1000" fill="hold"/>
                                        <p:tgtEl>
                                          <p:spTgt spid="74"/>
                                        </p:tgtEl>
                                        <p:attrNameLst>
                                          <p:attrName>ppt_x</p:attrName>
                                        </p:attrNameLst>
                                      </p:cBhvr>
                                      <p:tavLst>
                                        <p:tav tm="0">
                                          <p:val>
                                            <p:strVal val="#ppt_x"/>
                                          </p:val>
                                        </p:tav>
                                        <p:tav tm="100000">
                                          <p:val>
                                            <p:strVal val="#ppt_x"/>
                                          </p:val>
                                        </p:tav>
                                      </p:tavLst>
                                    </p:anim>
                                    <p:anim calcmode="lin" valueType="num">
                                      <p:cBhvr>
                                        <p:cTn id="255" dur="1000" fill="hold"/>
                                        <p:tgtEl>
                                          <p:spTgt spid="74"/>
                                        </p:tgtEl>
                                        <p:attrNameLst>
                                          <p:attrName>ppt_y</p:attrName>
                                        </p:attrNameLst>
                                      </p:cBhvr>
                                      <p:tavLst>
                                        <p:tav tm="0">
                                          <p:val>
                                            <p:strVal val="#ppt_y+.1"/>
                                          </p:val>
                                        </p:tav>
                                        <p:tav tm="100000">
                                          <p:val>
                                            <p:strVal val="#ppt_y"/>
                                          </p:val>
                                        </p:tav>
                                      </p:tavLst>
                                    </p:anim>
                                  </p:childTnLst>
                                </p:cTn>
                              </p:par>
                              <p:par>
                                <p:cTn id="256" presetID="42" presetClass="entr" presetSubtype="0" fill="hold" grpId="0" nodeType="withEffect">
                                  <p:stCondLst>
                                    <p:cond delay="0"/>
                                  </p:stCondLst>
                                  <p:childTnLst>
                                    <p:set>
                                      <p:cBhvr>
                                        <p:cTn id="257" dur="1" fill="hold">
                                          <p:stCondLst>
                                            <p:cond delay="0"/>
                                          </p:stCondLst>
                                        </p:cTn>
                                        <p:tgtEl>
                                          <p:spTgt spid="75"/>
                                        </p:tgtEl>
                                        <p:attrNameLst>
                                          <p:attrName>style.visibility</p:attrName>
                                        </p:attrNameLst>
                                      </p:cBhvr>
                                      <p:to>
                                        <p:strVal val="visible"/>
                                      </p:to>
                                    </p:set>
                                    <p:animEffect transition="in" filter="fade">
                                      <p:cBhvr>
                                        <p:cTn id="258" dur="1000"/>
                                        <p:tgtEl>
                                          <p:spTgt spid="75"/>
                                        </p:tgtEl>
                                      </p:cBhvr>
                                    </p:animEffect>
                                    <p:anim calcmode="lin" valueType="num">
                                      <p:cBhvr>
                                        <p:cTn id="259" dur="1000" fill="hold"/>
                                        <p:tgtEl>
                                          <p:spTgt spid="75"/>
                                        </p:tgtEl>
                                        <p:attrNameLst>
                                          <p:attrName>ppt_x</p:attrName>
                                        </p:attrNameLst>
                                      </p:cBhvr>
                                      <p:tavLst>
                                        <p:tav tm="0">
                                          <p:val>
                                            <p:strVal val="#ppt_x"/>
                                          </p:val>
                                        </p:tav>
                                        <p:tav tm="100000">
                                          <p:val>
                                            <p:strVal val="#ppt_x"/>
                                          </p:val>
                                        </p:tav>
                                      </p:tavLst>
                                    </p:anim>
                                    <p:anim calcmode="lin" valueType="num">
                                      <p:cBhvr>
                                        <p:cTn id="260" dur="1000" fill="hold"/>
                                        <p:tgtEl>
                                          <p:spTgt spid="75"/>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76"/>
                                        </p:tgtEl>
                                        <p:attrNameLst>
                                          <p:attrName>style.visibility</p:attrName>
                                        </p:attrNameLst>
                                      </p:cBhvr>
                                      <p:to>
                                        <p:strVal val="visible"/>
                                      </p:to>
                                    </p:set>
                                    <p:animEffect transition="in" filter="fade">
                                      <p:cBhvr>
                                        <p:cTn id="263" dur="1000"/>
                                        <p:tgtEl>
                                          <p:spTgt spid="76"/>
                                        </p:tgtEl>
                                      </p:cBhvr>
                                    </p:animEffect>
                                    <p:anim calcmode="lin" valueType="num">
                                      <p:cBhvr>
                                        <p:cTn id="264" dur="1000" fill="hold"/>
                                        <p:tgtEl>
                                          <p:spTgt spid="76"/>
                                        </p:tgtEl>
                                        <p:attrNameLst>
                                          <p:attrName>ppt_x</p:attrName>
                                        </p:attrNameLst>
                                      </p:cBhvr>
                                      <p:tavLst>
                                        <p:tav tm="0">
                                          <p:val>
                                            <p:strVal val="#ppt_x"/>
                                          </p:val>
                                        </p:tav>
                                        <p:tav tm="100000">
                                          <p:val>
                                            <p:strVal val="#ppt_x"/>
                                          </p:val>
                                        </p:tav>
                                      </p:tavLst>
                                    </p:anim>
                                    <p:anim calcmode="lin" valueType="num">
                                      <p:cBhvr>
                                        <p:cTn id="265" dur="1000" fill="hold"/>
                                        <p:tgtEl>
                                          <p:spTgt spid="76"/>
                                        </p:tgtEl>
                                        <p:attrNameLst>
                                          <p:attrName>ppt_y</p:attrName>
                                        </p:attrNameLst>
                                      </p:cBhvr>
                                      <p:tavLst>
                                        <p:tav tm="0">
                                          <p:val>
                                            <p:strVal val="#ppt_y+.1"/>
                                          </p:val>
                                        </p:tav>
                                        <p:tav tm="100000">
                                          <p:val>
                                            <p:strVal val="#ppt_y"/>
                                          </p:val>
                                        </p:tav>
                                      </p:tavLst>
                                    </p:anim>
                                  </p:childTnLst>
                                </p:cTn>
                              </p:par>
                              <p:par>
                                <p:cTn id="266" presetID="42" presetClass="entr" presetSubtype="0" fill="hold" grpId="0" nodeType="withEffect">
                                  <p:stCondLst>
                                    <p:cond delay="0"/>
                                  </p:stCondLst>
                                  <p:childTnLst>
                                    <p:set>
                                      <p:cBhvr>
                                        <p:cTn id="267" dur="1" fill="hold">
                                          <p:stCondLst>
                                            <p:cond delay="0"/>
                                          </p:stCondLst>
                                        </p:cTn>
                                        <p:tgtEl>
                                          <p:spTgt spid="127"/>
                                        </p:tgtEl>
                                        <p:attrNameLst>
                                          <p:attrName>style.visibility</p:attrName>
                                        </p:attrNameLst>
                                      </p:cBhvr>
                                      <p:to>
                                        <p:strVal val="visible"/>
                                      </p:to>
                                    </p:set>
                                    <p:animEffect transition="in" filter="fade">
                                      <p:cBhvr>
                                        <p:cTn id="268" dur="1000"/>
                                        <p:tgtEl>
                                          <p:spTgt spid="127"/>
                                        </p:tgtEl>
                                      </p:cBhvr>
                                    </p:animEffect>
                                    <p:anim calcmode="lin" valueType="num">
                                      <p:cBhvr>
                                        <p:cTn id="269" dur="1000" fill="hold"/>
                                        <p:tgtEl>
                                          <p:spTgt spid="127"/>
                                        </p:tgtEl>
                                        <p:attrNameLst>
                                          <p:attrName>ppt_x</p:attrName>
                                        </p:attrNameLst>
                                      </p:cBhvr>
                                      <p:tavLst>
                                        <p:tav tm="0">
                                          <p:val>
                                            <p:strVal val="#ppt_x"/>
                                          </p:val>
                                        </p:tav>
                                        <p:tav tm="100000">
                                          <p:val>
                                            <p:strVal val="#ppt_x"/>
                                          </p:val>
                                        </p:tav>
                                      </p:tavLst>
                                    </p:anim>
                                    <p:anim calcmode="lin" valueType="num">
                                      <p:cBhvr>
                                        <p:cTn id="270" dur="1000" fill="hold"/>
                                        <p:tgtEl>
                                          <p:spTgt spid="127"/>
                                        </p:tgtEl>
                                        <p:attrNameLst>
                                          <p:attrName>ppt_y</p:attrName>
                                        </p:attrNameLst>
                                      </p:cBhvr>
                                      <p:tavLst>
                                        <p:tav tm="0">
                                          <p:val>
                                            <p:strVal val="#ppt_y+.1"/>
                                          </p:val>
                                        </p:tav>
                                        <p:tav tm="100000">
                                          <p:val>
                                            <p:strVal val="#ppt_y"/>
                                          </p:val>
                                        </p:tav>
                                      </p:tavLst>
                                    </p:anim>
                                  </p:childTnLst>
                                </p:cTn>
                              </p:par>
                              <p:par>
                                <p:cTn id="271" presetID="42" presetClass="entr" presetSubtype="0" fill="hold" grpId="0" nodeType="withEffect">
                                  <p:stCondLst>
                                    <p:cond delay="0"/>
                                  </p:stCondLst>
                                  <p:childTnLst>
                                    <p:set>
                                      <p:cBhvr>
                                        <p:cTn id="272" dur="1" fill="hold">
                                          <p:stCondLst>
                                            <p:cond delay="0"/>
                                          </p:stCondLst>
                                        </p:cTn>
                                        <p:tgtEl>
                                          <p:spTgt spid="128"/>
                                        </p:tgtEl>
                                        <p:attrNameLst>
                                          <p:attrName>style.visibility</p:attrName>
                                        </p:attrNameLst>
                                      </p:cBhvr>
                                      <p:to>
                                        <p:strVal val="visible"/>
                                      </p:to>
                                    </p:set>
                                    <p:animEffect transition="in" filter="fade">
                                      <p:cBhvr>
                                        <p:cTn id="273" dur="1000"/>
                                        <p:tgtEl>
                                          <p:spTgt spid="128"/>
                                        </p:tgtEl>
                                      </p:cBhvr>
                                    </p:animEffect>
                                    <p:anim calcmode="lin" valueType="num">
                                      <p:cBhvr>
                                        <p:cTn id="274" dur="1000" fill="hold"/>
                                        <p:tgtEl>
                                          <p:spTgt spid="128"/>
                                        </p:tgtEl>
                                        <p:attrNameLst>
                                          <p:attrName>ppt_x</p:attrName>
                                        </p:attrNameLst>
                                      </p:cBhvr>
                                      <p:tavLst>
                                        <p:tav tm="0">
                                          <p:val>
                                            <p:strVal val="#ppt_x"/>
                                          </p:val>
                                        </p:tav>
                                        <p:tav tm="100000">
                                          <p:val>
                                            <p:strVal val="#ppt_x"/>
                                          </p:val>
                                        </p:tav>
                                      </p:tavLst>
                                    </p:anim>
                                    <p:anim calcmode="lin" valueType="num">
                                      <p:cBhvr>
                                        <p:cTn id="275" dur="1000" fill="hold"/>
                                        <p:tgtEl>
                                          <p:spTgt spid="128"/>
                                        </p:tgtEl>
                                        <p:attrNameLst>
                                          <p:attrName>ppt_y</p:attrName>
                                        </p:attrNameLst>
                                      </p:cBhvr>
                                      <p:tavLst>
                                        <p:tav tm="0">
                                          <p:val>
                                            <p:strVal val="#ppt_y+.1"/>
                                          </p:val>
                                        </p:tav>
                                        <p:tav tm="100000">
                                          <p:val>
                                            <p:strVal val="#ppt_y"/>
                                          </p:val>
                                        </p:tav>
                                      </p:tavLst>
                                    </p:anim>
                                  </p:childTnLst>
                                </p:cTn>
                              </p:par>
                              <p:par>
                                <p:cTn id="276" presetID="42" presetClass="entr" presetSubtype="0" fill="hold" nodeType="withEffect">
                                  <p:stCondLst>
                                    <p:cond delay="0"/>
                                  </p:stCondLst>
                                  <p:childTnLst>
                                    <p:set>
                                      <p:cBhvr>
                                        <p:cTn id="277" dur="1" fill="hold">
                                          <p:stCondLst>
                                            <p:cond delay="0"/>
                                          </p:stCondLst>
                                        </p:cTn>
                                        <p:tgtEl>
                                          <p:spTgt spid="77"/>
                                        </p:tgtEl>
                                        <p:attrNameLst>
                                          <p:attrName>style.visibility</p:attrName>
                                        </p:attrNameLst>
                                      </p:cBhvr>
                                      <p:to>
                                        <p:strVal val="visible"/>
                                      </p:to>
                                    </p:set>
                                    <p:animEffect transition="in" filter="fade">
                                      <p:cBhvr>
                                        <p:cTn id="278" dur="1000"/>
                                        <p:tgtEl>
                                          <p:spTgt spid="77"/>
                                        </p:tgtEl>
                                      </p:cBhvr>
                                    </p:animEffect>
                                    <p:anim calcmode="lin" valueType="num">
                                      <p:cBhvr>
                                        <p:cTn id="279" dur="1000" fill="hold"/>
                                        <p:tgtEl>
                                          <p:spTgt spid="77"/>
                                        </p:tgtEl>
                                        <p:attrNameLst>
                                          <p:attrName>ppt_x</p:attrName>
                                        </p:attrNameLst>
                                      </p:cBhvr>
                                      <p:tavLst>
                                        <p:tav tm="0">
                                          <p:val>
                                            <p:strVal val="#ppt_x"/>
                                          </p:val>
                                        </p:tav>
                                        <p:tav tm="100000">
                                          <p:val>
                                            <p:strVal val="#ppt_x"/>
                                          </p:val>
                                        </p:tav>
                                      </p:tavLst>
                                    </p:anim>
                                    <p:anim calcmode="lin" valueType="num">
                                      <p:cBhvr>
                                        <p:cTn id="280" dur="1000" fill="hold"/>
                                        <p:tgtEl>
                                          <p:spTgt spid="77"/>
                                        </p:tgtEl>
                                        <p:attrNameLst>
                                          <p:attrName>ppt_y</p:attrName>
                                        </p:attrNameLst>
                                      </p:cBhvr>
                                      <p:tavLst>
                                        <p:tav tm="0">
                                          <p:val>
                                            <p:strVal val="#ppt_y+.1"/>
                                          </p:val>
                                        </p:tav>
                                        <p:tav tm="100000">
                                          <p:val>
                                            <p:strVal val="#ppt_y"/>
                                          </p:val>
                                        </p:tav>
                                      </p:tavLst>
                                    </p:anim>
                                  </p:childTnLst>
                                </p:cTn>
                              </p:par>
                              <p:par>
                                <p:cTn id="281" presetID="42" presetClass="entr" presetSubtype="0" fill="hold" nodeType="withEffect">
                                  <p:stCondLst>
                                    <p:cond delay="0"/>
                                  </p:stCondLst>
                                  <p:childTnLst>
                                    <p:set>
                                      <p:cBhvr>
                                        <p:cTn id="282" dur="1" fill="hold">
                                          <p:stCondLst>
                                            <p:cond delay="0"/>
                                          </p:stCondLst>
                                        </p:cTn>
                                        <p:tgtEl>
                                          <p:spTgt spid="130"/>
                                        </p:tgtEl>
                                        <p:attrNameLst>
                                          <p:attrName>style.visibility</p:attrName>
                                        </p:attrNameLst>
                                      </p:cBhvr>
                                      <p:to>
                                        <p:strVal val="visible"/>
                                      </p:to>
                                    </p:set>
                                    <p:animEffect transition="in" filter="fade">
                                      <p:cBhvr>
                                        <p:cTn id="283" dur="1000"/>
                                        <p:tgtEl>
                                          <p:spTgt spid="130"/>
                                        </p:tgtEl>
                                      </p:cBhvr>
                                    </p:animEffect>
                                    <p:anim calcmode="lin" valueType="num">
                                      <p:cBhvr>
                                        <p:cTn id="284" dur="1000" fill="hold"/>
                                        <p:tgtEl>
                                          <p:spTgt spid="130"/>
                                        </p:tgtEl>
                                        <p:attrNameLst>
                                          <p:attrName>ppt_x</p:attrName>
                                        </p:attrNameLst>
                                      </p:cBhvr>
                                      <p:tavLst>
                                        <p:tav tm="0">
                                          <p:val>
                                            <p:strVal val="#ppt_x"/>
                                          </p:val>
                                        </p:tav>
                                        <p:tav tm="100000">
                                          <p:val>
                                            <p:strVal val="#ppt_x"/>
                                          </p:val>
                                        </p:tav>
                                      </p:tavLst>
                                    </p:anim>
                                    <p:anim calcmode="lin" valueType="num">
                                      <p:cBhvr>
                                        <p:cTn id="285" dur="1000" fill="hold"/>
                                        <p:tgtEl>
                                          <p:spTgt spid="130"/>
                                        </p:tgtEl>
                                        <p:attrNameLst>
                                          <p:attrName>ppt_y</p:attrName>
                                        </p:attrNameLst>
                                      </p:cBhvr>
                                      <p:tavLst>
                                        <p:tav tm="0">
                                          <p:val>
                                            <p:strVal val="#ppt_y+.1"/>
                                          </p:val>
                                        </p:tav>
                                        <p:tav tm="100000">
                                          <p:val>
                                            <p:strVal val="#ppt_y"/>
                                          </p:val>
                                        </p:tav>
                                      </p:tavLst>
                                    </p:anim>
                                  </p:childTnLst>
                                </p:cTn>
                              </p:par>
                              <p:par>
                                <p:cTn id="286" presetID="42" presetClass="entr" presetSubtype="0" fill="hold" nodeType="withEffect">
                                  <p:stCondLst>
                                    <p:cond delay="0"/>
                                  </p:stCondLst>
                                  <p:childTnLst>
                                    <p:set>
                                      <p:cBhvr>
                                        <p:cTn id="287" dur="1" fill="hold">
                                          <p:stCondLst>
                                            <p:cond delay="0"/>
                                          </p:stCondLst>
                                        </p:cTn>
                                        <p:tgtEl>
                                          <p:spTgt spid="181"/>
                                        </p:tgtEl>
                                        <p:attrNameLst>
                                          <p:attrName>style.visibility</p:attrName>
                                        </p:attrNameLst>
                                      </p:cBhvr>
                                      <p:to>
                                        <p:strVal val="visible"/>
                                      </p:to>
                                    </p:set>
                                    <p:animEffect transition="in" filter="fade">
                                      <p:cBhvr>
                                        <p:cTn id="288" dur="1000"/>
                                        <p:tgtEl>
                                          <p:spTgt spid="181"/>
                                        </p:tgtEl>
                                      </p:cBhvr>
                                    </p:animEffect>
                                    <p:anim calcmode="lin" valueType="num">
                                      <p:cBhvr>
                                        <p:cTn id="289" dur="1000" fill="hold"/>
                                        <p:tgtEl>
                                          <p:spTgt spid="181"/>
                                        </p:tgtEl>
                                        <p:attrNameLst>
                                          <p:attrName>ppt_x</p:attrName>
                                        </p:attrNameLst>
                                      </p:cBhvr>
                                      <p:tavLst>
                                        <p:tav tm="0">
                                          <p:val>
                                            <p:strVal val="#ppt_x"/>
                                          </p:val>
                                        </p:tav>
                                        <p:tav tm="100000">
                                          <p:val>
                                            <p:strVal val="#ppt_x"/>
                                          </p:val>
                                        </p:tav>
                                      </p:tavLst>
                                    </p:anim>
                                    <p:anim calcmode="lin" valueType="num">
                                      <p:cBhvr>
                                        <p:cTn id="290" dur="1000" fill="hold"/>
                                        <p:tgtEl>
                                          <p:spTgt spid="181"/>
                                        </p:tgtEl>
                                        <p:attrNameLst>
                                          <p:attrName>ppt_y</p:attrName>
                                        </p:attrNameLst>
                                      </p:cBhvr>
                                      <p:tavLst>
                                        <p:tav tm="0">
                                          <p:val>
                                            <p:strVal val="#ppt_y+.1"/>
                                          </p:val>
                                        </p:tav>
                                        <p:tav tm="100000">
                                          <p:val>
                                            <p:strVal val="#ppt_y"/>
                                          </p:val>
                                        </p:tav>
                                      </p:tavLst>
                                    </p:anim>
                                  </p:childTnLst>
                                </p:cTn>
                              </p:par>
                              <p:par>
                                <p:cTn id="291" presetID="42" presetClass="entr" presetSubtype="0" fill="hold" nodeType="withEffect">
                                  <p:stCondLst>
                                    <p:cond delay="0"/>
                                  </p:stCondLst>
                                  <p:childTnLst>
                                    <p:set>
                                      <p:cBhvr>
                                        <p:cTn id="292" dur="1" fill="hold">
                                          <p:stCondLst>
                                            <p:cond delay="0"/>
                                          </p:stCondLst>
                                        </p:cTn>
                                        <p:tgtEl>
                                          <p:spTgt spid="169"/>
                                        </p:tgtEl>
                                        <p:attrNameLst>
                                          <p:attrName>style.visibility</p:attrName>
                                        </p:attrNameLst>
                                      </p:cBhvr>
                                      <p:to>
                                        <p:strVal val="visible"/>
                                      </p:to>
                                    </p:set>
                                    <p:animEffect transition="in" filter="fade">
                                      <p:cBhvr>
                                        <p:cTn id="293" dur="1000"/>
                                        <p:tgtEl>
                                          <p:spTgt spid="169"/>
                                        </p:tgtEl>
                                      </p:cBhvr>
                                    </p:animEffect>
                                    <p:anim calcmode="lin" valueType="num">
                                      <p:cBhvr>
                                        <p:cTn id="294" dur="1000" fill="hold"/>
                                        <p:tgtEl>
                                          <p:spTgt spid="169"/>
                                        </p:tgtEl>
                                        <p:attrNameLst>
                                          <p:attrName>ppt_x</p:attrName>
                                        </p:attrNameLst>
                                      </p:cBhvr>
                                      <p:tavLst>
                                        <p:tav tm="0">
                                          <p:val>
                                            <p:strVal val="#ppt_x"/>
                                          </p:val>
                                        </p:tav>
                                        <p:tav tm="100000">
                                          <p:val>
                                            <p:strVal val="#ppt_x"/>
                                          </p:val>
                                        </p:tav>
                                      </p:tavLst>
                                    </p:anim>
                                    <p:anim calcmode="lin" valueType="num">
                                      <p:cBhvr>
                                        <p:cTn id="295" dur="1000" fill="hold"/>
                                        <p:tgtEl>
                                          <p:spTgt spid="169"/>
                                        </p:tgtEl>
                                        <p:attrNameLst>
                                          <p:attrName>ppt_y</p:attrName>
                                        </p:attrNameLst>
                                      </p:cBhvr>
                                      <p:tavLst>
                                        <p:tav tm="0">
                                          <p:val>
                                            <p:strVal val="#ppt_y+.1"/>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42" presetClass="entr" presetSubtype="0" fill="hold" grpId="0" nodeType="clickEffect">
                                  <p:stCondLst>
                                    <p:cond delay="0"/>
                                  </p:stCondLst>
                                  <p:childTnLst>
                                    <p:set>
                                      <p:cBhvr>
                                        <p:cTn id="299" dur="1" fill="hold">
                                          <p:stCondLst>
                                            <p:cond delay="0"/>
                                          </p:stCondLst>
                                        </p:cTn>
                                        <p:tgtEl>
                                          <p:spTgt spid="27"/>
                                        </p:tgtEl>
                                        <p:attrNameLst>
                                          <p:attrName>style.visibility</p:attrName>
                                        </p:attrNameLst>
                                      </p:cBhvr>
                                      <p:to>
                                        <p:strVal val="visible"/>
                                      </p:to>
                                    </p:set>
                                    <p:animEffect transition="in" filter="fade">
                                      <p:cBhvr>
                                        <p:cTn id="300" dur="1000"/>
                                        <p:tgtEl>
                                          <p:spTgt spid="27"/>
                                        </p:tgtEl>
                                      </p:cBhvr>
                                    </p:animEffect>
                                    <p:anim calcmode="lin" valueType="num">
                                      <p:cBhvr>
                                        <p:cTn id="301" dur="1000" fill="hold"/>
                                        <p:tgtEl>
                                          <p:spTgt spid="27"/>
                                        </p:tgtEl>
                                        <p:attrNameLst>
                                          <p:attrName>ppt_x</p:attrName>
                                        </p:attrNameLst>
                                      </p:cBhvr>
                                      <p:tavLst>
                                        <p:tav tm="0">
                                          <p:val>
                                            <p:strVal val="#ppt_x"/>
                                          </p:val>
                                        </p:tav>
                                        <p:tav tm="100000">
                                          <p:val>
                                            <p:strVal val="#ppt_x"/>
                                          </p:val>
                                        </p:tav>
                                      </p:tavLst>
                                    </p:anim>
                                    <p:anim calcmode="lin" valueType="num">
                                      <p:cBhvr>
                                        <p:cTn id="302" dur="1000" fill="hold"/>
                                        <p:tgtEl>
                                          <p:spTgt spid="27"/>
                                        </p:tgtEl>
                                        <p:attrNameLst>
                                          <p:attrName>ppt_y</p:attrName>
                                        </p:attrNameLst>
                                      </p:cBhvr>
                                      <p:tavLst>
                                        <p:tav tm="0">
                                          <p:val>
                                            <p:strVal val="#ppt_y+.1"/>
                                          </p:val>
                                        </p:tav>
                                        <p:tav tm="100000">
                                          <p:val>
                                            <p:strVal val="#ppt_y"/>
                                          </p:val>
                                        </p:tav>
                                      </p:tavLst>
                                    </p:anim>
                                  </p:childTnLst>
                                </p:cTn>
                              </p:par>
                              <p:par>
                                <p:cTn id="303" presetID="42" presetClass="entr" presetSubtype="0" fill="hold" grpId="0" nodeType="withEffect">
                                  <p:stCondLst>
                                    <p:cond delay="0"/>
                                  </p:stCondLst>
                                  <p:childTnLst>
                                    <p:set>
                                      <p:cBhvr>
                                        <p:cTn id="304" dur="1" fill="hold">
                                          <p:stCondLst>
                                            <p:cond delay="0"/>
                                          </p:stCondLst>
                                        </p:cTn>
                                        <p:tgtEl>
                                          <p:spTgt spid="28"/>
                                        </p:tgtEl>
                                        <p:attrNameLst>
                                          <p:attrName>style.visibility</p:attrName>
                                        </p:attrNameLst>
                                      </p:cBhvr>
                                      <p:to>
                                        <p:strVal val="visible"/>
                                      </p:to>
                                    </p:set>
                                    <p:animEffect transition="in" filter="fade">
                                      <p:cBhvr>
                                        <p:cTn id="305" dur="1000"/>
                                        <p:tgtEl>
                                          <p:spTgt spid="28"/>
                                        </p:tgtEl>
                                      </p:cBhvr>
                                    </p:animEffect>
                                    <p:anim calcmode="lin" valueType="num">
                                      <p:cBhvr>
                                        <p:cTn id="306" dur="1000" fill="hold"/>
                                        <p:tgtEl>
                                          <p:spTgt spid="28"/>
                                        </p:tgtEl>
                                        <p:attrNameLst>
                                          <p:attrName>ppt_x</p:attrName>
                                        </p:attrNameLst>
                                      </p:cBhvr>
                                      <p:tavLst>
                                        <p:tav tm="0">
                                          <p:val>
                                            <p:strVal val="#ppt_x"/>
                                          </p:val>
                                        </p:tav>
                                        <p:tav tm="100000">
                                          <p:val>
                                            <p:strVal val="#ppt_x"/>
                                          </p:val>
                                        </p:tav>
                                      </p:tavLst>
                                    </p:anim>
                                    <p:anim calcmode="lin" valueType="num">
                                      <p:cBhvr>
                                        <p:cTn id="307" dur="1000" fill="hold"/>
                                        <p:tgtEl>
                                          <p:spTgt spid="28"/>
                                        </p:tgtEl>
                                        <p:attrNameLst>
                                          <p:attrName>ppt_y</p:attrName>
                                        </p:attrNameLst>
                                      </p:cBhvr>
                                      <p:tavLst>
                                        <p:tav tm="0">
                                          <p:val>
                                            <p:strVal val="#ppt_y+.1"/>
                                          </p:val>
                                        </p:tav>
                                        <p:tav tm="100000">
                                          <p:val>
                                            <p:strVal val="#ppt_y"/>
                                          </p:val>
                                        </p:tav>
                                      </p:tavLst>
                                    </p:anim>
                                  </p:childTnLst>
                                </p:cTn>
                              </p:par>
                              <p:par>
                                <p:cTn id="308" presetID="42" presetClass="entr" presetSubtype="0" fill="hold" grpId="0" nodeType="withEffect">
                                  <p:stCondLst>
                                    <p:cond delay="0"/>
                                  </p:stCondLst>
                                  <p:childTnLst>
                                    <p:set>
                                      <p:cBhvr>
                                        <p:cTn id="309" dur="1" fill="hold">
                                          <p:stCondLst>
                                            <p:cond delay="0"/>
                                          </p:stCondLst>
                                        </p:cTn>
                                        <p:tgtEl>
                                          <p:spTgt spid="30"/>
                                        </p:tgtEl>
                                        <p:attrNameLst>
                                          <p:attrName>style.visibility</p:attrName>
                                        </p:attrNameLst>
                                      </p:cBhvr>
                                      <p:to>
                                        <p:strVal val="visible"/>
                                      </p:to>
                                    </p:set>
                                    <p:animEffect transition="in" filter="fade">
                                      <p:cBhvr>
                                        <p:cTn id="310" dur="1000"/>
                                        <p:tgtEl>
                                          <p:spTgt spid="30"/>
                                        </p:tgtEl>
                                      </p:cBhvr>
                                    </p:animEffect>
                                    <p:anim calcmode="lin" valueType="num">
                                      <p:cBhvr>
                                        <p:cTn id="311" dur="1000" fill="hold"/>
                                        <p:tgtEl>
                                          <p:spTgt spid="30"/>
                                        </p:tgtEl>
                                        <p:attrNameLst>
                                          <p:attrName>ppt_x</p:attrName>
                                        </p:attrNameLst>
                                      </p:cBhvr>
                                      <p:tavLst>
                                        <p:tav tm="0">
                                          <p:val>
                                            <p:strVal val="#ppt_x"/>
                                          </p:val>
                                        </p:tav>
                                        <p:tav tm="100000">
                                          <p:val>
                                            <p:strVal val="#ppt_x"/>
                                          </p:val>
                                        </p:tav>
                                      </p:tavLst>
                                    </p:anim>
                                    <p:anim calcmode="lin" valueType="num">
                                      <p:cBhvr>
                                        <p:cTn id="312" dur="1000" fill="hold"/>
                                        <p:tgtEl>
                                          <p:spTgt spid="30"/>
                                        </p:tgtEl>
                                        <p:attrNameLst>
                                          <p:attrName>ppt_y</p:attrName>
                                        </p:attrNameLst>
                                      </p:cBhvr>
                                      <p:tavLst>
                                        <p:tav tm="0">
                                          <p:val>
                                            <p:strVal val="#ppt_y+.1"/>
                                          </p:val>
                                        </p:tav>
                                        <p:tav tm="100000">
                                          <p:val>
                                            <p:strVal val="#ppt_y"/>
                                          </p:val>
                                        </p:tav>
                                      </p:tavLst>
                                    </p:anim>
                                  </p:childTnLst>
                                </p:cTn>
                              </p:par>
                              <p:par>
                                <p:cTn id="313" presetID="42" presetClass="entr" presetSubtype="0" fill="hold" nodeType="withEffect">
                                  <p:stCondLst>
                                    <p:cond delay="0"/>
                                  </p:stCondLst>
                                  <p:childTnLst>
                                    <p:set>
                                      <p:cBhvr>
                                        <p:cTn id="314" dur="1" fill="hold">
                                          <p:stCondLst>
                                            <p:cond delay="0"/>
                                          </p:stCondLst>
                                        </p:cTn>
                                        <p:tgtEl>
                                          <p:spTgt spid="172"/>
                                        </p:tgtEl>
                                        <p:attrNameLst>
                                          <p:attrName>style.visibility</p:attrName>
                                        </p:attrNameLst>
                                      </p:cBhvr>
                                      <p:to>
                                        <p:strVal val="visible"/>
                                      </p:to>
                                    </p:set>
                                    <p:animEffect transition="in" filter="fade">
                                      <p:cBhvr>
                                        <p:cTn id="315" dur="1000"/>
                                        <p:tgtEl>
                                          <p:spTgt spid="172"/>
                                        </p:tgtEl>
                                      </p:cBhvr>
                                    </p:animEffect>
                                    <p:anim calcmode="lin" valueType="num">
                                      <p:cBhvr>
                                        <p:cTn id="316" dur="1000" fill="hold"/>
                                        <p:tgtEl>
                                          <p:spTgt spid="172"/>
                                        </p:tgtEl>
                                        <p:attrNameLst>
                                          <p:attrName>ppt_x</p:attrName>
                                        </p:attrNameLst>
                                      </p:cBhvr>
                                      <p:tavLst>
                                        <p:tav tm="0">
                                          <p:val>
                                            <p:strVal val="#ppt_x"/>
                                          </p:val>
                                        </p:tav>
                                        <p:tav tm="100000">
                                          <p:val>
                                            <p:strVal val="#ppt_x"/>
                                          </p:val>
                                        </p:tav>
                                      </p:tavLst>
                                    </p:anim>
                                    <p:anim calcmode="lin" valueType="num">
                                      <p:cBhvr>
                                        <p:cTn id="317" dur="1000" fill="hold"/>
                                        <p:tgtEl>
                                          <p:spTgt spid="172"/>
                                        </p:tgtEl>
                                        <p:attrNameLst>
                                          <p:attrName>ppt_y</p:attrName>
                                        </p:attrNameLst>
                                      </p:cBhvr>
                                      <p:tavLst>
                                        <p:tav tm="0">
                                          <p:val>
                                            <p:strVal val="#ppt_y+.1"/>
                                          </p:val>
                                        </p:tav>
                                        <p:tav tm="100000">
                                          <p:val>
                                            <p:strVal val="#ppt_y"/>
                                          </p:val>
                                        </p:tav>
                                      </p:tavLst>
                                    </p:anim>
                                  </p:childTnLst>
                                </p:cTn>
                              </p:par>
                              <p:par>
                                <p:cTn id="318" presetID="42" presetClass="entr" presetSubtype="0" fill="hold" nodeType="withEffect">
                                  <p:stCondLst>
                                    <p:cond delay="0"/>
                                  </p:stCondLst>
                                  <p:childTnLst>
                                    <p:set>
                                      <p:cBhvr>
                                        <p:cTn id="319" dur="1" fill="hold">
                                          <p:stCondLst>
                                            <p:cond delay="0"/>
                                          </p:stCondLst>
                                        </p:cTn>
                                        <p:tgtEl>
                                          <p:spTgt spid="136"/>
                                        </p:tgtEl>
                                        <p:attrNameLst>
                                          <p:attrName>style.visibility</p:attrName>
                                        </p:attrNameLst>
                                      </p:cBhvr>
                                      <p:to>
                                        <p:strVal val="visible"/>
                                      </p:to>
                                    </p:set>
                                    <p:animEffect transition="in" filter="fade">
                                      <p:cBhvr>
                                        <p:cTn id="320" dur="1000"/>
                                        <p:tgtEl>
                                          <p:spTgt spid="136"/>
                                        </p:tgtEl>
                                      </p:cBhvr>
                                    </p:animEffect>
                                    <p:anim calcmode="lin" valueType="num">
                                      <p:cBhvr>
                                        <p:cTn id="321" dur="1000" fill="hold"/>
                                        <p:tgtEl>
                                          <p:spTgt spid="136"/>
                                        </p:tgtEl>
                                        <p:attrNameLst>
                                          <p:attrName>ppt_x</p:attrName>
                                        </p:attrNameLst>
                                      </p:cBhvr>
                                      <p:tavLst>
                                        <p:tav tm="0">
                                          <p:val>
                                            <p:strVal val="#ppt_x"/>
                                          </p:val>
                                        </p:tav>
                                        <p:tav tm="100000">
                                          <p:val>
                                            <p:strVal val="#ppt_x"/>
                                          </p:val>
                                        </p:tav>
                                      </p:tavLst>
                                    </p:anim>
                                    <p:anim calcmode="lin" valueType="num">
                                      <p:cBhvr>
                                        <p:cTn id="322" dur="1000" fill="hold"/>
                                        <p:tgtEl>
                                          <p:spTgt spid="136"/>
                                        </p:tgtEl>
                                        <p:attrNameLst>
                                          <p:attrName>ppt_y</p:attrName>
                                        </p:attrNameLst>
                                      </p:cBhvr>
                                      <p:tavLst>
                                        <p:tav tm="0">
                                          <p:val>
                                            <p:strVal val="#ppt_y+.1"/>
                                          </p:val>
                                        </p:tav>
                                        <p:tav tm="100000">
                                          <p:val>
                                            <p:strVal val="#ppt_y"/>
                                          </p:val>
                                        </p:tav>
                                      </p:tavLst>
                                    </p:anim>
                                  </p:childTnLst>
                                </p:cTn>
                              </p:par>
                              <p:par>
                                <p:cTn id="323" presetID="42" presetClass="entr" presetSubtype="0" fill="hold" nodeType="withEffect">
                                  <p:stCondLst>
                                    <p:cond delay="0"/>
                                  </p:stCondLst>
                                  <p:childTnLst>
                                    <p:set>
                                      <p:cBhvr>
                                        <p:cTn id="324" dur="1" fill="hold">
                                          <p:stCondLst>
                                            <p:cond delay="0"/>
                                          </p:stCondLst>
                                        </p:cTn>
                                        <p:tgtEl>
                                          <p:spTgt spid="175"/>
                                        </p:tgtEl>
                                        <p:attrNameLst>
                                          <p:attrName>style.visibility</p:attrName>
                                        </p:attrNameLst>
                                      </p:cBhvr>
                                      <p:to>
                                        <p:strVal val="visible"/>
                                      </p:to>
                                    </p:set>
                                    <p:animEffect transition="in" filter="fade">
                                      <p:cBhvr>
                                        <p:cTn id="325" dur="1000"/>
                                        <p:tgtEl>
                                          <p:spTgt spid="175"/>
                                        </p:tgtEl>
                                      </p:cBhvr>
                                    </p:animEffect>
                                    <p:anim calcmode="lin" valueType="num">
                                      <p:cBhvr>
                                        <p:cTn id="326" dur="1000" fill="hold"/>
                                        <p:tgtEl>
                                          <p:spTgt spid="175"/>
                                        </p:tgtEl>
                                        <p:attrNameLst>
                                          <p:attrName>ppt_x</p:attrName>
                                        </p:attrNameLst>
                                      </p:cBhvr>
                                      <p:tavLst>
                                        <p:tav tm="0">
                                          <p:val>
                                            <p:strVal val="#ppt_x"/>
                                          </p:val>
                                        </p:tav>
                                        <p:tav tm="100000">
                                          <p:val>
                                            <p:strVal val="#ppt_x"/>
                                          </p:val>
                                        </p:tav>
                                      </p:tavLst>
                                    </p:anim>
                                    <p:anim calcmode="lin" valueType="num">
                                      <p:cBhvr>
                                        <p:cTn id="327" dur="1000" fill="hold"/>
                                        <p:tgtEl>
                                          <p:spTgt spid="175"/>
                                        </p:tgtEl>
                                        <p:attrNameLst>
                                          <p:attrName>ppt_y</p:attrName>
                                        </p:attrNameLst>
                                      </p:cBhvr>
                                      <p:tavLst>
                                        <p:tav tm="0">
                                          <p:val>
                                            <p:strVal val="#ppt_y+.1"/>
                                          </p:val>
                                        </p:tav>
                                        <p:tav tm="100000">
                                          <p:val>
                                            <p:strVal val="#ppt_y"/>
                                          </p:val>
                                        </p:tav>
                                      </p:tavLst>
                                    </p:anim>
                                  </p:childTnLst>
                                </p:cTn>
                              </p:par>
                              <p:par>
                                <p:cTn id="328" presetID="42" presetClass="entr" presetSubtype="0" fill="hold" nodeType="withEffect">
                                  <p:stCondLst>
                                    <p:cond delay="0"/>
                                  </p:stCondLst>
                                  <p:childTnLst>
                                    <p:set>
                                      <p:cBhvr>
                                        <p:cTn id="329" dur="1" fill="hold">
                                          <p:stCondLst>
                                            <p:cond delay="0"/>
                                          </p:stCondLst>
                                        </p:cTn>
                                        <p:tgtEl>
                                          <p:spTgt spid="33"/>
                                        </p:tgtEl>
                                        <p:attrNameLst>
                                          <p:attrName>style.visibility</p:attrName>
                                        </p:attrNameLst>
                                      </p:cBhvr>
                                      <p:to>
                                        <p:strVal val="visible"/>
                                      </p:to>
                                    </p:set>
                                    <p:animEffect transition="in" filter="fade">
                                      <p:cBhvr>
                                        <p:cTn id="330" dur="1000"/>
                                        <p:tgtEl>
                                          <p:spTgt spid="33"/>
                                        </p:tgtEl>
                                      </p:cBhvr>
                                    </p:animEffect>
                                    <p:anim calcmode="lin" valueType="num">
                                      <p:cBhvr>
                                        <p:cTn id="331" dur="1000" fill="hold"/>
                                        <p:tgtEl>
                                          <p:spTgt spid="33"/>
                                        </p:tgtEl>
                                        <p:attrNameLst>
                                          <p:attrName>ppt_x</p:attrName>
                                        </p:attrNameLst>
                                      </p:cBhvr>
                                      <p:tavLst>
                                        <p:tav tm="0">
                                          <p:val>
                                            <p:strVal val="#ppt_x"/>
                                          </p:val>
                                        </p:tav>
                                        <p:tav tm="100000">
                                          <p:val>
                                            <p:strVal val="#ppt_x"/>
                                          </p:val>
                                        </p:tav>
                                      </p:tavLst>
                                    </p:anim>
                                    <p:anim calcmode="lin" valueType="num">
                                      <p:cBhvr>
                                        <p:cTn id="332"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1" grpId="0" animBg="1"/>
      <p:bldP spid="82" grpId="0" animBg="1"/>
      <p:bldP spid="86" grpId="0" animBg="1"/>
      <p:bldP spid="87" grpId="0" animBg="1"/>
      <p:bldP spid="100" grpId="0" animBg="1"/>
      <p:bldP spid="101" grpId="0" animBg="1"/>
      <p:bldP spid="102" grpId="0" animBg="1"/>
      <p:bldP spid="117" grpId="0" animBg="1"/>
      <p:bldP spid="118" grpId="0" animBg="1"/>
      <p:bldP spid="119" grpId="0" animBg="1"/>
      <p:bldP spid="120" grpId="0" animBg="1"/>
      <p:bldP spid="74" grpId="0" animBg="1"/>
      <p:bldP spid="75" grpId="0" animBg="1"/>
      <p:bldP spid="76" grpId="0" animBg="1"/>
      <p:bldP spid="189" grpId="0" animBg="1"/>
      <p:bldP spid="256" grpId="0" animBg="1"/>
      <p:bldP spid="257" grpId="0" animBg="1"/>
      <p:bldP spid="259" grpId="0" animBg="1"/>
      <p:bldP spid="260" grpId="0" animBg="1"/>
      <p:bldP spid="262" grpId="0" animBg="1"/>
      <p:bldP spid="264" grpId="0" animBg="1"/>
      <p:bldP spid="258" grpId="0" animBg="1"/>
      <p:bldP spid="265" grpId="0" animBg="1"/>
      <p:bldP spid="266" grpId="0" animBg="1"/>
      <p:bldP spid="269" grpId="0" animBg="1"/>
      <p:bldP spid="277" grpId="0" animBg="1"/>
      <p:bldP spid="279" grpId="0" animBg="1"/>
      <p:bldP spid="3" grpId="0" animBg="1"/>
      <p:bldP spid="6" grpId="0" animBg="1"/>
      <p:bldP spid="7" grpId="0" animBg="1"/>
      <p:bldP spid="8" grpId="0" animBg="1"/>
      <p:bldP spid="9" grpId="0" animBg="1"/>
      <p:bldP spid="10" grpId="0" animBg="1"/>
      <p:bldP spid="27" grpId="0" animBg="1"/>
      <p:bldP spid="28" grpId="0" animBg="1"/>
      <p:bldP spid="30" grpId="0" animBg="1"/>
      <p:bldP spid="127" grpId="0" animBg="1"/>
      <p:bldP spid="12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F9BB3-19E8-171D-B527-920B57F51297}"/>
              </a:ext>
            </a:extLst>
          </p:cNvPr>
          <p:cNvSpPr>
            <a:spLocks noGrp="1"/>
          </p:cNvSpPr>
          <p:nvPr>
            <p:ph type="title"/>
          </p:nvPr>
        </p:nvSpPr>
        <p:spPr/>
        <p:txBody>
          <a:bodyPr/>
          <a:lstStyle/>
          <a:p>
            <a:r>
              <a:rPr lang="en-US" dirty="0"/>
              <a:t>The Two Views Need To Be Merged</a:t>
            </a:r>
            <a:endParaRPr lang="en-GB" dirty="0"/>
          </a:p>
        </p:txBody>
      </p:sp>
      <p:sp>
        <p:nvSpPr>
          <p:cNvPr id="5" name="Oval 4">
            <a:extLst>
              <a:ext uri="{FF2B5EF4-FFF2-40B4-BE49-F238E27FC236}">
                <a16:creationId xmlns:a16="http://schemas.microsoft.com/office/drawing/2014/main" id="{90280B42-5060-994B-D175-45FE9D4E94EF}"/>
              </a:ext>
            </a:extLst>
          </p:cNvPr>
          <p:cNvSpPr/>
          <p:nvPr/>
        </p:nvSpPr>
        <p:spPr>
          <a:xfrm>
            <a:off x="4936226" y="3098713"/>
            <a:ext cx="764086"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Chassis</a:t>
            </a:r>
          </a:p>
        </p:txBody>
      </p:sp>
      <p:sp>
        <p:nvSpPr>
          <p:cNvPr id="6" name="Oval 5">
            <a:extLst>
              <a:ext uri="{FF2B5EF4-FFF2-40B4-BE49-F238E27FC236}">
                <a16:creationId xmlns:a16="http://schemas.microsoft.com/office/drawing/2014/main" id="{0355AA16-B178-EBA7-4FA9-C1EE721CD64E}"/>
              </a:ext>
            </a:extLst>
          </p:cNvPr>
          <p:cNvSpPr/>
          <p:nvPr/>
        </p:nvSpPr>
        <p:spPr>
          <a:xfrm>
            <a:off x="4852505" y="3349625"/>
            <a:ext cx="801281" cy="25197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Chassis1</a:t>
            </a:r>
          </a:p>
        </p:txBody>
      </p:sp>
      <p:sp>
        <p:nvSpPr>
          <p:cNvPr id="7" name="Oval 6">
            <a:extLst>
              <a:ext uri="{FF2B5EF4-FFF2-40B4-BE49-F238E27FC236}">
                <a16:creationId xmlns:a16="http://schemas.microsoft.com/office/drawing/2014/main" id="{C565DC4B-E37E-05F2-FF9D-EDA48D967B93}"/>
              </a:ext>
            </a:extLst>
          </p:cNvPr>
          <p:cNvSpPr/>
          <p:nvPr/>
        </p:nvSpPr>
        <p:spPr>
          <a:xfrm>
            <a:off x="1331988" y="4835495"/>
            <a:ext cx="556849"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8" name="Oval 7">
            <a:extLst>
              <a:ext uri="{FF2B5EF4-FFF2-40B4-BE49-F238E27FC236}">
                <a16:creationId xmlns:a16="http://schemas.microsoft.com/office/drawing/2014/main" id="{5F64DD33-A776-1A0C-A520-952A93BB9AA6}"/>
              </a:ext>
            </a:extLst>
          </p:cNvPr>
          <p:cNvSpPr/>
          <p:nvPr/>
        </p:nvSpPr>
        <p:spPr>
          <a:xfrm>
            <a:off x="1382210" y="5046828"/>
            <a:ext cx="489273"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 dirty="0">
                <a:solidFill>
                  <a:schemeClr val="tx1"/>
                </a:solidFill>
              </a:rPr>
              <a:t>1</a:t>
            </a:r>
          </a:p>
        </p:txBody>
      </p:sp>
      <p:cxnSp>
        <p:nvCxnSpPr>
          <p:cNvPr id="9" name="Connector: Curved 8">
            <a:extLst>
              <a:ext uri="{FF2B5EF4-FFF2-40B4-BE49-F238E27FC236}">
                <a16:creationId xmlns:a16="http://schemas.microsoft.com/office/drawing/2014/main" id="{9B25AB72-948C-0A38-7BFA-515D56C5ED54}"/>
              </a:ext>
            </a:extLst>
          </p:cNvPr>
          <p:cNvCxnSpPr>
            <a:cxnSpLocks/>
            <a:stCxn id="16" idx="4"/>
            <a:endCxn id="7" idx="0"/>
          </p:cNvCxnSpPr>
          <p:nvPr/>
        </p:nvCxnSpPr>
        <p:spPr>
          <a:xfrm rot="5400000">
            <a:off x="1440774" y="4649692"/>
            <a:ext cx="355444" cy="1616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 name="Oval 9">
            <a:extLst>
              <a:ext uri="{FF2B5EF4-FFF2-40B4-BE49-F238E27FC236}">
                <a16:creationId xmlns:a16="http://schemas.microsoft.com/office/drawing/2014/main" id="{2F8017D4-5425-58E7-9555-DBBE86F11CCA}"/>
              </a:ext>
            </a:extLst>
          </p:cNvPr>
          <p:cNvSpPr/>
          <p:nvPr/>
        </p:nvSpPr>
        <p:spPr>
          <a:xfrm>
            <a:off x="3551077" y="2120471"/>
            <a:ext cx="598211"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Root</a:t>
            </a:r>
          </a:p>
        </p:txBody>
      </p:sp>
      <p:cxnSp>
        <p:nvCxnSpPr>
          <p:cNvPr id="11" name="Connector: Curved 10">
            <a:extLst>
              <a:ext uri="{FF2B5EF4-FFF2-40B4-BE49-F238E27FC236}">
                <a16:creationId xmlns:a16="http://schemas.microsoft.com/office/drawing/2014/main" id="{B14D045E-1392-C0B4-BF7A-D09D031C5F34}"/>
              </a:ext>
            </a:extLst>
          </p:cNvPr>
          <p:cNvCxnSpPr>
            <a:cxnSpLocks/>
            <a:stCxn id="10" idx="4"/>
            <a:endCxn id="5" idx="0"/>
          </p:cNvCxnSpPr>
          <p:nvPr/>
        </p:nvCxnSpPr>
        <p:spPr>
          <a:xfrm rot="16200000" flipH="1">
            <a:off x="4210418" y="1990861"/>
            <a:ext cx="747617" cy="1468086"/>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 name="Oval 11">
            <a:extLst>
              <a:ext uri="{FF2B5EF4-FFF2-40B4-BE49-F238E27FC236}">
                <a16:creationId xmlns:a16="http://schemas.microsoft.com/office/drawing/2014/main" id="{DC9BEF0F-912F-1D12-B539-57017D06C73A}"/>
              </a:ext>
            </a:extLst>
          </p:cNvPr>
          <p:cNvSpPr/>
          <p:nvPr/>
        </p:nvSpPr>
        <p:spPr>
          <a:xfrm>
            <a:off x="1288982" y="3031647"/>
            <a:ext cx="821730" cy="38700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Systems</a:t>
            </a:r>
          </a:p>
        </p:txBody>
      </p:sp>
      <p:sp>
        <p:nvSpPr>
          <p:cNvPr id="13" name="Oval 12">
            <a:extLst>
              <a:ext uri="{FF2B5EF4-FFF2-40B4-BE49-F238E27FC236}">
                <a16:creationId xmlns:a16="http://schemas.microsoft.com/office/drawing/2014/main" id="{A7447FA7-9E4F-EF67-7F81-E80D8DD249EC}"/>
              </a:ext>
            </a:extLst>
          </p:cNvPr>
          <p:cNvSpPr/>
          <p:nvPr/>
        </p:nvSpPr>
        <p:spPr>
          <a:xfrm>
            <a:off x="1610413" y="3349625"/>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3</a:t>
            </a:r>
          </a:p>
        </p:txBody>
      </p:sp>
      <p:cxnSp>
        <p:nvCxnSpPr>
          <p:cNvPr id="14" name="Connector: Curved 13">
            <a:extLst>
              <a:ext uri="{FF2B5EF4-FFF2-40B4-BE49-F238E27FC236}">
                <a16:creationId xmlns:a16="http://schemas.microsoft.com/office/drawing/2014/main" id="{502EF3CC-24F8-7882-5708-F85121917B83}"/>
              </a:ext>
            </a:extLst>
          </p:cNvPr>
          <p:cNvCxnSpPr>
            <a:cxnSpLocks/>
            <a:stCxn id="10" idx="4"/>
            <a:endCxn id="12" idx="0"/>
          </p:cNvCxnSpPr>
          <p:nvPr/>
        </p:nvCxnSpPr>
        <p:spPr>
          <a:xfrm rot="5400000">
            <a:off x="2434740" y="1616204"/>
            <a:ext cx="680552" cy="2150336"/>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Oval 14">
            <a:extLst>
              <a:ext uri="{FF2B5EF4-FFF2-40B4-BE49-F238E27FC236}">
                <a16:creationId xmlns:a16="http://schemas.microsoft.com/office/drawing/2014/main" id="{27B700F9-986E-FFE5-E0AE-FAF0E084DF19}"/>
              </a:ext>
            </a:extLst>
          </p:cNvPr>
          <p:cNvSpPr/>
          <p:nvPr/>
        </p:nvSpPr>
        <p:spPr>
          <a:xfrm>
            <a:off x="1290756" y="3933483"/>
            <a:ext cx="683538"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Fabric adapter</a:t>
            </a:r>
          </a:p>
        </p:txBody>
      </p:sp>
      <p:sp>
        <p:nvSpPr>
          <p:cNvPr id="16" name="Oval 15">
            <a:extLst>
              <a:ext uri="{FF2B5EF4-FFF2-40B4-BE49-F238E27FC236}">
                <a16:creationId xmlns:a16="http://schemas.microsoft.com/office/drawing/2014/main" id="{2063C8A4-BD3A-6DEE-13A2-B02F7AA7687D}"/>
              </a:ext>
            </a:extLst>
          </p:cNvPr>
          <p:cNvSpPr/>
          <p:nvPr/>
        </p:nvSpPr>
        <p:spPr>
          <a:xfrm>
            <a:off x="1334872" y="4237457"/>
            <a:ext cx="583410" cy="24259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 dirty="0">
                <a:solidFill>
                  <a:schemeClr val="tx1"/>
                </a:solidFill>
              </a:rPr>
              <a:t>Adapter1</a:t>
            </a:r>
          </a:p>
        </p:txBody>
      </p:sp>
      <p:cxnSp>
        <p:nvCxnSpPr>
          <p:cNvPr id="17" name="Connector: Curved 16">
            <a:extLst>
              <a:ext uri="{FF2B5EF4-FFF2-40B4-BE49-F238E27FC236}">
                <a16:creationId xmlns:a16="http://schemas.microsoft.com/office/drawing/2014/main" id="{A5F1F99D-297C-7334-CAD7-319458A3623A}"/>
              </a:ext>
            </a:extLst>
          </p:cNvPr>
          <p:cNvCxnSpPr>
            <a:cxnSpLocks/>
            <a:stCxn id="13" idx="5"/>
            <a:endCxn id="15" idx="0"/>
          </p:cNvCxnSpPr>
          <p:nvPr/>
        </p:nvCxnSpPr>
        <p:spPr>
          <a:xfrm rot="5400000">
            <a:off x="1538743" y="3640259"/>
            <a:ext cx="387008" cy="199443"/>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2D5DF46A-F1AC-DDBA-FFFE-B5037E66C57E}"/>
              </a:ext>
            </a:extLst>
          </p:cNvPr>
          <p:cNvSpPr/>
          <p:nvPr/>
        </p:nvSpPr>
        <p:spPr>
          <a:xfrm>
            <a:off x="3580995" y="2937175"/>
            <a:ext cx="705820"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Fabrics</a:t>
            </a:r>
          </a:p>
        </p:txBody>
      </p:sp>
      <p:sp>
        <p:nvSpPr>
          <p:cNvPr id="19" name="Oval 18">
            <a:extLst>
              <a:ext uri="{FF2B5EF4-FFF2-40B4-BE49-F238E27FC236}">
                <a16:creationId xmlns:a16="http://schemas.microsoft.com/office/drawing/2014/main" id="{C19CA74E-F2F5-4C45-9D3E-6E877A2157C6}"/>
              </a:ext>
            </a:extLst>
          </p:cNvPr>
          <p:cNvSpPr/>
          <p:nvPr/>
        </p:nvSpPr>
        <p:spPr>
          <a:xfrm>
            <a:off x="3577253" y="3160055"/>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CXL1</a:t>
            </a:r>
          </a:p>
        </p:txBody>
      </p:sp>
      <p:cxnSp>
        <p:nvCxnSpPr>
          <p:cNvPr id="20" name="Connector: Curved 19">
            <a:extLst>
              <a:ext uri="{FF2B5EF4-FFF2-40B4-BE49-F238E27FC236}">
                <a16:creationId xmlns:a16="http://schemas.microsoft.com/office/drawing/2014/main" id="{43082165-40AD-3A23-C334-7BE79264D201}"/>
              </a:ext>
            </a:extLst>
          </p:cNvPr>
          <p:cNvCxnSpPr>
            <a:cxnSpLocks/>
            <a:stCxn id="10" idx="4"/>
            <a:endCxn id="18" idx="0"/>
          </p:cNvCxnSpPr>
          <p:nvPr/>
        </p:nvCxnSpPr>
        <p:spPr>
          <a:xfrm rot="16200000" flipH="1">
            <a:off x="3599004" y="2602274"/>
            <a:ext cx="586079" cy="8372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Oval 20">
            <a:extLst>
              <a:ext uri="{FF2B5EF4-FFF2-40B4-BE49-F238E27FC236}">
                <a16:creationId xmlns:a16="http://schemas.microsoft.com/office/drawing/2014/main" id="{A0DF5A01-5B91-8869-D653-338DFE137B5F}"/>
              </a:ext>
            </a:extLst>
          </p:cNvPr>
          <p:cNvSpPr/>
          <p:nvPr/>
        </p:nvSpPr>
        <p:spPr>
          <a:xfrm>
            <a:off x="4010562" y="4820220"/>
            <a:ext cx="841942"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Switches</a:t>
            </a:r>
          </a:p>
        </p:txBody>
      </p:sp>
      <p:sp>
        <p:nvSpPr>
          <p:cNvPr id="22" name="Oval 21">
            <a:extLst>
              <a:ext uri="{FF2B5EF4-FFF2-40B4-BE49-F238E27FC236}">
                <a16:creationId xmlns:a16="http://schemas.microsoft.com/office/drawing/2014/main" id="{6459C814-8B06-EA6F-7A21-59239FC8AD84}"/>
              </a:ext>
            </a:extLst>
          </p:cNvPr>
          <p:cNvSpPr/>
          <p:nvPr/>
        </p:nvSpPr>
        <p:spPr>
          <a:xfrm>
            <a:off x="4093198" y="5071132"/>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CXL1</a:t>
            </a:r>
          </a:p>
        </p:txBody>
      </p:sp>
      <p:sp>
        <p:nvSpPr>
          <p:cNvPr id="23" name="Oval 22">
            <a:extLst>
              <a:ext uri="{FF2B5EF4-FFF2-40B4-BE49-F238E27FC236}">
                <a16:creationId xmlns:a16="http://schemas.microsoft.com/office/drawing/2014/main" id="{4DF4C908-4938-3E65-A013-503AE6A6F967}"/>
              </a:ext>
            </a:extLst>
          </p:cNvPr>
          <p:cNvSpPr/>
          <p:nvPr/>
        </p:nvSpPr>
        <p:spPr>
          <a:xfrm>
            <a:off x="4032980" y="5507535"/>
            <a:ext cx="771051"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Ports</a:t>
            </a:r>
          </a:p>
        </p:txBody>
      </p:sp>
      <p:sp>
        <p:nvSpPr>
          <p:cNvPr id="24" name="Oval 23">
            <a:extLst>
              <a:ext uri="{FF2B5EF4-FFF2-40B4-BE49-F238E27FC236}">
                <a16:creationId xmlns:a16="http://schemas.microsoft.com/office/drawing/2014/main" id="{FF46363F-D987-581F-F06C-BA1BDAF70CAB}"/>
              </a:ext>
            </a:extLst>
          </p:cNvPr>
          <p:cNvSpPr/>
          <p:nvPr/>
        </p:nvSpPr>
        <p:spPr>
          <a:xfrm>
            <a:off x="3958307" y="5462832"/>
            <a:ext cx="32476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25" name="Oval 24">
            <a:extLst>
              <a:ext uri="{FF2B5EF4-FFF2-40B4-BE49-F238E27FC236}">
                <a16:creationId xmlns:a16="http://schemas.microsoft.com/office/drawing/2014/main" id="{AE8D249F-0D1A-1808-57D9-CA4216878910}"/>
              </a:ext>
            </a:extLst>
          </p:cNvPr>
          <p:cNvSpPr/>
          <p:nvPr/>
        </p:nvSpPr>
        <p:spPr>
          <a:xfrm>
            <a:off x="4543430" y="5420205"/>
            <a:ext cx="39279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8</a:t>
            </a:r>
          </a:p>
        </p:txBody>
      </p:sp>
      <p:cxnSp>
        <p:nvCxnSpPr>
          <p:cNvPr id="26" name="Connector: Curved 25">
            <a:extLst>
              <a:ext uri="{FF2B5EF4-FFF2-40B4-BE49-F238E27FC236}">
                <a16:creationId xmlns:a16="http://schemas.microsoft.com/office/drawing/2014/main" id="{31513AB7-F10C-B45C-9114-20A6419B8032}"/>
              </a:ext>
            </a:extLst>
          </p:cNvPr>
          <p:cNvCxnSpPr>
            <a:cxnSpLocks/>
            <a:stCxn id="19" idx="4"/>
            <a:endCxn id="21" idx="0"/>
          </p:cNvCxnSpPr>
          <p:nvPr/>
        </p:nvCxnSpPr>
        <p:spPr>
          <a:xfrm rot="16200000" flipH="1">
            <a:off x="3445595" y="3834281"/>
            <a:ext cx="1470507" cy="501370"/>
          </a:xfrm>
          <a:prstGeom prst="curvedConnector3">
            <a:avLst>
              <a:gd name="adj1" fmla="val 38956"/>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 name="Connector: Curved 26">
            <a:extLst>
              <a:ext uri="{FF2B5EF4-FFF2-40B4-BE49-F238E27FC236}">
                <a16:creationId xmlns:a16="http://schemas.microsoft.com/office/drawing/2014/main" id="{1DF19083-3597-5F0D-7FE5-702220972D45}"/>
              </a:ext>
            </a:extLst>
          </p:cNvPr>
          <p:cNvCxnSpPr>
            <a:cxnSpLocks/>
            <a:stCxn id="22" idx="4"/>
            <a:endCxn id="23" idx="0"/>
          </p:cNvCxnSpPr>
          <p:nvPr/>
        </p:nvCxnSpPr>
        <p:spPr>
          <a:xfrm rot="5400000">
            <a:off x="4308934" y="5370362"/>
            <a:ext cx="246744" cy="2760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8" name="Oval 27">
            <a:extLst>
              <a:ext uri="{FF2B5EF4-FFF2-40B4-BE49-F238E27FC236}">
                <a16:creationId xmlns:a16="http://schemas.microsoft.com/office/drawing/2014/main" id="{58DAFCF4-2D3F-74D0-A17C-73FD6FFDD514}"/>
              </a:ext>
            </a:extLst>
          </p:cNvPr>
          <p:cNvSpPr/>
          <p:nvPr/>
        </p:nvSpPr>
        <p:spPr>
          <a:xfrm>
            <a:off x="4834898" y="4073467"/>
            <a:ext cx="865415" cy="34166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Switches</a:t>
            </a:r>
          </a:p>
        </p:txBody>
      </p:sp>
      <p:sp>
        <p:nvSpPr>
          <p:cNvPr id="29" name="Oval 28">
            <a:extLst>
              <a:ext uri="{FF2B5EF4-FFF2-40B4-BE49-F238E27FC236}">
                <a16:creationId xmlns:a16="http://schemas.microsoft.com/office/drawing/2014/main" id="{F1DD8A64-8C15-E71B-7C5C-D67AE2B00C9F}"/>
              </a:ext>
            </a:extLst>
          </p:cNvPr>
          <p:cNvSpPr/>
          <p:nvPr/>
        </p:nvSpPr>
        <p:spPr>
          <a:xfrm>
            <a:off x="4928797" y="4332339"/>
            <a:ext cx="363274" cy="16559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30" name="Oval 29">
            <a:extLst>
              <a:ext uri="{FF2B5EF4-FFF2-40B4-BE49-F238E27FC236}">
                <a16:creationId xmlns:a16="http://schemas.microsoft.com/office/drawing/2014/main" id="{CF0315C7-4C0C-F2A7-FF27-2DA0B05D2823}"/>
              </a:ext>
            </a:extLst>
          </p:cNvPr>
          <p:cNvSpPr/>
          <p:nvPr/>
        </p:nvSpPr>
        <p:spPr>
          <a:xfrm>
            <a:off x="5193008" y="5040228"/>
            <a:ext cx="541146"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31" name="Oval 30">
            <a:extLst>
              <a:ext uri="{FF2B5EF4-FFF2-40B4-BE49-F238E27FC236}">
                <a16:creationId xmlns:a16="http://schemas.microsoft.com/office/drawing/2014/main" id="{4C56903F-214F-0CE1-8CFD-8447FAAFA71D}"/>
              </a:ext>
            </a:extLst>
          </p:cNvPr>
          <p:cNvSpPr/>
          <p:nvPr/>
        </p:nvSpPr>
        <p:spPr>
          <a:xfrm>
            <a:off x="5318269" y="5260790"/>
            <a:ext cx="236722" cy="19025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1</a:t>
            </a:r>
            <a:endParaRPr lang="en-GB" sz="900" dirty="0">
              <a:solidFill>
                <a:schemeClr val="tx1"/>
              </a:solidFill>
            </a:endParaRPr>
          </a:p>
        </p:txBody>
      </p:sp>
      <p:cxnSp>
        <p:nvCxnSpPr>
          <p:cNvPr id="32" name="Connector: Curved 31">
            <a:extLst>
              <a:ext uri="{FF2B5EF4-FFF2-40B4-BE49-F238E27FC236}">
                <a16:creationId xmlns:a16="http://schemas.microsoft.com/office/drawing/2014/main" id="{12944365-F1C4-C93F-BE85-3625DDDD67FD}"/>
              </a:ext>
            </a:extLst>
          </p:cNvPr>
          <p:cNvCxnSpPr>
            <a:cxnSpLocks/>
            <a:stCxn id="29" idx="3"/>
            <a:endCxn id="30" idx="0"/>
          </p:cNvCxnSpPr>
          <p:nvPr/>
        </p:nvCxnSpPr>
        <p:spPr>
          <a:xfrm rot="16200000" flipH="1">
            <a:off x="4939515" y="4516161"/>
            <a:ext cx="566548" cy="481584"/>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3" name="Connector: Curved 32">
            <a:extLst>
              <a:ext uri="{FF2B5EF4-FFF2-40B4-BE49-F238E27FC236}">
                <a16:creationId xmlns:a16="http://schemas.microsoft.com/office/drawing/2014/main" id="{0D82D53B-CCAA-9829-3617-DC4CDC018B3C}"/>
              </a:ext>
            </a:extLst>
          </p:cNvPr>
          <p:cNvCxnSpPr>
            <a:cxnSpLocks/>
            <a:stCxn id="6" idx="4"/>
            <a:endCxn id="28" idx="0"/>
          </p:cNvCxnSpPr>
          <p:nvPr/>
        </p:nvCxnSpPr>
        <p:spPr>
          <a:xfrm rot="16200000" flipH="1">
            <a:off x="5024442" y="3830303"/>
            <a:ext cx="471867" cy="14460"/>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Connector: Curved 33">
            <a:extLst>
              <a:ext uri="{FF2B5EF4-FFF2-40B4-BE49-F238E27FC236}">
                <a16:creationId xmlns:a16="http://schemas.microsoft.com/office/drawing/2014/main" id="{1FD7CCF0-2C67-1DF6-86AA-644719EDE731}"/>
              </a:ext>
            </a:extLst>
          </p:cNvPr>
          <p:cNvCxnSpPr>
            <a:cxnSpLocks/>
            <a:stCxn id="24" idx="2"/>
            <a:endCxn id="8" idx="4"/>
          </p:cNvCxnSpPr>
          <p:nvPr/>
        </p:nvCxnSpPr>
        <p:spPr>
          <a:xfrm rot="10800000">
            <a:off x="1626846" y="5277454"/>
            <a:ext cx="2331460" cy="30069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5" name="Connector: Curved 34">
            <a:extLst>
              <a:ext uri="{FF2B5EF4-FFF2-40B4-BE49-F238E27FC236}">
                <a16:creationId xmlns:a16="http://schemas.microsoft.com/office/drawing/2014/main" id="{849871A5-27DC-6AD3-00FD-0BA4C4681762}"/>
              </a:ext>
            </a:extLst>
          </p:cNvPr>
          <p:cNvCxnSpPr>
            <a:cxnSpLocks/>
            <a:stCxn id="31" idx="3"/>
            <a:endCxn id="25" idx="5"/>
          </p:cNvCxnSpPr>
          <p:nvPr/>
        </p:nvCxnSpPr>
        <p:spPr>
          <a:xfrm rot="5400000">
            <a:off x="5018882" y="5283001"/>
            <a:ext cx="193876" cy="474233"/>
          </a:xfrm>
          <a:prstGeom prst="curvedConnector3">
            <a:avLst>
              <a:gd name="adj1" fmla="val 10510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6" name="Oval 35">
            <a:extLst>
              <a:ext uri="{FF2B5EF4-FFF2-40B4-BE49-F238E27FC236}">
                <a16:creationId xmlns:a16="http://schemas.microsoft.com/office/drawing/2014/main" id="{CFD8B52C-F920-9B31-E7E2-0BEFF9D887E0}"/>
              </a:ext>
            </a:extLst>
          </p:cNvPr>
          <p:cNvSpPr/>
          <p:nvPr/>
        </p:nvSpPr>
        <p:spPr>
          <a:xfrm>
            <a:off x="3342792" y="4066860"/>
            <a:ext cx="985084"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endpoints</a:t>
            </a:r>
          </a:p>
        </p:txBody>
      </p:sp>
      <p:sp>
        <p:nvSpPr>
          <p:cNvPr id="37" name="Oval 36">
            <a:extLst>
              <a:ext uri="{FF2B5EF4-FFF2-40B4-BE49-F238E27FC236}">
                <a16:creationId xmlns:a16="http://schemas.microsoft.com/office/drawing/2014/main" id="{A9038F93-BD68-7178-1091-B062A83C6D95}"/>
              </a:ext>
            </a:extLst>
          </p:cNvPr>
          <p:cNvSpPr/>
          <p:nvPr/>
        </p:nvSpPr>
        <p:spPr>
          <a:xfrm>
            <a:off x="3259572" y="4199494"/>
            <a:ext cx="228604" cy="18430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38" name="Oval 37">
            <a:extLst>
              <a:ext uri="{FF2B5EF4-FFF2-40B4-BE49-F238E27FC236}">
                <a16:creationId xmlns:a16="http://schemas.microsoft.com/office/drawing/2014/main" id="{835631B0-7064-EDB0-CB99-A687BC3B4B95}"/>
              </a:ext>
            </a:extLst>
          </p:cNvPr>
          <p:cNvSpPr/>
          <p:nvPr/>
        </p:nvSpPr>
        <p:spPr>
          <a:xfrm>
            <a:off x="3504298" y="4300894"/>
            <a:ext cx="282025" cy="18043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2</a:t>
            </a:r>
          </a:p>
        </p:txBody>
      </p:sp>
      <p:cxnSp>
        <p:nvCxnSpPr>
          <p:cNvPr id="39" name="Connector: Curved 102">
            <a:extLst>
              <a:ext uri="{FF2B5EF4-FFF2-40B4-BE49-F238E27FC236}">
                <a16:creationId xmlns:a16="http://schemas.microsoft.com/office/drawing/2014/main" id="{EAF704CA-4DCE-8ECD-D417-483BCF4F1B3A}"/>
              </a:ext>
            </a:extLst>
          </p:cNvPr>
          <p:cNvCxnSpPr>
            <a:cxnSpLocks/>
            <a:stCxn id="19" idx="2"/>
            <a:endCxn id="36" idx="0"/>
          </p:cNvCxnSpPr>
          <p:nvPr/>
        </p:nvCxnSpPr>
        <p:spPr>
          <a:xfrm rot="10800000" flipH="1" flipV="1">
            <a:off x="3577252" y="3254884"/>
            <a:ext cx="258081" cy="811976"/>
          </a:xfrm>
          <a:prstGeom prst="curvedConnector4">
            <a:avLst>
              <a:gd name="adj1" fmla="val -88577"/>
              <a:gd name="adj2" fmla="val 55839"/>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0" name="Connector: Curved 126">
            <a:extLst>
              <a:ext uri="{FF2B5EF4-FFF2-40B4-BE49-F238E27FC236}">
                <a16:creationId xmlns:a16="http://schemas.microsoft.com/office/drawing/2014/main" id="{4D0E38FC-1BA0-978C-EBEF-604225A6099E}"/>
              </a:ext>
            </a:extLst>
          </p:cNvPr>
          <p:cNvCxnSpPr>
            <a:cxnSpLocks/>
            <a:stCxn id="37" idx="4"/>
            <a:endCxn id="16" idx="5"/>
          </p:cNvCxnSpPr>
          <p:nvPr/>
        </p:nvCxnSpPr>
        <p:spPr>
          <a:xfrm rot="5400000">
            <a:off x="2572998" y="3643648"/>
            <a:ext cx="60721" cy="1541031"/>
          </a:xfrm>
          <a:prstGeom prst="curvedConnector3">
            <a:avLst>
              <a:gd name="adj1" fmla="val 465296"/>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1" name="Oval 40">
            <a:extLst>
              <a:ext uri="{FF2B5EF4-FFF2-40B4-BE49-F238E27FC236}">
                <a16:creationId xmlns:a16="http://schemas.microsoft.com/office/drawing/2014/main" id="{B72827FE-8B69-1D62-A914-44240E3AB682}"/>
              </a:ext>
            </a:extLst>
          </p:cNvPr>
          <p:cNvSpPr/>
          <p:nvPr/>
        </p:nvSpPr>
        <p:spPr>
          <a:xfrm>
            <a:off x="1142029" y="3148037"/>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42" name="Oval 41">
            <a:extLst>
              <a:ext uri="{FF2B5EF4-FFF2-40B4-BE49-F238E27FC236}">
                <a16:creationId xmlns:a16="http://schemas.microsoft.com/office/drawing/2014/main" id="{0441650E-70CC-EFA7-0726-F7B71C3BE3AA}"/>
              </a:ext>
            </a:extLst>
          </p:cNvPr>
          <p:cNvSpPr/>
          <p:nvPr/>
        </p:nvSpPr>
        <p:spPr>
          <a:xfrm>
            <a:off x="1304317" y="3251731"/>
            <a:ext cx="259569"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2</a:t>
            </a:r>
          </a:p>
        </p:txBody>
      </p:sp>
      <p:sp>
        <p:nvSpPr>
          <p:cNvPr id="43" name="Oval 42">
            <a:extLst>
              <a:ext uri="{FF2B5EF4-FFF2-40B4-BE49-F238E27FC236}">
                <a16:creationId xmlns:a16="http://schemas.microsoft.com/office/drawing/2014/main" id="{14C4DAEF-EFB8-C4C5-74B6-6891EFA3578D}"/>
              </a:ext>
            </a:extLst>
          </p:cNvPr>
          <p:cNvSpPr/>
          <p:nvPr/>
        </p:nvSpPr>
        <p:spPr>
          <a:xfrm>
            <a:off x="1866672" y="3234312"/>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4</a:t>
            </a:r>
          </a:p>
        </p:txBody>
      </p:sp>
      <p:sp>
        <p:nvSpPr>
          <p:cNvPr id="44" name="Oval 43">
            <a:extLst>
              <a:ext uri="{FF2B5EF4-FFF2-40B4-BE49-F238E27FC236}">
                <a16:creationId xmlns:a16="http://schemas.microsoft.com/office/drawing/2014/main" id="{96F0125D-F994-F8CA-1B71-4B1DDBB074A8}"/>
              </a:ext>
            </a:extLst>
          </p:cNvPr>
          <p:cNvSpPr/>
          <p:nvPr/>
        </p:nvSpPr>
        <p:spPr>
          <a:xfrm>
            <a:off x="1968385" y="2996778"/>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5</a:t>
            </a:r>
          </a:p>
        </p:txBody>
      </p:sp>
      <p:sp>
        <p:nvSpPr>
          <p:cNvPr id="45" name="Oval 44">
            <a:extLst>
              <a:ext uri="{FF2B5EF4-FFF2-40B4-BE49-F238E27FC236}">
                <a16:creationId xmlns:a16="http://schemas.microsoft.com/office/drawing/2014/main" id="{75FF8EEA-0295-2AC2-CD4F-19F723327250}"/>
              </a:ext>
            </a:extLst>
          </p:cNvPr>
          <p:cNvSpPr/>
          <p:nvPr/>
        </p:nvSpPr>
        <p:spPr>
          <a:xfrm>
            <a:off x="539331" y="4519315"/>
            <a:ext cx="556849"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46" name="Oval 45">
            <a:extLst>
              <a:ext uri="{FF2B5EF4-FFF2-40B4-BE49-F238E27FC236}">
                <a16:creationId xmlns:a16="http://schemas.microsoft.com/office/drawing/2014/main" id="{D87F64C3-0D53-529F-201B-9B33DFB0F665}"/>
              </a:ext>
            </a:extLst>
          </p:cNvPr>
          <p:cNvSpPr/>
          <p:nvPr/>
        </p:nvSpPr>
        <p:spPr>
          <a:xfrm>
            <a:off x="589552" y="4730648"/>
            <a:ext cx="489273"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 dirty="0">
                <a:solidFill>
                  <a:schemeClr val="tx1"/>
                </a:solidFill>
              </a:rPr>
              <a:t>1</a:t>
            </a:r>
          </a:p>
        </p:txBody>
      </p:sp>
      <p:cxnSp>
        <p:nvCxnSpPr>
          <p:cNvPr id="47" name="Connector: Curved 46">
            <a:extLst>
              <a:ext uri="{FF2B5EF4-FFF2-40B4-BE49-F238E27FC236}">
                <a16:creationId xmlns:a16="http://schemas.microsoft.com/office/drawing/2014/main" id="{DFDC1C7D-32B8-FDB6-3A48-7CF4CC8D9DF7}"/>
              </a:ext>
            </a:extLst>
          </p:cNvPr>
          <p:cNvCxnSpPr>
            <a:cxnSpLocks/>
            <a:stCxn id="49" idx="4"/>
            <a:endCxn id="45" idx="0"/>
          </p:cNvCxnSpPr>
          <p:nvPr/>
        </p:nvCxnSpPr>
        <p:spPr>
          <a:xfrm rot="5400000">
            <a:off x="634510" y="4310225"/>
            <a:ext cx="392336" cy="2584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 name="Oval 47">
            <a:extLst>
              <a:ext uri="{FF2B5EF4-FFF2-40B4-BE49-F238E27FC236}">
                <a16:creationId xmlns:a16="http://schemas.microsoft.com/office/drawing/2014/main" id="{ACCD901E-F0AE-6DD0-C42E-F718738677F9}"/>
              </a:ext>
            </a:extLst>
          </p:cNvPr>
          <p:cNvSpPr/>
          <p:nvPr/>
        </p:nvSpPr>
        <p:spPr>
          <a:xfrm>
            <a:off x="498098" y="3617303"/>
            <a:ext cx="683538"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Fabric adapter</a:t>
            </a:r>
          </a:p>
        </p:txBody>
      </p:sp>
      <p:sp>
        <p:nvSpPr>
          <p:cNvPr id="49" name="Oval 48">
            <a:extLst>
              <a:ext uri="{FF2B5EF4-FFF2-40B4-BE49-F238E27FC236}">
                <a16:creationId xmlns:a16="http://schemas.microsoft.com/office/drawing/2014/main" id="{ED6E33D3-C7C0-7176-7B0C-C73A8C4E8856}"/>
              </a:ext>
            </a:extLst>
          </p:cNvPr>
          <p:cNvSpPr/>
          <p:nvPr/>
        </p:nvSpPr>
        <p:spPr>
          <a:xfrm>
            <a:off x="551895" y="3884385"/>
            <a:ext cx="583410" cy="24259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 dirty="0">
                <a:solidFill>
                  <a:schemeClr val="tx1"/>
                </a:solidFill>
              </a:rPr>
              <a:t>Adapter1</a:t>
            </a:r>
          </a:p>
        </p:txBody>
      </p:sp>
      <p:cxnSp>
        <p:nvCxnSpPr>
          <p:cNvPr id="50" name="Connector: Curved 49">
            <a:extLst>
              <a:ext uri="{FF2B5EF4-FFF2-40B4-BE49-F238E27FC236}">
                <a16:creationId xmlns:a16="http://schemas.microsoft.com/office/drawing/2014/main" id="{5D90886D-D075-4BB9-50B5-7A103D590FDD}"/>
              </a:ext>
            </a:extLst>
          </p:cNvPr>
          <p:cNvCxnSpPr>
            <a:cxnSpLocks/>
            <a:stCxn id="41" idx="3"/>
            <a:endCxn id="48" idx="0"/>
          </p:cNvCxnSpPr>
          <p:nvPr/>
        </p:nvCxnSpPr>
        <p:spPr>
          <a:xfrm rot="5400000">
            <a:off x="873748" y="3311009"/>
            <a:ext cx="272415" cy="340175"/>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Connector: Curved 126">
            <a:extLst>
              <a:ext uri="{FF2B5EF4-FFF2-40B4-BE49-F238E27FC236}">
                <a16:creationId xmlns:a16="http://schemas.microsoft.com/office/drawing/2014/main" id="{50FC7D90-B855-00AE-FDA3-C56CA1F152E4}"/>
              </a:ext>
            </a:extLst>
          </p:cNvPr>
          <p:cNvCxnSpPr>
            <a:cxnSpLocks/>
            <a:stCxn id="38" idx="4"/>
            <a:endCxn id="49" idx="4"/>
          </p:cNvCxnSpPr>
          <p:nvPr/>
        </p:nvCxnSpPr>
        <p:spPr>
          <a:xfrm rot="5400000" flipH="1">
            <a:off x="2067278" y="2903300"/>
            <a:ext cx="354352" cy="2801711"/>
          </a:xfrm>
          <a:prstGeom prst="curvedConnector3">
            <a:avLst>
              <a:gd name="adj1" fmla="val -95706"/>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52" name="Connector: Curved 51">
            <a:extLst>
              <a:ext uri="{FF2B5EF4-FFF2-40B4-BE49-F238E27FC236}">
                <a16:creationId xmlns:a16="http://schemas.microsoft.com/office/drawing/2014/main" id="{A65EE9E5-A244-270D-8A36-4ADA85B2C3F0}"/>
              </a:ext>
            </a:extLst>
          </p:cNvPr>
          <p:cNvCxnSpPr>
            <a:cxnSpLocks/>
            <a:stCxn id="53" idx="3"/>
            <a:endCxn id="46" idx="4"/>
          </p:cNvCxnSpPr>
          <p:nvPr/>
        </p:nvCxnSpPr>
        <p:spPr>
          <a:xfrm rot="5400000" flipH="1">
            <a:off x="1966987" y="3828475"/>
            <a:ext cx="878017" cy="3143614"/>
          </a:xfrm>
          <a:prstGeom prst="curvedConnector3">
            <a:avLst>
              <a:gd name="adj1" fmla="val -2506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3" name="Oval 52">
            <a:extLst>
              <a:ext uri="{FF2B5EF4-FFF2-40B4-BE49-F238E27FC236}">
                <a16:creationId xmlns:a16="http://schemas.microsoft.com/office/drawing/2014/main" id="{0DA6AF13-4A7E-C661-3998-4040CC3603E9}"/>
              </a:ext>
            </a:extLst>
          </p:cNvPr>
          <p:cNvSpPr/>
          <p:nvPr/>
        </p:nvSpPr>
        <p:spPr>
          <a:xfrm>
            <a:off x="3930163" y="5642439"/>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2</a:t>
            </a:r>
          </a:p>
        </p:txBody>
      </p:sp>
      <p:sp>
        <p:nvSpPr>
          <p:cNvPr id="54" name="Oval 53">
            <a:extLst>
              <a:ext uri="{FF2B5EF4-FFF2-40B4-BE49-F238E27FC236}">
                <a16:creationId xmlns:a16="http://schemas.microsoft.com/office/drawing/2014/main" id="{714BA860-FCAA-E9F5-416E-837FFE48353E}"/>
              </a:ext>
            </a:extLst>
          </p:cNvPr>
          <p:cNvSpPr/>
          <p:nvPr/>
        </p:nvSpPr>
        <p:spPr>
          <a:xfrm>
            <a:off x="5494759" y="5260790"/>
            <a:ext cx="236722" cy="19025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2</a:t>
            </a:r>
            <a:endParaRPr lang="en-GB" sz="900" dirty="0">
              <a:solidFill>
                <a:schemeClr val="tx1"/>
              </a:solidFill>
            </a:endParaRPr>
          </a:p>
        </p:txBody>
      </p:sp>
      <p:sp>
        <p:nvSpPr>
          <p:cNvPr id="55" name="Oval 54">
            <a:extLst>
              <a:ext uri="{FF2B5EF4-FFF2-40B4-BE49-F238E27FC236}">
                <a16:creationId xmlns:a16="http://schemas.microsoft.com/office/drawing/2014/main" id="{B551D065-DE75-C957-5EBB-1871B1A5C697}"/>
              </a:ext>
            </a:extLst>
          </p:cNvPr>
          <p:cNvSpPr/>
          <p:nvPr/>
        </p:nvSpPr>
        <p:spPr>
          <a:xfrm>
            <a:off x="5107258" y="4993624"/>
            <a:ext cx="236722" cy="1902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a:solidFill>
                <a:schemeClr val="tx1"/>
              </a:solidFill>
            </a:endParaRPr>
          </a:p>
        </p:txBody>
      </p:sp>
      <p:sp>
        <p:nvSpPr>
          <p:cNvPr id="56" name="Oval 55">
            <a:extLst>
              <a:ext uri="{FF2B5EF4-FFF2-40B4-BE49-F238E27FC236}">
                <a16:creationId xmlns:a16="http://schemas.microsoft.com/office/drawing/2014/main" id="{8CBFDBFF-F521-055E-09BC-CD4C316DFA84}"/>
              </a:ext>
            </a:extLst>
          </p:cNvPr>
          <p:cNvSpPr/>
          <p:nvPr/>
        </p:nvSpPr>
        <p:spPr>
          <a:xfrm>
            <a:off x="5416040" y="4291649"/>
            <a:ext cx="363274" cy="165591"/>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57" name="Oval 56">
            <a:extLst>
              <a:ext uri="{FF2B5EF4-FFF2-40B4-BE49-F238E27FC236}">
                <a16:creationId xmlns:a16="http://schemas.microsoft.com/office/drawing/2014/main" id="{EACA2EF3-64B2-B379-10DB-F5F7AADE639F}"/>
              </a:ext>
            </a:extLst>
          </p:cNvPr>
          <p:cNvSpPr/>
          <p:nvPr/>
        </p:nvSpPr>
        <p:spPr>
          <a:xfrm>
            <a:off x="5680251" y="4999537"/>
            <a:ext cx="541146"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58" name="Oval 57">
            <a:extLst>
              <a:ext uri="{FF2B5EF4-FFF2-40B4-BE49-F238E27FC236}">
                <a16:creationId xmlns:a16="http://schemas.microsoft.com/office/drawing/2014/main" id="{59C9F660-16BB-141A-6D92-593882847C30}"/>
              </a:ext>
            </a:extLst>
          </p:cNvPr>
          <p:cNvSpPr/>
          <p:nvPr/>
        </p:nvSpPr>
        <p:spPr>
          <a:xfrm>
            <a:off x="5805512" y="5220100"/>
            <a:ext cx="236722" cy="19025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1</a:t>
            </a:r>
            <a:endParaRPr lang="en-GB" sz="900" dirty="0">
              <a:solidFill>
                <a:schemeClr val="tx1"/>
              </a:solidFill>
            </a:endParaRPr>
          </a:p>
        </p:txBody>
      </p:sp>
      <p:cxnSp>
        <p:nvCxnSpPr>
          <p:cNvPr id="59" name="Connector: Curved 58">
            <a:extLst>
              <a:ext uri="{FF2B5EF4-FFF2-40B4-BE49-F238E27FC236}">
                <a16:creationId xmlns:a16="http://schemas.microsoft.com/office/drawing/2014/main" id="{B3113C21-40AE-EE12-5B8A-E3E363B113D0}"/>
              </a:ext>
            </a:extLst>
          </p:cNvPr>
          <p:cNvCxnSpPr>
            <a:cxnSpLocks/>
            <a:stCxn id="56" idx="3"/>
            <a:endCxn id="57" idx="0"/>
          </p:cNvCxnSpPr>
          <p:nvPr/>
        </p:nvCxnSpPr>
        <p:spPr>
          <a:xfrm rot="16200000" flipH="1">
            <a:off x="5426758" y="4475470"/>
            <a:ext cx="566548" cy="481584"/>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60" name="Oval 59">
            <a:extLst>
              <a:ext uri="{FF2B5EF4-FFF2-40B4-BE49-F238E27FC236}">
                <a16:creationId xmlns:a16="http://schemas.microsoft.com/office/drawing/2014/main" id="{77586F5D-78C4-3E0F-9162-7BFA8C99AC90}"/>
              </a:ext>
            </a:extLst>
          </p:cNvPr>
          <p:cNvSpPr/>
          <p:nvPr/>
        </p:nvSpPr>
        <p:spPr>
          <a:xfrm>
            <a:off x="5982002" y="5220100"/>
            <a:ext cx="236722" cy="19025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4</a:t>
            </a:r>
            <a:endParaRPr lang="en-GB" sz="900" dirty="0">
              <a:solidFill>
                <a:schemeClr val="tx1"/>
              </a:solidFill>
            </a:endParaRPr>
          </a:p>
        </p:txBody>
      </p:sp>
      <p:sp>
        <p:nvSpPr>
          <p:cNvPr id="61" name="Oval 60">
            <a:extLst>
              <a:ext uri="{FF2B5EF4-FFF2-40B4-BE49-F238E27FC236}">
                <a16:creationId xmlns:a16="http://schemas.microsoft.com/office/drawing/2014/main" id="{0A2FFA0E-829B-A79F-A56F-D5AAC30B99C3}"/>
              </a:ext>
            </a:extLst>
          </p:cNvPr>
          <p:cNvSpPr/>
          <p:nvPr/>
        </p:nvSpPr>
        <p:spPr>
          <a:xfrm>
            <a:off x="6009632" y="4878113"/>
            <a:ext cx="236722" cy="1902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a:solidFill>
                <a:schemeClr val="tx1"/>
              </a:solidFill>
            </a:endParaRPr>
          </a:p>
        </p:txBody>
      </p:sp>
      <p:sp>
        <p:nvSpPr>
          <p:cNvPr id="62" name="Oval 61">
            <a:extLst>
              <a:ext uri="{FF2B5EF4-FFF2-40B4-BE49-F238E27FC236}">
                <a16:creationId xmlns:a16="http://schemas.microsoft.com/office/drawing/2014/main" id="{2092CB64-A7F4-3E08-28B5-E589DBACF174}"/>
              </a:ext>
            </a:extLst>
          </p:cNvPr>
          <p:cNvSpPr/>
          <p:nvPr/>
        </p:nvSpPr>
        <p:spPr>
          <a:xfrm>
            <a:off x="5107182" y="5172900"/>
            <a:ext cx="236722" cy="1902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a:solidFill>
                <a:schemeClr val="tx1"/>
              </a:solidFill>
            </a:endParaRPr>
          </a:p>
        </p:txBody>
      </p:sp>
      <p:sp>
        <p:nvSpPr>
          <p:cNvPr id="63" name="Oval 62">
            <a:extLst>
              <a:ext uri="{FF2B5EF4-FFF2-40B4-BE49-F238E27FC236}">
                <a16:creationId xmlns:a16="http://schemas.microsoft.com/office/drawing/2014/main" id="{8FF6510C-CC7F-8BD7-0DE5-728299F1904E}"/>
              </a:ext>
            </a:extLst>
          </p:cNvPr>
          <p:cNvSpPr/>
          <p:nvPr/>
        </p:nvSpPr>
        <p:spPr>
          <a:xfrm>
            <a:off x="6152355" y="5077775"/>
            <a:ext cx="236722" cy="190251"/>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a:solidFill>
                <a:schemeClr val="tx1"/>
              </a:solidFill>
            </a:endParaRPr>
          </a:p>
        </p:txBody>
      </p:sp>
      <p:sp>
        <p:nvSpPr>
          <p:cNvPr id="64" name="Oval 63">
            <a:extLst>
              <a:ext uri="{FF2B5EF4-FFF2-40B4-BE49-F238E27FC236}">
                <a16:creationId xmlns:a16="http://schemas.microsoft.com/office/drawing/2014/main" id="{D5D7747A-02D3-0A50-547D-78CEA4418745}"/>
              </a:ext>
            </a:extLst>
          </p:cNvPr>
          <p:cNvSpPr/>
          <p:nvPr/>
        </p:nvSpPr>
        <p:spPr>
          <a:xfrm>
            <a:off x="4543430" y="5658850"/>
            <a:ext cx="39279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9</a:t>
            </a:r>
          </a:p>
        </p:txBody>
      </p:sp>
      <p:cxnSp>
        <p:nvCxnSpPr>
          <p:cNvPr id="65" name="Connector: Curved 64">
            <a:extLst>
              <a:ext uri="{FF2B5EF4-FFF2-40B4-BE49-F238E27FC236}">
                <a16:creationId xmlns:a16="http://schemas.microsoft.com/office/drawing/2014/main" id="{B77888CE-0938-F9D4-87F6-CF10884C7F1F}"/>
              </a:ext>
            </a:extLst>
          </p:cNvPr>
          <p:cNvCxnSpPr>
            <a:cxnSpLocks/>
            <a:stCxn id="54" idx="4"/>
            <a:endCxn id="64" idx="5"/>
          </p:cNvCxnSpPr>
          <p:nvPr/>
        </p:nvCxnSpPr>
        <p:spPr>
          <a:xfrm rot="5400000">
            <a:off x="5043583" y="5286162"/>
            <a:ext cx="404659" cy="734418"/>
          </a:xfrm>
          <a:prstGeom prst="curvedConnector3">
            <a:avLst>
              <a:gd name="adj1" fmla="val 154381"/>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66" name="Oval 65">
            <a:extLst>
              <a:ext uri="{FF2B5EF4-FFF2-40B4-BE49-F238E27FC236}">
                <a16:creationId xmlns:a16="http://schemas.microsoft.com/office/drawing/2014/main" id="{ACD428C0-3924-AA59-563F-9AA84797B0C8}"/>
              </a:ext>
            </a:extLst>
          </p:cNvPr>
          <p:cNvSpPr/>
          <p:nvPr/>
        </p:nvSpPr>
        <p:spPr>
          <a:xfrm>
            <a:off x="4120419" y="5723978"/>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7</a:t>
            </a:r>
            <a:endParaRPr lang="en-GB" sz="900" dirty="0">
              <a:solidFill>
                <a:schemeClr val="tx1"/>
              </a:solidFill>
            </a:endParaRPr>
          </a:p>
        </p:txBody>
      </p:sp>
      <p:sp>
        <p:nvSpPr>
          <p:cNvPr id="67" name="Oval 66">
            <a:extLst>
              <a:ext uri="{FF2B5EF4-FFF2-40B4-BE49-F238E27FC236}">
                <a16:creationId xmlns:a16="http://schemas.microsoft.com/office/drawing/2014/main" id="{02B37E07-4714-8187-020C-8940113BD2D7}"/>
              </a:ext>
            </a:extLst>
          </p:cNvPr>
          <p:cNvSpPr/>
          <p:nvPr/>
        </p:nvSpPr>
        <p:spPr>
          <a:xfrm>
            <a:off x="4370512" y="5736210"/>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6</a:t>
            </a:r>
            <a:endParaRPr lang="en-GB" sz="900" dirty="0">
              <a:solidFill>
                <a:schemeClr val="tx1"/>
              </a:solidFill>
            </a:endParaRPr>
          </a:p>
        </p:txBody>
      </p:sp>
      <p:cxnSp>
        <p:nvCxnSpPr>
          <p:cNvPr id="68" name="Connector: Curved 67">
            <a:extLst>
              <a:ext uri="{FF2B5EF4-FFF2-40B4-BE49-F238E27FC236}">
                <a16:creationId xmlns:a16="http://schemas.microsoft.com/office/drawing/2014/main" id="{7D3AFC33-3D16-229E-C75B-0F358346596E}"/>
              </a:ext>
            </a:extLst>
          </p:cNvPr>
          <p:cNvCxnSpPr>
            <a:cxnSpLocks/>
            <a:stCxn id="58" idx="4"/>
            <a:endCxn id="67" idx="4"/>
          </p:cNvCxnSpPr>
          <p:nvPr/>
        </p:nvCxnSpPr>
        <p:spPr>
          <a:xfrm rot="5400000">
            <a:off x="4950278" y="4993239"/>
            <a:ext cx="556484" cy="1390707"/>
          </a:xfrm>
          <a:prstGeom prst="curvedConnector3">
            <a:avLst>
              <a:gd name="adj1" fmla="val 133475"/>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9" name="Connector: Curved 68">
            <a:extLst>
              <a:ext uri="{FF2B5EF4-FFF2-40B4-BE49-F238E27FC236}">
                <a16:creationId xmlns:a16="http://schemas.microsoft.com/office/drawing/2014/main" id="{BFCE8992-EE44-5B3F-7ED7-C5A0C983848E}"/>
              </a:ext>
            </a:extLst>
          </p:cNvPr>
          <p:cNvCxnSpPr>
            <a:cxnSpLocks/>
            <a:stCxn id="60" idx="5"/>
            <a:endCxn id="66" idx="4"/>
          </p:cNvCxnSpPr>
          <p:nvPr/>
        </p:nvCxnSpPr>
        <p:spPr>
          <a:xfrm rot="5400000">
            <a:off x="4947509" y="4718055"/>
            <a:ext cx="572113" cy="1900984"/>
          </a:xfrm>
          <a:prstGeom prst="curvedConnector3">
            <a:avLst>
              <a:gd name="adj1" fmla="val 150929"/>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1" name="Oval 70">
            <a:extLst>
              <a:ext uri="{FF2B5EF4-FFF2-40B4-BE49-F238E27FC236}">
                <a16:creationId xmlns:a16="http://schemas.microsoft.com/office/drawing/2014/main" id="{B24F0590-6E40-9A14-8D78-6854A3FDA075}"/>
              </a:ext>
            </a:extLst>
          </p:cNvPr>
          <p:cNvSpPr/>
          <p:nvPr/>
        </p:nvSpPr>
        <p:spPr>
          <a:xfrm>
            <a:off x="8167650" y="2935373"/>
            <a:ext cx="827489"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Chassis</a:t>
            </a:r>
          </a:p>
        </p:txBody>
      </p:sp>
      <p:sp>
        <p:nvSpPr>
          <p:cNvPr id="72" name="Oval 71">
            <a:extLst>
              <a:ext uri="{FF2B5EF4-FFF2-40B4-BE49-F238E27FC236}">
                <a16:creationId xmlns:a16="http://schemas.microsoft.com/office/drawing/2014/main" id="{85378BE8-6B34-4C76-06FB-2B0943A47069}"/>
              </a:ext>
            </a:extLst>
          </p:cNvPr>
          <p:cNvSpPr/>
          <p:nvPr/>
        </p:nvSpPr>
        <p:spPr>
          <a:xfrm>
            <a:off x="8076982" y="3187025"/>
            <a:ext cx="867770" cy="2527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Chassis1</a:t>
            </a:r>
          </a:p>
        </p:txBody>
      </p:sp>
      <p:sp>
        <p:nvSpPr>
          <p:cNvPr id="73" name="Oval 72">
            <a:extLst>
              <a:ext uri="{FF2B5EF4-FFF2-40B4-BE49-F238E27FC236}">
                <a16:creationId xmlns:a16="http://schemas.microsoft.com/office/drawing/2014/main" id="{6F0250B5-A1D2-86B9-707E-D4DFA212EC73}"/>
              </a:ext>
            </a:extLst>
          </p:cNvPr>
          <p:cNvSpPr/>
          <p:nvPr/>
        </p:nvSpPr>
        <p:spPr>
          <a:xfrm>
            <a:off x="6667565" y="1954247"/>
            <a:ext cx="64785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Root</a:t>
            </a:r>
          </a:p>
        </p:txBody>
      </p:sp>
      <p:cxnSp>
        <p:nvCxnSpPr>
          <p:cNvPr id="74" name="Connector: Curved 73">
            <a:extLst>
              <a:ext uri="{FF2B5EF4-FFF2-40B4-BE49-F238E27FC236}">
                <a16:creationId xmlns:a16="http://schemas.microsoft.com/office/drawing/2014/main" id="{54D893C6-6447-30D6-FDE6-42001A7B6094}"/>
              </a:ext>
            </a:extLst>
          </p:cNvPr>
          <p:cNvCxnSpPr>
            <a:cxnSpLocks/>
            <a:stCxn id="73" idx="4"/>
            <a:endCxn id="71" idx="0"/>
          </p:cNvCxnSpPr>
          <p:nvPr/>
        </p:nvCxnSpPr>
        <p:spPr>
          <a:xfrm rot="16200000" flipH="1">
            <a:off x="7411532" y="1765509"/>
            <a:ext cx="749821" cy="1589906"/>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5" name="Oval 74">
            <a:extLst>
              <a:ext uri="{FF2B5EF4-FFF2-40B4-BE49-F238E27FC236}">
                <a16:creationId xmlns:a16="http://schemas.microsoft.com/office/drawing/2014/main" id="{1A2B7EE2-E6F8-0E6D-9F8F-D8926E942467}"/>
              </a:ext>
            </a:extLst>
          </p:cNvPr>
          <p:cNvSpPr/>
          <p:nvPr/>
        </p:nvSpPr>
        <p:spPr>
          <a:xfrm>
            <a:off x="6699965" y="2773359"/>
            <a:ext cx="764388"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Fabrics</a:t>
            </a:r>
          </a:p>
        </p:txBody>
      </p:sp>
      <p:sp>
        <p:nvSpPr>
          <p:cNvPr id="76" name="Oval 75">
            <a:extLst>
              <a:ext uri="{FF2B5EF4-FFF2-40B4-BE49-F238E27FC236}">
                <a16:creationId xmlns:a16="http://schemas.microsoft.com/office/drawing/2014/main" id="{FA6BD727-1B38-98A7-4ABE-FAF688B91092}"/>
              </a:ext>
            </a:extLst>
          </p:cNvPr>
          <p:cNvSpPr/>
          <p:nvPr/>
        </p:nvSpPr>
        <p:spPr>
          <a:xfrm>
            <a:off x="6695913" y="2996896"/>
            <a:ext cx="764388" cy="1902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CXL5</a:t>
            </a:r>
          </a:p>
        </p:txBody>
      </p:sp>
      <p:cxnSp>
        <p:nvCxnSpPr>
          <p:cNvPr id="77" name="Connector: Curved 76">
            <a:extLst>
              <a:ext uri="{FF2B5EF4-FFF2-40B4-BE49-F238E27FC236}">
                <a16:creationId xmlns:a16="http://schemas.microsoft.com/office/drawing/2014/main" id="{50CBEDDC-C323-CB7D-665B-829870554A46}"/>
              </a:ext>
            </a:extLst>
          </p:cNvPr>
          <p:cNvCxnSpPr>
            <a:cxnSpLocks/>
            <a:stCxn id="73" idx="4"/>
            <a:endCxn id="75" idx="0"/>
          </p:cNvCxnSpPr>
          <p:nvPr/>
        </p:nvCxnSpPr>
        <p:spPr>
          <a:xfrm rot="16200000" flipH="1">
            <a:off x="6742920" y="2434120"/>
            <a:ext cx="587807" cy="9066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8" name="Oval 77">
            <a:extLst>
              <a:ext uri="{FF2B5EF4-FFF2-40B4-BE49-F238E27FC236}">
                <a16:creationId xmlns:a16="http://schemas.microsoft.com/office/drawing/2014/main" id="{BD076022-C335-AE23-FE72-65A646655971}"/>
              </a:ext>
            </a:extLst>
          </p:cNvPr>
          <p:cNvSpPr/>
          <p:nvPr/>
        </p:nvSpPr>
        <p:spPr>
          <a:xfrm>
            <a:off x="6156366" y="4116220"/>
            <a:ext cx="967101"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Switches</a:t>
            </a:r>
          </a:p>
        </p:txBody>
      </p:sp>
      <p:sp>
        <p:nvSpPr>
          <p:cNvPr id="79" name="Oval 78">
            <a:extLst>
              <a:ext uri="{FF2B5EF4-FFF2-40B4-BE49-F238E27FC236}">
                <a16:creationId xmlns:a16="http://schemas.microsoft.com/office/drawing/2014/main" id="{370B3289-AEE8-FD21-1B14-0F9EC3FC7E10}"/>
              </a:ext>
            </a:extLst>
          </p:cNvPr>
          <p:cNvSpPr/>
          <p:nvPr/>
        </p:nvSpPr>
        <p:spPr>
          <a:xfrm>
            <a:off x="6301154" y="4367872"/>
            <a:ext cx="764388" cy="190218"/>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CXL1</a:t>
            </a:r>
          </a:p>
        </p:txBody>
      </p:sp>
      <p:sp>
        <p:nvSpPr>
          <p:cNvPr id="80" name="Oval 79">
            <a:extLst>
              <a:ext uri="{FF2B5EF4-FFF2-40B4-BE49-F238E27FC236}">
                <a16:creationId xmlns:a16="http://schemas.microsoft.com/office/drawing/2014/main" id="{442AD730-F368-353C-CF47-E1F27503A8B6}"/>
              </a:ext>
            </a:extLst>
          </p:cNvPr>
          <p:cNvSpPr/>
          <p:nvPr/>
        </p:nvSpPr>
        <p:spPr>
          <a:xfrm>
            <a:off x="7189454" y="5351297"/>
            <a:ext cx="835031"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Ports</a:t>
            </a:r>
          </a:p>
        </p:txBody>
      </p:sp>
      <p:sp>
        <p:nvSpPr>
          <p:cNvPr id="81" name="Oval 80">
            <a:extLst>
              <a:ext uri="{FF2B5EF4-FFF2-40B4-BE49-F238E27FC236}">
                <a16:creationId xmlns:a16="http://schemas.microsoft.com/office/drawing/2014/main" id="{5B5E4760-11F6-6ECE-2184-5627F6716EC8}"/>
              </a:ext>
            </a:extLst>
          </p:cNvPr>
          <p:cNvSpPr/>
          <p:nvPr/>
        </p:nvSpPr>
        <p:spPr>
          <a:xfrm>
            <a:off x="7108585" y="5306463"/>
            <a:ext cx="351715" cy="231305"/>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solidFill>
                <a:schemeClr val="tx1"/>
              </a:solidFill>
            </a:endParaRPr>
          </a:p>
        </p:txBody>
      </p:sp>
      <p:sp>
        <p:nvSpPr>
          <p:cNvPr id="82" name="Oval 81">
            <a:extLst>
              <a:ext uri="{FF2B5EF4-FFF2-40B4-BE49-F238E27FC236}">
                <a16:creationId xmlns:a16="http://schemas.microsoft.com/office/drawing/2014/main" id="{340A8D09-20CA-0A7A-941D-D865F31B1CC1}"/>
              </a:ext>
            </a:extLst>
          </p:cNvPr>
          <p:cNvSpPr/>
          <p:nvPr/>
        </p:nvSpPr>
        <p:spPr>
          <a:xfrm>
            <a:off x="7742261" y="5263711"/>
            <a:ext cx="425389"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8</a:t>
            </a:r>
          </a:p>
        </p:txBody>
      </p:sp>
      <p:cxnSp>
        <p:nvCxnSpPr>
          <p:cNvPr id="83" name="Connector: Curved 82">
            <a:extLst>
              <a:ext uri="{FF2B5EF4-FFF2-40B4-BE49-F238E27FC236}">
                <a16:creationId xmlns:a16="http://schemas.microsoft.com/office/drawing/2014/main" id="{2EBB7CCE-5ADC-D4D3-0898-69941EB424F5}"/>
              </a:ext>
            </a:extLst>
          </p:cNvPr>
          <p:cNvCxnSpPr>
            <a:cxnSpLocks/>
            <a:stCxn id="76" idx="3"/>
            <a:endCxn id="78" idx="0"/>
          </p:cNvCxnSpPr>
          <p:nvPr/>
        </p:nvCxnSpPr>
        <p:spPr>
          <a:xfrm rot="5400000">
            <a:off x="6245405" y="3553769"/>
            <a:ext cx="956963" cy="167938"/>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84" name="Connector: Curved 83">
            <a:extLst>
              <a:ext uri="{FF2B5EF4-FFF2-40B4-BE49-F238E27FC236}">
                <a16:creationId xmlns:a16="http://schemas.microsoft.com/office/drawing/2014/main" id="{A776B855-4E3F-CE07-19C8-C7A492A4138F}"/>
              </a:ext>
            </a:extLst>
          </p:cNvPr>
          <p:cNvCxnSpPr>
            <a:cxnSpLocks/>
            <a:stCxn id="79" idx="4"/>
            <a:endCxn id="80" idx="0"/>
          </p:cNvCxnSpPr>
          <p:nvPr/>
        </p:nvCxnSpPr>
        <p:spPr>
          <a:xfrm rot="16200000" flipH="1">
            <a:off x="6748555" y="4492882"/>
            <a:ext cx="793208" cy="92362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5" name="Oval 84">
            <a:extLst>
              <a:ext uri="{FF2B5EF4-FFF2-40B4-BE49-F238E27FC236}">
                <a16:creationId xmlns:a16="http://schemas.microsoft.com/office/drawing/2014/main" id="{95142BBA-D261-9A38-A351-51AA86F591C5}"/>
              </a:ext>
            </a:extLst>
          </p:cNvPr>
          <p:cNvSpPr/>
          <p:nvPr/>
        </p:nvSpPr>
        <p:spPr>
          <a:xfrm>
            <a:off x="8097618" y="368333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Switches</a:t>
            </a:r>
          </a:p>
        </p:txBody>
      </p:sp>
      <p:sp>
        <p:nvSpPr>
          <p:cNvPr id="86" name="Oval 85">
            <a:extLst>
              <a:ext uri="{FF2B5EF4-FFF2-40B4-BE49-F238E27FC236}">
                <a16:creationId xmlns:a16="http://schemas.microsoft.com/office/drawing/2014/main" id="{8694BE93-00D8-1A62-6389-C66363BCD6C3}"/>
              </a:ext>
            </a:extLst>
          </p:cNvPr>
          <p:cNvSpPr/>
          <p:nvPr/>
        </p:nvSpPr>
        <p:spPr>
          <a:xfrm>
            <a:off x="8199308" y="3942967"/>
            <a:ext cx="393418" cy="1660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87" name="Oval 86">
            <a:extLst>
              <a:ext uri="{FF2B5EF4-FFF2-40B4-BE49-F238E27FC236}">
                <a16:creationId xmlns:a16="http://schemas.microsoft.com/office/drawing/2014/main" id="{958DB2A1-C97D-239E-C57F-8F58CB0CD91B}"/>
              </a:ext>
            </a:extLst>
          </p:cNvPr>
          <p:cNvSpPr/>
          <p:nvPr/>
        </p:nvSpPr>
        <p:spPr>
          <a:xfrm>
            <a:off x="8603640" y="5227445"/>
            <a:ext cx="586050"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Ports</a:t>
            </a:r>
          </a:p>
        </p:txBody>
      </p:sp>
      <p:sp>
        <p:nvSpPr>
          <p:cNvPr id="88" name="Oval 87">
            <a:extLst>
              <a:ext uri="{FF2B5EF4-FFF2-40B4-BE49-F238E27FC236}">
                <a16:creationId xmlns:a16="http://schemas.microsoft.com/office/drawing/2014/main" id="{6CD9C81C-9C77-7E0C-8B18-6C4625101161}"/>
              </a:ext>
            </a:extLst>
          </p:cNvPr>
          <p:cNvSpPr/>
          <p:nvPr/>
        </p:nvSpPr>
        <p:spPr>
          <a:xfrm>
            <a:off x="8582152" y="5381317"/>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a:t>
            </a:r>
            <a:endParaRPr lang="en-GB" sz="1050" dirty="0">
              <a:solidFill>
                <a:schemeClr val="tx1"/>
              </a:solidFill>
            </a:endParaRPr>
          </a:p>
        </p:txBody>
      </p:sp>
      <p:cxnSp>
        <p:nvCxnSpPr>
          <p:cNvPr id="89" name="Connector: Curved 88">
            <a:extLst>
              <a:ext uri="{FF2B5EF4-FFF2-40B4-BE49-F238E27FC236}">
                <a16:creationId xmlns:a16="http://schemas.microsoft.com/office/drawing/2014/main" id="{1778A880-78E4-99B3-9BEF-4207FC25043D}"/>
              </a:ext>
            </a:extLst>
          </p:cNvPr>
          <p:cNvCxnSpPr>
            <a:cxnSpLocks/>
            <a:stCxn id="86" idx="3"/>
            <a:endCxn id="87" idx="0"/>
          </p:cNvCxnSpPr>
          <p:nvPr/>
        </p:nvCxnSpPr>
        <p:spPr>
          <a:xfrm rot="16200000" flipH="1">
            <a:off x="8005433" y="4336214"/>
            <a:ext cx="1142721" cy="639742"/>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0" name="Connector: Curved 89">
            <a:extLst>
              <a:ext uri="{FF2B5EF4-FFF2-40B4-BE49-F238E27FC236}">
                <a16:creationId xmlns:a16="http://schemas.microsoft.com/office/drawing/2014/main" id="{F8157455-17F7-E75B-6418-C8D9E80234FE}"/>
              </a:ext>
            </a:extLst>
          </p:cNvPr>
          <p:cNvCxnSpPr>
            <a:cxnSpLocks/>
            <a:stCxn id="72" idx="4"/>
            <a:endCxn id="85" idx="0"/>
          </p:cNvCxnSpPr>
          <p:nvPr/>
        </p:nvCxnSpPr>
        <p:spPr>
          <a:xfrm rot="16200000" flipH="1">
            <a:off x="8416755" y="3533856"/>
            <a:ext cx="243589" cy="55364"/>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1" name="Connector: Curved 90">
            <a:extLst>
              <a:ext uri="{FF2B5EF4-FFF2-40B4-BE49-F238E27FC236}">
                <a16:creationId xmlns:a16="http://schemas.microsoft.com/office/drawing/2014/main" id="{7BC50E3B-A80B-3B09-A7AD-E446B37F8149}"/>
              </a:ext>
            </a:extLst>
          </p:cNvPr>
          <p:cNvCxnSpPr>
            <a:cxnSpLocks/>
            <a:stCxn id="88" idx="2"/>
            <a:endCxn id="82" idx="6"/>
          </p:cNvCxnSpPr>
          <p:nvPr/>
        </p:nvCxnSpPr>
        <p:spPr>
          <a:xfrm rot="10800000">
            <a:off x="8167651" y="5379364"/>
            <a:ext cx="414502" cy="97359"/>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92" name="Oval 91">
            <a:extLst>
              <a:ext uri="{FF2B5EF4-FFF2-40B4-BE49-F238E27FC236}">
                <a16:creationId xmlns:a16="http://schemas.microsoft.com/office/drawing/2014/main" id="{7DB2574B-B9DD-473A-6CA6-A6848CBF1379}"/>
              </a:ext>
            </a:extLst>
          </p:cNvPr>
          <p:cNvSpPr/>
          <p:nvPr/>
        </p:nvSpPr>
        <p:spPr>
          <a:xfrm>
            <a:off x="7146661" y="4206058"/>
            <a:ext cx="1071747"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endpoints</a:t>
            </a:r>
          </a:p>
        </p:txBody>
      </p:sp>
      <p:sp>
        <p:nvSpPr>
          <p:cNvPr id="93" name="Oval 92">
            <a:extLst>
              <a:ext uri="{FF2B5EF4-FFF2-40B4-BE49-F238E27FC236}">
                <a16:creationId xmlns:a16="http://schemas.microsoft.com/office/drawing/2014/main" id="{0DBC0091-5AD0-932A-5FFA-07AC91E02209}"/>
              </a:ext>
            </a:extLst>
          </p:cNvPr>
          <p:cNvSpPr/>
          <p:nvPr/>
        </p:nvSpPr>
        <p:spPr>
          <a:xfrm>
            <a:off x="7276100" y="4413330"/>
            <a:ext cx="247573" cy="18485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94" name="Oval 93">
            <a:extLst>
              <a:ext uri="{FF2B5EF4-FFF2-40B4-BE49-F238E27FC236}">
                <a16:creationId xmlns:a16="http://schemas.microsoft.com/office/drawing/2014/main" id="{96C913DD-D1C6-3DF4-36D1-18F195EDA400}"/>
              </a:ext>
            </a:extLst>
          </p:cNvPr>
          <p:cNvSpPr/>
          <p:nvPr/>
        </p:nvSpPr>
        <p:spPr>
          <a:xfrm>
            <a:off x="7491293" y="4419006"/>
            <a:ext cx="278393" cy="19057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cxnSp>
        <p:nvCxnSpPr>
          <p:cNvPr id="95" name="Connector: Curved 102">
            <a:extLst>
              <a:ext uri="{FF2B5EF4-FFF2-40B4-BE49-F238E27FC236}">
                <a16:creationId xmlns:a16="http://schemas.microsoft.com/office/drawing/2014/main" id="{E6F61010-AB60-EB31-9AAB-C2D585524805}"/>
              </a:ext>
            </a:extLst>
          </p:cNvPr>
          <p:cNvCxnSpPr>
            <a:cxnSpLocks/>
            <a:stCxn id="76" idx="4"/>
            <a:endCxn id="92" idx="0"/>
          </p:cNvCxnSpPr>
          <p:nvPr/>
        </p:nvCxnSpPr>
        <p:spPr>
          <a:xfrm rot="16200000" flipH="1">
            <a:off x="6870849" y="3394372"/>
            <a:ext cx="1018944" cy="604428"/>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6" name="Oval 95">
            <a:extLst>
              <a:ext uri="{FF2B5EF4-FFF2-40B4-BE49-F238E27FC236}">
                <a16:creationId xmlns:a16="http://schemas.microsoft.com/office/drawing/2014/main" id="{AAE77868-FFF2-2789-675C-DBA5FAE3FE4D}"/>
              </a:ext>
            </a:extLst>
          </p:cNvPr>
          <p:cNvSpPr/>
          <p:nvPr/>
        </p:nvSpPr>
        <p:spPr>
          <a:xfrm>
            <a:off x="7078106" y="5486600"/>
            <a:ext cx="352300" cy="231305"/>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solidFill>
                <a:schemeClr val="tx1"/>
              </a:solidFill>
            </a:endParaRPr>
          </a:p>
        </p:txBody>
      </p:sp>
      <p:sp>
        <p:nvSpPr>
          <p:cNvPr id="97" name="Oval 96">
            <a:extLst>
              <a:ext uri="{FF2B5EF4-FFF2-40B4-BE49-F238E27FC236}">
                <a16:creationId xmlns:a16="http://schemas.microsoft.com/office/drawing/2014/main" id="{78BBF459-9062-D6C1-7609-1912274E546D}"/>
              </a:ext>
            </a:extLst>
          </p:cNvPr>
          <p:cNvSpPr/>
          <p:nvPr/>
        </p:nvSpPr>
        <p:spPr>
          <a:xfrm>
            <a:off x="8752955" y="5466533"/>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a:t>
            </a:r>
            <a:endParaRPr lang="en-GB" sz="1050" dirty="0">
              <a:solidFill>
                <a:schemeClr val="tx1"/>
              </a:solidFill>
            </a:endParaRPr>
          </a:p>
        </p:txBody>
      </p:sp>
      <p:sp>
        <p:nvSpPr>
          <p:cNvPr id="98" name="Oval 97">
            <a:extLst>
              <a:ext uri="{FF2B5EF4-FFF2-40B4-BE49-F238E27FC236}">
                <a16:creationId xmlns:a16="http://schemas.microsoft.com/office/drawing/2014/main" id="{BDF07117-AF07-046E-6AEA-4B509F6AFDAB}"/>
              </a:ext>
            </a:extLst>
          </p:cNvPr>
          <p:cNvSpPr/>
          <p:nvPr/>
        </p:nvSpPr>
        <p:spPr>
          <a:xfrm>
            <a:off x="8963640" y="5258505"/>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8</a:t>
            </a:r>
            <a:endParaRPr lang="en-GB" sz="1050" dirty="0">
              <a:solidFill>
                <a:schemeClr val="tx1"/>
              </a:solidFill>
            </a:endParaRPr>
          </a:p>
        </p:txBody>
      </p:sp>
      <p:sp>
        <p:nvSpPr>
          <p:cNvPr id="99" name="Oval 98">
            <a:extLst>
              <a:ext uri="{FF2B5EF4-FFF2-40B4-BE49-F238E27FC236}">
                <a16:creationId xmlns:a16="http://schemas.microsoft.com/office/drawing/2014/main" id="{67922D2C-5A93-D44F-833D-B008C0A283E7}"/>
              </a:ext>
            </a:extLst>
          </p:cNvPr>
          <p:cNvSpPr/>
          <p:nvPr/>
        </p:nvSpPr>
        <p:spPr>
          <a:xfrm>
            <a:off x="8726982" y="3902157"/>
            <a:ext cx="393418" cy="1660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00" name="Oval 99">
            <a:extLst>
              <a:ext uri="{FF2B5EF4-FFF2-40B4-BE49-F238E27FC236}">
                <a16:creationId xmlns:a16="http://schemas.microsoft.com/office/drawing/2014/main" id="{53FD8C0C-0407-B26B-5B98-3C5020EA67FE}"/>
              </a:ext>
            </a:extLst>
          </p:cNvPr>
          <p:cNvSpPr/>
          <p:nvPr/>
        </p:nvSpPr>
        <p:spPr>
          <a:xfrm>
            <a:off x="9352830" y="5777128"/>
            <a:ext cx="586050"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Ports</a:t>
            </a:r>
          </a:p>
        </p:txBody>
      </p:sp>
      <p:sp>
        <p:nvSpPr>
          <p:cNvPr id="101" name="Oval 100">
            <a:extLst>
              <a:ext uri="{FF2B5EF4-FFF2-40B4-BE49-F238E27FC236}">
                <a16:creationId xmlns:a16="http://schemas.microsoft.com/office/drawing/2014/main" id="{969894E8-F202-08CD-8EC3-B66BBAAA1CB2}"/>
              </a:ext>
            </a:extLst>
          </p:cNvPr>
          <p:cNvSpPr/>
          <p:nvPr/>
        </p:nvSpPr>
        <p:spPr>
          <a:xfrm>
            <a:off x="9230642" y="5814944"/>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a:t>
            </a:r>
            <a:endParaRPr lang="en-GB" sz="1050" dirty="0">
              <a:solidFill>
                <a:schemeClr val="tx1"/>
              </a:solidFill>
            </a:endParaRPr>
          </a:p>
        </p:txBody>
      </p:sp>
      <p:cxnSp>
        <p:nvCxnSpPr>
          <p:cNvPr id="102" name="Connector: Curved 101">
            <a:extLst>
              <a:ext uri="{FF2B5EF4-FFF2-40B4-BE49-F238E27FC236}">
                <a16:creationId xmlns:a16="http://schemas.microsoft.com/office/drawing/2014/main" id="{E890EFAE-3344-1C5D-A136-C6C70D877300}"/>
              </a:ext>
            </a:extLst>
          </p:cNvPr>
          <p:cNvCxnSpPr>
            <a:cxnSpLocks/>
            <a:stCxn id="99" idx="3"/>
            <a:endCxn id="100" idx="0"/>
          </p:cNvCxnSpPr>
          <p:nvPr/>
        </p:nvCxnSpPr>
        <p:spPr>
          <a:xfrm rot="16200000" flipH="1">
            <a:off x="8348619" y="4479892"/>
            <a:ext cx="1733213" cy="861258"/>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3" name="Oval 102">
            <a:extLst>
              <a:ext uri="{FF2B5EF4-FFF2-40B4-BE49-F238E27FC236}">
                <a16:creationId xmlns:a16="http://schemas.microsoft.com/office/drawing/2014/main" id="{E787001C-16DD-3C32-59D0-90C9ABD7E221}"/>
              </a:ext>
            </a:extLst>
          </p:cNvPr>
          <p:cNvSpPr/>
          <p:nvPr/>
        </p:nvSpPr>
        <p:spPr>
          <a:xfrm>
            <a:off x="9387047" y="5988660"/>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4</a:t>
            </a:r>
            <a:endParaRPr lang="en-GB" sz="1050" dirty="0">
              <a:solidFill>
                <a:schemeClr val="tx1"/>
              </a:solidFill>
            </a:endParaRPr>
          </a:p>
        </p:txBody>
      </p:sp>
      <p:sp>
        <p:nvSpPr>
          <p:cNvPr id="104" name="Oval 103">
            <a:extLst>
              <a:ext uri="{FF2B5EF4-FFF2-40B4-BE49-F238E27FC236}">
                <a16:creationId xmlns:a16="http://schemas.microsoft.com/office/drawing/2014/main" id="{96BF97E0-1D19-0F58-5CD7-2C900F469FBE}"/>
              </a:ext>
            </a:extLst>
          </p:cNvPr>
          <p:cNvSpPr/>
          <p:nvPr/>
        </p:nvSpPr>
        <p:spPr>
          <a:xfrm>
            <a:off x="9762441" y="5748347"/>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8</a:t>
            </a:r>
            <a:endParaRPr lang="en-GB" sz="1050" dirty="0">
              <a:solidFill>
                <a:schemeClr val="tx1"/>
              </a:solidFill>
            </a:endParaRPr>
          </a:p>
        </p:txBody>
      </p:sp>
      <p:sp>
        <p:nvSpPr>
          <p:cNvPr id="105" name="Oval 104">
            <a:extLst>
              <a:ext uri="{FF2B5EF4-FFF2-40B4-BE49-F238E27FC236}">
                <a16:creationId xmlns:a16="http://schemas.microsoft.com/office/drawing/2014/main" id="{598393F9-2A8A-1FAC-B040-D0FE08D875F9}"/>
              </a:ext>
            </a:extLst>
          </p:cNvPr>
          <p:cNvSpPr/>
          <p:nvPr/>
        </p:nvSpPr>
        <p:spPr>
          <a:xfrm>
            <a:off x="8961504" y="5427898"/>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6</a:t>
            </a:r>
            <a:endParaRPr lang="en-GB" sz="1050" dirty="0">
              <a:solidFill>
                <a:schemeClr val="tx1"/>
              </a:solidFill>
            </a:endParaRPr>
          </a:p>
        </p:txBody>
      </p:sp>
      <p:sp>
        <p:nvSpPr>
          <p:cNvPr id="106" name="Oval 105">
            <a:extLst>
              <a:ext uri="{FF2B5EF4-FFF2-40B4-BE49-F238E27FC236}">
                <a16:creationId xmlns:a16="http://schemas.microsoft.com/office/drawing/2014/main" id="{9583C309-B5ED-9E6F-CEE7-B9BD1D712077}"/>
              </a:ext>
            </a:extLst>
          </p:cNvPr>
          <p:cNvSpPr/>
          <p:nvPr/>
        </p:nvSpPr>
        <p:spPr>
          <a:xfrm>
            <a:off x="9776785" y="5988660"/>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7</a:t>
            </a:r>
            <a:endParaRPr lang="en-GB" sz="1050" dirty="0">
              <a:solidFill>
                <a:schemeClr val="tx1"/>
              </a:solidFill>
            </a:endParaRPr>
          </a:p>
        </p:txBody>
      </p:sp>
      <p:sp>
        <p:nvSpPr>
          <p:cNvPr id="107" name="Oval 106">
            <a:extLst>
              <a:ext uri="{FF2B5EF4-FFF2-40B4-BE49-F238E27FC236}">
                <a16:creationId xmlns:a16="http://schemas.microsoft.com/office/drawing/2014/main" id="{95BCB338-35D6-58FF-EC21-96AF384CE7CF}"/>
              </a:ext>
            </a:extLst>
          </p:cNvPr>
          <p:cNvSpPr/>
          <p:nvPr/>
        </p:nvSpPr>
        <p:spPr>
          <a:xfrm>
            <a:off x="7742261" y="5503058"/>
            <a:ext cx="425389"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9</a:t>
            </a:r>
          </a:p>
        </p:txBody>
      </p:sp>
      <p:cxnSp>
        <p:nvCxnSpPr>
          <p:cNvPr id="108" name="Connector: Curved 107">
            <a:extLst>
              <a:ext uri="{FF2B5EF4-FFF2-40B4-BE49-F238E27FC236}">
                <a16:creationId xmlns:a16="http://schemas.microsoft.com/office/drawing/2014/main" id="{4A02E2A5-BDD6-94B8-9A48-00C313C93ADA}"/>
              </a:ext>
            </a:extLst>
          </p:cNvPr>
          <p:cNvCxnSpPr>
            <a:cxnSpLocks/>
            <a:stCxn id="97" idx="4"/>
            <a:endCxn id="107" idx="5"/>
          </p:cNvCxnSpPr>
          <p:nvPr/>
        </p:nvCxnSpPr>
        <p:spPr>
          <a:xfrm rot="5400000">
            <a:off x="8471674" y="5291026"/>
            <a:ext cx="43144" cy="775784"/>
          </a:xfrm>
          <a:prstGeom prst="curvedConnector3">
            <a:avLst>
              <a:gd name="adj1" fmla="val 61155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09" name="Oval 108">
            <a:extLst>
              <a:ext uri="{FF2B5EF4-FFF2-40B4-BE49-F238E27FC236}">
                <a16:creationId xmlns:a16="http://schemas.microsoft.com/office/drawing/2014/main" id="{E58574FC-4FB7-1A71-B57A-028EE991856F}"/>
              </a:ext>
            </a:extLst>
          </p:cNvPr>
          <p:cNvSpPr/>
          <p:nvPr/>
        </p:nvSpPr>
        <p:spPr>
          <a:xfrm>
            <a:off x="7284150" y="5568379"/>
            <a:ext cx="35230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7</a:t>
            </a:r>
            <a:endParaRPr lang="en-GB" sz="1050" dirty="0">
              <a:solidFill>
                <a:schemeClr val="tx1"/>
              </a:solidFill>
            </a:endParaRPr>
          </a:p>
        </p:txBody>
      </p:sp>
      <p:sp>
        <p:nvSpPr>
          <p:cNvPr id="110" name="Oval 109">
            <a:extLst>
              <a:ext uri="{FF2B5EF4-FFF2-40B4-BE49-F238E27FC236}">
                <a16:creationId xmlns:a16="http://schemas.microsoft.com/office/drawing/2014/main" id="{A08B30C8-C560-2731-DC7D-2CB591672342}"/>
              </a:ext>
            </a:extLst>
          </p:cNvPr>
          <p:cNvSpPr/>
          <p:nvPr/>
        </p:nvSpPr>
        <p:spPr>
          <a:xfrm>
            <a:off x="7554994" y="5580647"/>
            <a:ext cx="35230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6</a:t>
            </a:r>
            <a:endParaRPr lang="en-GB" sz="1050" dirty="0">
              <a:solidFill>
                <a:schemeClr val="tx1"/>
              </a:solidFill>
            </a:endParaRPr>
          </a:p>
        </p:txBody>
      </p:sp>
      <p:cxnSp>
        <p:nvCxnSpPr>
          <p:cNvPr id="111" name="Connector: Curved 110">
            <a:extLst>
              <a:ext uri="{FF2B5EF4-FFF2-40B4-BE49-F238E27FC236}">
                <a16:creationId xmlns:a16="http://schemas.microsoft.com/office/drawing/2014/main" id="{BD6EB454-2CF3-7B1A-3815-5A50EBAA6119}"/>
              </a:ext>
            </a:extLst>
          </p:cNvPr>
          <p:cNvCxnSpPr>
            <a:cxnSpLocks/>
            <a:stCxn id="101" idx="4"/>
            <a:endCxn id="110" idx="4"/>
          </p:cNvCxnSpPr>
          <p:nvPr/>
        </p:nvCxnSpPr>
        <p:spPr>
          <a:xfrm rot="5400000" flipH="1">
            <a:off x="8448083" y="5095015"/>
            <a:ext cx="193804" cy="1627679"/>
          </a:xfrm>
          <a:prstGeom prst="curvedConnector3">
            <a:avLst>
              <a:gd name="adj1" fmla="val -9640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12" name="Connector: Curved 111">
            <a:extLst>
              <a:ext uri="{FF2B5EF4-FFF2-40B4-BE49-F238E27FC236}">
                <a16:creationId xmlns:a16="http://schemas.microsoft.com/office/drawing/2014/main" id="{39D6294E-26D9-6C20-51C1-DDABE0D63B66}"/>
              </a:ext>
            </a:extLst>
          </p:cNvPr>
          <p:cNvCxnSpPr>
            <a:cxnSpLocks/>
            <a:stCxn id="103" idx="4"/>
            <a:endCxn id="109" idx="4"/>
          </p:cNvCxnSpPr>
          <p:nvPr/>
        </p:nvCxnSpPr>
        <p:spPr>
          <a:xfrm rot="5400000" flipH="1">
            <a:off x="8297871" y="4962114"/>
            <a:ext cx="379789" cy="2054930"/>
          </a:xfrm>
          <a:prstGeom prst="curvedConnector3">
            <a:avLst>
              <a:gd name="adj1" fmla="val -4919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13" name="Oval 112">
            <a:extLst>
              <a:ext uri="{FF2B5EF4-FFF2-40B4-BE49-F238E27FC236}">
                <a16:creationId xmlns:a16="http://schemas.microsoft.com/office/drawing/2014/main" id="{93B53154-4E86-EED6-D637-7FD08DCC116A}"/>
              </a:ext>
            </a:extLst>
          </p:cNvPr>
          <p:cNvSpPr/>
          <p:nvPr/>
        </p:nvSpPr>
        <p:spPr>
          <a:xfrm>
            <a:off x="9813236" y="3291305"/>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Drives</a:t>
            </a:r>
          </a:p>
        </p:txBody>
      </p:sp>
      <p:sp>
        <p:nvSpPr>
          <p:cNvPr id="114" name="Oval 113">
            <a:extLst>
              <a:ext uri="{FF2B5EF4-FFF2-40B4-BE49-F238E27FC236}">
                <a16:creationId xmlns:a16="http://schemas.microsoft.com/office/drawing/2014/main" id="{B00F2CD1-256D-0CC5-C8B5-61489E6C97B9}"/>
              </a:ext>
            </a:extLst>
          </p:cNvPr>
          <p:cNvSpPr/>
          <p:nvPr/>
        </p:nvSpPr>
        <p:spPr>
          <a:xfrm>
            <a:off x="9681704" y="3391148"/>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15" name="Oval 114">
            <a:extLst>
              <a:ext uri="{FF2B5EF4-FFF2-40B4-BE49-F238E27FC236}">
                <a16:creationId xmlns:a16="http://schemas.microsoft.com/office/drawing/2014/main" id="{39A53C27-02D8-927A-3398-BDF2DCAF7117}"/>
              </a:ext>
            </a:extLst>
          </p:cNvPr>
          <p:cNvSpPr/>
          <p:nvPr/>
        </p:nvSpPr>
        <p:spPr>
          <a:xfrm>
            <a:off x="10497261" y="3477969"/>
            <a:ext cx="320496" cy="15601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7</a:t>
            </a:r>
          </a:p>
        </p:txBody>
      </p:sp>
      <p:sp>
        <p:nvSpPr>
          <p:cNvPr id="116" name="Oval 115">
            <a:extLst>
              <a:ext uri="{FF2B5EF4-FFF2-40B4-BE49-F238E27FC236}">
                <a16:creationId xmlns:a16="http://schemas.microsoft.com/office/drawing/2014/main" id="{66D43C51-1E99-2330-04B6-102D5DF69EBE}"/>
              </a:ext>
            </a:extLst>
          </p:cNvPr>
          <p:cNvSpPr/>
          <p:nvPr/>
        </p:nvSpPr>
        <p:spPr>
          <a:xfrm>
            <a:off x="9840127" y="3511792"/>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sp>
        <p:nvSpPr>
          <p:cNvPr id="117" name="Oval 116">
            <a:extLst>
              <a:ext uri="{FF2B5EF4-FFF2-40B4-BE49-F238E27FC236}">
                <a16:creationId xmlns:a16="http://schemas.microsoft.com/office/drawing/2014/main" id="{6CD2DA69-784A-11FD-72EE-F4AC08E546CF}"/>
              </a:ext>
            </a:extLst>
          </p:cNvPr>
          <p:cNvSpPr/>
          <p:nvPr/>
        </p:nvSpPr>
        <p:spPr>
          <a:xfrm>
            <a:off x="10046424" y="3570894"/>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3</a:t>
            </a:r>
          </a:p>
        </p:txBody>
      </p:sp>
      <p:sp>
        <p:nvSpPr>
          <p:cNvPr id="118" name="Oval 117">
            <a:extLst>
              <a:ext uri="{FF2B5EF4-FFF2-40B4-BE49-F238E27FC236}">
                <a16:creationId xmlns:a16="http://schemas.microsoft.com/office/drawing/2014/main" id="{64C6AECB-E8D1-4C2F-AF97-81FFADE46E88}"/>
              </a:ext>
            </a:extLst>
          </p:cNvPr>
          <p:cNvSpPr/>
          <p:nvPr/>
        </p:nvSpPr>
        <p:spPr>
          <a:xfrm>
            <a:off x="10281849" y="3550755"/>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5</a:t>
            </a:r>
          </a:p>
        </p:txBody>
      </p:sp>
      <p:cxnSp>
        <p:nvCxnSpPr>
          <p:cNvPr id="119" name="Connector: Curved 118">
            <a:extLst>
              <a:ext uri="{FF2B5EF4-FFF2-40B4-BE49-F238E27FC236}">
                <a16:creationId xmlns:a16="http://schemas.microsoft.com/office/drawing/2014/main" id="{2E62D01E-2DEF-714A-AF84-436B8DC9E093}"/>
              </a:ext>
            </a:extLst>
          </p:cNvPr>
          <p:cNvCxnSpPr>
            <a:cxnSpLocks/>
            <a:stCxn id="72" idx="6"/>
            <a:endCxn id="113" idx="0"/>
          </p:cNvCxnSpPr>
          <p:nvPr/>
        </p:nvCxnSpPr>
        <p:spPr>
          <a:xfrm flipV="1">
            <a:off x="8944752" y="3291305"/>
            <a:ext cx="1337097" cy="22080"/>
          </a:xfrm>
          <a:prstGeom prst="curvedConnector4">
            <a:avLst>
              <a:gd name="adj1" fmla="val 32476"/>
              <a:gd name="adj2" fmla="val 141844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0" name="Oval 119">
            <a:extLst>
              <a:ext uri="{FF2B5EF4-FFF2-40B4-BE49-F238E27FC236}">
                <a16:creationId xmlns:a16="http://schemas.microsoft.com/office/drawing/2014/main" id="{55E471B5-F035-BAC1-E3B4-F8EBB39E273E}"/>
              </a:ext>
            </a:extLst>
          </p:cNvPr>
          <p:cNvSpPr/>
          <p:nvPr/>
        </p:nvSpPr>
        <p:spPr>
          <a:xfrm>
            <a:off x="11184869" y="300440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Storage</a:t>
            </a:r>
          </a:p>
        </p:txBody>
      </p:sp>
      <p:sp>
        <p:nvSpPr>
          <p:cNvPr id="121" name="Oval 120">
            <a:extLst>
              <a:ext uri="{FF2B5EF4-FFF2-40B4-BE49-F238E27FC236}">
                <a16:creationId xmlns:a16="http://schemas.microsoft.com/office/drawing/2014/main" id="{D98B3550-98A2-4210-F1D7-6213FE1E43AF}"/>
              </a:ext>
            </a:extLst>
          </p:cNvPr>
          <p:cNvSpPr/>
          <p:nvPr/>
        </p:nvSpPr>
        <p:spPr>
          <a:xfrm>
            <a:off x="11206809" y="3236135"/>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22" name="Oval 121">
            <a:extLst>
              <a:ext uri="{FF2B5EF4-FFF2-40B4-BE49-F238E27FC236}">
                <a16:creationId xmlns:a16="http://schemas.microsoft.com/office/drawing/2014/main" id="{AA346C36-02DD-D3B1-E550-64642EBDB3D9}"/>
              </a:ext>
            </a:extLst>
          </p:cNvPr>
          <p:cNvSpPr/>
          <p:nvPr/>
        </p:nvSpPr>
        <p:spPr>
          <a:xfrm>
            <a:off x="11755971" y="3262601"/>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cxnSp>
        <p:nvCxnSpPr>
          <p:cNvPr id="123" name="Connector: Curved 122">
            <a:extLst>
              <a:ext uri="{FF2B5EF4-FFF2-40B4-BE49-F238E27FC236}">
                <a16:creationId xmlns:a16="http://schemas.microsoft.com/office/drawing/2014/main" id="{DFD852C8-FA26-01F5-3D19-F230EDA8B2A6}"/>
              </a:ext>
            </a:extLst>
          </p:cNvPr>
          <p:cNvCxnSpPr>
            <a:cxnSpLocks/>
            <a:stCxn id="73" idx="5"/>
            <a:endCxn id="120" idx="0"/>
          </p:cNvCxnSpPr>
          <p:nvPr/>
        </p:nvCxnSpPr>
        <p:spPr>
          <a:xfrm rot="16200000" flipH="1">
            <a:off x="9010648" y="361568"/>
            <a:ext cx="852724" cy="443294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4" name="Oval 123">
            <a:extLst>
              <a:ext uri="{FF2B5EF4-FFF2-40B4-BE49-F238E27FC236}">
                <a16:creationId xmlns:a16="http://schemas.microsoft.com/office/drawing/2014/main" id="{2AF8BAEF-A65C-EB2C-5CBE-C92FFC3AB8A1}"/>
              </a:ext>
            </a:extLst>
          </p:cNvPr>
          <p:cNvSpPr/>
          <p:nvPr/>
        </p:nvSpPr>
        <p:spPr>
          <a:xfrm>
            <a:off x="7742329" y="4417708"/>
            <a:ext cx="278393" cy="19057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7</a:t>
            </a:r>
          </a:p>
        </p:txBody>
      </p:sp>
      <p:sp>
        <p:nvSpPr>
          <p:cNvPr id="125" name="Oval 124">
            <a:extLst>
              <a:ext uri="{FF2B5EF4-FFF2-40B4-BE49-F238E27FC236}">
                <a16:creationId xmlns:a16="http://schemas.microsoft.com/office/drawing/2014/main" id="{DD467812-11A8-7985-D0F4-233CD1DC8FDB}"/>
              </a:ext>
            </a:extLst>
          </p:cNvPr>
          <p:cNvSpPr/>
          <p:nvPr/>
        </p:nvSpPr>
        <p:spPr>
          <a:xfrm>
            <a:off x="7977727" y="4382359"/>
            <a:ext cx="278393" cy="19057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9</a:t>
            </a:r>
          </a:p>
        </p:txBody>
      </p:sp>
      <p:cxnSp>
        <p:nvCxnSpPr>
          <p:cNvPr id="126" name="Connector: Curved 125">
            <a:extLst>
              <a:ext uri="{FF2B5EF4-FFF2-40B4-BE49-F238E27FC236}">
                <a16:creationId xmlns:a16="http://schemas.microsoft.com/office/drawing/2014/main" id="{704D5976-4746-2C0F-417B-2E634448C22F}"/>
              </a:ext>
            </a:extLst>
          </p:cNvPr>
          <p:cNvCxnSpPr>
            <a:cxnSpLocks/>
            <a:stCxn id="125" idx="6"/>
            <a:endCxn id="114" idx="3"/>
          </p:cNvCxnSpPr>
          <p:nvPr/>
        </p:nvCxnSpPr>
        <p:spPr>
          <a:xfrm flipV="1">
            <a:off x="8256120" y="3525577"/>
            <a:ext cx="1471073" cy="952070"/>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7" name="Connector: Curved 126">
            <a:extLst>
              <a:ext uri="{FF2B5EF4-FFF2-40B4-BE49-F238E27FC236}">
                <a16:creationId xmlns:a16="http://schemas.microsoft.com/office/drawing/2014/main" id="{4F5CCD91-C201-F37A-8D16-AF7179390BAA}"/>
              </a:ext>
            </a:extLst>
          </p:cNvPr>
          <p:cNvCxnSpPr>
            <a:cxnSpLocks/>
            <a:stCxn id="104" idx="7"/>
            <a:endCxn id="114" idx="3"/>
          </p:cNvCxnSpPr>
          <p:nvPr/>
        </p:nvCxnSpPr>
        <p:spPr>
          <a:xfrm rot="16200000" flipV="1">
            <a:off x="8728871" y="4523899"/>
            <a:ext cx="2250713" cy="254068"/>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8" name="Connector: Curved 127">
            <a:extLst>
              <a:ext uri="{FF2B5EF4-FFF2-40B4-BE49-F238E27FC236}">
                <a16:creationId xmlns:a16="http://schemas.microsoft.com/office/drawing/2014/main" id="{D96C50DA-0021-2247-AB29-8FE5D9A14AF8}"/>
              </a:ext>
            </a:extLst>
          </p:cNvPr>
          <p:cNvCxnSpPr>
            <a:cxnSpLocks/>
            <a:stCxn id="121" idx="4"/>
            <a:endCxn id="114" idx="3"/>
          </p:cNvCxnSpPr>
          <p:nvPr/>
        </p:nvCxnSpPr>
        <p:spPr>
          <a:xfrm rot="5400000">
            <a:off x="10478682" y="2642139"/>
            <a:ext cx="131949" cy="1634926"/>
          </a:xfrm>
          <a:prstGeom prst="curvedConnector3">
            <a:avLst>
              <a:gd name="adj1" fmla="val 48417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9" name="Connector: Curved 128">
            <a:extLst>
              <a:ext uri="{FF2B5EF4-FFF2-40B4-BE49-F238E27FC236}">
                <a16:creationId xmlns:a16="http://schemas.microsoft.com/office/drawing/2014/main" id="{C147A661-C0B8-DD4C-05FC-C140B2D5D1F9}"/>
              </a:ext>
            </a:extLst>
          </p:cNvPr>
          <p:cNvCxnSpPr>
            <a:cxnSpLocks/>
            <a:stCxn id="106" idx="6"/>
            <a:endCxn id="117" idx="4"/>
          </p:cNvCxnSpPr>
          <p:nvPr/>
        </p:nvCxnSpPr>
        <p:spPr>
          <a:xfrm flipV="1">
            <a:off x="10033150" y="3728387"/>
            <a:ext cx="168584" cy="2355680"/>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0" name="Connector: Curved 129">
            <a:extLst>
              <a:ext uri="{FF2B5EF4-FFF2-40B4-BE49-F238E27FC236}">
                <a16:creationId xmlns:a16="http://schemas.microsoft.com/office/drawing/2014/main" id="{CEA81E1D-79ED-4EA7-46EB-2E9781C40880}"/>
              </a:ext>
            </a:extLst>
          </p:cNvPr>
          <p:cNvCxnSpPr>
            <a:cxnSpLocks/>
            <a:stCxn id="124" idx="4"/>
            <a:endCxn id="117" idx="4"/>
          </p:cNvCxnSpPr>
          <p:nvPr/>
        </p:nvCxnSpPr>
        <p:spPr>
          <a:xfrm rot="5400000" flipH="1" flipV="1">
            <a:off x="8601680" y="3008231"/>
            <a:ext cx="879898" cy="2320209"/>
          </a:xfrm>
          <a:prstGeom prst="curvedConnector3">
            <a:avLst>
              <a:gd name="adj1" fmla="val -2123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1" name="Connector: Curved 130">
            <a:extLst>
              <a:ext uri="{FF2B5EF4-FFF2-40B4-BE49-F238E27FC236}">
                <a16:creationId xmlns:a16="http://schemas.microsoft.com/office/drawing/2014/main" id="{B96C847D-7B0C-2C97-D5CF-163F667139AB}"/>
              </a:ext>
            </a:extLst>
          </p:cNvPr>
          <p:cNvCxnSpPr>
            <a:cxnSpLocks/>
            <a:stCxn id="122" idx="4"/>
            <a:endCxn id="117" idx="4"/>
          </p:cNvCxnSpPr>
          <p:nvPr/>
        </p:nvCxnSpPr>
        <p:spPr>
          <a:xfrm rot="5400000">
            <a:off x="10902362" y="2719467"/>
            <a:ext cx="308293" cy="1709547"/>
          </a:xfrm>
          <a:prstGeom prst="curvedConnector3">
            <a:avLst>
              <a:gd name="adj1" fmla="val 16060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2" name="Connector: Curved 131">
            <a:extLst>
              <a:ext uri="{FF2B5EF4-FFF2-40B4-BE49-F238E27FC236}">
                <a16:creationId xmlns:a16="http://schemas.microsoft.com/office/drawing/2014/main" id="{F9C0A953-135A-0905-4A37-D4478AD7331F}"/>
              </a:ext>
            </a:extLst>
          </p:cNvPr>
          <p:cNvCxnSpPr>
            <a:cxnSpLocks/>
            <a:stCxn id="121" idx="4"/>
            <a:endCxn id="115" idx="4"/>
          </p:cNvCxnSpPr>
          <p:nvPr/>
        </p:nvCxnSpPr>
        <p:spPr>
          <a:xfrm rot="5400000">
            <a:off x="10889639" y="3161499"/>
            <a:ext cx="240352" cy="704610"/>
          </a:xfrm>
          <a:prstGeom prst="curvedConnector3">
            <a:avLst>
              <a:gd name="adj1" fmla="val 12989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3" name="Connector: Curved 132">
            <a:extLst>
              <a:ext uri="{FF2B5EF4-FFF2-40B4-BE49-F238E27FC236}">
                <a16:creationId xmlns:a16="http://schemas.microsoft.com/office/drawing/2014/main" id="{16D0CA0F-C37F-4E59-3D8C-F4EE3174C63C}"/>
              </a:ext>
            </a:extLst>
          </p:cNvPr>
          <p:cNvCxnSpPr>
            <a:cxnSpLocks/>
            <a:stCxn id="94" idx="4"/>
            <a:endCxn id="116" idx="4"/>
          </p:cNvCxnSpPr>
          <p:nvPr/>
        </p:nvCxnSpPr>
        <p:spPr>
          <a:xfrm rot="5400000" flipH="1" flipV="1">
            <a:off x="8342814" y="2956960"/>
            <a:ext cx="940298" cy="2364947"/>
          </a:xfrm>
          <a:prstGeom prst="curvedConnector3">
            <a:avLst>
              <a:gd name="adj1" fmla="val -24965"/>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4" name="Connector: Curved 133">
            <a:extLst>
              <a:ext uri="{FF2B5EF4-FFF2-40B4-BE49-F238E27FC236}">
                <a16:creationId xmlns:a16="http://schemas.microsoft.com/office/drawing/2014/main" id="{16CA175D-80DA-94B3-7584-652FCC07D1EE}"/>
              </a:ext>
            </a:extLst>
          </p:cNvPr>
          <p:cNvCxnSpPr>
            <a:cxnSpLocks/>
            <a:stCxn id="98" idx="6"/>
            <a:endCxn id="116" idx="4"/>
          </p:cNvCxnSpPr>
          <p:nvPr/>
        </p:nvCxnSpPr>
        <p:spPr>
          <a:xfrm flipV="1">
            <a:off x="9220004" y="3669284"/>
            <a:ext cx="775433" cy="1684627"/>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5" name="Connector: Curved 134">
            <a:extLst>
              <a:ext uri="{FF2B5EF4-FFF2-40B4-BE49-F238E27FC236}">
                <a16:creationId xmlns:a16="http://schemas.microsoft.com/office/drawing/2014/main" id="{EEEF75F2-A959-67C1-888F-8088F9CDCB60}"/>
              </a:ext>
            </a:extLst>
          </p:cNvPr>
          <p:cNvCxnSpPr>
            <a:cxnSpLocks/>
            <a:stCxn id="105" idx="6"/>
            <a:endCxn id="118" idx="4"/>
          </p:cNvCxnSpPr>
          <p:nvPr/>
        </p:nvCxnSpPr>
        <p:spPr>
          <a:xfrm flipV="1">
            <a:off x="9217868" y="3708248"/>
            <a:ext cx="1219291" cy="1815056"/>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39" name="Oval 138">
            <a:extLst>
              <a:ext uri="{FF2B5EF4-FFF2-40B4-BE49-F238E27FC236}">
                <a16:creationId xmlns:a16="http://schemas.microsoft.com/office/drawing/2014/main" id="{8D3D5201-3FF0-93BC-EF2A-82FA3A433EC2}"/>
              </a:ext>
            </a:extLst>
          </p:cNvPr>
          <p:cNvSpPr/>
          <p:nvPr/>
        </p:nvSpPr>
        <p:spPr>
          <a:xfrm rot="20399407">
            <a:off x="4774471" y="2633170"/>
            <a:ext cx="1397350" cy="3125325"/>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0" name="Oval 139">
            <a:extLst>
              <a:ext uri="{FF2B5EF4-FFF2-40B4-BE49-F238E27FC236}">
                <a16:creationId xmlns:a16="http://schemas.microsoft.com/office/drawing/2014/main" id="{C16233CC-B8FB-464C-D0C5-ED0AB418436F}"/>
              </a:ext>
            </a:extLst>
          </p:cNvPr>
          <p:cNvSpPr/>
          <p:nvPr/>
        </p:nvSpPr>
        <p:spPr>
          <a:xfrm rot="21048924">
            <a:off x="8125342" y="2634712"/>
            <a:ext cx="1397350" cy="3125325"/>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Oval 140">
            <a:extLst>
              <a:ext uri="{FF2B5EF4-FFF2-40B4-BE49-F238E27FC236}">
                <a16:creationId xmlns:a16="http://schemas.microsoft.com/office/drawing/2014/main" id="{B5F46948-A152-F237-8583-56D6254CBF0B}"/>
              </a:ext>
            </a:extLst>
          </p:cNvPr>
          <p:cNvSpPr/>
          <p:nvPr/>
        </p:nvSpPr>
        <p:spPr>
          <a:xfrm rot="19288570">
            <a:off x="6434222" y="3827911"/>
            <a:ext cx="1397350" cy="2499727"/>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Oval 141">
            <a:extLst>
              <a:ext uri="{FF2B5EF4-FFF2-40B4-BE49-F238E27FC236}">
                <a16:creationId xmlns:a16="http://schemas.microsoft.com/office/drawing/2014/main" id="{763547F1-7103-CFE1-F8C8-777485E8CB82}"/>
              </a:ext>
            </a:extLst>
          </p:cNvPr>
          <p:cNvSpPr/>
          <p:nvPr/>
        </p:nvSpPr>
        <p:spPr>
          <a:xfrm rot="19288570">
            <a:off x="3716629" y="4366493"/>
            <a:ext cx="1397350" cy="2096209"/>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3" name="TextBox 142">
            <a:extLst>
              <a:ext uri="{FF2B5EF4-FFF2-40B4-BE49-F238E27FC236}">
                <a16:creationId xmlns:a16="http://schemas.microsoft.com/office/drawing/2014/main" id="{F89A045B-737B-4A7D-A336-2B252879C993}"/>
              </a:ext>
            </a:extLst>
          </p:cNvPr>
          <p:cNvSpPr txBox="1"/>
          <p:nvPr/>
        </p:nvSpPr>
        <p:spPr>
          <a:xfrm>
            <a:off x="1023026" y="1695835"/>
            <a:ext cx="2554225" cy="369332"/>
          </a:xfrm>
          <a:prstGeom prst="rect">
            <a:avLst/>
          </a:prstGeom>
          <a:noFill/>
        </p:spPr>
        <p:txBody>
          <a:bodyPr wrap="none" rtlCol="0">
            <a:spAutoFit/>
          </a:bodyPr>
          <a:lstStyle/>
          <a:p>
            <a:r>
              <a:rPr lang="en-US" dirty="0"/>
              <a:t>CXL Fabric Manager View</a:t>
            </a:r>
            <a:endParaRPr lang="en-GB" dirty="0"/>
          </a:p>
        </p:txBody>
      </p:sp>
      <p:sp>
        <p:nvSpPr>
          <p:cNvPr id="144" name="TextBox 143">
            <a:extLst>
              <a:ext uri="{FF2B5EF4-FFF2-40B4-BE49-F238E27FC236}">
                <a16:creationId xmlns:a16="http://schemas.microsoft.com/office/drawing/2014/main" id="{4D73F28A-D2B8-66B7-953D-21F5DE08F98F}"/>
              </a:ext>
            </a:extLst>
          </p:cNvPr>
          <p:cNvSpPr txBox="1"/>
          <p:nvPr/>
        </p:nvSpPr>
        <p:spPr>
          <a:xfrm>
            <a:off x="7248801" y="1595864"/>
            <a:ext cx="2507738" cy="369332"/>
          </a:xfrm>
          <a:prstGeom prst="rect">
            <a:avLst/>
          </a:prstGeom>
          <a:noFill/>
        </p:spPr>
        <p:txBody>
          <a:bodyPr wrap="none" rtlCol="0">
            <a:spAutoFit/>
          </a:bodyPr>
          <a:lstStyle/>
          <a:p>
            <a:r>
              <a:rPr lang="en-US" dirty="0"/>
              <a:t>Enclosure Manager View</a:t>
            </a:r>
            <a:endParaRPr lang="en-GB" dirty="0"/>
          </a:p>
        </p:txBody>
      </p:sp>
      <p:sp>
        <p:nvSpPr>
          <p:cNvPr id="145" name="TextBox 144">
            <a:extLst>
              <a:ext uri="{FF2B5EF4-FFF2-40B4-BE49-F238E27FC236}">
                <a16:creationId xmlns:a16="http://schemas.microsoft.com/office/drawing/2014/main" id="{7D681F35-595E-F6B4-4847-DB62C71D663C}"/>
              </a:ext>
            </a:extLst>
          </p:cNvPr>
          <p:cNvSpPr txBox="1"/>
          <p:nvPr/>
        </p:nvSpPr>
        <p:spPr>
          <a:xfrm>
            <a:off x="4725390" y="6402143"/>
            <a:ext cx="3716193" cy="430887"/>
          </a:xfrm>
          <a:prstGeom prst="rect">
            <a:avLst/>
          </a:prstGeom>
          <a:noFill/>
          <a:ln>
            <a:solidFill>
              <a:schemeClr val="tx1"/>
            </a:solidFill>
          </a:ln>
        </p:spPr>
        <p:txBody>
          <a:bodyPr wrap="square" rtlCol="0">
            <a:spAutoFit/>
          </a:bodyPr>
          <a:lstStyle/>
          <a:p>
            <a:r>
              <a:rPr lang="en-US" sz="1100" dirty="0"/>
              <a:t>Different fabrics may require different methods to detect boundary links and resolve boundary component mergers</a:t>
            </a:r>
            <a:endParaRPr lang="en-GB" sz="1100" dirty="0"/>
          </a:p>
        </p:txBody>
      </p:sp>
    </p:spTree>
    <p:extLst>
      <p:ext uri="{BB962C8B-B14F-4D97-AF65-F5344CB8AC3E}">
        <p14:creationId xmlns:p14="http://schemas.microsoft.com/office/powerpoint/2010/main" val="100561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p:cTn id="7" dur="1000"/>
                                        <p:tgtEl>
                                          <p:spTgt spid="139"/>
                                        </p:tgtEl>
                                      </p:cBhvr>
                                    </p:animEffect>
                                    <p:anim calcmode="lin" valueType="num">
                                      <p:cBhvr>
                                        <p:cTn id="8" dur="1000" fill="hold"/>
                                        <p:tgtEl>
                                          <p:spTgt spid="139"/>
                                        </p:tgtEl>
                                        <p:attrNameLst>
                                          <p:attrName>ppt_x</p:attrName>
                                        </p:attrNameLst>
                                      </p:cBhvr>
                                      <p:tavLst>
                                        <p:tav tm="0">
                                          <p:val>
                                            <p:strVal val="#ppt_x"/>
                                          </p:val>
                                        </p:tav>
                                        <p:tav tm="100000">
                                          <p:val>
                                            <p:strVal val="#ppt_x"/>
                                          </p:val>
                                        </p:tav>
                                      </p:tavLst>
                                    </p:anim>
                                    <p:anim calcmode="lin" valueType="num">
                                      <p:cBhvr>
                                        <p:cTn id="9" dur="1000" fill="hold"/>
                                        <p:tgtEl>
                                          <p:spTgt spid="13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40"/>
                                        </p:tgtEl>
                                        <p:attrNameLst>
                                          <p:attrName>style.visibility</p:attrName>
                                        </p:attrNameLst>
                                      </p:cBhvr>
                                      <p:to>
                                        <p:strVal val="visible"/>
                                      </p:to>
                                    </p:set>
                                    <p:animEffect transition="in" filter="fade">
                                      <p:cBhvr>
                                        <p:cTn id="13" dur="1000"/>
                                        <p:tgtEl>
                                          <p:spTgt spid="140"/>
                                        </p:tgtEl>
                                      </p:cBhvr>
                                    </p:animEffect>
                                    <p:anim calcmode="lin" valueType="num">
                                      <p:cBhvr>
                                        <p:cTn id="14" dur="1000" fill="hold"/>
                                        <p:tgtEl>
                                          <p:spTgt spid="140"/>
                                        </p:tgtEl>
                                        <p:attrNameLst>
                                          <p:attrName>ppt_x</p:attrName>
                                        </p:attrNameLst>
                                      </p:cBhvr>
                                      <p:tavLst>
                                        <p:tav tm="0">
                                          <p:val>
                                            <p:strVal val="#ppt_x"/>
                                          </p:val>
                                        </p:tav>
                                        <p:tav tm="100000">
                                          <p:val>
                                            <p:strVal val="#ppt_x"/>
                                          </p:val>
                                        </p:tav>
                                      </p:tavLst>
                                    </p:anim>
                                    <p:anim calcmode="lin" valueType="num">
                                      <p:cBhvr>
                                        <p:cTn id="15" dur="1000" fill="hold"/>
                                        <p:tgtEl>
                                          <p:spTgt spid="14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1000"/>
                                  </p:stCondLst>
                                  <p:childTnLst>
                                    <p:set>
                                      <p:cBhvr>
                                        <p:cTn id="18" dur="1" fill="hold">
                                          <p:stCondLst>
                                            <p:cond delay="0"/>
                                          </p:stCondLst>
                                        </p:cTn>
                                        <p:tgtEl>
                                          <p:spTgt spid="141"/>
                                        </p:tgtEl>
                                        <p:attrNameLst>
                                          <p:attrName>style.visibility</p:attrName>
                                        </p:attrNameLst>
                                      </p:cBhvr>
                                      <p:to>
                                        <p:strVal val="visible"/>
                                      </p:to>
                                    </p:set>
                                    <p:animEffect transition="in" filter="fade">
                                      <p:cBhvr>
                                        <p:cTn id="19" dur="1000"/>
                                        <p:tgtEl>
                                          <p:spTgt spid="141"/>
                                        </p:tgtEl>
                                      </p:cBhvr>
                                    </p:animEffect>
                                    <p:anim calcmode="lin" valueType="num">
                                      <p:cBhvr>
                                        <p:cTn id="20" dur="1000" fill="hold"/>
                                        <p:tgtEl>
                                          <p:spTgt spid="141"/>
                                        </p:tgtEl>
                                        <p:attrNameLst>
                                          <p:attrName>ppt_x</p:attrName>
                                        </p:attrNameLst>
                                      </p:cBhvr>
                                      <p:tavLst>
                                        <p:tav tm="0">
                                          <p:val>
                                            <p:strVal val="#ppt_x"/>
                                          </p:val>
                                        </p:tav>
                                        <p:tav tm="100000">
                                          <p:val>
                                            <p:strVal val="#ppt_x"/>
                                          </p:val>
                                        </p:tav>
                                      </p:tavLst>
                                    </p:anim>
                                    <p:anim calcmode="lin" valueType="num">
                                      <p:cBhvr>
                                        <p:cTn id="21" dur="1000" fill="hold"/>
                                        <p:tgtEl>
                                          <p:spTgt spid="14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42"/>
                                        </p:tgtEl>
                                        <p:attrNameLst>
                                          <p:attrName>style.visibility</p:attrName>
                                        </p:attrNameLst>
                                      </p:cBhvr>
                                      <p:to>
                                        <p:strVal val="visible"/>
                                      </p:to>
                                    </p:set>
                                    <p:animEffect transition="in" filter="fade">
                                      <p:cBhvr>
                                        <p:cTn id="24" dur="1000"/>
                                        <p:tgtEl>
                                          <p:spTgt spid="142"/>
                                        </p:tgtEl>
                                      </p:cBhvr>
                                    </p:animEffect>
                                    <p:anim calcmode="lin" valueType="num">
                                      <p:cBhvr>
                                        <p:cTn id="25" dur="1000" fill="hold"/>
                                        <p:tgtEl>
                                          <p:spTgt spid="142"/>
                                        </p:tgtEl>
                                        <p:attrNameLst>
                                          <p:attrName>ppt_x</p:attrName>
                                        </p:attrNameLst>
                                      </p:cBhvr>
                                      <p:tavLst>
                                        <p:tav tm="0">
                                          <p:val>
                                            <p:strVal val="#ppt_x"/>
                                          </p:val>
                                        </p:tav>
                                        <p:tav tm="100000">
                                          <p:val>
                                            <p:strVal val="#ppt_x"/>
                                          </p:val>
                                        </p:tav>
                                      </p:tavLst>
                                    </p:anim>
                                    <p:anim calcmode="lin" valueType="num">
                                      <p:cBhvr>
                                        <p:cTn id="26"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mph" presetSubtype="2" fill="hold" nodeType="clickEffect">
                                  <p:stCondLst>
                                    <p:cond delay="0"/>
                                  </p:stCondLst>
                                  <p:childTnLst>
                                    <p:animClr clrSpc="rgb" dir="cw">
                                      <p:cBhvr>
                                        <p:cTn id="30" dur="2000" fill="hold"/>
                                        <p:tgtEl>
                                          <p:spTgt spid="68"/>
                                        </p:tgtEl>
                                        <p:attrNameLst>
                                          <p:attrName>stroke.color</p:attrName>
                                        </p:attrNameLst>
                                      </p:cBhvr>
                                      <p:to>
                                        <a:srgbClr val="F75225"/>
                                      </p:to>
                                    </p:animClr>
                                    <p:set>
                                      <p:cBhvr>
                                        <p:cTn id="31" dur="2000" fill="hold"/>
                                        <p:tgtEl>
                                          <p:spTgt spid="68"/>
                                        </p:tgtEl>
                                        <p:attrNameLst>
                                          <p:attrName>stroke.on</p:attrName>
                                        </p:attrNameLst>
                                      </p:cBhvr>
                                      <p:to>
                                        <p:strVal val="true"/>
                                      </p:to>
                                    </p:set>
                                  </p:childTnLst>
                                  <p:subTnLst>
                                    <p:animClr clrSpc="rgb" dir="cw">
                                      <p:cBhvr override="childStyle">
                                        <p:cTn dur="1" fill="hold" display="0" masterRel="nextClick" afterEffect="1"/>
                                        <p:tgtEl>
                                          <p:spTgt spid="68"/>
                                        </p:tgtEl>
                                        <p:attrNameLst>
                                          <p:attrName>ppt_c</p:attrName>
                                        </p:attrNameLst>
                                      </p:cBhvr>
                                      <p:to>
                                        <a:srgbClr val="F75225"/>
                                      </p:to>
                                    </p:animClr>
                                  </p:subTnLst>
                                </p:cTn>
                              </p:par>
                              <p:par>
                                <p:cTn id="32" presetID="7" presetClass="emph" presetSubtype="2" fill="hold" nodeType="withEffect">
                                  <p:stCondLst>
                                    <p:cond delay="0"/>
                                  </p:stCondLst>
                                  <p:childTnLst>
                                    <p:animClr clrSpc="rgb" dir="cw">
                                      <p:cBhvr>
                                        <p:cTn id="33" dur="2000" fill="hold"/>
                                        <p:tgtEl>
                                          <p:spTgt spid="65"/>
                                        </p:tgtEl>
                                        <p:attrNameLst>
                                          <p:attrName>stroke.color</p:attrName>
                                        </p:attrNameLst>
                                      </p:cBhvr>
                                      <p:to>
                                        <a:srgbClr val="F75225"/>
                                      </p:to>
                                    </p:animClr>
                                    <p:set>
                                      <p:cBhvr>
                                        <p:cTn id="34" dur="2000" fill="hold"/>
                                        <p:tgtEl>
                                          <p:spTgt spid="65"/>
                                        </p:tgtEl>
                                        <p:attrNameLst>
                                          <p:attrName>stroke.on</p:attrName>
                                        </p:attrNameLst>
                                      </p:cBhvr>
                                      <p:to>
                                        <p:strVal val="true"/>
                                      </p:to>
                                    </p:set>
                                  </p:childTnLst>
                                  <p:subTnLst>
                                    <p:animClr clrSpc="rgb" dir="cw">
                                      <p:cBhvr override="childStyle">
                                        <p:cTn dur="1" fill="hold" display="0" masterRel="nextClick" afterEffect="1"/>
                                        <p:tgtEl>
                                          <p:spTgt spid="65"/>
                                        </p:tgtEl>
                                        <p:attrNameLst>
                                          <p:attrName>ppt_c</p:attrName>
                                        </p:attrNameLst>
                                      </p:cBhvr>
                                      <p:to>
                                        <a:srgbClr val="F75225"/>
                                      </p:to>
                                    </p:animClr>
                                  </p:subTnLst>
                                </p:cTn>
                              </p:par>
                              <p:par>
                                <p:cTn id="35" presetID="7" presetClass="emph" presetSubtype="2" fill="hold" nodeType="withEffect">
                                  <p:stCondLst>
                                    <p:cond delay="0"/>
                                  </p:stCondLst>
                                  <p:childTnLst>
                                    <p:animClr clrSpc="rgb" dir="cw">
                                      <p:cBhvr>
                                        <p:cTn id="36" dur="2000" fill="hold"/>
                                        <p:tgtEl>
                                          <p:spTgt spid="35"/>
                                        </p:tgtEl>
                                        <p:attrNameLst>
                                          <p:attrName>stroke.color</p:attrName>
                                        </p:attrNameLst>
                                      </p:cBhvr>
                                      <p:to>
                                        <a:srgbClr val="F75225"/>
                                      </p:to>
                                    </p:animClr>
                                    <p:set>
                                      <p:cBhvr>
                                        <p:cTn id="37" dur="2000" fill="hold"/>
                                        <p:tgtEl>
                                          <p:spTgt spid="35"/>
                                        </p:tgtEl>
                                        <p:attrNameLst>
                                          <p:attrName>stroke.on</p:attrName>
                                        </p:attrNameLst>
                                      </p:cBhvr>
                                      <p:to>
                                        <p:strVal val="true"/>
                                      </p:to>
                                    </p:set>
                                  </p:childTnLst>
                                  <p:subTnLst>
                                    <p:animClr clrSpc="rgb" dir="cw">
                                      <p:cBhvr override="childStyle">
                                        <p:cTn dur="1" fill="hold" display="0" masterRel="nextClick" afterEffect="1"/>
                                        <p:tgtEl>
                                          <p:spTgt spid="35"/>
                                        </p:tgtEl>
                                        <p:attrNameLst>
                                          <p:attrName>ppt_c</p:attrName>
                                        </p:attrNameLst>
                                      </p:cBhvr>
                                      <p:to>
                                        <a:srgbClr val="F75225"/>
                                      </p:to>
                                    </p:animClr>
                                  </p:subTnLst>
                                </p:cTn>
                              </p:par>
                              <p:par>
                                <p:cTn id="38" presetID="7" presetClass="emph" presetSubtype="2" fill="hold" nodeType="withEffect">
                                  <p:stCondLst>
                                    <p:cond delay="0"/>
                                  </p:stCondLst>
                                  <p:childTnLst>
                                    <p:animClr clrSpc="rgb" dir="cw">
                                      <p:cBhvr>
                                        <p:cTn id="39" dur="2000" fill="hold"/>
                                        <p:tgtEl>
                                          <p:spTgt spid="112"/>
                                        </p:tgtEl>
                                        <p:attrNameLst>
                                          <p:attrName>stroke.color</p:attrName>
                                        </p:attrNameLst>
                                      </p:cBhvr>
                                      <p:to>
                                        <a:srgbClr val="F75225"/>
                                      </p:to>
                                    </p:animClr>
                                    <p:set>
                                      <p:cBhvr>
                                        <p:cTn id="40" dur="2000" fill="hold"/>
                                        <p:tgtEl>
                                          <p:spTgt spid="112"/>
                                        </p:tgtEl>
                                        <p:attrNameLst>
                                          <p:attrName>stroke.on</p:attrName>
                                        </p:attrNameLst>
                                      </p:cBhvr>
                                      <p:to>
                                        <p:strVal val="true"/>
                                      </p:to>
                                    </p:set>
                                  </p:childTnLst>
                                  <p:subTnLst>
                                    <p:animClr clrSpc="rgb" dir="cw">
                                      <p:cBhvr override="childStyle">
                                        <p:cTn dur="1" fill="hold" display="0" masterRel="nextClick" afterEffect="1"/>
                                        <p:tgtEl>
                                          <p:spTgt spid="112"/>
                                        </p:tgtEl>
                                        <p:attrNameLst>
                                          <p:attrName>ppt_c</p:attrName>
                                        </p:attrNameLst>
                                      </p:cBhvr>
                                      <p:to>
                                        <a:srgbClr val="F75225"/>
                                      </p:to>
                                    </p:animClr>
                                  </p:subTnLst>
                                </p:cTn>
                              </p:par>
                              <p:par>
                                <p:cTn id="41" presetID="7" presetClass="emph" presetSubtype="2" fill="hold" nodeType="withEffect">
                                  <p:stCondLst>
                                    <p:cond delay="0"/>
                                  </p:stCondLst>
                                  <p:childTnLst>
                                    <p:animClr clrSpc="rgb" dir="cw">
                                      <p:cBhvr>
                                        <p:cTn id="42" dur="2000" fill="hold"/>
                                        <p:tgtEl>
                                          <p:spTgt spid="111"/>
                                        </p:tgtEl>
                                        <p:attrNameLst>
                                          <p:attrName>stroke.color</p:attrName>
                                        </p:attrNameLst>
                                      </p:cBhvr>
                                      <p:to>
                                        <a:srgbClr val="F75225"/>
                                      </p:to>
                                    </p:animClr>
                                    <p:set>
                                      <p:cBhvr>
                                        <p:cTn id="43" dur="2000" fill="hold"/>
                                        <p:tgtEl>
                                          <p:spTgt spid="111"/>
                                        </p:tgtEl>
                                        <p:attrNameLst>
                                          <p:attrName>stroke.on</p:attrName>
                                        </p:attrNameLst>
                                      </p:cBhvr>
                                      <p:to>
                                        <p:strVal val="true"/>
                                      </p:to>
                                    </p:set>
                                  </p:childTnLst>
                                  <p:subTnLst>
                                    <p:animClr clrSpc="rgb" dir="cw">
                                      <p:cBhvr override="childStyle">
                                        <p:cTn dur="1" fill="hold" display="0" masterRel="nextClick" afterEffect="1"/>
                                        <p:tgtEl>
                                          <p:spTgt spid="111"/>
                                        </p:tgtEl>
                                        <p:attrNameLst>
                                          <p:attrName>ppt_c</p:attrName>
                                        </p:attrNameLst>
                                      </p:cBhvr>
                                      <p:to>
                                        <a:srgbClr val="F75225"/>
                                      </p:to>
                                    </p:animClr>
                                  </p:subTnLst>
                                </p:cTn>
                              </p:par>
                              <p:par>
                                <p:cTn id="44" presetID="7" presetClass="emph" presetSubtype="2" fill="hold" nodeType="withEffect">
                                  <p:stCondLst>
                                    <p:cond delay="0"/>
                                  </p:stCondLst>
                                  <p:childTnLst>
                                    <p:animClr clrSpc="rgb" dir="cw">
                                      <p:cBhvr>
                                        <p:cTn id="45" dur="2000" fill="hold"/>
                                        <p:tgtEl>
                                          <p:spTgt spid="108"/>
                                        </p:tgtEl>
                                        <p:attrNameLst>
                                          <p:attrName>stroke.color</p:attrName>
                                        </p:attrNameLst>
                                      </p:cBhvr>
                                      <p:to>
                                        <a:srgbClr val="F75225"/>
                                      </p:to>
                                    </p:animClr>
                                    <p:set>
                                      <p:cBhvr>
                                        <p:cTn id="46" dur="2000" fill="hold"/>
                                        <p:tgtEl>
                                          <p:spTgt spid="108"/>
                                        </p:tgtEl>
                                        <p:attrNameLst>
                                          <p:attrName>stroke.on</p:attrName>
                                        </p:attrNameLst>
                                      </p:cBhvr>
                                      <p:to>
                                        <p:strVal val="true"/>
                                      </p:to>
                                    </p:set>
                                  </p:childTnLst>
                                  <p:subTnLst>
                                    <p:animClr clrSpc="rgb" dir="cw">
                                      <p:cBhvr override="childStyle">
                                        <p:cTn dur="1" fill="hold" display="0" masterRel="nextClick" afterEffect="1"/>
                                        <p:tgtEl>
                                          <p:spTgt spid="108"/>
                                        </p:tgtEl>
                                        <p:attrNameLst>
                                          <p:attrName>ppt_c</p:attrName>
                                        </p:attrNameLst>
                                      </p:cBhvr>
                                      <p:to>
                                        <a:srgbClr val="F75225"/>
                                      </p:to>
                                    </p:animClr>
                                  </p:subTnLst>
                                </p:cTn>
                              </p:par>
                              <p:par>
                                <p:cTn id="47" presetID="7" presetClass="emph" presetSubtype="2" fill="hold" nodeType="withEffect">
                                  <p:stCondLst>
                                    <p:cond delay="0"/>
                                  </p:stCondLst>
                                  <p:childTnLst>
                                    <p:animClr clrSpc="rgb" dir="cw">
                                      <p:cBhvr>
                                        <p:cTn id="48" dur="2000" fill="hold"/>
                                        <p:tgtEl>
                                          <p:spTgt spid="91"/>
                                        </p:tgtEl>
                                        <p:attrNameLst>
                                          <p:attrName>stroke.color</p:attrName>
                                        </p:attrNameLst>
                                      </p:cBhvr>
                                      <p:to>
                                        <a:srgbClr val="F75225"/>
                                      </p:to>
                                    </p:animClr>
                                    <p:set>
                                      <p:cBhvr>
                                        <p:cTn id="49" dur="2000" fill="hold"/>
                                        <p:tgtEl>
                                          <p:spTgt spid="91"/>
                                        </p:tgtEl>
                                        <p:attrNameLst>
                                          <p:attrName>stroke.on</p:attrName>
                                        </p:attrNameLst>
                                      </p:cBhvr>
                                      <p:to>
                                        <p:strVal val="true"/>
                                      </p:to>
                                    </p:set>
                                  </p:childTnLst>
                                  <p:subTnLst>
                                    <p:animClr clrSpc="rgb" dir="cw">
                                      <p:cBhvr override="childStyle">
                                        <p:cTn dur="1" fill="hold" display="0" masterRel="nextClick" afterEffect="1"/>
                                        <p:tgtEl>
                                          <p:spTgt spid="91"/>
                                        </p:tgtEl>
                                        <p:attrNameLst>
                                          <p:attrName>ppt_c</p:attrName>
                                        </p:attrNameLst>
                                      </p:cBhvr>
                                      <p:to>
                                        <a:srgbClr val="F75225"/>
                                      </p:to>
                                    </p:animClr>
                                  </p:subTnLst>
                                </p:cTn>
                              </p:par>
                              <p:par>
                                <p:cTn id="50" presetID="7" presetClass="emph" presetSubtype="2" fill="hold" nodeType="withEffect">
                                  <p:stCondLst>
                                    <p:cond delay="0"/>
                                  </p:stCondLst>
                                  <p:childTnLst>
                                    <p:animClr clrSpc="rgb" dir="cw">
                                      <p:cBhvr>
                                        <p:cTn id="51" dur="2000" fill="hold"/>
                                        <p:tgtEl>
                                          <p:spTgt spid="69"/>
                                        </p:tgtEl>
                                        <p:attrNameLst>
                                          <p:attrName>stroke.color</p:attrName>
                                        </p:attrNameLst>
                                      </p:cBhvr>
                                      <p:to>
                                        <a:srgbClr val="F75225"/>
                                      </p:to>
                                    </p:animClr>
                                    <p:set>
                                      <p:cBhvr>
                                        <p:cTn id="52" dur="2000" fill="hold"/>
                                        <p:tgtEl>
                                          <p:spTgt spid="69"/>
                                        </p:tgtEl>
                                        <p:attrNameLst>
                                          <p:attrName>stroke.on</p:attrName>
                                        </p:attrNameLst>
                                      </p:cBhvr>
                                      <p:to>
                                        <p:strVal val="true"/>
                                      </p:to>
                                    </p:set>
                                  </p:childTnLst>
                                  <p:subTnLst>
                                    <p:animClr clrSpc="rgb" dir="cw">
                                      <p:cBhvr override="childStyle">
                                        <p:cTn dur="1" fill="hold" display="0" masterRel="nextClick" afterEffect="1"/>
                                        <p:tgtEl>
                                          <p:spTgt spid="69"/>
                                        </p:tgtEl>
                                        <p:attrNameLst>
                                          <p:attrName>ppt_c</p:attrName>
                                        </p:attrNameLst>
                                      </p:cBhvr>
                                      <p:to>
                                        <a:srgbClr val="F75225"/>
                                      </p:to>
                                    </p:animClr>
                                  </p:subTnLst>
                                </p:cTn>
                              </p:par>
                            </p:childTnLst>
                          </p:cTn>
                        </p:par>
                      </p:childTnLst>
                    </p:cTn>
                  </p:par>
                  <p:par>
                    <p:cTn id="53" fill="hold">
                      <p:stCondLst>
                        <p:cond delay="indefinite"/>
                      </p:stCondLst>
                      <p:childTnLst>
                        <p:par>
                          <p:cTn id="54" fill="hold">
                            <p:stCondLst>
                              <p:cond delay="0"/>
                            </p:stCondLst>
                            <p:childTnLst>
                              <p:par>
                                <p:cTn id="55" presetID="26" presetClass="emph" presetSubtype="0" repeatCount="indefinite" fill="hold" nodeType="clickEffect">
                                  <p:stCondLst>
                                    <p:cond delay="0"/>
                                  </p:stCondLst>
                                  <p:endCondLst>
                                    <p:cond evt="onNext" delay="0">
                                      <p:tgtEl>
                                        <p:sldTgt/>
                                      </p:tgtEl>
                                    </p:cond>
                                  </p:endCondLst>
                                  <p:childTnLst>
                                    <p:animEffect transition="out" filter="fade">
                                      <p:cBhvr>
                                        <p:cTn id="56" dur="500" tmFilter="0, 0; .2, .5; .8, .5; 1, 0"/>
                                        <p:tgtEl>
                                          <p:spTgt spid="111"/>
                                        </p:tgtEl>
                                      </p:cBhvr>
                                    </p:animEffect>
                                    <p:animScale>
                                      <p:cBhvr>
                                        <p:cTn id="57" dur="250" autoRev="1" fill="hold"/>
                                        <p:tgtEl>
                                          <p:spTgt spid="111"/>
                                        </p:tgtEl>
                                      </p:cBhvr>
                                      <p:by x="105000" y="105000"/>
                                    </p:animScale>
                                  </p:childTnLst>
                                </p:cTn>
                              </p:par>
                              <p:par>
                                <p:cTn id="58" presetID="26" presetClass="emph" presetSubtype="0" repeatCount="indefinite" fill="hold" grpId="0" nodeType="withEffect">
                                  <p:stCondLst>
                                    <p:cond delay="0"/>
                                  </p:stCondLst>
                                  <p:endCondLst>
                                    <p:cond evt="onNext" delay="0">
                                      <p:tgtEl>
                                        <p:sldTgt/>
                                      </p:tgtEl>
                                    </p:cond>
                                  </p:endCondLst>
                                  <p:childTnLst>
                                    <p:animEffect transition="out" filter="fade">
                                      <p:cBhvr>
                                        <p:cTn id="59" dur="500" tmFilter="0, 0; .2, .5; .8, .5; 1, 0"/>
                                        <p:tgtEl>
                                          <p:spTgt spid="67"/>
                                        </p:tgtEl>
                                      </p:cBhvr>
                                    </p:animEffect>
                                    <p:animScale>
                                      <p:cBhvr>
                                        <p:cTn id="60" dur="250" autoRev="1" fill="hold"/>
                                        <p:tgtEl>
                                          <p:spTgt spid="67"/>
                                        </p:tgtEl>
                                      </p:cBhvr>
                                      <p:by x="105000" y="105000"/>
                                    </p:animScale>
                                  </p:childTnLst>
                                </p:cTn>
                              </p:par>
                              <p:par>
                                <p:cTn id="61" presetID="26" presetClass="emph" presetSubtype="0" repeatCount="indefinite" fill="hold" grpId="0" nodeType="withEffect">
                                  <p:stCondLst>
                                    <p:cond delay="0"/>
                                  </p:stCondLst>
                                  <p:endCondLst>
                                    <p:cond evt="onNext" delay="0">
                                      <p:tgtEl>
                                        <p:sldTgt/>
                                      </p:tgtEl>
                                    </p:cond>
                                  </p:endCondLst>
                                  <p:childTnLst>
                                    <p:animEffect transition="out" filter="fade">
                                      <p:cBhvr>
                                        <p:cTn id="62" dur="500" tmFilter="0, 0; .2, .5; .8, .5; 1, 0"/>
                                        <p:tgtEl>
                                          <p:spTgt spid="58"/>
                                        </p:tgtEl>
                                      </p:cBhvr>
                                    </p:animEffect>
                                    <p:animScale>
                                      <p:cBhvr>
                                        <p:cTn id="63" dur="250" autoRev="1" fill="hold"/>
                                        <p:tgtEl>
                                          <p:spTgt spid="58"/>
                                        </p:tgtEl>
                                      </p:cBhvr>
                                      <p:by x="105000" y="105000"/>
                                    </p:animScale>
                                  </p:childTnLst>
                                </p:cTn>
                              </p:par>
                              <p:par>
                                <p:cTn id="64" presetID="26" presetClass="emph" presetSubtype="0" repeatCount="indefinite" fill="hold" grpId="0" nodeType="withEffect">
                                  <p:stCondLst>
                                    <p:cond delay="0"/>
                                  </p:stCondLst>
                                  <p:endCondLst>
                                    <p:cond evt="onNext" delay="0">
                                      <p:tgtEl>
                                        <p:sldTgt/>
                                      </p:tgtEl>
                                    </p:cond>
                                  </p:endCondLst>
                                  <p:childTnLst>
                                    <p:animEffect transition="out" filter="fade">
                                      <p:cBhvr>
                                        <p:cTn id="65" dur="500" tmFilter="0, 0; .2, .5; .8, .5; 1, 0"/>
                                        <p:tgtEl>
                                          <p:spTgt spid="110"/>
                                        </p:tgtEl>
                                      </p:cBhvr>
                                    </p:animEffect>
                                    <p:animScale>
                                      <p:cBhvr>
                                        <p:cTn id="66" dur="250" autoRev="1" fill="hold"/>
                                        <p:tgtEl>
                                          <p:spTgt spid="110"/>
                                        </p:tgtEl>
                                      </p:cBhvr>
                                      <p:by x="105000" y="105000"/>
                                    </p:animScale>
                                  </p:childTnLst>
                                </p:cTn>
                              </p:par>
                              <p:par>
                                <p:cTn id="67" presetID="26" presetClass="emph" presetSubtype="0" repeatCount="indefinite" fill="hold" grpId="0" nodeType="withEffect">
                                  <p:stCondLst>
                                    <p:cond delay="0"/>
                                  </p:stCondLst>
                                  <p:endCondLst>
                                    <p:cond evt="onNext" delay="0">
                                      <p:tgtEl>
                                        <p:sldTgt/>
                                      </p:tgtEl>
                                    </p:cond>
                                  </p:endCondLst>
                                  <p:childTnLst>
                                    <p:animEffect transition="out" filter="fade">
                                      <p:cBhvr>
                                        <p:cTn id="68" dur="500" tmFilter="0, 0; .2, .5; .8, .5; 1, 0"/>
                                        <p:tgtEl>
                                          <p:spTgt spid="101"/>
                                        </p:tgtEl>
                                      </p:cBhvr>
                                    </p:animEffect>
                                    <p:animScale>
                                      <p:cBhvr>
                                        <p:cTn id="69" dur="250" autoRev="1" fill="hold"/>
                                        <p:tgtEl>
                                          <p:spTgt spid="101"/>
                                        </p:tgtEl>
                                      </p:cBhvr>
                                      <p:by x="105000" y="105000"/>
                                    </p:animScale>
                                  </p:childTnLst>
                                </p:cTn>
                              </p:par>
                              <p:par>
                                <p:cTn id="70" presetID="26" presetClass="emph" presetSubtype="0" repeatCount="indefinite" fill="hold" nodeType="withEffect">
                                  <p:stCondLst>
                                    <p:cond delay="0"/>
                                  </p:stCondLst>
                                  <p:endCondLst>
                                    <p:cond evt="onNext" delay="0">
                                      <p:tgtEl>
                                        <p:sldTgt/>
                                      </p:tgtEl>
                                    </p:cond>
                                  </p:endCondLst>
                                  <p:childTnLst>
                                    <p:animEffect transition="out" filter="fade">
                                      <p:cBhvr>
                                        <p:cTn id="71" dur="500" tmFilter="0, 0; .2, .5; .8, .5; 1, 0"/>
                                        <p:tgtEl>
                                          <p:spTgt spid="68"/>
                                        </p:tgtEl>
                                      </p:cBhvr>
                                    </p:animEffect>
                                    <p:animScale>
                                      <p:cBhvr>
                                        <p:cTn id="72" dur="250" autoRev="1" fill="hold"/>
                                        <p:tgtEl>
                                          <p:spTgt spid="68"/>
                                        </p:tgtEl>
                                      </p:cBhvr>
                                      <p:by x="105000" y="105000"/>
                                    </p:animScale>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45"/>
                                        </p:tgtEl>
                                        <p:attrNameLst>
                                          <p:attrName>style.visibility</p:attrName>
                                        </p:attrNameLst>
                                      </p:cBhvr>
                                      <p:to>
                                        <p:strVal val="visible"/>
                                      </p:to>
                                    </p:set>
                                    <p:animEffect transition="in" filter="wipe(left)">
                                      <p:cBhvr>
                                        <p:cTn id="77"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67" grpId="0" animBg="1"/>
      <p:bldP spid="101" grpId="0" animBg="1"/>
      <p:bldP spid="110" grpId="0" animBg="1"/>
      <p:bldP spid="139" grpId="0" animBg="1"/>
      <p:bldP spid="140" grpId="0" animBg="1"/>
      <p:bldP spid="141" grpId="0" animBg="1"/>
      <p:bldP spid="142" grpId="0" animBg="1"/>
      <p:bldP spid="14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Oval 91">
            <a:extLst>
              <a:ext uri="{FF2B5EF4-FFF2-40B4-BE49-F238E27FC236}">
                <a16:creationId xmlns:a16="http://schemas.microsoft.com/office/drawing/2014/main" id="{7DB2574B-B9DD-473A-6CA6-A6848CBF1379}"/>
              </a:ext>
            </a:extLst>
          </p:cNvPr>
          <p:cNvSpPr/>
          <p:nvPr/>
        </p:nvSpPr>
        <p:spPr>
          <a:xfrm>
            <a:off x="7146661" y="4206058"/>
            <a:ext cx="1071747"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endpoints</a:t>
            </a:r>
          </a:p>
        </p:txBody>
      </p:sp>
      <p:sp>
        <p:nvSpPr>
          <p:cNvPr id="2" name="Title 1">
            <a:extLst>
              <a:ext uri="{FF2B5EF4-FFF2-40B4-BE49-F238E27FC236}">
                <a16:creationId xmlns:a16="http://schemas.microsoft.com/office/drawing/2014/main" id="{A21F9BB3-19E8-171D-B527-920B57F51297}"/>
              </a:ext>
            </a:extLst>
          </p:cNvPr>
          <p:cNvSpPr>
            <a:spLocks noGrp="1"/>
          </p:cNvSpPr>
          <p:nvPr>
            <p:ph type="title"/>
          </p:nvPr>
        </p:nvSpPr>
        <p:spPr/>
        <p:txBody>
          <a:bodyPr/>
          <a:lstStyle/>
          <a:p>
            <a:r>
              <a:rPr lang="en-US" dirty="0"/>
              <a:t>The Two Views After Merging by Sunfish</a:t>
            </a:r>
            <a:endParaRPr lang="en-GB" dirty="0"/>
          </a:p>
        </p:txBody>
      </p:sp>
      <p:sp>
        <p:nvSpPr>
          <p:cNvPr id="7" name="Oval 6">
            <a:extLst>
              <a:ext uri="{FF2B5EF4-FFF2-40B4-BE49-F238E27FC236}">
                <a16:creationId xmlns:a16="http://schemas.microsoft.com/office/drawing/2014/main" id="{C565DC4B-E37E-05F2-FF9D-EDA48D967B93}"/>
              </a:ext>
            </a:extLst>
          </p:cNvPr>
          <p:cNvSpPr/>
          <p:nvPr/>
        </p:nvSpPr>
        <p:spPr>
          <a:xfrm>
            <a:off x="1331988" y="4835495"/>
            <a:ext cx="556849"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8" name="Oval 7">
            <a:extLst>
              <a:ext uri="{FF2B5EF4-FFF2-40B4-BE49-F238E27FC236}">
                <a16:creationId xmlns:a16="http://schemas.microsoft.com/office/drawing/2014/main" id="{5F64DD33-A776-1A0C-A520-952A93BB9AA6}"/>
              </a:ext>
            </a:extLst>
          </p:cNvPr>
          <p:cNvSpPr/>
          <p:nvPr/>
        </p:nvSpPr>
        <p:spPr>
          <a:xfrm>
            <a:off x="1382210" y="5046828"/>
            <a:ext cx="489273"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1</a:t>
            </a:r>
          </a:p>
        </p:txBody>
      </p:sp>
      <p:cxnSp>
        <p:nvCxnSpPr>
          <p:cNvPr id="9" name="Connector: Curved 8">
            <a:extLst>
              <a:ext uri="{FF2B5EF4-FFF2-40B4-BE49-F238E27FC236}">
                <a16:creationId xmlns:a16="http://schemas.microsoft.com/office/drawing/2014/main" id="{9B25AB72-948C-0A38-7BFA-515D56C5ED54}"/>
              </a:ext>
            </a:extLst>
          </p:cNvPr>
          <p:cNvCxnSpPr>
            <a:cxnSpLocks/>
            <a:stCxn id="16" idx="4"/>
            <a:endCxn id="7" idx="0"/>
          </p:cNvCxnSpPr>
          <p:nvPr/>
        </p:nvCxnSpPr>
        <p:spPr>
          <a:xfrm rot="5400000">
            <a:off x="1440774" y="4649692"/>
            <a:ext cx="355444" cy="1616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 name="Oval 11">
            <a:extLst>
              <a:ext uri="{FF2B5EF4-FFF2-40B4-BE49-F238E27FC236}">
                <a16:creationId xmlns:a16="http://schemas.microsoft.com/office/drawing/2014/main" id="{DC9BEF0F-912F-1D12-B539-57017D06C73A}"/>
              </a:ext>
            </a:extLst>
          </p:cNvPr>
          <p:cNvSpPr/>
          <p:nvPr/>
        </p:nvSpPr>
        <p:spPr>
          <a:xfrm>
            <a:off x="1288982" y="3031647"/>
            <a:ext cx="821730" cy="38700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Systems</a:t>
            </a:r>
          </a:p>
        </p:txBody>
      </p:sp>
      <p:sp>
        <p:nvSpPr>
          <p:cNvPr id="13" name="Oval 12">
            <a:extLst>
              <a:ext uri="{FF2B5EF4-FFF2-40B4-BE49-F238E27FC236}">
                <a16:creationId xmlns:a16="http://schemas.microsoft.com/office/drawing/2014/main" id="{A7447FA7-9E4F-EF67-7F81-E80D8DD249EC}"/>
              </a:ext>
            </a:extLst>
          </p:cNvPr>
          <p:cNvSpPr/>
          <p:nvPr/>
        </p:nvSpPr>
        <p:spPr>
          <a:xfrm>
            <a:off x="1610413" y="3349625"/>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3</a:t>
            </a:r>
          </a:p>
        </p:txBody>
      </p:sp>
      <p:cxnSp>
        <p:nvCxnSpPr>
          <p:cNvPr id="14" name="Connector: Curved 13">
            <a:extLst>
              <a:ext uri="{FF2B5EF4-FFF2-40B4-BE49-F238E27FC236}">
                <a16:creationId xmlns:a16="http://schemas.microsoft.com/office/drawing/2014/main" id="{502EF3CC-24F8-7882-5708-F85121917B83}"/>
              </a:ext>
            </a:extLst>
          </p:cNvPr>
          <p:cNvCxnSpPr>
            <a:cxnSpLocks/>
            <a:stCxn id="73" idx="4"/>
            <a:endCxn id="12" idx="0"/>
          </p:cNvCxnSpPr>
          <p:nvPr/>
        </p:nvCxnSpPr>
        <p:spPr>
          <a:xfrm rot="5400000">
            <a:off x="3461791" y="107721"/>
            <a:ext cx="1161982" cy="4685870"/>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Oval 14">
            <a:extLst>
              <a:ext uri="{FF2B5EF4-FFF2-40B4-BE49-F238E27FC236}">
                <a16:creationId xmlns:a16="http://schemas.microsoft.com/office/drawing/2014/main" id="{27B700F9-986E-FFE5-E0AE-FAF0E084DF19}"/>
              </a:ext>
            </a:extLst>
          </p:cNvPr>
          <p:cNvSpPr/>
          <p:nvPr/>
        </p:nvSpPr>
        <p:spPr>
          <a:xfrm>
            <a:off x="1290756" y="3933483"/>
            <a:ext cx="819956"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Fabric adapter</a:t>
            </a:r>
          </a:p>
        </p:txBody>
      </p:sp>
      <p:sp>
        <p:nvSpPr>
          <p:cNvPr id="16" name="Oval 15">
            <a:extLst>
              <a:ext uri="{FF2B5EF4-FFF2-40B4-BE49-F238E27FC236}">
                <a16:creationId xmlns:a16="http://schemas.microsoft.com/office/drawing/2014/main" id="{2063C8A4-BD3A-6DEE-13A2-B02F7AA7687D}"/>
              </a:ext>
            </a:extLst>
          </p:cNvPr>
          <p:cNvSpPr/>
          <p:nvPr/>
        </p:nvSpPr>
        <p:spPr>
          <a:xfrm>
            <a:off x="1334872" y="4237457"/>
            <a:ext cx="583410" cy="24259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Adapter1</a:t>
            </a:r>
          </a:p>
        </p:txBody>
      </p:sp>
      <p:cxnSp>
        <p:nvCxnSpPr>
          <p:cNvPr id="17" name="Connector: Curved 16">
            <a:extLst>
              <a:ext uri="{FF2B5EF4-FFF2-40B4-BE49-F238E27FC236}">
                <a16:creationId xmlns:a16="http://schemas.microsoft.com/office/drawing/2014/main" id="{A5F1F99D-297C-7334-CAD7-319458A3623A}"/>
              </a:ext>
            </a:extLst>
          </p:cNvPr>
          <p:cNvCxnSpPr>
            <a:cxnSpLocks/>
            <a:stCxn id="13" idx="5"/>
            <a:endCxn id="15" idx="0"/>
          </p:cNvCxnSpPr>
          <p:nvPr/>
        </p:nvCxnSpPr>
        <p:spPr>
          <a:xfrm rot="5400000">
            <a:off x="1572848" y="3674362"/>
            <a:ext cx="387007" cy="13123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2D5DF46A-F1AC-DDBA-FFFE-B5037E66C57E}"/>
              </a:ext>
            </a:extLst>
          </p:cNvPr>
          <p:cNvSpPr/>
          <p:nvPr/>
        </p:nvSpPr>
        <p:spPr>
          <a:xfrm>
            <a:off x="5399875" y="3089294"/>
            <a:ext cx="818805"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Fabrics</a:t>
            </a:r>
          </a:p>
        </p:txBody>
      </p:sp>
      <p:sp>
        <p:nvSpPr>
          <p:cNvPr id="19" name="Oval 18">
            <a:extLst>
              <a:ext uri="{FF2B5EF4-FFF2-40B4-BE49-F238E27FC236}">
                <a16:creationId xmlns:a16="http://schemas.microsoft.com/office/drawing/2014/main" id="{C19CA74E-F2F5-4C45-9D3E-6E877A2157C6}"/>
              </a:ext>
            </a:extLst>
          </p:cNvPr>
          <p:cNvSpPr/>
          <p:nvPr/>
        </p:nvSpPr>
        <p:spPr>
          <a:xfrm>
            <a:off x="5396134" y="3312174"/>
            <a:ext cx="705820" cy="18965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CXLQ</a:t>
            </a:r>
          </a:p>
        </p:txBody>
      </p:sp>
      <p:cxnSp>
        <p:nvCxnSpPr>
          <p:cNvPr id="20" name="Connector: Curved 19">
            <a:extLst>
              <a:ext uri="{FF2B5EF4-FFF2-40B4-BE49-F238E27FC236}">
                <a16:creationId xmlns:a16="http://schemas.microsoft.com/office/drawing/2014/main" id="{43082165-40AD-3A23-C334-7BE79264D201}"/>
              </a:ext>
            </a:extLst>
          </p:cNvPr>
          <p:cNvCxnSpPr>
            <a:cxnSpLocks/>
            <a:stCxn id="73" idx="4"/>
            <a:endCxn id="18" idx="0"/>
          </p:cNvCxnSpPr>
          <p:nvPr/>
        </p:nvCxnSpPr>
        <p:spPr>
          <a:xfrm rot="5400000">
            <a:off x="5487684" y="2191260"/>
            <a:ext cx="1219629" cy="57643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Oval 20">
            <a:extLst>
              <a:ext uri="{FF2B5EF4-FFF2-40B4-BE49-F238E27FC236}">
                <a16:creationId xmlns:a16="http://schemas.microsoft.com/office/drawing/2014/main" id="{A0DF5A01-5B91-8869-D653-338DFE137B5F}"/>
              </a:ext>
            </a:extLst>
          </p:cNvPr>
          <p:cNvSpPr/>
          <p:nvPr/>
        </p:nvSpPr>
        <p:spPr>
          <a:xfrm>
            <a:off x="4010562" y="4820220"/>
            <a:ext cx="841942"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Switches</a:t>
            </a:r>
          </a:p>
        </p:txBody>
      </p:sp>
      <p:sp>
        <p:nvSpPr>
          <p:cNvPr id="22" name="Oval 21">
            <a:extLst>
              <a:ext uri="{FF2B5EF4-FFF2-40B4-BE49-F238E27FC236}">
                <a16:creationId xmlns:a16="http://schemas.microsoft.com/office/drawing/2014/main" id="{6459C814-8B06-EA6F-7A21-59239FC8AD84}"/>
              </a:ext>
            </a:extLst>
          </p:cNvPr>
          <p:cNvSpPr/>
          <p:nvPr/>
        </p:nvSpPr>
        <p:spPr>
          <a:xfrm>
            <a:off x="4093198" y="5071132"/>
            <a:ext cx="705820" cy="18965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CXL1</a:t>
            </a:r>
          </a:p>
        </p:txBody>
      </p:sp>
      <p:sp>
        <p:nvSpPr>
          <p:cNvPr id="23" name="Oval 22">
            <a:extLst>
              <a:ext uri="{FF2B5EF4-FFF2-40B4-BE49-F238E27FC236}">
                <a16:creationId xmlns:a16="http://schemas.microsoft.com/office/drawing/2014/main" id="{4DF4C908-4938-3E65-A013-503AE6A6F967}"/>
              </a:ext>
            </a:extLst>
          </p:cNvPr>
          <p:cNvSpPr/>
          <p:nvPr/>
        </p:nvSpPr>
        <p:spPr>
          <a:xfrm>
            <a:off x="4032980" y="5507535"/>
            <a:ext cx="771051"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Ports</a:t>
            </a:r>
          </a:p>
        </p:txBody>
      </p:sp>
      <p:sp>
        <p:nvSpPr>
          <p:cNvPr id="24" name="Oval 23">
            <a:extLst>
              <a:ext uri="{FF2B5EF4-FFF2-40B4-BE49-F238E27FC236}">
                <a16:creationId xmlns:a16="http://schemas.microsoft.com/office/drawing/2014/main" id="{FF46363F-D987-581F-F06C-BA1BDAF70CAB}"/>
              </a:ext>
            </a:extLst>
          </p:cNvPr>
          <p:cNvSpPr/>
          <p:nvPr/>
        </p:nvSpPr>
        <p:spPr>
          <a:xfrm>
            <a:off x="3958307" y="5462832"/>
            <a:ext cx="32476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25" name="Oval 24">
            <a:extLst>
              <a:ext uri="{FF2B5EF4-FFF2-40B4-BE49-F238E27FC236}">
                <a16:creationId xmlns:a16="http://schemas.microsoft.com/office/drawing/2014/main" id="{AE8D249F-0D1A-1808-57D9-CA4216878910}"/>
              </a:ext>
            </a:extLst>
          </p:cNvPr>
          <p:cNvSpPr/>
          <p:nvPr/>
        </p:nvSpPr>
        <p:spPr>
          <a:xfrm>
            <a:off x="4543430" y="5420205"/>
            <a:ext cx="39279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8</a:t>
            </a:r>
          </a:p>
        </p:txBody>
      </p:sp>
      <p:cxnSp>
        <p:nvCxnSpPr>
          <p:cNvPr id="26" name="Connector: Curved 25">
            <a:extLst>
              <a:ext uri="{FF2B5EF4-FFF2-40B4-BE49-F238E27FC236}">
                <a16:creationId xmlns:a16="http://schemas.microsoft.com/office/drawing/2014/main" id="{31513AB7-F10C-B45C-9114-20A6419B8032}"/>
              </a:ext>
            </a:extLst>
          </p:cNvPr>
          <p:cNvCxnSpPr>
            <a:cxnSpLocks/>
            <a:stCxn id="19" idx="4"/>
            <a:endCxn id="21" idx="0"/>
          </p:cNvCxnSpPr>
          <p:nvPr/>
        </p:nvCxnSpPr>
        <p:spPr>
          <a:xfrm rot="5400000">
            <a:off x="4431095" y="3502271"/>
            <a:ext cx="1318388" cy="131751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 name="Connector: Curved 26">
            <a:extLst>
              <a:ext uri="{FF2B5EF4-FFF2-40B4-BE49-F238E27FC236}">
                <a16:creationId xmlns:a16="http://schemas.microsoft.com/office/drawing/2014/main" id="{1DF19083-3597-5F0D-7FE5-702220972D45}"/>
              </a:ext>
            </a:extLst>
          </p:cNvPr>
          <p:cNvCxnSpPr>
            <a:cxnSpLocks/>
            <a:stCxn id="22" idx="4"/>
            <a:endCxn id="23" idx="0"/>
          </p:cNvCxnSpPr>
          <p:nvPr/>
        </p:nvCxnSpPr>
        <p:spPr>
          <a:xfrm rot="5400000">
            <a:off x="4308934" y="5370362"/>
            <a:ext cx="246744" cy="2760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Connector: Curved 33">
            <a:extLst>
              <a:ext uri="{FF2B5EF4-FFF2-40B4-BE49-F238E27FC236}">
                <a16:creationId xmlns:a16="http://schemas.microsoft.com/office/drawing/2014/main" id="{1FD7CCF0-2C67-1DF6-86AA-644719EDE731}"/>
              </a:ext>
            </a:extLst>
          </p:cNvPr>
          <p:cNvCxnSpPr>
            <a:cxnSpLocks/>
            <a:stCxn id="24" idx="2"/>
            <a:endCxn id="8" idx="4"/>
          </p:cNvCxnSpPr>
          <p:nvPr/>
        </p:nvCxnSpPr>
        <p:spPr>
          <a:xfrm rot="10800000">
            <a:off x="1626846" y="5277454"/>
            <a:ext cx="2331460" cy="30069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5" name="Connector: Curved 34">
            <a:extLst>
              <a:ext uri="{FF2B5EF4-FFF2-40B4-BE49-F238E27FC236}">
                <a16:creationId xmlns:a16="http://schemas.microsoft.com/office/drawing/2014/main" id="{849871A5-27DC-6AD3-00FD-0BA4C4681762}"/>
              </a:ext>
            </a:extLst>
          </p:cNvPr>
          <p:cNvCxnSpPr>
            <a:cxnSpLocks/>
            <a:stCxn id="88" idx="4"/>
            <a:endCxn id="25" idx="5"/>
          </p:cNvCxnSpPr>
          <p:nvPr/>
        </p:nvCxnSpPr>
        <p:spPr>
          <a:xfrm rot="5400000">
            <a:off x="6772055" y="3678776"/>
            <a:ext cx="44927" cy="3831632"/>
          </a:xfrm>
          <a:prstGeom prst="curvedConnector3">
            <a:avLst>
              <a:gd name="adj1" fmla="val 684001"/>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7" name="Oval 36">
            <a:extLst>
              <a:ext uri="{FF2B5EF4-FFF2-40B4-BE49-F238E27FC236}">
                <a16:creationId xmlns:a16="http://schemas.microsoft.com/office/drawing/2014/main" id="{A9038F93-BD68-7178-1091-B062A83C6D95}"/>
              </a:ext>
            </a:extLst>
          </p:cNvPr>
          <p:cNvSpPr/>
          <p:nvPr/>
        </p:nvSpPr>
        <p:spPr>
          <a:xfrm>
            <a:off x="7056044" y="4221777"/>
            <a:ext cx="228604" cy="184309"/>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R</a:t>
            </a:r>
          </a:p>
        </p:txBody>
      </p:sp>
      <p:sp>
        <p:nvSpPr>
          <p:cNvPr id="38" name="Oval 37">
            <a:extLst>
              <a:ext uri="{FF2B5EF4-FFF2-40B4-BE49-F238E27FC236}">
                <a16:creationId xmlns:a16="http://schemas.microsoft.com/office/drawing/2014/main" id="{835631B0-7064-EDB0-CB99-A687BC3B4B95}"/>
              </a:ext>
            </a:extLst>
          </p:cNvPr>
          <p:cNvSpPr/>
          <p:nvPr/>
        </p:nvSpPr>
        <p:spPr>
          <a:xfrm>
            <a:off x="7042525" y="4383198"/>
            <a:ext cx="282025" cy="18043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Q</a:t>
            </a:r>
            <a:endParaRPr lang="en-GB" sz="900" dirty="0">
              <a:solidFill>
                <a:schemeClr val="tx1"/>
              </a:solidFill>
            </a:endParaRPr>
          </a:p>
        </p:txBody>
      </p:sp>
      <p:cxnSp>
        <p:nvCxnSpPr>
          <p:cNvPr id="40" name="Connector: Curved 126">
            <a:extLst>
              <a:ext uri="{FF2B5EF4-FFF2-40B4-BE49-F238E27FC236}">
                <a16:creationId xmlns:a16="http://schemas.microsoft.com/office/drawing/2014/main" id="{4D0E38FC-1BA0-978C-EBEF-604225A6099E}"/>
              </a:ext>
            </a:extLst>
          </p:cNvPr>
          <p:cNvCxnSpPr>
            <a:cxnSpLocks/>
            <a:stCxn id="37" idx="2"/>
          </p:cNvCxnSpPr>
          <p:nvPr/>
        </p:nvCxnSpPr>
        <p:spPr>
          <a:xfrm rot="10800000" flipV="1">
            <a:off x="1749968" y="4313931"/>
            <a:ext cx="5306077" cy="199979"/>
          </a:xfrm>
          <a:prstGeom prst="curvedConnector3">
            <a:avLst>
              <a:gd name="adj1" fmla="val 3652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1" name="Oval 40">
            <a:extLst>
              <a:ext uri="{FF2B5EF4-FFF2-40B4-BE49-F238E27FC236}">
                <a16:creationId xmlns:a16="http://schemas.microsoft.com/office/drawing/2014/main" id="{B72827FE-8B69-1D62-A914-44240E3AB682}"/>
              </a:ext>
            </a:extLst>
          </p:cNvPr>
          <p:cNvSpPr/>
          <p:nvPr/>
        </p:nvSpPr>
        <p:spPr>
          <a:xfrm>
            <a:off x="1142029" y="3148037"/>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1</a:t>
            </a:r>
          </a:p>
        </p:txBody>
      </p:sp>
      <p:sp>
        <p:nvSpPr>
          <p:cNvPr id="42" name="Oval 41">
            <a:extLst>
              <a:ext uri="{FF2B5EF4-FFF2-40B4-BE49-F238E27FC236}">
                <a16:creationId xmlns:a16="http://schemas.microsoft.com/office/drawing/2014/main" id="{0441650E-70CC-EFA7-0726-F7B71C3BE3AA}"/>
              </a:ext>
            </a:extLst>
          </p:cNvPr>
          <p:cNvSpPr/>
          <p:nvPr/>
        </p:nvSpPr>
        <p:spPr>
          <a:xfrm>
            <a:off x="1304317" y="3251731"/>
            <a:ext cx="259569"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2</a:t>
            </a:r>
          </a:p>
        </p:txBody>
      </p:sp>
      <p:sp>
        <p:nvSpPr>
          <p:cNvPr id="43" name="Oval 42">
            <a:extLst>
              <a:ext uri="{FF2B5EF4-FFF2-40B4-BE49-F238E27FC236}">
                <a16:creationId xmlns:a16="http://schemas.microsoft.com/office/drawing/2014/main" id="{14C4DAEF-EFB8-C4C5-74B6-6891EFA3578D}"/>
              </a:ext>
            </a:extLst>
          </p:cNvPr>
          <p:cNvSpPr/>
          <p:nvPr/>
        </p:nvSpPr>
        <p:spPr>
          <a:xfrm>
            <a:off x="1866672" y="3234312"/>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4</a:t>
            </a:r>
          </a:p>
        </p:txBody>
      </p:sp>
      <p:sp>
        <p:nvSpPr>
          <p:cNvPr id="44" name="Oval 43">
            <a:extLst>
              <a:ext uri="{FF2B5EF4-FFF2-40B4-BE49-F238E27FC236}">
                <a16:creationId xmlns:a16="http://schemas.microsoft.com/office/drawing/2014/main" id="{96F0125D-F994-F8CA-1B71-4B1DDBB074A8}"/>
              </a:ext>
            </a:extLst>
          </p:cNvPr>
          <p:cNvSpPr/>
          <p:nvPr/>
        </p:nvSpPr>
        <p:spPr>
          <a:xfrm>
            <a:off x="1968385" y="2996778"/>
            <a:ext cx="259568" cy="230625"/>
          </a:xfrm>
          <a:prstGeom prst="ellips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5</a:t>
            </a:r>
          </a:p>
        </p:txBody>
      </p:sp>
      <p:sp>
        <p:nvSpPr>
          <p:cNvPr id="45" name="Oval 44">
            <a:extLst>
              <a:ext uri="{FF2B5EF4-FFF2-40B4-BE49-F238E27FC236}">
                <a16:creationId xmlns:a16="http://schemas.microsoft.com/office/drawing/2014/main" id="{75FF8EEA-0295-2AC2-CD4F-19F723327250}"/>
              </a:ext>
            </a:extLst>
          </p:cNvPr>
          <p:cNvSpPr/>
          <p:nvPr/>
        </p:nvSpPr>
        <p:spPr>
          <a:xfrm>
            <a:off x="539331" y="4519315"/>
            <a:ext cx="556849"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Ports</a:t>
            </a:r>
          </a:p>
        </p:txBody>
      </p:sp>
      <p:sp>
        <p:nvSpPr>
          <p:cNvPr id="46" name="Oval 45">
            <a:extLst>
              <a:ext uri="{FF2B5EF4-FFF2-40B4-BE49-F238E27FC236}">
                <a16:creationId xmlns:a16="http://schemas.microsoft.com/office/drawing/2014/main" id="{D87F64C3-0D53-529F-201B-9B33DFB0F665}"/>
              </a:ext>
            </a:extLst>
          </p:cNvPr>
          <p:cNvSpPr/>
          <p:nvPr/>
        </p:nvSpPr>
        <p:spPr>
          <a:xfrm>
            <a:off x="589552" y="4730648"/>
            <a:ext cx="489273"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1</a:t>
            </a:r>
          </a:p>
        </p:txBody>
      </p:sp>
      <p:cxnSp>
        <p:nvCxnSpPr>
          <p:cNvPr id="47" name="Connector: Curved 46">
            <a:extLst>
              <a:ext uri="{FF2B5EF4-FFF2-40B4-BE49-F238E27FC236}">
                <a16:creationId xmlns:a16="http://schemas.microsoft.com/office/drawing/2014/main" id="{DFDC1C7D-32B8-FDB6-3A48-7CF4CC8D9DF7}"/>
              </a:ext>
            </a:extLst>
          </p:cNvPr>
          <p:cNvCxnSpPr>
            <a:cxnSpLocks/>
            <a:stCxn id="49" idx="4"/>
            <a:endCxn id="45" idx="0"/>
          </p:cNvCxnSpPr>
          <p:nvPr/>
        </p:nvCxnSpPr>
        <p:spPr>
          <a:xfrm rot="5400000">
            <a:off x="634510" y="4310225"/>
            <a:ext cx="392336" cy="2584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 name="Oval 47">
            <a:extLst>
              <a:ext uri="{FF2B5EF4-FFF2-40B4-BE49-F238E27FC236}">
                <a16:creationId xmlns:a16="http://schemas.microsoft.com/office/drawing/2014/main" id="{ACCD901E-F0AE-6DD0-C42E-F718738677F9}"/>
              </a:ext>
            </a:extLst>
          </p:cNvPr>
          <p:cNvSpPr/>
          <p:nvPr/>
        </p:nvSpPr>
        <p:spPr>
          <a:xfrm>
            <a:off x="498098" y="3617303"/>
            <a:ext cx="725362"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t>Fabric adapter</a:t>
            </a:r>
          </a:p>
        </p:txBody>
      </p:sp>
      <p:sp>
        <p:nvSpPr>
          <p:cNvPr id="49" name="Oval 48">
            <a:extLst>
              <a:ext uri="{FF2B5EF4-FFF2-40B4-BE49-F238E27FC236}">
                <a16:creationId xmlns:a16="http://schemas.microsoft.com/office/drawing/2014/main" id="{ED6E33D3-C7C0-7176-7B0C-C73A8C4E8856}"/>
              </a:ext>
            </a:extLst>
          </p:cNvPr>
          <p:cNvSpPr/>
          <p:nvPr/>
        </p:nvSpPr>
        <p:spPr>
          <a:xfrm>
            <a:off x="551895" y="3884385"/>
            <a:ext cx="583410" cy="24259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rPr>
              <a:t>Adapter1</a:t>
            </a:r>
          </a:p>
        </p:txBody>
      </p:sp>
      <p:cxnSp>
        <p:nvCxnSpPr>
          <p:cNvPr id="50" name="Connector: Curved 49">
            <a:extLst>
              <a:ext uri="{FF2B5EF4-FFF2-40B4-BE49-F238E27FC236}">
                <a16:creationId xmlns:a16="http://schemas.microsoft.com/office/drawing/2014/main" id="{5D90886D-D075-4BB9-50B5-7A103D590FDD}"/>
              </a:ext>
            </a:extLst>
          </p:cNvPr>
          <p:cNvCxnSpPr>
            <a:cxnSpLocks/>
            <a:stCxn id="41" idx="3"/>
            <a:endCxn id="48" idx="0"/>
          </p:cNvCxnSpPr>
          <p:nvPr/>
        </p:nvCxnSpPr>
        <p:spPr>
          <a:xfrm rot="5400000">
            <a:off x="884204" y="3321464"/>
            <a:ext cx="272415" cy="319263"/>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Connector: Curved 126">
            <a:extLst>
              <a:ext uri="{FF2B5EF4-FFF2-40B4-BE49-F238E27FC236}">
                <a16:creationId xmlns:a16="http://schemas.microsoft.com/office/drawing/2014/main" id="{50FC7D90-B855-00AE-FDA3-C56CA1F152E4}"/>
              </a:ext>
            </a:extLst>
          </p:cNvPr>
          <p:cNvCxnSpPr>
            <a:cxnSpLocks/>
            <a:stCxn id="38" idx="3"/>
            <a:endCxn id="49" idx="4"/>
          </p:cNvCxnSpPr>
          <p:nvPr/>
        </p:nvCxnSpPr>
        <p:spPr>
          <a:xfrm rot="5400000" flipH="1">
            <a:off x="3758598" y="1211982"/>
            <a:ext cx="410232" cy="6240227"/>
          </a:xfrm>
          <a:prstGeom prst="curvedConnector3">
            <a:avLst>
              <a:gd name="adj1" fmla="val -62166"/>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52" name="Connector: Curved 51">
            <a:extLst>
              <a:ext uri="{FF2B5EF4-FFF2-40B4-BE49-F238E27FC236}">
                <a16:creationId xmlns:a16="http://schemas.microsoft.com/office/drawing/2014/main" id="{A65EE9E5-A244-270D-8A36-4ADA85B2C3F0}"/>
              </a:ext>
            </a:extLst>
          </p:cNvPr>
          <p:cNvCxnSpPr>
            <a:cxnSpLocks/>
            <a:stCxn id="53" idx="3"/>
            <a:endCxn id="46" idx="4"/>
          </p:cNvCxnSpPr>
          <p:nvPr/>
        </p:nvCxnSpPr>
        <p:spPr>
          <a:xfrm rot="5400000" flipH="1">
            <a:off x="1966987" y="3828475"/>
            <a:ext cx="878017" cy="3143614"/>
          </a:xfrm>
          <a:prstGeom prst="curvedConnector3">
            <a:avLst>
              <a:gd name="adj1" fmla="val -2506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3" name="Oval 52">
            <a:extLst>
              <a:ext uri="{FF2B5EF4-FFF2-40B4-BE49-F238E27FC236}">
                <a16:creationId xmlns:a16="http://schemas.microsoft.com/office/drawing/2014/main" id="{0DA6AF13-4A7E-C661-3998-4040CC3603E9}"/>
              </a:ext>
            </a:extLst>
          </p:cNvPr>
          <p:cNvSpPr/>
          <p:nvPr/>
        </p:nvSpPr>
        <p:spPr>
          <a:xfrm>
            <a:off x="3930163" y="5642439"/>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2</a:t>
            </a:r>
          </a:p>
        </p:txBody>
      </p:sp>
      <p:sp>
        <p:nvSpPr>
          <p:cNvPr id="64" name="Oval 63">
            <a:extLst>
              <a:ext uri="{FF2B5EF4-FFF2-40B4-BE49-F238E27FC236}">
                <a16:creationId xmlns:a16="http://schemas.microsoft.com/office/drawing/2014/main" id="{D5D7747A-02D3-0A50-547D-78CEA4418745}"/>
              </a:ext>
            </a:extLst>
          </p:cNvPr>
          <p:cNvSpPr/>
          <p:nvPr/>
        </p:nvSpPr>
        <p:spPr>
          <a:xfrm>
            <a:off x="4543430" y="5658850"/>
            <a:ext cx="392796"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9</a:t>
            </a:r>
          </a:p>
        </p:txBody>
      </p:sp>
      <p:cxnSp>
        <p:nvCxnSpPr>
          <p:cNvPr id="65" name="Connector: Curved 64">
            <a:extLst>
              <a:ext uri="{FF2B5EF4-FFF2-40B4-BE49-F238E27FC236}">
                <a16:creationId xmlns:a16="http://schemas.microsoft.com/office/drawing/2014/main" id="{B77888CE-0938-F9D4-87F6-CF10884C7F1F}"/>
              </a:ext>
            </a:extLst>
          </p:cNvPr>
          <p:cNvCxnSpPr>
            <a:cxnSpLocks/>
            <a:stCxn id="97" idx="4"/>
            <a:endCxn id="64" idx="5"/>
          </p:cNvCxnSpPr>
          <p:nvPr/>
        </p:nvCxnSpPr>
        <p:spPr>
          <a:xfrm rot="5400000">
            <a:off x="6780742" y="3755306"/>
            <a:ext cx="198356" cy="4002435"/>
          </a:xfrm>
          <a:prstGeom prst="curvedConnector3">
            <a:avLst>
              <a:gd name="adj1" fmla="val 23227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66" name="Oval 65">
            <a:extLst>
              <a:ext uri="{FF2B5EF4-FFF2-40B4-BE49-F238E27FC236}">
                <a16:creationId xmlns:a16="http://schemas.microsoft.com/office/drawing/2014/main" id="{ACD428C0-3924-AA59-563F-9AA84797B0C8}"/>
              </a:ext>
            </a:extLst>
          </p:cNvPr>
          <p:cNvSpPr/>
          <p:nvPr/>
        </p:nvSpPr>
        <p:spPr>
          <a:xfrm>
            <a:off x="4120419" y="5723978"/>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7</a:t>
            </a:r>
            <a:endParaRPr lang="en-GB" sz="900" dirty="0">
              <a:solidFill>
                <a:schemeClr val="tx1"/>
              </a:solidFill>
            </a:endParaRPr>
          </a:p>
        </p:txBody>
      </p:sp>
      <p:sp>
        <p:nvSpPr>
          <p:cNvPr id="67" name="Oval 66">
            <a:extLst>
              <a:ext uri="{FF2B5EF4-FFF2-40B4-BE49-F238E27FC236}">
                <a16:creationId xmlns:a16="http://schemas.microsoft.com/office/drawing/2014/main" id="{02B37E07-4714-8187-020C-8940113BD2D7}"/>
              </a:ext>
            </a:extLst>
          </p:cNvPr>
          <p:cNvSpPr/>
          <p:nvPr/>
        </p:nvSpPr>
        <p:spPr>
          <a:xfrm>
            <a:off x="4370512" y="5736210"/>
            <a:ext cx="325307" cy="23062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6</a:t>
            </a:r>
            <a:endParaRPr lang="en-GB" sz="900" dirty="0">
              <a:solidFill>
                <a:schemeClr val="tx1"/>
              </a:solidFill>
            </a:endParaRPr>
          </a:p>
        </p:txBody>
      </p:sp>
      <p:cxnSp>
        <p:nvCxnSpPr>
          <p:cNvPr id="68" name="Connector: Curved 67">
            <a:extLst>
              <a:ext uri="{FF2B5EF4-FFF2-40B4-BE49-F238E27FC236}">
                <a16:creationId xmlns:a16="http://schemas.microsoft.com/office/drawing/2014/main" id="{7D3AFC33-3D16-229E-C75B-0F358346596E}"/>
              </a:ext>
            </a:extLst>
          </p:cNvPr>
          <p:cNvCxnSpPr>
            <a:cxnSpLocks/>
            <a:stCxn id="101" idx="4"/>
            <a:endCxn id="67" idx="4"/>
          </p:cNvCxnSpPr>
          <p:nvPr/>
        </p:nvCxnSpPr>
        <p:spPr>
          <a:xfrm rot="5400000" flipH="1">
            <a:off x="6926534" y="3573467"/>
            <a:ext cx="38921" cy="4825658"/>
          </a:xfrm>
          <a:prstGeom prst="curvedConnector3">
            <a:avLst>
              <a:gd name="adj1" fmla="val -58734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9" name="Connector: Curved 68">
            <a:extLst>
              <a:ext uri="{FF2B5EF4-FFF2-40B4-BE49-F238E27FC236}">
                <a16:creationId xmlns:a16="http://schemas.microsoft.com/office/drawing/2014/main" id="{BFCE8992-EE44-5B3F-7ED7-C5A0C983848E}"/>
              </a:ext>
            </a:extLst>
          </p:cNvPr>
          <p:cNvCxnSpPr>
            <a:cxnSpLocks/>
            <a:stCxn id="103" idx="4"/>
            <a:endCxn id="66" idx="4"/>
          </p:cNvCxnSpPr>
          <p:nvPr/>
        </p:nvCxnSpPr>
        <p:spPr>
          <a:xfrm rot="5400000" flipH="1">
            <a:off x="6786716" y="3450960"/>
            <a:ext cx="224869" cy="5232156"/>
          </a:xfrm>
          <a:prstGeom prst="curvedConnector3">
            <a:avLst>
              <a:gd name="adj1" fmla="val -101659"/>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1" name="Oval 70">
            <a:extLst>
              <a:ext uri="{FF2B5EF4-FFF2-40B4-BE49-F238E27FC236}">
                <a16:creationId xmlns:a16="http://schemas.microsoft.com/office/drawing/2014/main" id="{B24F0590-6E40-9A14-8D78-6854A3FDA075}"/>
              </a:ext>
            </a:extLst>
          </p:cNvPr>
          <p:cNvSpPr/>
          <p:nvPr/>
        </p:nvSpPr>
        <p:spPr>
          <a:xfrm>
            <a:off x="8167650" y="2935373"/>
            <a:ext cx="827489"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Chassis</a:t>
            </a:r>
          </a:p>
        </p:txBody>
      </p:sp>
      <p:sp>
        <p:nvSpPr>
          <p:cNvPr id="72" name="Oval 71">
            <a:extLst>
              <a:ext uri="{FF2B5EF4-FFF2-40B4-BE49-F238E27FC236}">
                <a16:creationId xmlns:a16="http://schemas.microsoft.com/office/drawing/2014/main" id="{85378BE8-6B34-4C76-06FB-2B0943A47069}"/>
              </a:ext>
            </a:extLst>
          </p:cNvPr>
          <p:cNvSpPr/>
          <p:nvPr/>
        </p:nvSpPr>
        <p:spPr>
          <a:xfrm>
            <a:off x="8065937" y="3187025"/>
            <a:ext cx="878815" cy="26804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Chassis1</a:t>
            </a:r>
          </a:p>
        </p:txBody>
      </p:sp>
      <p:sp>
        <p:nvSpPr>
          <p:cNvPr id="73" name="Oval 72">
            <a:extLst>
              <a:ext uri="{FF2B5EF4-FFF2-40B4-BE49-F238E27FC236}">
                <a16:creationId xmlns:a16="http://schemas.microsoft.com/office/drawing/2014/main" id="{6F0250B5-A1D2-86B9-707E-D4DFA212EC73}"/>
              </a:ext>
            </a:extLst>
          </p:cNvPr>
          <p:cNvSpPr/>
          <p:nvPr/>
        </p:nvSpPr>
        <p:spPr>
          <a:xfrm>
            <a:off x="6061792" y="1638360"/>
            <a:ext cx="64785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Root</a:t>
            </a:r>
          </a:p>
        </p:txBody>
      </p:sp>
      <p:cxnSp>
        <p:nvCxnSpPr>
          <p:cNvPr id="74" name="Connector: Curved 73">
            <a:extLst>
              <a:ext uri="{FF2B5EF4-FFF2-40B4-BE49-F238E27FC236}">
                <a16:creationId xmlns:a16="http://schemas.microsoft.com/office/drawing/2014/main" id="{54D893C6-6447-30D6-FDE6-42001A7B6094}"/>
              </a:ext>
            </a:extLst>
          </p:cNvPr>
          <p:cNvCxnSpPr>
            <a:cxnSpLocks/>
            <a:stCxn id="73" idx="4"/>
            <a:endCxn id="71" idx="0"/>
          </p:cNvCxnSpPr>
          <p:nvPr/>
        </p:nvCxnSpPr>
        <p:spPr>
          <a:xfrm rot="16200000" flipH="1">
            <a:off x="6950702" y="1304680"/>
            <a:ext cx="1065708" cy="2195678"/>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5" name="Oval 84">
            <a:extLst>
              <a:ext uri="{FF2B5EF4-FFF2-40B4-BE49-F238E27FC236}">
                <a16:creationId xmlns:a16="http://schemas.microsoft.com/office/drawing/2014/main" id="{95142BBA-D261-9A38-A351-51AA86F591C5}"/>
              </a:ext>
            </a:extLst>
          </p:cNvPr>
          <p:cNvSpPr/>
          <p:nvPr/>
        </p:nvSpPr>
        <p:spPr>
          <a:xfrm>
            <a:off x="8097618" y="368333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Switches</a:t>
            </a:r>
          </a:p>
        </p:txBody>
      </p:sp>
      <p:sp>
        <p:nvSpPr>
          <p:cNvPr id="86" name="Oval 85">
            <a:extLst>
              <a:ext uri="{FF2B5EF4-FFF2-40B4-BE49-F238E27FC236}">
                <a16:creationId xmlns:a16="http://schemas.microsoft.com/office/drawing/2014/main" id="{8694BE93-00D8-1A62-6389-C66363BCD6C3}"/>
              </a:ext>
            </a:extLst>
          </p:cNvPr>
          <p:cNvSpPr/>
          <p:nvPr/>
        </p:nvSpPr>
        <p:spPr>
          <a:xfrm>
            <a:off x="8199308" y="3942967"/>
            <a:ext cx="393418" cy="166079"/>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87" name="Oval 86">
            <a:extLst>
              <a:ext uri="{FF2B5EF4-FFF2-40B4-BE49-F238E27FC236}">
                <a16:creationId xmlns:a16="http://schemas.microsoft.com/office/drawing/2014/main" id="{958DB2A1-C97D-239E-C57F-8F58CB0CD91B}"/>
              </a:ext>
            </a:extLst>
          </p:cNvPr>
          <p:cNvSpPr/>
          <p:nvPr/>
        </p:nvSpPr>
        <p:spPr>
          <a:xfrm>
            <a:off x="8603640" y="5227445"/>
            <a:ext cx="586050"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Ports</a:t>
            </a:r>
          </a:p>
        </p:txBody>
      </p:sp>
      <p:sp>
        <p:nvSpPr>
          <p:cNvPr id="88" name="Oval 87">
            <a:extLst>
              <a:ext uri="{FF2B5EF4-FFF2-40B4-BE49-F238E27FC236}">
                <a16:creationId xmlns:a16="http://schemas.microsoft.com/office/drawing/2014/main" id="{6CD9C81C-9C77-7E0C-8B18-6C4625101161}"/>
              </a:ext>
            </a:extLst>
          </p:cNvPr>
          <p:cNvSpPr/>
          <p:nvPr/>
        </p:nvSpPr>
        <p:spPr>
          <a:xfrm>
            <a:off x="8582152" y="5381317"/>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a:t>
            </a:r>
            <a:endParaRPr lang="en-GB" sz="1050" dirty="0">
              <a:solidFill>
                <a:schemeClr val="tx1"/>
              </a:solidFill>
            </a:endParaRPr>
          </a:p>
        </p:txBody>
      </p:sp>
      <p:cxnSp>
        <p:nvCxnSpPr>
          <p:cNvPr id="89" name="Connector: Curved 88">
            <a:extLst>
              <a:ext uri="{FF2B5EF4-FFF2-40B4-BE49-F238E27FC236}">
                <a16:creationId xmlns:a16="http://schemas.microsoft.com/office/drawing/2014/main" id="{1778A880-78E4-99B3-9BEF-4207FC25043D}"/>
              </a:ext>
            </a:extLst>
          </p:cNvPr>
          <p:cNvCxnSpPr>
            <a:cxnSpLocks/>
            <a:stCxn id="86" idx="3"/>
            <a:endCxn id="87" idx="0"/>
          </p:cNvCxnSpPr>
          <p:nvPr/>
        </p:nvCxnSpPr>
        <p:spPr>
          <a:xfrm rot="16200000" flipH="1">
            <a:off x="8005433" y="4336214"/>
            <a:ext cx="1142721" cy="639742"/>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0" name="Connector: Curved 89">
            <a:extLst>
              <a:ext uri="{FF2B5EF4-FFF2-40B4-BE49-F238E27FC236}">
                <a16:creationId xmlns:a16="http://schemas.microsoft.com/office/drawing/2014/main" id="{F8157455-17F7-E75B-6418-C8D9E80234FE}"/>
              </a:ext>
            </a:extLst>
          </p:cNvPr>
          <p:cNvCxnSpPr>
            <a:cxnSpLocks/>
            <a:stCxn id="72" idx="4"/>
            <a:endCxn id="85" idx="0"/>
          </p:cNvCxnSpPr>
          <p:nvPr/>
        </p:nvCxnSpPr>
        <p:spPr>
          <a:xfrm rot="16200000" flipH="1">
            <a:off x="8421659" y="3538759"/>
            <a:ext cx="228259" cy="60886"/>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3" name="Oval 92">
            <a:extLst>
              <a:ext uri="{FF2B5EF4-FFF2-40B4-BE49-F238E27FC236}">
                <a16:creationId xmlns:a16="http://schemas.microsoft.com/office/drawing/2014/main" id="{0DBC0091-5AD0-932A-5FFA-07AC91E02209}"/>
              </a:ext>
            </a:extLst>
          </p:cNvPr>
          <p:cNvSpPr/>
          <p:nvPr/>
        </p:nvSpPr>
        <p:spPr>
          <a:xfrm>
            <a:off x="7276100" y="4413330"/>
            <a:ext cx="247573" cy="18485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94" name="Oval 93">
            <a:extLst>
              <a:ext uri="{FF2B5EF4-FFF2-40B4-BE49-F238E27FC236}">
                <a16:creationId xmlns:a16="http://schemas.microsoft.com/office/drawing/2014/main" id="{96C913DD-D1C6-3DF4-36D1-18F195EDA400}"/>
              </a:ext>
            </a:extLst>
          </p:cNvPr>
          <p:cNvSpPr/>
          <p:nvPr/>
        </p:nvSpPr>
        <p:spPr>
          <a:xfrm>
            <a:off x="7491293" y="4419006"/>
            <a:ext cx="278393" cy="190576"/>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cxnSp>
        <p:nvCxnSpPr>
          <p:cNvPr id="95" name="Connector: Curved 102">
            <a:extLst>
              <a:ext uri="{FF2B5EF4-FFF2-40B4-BE49-F238E27FC236}">
                <a16:creationId xmlns:a16="http://schemas.microsoft.com/office/drawing/2014/main" id="{E6F61010-AB60-EB31-9AAB-C2D585524805}"/>
              </a:ext>
            </a:extLst>
          </p:cNvPr>
          <p:cNvCxnSpPr>
            <a:cxnSpLocks/>
            <a:stCxn id="19" idx="4"/>
            <a:endCxn id="92" idx="0"/>
          </p:cNvCxnSpPr>
          <p:nvPr/>
        </p:nvCxnSpPr>
        <p:spPr>
          <a:xfrm rot="16200000" flipH="1">
            <a:off x="6363676" y="2887199"/>
            <a:ext cx="704226" cy="193349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7" name="Oval 96">
            <a:extLst>
              <a:ext uri="{FF2B5EF4-FFF2-40B4-BE49-F238E27FC236}">
                <a16:creationId xmlns:a16="http://schemas.microsoft.com/office/drawing/2014/main" id="{78BBF459-9062-D6C1-7609-1912274E546D}"/>
              </a:ext>
            </a:extLst>
          </p:cNvPr>
          <p:cNvSpPr/>
          <p:nvPr/>
        </p:nvSpPr>
        <p:spPr>
          <a:xfrm>
            <a:off x="8752955" y="5466533"/>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2</a:t>
            </a:r>
            <a:endParaRPr lang="en-GB" sz="1050" dirty="0">
              <a:solidFill>
                <a:schemeClr val="tx1"/>
              </a:solidFill>
            </a:endParaRPr>
          </a:p>
        </p:txBody>
      </p:sp>
      <p:sp>
        <p:nvSpPr>
          <p:cNvPr id="98" name="Oval 97">
            <a:extLst>
              <a:ext uri="{FF2B5EF4-FFF2-40B4-BE49-F238E27FC236}">
                <a16:creationId xmlns:a16="http://schemas.microsoft.com/office/drawing/2014/main" id="{BDF07117-AF07-046E-6AEA-4B509F6AFDAB}"/>
              </a:ext>
            </a:extLst>
          </p:cNvPr>
          <p:cNvSpPr/>
          <p:nvPr/>
        </p:nvSpPr>
        <p:spPr>
          <a:xfrm>
            <a:off x="8963640" y="5258505"/>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8</a:t>
            </a:r>
            <a:endParaRPr lang="en-GB" sz="1050" dirty="0">
              <a:solidFill>
                <a:schemeClr val="tx1"/>
              </a:solidFill>
            </a:endParaRPr>
          </a:p>
        </p:txBody>
      </p:sp>
      <p:sp>
        <p:nvSpPr>
          <p:cNvPr id="99" name="Oval 98">
            <a:extLst>
              <a:ext uri="{FF2B5EF4-FFF2-40B4-BE49-F238E27FC236}">
                <a16:creationId xmlns:a16="http://schemas.microsoft.com/office/drawing/2014/main" id="{67922D2C-5A93-D44F-833D-B008C0A283E7}"/>
              </a:ext>
            </a:extLst>
          </p:cNvPr>
          <p:cNvSpPr/>
          <p:nvPr/>
        </p:nvSpPr>
        <p:spPr>
          <a:xfrm>
            <a:off x="8726982" y="3902157"/>
            <a:ext cx="393418" cy="166079"/>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00" name="Oval 99">
            <a:extLst>
              <a:ext uri="{FF2B5EF4-FFF2-40B4-BE49-F238E27FC236}">
                <a16:creationId xmlns:a16="http://schemas.microsoft.com/office/drawing/2014/main" id="{53FD8C0C-0407-B26B-5B98-3C5020EA67FE}"/>
              </a:ext>
            </a:extLst>
          </p:cNvPr>
          <p:cNvSpPr/>
          <p:nvPr/>
        </p:nvSpPr>
        <p:spPr>
          <a:xfrm>
            <a:off x="9352830" y="5777128"/>
            <a:ext cx="586050"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Ports</a:t>
            </a:r>
          </a:p>
        </p:txBody>
      </p:sp>
      <p:sp>
        <p:nvSpPr>
          <p:cNvPr id="101" name="Oval 100">
            <a:extLst>
              <a:ext uri="{FF2B5EF4-FFF2-40B4-BE49-F238E27FC236}">
                <a16:creationId xmlns:a16="http://schemas.microsoft.com/office/drawing/2014/main" id="{969894E8-F202-08CD-8EC3-B66BBAAA1CB2}"/>
              </a:ext>
            </a:extLst>
          </p:cNvPr>
          <p:cNvSpPr/>
          <p:nvPr/>
        </p:nvSpPr>
        <p:spPr>
          <a:xfrm>
            <a:off x="9230642" y="5814944"/>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a:t>
            </a:r>
            <a:endParaRPr lang="en-GB" sz="1050" dirty="0">
              <a:solidFill>
                <a:schemeClr val="tx1"/>
              </a:solidFill>
            </a:endParaRPr>
          </a:p>
        </p:txBody>
      </p:sp>
      <p:cxnSp>
        <p:nvCxnSpPr>
          <p:cNvPr id="102" name="Connector: Curved 101">
            <a:extLst>
              <a:ext uri="{FF2B5EF4-FFF2-40B4-BE49-F238E27FC236}">
                <a16:creationId xmlns:a16="http://schemas.microsoft.com/office/drawing/2014/main" id="{E890EFAE-3344-1C5D-A136-C6C70D877300}"/>
              </a:ext>
            </a:extLst>
          </p:cNvPr>
          <p:cNvCxnSpPr>
            <a:cxnSpLocks/>
            <a:stCxn id="99" idx="3"/>
            <a:endCxn id="100" idx="0"/>
          </p:cNvCxnSpPr>
          <p:nvPr/>
        </p:nvCxnSpPr>
        <p:spPr>
          <a:xfrm rot="16200000" flipH="1">
            <a:off x="8348619" y="4479892"/>
            <a:ext cx="1733213" cy="861258"/>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3" name="Oval 102">
            <a:extLst>
              <a:ext uri="{FF2B5EF4-FFF2-40B4-BE49-F238E27FC236}">
                <a16:creationId xmlns:a16="http://schemas.microsoft.com/office/drawing/2014/main" id="{E787001C-16DD-3C32-59D0-90C9ABD7E221}"/>
              </a:ext>
            </a:extLst>
          </p:cNvPr>
          <p:cNvSpPr/>
          <p:nvPr/>
        </p:nvSpPr>
        <p:spPr>
          <a:xfrm>
            <a:off x="9387047" y="5988660"/>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4</a:t>
            </a:r>
            <a:endParaRPr lang="en-GB" sz="1050" dirty="0">
              <a:solidFill>
                <a:schemeClr val="tx1"/>
              </a:solidFill>
            </a:endParaRPr>
          </a:p>
        </p:txBody>
      </p:sp>
      <p:sp>
        <p:nvSpPr>
          <p:cNvPr id="104" name="Oval 103">
            <a:extLst>
              <a:ext uri="{FF2B5EF4-FFF2-40B4-BE49-F238E27FC236}">
                <a16:creationId xmlns:a16="http://schemas.microsoft.com/office/drawing/2014/main" id="{96BF97E0-1D19-0F58-5CD7-2C900F469FBE}"/>
              </a:ext>
            </a:extLst>
          </p:cNvPr>
          <p:cNvSpPr/>
          <p:nvPr/>
        </p:nvSpPr>
        <p:spPr>
          <a:xfrm>
            <a:off x="9762441" y="5748347"/>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8</a:t>
            </a:r>
            <a:endParaRPr lang="en-GB" sz="1050" dirty="0">
              <a:solidFill>
                <a:schemeClr val="tx1"/>
              </a:solidFill>
            </a:endParaRPr>
          </a:p>
        </p:txBody>
      </p:sp>
      <p:sp>
        <p:nvSpPr>
          <p:cNvPr id="105" name="Oval 104">
            <a:extLst>
              <a:ext uri="{FF2B5EF4-FFF2-40B4-BE49-F238E27FC236}">
                <a16:creationId xmlns:a16="http://schemas.microsoft.com/office/drawing/2014/main" id="{598393F9-2A8A-1FAC-B040-D0FE08D875F9}"/>
              </a:ext>
            </a:extLst>
          </p:cNvPr>
          <p:cNvSpPr/>
          <p:nvPr/>
        </p:nvSpPr>
        <p:spPr>
          <a:xfrm>
            <a:off x="8961504" y="5427898"/>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6</a:t>
            </a:r>
            <a:endParaRPr lang="en-GB" sz="1050" dirty="0">
              <a:solidFill>
                <a:schemeClr val="tx1"/>
              </a:solidFill>
            </a:endParaRPr>
          </a:p>
        </p:txBody>
      </p:sp>
      <p:sp>
        <p:nvSpPr>
          <p:cNvPr id="106" name="Oval 105">
            <a:extLst>
              <a:ext uri="{FF2B5EF4-FFF2-40B4-BE49-F238E27FC236}">
                <a16:creationId xmlns:a16="http://schemas.microsoft.com/office/drawing/2014/main" id="{9583C309-B5ED-9E6F-CEE7-B9BD1D712077}"/>
              </a:ext>
            </a:extLst>
          </p:cNvPr>
          <p:cNvSpPr/>
          <p:nvPr/>
        </p:nvSpPr>
        <p:spPr>
          <a:xfrm>
            <a:off x="9776785" y="5988660"/>
            <a:ext cx="256364" cy="19081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7</a:t>
            </a:r>
            <a:endParaRPr lang="en-GB" sz="1050" dirty="0">
              <a:solidFill>
                <a:schemeClr val="tx1"/>
              </a:solidFill>
            </a:endParaRPr>
          </a:p>
        </p:txBody>
      </p:sp>
      <p:sp>
        <p:nvSpPr>
          <p:cNvPr id="113" name="Oval 112">
            <a:extLst>
              <a:ext uri="{FF2B5EF4-FFF2-40B4-BE49-F238E27FC236}">
                <a16:creationId xmlns:a16="http://schemas.microsoft.com/office/drawing/2014/main" id="{93B53154-4E86-EED6-D637-7FD08DCC116A}"/>
              </a:ext>
            </a:extLst>
          </p:cNvPr>
          <p:cNvSpPr/>
          <p:nvPr/>
        </p:nvSpPr>
        <p:spPr>
          <a:xfrm>
            <a:off x="9813236" y="3291305"/>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Drives</a:t>
            </a:r>
          </a:p>
        </p:txBody>
      </p:sp>
      <p:sp>
        <p:nvSpPr>
          <p:cNvPr id="114" name="Oval 113">
            <a:extLst>
              <a:ext uri="{FF2B5EF4-FFF2-40B4-BE49-F238E27FC236}">
                <a16:creationId xmlns:a16="http://schemas.microsoft.com/office/drawing/2014/main" id="{B00F2CD1-256D-0CC5-C8B5-61489E6C97B9}"/>
              </a:ext>
            </a:extLst>
          </p:cNvPr>
          <p:cNvSpPr/>
          <p:nvPr/>
        </p:nvSpPr>
        <p:spPr>
          <a:xfrm>
            <a:off x="9681704" y="3391148"/>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15" name="Oval 114">
            <a:extLst>
              <a:ext uri="{FF2B5EF4-FFF2-40B4-BE49-F238E27FC236}">
                <a16:creationId xmlns:a16="http://schemas.microsoft.com/office/drawing/2014/main" id="{39A53C27-02D8-927A-3398-BDF2DCAF7117}"/>
              </a:ext>
            </a:extLst>
          </p:cNvPr>
          <p:cNvSpPr/>
          <p:nvPr/>
        </p:nvSpPr>
        <p:spPr>
          <a:xfrm>
            <a:off x="10497261" y="3477969"/>
            <a:ext cx="320496" cy="15601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7</a:t>
            </a:r>
          </a:p>
        </p:txBody>
      </p:sp>
      <p:sp>
        <p:nvSpPr>
          <p:cNvPr id="116" name="Oval 115">
            <a:extLst>
              <a:ext uri="{FF2B5EF4-FFF2-40B4-BE49-F238E27FC236}">
                <a16:creationId xmlns:a16="http://schemas.microsoft.com/office/drawing/2014/main" id="{66D43C51-1E99-2330-04B6-102D5DF69EBE}"/>
              </a:ext>
            </a:extLst>
          </p:cNvPr>
          <p:cNvSpPr/>
          <p:nvPr/>
        </p:nvSpPr>
        <p:spPr>
          <a:xfrm>
            <a:off x="9840127" y="3511792"/>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sp>
        <p:nvSpPr>
          <p:cNvPr id="117" name="Oval 116">
            <a:extLst>
              <a:ext uri="{FF2B5EF4-FFF2-40B4-BE49-F238E27FC236}">
                <a16:creationId xmlns:a16="http://schemas.microsoft.com/office/drawing/2014/main" id="{6CD2DA69-784A-11FD-72EE-F4AC08E546CF}"/>
              </a:ext>
            </a:extLst>
          </p:cNvPr>
          <p:cNvSpPr/>
          <p:nvPr/>
        </p:nvSpPr>
        <p:spPr>
          <a:xfrm>
            <a:off x="10046424" y="3570894"/>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3</a:t>
            </a:r>
          </a:p>
        </p:txBody>
      </p:sp>
      <p:sp>
        <p:nvSpPr>
          <p:cNvPr id="118" name="Oval 117">
            <a:extLst>
              <a:ext uri="{FF2B5EF4-FFF2-40B4-BE49-F238E27FC236}">
                <a16:creationId xmlns:a16="http://schemas.microsoft.com/office/drawing/2014/main" id="{64C6AECB-E8D1-4C2F-AF97-81FFADE46E88}"/>
              </a:ext>
            </a:extLst>
          </p:cNvPr>
          <p:cNvSpPr/>
          <p:nvPr/>
        </p:nvSpPr>
        <p:spPr>
          <a:xfrm>
            <a:off x="10281849" y="3550755"/>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5</a:t>
            </a:r>
          </a:p>
        </p:txBody>
      </p:sp>
      <p:cxnSp>
        <p:nvCxnSpPr>
          <p:cNvPr id="119" name="Connector: Curved 118">
            <a:extLst>
              <a:ext uri="{FF2B5EF4-FFF2-40B4-BE49-F238E27FC236}">
                <a16:creationId xmlns:a16="http://schemas.microsoft.com/office/drawing/2014/main" id="{2E62D01E-2DEF-714A-AF84-436B8DC9E093}"/>
              </a:ext>
            </a:extLst>
          </p:cNvPr>
          <p:cNvCxnSpPr>
            <a:cxnSpLocks/>
            <a:stCxn id="72" idx="6"/>
            <a:endCxn id="113" idx="0"/>
          </p:cNvCxnSpPr>
          <p:nvPr/>
        </p:nvCxnSpPr>
        <p:spPr>
          <a:xfrm flipV="1">
            <a:off x="8944752" y="3291305"/>
            <a:ext cx="1337097" cy="29744"/>
          </a:xfrm>
          <a:prstGeom prst="curvedConnector4">
            <a:avLst>
              <a:gd name="adj1" fmla="val 32476"/>
              <a:gd name="adj2" fmla="val 121915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0" name="Oval 119">
            <a:extLst>
              <a:ext uri="{FF2B5EF4-FFF2-40B4-BE49-F238E27FC236}">
                <a16:creationId xmlns:a16="http://schemas.microsoft.com/office/drawing/2014/main" id="{55E471B5-F035-BAC1-E3B4-F8EBB39E273E}"/>
              </a:ext>
            </a:extLst>
          </p:cNvPr>
          <p:cNvSpPr/>
          <p:nvPr/>
        </p:nvSpPr>
        <p:spPr>
          <a:xfrm>
            <a:off x="11184869" y="300440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t>Storage</a:t>
            </a:r>
          </a:p>
        </p:txBody>
      </p:sp>
      <p:sp>
        <p:nvSpPr>
          <p:cNvPr id="121" name="Oval 120">
            <a:extLst>
              <a:ext uri="{FF2B5EF4-FFF2-40B4-BE49-F238E27FC236}">
                <a16:creationId xmlns:a16="http://schemas.microsoft.com/office/drawing/2014/main" id="{D98B3550-98A2-4210-F1D7-6213FE1E43AF}"/>
              </a:ext>
            </a:extLst>
          </p:cNvPr>
          <p:cNvSpPr/>
          <p:nvPr/>
        </p:nvSpPr>
        <p:spPr>
          <a:xfrm>
            <a:off x="11206809" y="3236135"/>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1</a:t>
            </a:r>
          </a:p>
        </p:txBody>
      </p:sp>
      <p:sp>
        <p:nvSpPr>
          <p:cNvPr id="122" name="Oval 121">
            <a:extLst>
              <a:ext uri="{FF2B5EF4-FFF2-40B4-BE49-F238E27FC236}">
                <a16:creationId xmlns:a16="http://schemas.microsoft.com/office/drawing/2014/main" id="{AA346C36-02DD-D3B1-E550-64642EBDB3D9}"/>
              </a:ext>
            </a:extLst>
          </p:cNvPr>
          <p:cNvSpPr/>
          <p:nvPr/>
        </p:nvSpPr>
        <p:spPr>
          <a:xfrm>
            <a:off x="11755971" y="3262601"/>
            <a:ext cx="310619" cy="1574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2</a:t>
            </a:r>
          </a:p>
        </p:txBody>
      </p:sp>
      <p:cxnSp>
        <p:nvCxnSpPr>
          <p:cNvPr id="123" name="Connector: Curved 122">
            <a:extLst>
              <a:ext uri="{FF2B5EF4-FFF2-40B4-BE49-F238E27FC236}">
                <a16:creationId xmlns:a16="http://schemas.microsoft.com/office/drawing/2014/main" id="{DFD852C8-FA26-01F5-3D19-F230EDA8B2A6}"/>
              </a:ext>
            </a:extLst>
          </p:cNvPr>
          <p:cNvCxnSpPr>
            <a:cxnSpLocks/>
            <a:stCxn id="73" idx="4"/>
            <a:endCxn id="120" idx="0"/>
          </p:cNvCxnSpPr>
          <p:nvPr/>
        </p:nvCxnSpPr>
        <p:spPr>
          <a:xfrm rot="16200000" flipH="1">
            <a:off x="8452231" y="-196850"/>
            <a:ext cx="1134737" cy="5267765"/>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4" name="Oval 123">
            <a:extLst>
              <a:ext uri="{FF2B5EF4-FFF2-40B4-BE49-F238E27FC236}">
                <a16:creationId xmlns:a16="http://schemas.microsoft.com/office/drawing/2014/main" id="{2AF8BAEF-A65C-EB2C-5CBE-C92FFC3AB8A1}"/>
              </a:ext>
            </a:extLst>
          </p:cNvPr>
          <p:cNvSpPr/>
          <p:nvPr/>
        </p:nvSpPr>
        <p:spPr>
          <a:xfrm>
            <a:off x="7742329" y="4417708"/>
            <a:ext cx="278393" cy="190576"/>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7</a:t>
            </a:r>
          </a:p>
        </p:txBody>
      </p:sp>
      <p:sp>
        <p:nvSpPr>
          <p:cNvPr id="125" name="Oval 124">
            <a:extLst>
              <a:ext uri="{FF2B5EF4-FFF2-40B4-BE49-F238E27FC236}">
                <a16:creationId xmlns:a16="http://schemas.microsoft.com/office/drawing/2014/main" id="{DD467812-11A8-7985-D0F4-233CD1DC8FDB}"/>
              </a:ext>
            </a:extLst>
          </p:cNvPr>
          <p:cNvSpPr/>
          <p:nvPr/>
        </p:nvSpPr>
        <p:spPr>
          <a:xfrm>
            <a:off x="7977727" y="4382359"/>
            <a:ext cx="278393" cy="190576"/>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rPr>
              <a:t>9</a:t>
            </a:r>
          </a:p>
        </p:txBody>
      </p:sp>
      <p:cxnSp>
        <p:nvCxnSpPr>
          <p:cNvPr id="126" name="Connector: Curved 125">
            <a:extLst>
              <a:ext uri="{FF2B5EF4-FFF2-40B4-BE49-F238E27FC236}">
                <a16:creationId xmlns:a16="http://schemas.microsoft.com/office/drawing/2014/main" id="{704D5976-4746-2C0F-417B-2E634448C22F}"/>
              </a:ext>
            </a:extLst>
          </p:cNvPr>
          <p:cNvCxnSpPr>
            <a:cxnSpLocks/>
            <a:stCxn id="125" idx="6"/>
            <a:endCxn id="114" idx="3"/>
          </p:cNvCxnSpPr>
          <p:nvPr/>
        </p:nvCxnSpPr>
        <p:spPr>
          <a:xfrm flipV="1">
            <a:off x="8256120" y="3525577"/>
            <a:ext cx="1471073" cy="952070"/>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7" name="Connector: Curved 126">
            <a:extLst>
              <a:ext uri="{FF2B5EF4-FFF2-40B4-BE49-F238E27FC236}">
                <a16:creationId xmlns:a16="http://schemas.microsoft.com/office/drawing/2014/main" id="{4F5CCD91-C201-F37A-8D16-AF7179390BAA}"/>
              </a:ext>
            </a:extLst>
          </p:cNvPr>
          <p:cNvCxnSpPr>
            <a:cxnSpLocks/>
            <a:stCxn id="104" idx="7"/>
            <a:endCxn id="114" idx="3"/>
          </p:cNvCxnSpPr>
          <p:nvPr/>
        </p:nvCxnSpPr>
        <p:spPr>
          <a:xfrm rot="16200000" flipV="1">
            <a:off x="8728871" y="4523899"/>
            <a:ext cx="2250713" cy="254068"/>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8" name="Connector: Curved 127">
            <a:extLst>
              <a:ext uri="{FF2B5EF4-FFF2-40B4-BE49-F238E27FC236}">
                <a16:creationId xmlns:a16="http://schemas.microsoft.com/office/drawing/2014/main" id="{D96C50DA-0021-2247-AB29-8FE5D9A14AF8}"/>
              </a:ext>
            </a:extLst>
          </p:cNvPr>
          <p:cNvCxnSpPr>
            <a:cxnSpLocks/>
            <a:stCxn id="121" idx="4"/>
            <a:endCxn id="114" idx="3"/>
          </p:cNvCxnSpPr>
          <p:nvPr/>
        </p:nvCxnSpPr>
        <p:spPr>
          <a:xfrm rot="5400000">
            <a:off x="10478682" y="2642139"/>
            <a:ext cx="131949" cy="1634926"/>
          </a:xfrm>
          <a:prstGeom prst="curvedConnector3">
            <a:avLst>
              <a:gd name="adj1" fmla="val 48417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29" name="Connector: Curved 128">
            <a:extLst>
              <a:ext uri="{FF2B5EF4-FFF2-40B4-BE49-F238E27FC236}">
                <a16:creationId xmlns:a16="http://schemas.microsoft.com/office/drawing/2014/main" id="{C147A661-C0B8-DD4C-05FC-C140B2D5D1F9}"/>
              </a:ext>
            </a:extLst>
          </p:cNvPr>
          <p:cNvCxnSpPr>
            <a:cxnSpLocks/>
            <a:stCxn id="106" idx="6"/>
            <a:endCxn id="117" idx="4"/>
          </p:cNvCxnSpPr>
          <p:nvPr/>
        </p:nvCxnSpPr>
        <p:spPr>
          <a:xfrm flipV="1">
            <a:off x="10033150" y="3728387"/>
            <a:ext cx="168584" cy="2355680"/>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0" name="Connector: Curved 129">
            <a:extLst>
              <a:ext uri="{FF2B5EF4-FFF2-40B4-BE49-F238E27FC236}">
                <a16:creationId xmlns:a16="http://schemas.microsoft.com/office/drawing/2014/main" id="{CEA81E1D-79ED-4EA7-46EB-2E9781C40880}"/>
              </a:ext>
            </a:extLst>
          </p:cNvPr>
          <p:cNvCxnSpPr>
            <a:cxnSpLocks/>
            <a:stCxn id="124" idx="4"/>
            <a:endCxn id="117" idx="4"/>
          </p:cNvCxnSpPr>
          <p:nvPr/>
        </p:nvCxnSpPr>
        <p:spPr>
          <a:xfrm rot="5400000" flipH="1" flipV="1">
            <a:off x="8601680" y="3008231"/>
            <a:ext cx="879898" cy="2320209"/>
          </a:xfrm>
          <a:prstGeom prst="curvedConnector3">
            <a:avLst>
              <a:gd name="adj1" fmla="val -2123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1" name="Connector: Curved 130">
            <a:extLst>
              <a:ext uri="{FF2B5EF4-FFF2-40B4-BE49-F238E27FC236}">
                <a16:creationId xmlns:a16="http://schemas.microsoft.com/office/drawing/2014/main" id="{B96C847D-7B0C-2C97-D5CF-163F667139AB}"/>
              </a:ext>
            </a:extLst>
          </p:cNvPr>
          <p:cNvCxnSpPr>
            <a:cxnSpLocks/>
            <a:stCxn id="122" idx="4"/>
            <a:endCxn id="117" idx="4"/>
          </p:cNvCxnSpPr>
          <p:nvPr/>
        </p:nvCxnSpPr>
        <p:spPr>
          <a:xfrm rot="5400000">
            <a:off x="10902362" y="2719467"/>
            <a:ext cx="308293" cy="1709547"/>
          </a:xfrm>
          <a:prstGeom prst="curvedConnector3">
            <a:avLst>
              <a:gd name="adj1" fmla="val 16060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2" name="Connector: Curved 131">
            <a:extLst>
              <a:ext uri="{FF2B5EF4-FFF2-40B4-BE49-F238E27FC236}">
                <a16:creationId xmlns:a16="http://schemas.microsoft.com/office/drawing/2014/main" id="{F9C0A953-135A-0905-4A37-D4478AD7331F}"/>
              </a:ext>
            </a:extLst>
          </p:cNvPr>
          <p:cNvCxnSpPr>
            <a:cxnSpLocks/>
            <a:stCxn id="121" idx="4"/>
            <a:endCxn id="115" idx="4"/>
          </p:cNvCxnSpPr>
          <p:nvPr/>
        </p:nvCxnSpPr>
        <p:spPr>
          <a:xfrm rot="5400000">
            <a:off x="10889639" y="3161499"/>
            <a:ext cx="240352" cy="704610"/>
          </a:xfrm>
          <a:prstGeom prst="curvedConnector3">
            <a:avLst>
              <a:gd name="adj1" fmla="val 129897"/>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3" name="Connector: Curved 132">
            <a:extLst>
              <a:ext uri="{FF2B5EF4-FFF2-40B4-BE49-F238E27FC236}">
                <a16:creationId xmlns:a16="http://schemas.microsoft.com/office/drawing/2014/main" id="{16D0CA0F-C37F-4E59-3D8C-F4EE3174C63C}"/>
              </a:ext>
            </a:extLst>
          </p:cNvPr>
          <p:cNvCxnSpPr>
            <a:cxnSpLocks/>
            <a:stCxn id="94" idx="4"/>
            <a:endCxn id="116" idx="4"/>
          </p:cNvCxnSpPr>
          <p:nvPr/>
        </p:nvCxnSpPr>
        <p:spPr>
          <a:xfrm rot="5400000" flipH="1" flipV="1">
            <a:off x="8342814" y="2956960"/>
            <a:ext cx="940298" cy="2364947"/>
          </a:xfrm>
          <a:prstGeom prst="curvedConnector3">
            <a:avLst>
              <a:gd name="adj1" fmla="val -24965"/>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4" name="Connector: Curved 133">
            <a:extLst>
              <a:ext uri="{FF2B5EF4-FFF2-40B4-BE49-F238E27FC236}">
                <a16:creationId xmlns:a16="http://schemas.microsoft.com/office/drawing/2014/main" id="{16CA175D-80DA-94B3-7584-652FCC07D1EE}"/>
              </a:ext>
            </a:extLst>
          </p:cNvPr>
          <p:cNvCxnSpPr>
            <a:cxnSpLocks/>
            <a:stCxn id="98" idx="6"/>
            <a:endCxn id="116" idx="4"/>
          </p:cNvCxnSpPr>
          <p:nvPr/>
        </p:nvCxnSpPr>
        <p:spPr>
          <a:xfrm flipV="1">
            <a:off x="9220004" y="3669284"/>
            <a:ext cx="775433" cy="1684627"/>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135" name="Connector: Curved 134">
            <a:extLst>
              <a:ext uri="{FF2B5EF4-FFF2-40B4-BE49-F238E27FC236}">
                <a16:creationId xmlns:a16="http://schemas.microsoft.com/office/drawing/2014/main" id="{EEEF75F2-A959-67C1-888F-8088F9CDCB60}"/>
              </a:ext>
            </a:extLst>
          </p:cNvPr>
          <p:cNvCxnSpPr>
            <a:cxnSpLocks/>
            <a:stCxn id="105" idx="6"/>
            <a:endCxn id="118" idx="4"/>
          </p:cNvCxnSpPr>
          <p:nvPr/>
        </p:nvCxnSpPr>
        <p:spPr>
          <a:xfrm flipV="1">
            <a:off x="9217868" y="3708248"/>
            <a:ext cx="1219291" cy="1815056"/>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69913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BDDC-22B0-FFEC-C09A-537B9507B99D}"/>
              </a:ext>
            </a:extLst>
          </p:cNvPr>
          <p:cNvSpPr>
            <a:spLocks noGrp="1"/>
          </p:cNvSpPr>
          <p:nvPr>
            <p:ph type="title"/>
          </p:nvPr>
        </p:nvSpPr>
        <p:spPr/>
        <p:txBody>
          <a:bodyPr/>
          <a:lstStyle/>
          <a:p>
            <a:r>
              <a:rPr lang="en-US" dirty="0"/>
              <a:t>Status of Sunfish </a:t>
            </a:r>
            <a:endParaRPr lang="en-GB" dirty="0"/>
          </a:p>
        </p:txBody>
      </p:sp>
      <p:sp>
        <p:nvSpPr>
          <p:cNvPr id="3" name="Content Placeholder 2">
            <a:extLst>
              <a:ext uri="{FF2B5EF4-FFF2-40B4-BE49-F238E27FC236}">
                <a16:creationId xmlns:a16="http://schemas.microsoft.com/office/drawing/2014/main" id="{DF993DDA-93AC-158C-1183-B9CEF98B0E66}"/>
              </a:ext>
            </a:extLst>
          </p:cNvPr>
          <p:cNvSpPr>
            <a:spLocks noGrp="1"/>
          </p:cNvSpPr>
          <p:nvPr>
            <p:ph idx="1"/>
          </p:nvPr>
        </p:nvSpPr>
        <p:spPr>
          <a:xfrm>
            <a:off x="206226" y="1294801"/>
            <a:ext cx="11779548" cy="4473731"/>
          </a:xfrm>
        </p:spPr>
        <p:txBody>
          <a:bodyPr>
            <a:normAutofit fontScale="85000" lnSpcReduction="20000"/>
          </a:bodyPr>
          <a:lstStyle/>
          <a:p>
            <a:r>
              <a:rPr lang="en-US" dirty="0"/>
              <a:t>Working through common use cases and tasks</a:t>
            </a:r>
          </a:p>
          <a:p>
            <a:pPr lvl="1"/>
            <a:r>
              <a:rPr lang="en-US" dirty="0"/>
              <a:t>Sunfish – Agent start up</a:t>
            </a:r>
          </a:p>
          <a:p>
            <a:pPr lvl="1"/>
            <a:r>
              <a:rPr lang="en-US" dirty="0"/>
              <a:t>Client discovery of resources via Sunfish inquiries</a:t>
            </a:r>
          </a:p>
          <a:p>
            <a:pPr lvl="1"/>
            <a:r>
              <a:rPr lang="en-US" dirty="0"/>
              <a:t>Binding of resources to consumers (e.g. creating Connections)</a:t>
            </a:r>
          </a:p>
          <a:p>
            <a:pPr lvl="1"/>
            <a:r>
              <a:rPr lang="en-US" dirty="0"/>
              <a:t>Documenting modeling requirements for Agents (e.g. how to model FAM)</a:t>
            </a:r>
          </a:p>
          <a:p>
            <a:r>
              <a:rPr lang="en-US" dirty="0"/>
              <a:t>Soliciting new use cases and tasks, new fabrics, and new resources</a:t>
            </a:r>
          </a:p>
          <a:p>
            <a:pPr lvl="1"/>
            <a:r>
              <a:rPr lang="en-US" dirty="0"/>
              <a:t>If you have something your business needs modeled and managed, talk to us</a:t>
            </a:r>
          </a:p>
          <a:p>
            <a:r>
              <a:rPr lang="en-US" dirty="0"/>
              <a:t>Generating reference code implementations of Sunfish framework components</a:t>
            </a:r>
          </a:p>
          <a:p>
            <a:pPr lvl="1"/>
            <a:r>
              <a:rPr lang="en-US" dirty="0"/>
              <a:t>Agent templates and reference Agents for specific fabric managers</a:t>
            </a:r>
          </a:p>
          <a:p>
            <a:pPr lvl="1"/>
            <a:r>
              <a:rPr lang="en-US" dirty="0"/>
              <a:t>Sunfish API Services and Sunfish Event Services</a:t>
            </a:r>
          </a:p>
          <a:p>
            <a:pPr lvl="1"/>
            <a:r>
              <a:rPr lang="en-US" dirty="0"/>
              <a:t>Sunfish Composability Clients and utilities </a:t>
            </a:r>
          </a:p>
          <a:p>
            <a:r>
              <a:rPr lang="en-US" dirty="0"/>
              <a:t>Working on Redfish and Swordfish schema</a:t>
            </a:r>
          </a:p>
          <a:p>
            <a:pPr lvl="1"/>
            <a:r>
              <a:rPr lang="en-US" dirty="0"/>
              <a:t>Recent modeling recommendations for FAM</a:t>
            </a:r>
          </a:p>
          <a:p>
            <a:pPr lvl="1"/>
            <a:endParaRPr lang="en-US" dirty="0"/>
          </a:p>
        </p:txBody>
      </p:sp>
    </p:spTree>
    <p:extLst>
      <p:ext uri="{BB962C8B-B14F-4D97-AF65-F5344CB8AC3E}">
        <p14:creationId xmlns:p14="http://schemas.microsoft.com/office/powerpoint/2010/main" val="204454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2A83E-039E-4A9E-AD00-3027F547375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7F3E88E-1966-4691-ABE5-373FC17B5503}"/>
              </a:ext>
            </a:extLst>
          </p:cNvPr>
          <p:cNvSpPr>
            <a:spLocks noGrp="1"/>
          </p:cNvSpPr>
          <p:nvPr>
            <p:ph idx="1"/>
          </p:nvPr>
        </p:nvSpPr>
        <p:spPr/>
        <p:txBody>
          <a:bodyPr>
            <a:normAutofit fontScale="92500" lnSpcReduction="20000"/>
          </a:bodyPr>
          <a:lstStyle/>
          <a:p>
            <a:r>
              <a:rPr lang="en-US" dirty="0"/>
              <a:t>Sunfish Overview  </a:t>
            </a:r>
          </a:p>
          <a:p>
            <a:pPr lvl="1"/>
            <a:r>
              <a:rPr lang="en-US" dirty="0"/>
              <a:t>Redfish, Swordfish, and Sunfish, oh Why?</a:t>
            </a:r>
          </a:p>
          <a:p>
            <a:r>
              <a:rPr lang="en-US" dirty="0"/>
              <a:t>Sunfish and Agent Communications</a:t>
            </a:r>
          </a:p>
          <a:p>
            <a:pPr lvl="1"/>
            <a:r>
              <a:rPr lang="en-US" dirty="0"/>
              <a:t>How they link up</a:t>
            </a:r>
          </a:p>
          <a:p>
            <a:pPr lvl="1"/>
            <a:r>
              <a:rPr lang="en-US" dirty="0"/>
              <a:t>Event drive conversations</a:t>
            </a:r>
          </a:p>
          <a:p>
            <a:r>
              <a:rPr lang="en-US" dirty="0"/>
              <a:t>Sunfish / Agent Start Up Demo</a:t>
            </a:r>
          </a:p>
          <a:p>
            <a:r>
              <a:rPr lang="en-US" dirty="0"/>
              <a:t>Sunfish and Multiple Agents</a:t>
            </a:r>
          </a:p>
          <a:p>
            <a:pPr lvl="1"/>
            <a:r>
              <a:rPr lang="en-US" dirty="0"/>
              <a:t>A simple example of a tough problem</a:t>
            </a:r>
          </a:p>
          <a:p>
            <a:pPr lvl="1"/>
            <a:r>
              <a:rPr lang="en-US" dirty="0"/>
              <a:t>The role of Sunfish in the solution </a:t>
            </a:r>
          </a:p>
          <a:p>
            <a:r>
              <a:rPr lang="en-US" dirty="0"/>
              <a:t>Status of Sunfish</a:t>
            </a:r>
          </a:p>
          <a:p>
            <a:r>
              <a:rPr lang="en-US" dirty="0"/>
              <a:t>Summary and Wrap-up</a:t>
            </a:r>
          </a:p>
        </p:txBody>
      </p:sp>
    </p:spTree>
    <p:extLst>
      <p:ext uri="{BB962C8B-B14F-4D97-AF65-F5344CB8AC3E}">
        <p14:creationId xmlns:p14="http://schemas.microsoft.com/office/powerpoint/2010/main" val="4145705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BDDC-22B0-FFEC-C09A-537B9507B99D}"/>
              </a:ext>
            </a:extLst>
          </p:cNvPr>
          <p:cNvSpPr>
            <a:spLocks noGrp="1"/>
          </p:cNvSpPr>
          <p:nvPr>
            <p:ph type="title"/>
          </p:nvPr>
        </p:nvSpPr>
        <p:spPr/>
        <p:txBody>
          <a:bodyPr/>
          <a:lstStyle/>
          <a:p>
            <a:r>
              <a:rPr lang="en-US" dirty="0"/>
              <a:t>Summary and Wrap-up</a:t>
            </a:r>
            <a:endParaRPr lang="en-GB" dirty="0"/>
          </a:p>
        </p:txBody>
      </p:sp>
      <p:sp>
        <p:nvSpPr>
          <p:cNvPr id="3" name="Content Placeholder 2">
            <a:extLst>
              <a:ext uri="{FF2B5EF4-FFF2-40B4-BE49-F238E27FC236}">
                <a16:creationId xmlns:a16="http://schemas.microsoft.com/office/drawing/2014/main" id="{DF993DDA-93AC-158C-1183-B9CEF98B0E66}"/>
              </a:ext>
            </a:extLst>
          </p:cNvPr>
          <p:cNvSpPr>
            <a:spLocks noGrp="1"/>
          </p:cNvSpPr>
          <p:nvPr>
            <p:ph idx="1"/>
          </p:nvPr>
        </p:nvSpPr>
        <p:spPr/>
        <p:txBody>
          <a:bodyPr>
            <a:normAutofit fontScale="85000" lnSpcReduction="20000"/>
          </a:bodyPr>
          <a:lstStyle/>
          <a:p>
            <a:r>
              <a:rPr lang="en-US" dirty="0"/>
              <a:t>The Sunfish Open Fabric Management Framework is intended to present one comprehensive, well-defined view of fabric composable resources </a:t>
            </a:r>
          </a:p>
          <a:p>
            <a:r>
              <a:rPr lang="en-US" dirty="0"/>
              <a:t>The OFA Sunfish workgroup is collaborating with DMTF, SNIA, and the CXL Consortium </a:t>
            </a:r>
          </a:p>
          <a:p>
            <a:r>
              <a:rPr lang="en-US" dirty="0"/>
              <a:t>Reference code implementations of many of the framework components will be rolled out over time as required features are architected, coded, and validated, and as related standards become available</a:t>
            </a:r>
          </a:p>
          <a:p>
            <a:pPr marL="0" indent="0">
              <a:buNone/>
            </a:pPr>
            <a:endParaRPr lang="en-US" dirty="0"/>
          </a:p>
          <a:p>
            <a:pPr marL="0" indent="0">
              <a:buNone/>
            </a:pPr>
            <a:r>
              <a:rPr lang="en-US" dirty="0"/>
              <a:t>We encourage you to:</a:t>
            </a:r>
          </a:p>
          <a:p>
            <a:r>
              <a:rPr lang="en-US" dirty="0"/>
              <a:t>Review the Sunfish project collateral</a:t>
            </a:r>
          </a:p>
          <a:p>
            <a:pPr lvl="1"/>
            <a:r>
              <a:rPr lang="en-US" dirty="0"/>
              <a:t>OFA Sunfish website:  (TBD)</a:t>
            </a:r>
          </a:p>
          <a:p>
            <a:pPr lvl="1"/>
            <a:r>
              <a:rPr lang="en-US" dirty="0"/>
              <a:t>Sunfish </a:t>
            </a:r>
            <a:r>
              <a:rPr lang="en-US" dirty="0" err="1"/>
              <a:t>github</a:t>
            </a:r>
            <a:r>
              <a:rPr lang="en-US" dirty="0"/>
              <a:t> site:  (TBD)</a:t>
            </a:r>
          </a:p>
          <a:p>
            <a:r>
              <a:rPr lang="en-US" dirty="0"/>
              <a:t>Join the OFA Sunfish effort and contribute use cases, solutions and code examples</a:t>
            </a:r>
            <a:endParaRPr lang="en-GB" dirty="0"/>
          </a:p>
        </p:txBody>
      </p:sp>
    </p:spTree>
    <p:extLst>
      <p:ext uri="{BB962C8B-B14F-4D97-AF65-F5344CB8AC3E}">
        <p14:creationId xmlns:p14="http://schemas.microsoft.com/office/powerpoint/2010/main" val="272448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5A4BA-3546-C942-B8B2-085C99FD127B}"/>
              </a:ext>
            </a:extLst>
          </p:cNvPr>
          <p:cNvSpPr>
            <a:spLocks noGrp="1"/>
          </p:cNvSpPr>
          <p:nvPr>
            <p:ph type="title"/>
          </p:nvPr>
        </p:nvSpPr>
        <p:spPr/>
        <p:txBody>
          <a:bodyPr/>
          <a:lstStyle/>
          <a:p>
            <a:r>
              <a:rPr lang="en-US" dirty="0"/>
              <a:t>Thank You</a:t>
            </a:r>
            <a:endParaRPr lang="en-GB" dirty="0"/>
          </a:p>
        </p:txBody>
      </p:sp>
      <p:sp>
        <p:nvSpPr>
          <p:cNvPr id="3" name="Content Placeholder 2">
            <a:extLst>
              <a:ext uri="{FF2B5EF4-FFF2-40B4-BE49-F238E27FC236}">
                <a16:creationId xmlns:a16="http://schemas.microsoft.com/office/drawing/2014/main" id="{1840609F-AA6A-E3EC-BE4F-3B03C958A5E5}"/>
              </a:ext>
            </a:extLst>
          </p:cNvPr>
          <p:cNvSpPr>
            <a:spLocks noGrp="1"/>
          </p:cNvSpPr>
          <p:nvPr>
            <p:ph idx="1"/>
          </p:nvPr>
        </p:nvSpPr>
        <p:spPr/>
        <p:txBody>
          <a:bodyPr/>
          <a:lstStyle/>
          <a:p>
            <a:r>
              <a:rPr lang="en-US" dirty="0"/>
              <a:t>Sunfish Working Group Members</a:t>
            </a:r>
          </a:p>
          <a:p>
            <a:r>
              <a:rPr lang="en-US" dirty="0"/>
              <a:t>Sunfish Working Group Contact Info</a:t>
            </a:r>
          </a:p>
          <a:p>
            <a:r>
              <a:rPr lang="en-US" dirty="0"/>
              <a:t>Speaker Contact Info</a:t>
            </a:r>
          </a:p>
          <a:p>
            <a:endParaRPr lang="en-GB" dirty="0"/>
          </a:p>
        </p:txBody>
      </p:sp>
    </p:spTree>
    <p:extLst>
      <p:ext uri="{BB962C8B-B14F-4D97-AF65-F5344CB8AC3E}">
        <p14:creationId xmlns:p14="http://schemas.microsoft.com/office/powerpoint/2010/main" val="164995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0D1A-C9C8-42B6-AE14-05039817D29D}"/>
              </a:ext>
            </a:extLst>
          </p:cNvPr>
          <p:cNvSpPr>
            <a:spLocks noGrp="1"/>
          </p:cNvSpPr>
          <p:nvPr>
            <p:ph type="title"/>
          </p:nvPr>
        </p:nvSpPr>
        <p:spPr/>
        <p:txBody>
          <a:bodyPr/>
          <a:lstStyle/>
          <a:p>
            <a:r>
              <a:rPr lang="en-US" dirty="0"/>
              <a:t>Sunfish Overview</a:t>
            </a:r>
          </a:p>
        </p:txBody>
      </p:sp>
      <p:sp>
        <p:nvSpPr>
          <p:cNvPr id="3" name="Text Placeholder 2">
            <a:extLst>
              <a:ext uri="{FF2B5EF4-FFF2-40B4-BE49-F238E27FC236}">
                <a16:creationId xmlns:a16="http://schemas.microsoft.com/office/drawing/2014/main" id="{B9680722-36C2-4A0D-8D75-D59BD6734DC4}"/>
              </a:ext>
            </a:extLst>
          </p:cNvPr>
          <p:cNvSpPr>
            <a:spLocks noGrp="1"/>
          </p:cNvSpPr>
          <p:nvPr>
            <p:ph type="body" idx="1"/>
          </p:nvPr>
        </p:nvSpPr>
        <p:spPr/>
        <p:txBody>
          <a:bodyPr/>
          <a:lstStyle/>
          <a:p>
            <a:r>
              <a:rPr lang="en-US" dirty="0"/>
              <a:t>What is Sunfish?</a:t>
            </a:r>
          </a:p>
        </p:txBody>
      </p:sp>
    </p:spTree>
    <p:extLst>
      <p:ext uri="{BB962C8B-B14F-4D97-AF65-F5344CB8AC3E}">
        <p14:creationId xmlns:p14="http://schemas.microsoft.com/office/powerpoint/2010/main" val="712646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F7A569-2DFB-4359-8DE1-A90147A806AB}"/>
              </a:ext>
            </a:extLst>
          </p:cNvPr>
          <p:cNvSpPr>
            <a:spLocks noGrp="1"/>
          </p:cNvSpPr>
          <p:nvPr>
            <p:ph type="title"/>
          </p:nvPr>
        </p:nvSpPr>
        <p:spPr/>
        <p:txBody>
          <a:bodyPr/>
          <a:lstStyle/>
          <a:p>
            <a:r>
              <a:rPr lang="en-US" dirty="0"/>
              <a:t>Composable Disaggregated Infrastructure (CDI)</a:t>
            </a:r>
          </a:p>
        </p:txBody>
      </p:sp>
      <p:sp>
        <p:nvSpPr>
          <p:cNvPr id="5" name="Content Placeholder 4">
            <a:extLst>
              <a:ext uri="{FF2B5EF4-FFF2-40B4-BE49-F238E27FC236}">
                <a16:creationId xmlns:a16="http://schemas.microsoft.com/office/drawing/2014/main" id="{B7D1AF44-0E35-45E5-8A55-9325C82A5630}"/>
              </a:ext>
            </a:extLst>
          </p:cNvPr>
          <p:cNvSpPr>
            <a:spLocks noGrp="1"/>
          </p:cNvSpPr>
          <p:nvPr>
            <p:ph idx="1"/>
          </p:nvPr>
        </p:nvSpPr>
        <p:spPr/>
        <p:txBody>
          <a:bodyPr>
            <a:normAutofit lnSpcReduction="10000"/>
          </a:bodyPr>
          <a:lstStyle/>
          <a:p>
            <a:r>
              <a:rPr lang="en-US" dirty="0"/>
              <a:t>CDI enables assigning </a:t>
            </a:r>
            <a:r>
              <a:rPr lang="en-US" i="1" dirty="0"/>
              <a:t>pools</a:t>
            </a:r>
            <a:r>
              <a:rPr lang="en-US" dirty="0"/>
              <a:t> of resources to consumers</a:t>
            </a:r>
          </a:p>
          <a:p>
            <a:pPr lvl="1"/>
            <a:r>
              <a:rPr lang="en-US" dirty="0"/>
              <a:t>Started with disaggregated storage</a:t>
            </a:r>
          </a:p>
          <a:p>
            <a:pPr lvl="1"/>
            <a:r>
              <a:rPr lang="en-US" dirty="0"/>
              <a:t>Moving towards disaggregated memory and disaggregated accelerators</a:t>
            </a:r>
          </a:p>
          <a:p>
            <a:pPr lvl="1"/>
            <a:r>
              <a:rPr lang="en-US" dirty="0"/>
              <a:t>Assigned resources may be private to or shared among consumers</a:t>
            </a:r>
          </a:p>
          <a:p>
            <a:r>
              <a:rPr lang="en-US" dirty="0"/>
              <a:t>CDI requires one or more interconnecting </a:t>
            </a:r>
            <a:r>
              <a:rPr lang="en-US" i="1" dirty="0"/>
              <a:t>fabrics</a:t>
            </a:r>
          </a:p>
          <a:p>
            <a:pPr lvl="1"/>
            <a:r>
              <a:rPr lang="en-US" dirty="0"/>
              <a:t>Disaggregated storage is already supported on several fabrics</a:t>
            </a:r>
          </a:p>
          <a:p>
            <a:pPr lvl="2"/>
            <a:r>
              <a:rPr lang="en-US" dirty="0"/>
              <a:t>For example: </a:t>
            </a:r>
            <a:r>
              <a:rPr lang="en-US" dirty="0" err="1"/>
              <a:t>Infiniband</a:t>
            </a:r>
            <a:r>
              <a:rPr lang="en-US" dirty="0"/>
              <a:t>, Ethernet, PCIe and </a:t>
            </a:r>
            <a:r>
              <a:rPr lang="en-US" dirty="0" err="1"/>
              <a:t>FiberChannel</a:t>
            </a:r>
            <a:r>
              <a:rPr lang="en-US" dirty="0"/>
              <a:t> </a:t>
            </a:r>
          </a:p>
          <a:p>
            <a:pPr lvl="1"/>
            <a:r>
              <a:rPr lang="en-US" dirty="0"/>
              <a:t>Disaggregated memory requires a memory semantic fabric </a:t>
            </a:r>
          </a:p>
          <a:p>
            <a:r>
              <a:rPr lang="en-US" dirty="0"/>
              <a:t>CDI needs to avoid disaggregated management stacks</a:t>
            </a:r>
          </a:p>
          <a:p>
            <a:pPr lvl="1"/>
            <a:r>
              <a:rPr lang="en-US" dirty="0"/>
              <a:t>Disaggregated resources come with independent management tools </a:t>
            </a:r>
          </a:p>
        </p:txBody>
      </p:sp>
      <p:sp>
        <p:nvSpPr>
          <p:cNvPr id="2" name="TextBox 1">
            <a:extLst>
              <a:ext uri="{FF2B5EF4-FFF2-40B4-BE49-F238E27FC236}">
                <a16:creationId xmlns:a16="http://schemas.microsoft.com/office/drawing/2014/main" id="{7092F67D-1416-2486-69DC-916AE8AC3DE6}"/>
              </a:ext>
            </a:extLst>
          </p:cNvPr>
          <p:cNvSpPr txBox="1"/>
          <p:nvPr/>
        </p:nvSpPr>
        <p:spPr>
          <a:xfrm>
            <a:off x="1321707" y="5719973"/>
            <a:ext cx="8017875" cy="646331"/>
          </a:xfrm>
          <a:prstGeom prst="rect">
            <a:avLst/>
          </a:prstGeom>
          <a:noFill/>
          <a:ln>
            <a:solidFill>
              <a:srgbClr val="FFFF00"/>
            </a:solidFill>
          </a:ln>
        </p:spPr>
        <p:txBody>
          <a:bodyPr wrap="square" rtlCol="0">
            <a:spAutoFit/>
          </a:bodyPr>
          <a:lstStyle/>
          <a:p>
            <a:r>
              <a:rPr lang="en-US" dirty="0">
                <a:solidFill>
                  <a:srgbClr val="FFFF00"/>
                </a:solidFill>
              </a:rPr>
              <a:t>Sunfish provides a framework for wrangling the multitude of independent management tools behind a single, consistent, standards-based API</a:t>
            </a:r>
            <a:endParaRPr lang="en-GB" dirty="0">
              <a:solidFill>
                <a:srgbClr val="FFFF00"/>
              </a:solidFill>
            </a:endParaRPr>
          </a:p>
        </p:txBody>
      </p:sp>
    </p:spTree>
    <p:extLst>
      <p:ext uri="{BB962C8B-B14F-4D97-AF65-F5344CB8AC3E}">
        <p14:creationId xmlns:p14="http://schemas.microsoft.com/office/powerpoint/2010/main" val="95725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1000"/>
                                        <p:tgtEl>
                                          <p:spTgt spid="5">
                                            <p:txEl>
                                              <p:pRg st="4" end="4"/>
                                            </p:txEl>
                                          </p:spTgt>
                                        </p:tgtEl>
                                      </p:cBhvr>
                                    </p:animEffect>
                                    <p:anim calcmode="lin" valueType="num">
                                      <p:cBhvr>
                                        <p:cTn id="3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1000"/>
                                        <p:tgtEl>
                                          <p:spTgt spid="5">
                                            <p:txEl>
                                              <p:pRg st="5" end="5"/>
                                            </p:txEl>
                                          </p:spTgt>
                                        </p:tgtEl>
                                      </p:cBhvr>
                                    </p:animEffect>
                                    <p:anim calcmode="lin" valueType="num">
                                      <p:cBhvr>
                                        <p:cTn id="3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Effect transition="in" filter="fade">
                                      <p:cBhvr>
                                        <p:cTn id="39" dur="1000"/>
                                        <p:tgtEl>
                                          <p:spTgt spid="5">
                                            <p:txEl>
                                              <p:pRg st="6" end="6"/>
                                            </p:txEl>
                                          </p:spTgt>
                                        </p:tgtEl>
                                      </p:cBhvr>
                                    </p:animEffect>
                                    <p:anim calcmode="lin" valueType="num">
                                      <p:cBhvr>
                                        <p:cTn id="4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Effect transition="in" filter="fade">
                                      <p:cBhvr>
                                        <p:cTn id="44" dur="1000"/>
                                        <p:tgtEl>
                                          <p:spTgt spid="5">
                                            <p:txEl>
                                              <p:pRg st="7" end="7"/>
                                            </p:txEl>
                                          </p:spTgt>
                                        </p:tgtEl>
                                      </p:cBhvr>
                                    </p:animEffect>
                                    <p:anim calcmode="lin" valueType="num">
                                      <p:cBhvr>
                                        <p:cTn id="45"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Effect transition="in" filter="fade">
                                      <p:cBhvr>
                                        <p:cTn id="51" dur="1000"/>
                                        <p:tgtEl>
                                          <p:spTgt spid="5">
                                            <p:txEl>
                                              <p:pRg st="8" end="8"/>
                                            </p:txEl>
                                          </p:spTgt>
                                        </p:tgtEl>
                                      </p:cBhvr>
                                    </p:animEffect>
                                    <p:anim calcmode="lin" valueType="num">
                                      <p:cBhvr>
                                        <p:cTn id="52"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5">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1000"/>
                                        <p:tgtEl>
                                          <p:spTgt spid="5">
                                            <p:txEl>
                                              <p:pRg st="9" end="9"/>
                                            </p:txEl>
                                          </p:spTgt>
                                        </p:tgtEl>
                                      </p:cBhvr>
                                    </p:animEffect>
                                    <p:anim calcmode="lin" valueType="num">
                                      <p:cBhvr>
                                        <p:cTn id="5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fade">
                                      <p:cBhvr>
                                        <p:cTn id="63" dur="1000"/>
                                        <p:tgtEl>
                                          <p:spTgt spid="2"/>
                                        </p:tgtEl>
                                      </p:cBhvr>
                                    </p:animEffect>
                                    <p:anim calcmode="lin" valueType="num">
                                      <p:cBhvr>
                                        <p:cTn id="64" dur="1000" fill="hold"/>
                                        <p:tgtEl>
                                          <p:spTgt spid="2"/>
                                        </p:tgtEl>
                                        <p:attrNameLst>
                                          <p:attrName>ppt_x</p:attrName>
                                        </p:attrNameLst>
                                      </p:cBhvr>
                                      <p:tavLst>
                                        <p:tav tm="0">
                                          <p:val>
                                            <p:strVal val="#ppt_x"/>
                                          </p:val>
                                        </p:tav>
                                        <p:tav tm="100000">
                                          <p:val>
                                            <p:strVal val="#ppt_x"/>
                                          </p:val>
                                        </p:tav>
                                      </p:tavLst>
                                    </p:anim>
                                    <p:anim calcmode="lin" valueType="num">
                                      <p:cBhvr>
                                        <p:cTn id="6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EA32-AEF3-12DA-B759-5F71D49825A9}"/>
              </a:ext>
            </a:extLst>
          </p:cNvPr>
          <p:cNvSpPr>
            <a:spLocks noGrp="1"/>
          </p:cNvSpPr>
          <p:nvPr>
            <p:ph type="title"/>
          </p:nvPr>
        </p:nvSpPr>
        <p:spPr/>
        <p:txBody>
          <a:bodyPr/>
          <a:lstStyle/>
          <a:p>
            <a:r>
              <a:rPr lang="en-US" dirty="0"/>
              <a:t>Sunfish </a:t>
            </a:r>
            <a:endParaRPr lang="en-GB" dirty="0"/>
          </a:p>
        </p:txBody>
      </p:sp>
      <p:sp>
        <p:nvSpPr>
          <p:cNvPr id="4" name="Content Placeholder 2">
            <a:extLst>
              <a:ext uri="{FF2B5EF4-FFF2-40B4-BE49-F238E27FC236}">
                <a16:creationId xmlns:a16="http://schemas.microsoft.com/office/drawing/2014/main" id="{4A681E41-4B64-5017-4287-DF18808F1B35}"/>
              </a:ext>
            </a:extLst>
          </p:cNvPr>
          <p:cNvSpPr txBox="1">
            <a:spLocks/>
          </p:cNvSpPr>
          <p:nvPr/>
        </p:nvSpPr>
        <p:spPr>
          <a:xfrm>
            <a:off x="254978" y="1244907"/>
            <a:ext cx="11779548" cy="469712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
                <a:srgbClr val="7030A0"/>
              </a:buClr>
              <a:buFont typeface="Wingdings" panose="05000000000000000000" pitchFamily="2" charset="2"/>
              <a:buChar char="§"/>
              <a:defRPr sz="2800" b="0" i="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600"/>
              </a:spcBef>
              <a:buClr>
                <a:srgbClr val="7030A0"/>
              </a:buClr>
              <a:buFont typeface="Wingdings" panose="05000000000000000000" pitchFamily="2" charset="2"/>
              <a:buChar char="§"/>
              <a:defRPr sz="2400" b="0" i="0" kern="1200">
                <a:solidFill>
                  <a:schemeClr val="bg1">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buClr>
                <a:srgbClr val="7030A0"/>
              </a:buClr>
              <a:buFont typeface="Wingdings" panose="05000000000000000000" pitchFamily="2" charset="2"/>
              <a:buChar char="§"/>
              <a:defRPr sz="2000" b="0" i="0" kern="1200">
                <a:solidFill>
                  <a:schemeClr val="accent3">
                    <a:lumMod val="9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rgbClr val="D6BBEB"/>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600"/>
              </a:spcBef>
              <a:buClr>
                <a:srgbClr val="7030A0"/>
              </a:buClr>
              <a:buFont typeface="Wingdings" panose="05000000000000000000" pitchFamily="2" charset="2"/>
              <a:buChar char="§"/>
              <a:defRPr sz="1800" b="0" i="0" kern="1200">
                <a:solidFill>
                  <a:schemeClr val="bg1">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Composable disaggregated infrastructures provide a promising solution to addressing the provisioning and computational efficiency limitations, as well as hardware and operating costs, of integrated, siloed systems. But how do we solve these problems in an open, standards-based way? </a:t>
            </a:r>
          </a:p>
          <a:p>
            <a:r>
              <a:rPr lang="en-US" sz="1800" dirty="0"/>
              <a:t>The Sunfish project, a collaboration between DMTF, SNIA, the OFA, and the CXL™ Consortium to provide elements of the overall solution, with Redfish® and SNIA Swordfish™ manageability providing the standards-based interface. </a:t>
            </a:r>
          </a:p>
          <a:p>
            <a:r>
              <a:rPr lang="en-US" sz="1800" dirty="0"/>
              <a:t>Sunfish is designed to configure fabric interconnects and manage composable disaggregated resources in dynamic High Performance Computing (HPC) infrastructures using client-friendly abstractions. </a:t>
            </a:r>
          </a:p>
          <a:p>
            <a:r>
              <a:rPr lang="en-US" sz="1800" dirty="0"/>
              <a:t>This presentation will highlight an open, standards-based approach to composable resource management for disaggregated infrastructures through Sunfish and provide a demonstration of the Sunfish reference implementation.</a:t>
            </a:r>
          </a:p>
          <a:p>
            <a:endParaRPr lang="en-US" sz="1800" dirty="0"/>
          </a:p>
        </p:txBody>
      </p:sp>
    </p:spTree>
    <p:extLst>
      <p:ext uri="{BB962C8B-B14F-4D97-AF65-F5344CB8AC3E}">
        <p14:creationId xmlns:p14="http://schemas.microsoft.com/office/powerpoint/2010/main" val="411022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C5F84-847D-8CAB-4C23-E159EAE8488E}"/>
              </a:ext>
            </a:extLst>
          </p:cNvPr>
          <p:cNvSpPr>
            <a:spLocks noGrp="1"/>
          </p:cNvSpPr>
          <p:nvPr>
            <p:ph type="title"/>
          </p:nvPr>
        </p:nvSpPr>
        <p:spPr/>
        <p:txBody>
          <a:bodyPr/>
          <a:lstStyle/>
          <a:p>
            <a:r>
              <a:rPr lang="en-US" dirty="0"/>
              <a:t>The Sunfish Objective in Visual Form</a:t>
            </a:r>
            <a:endParaRPr lang="en-GB" dirty="0"/>
          </a:p>
        </p:txBody>
      </p:sp>
      <p:sp>
        <p:nvSpPr>
          <p:cNvPr id="4" name="CustomShape 19">
            <a:extLst>
              <a:ext uri="{FF2B5EF4-FFF2-40B4-BE49-F238E27FC236}">
                <a16:creationId xmlns:a16="http://schemas.microsoft.com/office/drawing/2014/main" id="{0EEC9A09-13A7-6618-E8D4-1A85962AE654}"/>
              </a:ext>
            </a:extLst>
          </p:cNvPr>
          <p:cNvSpPr/>
          <p:nvPr/>
        </p:nvSpPr>
        <p:spPr>
          <a:xfrm flipH="1">
            <a:off x="4500839" y="3121842"/>
            <a:ext cx="2158325" cy="2048469"/>
          </a:xfrm>
          <a:prstGeom prst="rect">
            <a:avLst/>
          </a:prstGeom>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trike="noStrike" spc="-1" dirty="0">
                <a:solidFill>
                  <a:schemeClr val="tx1"/>
                </a:solidFill>
                <a:latin typeface="Arial" panose="020B0604020202020204" pitchFamily="34" charset="0"/>
                <a:cs typeface="Arial" panose="020B0604020202020204" pitchFamily="34" charset="0"/>
              </a:rPr>
              <a:t>Sunfish Services</a:t>
            </a:r>
            <a:endParaRPr lang="en-IE" sz="1000" b="1" strike="noStrike" spc="-1" dirty="0">
              <a:solidFill>
                <a:schemeClr val="tx1"/>
              </a:solidFill>
              <a:latin typeface="Arial" panose="020B0604020202020204" pitchFamily="34" charset="0"/>
              <a:cs typeface="Arial" panose="020B0604020202020204" pitchFamily="34" charset="0"/>
            </a:endParaRPr>
          </a:p>
        </p:txBody>
      </p:sp>
      <p:sp>
        <p:nvSpPr>
          <p:cNvPr id="5" name="CustomShape 28">
            <a:extLst>
              <a:ext uri="{FF2B5EF4-FFF2-40B4-BE49-F238E27FC236}">
                <a16:creationId xmlns:a16="http://schemas.microsoft.com/office/drawing/2014/main" id="{B492A2AA-771C-BB84-829E-2E9C56E37A1F}"/>
              </a:ext>
            </a:extLst>
          </p:cNvPr>
          <p:cNvSpPr/>
          <p:nvPr/>
        </p:nvSpPr>
        <p:spPr>
          <a:xfrm flipH="1">
            <a:off x="7207305" y="3682915"/>
            <a:ext cx="1088650" cy="92632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400" b="0" strike="noStrike" spc="-1" dirty="0">
                <a:solidFill>
                  <a:srgbClr val="FFFFFF"/>
                </a:solidFill>
                <a:latin typeface="Arial" panose="020B0604020202020204" pitchFamily="34" charset="0"/>
                <a:cs typeface="Arial" panose="020B0604020202020204" pitchFamily="34" charset="0"/>
              </a:rPr>
              <a:t>Hardware Specific Agent</a:t>
            </a:r>
            <a:endParaRPr lang="en-IE" sz="1400" b="0" strike="noStrike" spc="-1" dirty="0">
              <a:latin typeface="Arial" panose="020B0604020202020204" pitchFamily="34" charset="0"/>
              <a:cs typeface="Arial" panose="020B0604020202020204" pitchFamily="34" charset="0"/>
            </a:endParaRPr>
          </a:p>
        </p:txBody>
      </p:sp>
      <p:sp>
        <p:nvSpPr>
          <p:cNvPr id="6" name="CustomShape 33">
            <a:extLst>
              <a:ext uri="{FF2B5EF4-FFF2-40B4-BE49-F238E27FC236}">
                <a16:creationId xmlns:a16="http://schemas.microsoft.com/office/drawing/2014/main" id="{1C4EC60F-FF6F-1BC5-ECEF-51F8F445BC99}"/>
              </a:ext>
            </a:extLst>
          </p:cNvPr>
          <p:cNvSpPr/>
          <p:nvPr/>
        </p:nvSpPr>
        <p:spPr>
          <a:xfrm>
            <a:off x="223197" y="3631771"/>
            <a:ext cx="2467953" cy="115882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600" b="1" spc="-1" dirty="0">
                <a:latin typeface="Arial" panose="020B0604020202020204" pitchFamily="34" charset="0"/>
                <a:cs typeface="Arial" panose="020B0604020202020204" pitchFamily="34" charset="0"/>
              </a:rPr>
              <a:t>Users, Apps, utilities, monitors, Resource Managers or Admins</a:t>
            </a:r>
            <a:endParaRPr lang="en-IE" sz="1600" b="1" spc="-1" dirty="0">
              <a:latin typeface="Arial" panose="020B0604020202020204" pitchFamily="34" charset="0"/>
              <a:cs typeface="Arial" panose="020B0604020202020204" pitchFamily="34" charset="0"/>
            </a:endParaRPr>
          </a:p>
        </p:txBody>
      </p:sp>
      <p:sp>
        <p:nvSpPr>
          <p:cNvPr id="7" name="CustomShape 30">
            <a:extLst>
              <a:ext uri="{FF2B5EF4-FFF2-40B4-BE49-F238E27FC236}">
                <a16:creationId xmlns:a16="http://schemas.microsoft.com/office/drawing/2014/main" id="{51791DDF-F93A-0CAE-C29D-4CE410AE23BA}"/>
              </a:ext>
            </a:extLst>
          </p:cNvPr>
          <p:cNvSpPr/>
          <p:nvPr/>
        </p:nvSpPr>
        <p:spPr>
          <a:xfrm rot="16200000">
            <a:off x="2905578" y="4100803"/>
            <a:ext cx="2737110" cy="221239"/>
          </a:xfrm>
          <a:prstGeom prst="rect">
            <a:avLst/>
          </a:prstGeom>
          <a:solidFill>
            <a:srgbClr val="FF0000"/>
          </a:solidFill>
          <a:ln/>
        </p:spPr>
        <p:style>
          <a:lnRef idx="2">
            <a:schemeClr val="accent2"/>
          </a:lnRef>
          <a:fillRef idx="1">
            <a:schemeClr val="lt1"/>
          </a:fillRef>
          <a:effectRef idx="0">
            <a:schemeClr val="accent2"/>
          </a:effectRef>
          <a:fontRef idx="minor">
            <a:schemeClr val="dk1"/>
          </a:fontRef>
        </p:style>
        <p:txBody>
          <a:bodyPr lIns="90000" tIns="45000" rIns="90000" bIns="45000">
            <a:noAutofit/>
          </a:bodyPr>
          <a:lstStyle/>
          <a:p>
            <a:pPr algn="ctr">
              <a:lnSpc>
                <a:spcPct val="100000"/>
              </a:lnSpc>
            </a:pPr>
            <a:r>
              <a:rPr lang="en-US" sz="1100" b="1" strike="noStrike" spc="-1" dirty="0">
                <a:solidFill>
                  <a:srgbClr val="FFFFFF"/>
                </a:solidFill>
                <a:latin typeface="Arial" panose="020B0604020202020204" pitchFamily="34" charset="0"/>
                <a:cs typeface="Arial" panose="020B0604020202020204" pitchFamily="34" charset="0"/>
              </a:rPr>
              <a:t>RESTful API (RF/SF)</a:t>
            </a:r>
            <a:endParaRPr lang="en-IE" sz="1100" b="1" strike="noStrike" spc="-1" dirty="0">
              <a:latin typeface="Arial" panose="020B0604020202020204" pitchFamily="34" charset="0"/>
              <a:cs typeface="Arial" panose="020B0604020202020204" pitchFamily="34" charset="0"/>
            </a:endParaRPr>
          </a:p>
          <a:p>
            <a:pPr algn="ctr">
              <a:lnSpc>
                <a:spcPct val="100000"/>
              </a:lnSpc>
            </a:pPr>
            <a:endParaRPr lang="en-IE" sz="1100" b="1" strike="noStrike" spc="-1" dirty="0">
              <a:latin typeface="Arial" panose="020B0604020202020204" pitchFamily="34" charset="0"/>
              <a:cs typeface="Arial" panose="020B0604020202020204" pitchFamily="34" charset="0"/>
            </a:endParaRPr>
          </a:p>
        </p:txBody>
      </p:sp>
      <p:cxnSp>
        <p:nvCxnSpPr>
          <p:cNvPr id="8" name="Straight Arrow Connector 7">
            <a:extLst>
              <a:ext uri="{FF2B5EF4-FFF2-40B4-BE49-F238E27FC236}">
                <a16:creationId xmlns:a16="http://schemas.microsoft.com/office/drawing/2014/main" id="{F234E4F3-C287-5711-C1BA-774FE1677AD9}"/>
              </a:ext>
            </a:extLst>
          </p:cNvPr>
          <p:cNvCxnSpPr>
            <a:cxnSpLocks/>
            <a:stCxn id="4" idx="1"/>
            <a:endCxn id="5" idx="3"/>
          </p:cNvCxnSpPr>
          <p:nvPr/>
        </p:nvCxnSpPr>
        <p:spPr>
          <a:xfrm flipV="1">
            <a:off x="6659164" y="4146076"/>
            <a:ext cx="548141" cy="1"/>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FDF4FE82-AC4D-DCEF-C1A2-4B991E60D8FC}"/>
              </a:ext>
            </a:extLst>
          </p:cNvPr>
          <p:cNvCxnSpPr>
            <a:cxnSpLocks/>
            <a:stCxn id="6" idx="3"/>
            <a:endCxn id="7" idx="0"/>
          </p:cNvCxnSpPr>
          <p:nvPr/>
        </p:nvCxnSpPr>
        <p:spPr>
          <a:xfrm>
            <a:off x="2691150" y="4211182"/>
            <a:ext cx="1472364" cy="241"/>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6859319-7FDB-837C-0712-67D7CDDE055C}"/>
              </a:ext>
            </a:extLst>
          </p:cNvPr>
          <p:cNvCxnSpPr>
            <a:cxnSpLocks/>
            <a:stCxn id="5" idx="1"/>
            <a:endCxn id="13" idx="2"/>
          </p:cNvCxnSpPr>
          <p:nvPr/>
        </p:nvCxnSpPr>
        <p:spPr>
          <a:xfrm>
            <a:off x="8295955" y="4146076"/>
            <a:ext cx="613555" cy="5416"/>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13" name="Oval 12">
            <a:extLst>
              <a:ext uri="{FF2B5EF4-FFF2-40B4-BE49-F238E27FC236}">
                <a16:creationId xmlns:a16="http://schemas.microsoft.com/office/drawing/2014/main" id="{3A18396E-B452-FD7D-9593-D0F5887111DF}"/>
              </a:ext>
            </a:extLst>
          </p:cNvPr>
          <p:cNvSpPr/>
          <p:nvPr/>
        </p:nvSpPr>
        <p:spPr>
          <a:xfrm>
            <a:off x="8909510" y="3790439"/>
            <a:ext cx="1561473"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Hardware</a:t>
            </a:r>
          </a:p>
          <a:p>
            <a:pPr algn="ctr"/>
            <a:r>
              <a:rPr lang="en-US" sz="1400" dirty="0">
                <a:solidFill>
                  <a:schemeClr val="tx1"/>
                </a:solidFill>
              </a:rPr>
              <a:t>Managers</a:t>
            </a:r>
          </a:p>
        </p:txBody>
      </p:sp>
      <p:sp>
        <p:nvSpPr>
          <p:cNvPr id="14" name="Oval 13">
            <a:extLst>
              <a:ext uri="{FF2B5EF4-FFF2-40B4-BE49-F238E27FC236}">
                <a16:creationId xmlns:a16="http://schemas.microsoft.com/office/drawing/2014/main" id="{269EDEDF-4E81-64D8-DE52-4E49F5421A37}"/>
              </a:ext>
            </a:extLst>
          </p:cNvPr>
          <p:cNvSpPr/>
          <p:nvPr/>
        </p:nvSpPr>
        <p:spPr>
          <a:xfrm>
            <a:off x="10827988" y="3790439"/>
            <a:ext cx="1088651"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Specific</a:t>
            </a:r>
          </a:p>
          <a:p>
            <a:pPr algn="ctr"/>
            <a:r>
              <a:rPr lang="en-US" sz="1400" dirty="0">
                <a:solidFill>
                  <a:schemeClr val="tx1"/>
                </a:solidFill>
              </a:rPr>
              <a:t>HW</a:t>
            </a:r>
          </a:p>
        </p:txBody>
      </p:sp>
      <p:sp>
        <p:nvSpPr>
          <p:cNvPr id="18" name="Cloud 17">
            <a:extLst>
              <a:ext uri="{FF2B5EF4-FFF2-40B4-BE49-F238E27FC236}">
                <a16:creationId xmlns:a16="http://schemas.microsoft.com/office/drawing/2014/main" id="{26B60ED5-6EA0-36CE-7954-AC67D463D659}"/>
              </a:ext>
            </a:extLst>
          </p:cNvPr>
          <p:cNvSpPr/>
          <p:nvPr/>
        </p:nvSpPr>
        <p:spPr>
          <a:xfrm>
            <a:off x="8076288" y="2689488"/>
            <a:ext cx="4052951" cy="3098219"/>
          </a:xfrm>
          <a:prstGeom prst="cloud">
            <a:avLst/>
          </a:prstGeom>
          <a:gradFill flip="none" rotWithShape="1">
            <a:gsLst>
              <a:gs pos="0">
                <a:schemeClr val="accent4">
                  <a:lumMod val="5000"/>
                  <a:lumOff val="95000"/>
                </a:schemeClr>
              </a:gs>
              <a:gs pos="41000">
                <a:schemeClr val="accent4">
                  <a:lumMod val="45000"/>
                  <a:lumOff val="55000"/>
                  <a:alpha val="40000"/>
                </a:schemeClr>
              </a:gs>
              <a:gs pos="71000">
                <a:schemeClr val="accent4">
                  <a:lumMod val="45000"/>
                  <a:lumOff val="55000"/>
                </a:schemeClr>
              </a:gs>
              <a:gs pos="100000">
                <a:schemeClr val="accent4">
                  <a:lumMod val="30000"/>
                  <a:lumOff val="70000"/>
                </a:schemeClr>
              </a:gs>
            </a:gsLst>
            <a:lin ang="54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9" name="Picture 18">
            <a:extLst>
              <a:ext uri="{FF2B5EF4-FFF2-40B4-BE49-F238E27FC236}">
                <a16:creationId xmlns:a16="http://schemas.microsoft.com/office/drawing/2014/main" id="{DFB46F54-2158-7148-C090-BCDC4F2E8CB6}"/>
              </a:ext>
            </a:extLst>
          </p:cNvPr>
          <p:cNvPicPr>
            <a:picLocks noChangeAspect="1"/>
          </p:cNvPicPr>
          <p:nvPr/>
        </p:nvPicPr>
        <p:blipFill>
          <a:blip r:embed="rId3"/>
          <a:stretch>
            <a:fillRect/>
          </a:stretch>
        </p:blipFill>
        <p:spPr>
          <a:xfrm flipH="1">
            <a:off x="4444860" y="3475109"/>
            <a:ext cx="2289622" cy="1526976"/>
          </a:xfrm>
          <a:prstGeom prst="rect">
            <a:avLst/>
          </a:prstGeom>
        </p:spPr>
      </p:pic>
      <p:cxnSp>
        <p:nvCxnSpPr>
          <p:cNvPr id="28" name="Straight Arrow Connector 27">
            <a:extLst>
              <a:ext uri="{FF2B5EF4-FFF2-40B4-BE49-F238E27FC236}">
                <a16:creationId xmlns:a16="http://schemas.microsoft.com/office/drawing/2014/main" id="{B399AADB-22B2-BDF4-F66E-BB0F798FC5D7}"/>
              </a:ext>
            </a:extLst>
          </p:cNvPr>
          <p:cNvCxnSpPr>
            <a:cxnSpLocks/>
            <a:stCxn id="13" idx="6"/>
            <a:endCxn id="14" idx="2"/>
          </p:cNvCxnSpPr>
          <p:nvPr/>
        </p:nvCxnSpPr>
        <p:spPr>
          <a:xfrm>
            <a:off x="10470983" y="4151492"/>
            <a:ext cx="357005" cy="0"/>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31" name="TextBox 30">
            <a:extLst>
              <a:ext uri="{FF2B5EF4-FFF2-40B4-BE49-F238E27FC236}">
                <a16:creationId xmlns:a16="http://schemas.microsoft.com/office/drawing/2014/main" id="{0D7C5901-1D21-C51F-62C6-35B545C99692}"/>
              </a:ext>
            </a:extLst>
          </p:cNvPr>
          <p:cNvSpPr txBox="1"/>
          <p:nvPr/>
        </p:nvSpPr>
        <p:spPr>
          <a:xfrm>
            <a:off x="747644" y="1728156"/>
            <a:ext cx="2548712" cy="1077218"/>
          </a:xfrm>
          <a:prstGeom prst="rect">
            <a:avLst/>
          </a:prstGeom>
          <a:noFill/>
        </p:spPr>
        <p:txBody>
          <a:bodyPr wrap="square" rtlCol="0">
            <a:spAutoFit/>
          </a:bodyPr>
          <a:lstStyle/>
          <a:p>
            <a:r>
              <a:rPr lang="en-IE" sz="1600" dirty="0">
                <a:solidFill>
                  <a:srgbClr val="FFFF00"/>
                </a:solidFill>
                <a:latin typeface="Arial" panose="020B0604020202020204" pitchFamily="34" charset="0"/>
                <a:cs typeface="Arial" panose="020B0604020202020204" pitchFamily="34" charset="0"/>
              </a:rPr>
              <a:t>Sunfish Clients see abstracted Fabric Attached Resource objects</a:t>
            </a:r>
          </a:p>
        </p:txBody>
      </p:sp>
      <p:sp>
        <p:nvSpPr>
          <p:cNvPr id="33" name="TextBox 32">
            <a:extLst>
              <a:ext uri="{FF2B5EF4-FFF2-40B4-BE49-F238E27FC236}">
                <a16:creationId xmlns:a16="http://schemas.microsoft.com/office/drawing/2014/main" id="{7A4603F9-F6A3-E355-C7F9-CA685C3AB679}"/>
              </a:ext>
            </a:extLst>
          </p:cNvPr>
          <p:cNvSpPr txBox="1"/>
          <p:nvPr/>
        </p:nvSpPr>
        <p:spPr>
          <a:xfrm>
            <a:off x="4530658" y="1728156"/>
            <a:ext cx="2745068" cy="1077218"/>
          </a:xfrm>
          <a:prstGeom prst="rect">
            <a:avLst/>
          </a:prstGeom>
          <a:noFill/>
        </p:spPr>
        <p:txBody>
          <a:bodyPr wrap="square" rtlCol="0">
            <a:spAutoFit/>
          </a:bodyPr>
          <a:lstStyle/>
          <a:p>
            <a:r>
              <a:rPr lang="en-IE" sz="1600" dirty="0">
                <a:solidFill>
                  <a:srgbClr val="FFFF00"/>
                </a:solidFill>
                <a:latin typeface="Arial" panose="020B0604020202020204" pitchFamily="34" charset="0"/>
                <a:cs typeface="Arial" panose="020B0604020202020204" pitchFamily="34" charset="0"/>
              </a:rPr>
              <a:t>Sunfish Services manages the Redfish models of all resources from multiple hardware Agents</a:t>
            </a:r>
          </a:p>
        </p:txBody>
      </p:sp>
      <p:sp>
        <p:nvSpPr>
          <p:cNvPr id="37" name="TextBox 36">
            <a:extLst>
              <a:ext uri="{FF2B5EF4-FFF2-40B4-BE49-F238E27FC236}">
                <a16:creationId xmlns:a16="http://schemas.microsoft.com/office/drawing/2014/main" id="{5718851D-7BEF-7854-390E-0AC4B1A99791}"/>
              </a:ext>
            </a:extLst>
          </p:cNvPr>
          <p:cNvSpPr txBox="1"/>
          <p:nvPr/>
        </p:nvSpPr>
        <p:spPr>
          <a:xfrm>
            <a:off x="8780888" y="1728156"/>
            <a:ext cx="2745068" cy="1077218"/>
          </a:xfrm>
          <a:prstGeom prst="rect">
            <a:avLst/>
          </a:prstGeom>
          <a:noFill/>
        </p:spPr>
        <p:txBody>
          <a:bodyPr wrap="square" rtlCol="0">
            <a:spAutoFit/>
          </a:bodyPr>
          <a:lstStyle/>
          <a:p>
            <a:r>
              <a:rPr lang="en-IE" sz="1600" dirty="0">
                <a:solidFill>
                  <a:srgbClr val="FFFF00"/>
                </a:solidFill>
                <a:latin typeface="Arial" panose="020B0604020202020204" pitchFamily="34" charset="0"/>
                <a:cs typeface="Arial" panose="020B0604020202020204" pitchFamily="34" charset="0"/>
              </a:rPr>
              <a:t>Sunfish Agents hide the hardware specifics by creating appropriate Redfish models of resources</a:t>
            </a:r>
          </a:p>
        </p:txBody>
      </p:sp>
      <p:sp>
        <p:nvSpPr>
          <p:cNvPr id="45" name="TextBox 44">
            <a:extLst>
              <a:ext uri="{FF2B5EF4-FFF2-40B4-BE49-F238E27FC236}">
                <a16:creationId xmlns:a16="http://schemas.microsoft.com/office/drawing/2014/main" id="{0B0B4538-AE9D-AE88-4862-800376FEA684}"/>
              </a:ext>
            </a:extLst>
          </p:cNvPr>
          <p:cNvSpPr txBox="1"/>
          <p:nvPr/>
        </p:nvSpPr>
        <p:spPr>
          <a:xfrm>
            <a:off x="1321707" y="5719973"/>
            <a:ext cx="8017875" cy="646331"/>
          </a:xfrm>
          <a:prstGeom prst="rect">
            <a:avLst/>
          </a:prstGeom>
          <a:noFill/>
          <a:ln>
            <a:solidFill>
              <a:srgbClr val="FFFF00"/>
            </a:solidFill>
          </a:ln>
        </p:spPr>
        <p:txBody>
          <a:bodyPr wrap="square" rtlCol="0">
            <a:spAutoFit/>
          </a:bodyPr>
          <a:lstStyle/>
          <a:p>
            <a:r>
              <a:rPr lang="en-US" dirty="0">
                <a:solidFill>
                  <a:srgbClr val="FFFF00"/>
                </a:solidFill>
              </a:rPr>
              <a:t>Sunfish defines the policies that Agents follow when creating resource models so that Clients know how to interpret and manipulate them </a:t>
            </a:r>
            <a:endParaRPr lang="en-GB" dirty="0">
              <a:solidFill>
                <a:srgbClr val="FFFF00"/>
              </a:solidFill>
            </a:endParaRPr>
          </a:p>
        </p:txBody>
      </p:sp>
    </p:spTree>
    <p:extLst>
      <p:ext uri="{BB962C8B-B14F-4D97-AF65-F5344CB8AC3E}">
        <p14:creationId xmlns:p14="http://schemas.microsoft.com/office/powerpoint/2010/main" val="211705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anim calcmode="lin" valueType="num">
                                      <p:cBhvr>
                                        <p:cTn id="39" dur="1000" fill="hold"/>
                                        <p:tgtEl>
                                          <p:spTgt spid="4"/>
                                        </p:tgtEl>
                                        <p:attrNameLst>
                                          <p:attrName>ppt_x</p:attrName>
                                        </p:attrNameLst>
                                      </p:cBhvr>
                                      <p:tavLst>
                                        <p:tav tm="0">
                                          <p:val>
                                            <p:strVal val="#ppt_x"/>
                                          </p:val>
                                        </p:tav>
                                        <p:tav tm="100000">
                                          <p:val>
                                            <p:strVal val="#ppt_x"/>
                                          </p:val>
                                        </p:tav>
                                      </p:tavLst>
                                    </p:anim>
                                    <p:anim calcmode="lin" valueType="num">
                                      <p:cBhvr>
                                        <p:cTn id="40" dur="1000" fill="hold"/>
                                        <p:tgtEl>
                                          <p:spTgt spid="4"/>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1000"/>
                                        <p:tgtEl>
                                          <p:spTgt spid="8"/>
                                        </p:tgtEl>
                                      </p:cBhvr>
                                    </p:animEffect>
                                    <p:anim calcmode="lin" valueType="num">
                                      <p:cBhvr>
                                        <p:cTn id="44" dur="1000" fill="hold"/>
                                        <p:tgtEl>
                                          <p:spTgt spid="8"/>
                                        </p:tgtEl>
                                        <p:attrNameLst>
                                          <p:attrName>ppt_x</p:attrName>
                                        </p:attrNameLst>
                                      </p:cBhvr>
                                      <p:tavLst>
                                        <p:tav tm="0">
                                          <p:val>
                                            <p:strVal val="#ppt_x"/>
                                          </p:val>
                                        </p:tav>
                                        <p:tav tm="100000">
                                          <p:val>
                                            <p:strVal val="#ppt_x"/>
                                          </p:val>
                                        </p:tav>
                                      </p:tavLst>
                                    </p:anim>
                                    <p:anim calcmode="lin" valueType="num">
                                      <p:cBhvr>
                                        <p:cTn id="45" dur="1000" fill="hold"/>
                                        <p:tgtEl>
                                          <p:spTgt spid="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1000"/>
                                        <p:tgtEl>
                                          <p:spTgt spid="19"/>
                                        </p:tgtEl>
                                      </p:cBhvr>
                                    </p:animEffect>
                                    <p:anim calcmode="lin" valueType="num">
                                      <p:cBhvr>
                                        <p:cTn id="54" dur="1000" fill="hold"/>
                                        <p:tgtEl>
                                          <p:spTgt spid="19"/>
                                        </p:tgtEl>
                                        <p:attrNameLst>
                                          <p:attrName>ppt_x</p:attrName>
                                        </p:attrNameLst>
                                      </p:cBhvr>
                                      <p:tavLst>
                                        <p:tav tm="0">
                                          <p:val>
                                            <p:strVal val="#ppt_x"/>
                                          </p:val>
                                        </p:tav>
                                        <p:tav tm="100000">
                                          <p:val>
                                            <p:strVal val="#ppt_x"/>
                                          </p:val>
                                        </p:tav>
                                      </p:tavLst>
                                    </p:anim>
                                    <p:anim calcmode="lin" valueType="num">
                                      <p:cBhvr>
                                        <p:cTn id="5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fade">
                                      <p:cBhvr>
                                        <p:cTn id="60" dur="1000"/>
                                        <p:tgtEl>
                                          <p:spTgt spid="7"/>
                                        </p:tgtEl>
                                      </p:cBhvr>
                                    </p:animEffect>
                                    <p:anim calcmode="lin" valueType="num">
                                      <p:cBhvr>
                                        <p:cTn id="61" dur="1000" fill="hold"/>
                                        <p:tgtEl>
                                          <p:spTgt spid="7"/>
                                        </p:tgtEl>
                                        <p:attrNameLst>
                                          <p:attrName>ppt_x</p:attrName>
                                        </p:attrNameLst>
                                      </p:cBhvr>
                                      <p:tavLst>
                                        <p:tav tm="0">
                                          <p:val>
                                            <p:strVal val="#ppt_x"/>
                                          </p:val>
                                        </p:tav>
                                        <p:tav tm="100000">
                                          <p:val>
                                            <p:strVal val="#ppt_x"/>
                                          </p:val>
                                        </p:tav>
                                      </p:tavLst>
                                    </p:anim>
                                    <p:anim calcmode="lin" valueType="num">
                                      <p:cBhvr>
                                        <p:cTn id="62" dur="1000" fill="hold"/>
                                        <p:tgtEl>
                                          <p:spTgt spid="7"/>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1000"/>
                                        <p:tgtEl>
                                          <p:spTgt spid="10"/>
                                        </p:tgtEl>
                                      </p:cBhvr>
                                    </p:animEffect>
                                    <p:anim calcmode="lin" valueType="num">
                                      <p:cBhvr>
                                        <p:cTn id="66" dur="1000" fill="hold"/>
                                        <p:tgtEl>
                                          <p:spTgt spid="10"/>
                                        </p:tgtEl>
                                        <p:attrNameLst>
                                          <p:attrName>ppt_x</p:attrName>
                                        </p:attrNameLst>
                                      </p:cBhvr>
                                      <p:tavLst>
                                        <p:tav tm="0">
                                          <p:val>
                                            <p:strVal val="#ppt_x"/>
                                          </p:val>
                                        </p:tav>
                                        <p:tav tm="100000">
                                          <p:val>
                                            <p:strVal val="#ppt_x"/>
                                          </p:val>
                                        </p:tav>
                                      </p:tavLst>
                                    </p:anim>
                                    <p:anim calcmode="lin" valueType="num">
                                      <p:cBhvr>
                                        <p:cTn id="67" dur="1000" fill="hold"/>
                                        <p:tgtEl>
                                          <p:spTgt spid="10"/>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1000"/>
                                        <p:tgtEl>
                                          <p:spTgt spid="6"/>
                                        </p:tgtEl>
                                      </p:cBhvr>
                                    </p:animEffect>
                                    <p:anim calcmode="lin" valueType="num">
                                      <p:cBhvr>
                                        <p:cTn id="71" dur="1000" fill="hold"/>
                                        <p:tgtEl>
                                          <p:spTgt spid="6"/>
                                        </p:tgtEl>
                                        <p:attrNameLst>
                                          <p:attrName>ppt_x</p:attrName>
                                        </p:attrNameLst>
                                      </p:cBhvr>
                                      <p:tavLst>
                                        <p:tav tm="0">
                                          <p:val>
                                            <p:strVal val="#ppt_x"/>
                                          </p:val>
                                        </p:tav>
                                        <p:tav tm="100000">
                                          <p:val>
                                            <p:strVal val="#ppt_x"/>
                                          </p:val>
                                        </p:tav>
                                      </p:tavLst>
                                    </p:anim>
                                    <p:anim calcmode="lin" valueType="num">
                                      <p:cBhvr>
                                        <p:cTn id="72" dur="1000" fill="hold"/>
                                        <p:tgtEl>
                                          <p:spTgt spid="6"/>
                                        </p:tgtEl>
                                        <p:attrNameLst>
                                          <p:attrName>ppt_y</p:attrName>
                                        </p:attrNameLst>
                                      </p:cBhvr>
                                      <p:tavLst>
                                        <p:tav tm="0">
                                          <p:val>
                                            <p:strVal val="#ppt_y+.1"/>
                                          </p:val>
                                        </p:tav>
                                        <p:tav tm="100000">
                                          <p:val>
                                            <p:strVal val="#ppt_y"/>
                                          </p:val>
                                        </p:tav>
                                      </p:tavLst>
                                    </p:anim>
                                  </p:childTnLst>
                                </p:cTn>
                              </p:par>
                            </p:childTnLst>
                          </p:cTn>
                        </p:par>
                        <p:par>
                          <p:cTn id="73" fill="hold">
                            <p:stCondLst>
                              <p:cond delay="1000"/>
                            </p:stCondLst>
                            <p:childTnLst>
                              <p:par>
                                <p:cTn id="74" presetID="10" presetClass="entr" presetSubtype="0" fill="hold" grpId="0" nodeType="after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fade">
                                      <p:cBhvr>
                                        <p:cTn id="76" dur="500"/>
                                        <p:tgtEl>
                                          <p:spTgt spid="31"/>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wipe(left)">
                                      <p:cBhvr>
                                        <p:cTn id="8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3" grpId="0" animBg="1"/>
      <p:bldP spid="14" grpId="0" animBg="1"/>
      <p:bldP spid="18" grpId="0" animBg="1"/>
      <p:bldP spid="31" grpId="0"/>
      <p:bldP spid="33" grpId="0"/>
      <p:bldP spid="37" grpId="0"/>
      <p:bldP spid="4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9">
            <a:extLst>
              <a:ext uri="{FF2B5EF4-FFF2-40B4-BE49-F238E27FC236}">
                <a16:creationId xmlns:a16="http://schemas.microsoft.com/office/drawing/2014/main" id="{FEEF285D-F0E7-63F4-C704-85716DF9976B}"/>
              </a:ext>
            </a:extLst>
          </p:cNvPr>
          <p:cNvSpPr/>
          <p:nvPr/>
        </p:nvSpPr>
        <p:spPr>
          <a:xfrm flipH="1">
            <a:off x="4500842" y="1706450"/>
            <a:ext cx="1589059" cy="3579788"/>
          </a:xfrm>
          <a:prstGeom prst="rect">
            <a:avLst/>
          </a:prstGeom>
          <a:ln/>
        </p:spPr>
        <p:style>
          <a:lnRef idx="1">
            <a:schemeClr val="accent5"/>
          </a:lnRef>
          <a:fillRef idx="2">
            <a:schemeClr val="accent5"/>
          </a:fillRef>
          <a:effectRef idx="1">
            <a:schemeClr val="accent5"/>
          </a:effectRef>
          <a:fontRef idx="minor">
            <a:schemeClr val="dk1"/>
          </a:fontRef>
        </p:style>
        <p:txBody>
          <a:bodyPr lIns="90000" tIns="45000" rIns="90000" bIns="45000">
            <a:noAutofit/>
          </a:bodyPr>
          <a:lstStyle/>
          <a:p>
            <a:pPr algn="ctr">
              <a:lnSpc>
                <a:spcPct val="100000"/>
              </a:lnSpc>
            </a:pPr>
            <a:r>
              <a:rPr lang="en-US" sz="1000" b="1" strike="noStrike" spc="-1" dirty="0">
                <a:solidFill>
                  <a:schemeClr val="tx1"/>
                </a:solidFill>
                <a:latin typeface="Arial" panose="020B0604020202020204" pitchFamily="34" charset="0"/>
                <a:cs typeface="Arial" panose="020B0604020202020204" pitchFamily="34" charset="0"/>
              </a:rPr>
              <a:t>Sunfish Services</a:t>
            </a:r>
            <a:endParaRPr lang="en-IE" sz="1000" b="1" strike="noStrike" spc="-1" dirty="0">
              <a:solidFill>
                <a:schemeClr val="tx1"/>
              </a:solidFill>
              <a:latin typeface="Arial" panose="020B0604020202020204" pitchFamily="34" charset="0"/>
              <a:cs typeface="Arial" panose="020B0604020202020204" pitchFamily="34" charset="0"/>
            </a:endParaRPr>
          </a:p>
        </p:txBody>
      </p:sp>
      <p:cxnSp>
        <p:nvCxnSpPr>
          <p:cNvPr id="21" name="Connector: Elbow 20">
            <a:extLst>
              <a:ext uri="{FF2B5EF4-FFF2-40B4-BE49-F238E27FC236}">
                <a16:creationId xmlns:a16="http://schemas.microsoft.com/office/drawing/2014/main" id="{93947EAD-B41E-5A55-B2B5-EA7DC85C160A}"/>
              </a:ext>
            </a:extLst>
          </p:cNvPr>
          <p:cNvCxnSpPr>
            <a:cxnSpLocks/>
            <a:endCxn id="98" idx="1"/>
          </p:cNvCxnSpPr>
          <p:nvPr/>
        </p:nvCxnSpPr>
        <p:spPr>
          <a:xfrm rot="5400000">
            <a:off x="5483364" y="2508160"/>
            <a:ext cx="2146011" cy="1447629"/>
          </a:xfrm>
          <a:prstGeom prst="bentConnector2">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40CFE46-FA4E-A75B-3861-495F63C49EC6}"/>
              </a:ext>
            </a:extLst>
          </p:cNvPr>
          <p:cNvSpPr>
            <a:spLocks noGrp="1"/>
          </p:cNvSpPr>
          <p:nvPr>
            <p:ph type="title"/>
          </p:nvPr>
        </p:nvSpPr>
        <p:spPr>
          <a:xfrm>
            <a:off x="77585" y="32619"/>
            <a:ext cx="11779549" cy="795460"/>
          </a:xfrm>
        </p:spPr>
        <p:txBody>
          <a:bodyPr>
            <a:noAutofit/>
          </a:bodyPr>
          <a:lstStyle/>
          <a:p>
            <a:pPr algn="ctr"/>
            <a:r>
              <a:rPr lang="en-US" sz="2400" dirty="0"/>
              <a:t> The Sunfish Open Fabric Management Framework</a:t>
            </a:r>
          </a:p>
        </p:txBody>
      </p:sp>
      <p:sp>
        <p:nvSpPr>
          <p:cNvPr id="56" name="Rectangle: Rounded Corners 79">
            <a:extLst>
              <a:ext uri="{FF2B5EF4-FFF2-40B4-BE49-F238E27FC236}">
                <a16:creationId xmlns:a16="http://schemas.microsoft.com/office/drawing/2014/main" id="{E5D03C41-D712-DE45-60A8-81C6C39D6E9E}"/>
              </a:ext>
            </a:extLst>
          </p:cNvPr>
          <p:cNvSpPr/>
          <p:nvPr/>
        </p:nvSpPr>
        <p:spPr>
          <a:xfrm>
            <a:off x="2338920" y="1670337"/>
            <a:ext cx="1254655" cy="42286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b"/>
          <a:lstStyle/>
          <a:p>
            <a:pPr algn="ctr"/>
            <a:r>
              <a:rPr lang="en-IE" sz="1100" dirty="0">
                <a:latin typeface="Arial" panose="020B0604020202020204" pitchFamily="34" charset="0"/>
                <a:cs typeface="Arial" panose="020B0604020202020204" pitchFamily="34" charset="0"/>
              </a:rPr>
              <a:t>Composability Layer</a:t>
            </a:r>
          </a:p>
        </p:txBody>
      </p:sp>
      <p:sp>
        <p:nvSpPr>
          <p:cNvPr id="57" name="Line 3">
            <a:extLst>
              <a:ext uri="{FF2B5EF4-FFF2-40B4-BE49-F238E27FC236}">
                <a16:creationId xmlns:a16="http://schemas.microsoft.com/office/drawing/2014/main" id="{64F6AE06-66E6-B791-8706-A1C67C69EF0D}"/>
              </a:ext>
            </a:extLst>
          </p:cNvPr>
          <p:cNvSpPr/>
          <p:nvPr/>
        </p:nvSpPr>
        <p:spPr>
          <a:xfrm flipV="1">
            <a:off x="372146" y="3727703"/>
            <a:ext cx="1618384" cy="6378"/>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a:p>
        </p:txBody>
      </p:sp>
      <p:sp>
        <p:nvSpPr>
          <p:cNvPr id="61" name="CustomShape 28">
            <a:extLst>
              <a:ext uri="{FF2B5EF4-FFF2-40B4-BE49-F238E27FC236}">
                <a16:creationId xmlns:a16="http://schemas.microsoft.com/office/drawing/2014/main" id="{E5C36113-DD07-0DB4-BA5F-8315A9ED1B02}"/>
              </a:ext>
            </a:extLst>
          </p:cNvPr>
          <p:cNvSpPr/>
          <p:nvPr/>
        </p:nvSpPr>
        <p:spPr>
          <a:xfrm flipH="1">
            <a:off x="7112362" y="3409667"/>
            <a:ext cx="852878"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Swordfish Agent</a:t>
            </a:r>
            <a:endParaRPr lang="en-IE" sz="1000" b="0" strike="noStrike" spc="-1" dirty="0">
              <a:latin typeface="Arial" panose="020B0604020202020204" pitchFamily="34" charset="0"/>
              <a:cs typeface="Arial" panose="020B0604020202020204" pitchFamily="34" charset="0"/>
            </a:endParaRPr>
          </a:p>
        </p:txBody>
      </p:sp>
      <p:sp>
        <p:nvSpPr>
          <p:cNvPr id="63" name="CustomShape 33">
            <a:extLst>
              <a:ext uri="{FF2B5EF4-FFF2-40B4-BE49-F238E27FC236}">
                <a16:creationId xmlns:a16="http://schemas.microsoft.com/office/drawing/2014/main" id="{E86D5140-9BAD-6612-B3C3-7C7452EF7D44}"/>
              </a:ext>
            </a:extLst>
          </p:cNvPr>
          <p:cNvSpPr/>
          <p:nvPr/>
        </p:nvSpPr>
        <p:spPr>
          <a:xfrm rot="16200000">
            <a:off x="-567308" y="2325417"/>
            <a:ext cx="2052389" cy="332506"/>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a:latin typeface="Arial" panose="020B0604020202020204" pitchFamily="34" charset="0"/>
                <a:cs typeface="Arial" panose="020B0604020202020204" pitchFamily="34" charset="0"/>
              </a:rPr>
              <a:t>Application Domain</a:t>
            </a:r>
            <a:endParaRPr lang="en-IE" sz="1050" b="1" spc="-1">
              <a:latin typeface="Arial" panose="020B0604020202020204" pitchFamily="34" charset="0"/>
              <a:cs typeface="Arial" panose="020B0604020202020204" pitchFamily="34" charset="0"/>
            </a:endParaRPr>
          </a:p>
        </p:txBody>
      </p:sp>
      <p:sp>
        <p:nvSpPr>
          <p:cNvPr id="64" name="CustomShape 34">
            <a:extLst>
              <a:ext uri="{FF2B5EF4-FFF2-40B4-BE49-F238E27FC236}">
                <a16:creationId xmlns:a16="http://schemas.microsoft.com/office/drawing/2014/main" id="{726815D2-A13D-E7BE-8DAA-18492871BBAF}"/>
              </a:ext>
            </a:extLst>
          </p:cNvPr>
          <p:cNvSpPr/>
          <p:nvPr/>
        </p:nvSpPr>
        <p:spPr>
          <a:xfrm>
            <a:off x="2463628" y="1802634"/>
            <a:ext cx="924797" cy="474249"/>
          </a:xfrm>
          <a:prstGeom prst="roundRect">
            <a:avLst>
              <a:gd name="adj" fmla="val 16667"/>
            </a:avLst>
          </a:prstGeom>
          <a:ln>
            <a:solidFill>
              <a:srgbClr val="FFFF00"/>
            </a:solidFill>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Fabric Resources</a:t>
            </a:r>
          </a:p>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Monitoring</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65" name="CustomShape 35">
            <a:extLst>
              <a:ext uri="{FF2B5EF4-FFF2-40B4-BE49-F238E27FC236}">
                <a16:creationId xmlns:a16="http://schemas.microsoft.com/office/drawing/2014/main" id="{3A197205-357F-6637-48E2-C14C891102BA}"/>
              </a:ext>
            </a:extLst>
          </p:cNvPr>
          <p:cNvSpPr/>
          <p:nvPr/>
        </p:nvSpPr>
        <p:spPr>
          <a:xfrm flipH="1">
            <a:off x="289045" y="763368"/>
            <a:ext cx="2269408"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Clients</a:t>
            </a:r>
            <a:endParaRPr lang="en-IE" sz="1050" b="1" spc="-1" dirty="0">
              <a:latin typeface="Arial" panose="020B0604020202020204" pitchFamily="34" charset="0"/>
              <a:cs typeface="Arial" panose="020B0604020202020204" pitchFamily="34" charset="0"/>
            </a:endParaRPr>
          </a:p>
        </p:txBody>
      </p:sp>
      <p:sp>
        <p:nvSpPr>
          <p:cNvPr id="66" name="CustomShape 36">
            <a:extLst>
              <a:ext uri="{FF2B5EF4-FFF2-40B4-BE49-F238E27FC236}">
                <a16:creationId xmlns:a16="http://schemas.microsoft.com/office/drawing/2014/main" id="{E45F5A30-4FF5-99F2-4B1B-3B8B2B934E7F}"/>
              </a:ext>
            </a:extLst>
          </p:cNvPr>
          <p:cNvSpPr/>
          <p:nvPr/>
        </p:nvSpPr>
        <p:spPr>
          <a:xfrm flipH="1">
            <a:off x="4636445" y="2029351"/>
            <a:ext cx="1196109" cy="372841"/>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Resource Inventory</a:t>
            </a:r>
            <a:endParaRPr lang="en-IE" sz="1000" b="0" strike="noStrike" spc="-1" dirty="0">
              <a:latin typeface="Arial" panose="020B0604020202020204" pitchFamily="34" charset="0"/>
              <a:cs typeface="Arial" panose="020B0604020202020204" pitchFamily="34" charset="0"/>
            </a:endParaRPr>
          </a:p>
        </p:txBody>
      </p:sp>
      <p:sp>
        <p:nvSpPr>
          <p:cNvPr id="67" name="CustomShape 37">
            <a:extLst>
              <a:ext uri="{FF2B5EF4-FFF2-40B4-BE49-F238E27FC236}">
                <a16:creationId xmlns:a16="http://schemas.microsoft.com/office/drawing/2014/main" id="{42E22A37-0A9B-CA56-97F5-B5D673618A0A}"/>
              </a:ext>
            </a:extLst>
          </p:cNvPr>
          <p:cNvSpPr/>
          <p:nvPr/>
        </p:nvSpPr>
        <p:spPr>
          <a:xfrm flipH="1">
            <a:off x="3419787" y="763368"/>
            <a:ext cx="3654396"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Management Layer</a:t>
            </a:r>
            <a:endParaRPr lang="en-IE" sz="1050" b="1" spc="-1" dirty="0">
              <a:latin typeface="Arial" panose="020B0604020202020204" pitchFamily="34" charset="0"/>
              <a:cs typeface="Arial" panose="020B0604020202020204" pitchFamily="34" charset="0"/>
            </a:endParaRPr>
          </a:p>
        </p:txBody>
      </p:sp>
      <p:sp>
        <p:nvSpPr>
          <p:cNvPr id="68" name="CustomShape 38">
            <a:extLst>
              <a:ext uri="{FF2B5EF4-FFF2-40B4-BE49-F238E27FC236}">
                <a16:creationId xmlns:a16="http://schemas.microsoft.com/office/drawing/2014/main" id="{B51CA670-4EDF-3613-C6E1-59D8A155F7D4}"/>
              </a:ext>
            </a:extLst>
          </p:cNvPr>
          <p:cNvSpPr/>
          <p:nvPr/>
        </p:nvSpPr>
        <p:spPr>
          <a:xfrm flipH="1">
            <a:off x="8128790" y="763368"/>
            <a:ext cx="1395241" cy="368542"/>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lnSpc>
                <a:spcPct val="100000"/>
              </a:lnSpc>
            </a:pPr>
            <a:r>
              <a:rPr lang="en-IE" sz="1050" b="1" strike="noStrike" spc="-1" dirty="0">
                <a:latin typeface="Arial" panose="020B0604020202020204" pitchFamily="34" charset="0"/>
                <a:cs typeface="Arial" panose="020B0604020202020204" pitchFamily="34" charset="0"/>
              </a:rPr>
              <a:t>Hardware Layer</a:t>
            </a:r>
          </a:p>
        </p:txBody>
      </p:sp>
      <p:sp>
        <p:nvSpPr>
          <p:cNvPr id="69" name="CustomShape 39">
            <a:extLst>
              <a:ext uri="{FF2B5EF4-FFF2-40B4-BE49-F238E27FC236}">
                <a16:creationId xmlns:a16="http://schemas.microsoft.com/office/drawing/2014/main" id="{B300DE41-4D0E-47BF-1DD2-E98A0234C55B}"/>
              </a:ext>
            </a:extLst>
          </p:cNvPr>
          <p:cNvSpPr/>
          <p:nvPr/>
        </p:nvSpPr>
        <p:spPr>
          <a:xfrm>
            <a:off x="6876531" y="5724630"/>
            <a:ext cx="1218392" cy="40829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100" b="0" strike="noStrike" spc="-1" dirty="0">
                <a:solidFill>
                  <a:srgbClr val="FFFFFF"/>
                </a:solidFill>
                <a:latin typeface="Arial" panose="020B0604020202020204" pitchFamily="34" charset="0"/>
                <a:cs typeface="Arial" panose="020B0604020202020204" pitchFamily="34" charset="0"/>
              </a:rPr>
              <a:t>Redfish</a:t>
            </a:r>
            <a:r>
              <a:rPr lang="en-US" sz="1100" spc="-1" dirty="0">
                <a:solidFill>
                  <a:srgbClr val="FFFFFF"/>
                </a:solidFill>
                <a:latin typeface="Arial" panose="020B0604020202020204" pitchFamily="34" charset="0"/>
                <a:cs typeface="Arial" panose="020B0604020202020204" pitchFamily="34" charset="0"/>
              </a:rPr>
              <a:t> / </a:t>
            </a:r>
            <a:r>
              <a:rPr lang="en-US" sz="1100" b="0" strike="noStrike" spc="-1" dirty="0">
                <a:solidFill>
                  <a:srgbClr val="FFFFFF"/>
                </a:solidFill>
                <a:latin typeface="Arial" panose="020B0604020202020204" pitchFamily="34" charset="0"/>
                <a:cs typeface="Arial" panose="020B0604020202020204" pitchFamily="34" charset="0"/>
              </a:rPr>
              <a:t>Native</a:t>
            </a:r>
            <a:endParaRPr lang="en-IE" sz="1100" b="0" strike="noStrike" spc="-1" dirty="0">
              <a:latin typeface="Arial" panose="020B0604020202020204" pitchFamily="34" charset="0"/>
              <a:cs typeface="Arial" panose="020B0604020202020204" pitchFamily="34" charset="0"/>
            </a:endParaRPr>
          </a:p>
          <a:p>
            <a:pPr algn="ctr">
              <a:lnSpc>
                <a:spcPct val="100000"/>
              </a:lnSpc>
            </a:pPr>
            <a:r>
              <a:rPr lang="en-US" sz="1100" b="0" strike="noStrike" spc="-1" dirty="0">
                <a:solidFill>
                  <a:srgbClr val="FFFFFF"/>
                </a:solidFill>
                <a:latin typeface="Arial" panose="020B0604020202020204" pitchFamily="34" charset="0"/>
                <a:cs typeface="Arial" panose="020B0604020202020204" pitchFamily="34" charset="0"/>
              </a:rPr>
              <a:t>API Translation</a:t>
            </a:r>
            <a:endParaRPr lang="en-IE" sz="1100" b="0" strike="noStrike" spc="-1" dirty="0">
              <a:latin typeface="Arial" panose="020B0604020202020204" pitchFamily="34" charset="0"/>
              <a:cs typeface="Arial" panose="020B0604020202020204" pitchFamily="34" charset="0"/>
            </a:endParaRPr>
          </a:p>
        </p:txBody>
      </p:sp>
      <p:sp>
        <p:nvSpPr>
          <p:cNvPr id="70" name="CustomShape 40">
            <a:extLst>
              <a:ext uri="{FF2B5EF4-FFF2-40B4-BE49-F238E27FC236}">
                <a16:creationId xmlns:a16="http://schemas.microsoft.com/office/drawing/2014/main" id="{1801B72D-2A30-A59C-7F6F-CEC1DEBD1EBA}"/>
              </a:ext>
            </a:extLst>
          </p:cNvPr>
          <p:cNvSpPr/>
          <p:nvPr/>
        </p:nvSpPr>
        <p:spPr>
          <a:xfrm flipH="1">
            <a:off x="7112361" y="1632582"/>
            <a:ext cx="754772"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CXL</a:t>
            </a:r>
            <a:endParaRPr lang="en-IE" sz="1000" b="0" strike="noStrike" spc="-1" dirty="0">
              <a:latin typeface="Arial" panose="020B0604020202020204" pitchFamily="34" charset="0"/>
              <a:cs typeface="Arial" panose="020B0604020202020204" pitchFamily="34" charset="0"/>
            </a:endParaRPr>
          </a:p>
          <a:p>
            <a:pPr algn="ctr">
              <a:lnSpc>
                <a:spcPct val="100000"/>
              </a:lnSpc>
            </a:pPr>
            <a:r>
              <a:rPr lang="en-US" sz="1000" b="0" strike="noStrike" spc="-1" dirty="0">
                <a:solidFill>
                  <a:srgbClr val="FFFFFF"/>
                </a:solidFill>
                <a:latin typeface="Arial" panose="020B0604020202020204" pitchFamily="34" charset="0"/>
                <a:cs typeface="Arial" panose="020B0604020202020204" pitchFamily="34" charset="0"/>
              </a:rPr>
              <a:t>Agent</a:t>
            </a:r>
            <a:endParaRPr lang="en-IE" sz="1000" b="0" strike="noStrike" spc="-1" dirty="0">
              <a:latin typeface="Arial" panose="020B0604020202020204" pitchFamily="34" charset="0"/>
              <a:cs typeface="Arial" panose="020B0604020202020204" pitchFamily="34" charset="0"/>
            </a:endParaRPr>
          </a:p>
        </p:txBody>
      </p:sp>
      <p:sp>
        <p:nvSpPr>
          <p:cNvPr id="71" name="CustomShape 30">
            <a:extLst>
              <a:ext uri="{FF2B5EF4-FFF2-40B4-BE49-F238E27FC236}">
                <a16:creationId xmlns:a16="http://schemas.microsoft.com/office/drawing/2014/main" id="{6EB6F39B-5628-B889-E31D-BBF8A5C3D725}"/>
              </a:ext>
            </a:extLst>
          </p:cNvPr>
          <p:cNvSpPr/>
          <p:nvPr/>
        </p:nvSpPr>
        <p:spPr>
          <a:xfrm rot="16200000">
            <a:off x="2905578" y="3423467"/>
            <a:ext cx="2737110" cy="221239"/>
          </a:xfrm>
          <a:prstGeom prst="rect">
            <a:avLst/>
          </a:prstGeom>
          <a:solidFill>
            <a:srgbClr val="FF0000"/>
          </a:solidFill>
          <a:ln/>
        </p:spPr>
        <p:style>
          <a:lnRef idx="2">
            <a:schemeClr val="accent2"/>
          </a:lnRef>
          <a:fillRef idx="1">
            <a:schemeClr val="lt1"/>
          </a:fillRef>
          <a:effectRef idx="0">
            <a:schemeClr val="accent2"/>
          </a:effectRef>
          <a:fontRef idx="minor">
            <a:schemeClr val="dk1"/>
          </a:fontRef>
        </p:style>
        <p:txBody>
          <a:bodyPr lIns="90000" tIns="45000" rIns="90000" bIns="45000">
            <a:noAutofit/>
          </a:bodyPr>
          <a:lstStyle/>
          <a:p>
            <a:pPr algn="ctr">
              <a:lnSpc>
                <a:spcPct val="100000"/>
              </a:lnSpc>
            </a:pPr>
            <a:r>
              <a:rPr lang="en-US" sz="1100" b="1" strike="noStrike" spc="-1" dirty="0">
                <a:solidFill>
                  <a:srgbClr val="FFFFFF"/>
                </a:solidFill>
                <a:latin typeface="Arial" panose="020B0604020202020204" pitchFamily="34" charset="0"/>
                <a:cs typeface="Arial" panose="020B0604020202020204" pitchFamily="34" charset="0"/>
              </a:rPr>
              <a:t>RESTful API (RF/SF)</a:t>
            </a:r>
            <a:endParaRPr lang="en-IE" sz="1100" b="1" strike="noStrike" spc="-1" dirty="0">
              <a:latin typeface="Arial" panose="020B0604020202020204" pitchFamily="34" charset="0"/>
              <a:cs typeface="Arial" panose="020B0604020202020204" pitchFamily="34" charset="0"/>
            </a:endParaRPr>
          </a:p>
          <a:p>
            <a:pPr algn="ctr">
              <a:lnSpc>
                <a:spcPct val="100000"/>
              </a:lnSpc>
            </a:pPr>
            <a:endParaRPr lang="en-IE" sz="1100" b="1" strike="noStrike" spc="-1" dirty="0">
              <a:latin typeface="Arial" panose="020B0604020202020204" pitchFamily="34" charset="0"/>
              <a:cs typeface="Arial" panose="020B0604020202020204" pitchFamily="34" charset="0"/>
            </a:endParaRPr>
          </a:p>
        </p:txBody>
      </p:sp>
      <p:cxnSp>
        <p:nvCxnSpPr>
          <p:cNvPr id="72" name="Straight Arrow Connector 71">
            <a:extLst>
              <a:ext uri="{FF2B5EF4-FFF2-40B4-BE49-F238E27FC236}">
                <a16:creationId xmlns:a16="http://schemas.microsoft.com/office/drawing/2014/main" id="{514610E6-3AED-2769-E29B-97C71F3427EF}"/>
              </a:ext>
            </a:extLst>
          </p:cNvPr>
          <p:cNvCxnSpPr>
            <a:cxnSpLocks/>
            <a:stCxn id="58" idx="1"/>
            <a:endCxn id="70" idx="3"/>
          </p:cNvCxnSpPr>
          <p:nvPr/>
        </p:nvCxnSpPr>
        <p:spPr>
          <a:xfrm flipV="1">
            <a:off x="6089901" y="1878158"/>
            <a:ext cx="1022460" cy="1618186"/>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9340D65D-C3F6-88C1-571F-CE86260FF6AD}"/>
              </a:ext>
            </a:extLst>
          </p:cNvPr>
          <p:cNvCxnSpPr>
            <a:cxnSpLocks/>
            <a:stCxn id="58" idx="1"/>
            <a:endCxn id="61" idx="3"/>
          </p:cNvCxnSpPr>
          <p:nvPr/>
        </p:nvCxnSpPr>
        <p:spPr>
          <a:xfrm>
            <a:off x="6089901" y="3496344"/>
            <a:ext cx="1022461" cy="158899"/>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6" name="Cylinder 64">
            <a:extLst>
              <a:ext uri="{FF2B5EF4-FFF2-40B4-BE49-F238E27FC236}">
                <a16:creationId xmlns:a16="http://schemas.microsoft.com/office/drawing/2014/main" id="{46E43C98-047D-20DA-608C-D93E62492344}"/>
              </a:ext>
            </a:extLst>
          </p:cNvPr>
          <p:cNvSpPr/>
          <p:nvPr/>
        </p:nvSpPr>
        <p:spPr>
          <a:xfrm>
            <a:off x="4804898" y="4534107"/>
            <a:ext cx="859203" cy="642100"/>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sz="900" dirty="0">
                <a:solidFill>
                  <a:schemeClr val="tx1"/>
                </a:solidFill>
                <a:latin typeface="Arial"/>
                <a:cs typeface="Arial"/>
              </a:rPr>
              <a:t>Data Store</a:t>
            </a:r>
            <a:endParaRPr lang="en-IE" sz="900" dirty="0">
              <a:solidFill>
                <a:schemeClr val="tx1"/>
              </a:solidFill>
              <a:latin typeface="Arial"/>
              <a:cs typeface="Arial"/>
            </a:endParaRPr>
          </a:p>
        </p:txBody>
      </p:sp>
      <p:sp>
        <p:nvSpPr>
          <p:cNvPr id="77" name="CustomShape 34">
            <a:extLst>
              <a:ext uri="{FF2B5EF4-FFF2-40B4-BE49-F238E27FC236}">
                <a16:creationId xmlns:a16="http://schemas.microsoft.com/office/drawing/2014/main" id="{05A04AFB-025D-A891-D909-4C42614557FF}"/>
              </a:ext>
            </a:extLst>
          </p:cNvPr>
          <p:cNvSpPr/>
          <p:nvPr/>
        </p:nvSpPr>
        <p:spPr>
          <a:xfrm>
            <a:off x="2456220" y="2344919"/>
            <a:ext cx="975777" cy="474249"/>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Composition</a:t>
            </a:r>
          </a:p>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Policies</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78" name="CustomShape 34">
            <a:extLst>
              <a:ext uri="{FF2B5EF4-FFF2-40B4-BE49-F238E27FC236}">
                <a16:creationId xmlns:a16="http://schemas.microsoft.com/office/drawing/2014/main" id="{95B3641A-14FA-5479-A880-5BA0C3B4E86A}"/>
              </a:ext>
            </a:extLst>
          </p:cNvPr>
          <p:cNvSpPr/>
          <p:nvPr/>
        </p:nvSpPr>
        <p:spPr>
          <a:xfrm>
            <a:off x="2545550" y="2865611"/>
            <a:ext cx="840508" cy="1157351"/>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0" tIns="0" rIns="0" bIns="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Resource Managers</a:t>
            </a:r>
          </a:p>
          <a:p>
            <a:pPr algn="ctr">
              <a:lnSpc>
                <a:spcPct val="100000"/>
              </a:lnSpc>
            </a:pPr>
            <a:r>
              <a:rPr lang="en-US" sz="1000" spc="-1" dirty="0">
                <a:solidFill>
                  <a:schemeClr val="bg1"/>
                </a:solidFill>
                <a:latin typeface="Arial" panose="020B0604020202020204" pitchFamily="34" charset="0"/>
                <a:cs typeface="Arial" panose="020B0604020202020204" pitchFamily="34" charset="0"/>
              </a:rPr>
              <a:t>(e.g., Compute, FAM, Storage, Fabric)</a:t>
            </a:r>
            <a:endParaRPr lang="en-IE" sz="1000" b="0" strike="noStrike" spc="-1" dirty="0">
              <a:solidFill>
                <a:schemeClr val="bg1"/>
              </a:solidFill>
              <a:latin typeface="Arial" panose="020B0604020202020204" pitchFamily="34" charset="0"/>
              <a:cs typeface="Arial" panose="020B0604020202020204" pitchFamily="34" charset="0"/>
            </a:endParaRPr>
          </a:p>
        </p:txBody>
      </p:sp>
      <p:cxnSp>
        <p:nvCxnSpPr>
          <p:cNvPr id="79" name="Straight Arrow Connector 78">
            <a:extLst>
              <a:ext uri="{FF2B5EF4-FFF2-40B4-BE49-F238E27FC236}">
                <a16:creationId xmlns:a16="http://schemas.microsoft.com/office/drawing/2014/main" id="{DF9B8036-5A8B-B48B-C9C9-6BDAB5B94A48}"/>
              </a:ext>
            </a:extLst>
          </p:cNvPr>
          <p:cNvCxnSpPr>
            <a:cxnSpLocks/>
            <a:endCxn id="71" idx="0"/>
          </p:cNvCxnSpPr>
          <p:nvPr/>
        </p:nvCxnSpPr>
        <p:spPr>
          <a:xfrm>
            <a:off x="3593575" y="3534087"/>
            <a:ext cx="569939" cy="0"/>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A17AB05-B8F0-2C9A-A08F-21A65948703A}"/>
              </a:ext>
            </a:extLst>
          </p:cNvPr>
          <p:cNvCxnSpPr>
            <a:cxnSpLocks/>
          </p:cNvCxnSpPr>
          <p:nvPr/>
        </p:nvCxnSpPr>
        <p:spPr>
          <a:xfrm>
            <a:off x="9226256" y="5764946"/>
            <a:ext cx="519159" cy="0"/>
          </a:xfrm>
          <a:prstGeom prst="straightConnector1">
            <a:avLst/>
          </a:pr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588A5F5-C6F2-2E36-63A6-5B68930CDDD9}"/>
              </a:ext>
            </a:extLst>
          </p:cNvPr>
          <p:cNvCxnSpPr>
            <a:cxnSpLocks/>
            <a:stCxn id="70" idx="1"/>
          </p:cNvCxnSpPr>
          <p:nvPr/>
        </p:nvCxnSpPr>
        <p:spPr>
          <a:xfrm flipV="1">
            <a:off x="7867133" y="1859855"/>
            <a:ext cx="776709" cy="18303"/>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83" name="Straight Arrow Connector 82">
            <a:extLst>
              <a:ext uri="{FF2B5EF4-FFF2-40B4-BE49-F238E27FC236}">
                <a16:creationId xmlns:a16="http://schemas.microsoft.com/office/drawing/2014/main" id="{0C35BE71-B693-C752-5C9F-00F3A33A09D7}"/>
              </a:ext>
            </a:extLst>
          </p:cNvPr>
          <p:cNvCxnSpPr>
            <a:cxnSpLocks/>
            <a:stCxn id="61" idx="1"/>
            <a:endCxn id="32" idx="2"/>
          </p:cNvCxnSpPr>
          <p:nvPr/>
        </p:nvCxnSpPr>
        <p:spPr>
          <a:xfrm>
            <a:off x="7965240" y="3655243"/>
            <a:ext cx="679972" cy="1980"/>
          </a:xfrm>
          <a:prstGeom prst="straightConnector1">
            <a:avLst/>
          </a:prstGeom>
          <a:ln w="28575">
            <a:solidFill>
              <a:srgbClr val="FF000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85" name="Straight Arrow Connector 84">
            <a:extLst>
              <a:ext uri="{FF2B5EF4-FFF2-40B4-BE49-F238E27FC236}">
                <a16:creationId xmlns:a16="http://schemas.microsoft.com/office/drawing/2014/main" id="{647ED9C5-DB94-3CBE-314E-248F83BA3455}"/>
              </a:ext>
            </a:extLst>
          </p:cNvPr>
          <p:cNvCxnSpPr>
            <a:cxnSpLocks/>
          </p:cNvCxnSpPr>
          <p:nvPr/>
        </p:nvCxnSpPr>
        <p:spPr>
          <a:xfrm>
            <a:off x="9226256" y="6063277"/>
            <a:ext cx="519159" cy="0"/>
          </a:xfrm>
          <a:prstGeom prst="straightConnector1">
            <a:avLst/>
          </a:prstGeom>
          <a:ln w="28575">
            <a:solidFill>
              <a:srgbClr val="00B050"/>
            </a:solidFill>
            <a:headEnd type="non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86" name="TextBox 85">
            <a:extLst>
              <a:ext uri="{FF2B5EF4-FFF2-40B4-BE49-F238E27FC236}">
                <a16:creationId xmlns:a16="http://schemas.microsoft.com/office/drawing/2014/main" id="{81608C62-263C-730C-3D29-FB5037B6DEF5}"/>
              </a:ext>
            </a:extLst>
          </p:cNvPr>
          <p:cNvSpPr txBox="1"/>
          <p:nvPr/>
        </p:nvSpPr>
        <p:spPr>
          <a:xfrm>
            <a:off x="8407121" y="5539104"/>
            <a:ext cx="685993" cy="400110"/>
          </a:xfrm>
          <a:prstGeom prst="rect">
            <a:avLst/>
          </a:prstGeom>
          <a:noFill/>
        </p:spPr>
        <p:txBody>
          <a:bodyPr wrap="square">
            <a:spAutoFit/>
          </a:bodyPr>
          <a:lstStyle/>
          <a:p>
            <a:pPr algn="r"/>
            <a:r>
              <a:rPr lang="en-IE" sz="1000" dirty="0" err="1">
                <a:solidFill>
                  <a:srgbClr val="FFFF00"/>
                </a:solidFill>
                <a:latin typeface="Arial" panose="020B0604020202020204" pitchFamily="34" charset="0"/>
                <a:cs typeface="Arial" panose="020B0604020202020204" pitchFamily="34" charset="0"/>
              </a:rPr>
              <a:t>RedFish</a:t>
            </a:r>
            <a:endParaRPr lang="en-IE" sz="1000" dirty="0">
              <a:solidFill>
                <a:srgbClr val="FFFF00"/>
              </a:solidFill>
              <a:latin typeface="Arial" panose="020B0604020202020204" pitchFamily="34" charset="0"/>
              <a:cs typeface="Arial" panose="020B0604020202020204" pitchFamily="34" charset="0"/>
            </a:endParaRPr>
          </a:p>
          <a:p>
            <a:pPr algn="r"/>
            <a:r>
              <a:rPr lang="en-IE" sz="1000" dirty="0">
                <a:solidFill>
                  <a:srgbClr val="FFFF00"/>
                </a:solidFill>
                <a:latin typeface="Arial" panose="020B0604020202020204" pitchFamily="34" charset="0"/>
                <a:cs typeface="Arial" panose="020B0604020202020204" pitchFamily="34" charset="0"/>
              </a:rPr>
              <a:t>API</a:t>
            </a:r>
          </a:p>
        </p:txBody>
      </p:sp>
      <p:sp>
        <p:nvSpPr>
          <p:cNvPr id="87" name="TextBox 86">
            <a:extLst>
              <a:ext uri="{FF2B5EF4-FFF2-40B4-BE49-F238E27FC236}">
                <a16:creationId xmlns:a16="http://schemas.microsoft.com/office/drawing/2014/main" id="{AA1530FB-2BF2-2FA7-8838-347DBE21CA7A}"/>
              </a:ext>
            </a:extLst>
          </p:cNvPr>
          <p:cNvSpPr txBox="1"/>
          <p:nvPr/>
        </p:nvSpPr>
        <p:spPr>
          <a:xfrm>
            <a:off x="8257984" y="5882653"/>
            <a:ext cx="788340" cy="400110"/>
          </a:xfrm>
          <a:prstGeom prst="rect">
            <a:avLst/>
          </a:prstGeom>
          <a:noFill/>
        </p:spPr>
        <p:txBody>
          <a:bodyPr wrap="square">
            <a:spAutoFit/>
          </a:bodyPr>
          <a:lstStyle/>
          <a:p>
            <a:pPr algn="r"/>
            <a:r>
              <a:rPr lang="en-US" sz="1000" dirty="0">
                <a:solidFill>
                  <a:srgbClr val="FFFF00"/>
                </a:solidFill>
                <a:latin typeface="Arial" panose="020B0604020202020204" pitchFamily="34" charset="0"/>
                <a:cs typeface="Arial" panose="020B0604020202020204" pitchFamily="34" charset="0"/>
              </a:rPr>
              <a:t>V</a:t>
            </a:r>
            <a:r>
              <a:rPr lang="en-IE" sz="1000" dirty="0" err="1">
                <a:solidFill>
                  <a:srgbClr val="FFFF00"/>
                </a:solidFill>
                <a:latin typeface="Arial" panose="020B0604020202020204" pitchFamily="34" charset="0"/>
                <a:cs typeface="Arial" panose="020B0604020202020204" pitchFamily="34" charset="0"/>
              </a:rPr>
              <a:t>endor</a:t>
            </a:r>
            <a:r>
              <a:rPr lang="en-IE" sz="1000" dirty="0">
                <a:solidFill>
                  <a:srgbClr val="FFFF00"/>
                </a:solidFill>
                <a:latin typeface="Arial" panose="020B0604020202020204" pitchFamily="34" charset="0"/>
                <a:cs typeface="Arial" panose="020B0604020202020204" pitchFamily="34" charset="0"/>
              </a:rPr>
              <a:t> Native API</a:t>
            </a:r>
          </a:p>
        </p:txBody>
      </p:sp>
      <p:sp>
        <p:nvSpPr>
          <p:cNvPr id="88" name="Rectangle 87">
            <a:extLst>
              <a:ext uri="{FF2B5EF4-FFF2-40B4-BE49-F238E27FC236}">
                <a16:creationId xmlns:a16="http://schemas.microsoft.com/office/drawing/2014/main" id="{DD912302-CED8-0959-89AF-3CA4B9760B97}"/>
              </a:ext>
            </a:extLst>
          </p:cNvPr>
          <p:cNvSpPr/>
          <p:nvPr/>
        </p:nvSpPr>
        <p:spPr>
          <a:xfrm>
            <a:off x="10178401" y="5529027"/>
            <a:ext cx="1819477" cy="12095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latin typeface="Arial" panose="020B0604020202020204" pitchFamily="34" charset="0"/>
              <a:cs typeface="Arial" panose="020B0604020202020204" pitchFamily="34" charset="0"/>
            </a:endParaRPr>
          </a:p>
        </p:txBody>
      </p:sp>
      <p:sp>
        <p:nvSpPr>
          <p:cNvPr id="89" name="CustomShape 16">
            <a:extLst>
              <a:ext uri="{FF2B5EF4-FFF2-40B4-BE49-F238E27FC236}">
                <a16:creationId xmlns:a16="http://schemas.microsoft.com/office/drawing/2014/main" id="{946D8F03-735A-157A-33EB-708416D544A1}"/>
              </a:ext>
            </a:extLst>
          </p:cNvPr>
          <p:cNvSpPr/>
          <p:nvPr/>
        </p:nvSpPr>
        <p:spPr>
          <a:xfrm rot="16200000">
            <a:off x="-704900" y="4877251"/>
            <a:ext cx="2295292" cy="332507"/>
          </a:xfrm>
          <a:prstGeom prst="roundRect">
            <a:avLst>
              <a:gd name="adj" fmla="val 16667"/>
            </a:avLst>
          </a:prstGeom>
          <a:ln/>
        </p:spPr>
        <p:style>
          <a:lnRef idx="1">
            <a:schemeClr val="accent4"/>
          </a:lnRef>
          <a:fillRef idx="2">
            <a:schemeClr val="accent4"/>
          </a:fillRef>
          <a:effectRef idx="1">
            <a:schemeClr val="accent4"/>
          </a:effectRef>
          <a:fontRef idx="minor">
            <a:schemeClr val="dk1"/>
          </a:fontRef>
        </p:style>
        <p:txBody>
          <a:bodyPr lIns="90000" tIns="45000" rIns="90000" bIns="45000" anchor="ctr">
            <a:noAutofit/>
          </a:bodyPr>
          <a:lstStyle/>
          <a:p>
            <a:pPr algn="ctr"/>
            <a:r>
              <a:rPr lang="en-US" sz="1050" b="1" spc="-1" dirty="0">
                <a:latin typeface="Arial" panose="020B0604020202020204" pitchFamily="34" charset="0"/>
                <a:cs typeface="Arial" panose="020B0604020202020204" pitchFamily="34" charset="0"/>
              </a:rPr>
              <a:t>Administration Domain</a:t>
            </a:r>
            <a:endParaRPr lang="en-IE" sz="1050" b="1" spc="-1" dirty="0">
              <a:latin typeface="Arial" panose="020B0604020202020204" pitchFamily="34" charset="0"/>
              <a:cs typeface="Arial" panose="020B0604020202020204" pitchFamily="34" charset="0"/>
            </a:endParaRPr>
          </a:p>
        </p:txBody>
      </p:sp>
      <p:sp>
        <p:nvSpPr>
          <p:cNvPr id="90" name="Cylinder 65">
            <a:extLst>
              <a:ext uri="{FF2B5EF4-FFF2-40B4-BE49-F238E27FC236}">
                <a16:creationId xmlns:a16="http://schemas.microsoft.com/office/drawing/2014/main" id="{0B067351-403D-927A-E381-56EB244B465E}"/>
              </a:ext>
            </a:extLst>
          </p:cNvPr>
          <p:cNvSpPr/>
          <p:nvPr/>
        </p:nvSpPr>
        <p:spPr>
          <a:xfrm>
            <a:off x="2622925" y="4659013"/>
            <a:ext cx="600858" cy="682333"/>
          </a:xfrm>
          <a:prstGeom prst="ca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solidFill>
                  <a:schemeClr val="tx1"/>
                </a:solidFill>
                <a:latin typeface="Arial" panose="020B0604020202020204" pitchFamily="34" charset="0"/>
                <a:cs typeface="Arial" panose="020B0604020202020204" pitchFamily="34" charset="0"/>
              </a:rPr>
              <a:t>Data Store</a:t>
            </a:r>
            <a:endParaRPr lang="en-IE" sz="1200" dirty="0">
              <a:solidFill>
                <a:schemeClr val="tx1"/>
              </a:solidFill>
              <a:latin typeface="Arial" panose="020B0604020202020204" pitchFamily="34" charset="0"/>
              <a:cs typeface="Arial" panose="020B0604020202020204" pitchFamily="34" charset="0"/>
            </a:endParaRPr>
          </a:p>
        </p:txBody>
      </p:sp>
      <p:sp>
        <p:nvSpPr>
          <p:cNvPr id="91" name="CustomShape 36">
            <a:extLst>
              <a:ext uri="{FF2B5EF4-FFF2-40B4-BE49-F238E27FC236}">
                <a16:creationId xmlns:a16="http://schemas.microsoft.com/office/drawing/2014/main" id="{2F88F38A-083A-C88B-B0AE-B0A6D9455713}"/>
              </a:ext>
            </a:extLst>
          </p:cNvPr>
          <p:cNvSpPr/>
          <p:nvPr/>
        </p:nvSpPr>
        <p:spPr>
          <a:xfrm flipH="1">
            <a:off x="4636445" y="2480443"/>
            <a:ext cx="1196109" cy="33441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RF tree management</a:t>
            </a:r>
            <a:endParaRPr lang="en-IE" sz="1000" b="0" strike="noStrike" spc="-1" dirty="0">
              <a:latin typeface="Arial" panose="020B0604020202020204" pitchFamily="34" charset="0"/>
              <a:cs typeface="Arial" panose="020B0604020202020204" pitchFamily="34" charset="0"/>
            </a:endParaRPr>
          </a:p>
        </p:txBody>
      </p:sp>
      <p:sp>
        <p:nvSpPr>
          <p:cNvPr id="92" name="TextBox 91">
            <a:extLst>
              <a:ext uri="{FF2B5EF4-FFF2-40B4-BE49-F238E27FC236}">
                <a16:creationId xmlns:a16="http://schemas.microsoft.com/office/drawing/2014/main" id="{11204D73-B8F7-8D76-6283-92C3222BF4DD}"/>
              </a:ext>
            </a:extLst>
          </p:cNvPr>
          <p:cNvSpPr txBox="1"/>
          <p:nvPr/>
        </p:nvSpPr>
        <p:spPr>
          <a:xfrm>
            <a:off x="726732" y="5567889"/>
            <a:ext cx="1755835" cy="523220"/>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Infrastructure management</a:t>
            </a:r>
          </a:p>
        </p:txBody>
      </p:sp>
      <p:sp>
        <p:nvSpPr>
          <p:cNvPr id="93" name="TextBox 92">
            <a:extLst>
              <a:ext uri="{FF2B5EF4-FFF2-40B4-BE49-F238E27FC236}">
                <a16:creationId xmlns:a16="http://schemas.microsoft.com/office/drawing/2014/main" id="{E01363AD-AE09-3D9E-75A1-62699D34EAE1}"/>
              </a:ext>
            </a:extLst>
          </p:cNvPr>
          <p:cNvSpPr txBox="1"/>
          <p:nvPr/>
        </p:nvSpPr>
        <p:spPr>
          <a:xfrm>
            <a:off x="726732" y="3970302"/>
            <a:ext cx="1647674" cy="738664"/>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Systems composition, </a:t>
            </a:r>
          </a:p>
          <a:p>
            <a:r>
              <a:rPr lang="en-IE" sz="1400" dirty="0">
                <a:solidFill>
                  <a:srgbClr val="FFFF00"/>
                </a:solidFill>
                <a:latin typeface="Arial" panose="020B0604020202020204" pitchFamily="34" charset="0"/>
                <a:cs typeface="Arial" panose="020B0604020202020204" pitchFamily="34" charset="0"/>
              </a:rPr>
              <a:t>Systems update</a:t>
            </a:r>
          </a:p>
        </p:txBody>
      </p:sp>
      <p:sp>
        <p:nvSpPr>
          <p:cNvPr id="94" name="TextBox 93">
            <a:extLst>
              <a:ext uri="{FF2B5EF4-FFF2-40B4-BE49-F238E27FC236}">
                <a16:creationId xmlns:a16="http://schemas.microsoft.com/office/drawing/2014/main" id="{A6A2B1F0-892D-EDD0-15D9-1D84CB23974C}"/>
              </a:ext>
            </a:extLst>
          </p:cNvPr>
          <p:cNvSpPr txBox="1"/>
          <p:nvPr/>
        </p:nvSpPr>
        <p:spPr>
          <a:xfrm>
            <a:off x="726732" y="1833106"/>
            <a:ext cx="1496099" cy="738664"/>
          </a:xfrm>
          <a:prstGeom prst="rect">
            <a:avLst/>
          </a:prstGeom>
          <a:noFill/>
        </p:spPr>
        <p:txBody>
          <a:bodyPr wrap="square" rtlCol="0">
            <a:spAutoFit/>
          </a:bodyPr>
          <a:lstStyle/>
          <a:p>
            <a:r>
              <a:rPr lang="en-IE" sz="1400" dirty="0">
                <a:solidFill>
                  <a:srgbClr val="FFFF00"/>
                </a:solidFill>
                <a:latin typeface="Arial" panose="020B0604020202020204" pitchFamily="34" charset="0"/>
                <a:cs typeface="Arial" panose="020B0604020202020204" pitchFamily="34" charset="0"/>
              </a:rPr>
              <a:t>App driven system reconfiguration</a:t>
            </a:r>
          </a:p>
        </p:txBody>
      </p:sp>
      <p:sp>
        <p:nvSpPr>
          <p:cNvPr id="95" name="CustomShape 34">
            <a:extLst>
              <a:ext uri="{FF2B5EF4-FFF2-40B4-BE49-F238E27FC236}">
                <a16:creationId xmlns:a16="http://schemas.microsoft.com/office/drawing/2014/main" id="{8708AA44-802D-0EBC-5827-8B2E6463AA5A}"/>
              </a:ext>
            </a:extLst>
          </p:cNvPr>
          <p:cNvSpPr/>
          <p:nvPr/>
        </p:nvSpPr>
        <p:spPr>
          <a:xfrm>
            <a:off x="2535584" y="4069809"/>
            <a:ext cx="840508" cy="474249"/>
          </a:xfrm>
          <a:prstGeom prst="roundRect">
            <a:avLst>
              <a:gd name="adj" fmla="val 16667"/>
            </a:avLst>
          </a:prstGeom>
          <a:ln/>
        </p:spPr>
        <p:style>
          <a:lnRef idx="1">
            <a:schemeClr val="accent2"/>
          </a:lnRef>
          <a:fillRef idx="3">
            <a:schemeClr val="accent2"/>
          </a:fillRef>
          <a:effectRef idx="2">
            <a:schemeClr val="accent2"/>
          </a:effectRef>
          <a:fontRef idx="minor">
            <a:schemeClr val="lt1"/>
          </a:fontRef>
        </p:style>
        <p:txBody>
          <a:bodyPr lIns="90000" tIns="45000" rIns="90000" bIns="45000" anchor="ctr">
            <a:noAutofit/>
          </a:bodyPr>
          <a:lstStyle/>
          <a:p>
            <a:pPr algn="ctr">
              <a:lnSpc>
                <a:spcPct val="100000"/>
              </a:lnSpc>
            </a:pPr>
            <a:r>
              <a:rPr lang="en-US" sz="1000" b="0" strike="noStrike" spc="-1" dirty="0">
                <a:solidFill>
                  <a:schemeClr val="bg1"/>
                </a:solidFill>
                <a:latin typeface="Arial" panose="020B0604020202020204" pitchFamily="34" charset="0"/>
                <a:cs typeface="Arial" panose="020B0604020202020204" pitchFamily="34" charset="0"/>
              </a:rPr>
              <a:t>Events &amp; Logs</a:t>
            </a:r>
            <a:endParaRPr lang="en-IE" sz="1000" b="0" strike="noStrike" spc="-1" dirty="0">
              <a:solidFill>
                <a:schemeClr val="bg1"/>
              </a:solidFill>
              <a:latin typeface="Arial" panose="020B0604020202020204" pitchFamily="34" charset="0"/>
              <a:cs typeface="Arial" panose="020B0604020202020204" pitchFamily="34" charset="0"/>
            </a:endParaRPr>
          </a:p>
        </p:txBody>
      </p:sp>
      <p:sp>
        <p:nvSpPr>
          <p:cNvPr id="96" name="CustomShape 36">
            <a:extLst>
              <a:ext uri="{FF2B5EF4-FFF2-40B4-BE49-F238E27FC236}">
                <a16:creationId xmlns:a16="http://schemas.microsoft.com/office/drawing/2014/main" id="{7AFEA5B9-9A30-5CB9-6E48-5EBD2BD3EAAA}"/>
              </a:ext>
            </a:extLst>
          </p:cNvPr>
          <p:cNvSpPr/>
          <p:nvPr/>
        </p:nvSpPr>
        <p:spPr>
          <a:xfrm flipH="1">
            <a:off x="4636445" y="3590195"/>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Authentication</a:t>
            </a:r>
            <a:endParaRPr lang="en-IE" sz="1000" b="0" strike="noStrike" spc="-1" dirty="0">
              <a:latin typeface="Arial" panose="020B0604020202020204" pitchFamily="34" charset="0"/>
              <a:cs typeface="Arial" panose="020B0604020202020204" pitchFamily="34" charset="0"/>
            </a:endParaRPr>
          </a:p>
        </p:txBody>
      </p:sp>
      <p:sp>
        <p:nvSpPr>
          <p:cNvPr id="97" name="CustomShape 36">
            <a:extLst>
              <a:ext uri="{FF2B5EF4-FFF2-40B4-BE49-F238E27FC236}">
                <a16:creationId xmlns:a16="http://schemas.microsoft.com/office/drawing/2014/main" id="{451707D5-B67A-2ACB-445D-7AB97C40F0CA}"/>
              </a:ext>
            </a:extLst>
          </p:cNvPr>
          <p:cNvSpPr/>
          <p:nvPr/>
        </p:nvSpPr>
        <p:spPr>
          <a:xfrm flipH="1">
            <a:off x="4636445" y="3868250"/>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Access Control</a:t>
            </a:r>
            <a:endParaRPr lang="en-IE" sz="1000" b="0" strike="noStrike" spc="-1" dirty="0">
              <a:latin typeface="Arial" panose="020B0604020202020204" pitchFamily="34" charset="0"/>
              <a:cs typeface="Arial" panose="020B0604020202020204" pitchFamily="34" charset="0"/>
            </a:endParaRPr>
          </a:p>
        </p:txBody>
      </p:sp>
      <p:sp>
        <p:nvSpPr>
          <p:cNvPr id="98" name="CustomShape 36">
            <a:extLst>
              <a:ext uri="{FF2B5EF4-FFF2-40B4-BE49-F238E27FC236}">
                <a16:creationId xmlns:a16="http://schemas.microsoft.com/office/drawing/2014/main" id="{4FBC14BD-C0B3-C6DB-8394-CF24514D7E07}"/>
              </a:ext>
            </a:extLst>
          </p:cNvPr>
          <p:cNvSpPr/>
          <p:nvPr/>
        </p:nvSpPr>
        <p:spPr>
          <a:xfrm flipH="1">
            <a:off x="4636445" y="4187507"/>
            <a:ext cx="1196109" cy="234945"/>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a:noAutofit/>
          </a:bodyPr>
          <a:lstStyle/>
          <a:p>
            <a:pPr algn="ctr">
              <a:lnSpc>
                <a:spcPct val="100000"/>
              </a:lnSpc>
            </a:pPr>
            <a:r>
              <a:rPr lang="en-US" sz="1000" b="0" strike="noStrike" spc="-1" dirty="0">
                <a:solidFill>
                  <a:srgbClr val="000000"/>
                </a:solidFill>
                <a:latin typeface="Arial" panose="020B0604020202020204" pitchFamily="34" charset="0"/>
                <a:cs typeface="Arial" panose="020B0604020202020204" pitchFamily="34" charset="0"/>
              </a:rPr>
              <a:t>Events &amp; Logs</a:t>
            </a:r>
            <a:endParaRPr lang="en-IE" sz="1000" b="0" strike="noStrike" spc="-1" dirty="0">
              <a:latin typeface="Arial" panose="020B0604020202020204" pitchFamily="34" charset="0"/>
              <a:cs typeface="Arial" panose="020B0604020202020204" pitchFamily="34" charset="0"/>
            </a:endParaRPr>
          </a:p>
        </p:txBody>
      </p:sp>
      <p:sp>
        <p:nvSpPr>
          <p:cNvPr id="99" name="TextBox 98">
            <a:extLst>
              <a:ext uri="{FF2B5EF4-FFF2-40B4-BE49-F238E27FC236}">
                <a16:creationId xmlns:a16="http://schemas.microsoft.com/office/drawing/2014/main" id="{03E9A05F-789C-A476-9779-D33B55AB1E00}"/>
              </a:ext>
            </a:extLst>
          </p:cNvPr>
          <p:cNvSpPr txBox="1"/>
          <p:nvPr/>
        </p:nvSpPr>
        <p:spPr>
          <a:xfrm>
            <a:off x="6477189" y="4351998"/>
            <a:ext cx="788340" cy="306923"/>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Events</a:t>
            </a:r>
          </a:p>
        </p:txBody>
      </p:sp>
      <p:cxnSp>
        <p:nvCxnSpPr>
          <p:cNvPr id="102" name="Connector: Elbow 12">
            <a:extLst>
              <a:ext uri="{FF2B5EF4-FFF2-40B4-BE49-F238E27FC236}">
                <a16:creationId xmlns:a16="http://schemas.microsoft.com/office/drawing/2014/main" id="{E7D8C543-5E12-D7C1-D7D9-F9E97F83360C}"/>
              </a:ext>
            </a:extLst>
          </p:cNvPr>
          <p:cNvCxnSpPr>
            <a:cxnSpLocks/>
          </p:cNvCxnSpPr>
          <p:nvPr/>
        </p:nvCxnSpPr>
        <p:spPr>
          <a:xfrm flipV="1">
            <a:off x="628344" y="4975684"/>
            <a:ext cx="3646626" cy="1126840"/>
          </a:xfrm>
          <a:prstGeom prst="bentConnector3">
            <a:avLst>
              <a:gd name="adj1" fmla="val 10015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FFC1B616-2083-F48E-8366-24ADCC64E79C}"/>
              </a:ext>
            </a:extLst>
          </p:cNvPr>
          <p:cNvCxnSpPr>
            <a:cxnSpLocks/>
          </p:cNvCxnSpPr>
          <p:nvPr/>
        </p:nvCxnSpPr>
        <p:spPr>
          <a:xfrm>
            <a:off x="1039621" y="2764878"/>
            <a:ext cx="1046959" cy="12"/>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16F42C94-C59D-3DB5-184E-A144FF534C33}"/>
              </a:ext>
            </a:extLst>
          </p:cNvPr>
          <p:cNvCxnSpPr>
            <a:cxnSpLocks/>
          </p:cNvCxnSpPr>
          <p:nvPr/>
        </p:nvCxnSpPr>
        <p:spPr>
          <a:xfrm>
            <a:off x="1039621" y="5082559"/>
            <a:ext cx="1044909"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EAA4CD91-FB1F-FCBF-5CDB-5787F0CDC103}"/>
              </a:ext>
            </a:extLst>
          </p:cNvPr>
          <p:cNvSpPr txBox="1"/>
          <p:nvPr/>
        </p:nvSpPr>
        <p:spPr>
          <a:xfrm>
            <a:off x="3327451" y="4296034"/>
            <a:ext cx="9064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Events</a:t>
            </a:r>
          </a:p>
        </p:txBody>
      </p:sp>
      <p:sp>
        <p:nvSpPr>
          <p:cNvPr id="106" name="CustomShape 36">
            <a:extLst>
              <a:ext uri="{FF2B5EF4-FFF2-40B4-BE49-F238E27FC236}">
                <a16:creationId xmlns:a16="http://schemas.microsoft.com/office/drawing/2014/main" id="{1A80753C-F8E9-BFC8-9192-0887448A477A}"/>
              </a:ext>
            </a:extLst>
          </p:cNvPr>
          <p:cNvSpPr/>
          <p:nvPr/>
        </p:nvSpPr>
        <p:spPr>
          <a:xfrm flipH="1">
            <a:off x="4636445" y="2856502"/>
            <a:ext cx="1196109" cy="328026"/>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Resource Configuration</a:t>
            </a:r>
            <a:endParaRPr lang="en-US" sz="1000" dirty="0">
              <a:cs typeface="Calibri"/>
            </a:endParaRPr>
          </a:p>
        </p:txBody>
      </p:sp>
      <p:sp>
        <p:nvSpPr>
          <p:cNvPr id="107" name="CustomShape 36">
            <a:extLst>
              <a:ext uri="{FF2B5EF4-FFF2-40B4-BE49-F238E27FC236}">
                <a16:creationId xmlns:a16="http://schemas.microsoft.com/office/drawing/2014/main" id="{A9EE4765-C315-1547-BF73-831C44AAD4AB}"/>
              </a:ext>
            </a:extLst>
          </p:cNvPr>
          <p:cNvSpPr/>
          <p:nvPr/>
        </p:nvSpPr>
        <p:spPr>
          <a:xfrm flipH="1">
            <a:off x="4636445" y="3214699"/>
            <a:ext cx="1196109" cy="331023"/>
          </a:xfrm>
          <a:prstGeom prst="rect">
            <a:avLst/>
          </a:prstGeom>
          <a:solidFill>
            <a:srgbClr val="FFFFFF"/>
          </a:solidFill>
          <a:ln w="6480">
            <a:solidFill>
              <a:srgbClr val="7030A0"/>
            </a:solidFill>
            <a:miter/>
          </a:ln>
        </p:spPr>
        <p:style>
          <a:lnRef idx="0">
            <a:scrgbClr r="0" g="0" b="0"/>
          </a:lnRef>
          <a:fillRef idx="0">
            <a:scrgbClr r="0" g="0" b="0"/>
          </a:fillRef>
          <a:effectRef idx="0">
            <a:scrgbClr r="0" g="0" b="0"/>
          </a:effectRef>
          <a:fontRef idx="minor"/>
        </p:style>
        <p:txBody>
          <a:bodyPr lIns="91440" tIns="45720" rIns="91440" bIns="45720" anchor="t">
            <a:noAutofit/>
          </a:bodyPr>
          <a:lstStyle/>
          <a:p>
            <a:pPr algn="ctr"/>
            <a:r>
              <a:rPr lang="en-US" sz="1000" spc="-1" dirty="0">
                <a:solidFill>
                  <a:srgbClr val="000000"/>
                </a:solidFill>
                <a:latin typeface="Arial"/>
                <a:cs typeface="Arial"/>
              </a:rPr>
              <a:t>Fabric Configuration</a:t>
            </a:r>
            <a:endParaRPr lang="en-US" dirty="0"/>
          </a:p>
        </p:txBody>
      </p:sp>
      <p:sp>
        <p:nvSpPr>
          <p:cNvPr id="153" name="Line 20">
            <a:extLst>
              <a:ext uri="{FF2B5EF4-FFF2-40B4-BE49-F238E27FC236}">
                <a16:creationId xmlns:a16="http://schemas.microsoft.com/office/drawing/2014/main" id="{311F7E5B-4F3C-DE0C-57AC-07746D857DBF}"/>
              </a:ext>
            </a:extLst>
          </p:cNvPr>
          <p:cNvSpPr/>
          <p:nvPr/>
        </p:nvSpPr>
        <p:spPr>
          <a:xfrm flipH="1">
            <a:off x="7599232" y="788296"/>
            <a:ext cx="12220" cy="5938934"/>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dirty="0"/>
          </a:p>
        </p:txBody>
      </p:sp>
      <p:sp>
        <p:nvSpPr>
          <p:cNvPr id="160" name="Line 20">
            <a:extLst>
              <a:ext uri="{FF2B5EF4-FFF2-40B4-BE49-F238E27FC236}">
                <a16:creationId xmlns:a16="http://schemas.microsoft.com/office/drawing/2014/main" id="{44AC044B-824B-B81C-1050-780C6A9C1BD0}"/>
              </a:ext>
            </a:extLst>
          </p:cNvPr>
          <p:cNvSpPr/>
          <p:nvPr/>
        </p:nvSpPr>
        <p:spPr>
          <a:xfrm flipH="1">
            <a:off x="2784759" y="799640"/>
            <a:ext cx="6055" cy="5938934"/>
          </a:xfrm>
          <a:prstGeom prst="line">
            <a:avLst/>
          </a:prstGeom>
          <a:ln>
            <a:prstDash val="dash"/>
          </a:ln>
        </p:spPr>
        <p:style>
          <a:lnRef idx="2">
            <a:schemeClr val="accent1"/>
          </a:lnRef>
          <a:fillRef idx="0">
            <a:schemeClr val="accent1"/>
          </a:fillRef>
          <a:effectRef idx="1">
            <a:schemeClr val="accent1"/>
          </a:effectRef>
          <a:fontRef idx="minor"/>
        </p:style>
        <p:txBody>
          <a:bodyPr/>
          <a:lstStyle/>
          <a:p>
            <a:endParaRPr lang="en-GB"/>
          </a:p>
        </p:txBody>
      </p:sp>
      <p:sp>
        <p:nvSpPr>
          <p:cNvPr id="17" name="Oval 16">
            <a:extLst>
              <a:ext uri="{FF2B5EF4-FFF2-40B4-BE49-F238E27FC236}">
                <a16:creationId xmlns:a16="http://schemas.microsoft.com/office/drawing/2014/main" id="{A3FF1A11-6090-D3A5-5E0A-A1A4497BDCB5}"/>
              </a:ext>
            </a:extLst>
          </p:cNvPr>
          <p:cNvSpPr/>
          <p:nvPr/>
        </p:nvSpPr>
        <p:spPr>
          <a:xfrm>
            <a:off x="8646365" y="1465475"/>
            <a:ext cx="1532254"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Fabric Manager(s)</a:t>
            </a:r>
          </a:p>
        </p:txBody>
      </p:sp>
      <p:sp>
        <p:nvSpPr>
          <p:cNvPr id="32" name="Oval 31">
            <a:extLst>
              <a:ext uri="{FF2B5EF4-FFF2-40B4-BE49-F238E27FC236}">
                <a16:creationId xmlns:a16="http://schemas.microsoft.com/office/drawing/2014/main" id="{BA31466E-E238-69D7-9467-1E48CF813DC4}"/>
              </a:ext>
            </a:extLst>
          </p:cNvPr>
          <p:cNvSpPr/>
          <p:nvPr/>
        </p:nvSpPr>
        <p:spPr>
          <a:xfrm>
            <a:off x="8645212" y="3296170"/>
            <a:ext cx="1534560" cy="722105"/>
          </a:xfrm>
          <a:prstGeom prst="ellipse">
            <a:avLst/>
          </a:prstGeom>
          <a:gradFill flip="none" rotWithShape="1">
            <a:gsLst>
              <a:gs pos="0">
                <a:srgbClr val="FF0000"/>
              </a:gs>
              <a:gs pos="27000">
                <a:schemeClr val="accent6">
                  <a:lumMod val="75000"/>
                </a:schemeClr>
              </a:gs>
              <a:gs pos="46000">
                <a:srgbClr val="00B050"/>
              </a:gs>
              <a:gs pos="100000">
                <a:srgbClr val="00B050"/>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Swordfish Appliance</a:t>
            </a:r>
          </a:p>
          <a:p>
            <a:pPr algn="ctr"/>
            <a:r>
              <a:rPr lang="en-US" sz="1400" dirty="0">
                <a:solidFill>
                  <a:schemeClr val="tx1"/>
                </a:solidFill>
              </a:rPr>
              <a:t>API  Mgr</a:t>
            </a:r>
          </a:p>
        </p:txBody>
      </p:sp>
      <p:sp>
        <p:nvSpPr>
          <p:cNvPr id="8" name="Oval 7">
            <a:extLst>
              <a:ext uri="{FF2B5EF4-FFF2-40B4-BE49-F238E27FC236}">
                <a16:creationId xmlns:a16="http://schemas.microsoft.com/office/drawing/2014/main" id="{62311142-758D-BFFB-9245-19FF7615E387}"/>
              </a:ext>
            </a:extLst>
          </p:cNvPr>
          <p:cNvSpPr/>
          <p:nvPr/>
        </p:nvSpPr>
        <p:spPr>
          <a:xfrm>
            <a:off x="10962609" y="763368"/>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HW</a:t>
            </a:r>
          </a:p>
        </p:txBody>
      </p:sp>
      <p:sp>
        <p:nvSpPr>
          <p:cNvPr id="9" name="Oval 8">
            <a:extLst>
              <a:ext uri="{FF2B5EF4-FFF2-40B4-BE49-F238E27FC236}">
                <a16:creationId xmlns:a16="http://schemas.microsoft.com/office/drawing/2014/main" id="{56C85EA2-0BF5-39F9-5556-88BF7A09A613}"/>
              </a:ext>
            </a:extLst>
          </p:cNvPr>
          <p:cNvSpPr/>
          <p:nvPr/>
        </p:nvSpPr>
        <p:spPr>
          <a:xfrm>
            <a:off x="10966410" y="1568736"/>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CXL HW</a:t>
            </a:r>
          </a:p>
        </p:txBody>
      </p:sp>
      <p:sp>
        <p:nvSpPr>
          <p:cNvPr id="10" name="Oval 9">
            <a:extLst>
              <a:ext uri="{FF2B5EF4-FFF2-40B4-BE49-F238E27FC236}">
                <a16:creationId xmlns:a16="http://schemas.microsoft.com/office/drawing/2014/main" id="{8BE2CAA7-0D68-3CC5-3C38-14494389D323}"/>
              </a:ext>
            </a:extLst>
          </p:cNvPr>
          <p:cNvSpPr/>
          <p:nvPr/>
        </p:nvSpPr>
        <p:spPr>
          <a:xfrm>
            <a:off x="11006178" y="2402957"/>
            <a:ext cx="931095" cy="72210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a:t>
            </a:r>
            <a:endParaRPr lang="en-US" sz="1400" dirty="0">
              <a:solidFill>
                <a:schemeClr val="tx1"/>
              </a:solidFill>
            </a:endParaRPr>
          </a:p>
          <a:p>
            <a:pPr algn="ctr"/>
            <a:r>
              <a:rPr lang="en-US" sz="1400" dirty="0">
                <a:solidFill>
                  <a:schemeClr val="tx1"/>
                </a:solidFill>
              </a:rPr>
              <a:t>HW</a:t>
            </a:r>
          </a:p>
        </p:txBody>
      </p:sp>
      <p:sp>
        <p:nvSpPr>
          <p:cNvPr id="11" name="Oval 10">
            <a:extLst>
              <a:ext uri="{FF2B5EF4-FFF2-40B4-BE49-F238E27FC236}">
                <a16:creationId xmlns:a16="http://schemas.microsoft.com/office/drawing/2014/main" id="{3CC756C0-493E-89C8-22DA-DE344C05666A}"/>
              </a:ext>
            </a:extLst>
          </p:cNvPr>
          <p:cNvSpPr/>
          <p:nvPr/>
        </p:nvSpPr>
        <p:spPr>
          <a:xfrm>
            <a:off x="11010719" y="3199256"/>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a:t>
            </a:r>
            <a:r>
              <a:rPr lang="en-US" sz="1400" dirty="0">
                <a:solidFill>
                  <a:schemeClr val="tx1"/>
                </a:solidFill>
              </a:rPr>
              <a:t> </a:t>
            </a:r>
          </a:p>
          <a:p>
            <a:pPr algn="ctr"/>
            <a:r>
              <a:rPr lang="en-US" sz="1400" dirty="0">
                <a:solidFill>
                  <a:schemeClr val="tx1"/>
                </a:solidFill>
              </a:rPr>
              <a:t>HW</a:t>
            </a:r>
          </a:p>
        </p:txBody>
      </p:sp>
      <p:sp>
        <p:nvSpPr>
          <p:cNvPr id="12" name="Oval 11">
            <a:extLst>
              <a:ext uri="{FF2B5EF4-FFF2-40B4-BE49-F238E27FC236}">
                <a16:creationId xmlns:a16="http://schemas.microsoft.com/office/drawing/2014/main" id="{8504FECB-0A21-199E-1EAC-33EAB640CD09}"/>
              </a:ext>
            </a:extLst>
          </p:cNvPr>
          <p:cNvSpPr/>
          <p:nvPr/>
        </p:nvSpPr>
        <p:spPr>
          <a:xfrm>
            <a:off x="11004780" y="3988570"/>
            <a:ext cx="931095"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a:t>
            </a:r>
            <a:r>
              <a:rPr lang="en-US" sz="1400" dirty="0">
                <a:solidFill>
                  <a:schemeClr val="tx1"/>
                </a:solidFill>
              </a:rPr>
              <a:t> </a:t>
            </a:r>
          </a:p>
          <a:p>
            <a:pPr algn="ctr"/>
            <a:r>
              <a:rPr lang="en-US" sz="1400" dirty="0">
                <a:solidFill>
                  <a:schemeClr val="tx1"/>
                </a:solidFill>
              </a:rPr>
              <a:t>HW</a:t>
            </a:r>
          </a:p>
        </p:txBody>
      </p:sp>
      <p:cxnSp>
        <p:nvCxnSpPr>
          <p:cNvPr id="23" name="Connector: Elbow 22">
            <a:extLst>
              <a:ext uri="{FF2B5EF4-FFF2-40B4-BE49-F238E27FC236}">
                <a16:creationId xmlns:a16="http://schemas.microsoft.com/office/drawing/2014/main" id="{4CE86FB3-4755-00DF-5259-C295D58598C0}"/>
              </a:ext>
            </a:extLst>
          </p:cNvPr>
          <p:cNvCxnSpPr>
            <a:cxnSpLocks/>
            <a:stCxn id="98" idx="3"/>
            <a:endCxn id="95" idx="3"/>
          </p:cNvCxnSpPr>
          <p:nvPr/>
        </p:nvCxnSpPr>
        <p:spPr>
          <a:xfrm rot="10800000" flipV="1">
            <a:off x="3376093" y="4304980"/>
            <a:ext cx="1260353" cy="1954"/>
          </a:xfrm>
          <a:prstGeom prst="bentConnector3">
            <a:avLst>
              <a:gd name="adj1" fmla="val 50000"/>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781D108-5D1A-11FE-D69E-CAA27E10F146}"/>
              </a:ext>
            </a:extLst>
          </p:cNvPr>
          <p:cNvCxnSpPr>
            <a:cxnSpLocks/>
            <a:stCxn id="17" idx="6"/>
            <a:endCxn id="8" idx="2"/>
          </p:cNvCxnSpPr>
          <p:nvPr/>
        </p:nvCxnSpPr>
        <p:spPr>
          <a:xfrm flipV="1">
            <a:off x="10178619" y="1124421"/>
            <a:ext cx="783990" cy="702107"/>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31" name="Straight Arrow Connector 30">
            <a:extLst>
              <a:ext uri="{FF2B5EF4-FFF2-40B4-BE49-F238E27FC236}">
                <a16:creationId xmlns:a16="http://schemas.microsoft.com/office/drawing/2014/main" id="{33D86FC8-39BD-967A-23BD-28DE53B155EE}"/>
              </a:ext>
            </a:extLst>
          </p:cNvPr>
          <p:cNvCxnSpPr>
            <a:cxnSpLocks/>
            <a:stCxn id="17" idx="6"/>
            <a:endCxn id="9" idx="2"/>
          </p:cNvCxnSpPr>
          <p:nvPr/>
        </p:nvCxnSpPr>
        <p:spPr>
          <a:xfrm>
            <a:off x="10178619" y="1826528"/>
            <a:ext cx="787791" cy="103261"/>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41" name="Straight Arrow Connector 40">
            <a:extLst>
              <a:ext uri="{FF2B5EF4-FFF2-40B4-BE49-F238E27FC236}">
                <a16:creationId xmlns:a16="http://schemas.microsoft.com/office/drawing/2014/main" id="{1597E4D3-0842-CC69-2590-CA07CBF35EF7}"/>
              </a:ext>
            </a:extLst>
          </p:cNvPr>
          <p:cNvCxnSpPr>
            <a:cxnSpLocks/>
            <a:stCxn id="32" idx="6"/>
            <a:endCxn id="11" idx="2"/>
          </p:cNvCxnSpPr>
          <p:nvPr/>
        </p:nvCxnSpPr>
        <p:spPr>
          <a:xfrm flipV="1">
            <a:off x="10179772" y="3560309"/>
            <a:ext cx="830947" cy="96914"/>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47" name="Straight Arrow Connector 46">
            <a:extLst>
              <a:ext uri="{FF2B5EF4-FFF2-40B4-BE49-F238E27FC236}">
                <a16:creationId xmlns:a16="http://schemas.microsoft.com/office/drawing/2014/main" id="{937D1E49-9A7F-68B1-D072-776C618775B6}"/>
              </a:ext>
            </a:extLst>
          </p:cNvPr>
          <p:cNvCxnSpPr>
            <a:cxnSpLocks/>
            <a:stCxn id="32" idx="6"/>
            <a:endCxn id="12" idx="2"/>
          </p:cNvCxnSpPr>
          <p:nvPr/>
        </p:nvCxnSpPr>
        <p:spPr>
          <a:xfrm>
            <a:off x="10179772" y="3657223"/>
            <a:ext cx="825008" cy="692400"/>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sp>
        <p:nvSpPr>
          <p:cNvPr id="51" name="Rectangle 50">
            <a:extLst>
              <a:ext uri="{FF2B5EF4-FFF2-40B4-BE49-F238E27FC236}">
                <a16:creationId xmlns:a16="http://schemas.microsoft.com/office/drawing/2014/main" id="{E7C19EA9-8BED-4538-2544-7C704EBCF379}"/>
              </a:ext>
            </a:extLst>
          </p:cNvPr>
          <p:cNvSpPr/>
          <p:nvPr/>
        </p:nvSpPr>
        <p:spPr>
          <a:xfrm>
            <a:off x="6560338" y="5384800"/>
            <a:ext cx="3407007" cy="1069596"/>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DB52C9BD-D684-7C84-86AB-E8FEEDC5400D}"/>
              </a:ext>
            </a:extLst>
          </p:cNvPr>
          <p:cNvSpPr txBox="1"/>
          <p:nvPr/>
        </p:nvSpPr>
        <p:spPr>
          <a:xfrm>
            <a:off x="3543614" y="3216659"/>
            <a:ext cx="5699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API</a:t>
            </a:r>
          </a:p>
        </p:txBody>
      </p:sp>
      <p:sp>
        <p:nvSpPr>
          <p:cNvPr id="53" name="TextBox 52">
            <a:extLst>
              <a:ext uri="{FF2B5EF4-FFF2-40B4-BE49-F238E27FC236}">
                <a16:creationId xmlns:a16="http://schemas.microsoft.com/office/drawing/2014/main" id="{D177B3FE-3D0E-CBEF-875F-F264D1B066C1}"/>
              </a:ext>
            </a:extLst>
          </p:cNvPr>
          <p:cNvSpPr txBox="1"/>
          <p:nvPr/>
        </p:nvSpPr>
        <p:spPr>
          <a:xfrm>
            <a:off x="6316161" y="3242568"/>
            <a:ext cx="569940" cy="307777"/>
          </a:xfrm>
          <a:prstGeom prst="rect">
            <a:avLst/>
          </a:prstGeom>
          <a:noFill/>
        </p:spPr>
        <p:txBody>
          <a:bodyPr wrap="square">
            <a:spAutoFit/>
          </a:bodyPr>
          <a:lstStyle/>
          <a:p>
            <a:pPr algn="r"/>
            <a:r>
              <a:rPr lang="en-US" sz="1400" dirty="0">
                <a:solidFill>
                  <a:srgbClr val="FFFF00"/>
                </a:solidFill>
                <a:latin typeface="Arial" panose="020B0604020202020204" pitchFamily="34" charset="0"/>
                <a:cs typeface="Arial" panose="020B0604020202020204" pitchFamily="34" charset="0"/>
              </a:rPr>
              <a:t>API</a:t>
            </a:r>
          </a:p>
        </p:txBody>
      </p:sp>
      <p:cxnSp>
        <p:nvCxnSpPr>
          <p:cNvPr id="82" name="Connector: Elbow 12">
            <a:extLst>
              <a:ext uri="{FF2B5EF4-FFF2-40B4-BE49-F238E27FC236}">
                <a16:creationId xmlns:a16="http://schemas.microsoft.com/office/drawing/2014/main" id="{9FE787B0-6E43-FAAE-DEEA-12A6EE9FED8A}"/>
              </a:ext>
            </a:extLst>
          </p:cNvPr>
          <p:cNvCxnSpPr>
            <a:cxnSpLocks/>
            <a:endCxn id="71" idx="3"/>
          </p:cNvCxnSpPr>
          <p:nvPr/>
        </p:nvCxnSpPr>
        <p:spPr>
          <a:xfrm>
            <a:off x="625140" y="1558828"/>
            <a:ext cx="3648994" cy="606704"/>
          </a:xfrm>
          <a:prstGeom prst="bentConnector2">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CustomShape 40">
            <a:extLst>
              <a:ext uri="{FF2B5EF4-FFF2-40B4-BE49-F238E27FC236}">
                <a16:creationId xmlns:a16="http://schemas.microsoft.com/office/drawing/2014/main" id="{56D679F9-F547-F53D-F7BE-2E52AEFB49FC}"/>
              </a:ext>
            </a:extLst>
          </p:cNvPr>
          <p:cNvSpPr/>
          <p:nvPr/>
        </p:nvSpPr>
        <p:spPr>
          <a:xfrm flipH="1">
            <a:off x="7112361" y="2525250"/>
            <a:ext cx="754772" cy="491152"/>
          </a:xfrm>
          <a:prstGeom prst="roundRect">
            <a:avLst>
              <a:gd name="adj" fmla="val 16667"/>
            </a:avLst>
          </a:prstGeom>
          <a:gradFill rotWithShape="0">
            <a:gsLst>
              <a:gs pos="0">
                <a:srgbClr val="C00000"/>
              </a:gs>
              <a:gs pos="100000">
                <a:srgbClr val="00B050"/>
              </a:gs>
            </a:gsLst>
            <a:lin ang="0"/>
          </a:gradFill>
          <a:ln/>
        </p:spPr>
        <p:style>
          <a:lnRef idx="1">
            <a:schemeClr val="accent1"/>
          </a:lnRef>
          <a:fillRef idx="3">
            <a:schemeClr val="accent1"/>
          </a:fillRef>
          <a:effectRef idx="2">
            <a:schemeClr val="accent1"/>
          </a:effectRef>
          <a:fontRef idx="minor"/>
        </p:style>
        <p:txBody>
          <a:bodyPr lIns="90000" tIns="45000" rIns="90000" bIns="45000" anchor="ctr">
            <a:noAutofit/>
          </a:bodyPr>
          <a:lstStyle/>
          <a:p>
            <a:pPr algn="ctr">
              <a:lnSpc>
                <a:spcPct val="100000"/>
              </a:lnSpc>
            </a:pPr>
            <a:r>
              <a:rPr lang="en-US" sz="1000" b="0" strike="noStrike" spc="-1" dirty="0" err="1">
                <a:solidFill>
                  <a:srgbClr val="FFFFFF"/>
                </a:solidFill>
                <a:latin typeface="Arial" panose="020B0604020202020204" pitchFamily="34" charset="0"/>
                <a:cs typeface="Arial" panose="020B0604020202020204" pitchFamily="34" charset="0"/>
              </a:rPr>
              <a:t>NVMeoF</a:t>
            </a:r>
            <a:r>
              <a:rPr lang="en-US" sz="1000" b="0" strike="noStrike" spc="-1" dirty="0">
                <a:solidFill>
                  <a:srgbClr val="FFFFFF"/>
                </a:solidFill>
                <a:latin typeface="Arial" panose="020B0604020202020204" pitchFamily="34" charset="0"/>
                <a:cs typeface="Arial" panose="020B0604020202020204" pitchFamily="34" charset="0"/>
              </a:rPr>
              <a:t> Agent</a:t>
            </a:r>
            <a:endParaRPr lang="en-IE" sz="1000" b="0" strike="noStrike" spc="-1" dirty="0">
              <a:latin typeface="Arial" panose="020B0604020202020204" pitchFamily="34" charset="0"/>
              <a:cs typeface="Arial" panose="020B0604020202020204" pitchFamily="34" charset="0"/>
            </a:endParaRPr>
          </a:p>
        </p:txBody>
      </p:sp>
      <p:sp>
        <p:nvSpPr>
          <p:cNvPr id="4" name="Oval 3">
            <a:extLst>
              <a:ext uri="{FF2B5EF4-FFF2-40B4-BE49-F238E27FC236}">
                <a16:creationId xmlns:a16="http://schemas.microsoft.com/office/drawing/2014/main" id="{7327BDC4-8917-C591-917F-B247F8D98E00}"/>
              </a:ext>
            </a:extLst>
          </p:cNvPr>
          <p:cNvSpPr/>
          <p:nvPr/>
        </p:nvSpPr>
        <p:spPr>
          <a:xfrm>
            <a:off x="8657521" y="2403346"/>
            <a:ext cx="1532254" cy="7221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rPr>
              <a:t>NVMeoF</a:t>
            </a:r>
            <a:r>
              <a:rPr lang="en-US" sz="1400" dirty="0">
                <a:solidFill>
                  <a:schemeClr val="tx1"/>
                </a:solidFill>
              </a:rPr>
              <a:t> Fabric Manager</a:t>
            </a:r>
          </a:p>
        </p:txBody>
      </p:sp>
      <p:cxnSp>
        <p:nvCxnSpPr>
          <p:cNvPr id="13" name="Straight Arrow Connector 12">
            <a:extLst>
              <a:ext uri="{FF2B5EF4-FFF2-40B4-BE49-F238E27FC236}">
                <a16:creationId xmlns:a16="http://schemas.microsoft.com/office/drawing/2014/main" id="{0F3AB9FF-DAE5-259B-B956-9E76071E08F9}"/>
              </a:ext>
            </a:extLst>
          </p:cNvPr>
          <p:cNvCxnSpPr>
            <a:cxnSpLocks/>
            <a:stCxn id="3" idx="1"/>
            <a:endCxn id="4" idx="2"/>
          </p:cNvCxnSpPr>
          <p:nvPr/>
        </p:nvCxnSpPr>
        <p:spPr>
          <a:xfrm flipV="1">
            <a:off x="7867133" y="2764399"/>
            <a:ext cx="790388" cy="6427"/>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16" name="Straight Arrow Connector 15">
            <a:extLst>
              <a:ext uri="{FF2B5EF4-FFF2-40B4-BE49-F238E27FC236}">
                <a16:creationId xmlns:a16="http://schemas.microsoft.com/office/drawing/2014/main" id="{194D3A55-BBD9-074C-B706-BA49F78977CD}"/>
              </a:ext>
            </a:extLst>
          </p:cNvPr>
          <p:cNvCxnSpPr>
            <a:cxnSpLocks/>
            <a:stCxn id="4" idx="6"/>
            <a:endCxn id="10" idx="2"/>
          </p:cNvCxnSpPr>
          <p:nvPr/>
        </p:nvCxnSpPr>
        <p:spPr>
          <a:xfrm flipV="1">
            <a:off x="10189775" y="2764010"/>
            <a:ext cx="816403" cy="389"/>
          </a:xfrm>
          <a:prstGeom prst="straightConnector1">
            <a:avLst/>
          </a:prstGeom>
          <a:ln w="28575">
            <a:solidFill>
              <a:srgbClr val="00B050"/>
            </a:solidFill>
            <a:headEnd type="triangle" w="med" len="med"/>
            <a:tailEnd type="triangle" w="med" len="med"/>
          </a:ln>
        </p:spPr>
        <p:style>
          <a:lnRef idx="3">
            <a:schemeClr val="accent3"/>
          </a:lnRef>
          <a:fillRef idx="0">
            <a:schemeClr val="accent3"/>
          </a:fillRef>
          <a:effectRef idx="2">
            <a:schemeClr val="accent3"/>
          </a:effectRef>
          <a:fontRef idx="minor">
            <a:schemeClr val="tx1"/>
          </a:fontRef>
        </p:style>
      </p:cxnSp>
      <p:cxnSp>
        <p:nvCxnSpPr>
          <p:cNvPr id="22" name="Connector: Elbow 21">
            <a:extLst>
              <a:ext uri="{FF2B5EF4-FFF2-40B4-BE49-F238E27FC236}">
                <a16:creationId xmlns:a16="http://schemas.microsoft.com/office/drawing/2014/main" id="{E0EF1DA9-3A83-51E0-BFBC-96C4CF23B435}"/>
              </a:ext>
            </a:extLst>
          </p:cNvPr>
          <p:cNvCxnSpPr>
            <a:cxnSpLocks/>
            <a:stCxn id="70" idx="0"/>
            <a:endCxn id="64" idx="0"/>
          </p:cNvCxnSpPr>
          <p:nvPr/>
        </p:nvCxnSpPr>
        <p:spPr>
          <a:xfrm rot="16200000" flipH="1" flipV="1">
            <a:off x="5122861" y="-564252"/>
            <a:ext cx="170052" cy="4563720"/>
          </a:xfrm>
          <a:prstGeom prst="bentConnector3">
            <a:avLst>
              <a:gd name="adj1" fmla="val -134429"/>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683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1000"/>
                                        <p:tgtEl>
                                          <p:spTgt spid="31"/>
                                        </p:tgtEl>
                                      </p:cBhvr>
                                    </p:animEffect>
                                    <p:anim calcmode="lin" valueType="num">
                                      <p:cBhvr>
                                        <p:cTn id="28" dur="1000" fill="hold"/>
                                        <p:tgtEl>
                                          <p:spTgt spid="31"/>
                                        </p:tgtEl>
                                        <p:attrNameLst>
                                          <p:attrName>ppt_x</p:attrName>
                                        </p:attrNameLst>
                                      </p:cBhvr>
                                      <p:tavLst>
                                        <p:tav tm="0">
                                          <p:val>
                                            <p:strVal val="#ppt_x"/>
                                          </p:val>
                                        </p:tav>
                                        <p:tav tm="100000">
                                          <p:val>
                                            <p:strVal val="#ppt_x"/>
                                          </p:val>
                                        </p:tav>
                                      </p:tavLst>
                                    </p:anim>
                                    <p:anim calcmode="lin" valueType="num">
                                      <p:cBhvr>
                                        <p:cTn id="2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fade">
                                      <p:cBhvr>
                                        <p:cTn id="51" dur="1000"/>
                                        <p:tgtEl>
                                          <p:spTgt spid="32"/>
                                        </p:tgtEl>
                                      </p:cBhvr>
                                    </p:animEffect>
                                    <p:anim calcmode="lin" valueType="num">
                                      <p:cBhvr>
                                        <p:cTn id="52" dur="1000" fill="hold"/>
                                        <p:tgtEl>
                                          <p:spTgt spid="32"/>
                                        </p:tgtEl>
                                        <p:attrNameLst>
                                          <p:attrName>ppt_x</p:attrName>
                                        </p:attrNameLst>
                                      </p:cBhvr>
                                      <p:tavLst>
                                        <p:tav tm="0">
                                          <p:val>
                                            <p:strVal val="#ppt_x"/>
                                          </p:val>
                                        </p:tav>
                                        <p:tav tm="100000">
                                          <p:val>
                                            <p:strVal val="#ppt_x"/>
                                          </p:val>
                                        </p:tav>
                                      </p:tavLst>
                                    </p:anim>
                                    <p:anim calcmode="lin" valueType="num">
                                      <p:cBhvr>
                                        <p:cTn id="53" dur="1000" fill="hold"/>
                                        <p:tgtEl>
                                          <p:spTgt spid="32"/>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fade">
                                      <p:cBhvr>
                                        <p:cTn id="56" dur="1000"/>
                                        <p:tgtEl>
                                          <p:spTgt spid="41"/>
                                        </p:tgtEl>
                                      </p:cBhvr>
                                    </p:animEffect>
                                    <p:anim calcmode="lin" valueType="num">
                                      <p:cBhvr>
                                        <p:cTn id="57" dur="1000" fill="hold"/>
                                        <p:tgtEl>
                                          <p:spTgt spid="41"/>
                                        </p:tgtEl>
                                        <p:attrNameLst>
                                          <p:attrName>ppt_x</p:attrName>
                                        </p:attrNameLst>
                                      </p:cBhvr>
                                      <p:tavLst>
                                        <p:tav tm="0">
                                          <p:val>
                                            <p:strVal val="#ppt_x"/>
                                          </p:val>
                                        </p:tav>
                                        <p:tav tm="100000">
                                          <p:val>
                                            <p:strVal val="#ppt_x"/>
                                          </p:val>
                                        </p:tav>
                                      </p:tavLst>
                                    </p:anim>
                                    <p:anim calcmode="lin" valueType="num">
                                      <p:cBhvr>
                                        <p:cTn id="58" dur="1000" fill="hold"/>
                                        <p:tgtEl>
                                          <p:spTgt spid="4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fade">
                                      <p:cBhvr>
                                        <p:cTn id="61" dur="1000"/>
                                        <p:tgtEl>
                                          <p:spTgt spid="47"/>
                                        </p:tgtEl>
                                      </p:cBhvr>
                                    </p:animEffect>
                                    <p:anim calcmode="lin" valueType="num">
                                      <p:cBhvr>
                                        <p:cTn id="62" dur="1000" fill="hold"/>
                                        <p:tgtEl>
                                          <p:spTgt spid="47"/>
                                        </p:tgtEl>
                                        <p:attrNameLst>
                                          <p:attrName>ppt_x</p:attrName>
                                        </p:attrNameLst>
                                      </p:cBhvr>
                                      <p:tavLst>
                                        <p:tav tm="0">
                                          <p:val>
                                            <p:strVal val="#ppt_x"/>
                                          </p:val>
                                        </p:tav>
                                        <p:tav tm="100000">
                                          <p:val>
                                            <p:strVal val="#ppt_x"/>
                                          </p:val>
                                        </p:tav>
                                      </p:tavLst>
                                    </p:anim>
                                    <p:anim calcmode="lin" valueType="num">
                                      <p:cBhvr>
                                        <p:cTn id="63" dur="1000" fill="hold"/>
                                        <p:tgtEl>
                                          <p:spTgt spid="47"/>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1000"/>
                                        <p:tgtEl>
                                          <p:spTgt spid="12"/>
                                        </p:tgtEl>
                                      </p:cBhvr>
                                    </p:animEffect>
                                    <p:anim calcmode="lin" valueType="num">
                                      <p:cBhvr>
                                        <p:cTn id="67" dur="1000" fill="hold"/>
                                        <p:tgtEl>
                                          <p:spTgt spid="12"/>
                                        </p:tgtEl>
                                        <p:attrNameLst>
                                          <p:attrName>ppt_x</p:attrName>
                                        </p:attrNameLst>
                                      </p:cBhvr>
                                      <p:tavLst>
                                        <p:tav tm="0">
                                          <p:val>
                                            <p:strVal val="#ppt_x"/>
                                          </p:val>
                                        </p:tav>
                                        <p:tav tm="100000">
                                          <p:val>
                                            <p:strVal val="#ppt_x"/>
                                          </p:val>
                                        </p:tav>
                                      </p:tavLst>
                                    </p:anim>
                                    <p:anim calcmode="lin" valueType="num">
                                      <p:cBhvr>
                                        <p:cTn id="68" dur="1000" fill="hold"/>
                                        <p:tgtEl>
                                          <p:spTgt spid="12"/>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fade">
                                      <p:cBhvr>
                                        <p:cTn id="71" dur="1000"/>
                                        <p:tgtEl>
                                          <p:spTgt spid="11"/>
                                        </p:tgtEl>
                                      </p:cBhvr>
                                    </p:animEffect>
                                    <p:anim calcmode="lin" valueType="num">
                                      <p:cBhvr>
                                        <p:cTn id="72" dur="1000" fill="hold"/>
                                        <p:tgtEl>
                                          <p:spTgt spid="11"/>
                                        </p:tgtEl>
                                        <p:attrNameLst>
                                          <p:attrName>ppt_x</p:attrName>
                                        </p:attrNameLst>
                                      </p:cBhvr>
                                      <p:tavLst>
                                        <p:tav tm="0">
                                          <p:val>
                                            <p:strVal val="#ppt_x"/>
                                          </p:val>
                                        </p:tav>
                                        <p:tav tm="100000">
                                          <p:val>
                                            <p:strVal val="#ppt_x"/>
                                          </p:val>
                                        </p:tav>
                                      </p:tavLst>
                                    </p:anim>
                                    <p:anim calcmode="lin" valueType="num">
                                      <p:cBhvr>
                                        <p:cTn id="7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
                                        </p:tgtEl>
                                        <p:attrNameLst>
                                          <p:attrName>style.visibility</p:attrName>
                                        </p:attrNameLst>
                                      </p:cBhvr>
                                      <p:to>
                                        <p:strVal val="visible"/>
                                      </p:to>
                                    </p:set>
                                    <p:animEffect transition="in" filter="fade">
                                      <p:cBhvr>
                                        <p:cTn id="83" dur="1000"/>
                                        <p:tgtEl>
                                          <p:spTgt spid="3"/>
                                        </p:tgtEl>
                                      </p:cBhvr>
                                    </p:animEffect>
                                    <p:anim calcmode="lin" valueType="num">
                                      <p:cBhvr>
                                        <p:cTn id="84" dur="1000" fill="hold"/>
                                        <p:tgtEl>
                                          <p:spTgt spid="3"/>
                                        </p:tgtEl>
                                        <p:attrNameLst>
                                          <p:attrName>ppt_x</p:attrName>
                                        </p:attrNameLst>
                                      </p:cBhvr>
                                      <p:tavLst>
                                        <p:tav tm="0">
                                          <p:val>
                                            <p:strVal val="#ppt_x"/>
                                          </p:val>
                                        </p:tav>
                                        <p:tav tm="100000">
                                          <p:val>
                                            <p:strVal val="#ppt_x"/>
                                          </p:val>
                                        </p:tav>
                                      </p:tavLst>
                                    </p:anim>
                                    <p:anim calcmode="lin" valueType="num">
                                      <p:cBhvr>
                                        <p:cTn id="85" dur="1000" fill="hold"/>
                                        <p:tgtEl>
                                          <p:spTgt spid="3"/>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Effect transition="in" filter="fade">
                                      <p:cBhvr>
                                        <p:cTn id="88" dur="1000"/>
                                        <p:tgtEl>
                                          <p:spTgt spid="70"/>
                                        </p:tgtEl>
                                      </p:cBhvr>
                                    </p:animEffect>
                                    <p:anim calcmode="lin" valueType="num">
                                      <p:cBhvr>
                                        <p:cTn id="89" dur="1000" fill="hold"/>
                                        <p:tgtEl>
                                          <p:spTgt spid="70"/>
                                        </p:tgtEl>
                                        <p:attrNameLst>
                                          <p:attrName>ppt_x</p:attrName>
                                        </p:attrNameLst>
                                      </p:cBhvr>
                                      <p:tavLst>
                                        <p:tav tm="0">
                                          <p:val>
                                            <p:strVal val="#ppt_x"/>
                                          </p:val>
                                        </p:tav>
                                        <p:tav tm="100000">
                                          <p:val>
                                            <p:strVal val="#ppt_x"/>
                                          </p:val>
                                        </p:tav>
                                      </p:tavLst>
                                    </p:anim>
                                    <p:anim calcmode="lin" valueType="num">
                                      <p:cBhvr>
                                        <p:cTn id="90" dur="1000" fill="hold"/>
                                        <p:tgtEl>
                                          <p:spTgt spid="70"/>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81"/>
                                        </p:tgtEl>
                                        <p:attrNameLst>
                                          <p:attrName>style.visibility</p:attrName>
                                        </p:attrNameLst>
                                      </p:cBhvr>
                                      <p:to>
                                        <p:strVal val="visible"/>
                                      </p:to>
                                    </p:set>
                                    <p:animEffect transition="in" filter="fade">
                                      <p:cBhvr>
                                        <p:cTn id="93" dur="1000"/>
                                        <p:tgtEl>
                                          <p:spTgt spid="81"/>
                                        </p:tgtEl>
                                      </p:cBhvr>
                                    </p:animEffect>
                                    <p:anim calcmode="lin" valueType="num">
                                      <p:cBhvr>
                                        <p:cTn id="94" dur="1000" fill="hold"/>
                                        <p:tgtEl>
                                          <p:spTgt spid="81"/>
                                        </p:tgtEl>
                                        <p:attrNameLst>
                                          <p:attrName>ppt_x</p:attrName>
                                        </p:attrNameLst>
                                      </p:cBhvr>
                                      <p:tavLst>
                                        <p:tav tm="0">
                                          <p:val>
                                            <p:strVal val="#ppt_x"/>
                                          </p:val>
                                        </p:tav>
                                        <p:tav tm="100000">
                                          <p:val>
                                            <p:strVal val="#ppt_x"/>
                                          </p:val>
                                        </p:tav>
                                      </p:tavLst>
                                    </p:anim>
                                    <p:anim calcmode="lin" valueType="num">
                                      <p:cBhvr>
                                        <p:cTn id="95" dur="1000" fill="hold"/>
                                        <p:tgtEl>
                                          <p:spTgt spid="81"/>
                                        </p:tgtEl>
                                        <p:attrNameLst>
                                          <p:attrName>ppt_y</p:attrName>
                                        </p:attrNameLst>
                                      </p:cBhvr>
                                      <p:tavLst>
                                        <p:tav tm="0">
                                          <p:val>
                                            <p:strVal val="#ppt_y+.1"/>
                                          </p:val>
                                        </p:tav>
                                        <p:tav tm="100000">
                                          <p:val>
                                            <p:strVal val="#ppt_y"/>
                                          </p:val>
                                        </p:tav>
                                      </p:tavLst>
                                    </p:anim>
                                  </p:childTnLst>
                                </p:cTn>
                              </p:par>
                              <p:par>
                                <p:cTn id="96" presetID="42" presetClass="entr" presetSubtype="0" fill="hold" nodeType="with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fade">
                                      <p:cBhvr>
                                        <p:cTn id="98" dur="1000"/>
                                        <p:tgtEl>
                                          <p:spTgt spid="13"/>
                                        </p:tgtEl>
                                      </p:cBhvr>
                                    </p:animEffect>
                                    <p:anim calcmode="lin" valueType="num">
                                      <p:cBhvr>
                                        <p:cTn id="99" dur="1000" fill="hold"/>
                                        <p:tgtEl>
                                          <p:spTgt spid="13"/>
                                        </p:tgtEl>
                                        <p:attrNameLst>
                                          <p:attrName>ppt_x</p:attrName>
                                        </p:attrNameLst>
                                      </p:cBhvr>
                                      <p:tavLst>
                                        <p:tav tm="0">
                                          <p:val>
                                            <p:strVal val="#ppt_x"/>
                                          </p:val>
                                        </p:tav>
                                        <p:tav tm="100000">
                                          <p:val>
                                            <p:strVal val="#ppt_x"/>
                                          </p:val>
                                        </p:tav>
                                      </p:tavLst>
                                    </p:anim>
                                    <p:anim calcmode="lin" valueType="num">
                                      <p:cBhvr>
                                        <p:cTn id="100" dur="1000" fill="hold"/>
                                        <p:tgtEl>
                                          <p:spTgt spid="13"/>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fade">
                                      <p:cBhvr>
                                        <p:cTn id="108" dur="1000"/>
                                        <p:tgtEl>
                                          <p:spTgt spid="72"/>
                                        </p:tgtEl>
                                      </p:cBhvr>
                                    </p:animEffect>
                                    <p:anim calcmode="lin" valueType="num">
                                      <p:cBhvr>
                                        <p:cTn id="109" dur="1000" fill="hold"/>
                                        <p:tgtEl>
                                          <p:spTgt spid="72"/>
                                        </p:tgtEl>
                                        <p:attrNameLst>
                                          <p:attrName>ppt_x</p:attrName>
                                        </p:attrNameLst>
                                      </p:cBhvr>
                                      <p:tavLst>
                                        <p:tav tm="0">
                                          <p:val>
                                            <p:strVal val="#ppt_x"/>
                                          </p:val>
                                        </p:tav>
                                        <p:tav tm="100000">
                                          <p:val>
                                            <p:strVal val="#ppt_x"/>
                                          </p:val>
                                        </p:tav>
                                      </p:tavLst>
                                    </p:anim>
                                    <p:anim calcmode="lin" valueType="num">
                                      <p:cBhvr>
                                        <p:cTn id="110" dur="1000" fill="hold"/>
                                        <p:tgtEl>
                                          <p:spTgt spid="72"/>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0"/>
                                  </p:stCondLst>
                                  <p:childTnLst>
                                    <p:set>
                                      <p:cBhvr>
                                        <p:cTn id="112" dur="1" fill="hold">
                                          <p:stCondLst>
                                            <p:cond delay="0"/>
                                          </p:stCondLst>
                                        </p:cTn>
                                        <p:tgtEl>
                                          <p:spTgt spid="74"/>
                                        </p:tgtEl>
                                        <p:attrNameLst>
                                          <p:attrName>style.visibility</p:attrName>
                                        </p:attrNameLst>
                                      </p:cBhvr>
                                      <p:to>
                                        <p:strVal val="visible"/>
                                      </p:to>
                                    </p:set>
                                    <p:animEffect transition="in" filter="fade">
                                      <p:cBhvr>
                                        <p:cTn id="113" dur="1000"/>
                                        <p:tgtEl>
                                          <p:spTgt spid="74"/>
                                        </p:tgtEl>
                                      </p:cBhvr>
                                    </p:animEffect>
                                    <p:anim calcmode="lin" valueType="num">
                                      <p:cBhvr>
                                        <p:cTn id="114" dur="1000" fill="hold"/>
                                        <p:tgtEl>
                                          <p:spTgt spid="74"/>
                                        </p:tgtEl>
                                        <p:attrNameLst>
                                          <p:attrName>ppt_x</p:attrName>
                                        </p:attrNameLst>
                                      </p:cBhvr>
                                      <p:tavLst>
                                        <p:tav tm="0">
                                          <p:val>
                                            <p:strVal val="#ppt_x"/>
                                          </p:val>
                                        </p:tav>
                                        <p:tav tm="100000">
                                          <p:val>
                                            <p:strVal val="#ppt_x"/>
                                          </p:val>
                                        </p:tav>
                                      </p:tavLst>
                                    </p:anim>
                                    <p:anim calcmode="lin" valueType="num">
                                      <p:cBhvr>
                                        <p:cTn id="115" dur="1000" fill="hold"/>
                                        <p:tgtEl>
                                          <p:spTgt spid="74"/>
                                        </p:tgtEl>
                                        <p:attrNameLst>
                                          <p:attrName>ppt_y</p:attrName>
                                        </p:attrNameLst>
                                      </p:cBhvr>
                                      <p:tavLst>
                                        <p:tav tm="0">
                                          <p:val>
                                            <p:strVal val="#ppt_y+.1"/>
                                          </p:val>
                                        </p:tav>
                                        <p:tav tm="100000">
                                          <p:val>
                                            <p:strVal val="#ppt_y"/>
                                          </p:val>
                                        </p:tav>
                                      </p:tavLst>
                                    </p:anim>
                                  </p:childTnLst>
                                </p:cTn>
                              </p:par>
                              <p:par>
                                <p:cTn id="116" presetID="42" presetClass="entr" presetSubtype="0" fill="hold" nodeType="withEffect">
                                  <p:stCondLst>
                                    <p:cond delay="0"/>
                                  </p:stCondLst>
                                  <p:childTnLst>
                                    <p:set>
                                      <p:cBhvr>
                                        <p:cTn id="117" dur="1" fill="hold">
                                          <p:stCondLst>
                                            <p:cond delay="0"/>
                                          </p:stCondLst>
                                        </p:cTn>
                                        <p:tgtEl>
                                          <p:spTgt spid="21"/>
                                        </p:tgtEl>
                                        <p:attrNameLst>
                                          <p:attrName>style.visibility</p:attrName>
                                        </p:attrNameLst>
                                      </p:cBhvr>
                                      <p:to>
                                        <p:strVal val="visible"/>
                                      </p:to>
                                    </p:set>
                                    <p:animEffect transition="in" filter="fade">
                                      <p:cBhvr>
                                        <p:cTn id="118" dur="1000"/>
                                        <p:tgtEl>
                                          <p:spTgt spid="21"/>
                                        </p:tgtEl>
                                      </p:cBhvr>
                                    </p:animEffect>
                                    <p:anim calcmode="lin" valueType="num">
                                      <p:cBhvr>
                                        <p:cTn id="119" dur="1000" fill="hold"/>
                                        <p:tgtEl>
                                          <p:spTgt spid="21"/>
                                        </p:tgtEl>
                                        <p:attrNameLst>
                                          <p:attrName>ppt_x</p:attrName>
                                        </p:attrNameLst>
                                      </p:cBhvr>
                                      <p:tavLst>
                                        <p:tav tm="0">
                                          <p:val>
                                            <p:strVal val="#ppt_x"/>
                                          </p:val>
                                        </p:tav>
                                        <p:tav tm="100000">
                                          <p:val>
                                            <p:strVal val="#ppt_x"/>
                                          </p:val>
                                        </p:tav>
                                      </p:tavLst>
                                    </p:anim>
                                    <p:anim calcmode="lin" valueType="num">
                                      <p:cBhvr>
                                        <p:cTn id="120" dur="1000" fill="hold"/>
                                        <p:tgtEl>
                                          <p:spTgt spid="21"/>
                                        </p:tgtEl>
                                        <p:attrNameLst>
                                          <p:attrName>ppt_y</p:attrName>
                                        </p:attrNameLst>
                                      </p:cBhvr>
                                      <p:tavLst>
                                        <p:tav tm="0">
                                          <p:val>
                                            <p:strVal val="#ppt_y+.1"/>
                                          </p:val>
                                        </p:tav>
                                        <p:tav tm="100000">
                                          <p:val>
                                            <p:strVal val="#ppt_y"/>
                                          </p:val>
                                        </p:tav>
                                      </p:tavLst>
                                    </p:anim>
                                  </p:childTnLst>
                                </p:cTn>
                              </p:par>
                              <p:par>
                                <p:cTn id="121" presetID="42" presetClass="entr" presetSubtype="0" fill="hold" grpId="0" nodeType="withEffect">
                                  <p:stCondLst>
                                    <p:cond delay="0"/>
                                  </p:stCondLst>
                                  <p:childTnLst>
                                    <p:set>
                                      <p:cBhvr>
                                        <p:cTn id="122" dur="1" fill="hold">
                                          <p:stCondLst>
                                            <p:cond delay="0"/>
                                          </p:stCondLst>
                                        </p:cTn>
                                        <p:tgtEl>
                                          <p:spTgt spid="58"/>
                                        </p:tgtEl>
                                        <p:attrNameLst>
                                          <p:attrName>style.visibility</p:attrName>
                                        </p:attrNameLst>
                                      </p:cBhvr>
                                      <p:to>
                                        <p:strVal val="visible"/>
                                      </p:to>
                                    </p:set>
                                    <p:animEffect transition="in" filter="fade">
                                      <p:cBhvr>
                                        <p:cTn id="123" dur="1000"/>
                                        <p:tgtEl>
                                          <p:spTgt spid="58"/>
                                        </p:tgtEl>
                                      </p:cBhvr>
                                    </p:animEffect>
                                    <p:anim calcmode="lin" valueType="num">
                                      <p:cBhvr>
                                        <p:cTn id="124" dur="1000" fill="hold"/>
                                        <p:tgtEl>
                                          <p:spTgt spid="58"/>
                                        </p:tgtEl>
                                        <p:attrNameLst>
                                          <p:attrName>ppt_x</p:attrName>
                                        </p:attrNameLst>
                                      </p:cBhvr>
                                      <p:tavLst>
                                        <p:tav tm="0">
                                          <p:val>
                                            <p:strVal val="#ppt_x"/>
                                          </p:val>
                                        </p:tav>
                                        <p:tav tm="100000">
                                          <p:val>
                                            <p:strVal val="#ppt_x"/>
                                          </p:val>
                                        </p:tav>
                                      </p:tavLst>
                                    </p:anim>
                                    <p:anim calcmode="lin" valueType="num">
                                      <p:cBhvr>
                                        <p:cTn id="125" dur="1000" fill="hold"/>
                                        <p:tgtEl>
                                          <p:spTgt spid="58"/>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76"/>
                                        </p:tgtEl>
                                        <p:attrNameLst>
                                          <p:attrName>style.visibility</p:attrName>
                                        </p:attrNameLst>
                                      </p:cBhvr>
                                      <p:to>
                                        <p:strVal val="visible"/>
                                      </p:to>
                                    </p:set>
                                    <p:animEffect transition="in" filter="fade">
                                      <p:cBhvr>
                                        <p:cTn id="128" dur="1000"/>
                                        <p:tgtEl>
                                          <p:spTgt spid="76"/>
                                        </p:tgtEl>
                                      </p:cBhvr>
                                    </p:animEffect>
                                    <p:anim calcmode="lin" valueType="num">
                                      <p:cBhvr>
                                        <p:cTn id="129" dur="1000" fill="hold"/>
                                        <p:tgtEl>
                                          <p:spTgt spid="76"/>
                                        </p:tgtEl>
                                        <p:attrNameLst>
                                          <p:attrName>ppt_x</p:attrName>
                                        </p:attrNameLst>
                                      </p:cBhvr>
                                      <p:tavLst>
                                        <p:tav tm="0">
                                          <p:val>
                                            <p:strVal val="#ppt_x"/>
                                          </p:val>
                                        </p:tav>
                                        <p:tav tm="100000">
                                          <p:val>
                                            <p:strVal val="#ppt_x"/>
                                          </p:val>
                                        </p:tav>
                                      </p:tavLst>
                                    </p:anim>
                                    <p:anim calcmode="lin" valueType="num">
                                      <p:cBhvr>
                                        <p:cTn id="130" dur="1000" fill="hold"/>
                                        <p:tgtEl>
                                          <p:spTgt spid="76"/>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71"/>
                                        </p:tgtEl>
                                        <p:attrNameLst>
                                          <p:attrName>style.visibility</p:attrName>
                                        </p:attrNameLst>
                                      </p:cBhvr>
                                      <p:to>
                                        <p:strVal val="visible"/>
                                      </p:to>
                                    </p:set>
                                    <p:animEffect transition="in" filter="fade">
                                      <p:cBhvr>
                                        <p:cTn id="133" dur="1000"/>
                                        <p:tgtEl>
                                          <p:spTgt spid="71"/>
                                        </p:tgtEl>
                                      </p:cBhvr>
                                    </p:animEffect>
                                    <p:anim calcmode="lin" valueType="num">
                                      <p:cBhvr>
                                        <p:cTn id="134" dur="1000" fill="hold"/>
                                        <p:tgtEl>
                                          <p:spTgt spid="71"/>
                                        </p:tgtEl>
                                        <p:attrNameLst>
                                          <p:attrName>ppt_x</p:attrName>
                                        </p:attrNameLst>
                                      </p:cBhvr>
                                      <p:tavLst>
                                        <p:tav tm="0">
                                          <p:val>
                                            <p:strVal val="#ppt_x"/>
                                          </p:val>
                                        </p:tav>
                                        <p:tav tm="100000">
                                          <p:val>
                                            <p:strVal val="#ppt_x"/>
                                          </p:val>
                                        </p:tav>
                                      </p:tavLst>
                                    </p:anim>
                                    <p:anim calcmode="lin" valueType="num">
                                      <p:cBhvr>
                                        <p:cTn id="135" dur="1000" fill="hold"/>
                                        <p:tgtEl>
                                          <p:spTgt spid="71"/>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fade">
                                      <p:cBhvr>
                                        <p:cTn id="138" dur="1000"/>
                                        <p:tgtEl>
                                          <p:spTgt spid="99"/>
                                        </p:tgtEl>
                                      </p:cBhvr>
                                    </p:animEffect>
                                    <p:anim calcmode="lin" valueType="num">
                                      <p:cBhvr>
                                        <p:cTn id="139" dur="1000" fill="hold"/>
                                        <p:tgtEl>
                                          <p:spTgt spid="99"/>
                                        </p:tgtEl>
                                        <p:attrNameLst>
                                          <p:attrName>ppt_x</p:attrName>
                                        </p:attrNameLst>
                                      </p:cBhvr>
                                      <p:tavLst>
                                        <p:tav tm="0">
                                          <p:val>
                                            <p:strVal val="#ppt_x"/>
                                          </p:val>
                                        </p:tav>
                                        <p:tav tm="100000">
                                          <p:val>
                                            <p:strVal val="#ppt_x"/>
                                          </p:val>
                                        </p:tav>
                                      </p:tavLst>
                                    </p:anim>
                                    <p:anim calcmode="lin" valueType="num">
                                      <p:cBhvr>
                                        <p:cTn id="140" dur="1000" fill="hold"/>
                                        <p:tgtEl>
                                          <p:spTgt spid="99"/>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53"/>
                                        </p:tgtEl>
                                        <p:attrNameLst>
                                          <p:attrName>style.visibility</p:attrName>
                                        </p:attrNameLst>
                                      </p:cBhvr>
                                      <p:to>
                                        <p:strVal val="visible"/>
                                      </p:to>
                                    </p:set>
                                    <p:animEffect transition="in" filter="fade">
                                      <p:cBhvr>
                                        <p:cTn id="143" dur="1000"/>
                                        <p:tgtEl>
                                          <p:spTgt spid="53"/>
                                        </p:tgtEl>
                                      </p:cBhvr>
                                    </p:animEffect>
                                    <p:anim calcmode="lin" valueType="num">
                                      <p:cBhvr>
                                        <p:cTn id="144" dur="1000" fill="hold"/>
                                        <p:tgtEl>
                                          <p:spTgt spid="53"/>
                                        </p:tgtEl>
                                        <p:attrNameLst>
                                          <p:attrName>ppt_x</p:attrName>
                                        </p:attrNameLst>
                                      </p:cBhvr>
                                      <p:tavLst>
                                        <p:tav tm="0">
                                          <p:val>
                                            <p:strVal val="#ppt_x"/>
                                          </p:val>
                                        </p:tav>
                                        <p:tav tm="100000">
                                          <p:val>
                                            <p:strVal val="#ppt_x"/>
                                          </p:val>
                                        </p:tav>
                                      </p:tavLst>
                                    </p:anim>
                                    <p:anim calcmode="lin" valueType="num">
                                      <p:cBhvr>
                                        <p:cTn id="14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42" presetClass="entr" presetSubtype="0" fill="hold" grpId="0" nodeType="clickEffect">
                                  <p:stCondLst>
                                    <p:cond delay="0"/>
                                  </p:stCondLst>
                                  <p:childTnLst>
                                    <p:set>
                                      <p:cBhvr>
                                        <p:cTn id="149" dur="1" fill="hold">
                                          <p:stCondLst>
                                            <p:cond delay="0"/>
                                          </p:stCondLst>
                                        </p:cTn>
                                        <p:tgtEl>
                                          <p:spTgt spid="98"/>
                                        </p:tgtEl>
                                        <p:attrNameLst>
                                          <p:attrName>style.visibility</p:attrName>
                                        </p:attrNameLst>
                                      </p:cBhvr>
                                      <p:to>
                                        <p:strVal val="visible"/>
                                      </p:to>
                                    </p:set>
                                    <p:animEffect transition="in" filter="fade">
                                      <p:cBhvr>
                                        <p:cTn id="150" dur="1000"/>
                                        <p:tgtEl>
                                          <p:spTgt spid="98"/>
                                        </p:tgtEl>
                                      </p:cBhvr>
                                    </p:animEffect>
                                    <p:anim calcmode="lin" valueType="num">
                                      <p:cBhvr>
                                        <p:cTn id="151" dur="1000" fill="hold"/>
                                        <p:tgtEl>
                                          <p:spTgt spid="98"/>
                                        </p:tgtEl>
                                        <p:attrNameLst>
                                          <p:attrName>ppt_x</p:attrName>
                                        </p:attrNameLst>
                                      </p:cBhvr>
                                      <p:tavLst>
                                        <p:tav tm="0">
                                          <p:val>
                                            <p:strVal val="#ppt_x"/>
                                          </p:val>
                                        </p:tav>
                                        <p:tav tm="100000">
                                          <p:val>
                                            <p:strVal val="#ppt_x"/>
                                          </p:val>
                                        </p:tav>
                                      </p:tavLst>
                                    </p:anim>
                                    <p:anim calcmode="lin" valueType="num">
                                      <p:cBhvr>
                                        <p:cTn id="152" dur="1000" fill="hold"/>
                                        <p:tgtEl>
                                          <p:spTgt spid="98"/>
                                        </p:tgtEl>
                                        <p:attrNameLst>
                                          <p:attrName>ppt_y</p:attrName>
                                        </p:attrNameLst>
                                      </p:cBhvr>
                                      <p:tavLst>
                                        <p:tav tm="0">
                                          <p:val>
                                            <p:strVal val="#ppt_y+.1"/>
                                          </p:val>
                                        </p:tav>
                                        <p:tav tm="100000">
                                          <p:val>
                                            <p:strVal val="#ppt_y"/>
                                          </p:val>
                                        </p:tav>
                                      </p:tavLst>
                                    </p:anim>
                                  </p:childTnLst>
                                </p:cTn>
                              </p:par>
                              <p:par>
                                <p:cTn id="153" presetID="42" presetClass="entr" presetSubtype="0" fill="hold" grpId="0" nodeType="withEffect">
                                  <p:stCondLst>
                                    <p:cond delay="0"/>
                                  </p:stCondLst>
                                  <p:childTnLst>
                                    <p:set>
                                      <p:cBhvr>
                                        <p:cTn id="154" dur="1" fill="hold">
                                          <p:stCondLst>
                                            <p:cond delay="0"/>
                                          </p:stCondLst>
                                        </p:cTn>
                                        <p:tgtEl>
                                          <p:spTgt spid="97"/>
                                        </p:tgtEl>
                                        <p:attrNameLst>
                                          <p:attrName>style.visibility</p:attrName>
                                        </p:attrNameLst>
                                      </p:cBhvr>
                                      <p:to>
                                        <p:strVal val="visible"/>
                                      </p:to>
                                    </p:set>
                                    <p:animEffect transition="in" filter="fade">
                                      <p:cBhvr>
                                        <p:cTn id="155" dur="1000"/>
                                        <p:tgtEl>
                                          <p:spTgt spid="97"/>
                                        </p:tgtEl>
                                      </p:cBhvr>
                                    </p:animEffect>
                                    <p:anim calcmode="lin" valueType="num">
                                      <p:cBhvr>
                                        <p:cTn id="156" dur="1000" fill="hold"/>
                                        <p:tgtEl>
                                          <p:spTgt spid="97"/>
                                        </p:tgtEl>
                                        <p:attrNameLst>
                                          <p:attrName>ppt_x</p:attrName>
                                        </p:attrNameLst>
                                      </p:cBhvr>
                                      <p:tavLst>
                                        <p:tav tm="0">
                                          <p:val>
                                            <p:strVal val="#ppt_x"/>
                                          </p:val>
                                        </p:tav>
                                        <p:tav tm="100000">
                                          <p:val>
                                            <p:strVal val="#ppt_x"/>
                                          </p:val>
                                        </p:tav>
                                      </p:tavLst>
                                    </p:anim>
                                    <p:anim calcmode="lin" valueType="num">
                                      <p:cBhvr>
                                        <p:cTn id="157" dur="1000" fill="hold"/>
                                        <p:tgtEl>
                                          <p:spTgt spid="97"/>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96"/>
                                        </p:tgtEl>
                                        <p:attrNameLst>
                                          <p:attrName>style.visibility</p:attrName>
                                        </p:attrNameLst>
                                      </p:cBhvr>
                                      <p:to>
                                        <p:strVal val="visible"/>
                                      </p:to>
                                    </p:set>
                                    <p:animEffect transition="in" filter="fade">
                                      <p:cBhvr>
                                        <p:cTn id="160" dur="1000"/>
                                        <p:tgtEl>
                                          <p:spTgt spid="96"/>
                                        </p:tgtEl>
                                      </p:cBhvr>
                                    </p:animEffect>
                                    <p:anim calcmode="lin" valueType="num">
                                      <p:cBhvr>
                                        <p:cTn id="161" dur="1000" fill="hold"/>
                                        <p:tgtEl>
                                          <p:spTgt spid="96"/>
                                        </p:tgtEl>
                                        <p:attrNameLst>
                                          <p:attrName>ppt_x</p:attrName>
                                        </p:attrNameLst>
                                      </p:cBhvr>
                                      <p:tavLst>
                                        <p:tav tm="0">
                                          <p:val>
                                            <p:strVal val="#ppt_x"/>
                                          </p:val>
                                        </p:tav>
                                        <p:tav tm="100000">
                                          <p:val>
                                            <p:strVal val="#ppt_x"/>
                                          </p:val>
                                        </p:tav>
                                      </p:tavLst>
                                    </p:anim>
                                    <p:anim calcmode="lin" valueType="num">
                                      <p:cBhvr>
                                        <p:cTn id="162" dur="1000" fill="hold"/>
                                        <p:tgtEl>
                                          <p:spTgt spid="96"/>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07"/>
                                        </p:tgtEl>
                                        <p:attrNameLst>
                                          <p:attrName>style.visibility</p:attrName>
                                        </p:attrNameLst>
                                      </p:cBhvr>
                                      <p:to>
                                        <p:strVal val="visible"/>
                                      </p:to>
                                    </p:set>
                                    <p:animEffect transition="in" filter="fade">
                                      <p:cBhvr>
                                        <p:cTn id="165" dur="1000"/>
                                        <p:tgtEl>
                                          <p:spTgt spid="107"/>
                                        </p:tgtEl>
                                      </p:cBhvr>
                                    </p:animEffect>
                                    <p:anim calcmode="lin" valueType="num">
                                      <p:cBhvr>
                                        <p:cTn id="166" dur="1000" fill="hold"/>
                                        <p:tgtEl>
                                          <p:spTgt spid="107"/>
                                        </p:tgtEl>
                                        <p:attrNameLst>
                                          <p:attrName>ppt_x</p:attrName>
                                        </p:attrNameLst>
                                      </p:cBhvr>
                                      <p:tavLst>
                                        <p:tav tm="0">
                                          <p:val>
                                            <p:strVal val="#ppt_x"/>
                                          </p:val>
                                        </p:tav>
                                        <p:tav tm="100000">
                                          <p:val>
                                            <p:strVal val="#ppt_x"/>
                                          </p:val>
                                        </p:tav>
                                      </p:tavLst>
                                    </p:anim>
                                    <p:anim calcmode="lin" valueType="num">
                                      <p:cBhvr>
                                        <p:cTn id="167" dur="1000" fill="hold"/>
                                        <p:tgtEl>
                                          <p:spTgt spid="107"/>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106"/>
                                        </p:tgtEl>
                                        <p:attrNameLst>
                                          <p:attrName>style.visibility</p:attrName>
                                        </p:attrNameLst>
                                      </p:cBhvr>
                                      <p:to>
                                        <p:strVal val="visible"/>
                                      </p:to>
                                    </p:set>
                                    <p:animEffect transition="in" filter="fade">
                                      <p:cBhvr>
                                        <p:cTn id="170" dur="1000"/>
                                        <p:tgtEl>
                                          <p:spTgt spid="106"/>
                                        </p:tgtEl>
                                      </p:cBhvr>
                                    </p:animEffect>
                                    <p:anim calcmode="lin" valueType="num">
                                      <p:cBhvr>
                                        <p:cTn id="171" dur="1000" fill="hold"/>
                                        <p:tgtEl>
                                          <p:spTgt spid="106"/>
                                        </p:tgtEl>
                                        <p:attrNameLst>
                                          <p:attrName>ppt_x</p:attrName>
                                        </p:attrNameLst>
                                      </p:cBhvr>
                                      <p:tavLst>
                                        <p:tav tm="0">
                                          <p:val>
                                            <p:strVal val="#ppt_x"/>
                                          </p:val>
                                        </p:tav>
                                        <p:tav tm="100000">
                                          <p:val>
                                            <p:strVal val="#ppt_x"/>
                                          </p:val>
                                        </p:tav>
                                      </p:tavLst>
                                    </p:anim>
                                    <p:anim calcmode="lin" valueType="num">
                                      <p:cBhvr>
                                        <p:cTn id="172" dur="1000" fill="hold"/>
                                        <p:tgtEl>
                                          <p:spTgt spid="10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91"/>
                                        </p:tgtEl>
                                        <p:attrNameLst>
                                          <p:attrName>style.visibility</p:attrName>
                                        </p:attrNameLst>
                                      </p:cBhvr>
                                      <p:to>
                                        <p:strVal val="visible"/>
                                      </p:to>
                                    </p:set>
                                    <p:animEffect transition="in" filter="fade">
                                      <p:cBhvr>
                                        <p:cTn id="175" dur="1000"/>
                                        <p:tgtEl>
                                          <p:spTgt spid="91"/>
                                        </p:tgtEl>
                                      </p:cBhvr>
                                    </p:animEffect>
                                    <p:anim calcmode="lin" valueType="num">
                                      <p:cBhvr>
                                        <p:cTn id="176" dur="1000" fill="hold"/>
                                        <p:tgtEl>
                                          <p:spTgt spid="91"/>
                                        </p:tgtEl>
                                        <p:attrNameLst>
                                          <p:attrName>ppt_x</p:attrName>
                                        </p:attrNameLst>
                                      </p:cBhvr>
                                      <p:tavLst>
                                        <p:tav tm="0">
                                          <p:val>
                                            <p:strVal val="#ppt_x"/>
                                          </p:val>
                                        </p:tav>
                                        <p:tav tm="100000">
                                          <p:val>
                                            <p:strVal val="#ppt_x"/>
                                          </p:val>
                                        </p:tav>
                                      </p:tavLst>
                                    </p:anim>
                                    <p:anim calcmode="lin" valueType="num">
                                      <p:cBhvr>
                                        <p:cTn id="177" dur="1000" fill="hold"/>
                                        <p:tgtEl>
                                          <p:spTgt spid="91"/>
                                        </p:tgtEl>
                                        <p:attrNameLst>
                                          <p:attrName>ppt_y</p:attrName>
                                        </p:attrNameLst>
                                      </p:cBhvr>
                                      <p:tavLst>
                                        <p:tav tm="0">
                                          <p:val>
                                            <p:strVal val="#ppt_y+.1"/>
                                          </p:val>
                                        </p:tav>
                                        <p:tav tm="100000">
                                          <p:val>
                                            <p:strVal val="#ppt_y"/>
                                          </p:val>
                                        </p:tav>
                                      </p:tavLst>
                                    </p:anim>
                                  </p:childTnLst>
                                </p:cTn>
                              </p:par>
                              <p:par>
                                <p:cTn id="178" presetID="42" presetClass="entr" presetSubtype="0" fill="hold" grpId="0" nodeType="with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fade">
                                      <p:cBhvr>
                                        <p:cTn id="180" dur="1000"/>
                                        <p:tgtEl>
                                          <p:spTgt spid="66"/>
                                        </p:tgtEl>
                                      </p:cBhvr>
                                    </p:animEffect>
                                    <p:anim calcmode="lin" valueType="num">
                                      <p:cBhvr>
                                        <p:cTn id="181" dur="1000" fill="hold"/>
                                        <p:tgtEl>
                                          <p:spTgt spid="66"/>
                                        </p:tgtEl>
                                        <p:attrNameLst>
                                          <p:attrName>ppt_x</p:attrName>
                                        </p:attrNameLst>
                                      </p:cBhvr>
                                      <p:tavLst>
                                        <p:tav tm="0">
                                          <p:val>
                                            <p:strVal val="#ppt_x"/>
                                          </p:val>
                                        </p:tav>
                                        <p:tav tm="100000">
                                          <p:val>
                                            <p:strVal val="#ppt_x"/>
                                          </p:val>
                                        </p:tav>
                                      </p:tavLst>
                                    </p:anim>
                                    <p:anim calcmode="lin" valueType="num">
                                      <p:cBhvr>
                                        <p:cTn id="182" dur="1000" fill="hold"/>
                                        <p:tgtEl>
                                          <p:spTgt spid="66"/>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52"/>
                                        </p:tgtEl>
                                        <p:attrNameLst>
                                          <p:attrName>style.visibility</p:attrName>
                                        </p:attrNameLst>
                                      </p:cBhvr>
                                      <p:to>
                                        <p:strVal val="visible"/>
                                      </p:to>
                                    </p:set>
                                    <p:animEffect transition="in" filter="fade">
                                      <p:cBhvr>
                                        <p:cTn id="185" dur="1000"/>
                                        <p:tgtEl>
                                          <p:spTgt spid="52"/>
                                        </p:tgtEl>
                                      </p:cBhvr>
                                    </p:animEffect>
                                    <p:anim calcmode="lin" valueType="num">
                                      <p:cBhvr>
                                        <p:cTn id="186" dur="1000" fill="hold"/>
                                        <p:tgtEl>
                                          <p:spTgt spid="52"/>
                                        </p:tgtEl>
                                        <p:attrNameLst>
                                          <p:attrName>ppt_x</p:attrName>
                                        </p:attrNameLst>
                                      </p:cBhvr>
                                      <p:tavLst>
                                        <p:tav tm="0">
                                          <p:val>
                                            <p:strVal val="#ppt_x"/>
                                          </p:val>
                                        </p:tav>
                                        <p:tav tm="100000">
                                          <p:val>
                                            <p:strVal val="#ppt_x"/>
                                          </p:val>
                                        </p:tav>
                                      </p:tavLst>
                                    </p:anim>
                                    <p:anim calcmode="lin" valueType="num">
                                      <p:cBhvr>
                                        <p:cTn id="187" dur="1000" fill="hold"/>
                                        <p:tgtEl>
                                          <p:spTgt spid="52"/>
                                        </p:tgtEl>
                                        <p:attrNameLst>
                                          <p:attrName>ppt_y</p:attrName>
                                        </p:attrNameLst>
                                      </p:cBhvr>
                                      <p:tavLst>
                                        <p:tav tm="0">
                                          <p:val>
                                            <p:strVal val="#ppt_y+.1"/>
                                          </p:val>
                                        </p:tav>
                                        <p:tav tm="100000">
                                          <p:val>
                                            <p:strVal val="#ppt_y"/>
                                          </p:val>
                                        </p:tav>
                                      </p:tavLst>
                                    </p:anim>
                                  </p:childTnLst>
                                </p:cTn>
                              </p:par>
                              <p:par>
                                <p:cTn id="188" presetID="42" presetClass="entr" presetSubtype="0" fill="hold" nodeType="withEffect">
                                  <p:stCondLst>
                                    <p:cond delay="0"/>
                                  </p:stCondLst>
                                  <p:childTnLst>
                                    <p:set>
                                      <p:cBhvr>
                                        <p:cTn id="189" dur="1" fill="hold">
                                          <p:stCondLst>
                                            <p:cond delay="0"/>
                                          </p:stCondLst>
                                        </p:cTn>
                                        <p:tgtEl>
                                          <p:spTgt spid="23"/>
                                        </p:tgtEl>
                                        <p:attrNameLst>
                                          <p:attrName>style.visibility</p:attrName>
                                        </p:attrNameLst>
                                      </p:cBhvr>
                                      <p:to>
                                        <p:strVal val="visible"/>
                                      </p:to>
                                    </p:set>
                                    <p:animEffect transition="in" filter="fade">
                                      <p:cBhvr>
                                        <p:cTn id="190" dur="1000"/>
                                        <p:tgtEl>
                                          <p:spTgt spid="23"/>
                                        </p:tgtEl>
                                      </p:cBhvr>
                                    </p:animEffect>
                                    <p:anim calcmode="lin" valueType="num">
                                      <p:cBhvr>
                                        <p:cTn id="191" dur="1000" fill="hold"/>
                                        <p:tgtEl>
                                          <p:spTgt spid="23"/>
                                        </p:tgtEl>
                                        <p:attrNameLst>
                                          <p:attrName>ppt_x</p:attrName>
                                        </p:attrNameLst>
                                      </p:cBhvr>
                                      <p:tavLst>
                                        <p:tav tm="0">
                                          <p:val>
                                            <p:strVal val="#ppt_x"/>
                                          </p:val>
                                        </p:tav>
                                        <p:tav tm="100000">
                                          <p:val>
                                            <p:strVal val="#ppt_x"/>
                                          </p:val>
                                        </p:tav>
                                      </p:tavLst>
                                    </p:anim>
                                    <p:anim calcmode="lin" valueType="num">
                                      <p:cBhvr>
                                        <p:cTn id="192" dur="1000" fill="hold"/>
                                        <p:tgtEl>
                                          <p:spTgt spid="23"/>
                                        </p:tgtEl>
                                        <p:attrNameLst>
                                          <p:attrName>ppt_y</p:attrName>
                                        </p:attrNameLst>
                                      </p:cBhvr>
                                      <p:tavLst>
                                        <p:tav tm="0">
                                          <p:val>
                                            <p:strVal val="#ppt_y+.1"/>
                                          </p:val>
                                        </p:tav>
                                        <p:tav tm="100000">
                                          <p:val>
                                            <p:strVal val="#ppt_y"/>
                                          </p:val>
                                        </p:tav>
                                      </p:tavLst>
                                    </p:anim>
                                  </p:childTnLst>
                                </p:cTn>
                              </p:par>
                              <p:par>
                                <p:cTn id="193" presetID="42" presetClass="entr" presetSubtype="0" fill="hold" grpId="0" nodeType="withEffect">
                                  <p:stCondLst>
                                    <p:cond delay="0"/>
                                  </p:stCondLst>
                                  <p:childTnLst>
                                    <p:set>
                                      <p:cBhvr>
                                        <p:cTn id="194" dur="1" fill="hold">
                                          <p:stCondLst>
                                            <p:cond delay="0"/>
                                          </p:stCondLst>
                                        </p:cTn>
                                        <p:tgtEl>
                                          <p:spTgt spid="105"/>
                                        </p:tgtEl>
                                        <p:attrNameLst>
                                          <p:attrName>style.visibility</p:attrName>
                                        </p:attrNameLst>
                                      </p:cBhvr>
                                      <p:to>
                                        <p:strVal val="visible"/>
                                      </p:to>
                                    </p:set>
                                    <p:animEffect transition="in" filter="fade">
                                      <p:cBhvr>
                                        <p:cTn id="195" dur="1000"/>
                                        <p:tgtEl>
                                          <p:spTgt spid="105"/>
                                        </p:tgtEl>
                                      </p:cBhvr>
                                    </p:animEffect>
                                    <p:anim calcmode="lin" valueType="num">
                                      <p:cBhvr>
                                        <p:cTn id="196" dur="1000" fill="hold"/>
                                        <p:tgtEl>
                                          <p:spTgt spid="105"/>
                                        </p:tgtEl>
                                        <p:attrNameLst>
                                          <p:attrName>ppt_x</p:attrName>
                                        </p:attrNameLst>
                                      </p:cBhvr>
                                      <p:tavLst>
                                        <p:tav tm="0">
                                          <p:val>
                                            <p:strVal val="#ppt_x"/>
                                          </p:val>
                                        </p:tav>
                                        <p:tav tm="100000">
                                          <p:val>
                                            <p:strVal val="#ppt_x"/>
                                          </p:val>
                                        </p:tav>
                                      </p:tavLst>
                                    </p:anim>
                                    <p:anim calcmode="lin" valueType="num">
                                      <p:cBhvr>
                                        <p:cTn id="197" dur="1000" fill="hold"/>
                                        <p:tgtEl>
                                          <p:spTgt spid="105"/>
                                        </p:tgtEl>
                                        <p:attrNameLst>
                                          <p:attrName>ppt_y</p:attrName>
                                        </p:attrNameLst>
                                      </p:cBhvr>
                                      <p:tavLst>
                                        <p:tav tm="0">
                                          <p:val>
                                            <p:strVal val="#ppt_y+.1"/>
                                          </p:val>
                                        </p:tav>
                                        <p:tav tm="100000">
                                          <p:val>
                                            <p:strVal val="#ppt_y"/>
                                          </p:val>
                                        </p:tav>
                                      </p:tavLst>
                                    </p:anim>
                                  </p:childTnLst>
                                </p:cTn>
                              </p:par>
                              <p:par>
                                <p:cTn id="198" presetID="42" presetClass="entr" presetSubtype="0" fill="hold" nodeType="withEffect">
                                  <p:stCondLst>
                                    <p:cond delay="0"/>
                                  </p:stCondLst>
                                  <p:childTnLst>
                                    <p:set>
                                      <p:cBhvr>
                                        <p:cTn id="199" dur="1" fill="hold">
                                          <p:stCondLst>
                                            <p:cond delay="0"/>
                                          </p:stCondLst>
                                        </p:cTn>
                                        <p:tgtEl>
                                          <p:spTgt spid="79"/>
                                        </p:tgtEl>
                                        <p:attrNameLst>
                                          <p:attrName>style.visibility</p:attrName>
                                        </p:attrNameLst>
                                      </p:cBhvr>
                                      <p:to>
                                        <p:strVal val="visible"/>
                                      </p:to>
                                    </p:set>
                                    <p:animEffect transition="in" filter="fade">
                                      <p:cBhvr>
                                        <p:cTn id="200" dur="1000"/>
                                        <p:tgtEl>
                                          <p:spTgt spid="79"/>
                                        </p:tgtEl>
                                      </p:cBhvr>
                                    </p:animEffect>
                                    <p:anim calcmode="lin" valueType="num">
                                      <p:cBhvr>
                                        <p:cTn id="201" dur="1000" fill="hold"/>
                                        <p:tgtEl>
                                          <p:spTgt spid="79"/>
                                        </p:tgtEl>
                                        <p:attrNameLst>
                                          <p:attrName>ppt_x</p:attrName>
                                        </p:attrNameLst>
                                      </p:cBhvr>
                                      <p:tavLst>
                                        <p:tav tm="0">
                                          <p:val>
                                            <p:strVal val="#ppt_x"/>
                                          </p:val>
                                        </p:tav>
                                        <p:tav tm="100000">
                                          <p:val>
                                            <p:strVal val="#ppt_x"/>
                                          </p:val>
                                        </p:tav>
                                      </p:tavLst>
                                    </p:anim>
                                    <p:anim calcmode="lin" valueType="num">
                                      <p:cBhvr>
                                        <p:cTn id="202"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42" presetClass="entr" presetSubtype="0" fill="hold" grpId="0" nodeType="clickEffect">
                                  <p:stCondLst>
                                    <p:cond delay="0"/>
                                  </p:stCondLst>
                                  <p:childTnLst>
                                    <p:set>
                                      <p:cBhvr>
                                        <p:cTn id="206" dur="1" fill="hold">
                                          <p:stCondLst>
                                            <p:cond delay="0"/>
                                          </p:stCondLst>
                                        </p:cTn>
                                        <p:tgtEl>
                                          <p:spTgt spid="92"/>
                                        </p:tgtEl>
                                        <p:attrNameLst>
                                          <p:attrName>style.visibility</p:attrName>
                                        </p:attrNameLst>
                                      </p:cBhvr>
                                      <p:to>
                                        <p:strVal val="visible"/>
                                      </p:to>
                                    </p:set>
                                    <p:animEffect transition="in" filter="fade">
                                      <p:cBhvr>
                                        <p:cTn id="207" dur="1000"/>
                                        <p:tgtEl>
                                          <p:spTgt spid="92"/>
                                        </p:tgtEl>
                                      </p:cBhvr>
                                    </p:animEffect>
                                    <p:anim calcmode="lin" valueType="num">
                                      <p:cBhvr>
                                        <p:cTn id="208" dur="1000" fill="hold"/>
                                        <p:tgtEl>
                                          <p:spTgt spid="92"/>
                                        </p:tgtEl>
                                        <p:attrNameLst>
                                          <p:attrName>ppt_x</p:attrName>
                                        </p:attrNameLst>
                                      </p:cBhvr>
                                      <p:tavLst>
                                        <p:tav tm="0">
                                          <p:val>
                                            <p:strVal val="#ppt_x"/>
                                          </p:val>
                                        </p:tav>
                                        <p:tav tm="100000">
                                          <p:val>
                                            <p:strVal val="#ppt_x"/>
                                          </p:val>
                                        </p:tav>
                                      </p:tavLst>
                                    </p:anim>
                                    <p:anim calcmode="lin" valueType="num">
                                      <p:cBhvr>
                                        <p:cTn id="209" dur="1000" fill="hold"/>
                                        <p:tgtEl>
                                          <p:spTgt spid="92"/>
                                        </p:tgtEl>
                                        <p:attrNameLst>
                                          <p:attrName>ppt_y</p:attrName>
                                        </p:attrNameLst>
                                      </p:cBhvr>
                                      <p:tavLst>
                                        <p:tav tm="0">
                                          <p:val>
                                            <p:strVal val="#ppt_y+.1"/>
                                          </p:val>
                                        </p:tav>
                                        <p:tav tm="100000">
                                          <p:val>
                                            <p:strVal val="#ppt_y"/>
                                          </p:val>
                                        </p:tav>
                                      </p:tavLst>
                                    </p:anim>
                                  </p:childTnLst>
                                </p:cTn>
                              </p:par>
                              <p:par>
                                <p:cTn id="210" presetID="42" presetClass="entr" presetSubtype="0" fill="hold" nodeType="withEffect">
                                  <p:stCondLst>
                                    <p:cond delay="0"/>
                                  </p:stCondLst>
                                  <p:childTnLst>
                                    <p:set>
                                      <p:cBhvr>
                                        <p:cTn id="211" dur="1" fill="hold">
                                          <p:stCondLst>
                                            <p:cond delay="0"/>
                                          </p:stCondLst>
                                        </p:cTn>
                                        <p:tgtEl>
                                          <p:spTgt spid="104"/>
                                        </p:tgtEl>
                                        <p:attrNameLst>
                                          <p:attrName>style.visibility</p:attrName>
                                        </p:attrNameLst>
                                      </p:cBhvr>
                                      <p:to>
                                        <p:strVal val="visible"/>
                                      </p:to>
                                    </p:set>
                                    <p:animEffect transition="in" filter="fade">
                                      <p:cBhvr>
                                        <p:cTn id="212" dur="1000"/>
                                        <p:tgtEl>
                                          <p:spTgt spid="104"/>
                                        </p:tgtEl>
                                      </p:cBhvr>
                                    </p:animEffect>
                                    <p:anim calcmode="lin" valueType="num">
                                      <p:cBhvr>
                                        <p:cTn id="213" dur="1000" fill="hold"/>
                                        <p:tgtEl>
                                          <p:spTgt spid="104"/>
                                        </p:tgtEl>
                                        <p:attrNameLst>
                                          <p:attrName>ppt_x</p:attrName>
                                        </p:attrNameLst>
                                      </p:cBhvr>
                                      <p:tavLst>
                                        <p:tav tm="0">
                                          <p:val>
                                            <p:strVal val="#ppt_x"/>
                                          </p:val>
                                        </p:tav>
                                        <p:tav tm="100000">
                                          <p:val>
                                            <p:strVal val="#ppt_x"/>
                                          </p:val>
                                        </p:tav>
                                      </p:tavLst>
                                    </p:anim>
                                    <p:anim calcmode="lin" valueType="num">
                                      <p:cBhvr>
                                        <p:cTn id="214" dur="1000" fill="hold"/>
                                        <p:tgtEl>
                                          <p:spTgt spid="104"/>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93"/>
                                        </p:tgtEl>
                                        <p:attrNameLst>
                                          <p:attrName>style.visibility</p:attrName>
                                        </p:attrNameLst>
                                      </p:cBhvr>
                                      <p:to>
                                        <p:strVal val="visible"/>
                                      </p:to>
                                    </p:set>
                                    <p:animEffect transition="in" filter="fade">
                                      <p:cBhvr>
                                        <p:cTn id="217" dur="1000"/>
                                        <p:tgtEl>
                                          <p:spTgt spid="93"/>
                                        </p:tgtEl>
                                      </p:cBhvr>
                                    </p:animEffect>
                                    <p:anim calcmode="lin" valueType="num">
                                      <p:cBhvr>
                                        <p:cTn id="218" dur="1000" fill="hold"/>
                                        <p:tgtEl>
                                          <p:spTgt spid="93"/>
                                        </p:tgtEl>
                                        <p:attrNameLst>
                                          <p:attrName>ppt_x</p:attrName>
                                        </p:attrNameLst>
                                      </p:cBhvr>
                                      <p:tavLst>
                                        <p:tav tm="0">
                                          <p:val>
                                            <p:strVal val="#ppt_x"/>
                                          </p:val>
                                        </p:tav>
                                        <p:tav tm="100000">
                                          <p:val>
                                            <p:strVal val="#ppt_x"/>
                                          </p:val>
                                        </p:tav>
                                      </p:tavLst>
                                    </p:anim>
                                    <p:anim calcmode="lin" valueType="num">
                                      <p:cBhvr>
                                        <p:cTn id="219" dur="1000" fill="hold"/>
                                        <p:tgtEl>
                                          <p:spTgt spid="93"/>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89"/>
                                        </p:tgtEl>
                                        <p:attrNameLst>
                                          <p:attrName>style.visibility</p:attrName>
                                        </p:attrNameLst>
                                      </p:cBhvr>
                                      <p:to>
                                        <p:strVal val="visible"/>
                                      </p:to>
                                    </p:set>
                                    <p:animEffect transition="in" filter="fade">
                                      <p:cBhvr>
                                        <p:cTn id="222" dur="1000"/>
                                        <p:tgtEl>
                                          <p:spTgt spid="89"/>
                                        </p:tgtEl>
                                      </p:cBhvr>
                                    </p:animEffect>
                                    <p:anim calcmode="lin" valueType="num">
                                      <p:cBhvr>
                                        <p:cTn id="223" dur="1000" fill="hold"/>
                                        <p:tgtEl>
                                          <p:spTgt spid="89"/>
                                        </p:tgtEl>
                                        <p:attrNameLst>
                                          <p:attrName>ppt_x</p:attrName>
                                        </p:attrNameLst>
                                      </p:cBhvr>
                                      <p:tavLst>
                                        <p:tav tm="0">
                                          <p:val>
                                            <p:strVal val="#ppt_x"/>
                                          </p:val>
                                        </p:tav>
                                        <p:tav tm="100000">
                                          <p:val>
                                            <p:strVal val="#ppt_x"/>
                                          </p:val>
                                        </p:tav>
                                      </p:tavLst>
                                    </p:anim>
                                    <p:anim calcmode="lin" valueType="num">
                                      <p:cBhvr>
                                        <p:cTn id="224" dur="1000" fill="hold"/>
                                        <p:tgtEl>
                                          <p:spTgt spid="89"/>
                                        </p:tgtEl>
                                        <p:attrNameLst>
                                          <p:attrName>ppt_y</p:attrName>
                                        </p:attrNameLst>
                                      </p:cBhvr>
                                      <p:tavLst>
                                        <p:tav tm="0">
                                          <p:val>
                                            <p:strVal val="#ppt_y+.1"/>
                                          </p:val>
                                        </p:tav>
                                        <p:tav tm="100000">
                                          <p:val>
                                            <p:strVal val="#ppt_y"/>
                                          </p:val>
                                        </p:tav>
                                      </p:tavLst>
                                    </p:anim>
                                  </p:childTnLst>
                                </p:cTn>
                              </p:par>
                              <p:par>
                                <p:cTn id="225" presetID="42" presetClass="entr" presetSubtype="0" fill="hold" grpId="0" nodeType="withEffect">
                                  <p:stCondLst>
                                    <p:cond delay="0"/>
                                  </p:stCondLst>
                                  <p:childTnLst>
                                    <p:set>
                                      <p:cBhvr>
                                        <p:cTn id="226" dur="1" fill="hold">
                                          <p:stCondLst>
                                            <p:cond delay="0"/>
                                          </p:stCondLst>
                                        </p:cTn>
                                        <p:tgtEl>
                                          <p:spTgt spid="63"/>
                                        </p:tgtEl>
                                        <p:attrNameLst>
                                          <p:attrName>style.visibility</p:attrName>
                                        </p:attrNameLst>
                                      </p:cBhvr>
                                      <p:to>
                                        <p:strVal val="visible"/>
                                      </p:to>
                                    </p:set>
                                    <p:animEffect transition="in" filter="fade">
                                      <p:cBhvr>
                                        <p:cTn id="227" dur="1000"/>
                                        <p:tgtEl>
                                          <p:spTgt spid="63"/>
                                        </p:tgtEl>
                                      </p:cBhvr>
                                    </p:animEffect>
                                    <p:anim calcmode="lin" valueType="num">
                                      <p:cBhvr>
                                        <p:cTn id="228" dur="1000" fill="hold"/>
                                        <p:tgtEl>
                                          <p:spTgt spid="63"/>
                                        </p:tgtEl>
                                        <p:attrNameLst>
                                          <p:attrName>ppt_x</p:attrName>
                                        </p:attrNameLst>
                                      </p:cBhvr>
                                      <p:tavLst>
                                        <p:tav tm="0">
                                          <p:val>
                                            <p:strVal val="#ppt_x"/>
                                          </p:val>
                                        </p:tav>
                                        <p:tav tm="100000">
                                          <p:val>
                                            <p:strVal val="#ppt_x"/>
                                          </p:val>
                                        </p:tav>
                                      </p:tavLst>
                                    </p:anim>
                                    <p:anim calcmode="lin" valueType="num">
                                      <p:cBhvr>
                                        <p:cTn id="229" dur="1000" fill="hold"/>
                                        <p:tgtEl>
                                          <p:spTgt spid="63"/>
                                        </p:tgtEl>
                                        <p:attrNameLst>
                                          <p:attrName>ppt_y</p:attrName>
                                        </p:attrNameLst>
                                      </p:cBhvr>
                                      <p:tavLst>
                                        <p:tav tm="0">
                                          <p:val>
                                            <p:strVal val="#ppt_y+.1"/>
                                          </p:val>
                                        </p:tav>
                                        <p:tav tm="100000">
                                          <p:val>
                                            <p:strVal val="#ppt_y"/>
                                          </p:val>
                                        </p:tav>
                                      </p:tavLst>
                                    </p:anim>
                                  </p:childTnLst>
                                </p:cTn>
                              </p:par>
                              <p:par>
                                <p:cTn id="230" presetID="42" presetClass="entr" presetSubtype="0" fill="hold" nodeType="withEffect">
                                  <p:stCondLst>
                                    <p:cond delay="0"/>
                                  </p:stCondLst>
                                  <p:childTnLst>
                                    <p:set>
                                      <p:cBhvr>
                                        <p:cTn id="231" dur="1" fill="hold">
                                          <p:stCondLst>
                                            <p:cond delay="0"/>
                                          </p:stCondLst>
                                        </p:cTn>
                                        <p:tgtEl>
                                          <p:spTgt spid="103"/>
                                        </p:tgtEl>
                                        <p:attrNameLst>
                                          <p:attrName>style.visibility</p:attrName>
                                        </p:attrNameLst>
                                      </p:cBhvr>
                                      <p:to>
                                        <p:strVal val="visible"/>
                                      </p:to>
                                    </p:set>
                                    <p:animEffect transition="in" filter="fade">
                                      <p:cBhvr>
                                        <p:cTn id="232" dur="1000"/>
                                        <p:tgtEl>
                                          <p:spTgt spid="103"/>
                                        </p:tgtEl>
                                      </p:cBhvr>
                                    </p:animEffect>
                                    <p:anim calcmode="lin" valueType="num">
                                      <p:cBhvr>
                                        <p:cTn id="233" dur="1000" fill="hold"/>
                                        <p:tgtEl>
                                          <p:spTgt spid="103"/>
                                        </p:tgtEl>
                                        <p:attrNameLst>
                                          <p:attrName>ppt_x</p:attrName>
                                        </p:attrNameLst>
                                      </p:cBhvr>
                                      <p:tavLst>
                                        <p:tav tm="0">
                                          <p:val>
                                            <p:strVal val="#ppt_x"/>
                                          </p:val>
                                        </p:tav>
                                        <p:tav tm="100000">
                                          <p:val>
                                            <p:strVal val="#ppt_x"/>
                                          </p:val>
                                        </p:tav>
                                      </p:tavLst>
                                    </p:anim>
                                    <p:anim calcmode="lin" valueType="num">
                                      <p:cBhvr>
                                        <p:cTn id="234" dur="1000" fill="hold"/>
                                        <p:tgtEl>
                                          <p:spTgt spid="103"/>
                                        </p:tgtEl>
                                        <p:attrNameLst>
                                          <p:attrName>ppt_y</p:attrName>
                                        </p:attrNameLst>
                                      </p:cBhvr>
                                      <p:tavLst>
                                        <p:tav tm="0">
                                          <p:val>
                                            <p:strVal val="#ppt_y+.1"/>
                                          </p:val>
                                        </p:tav>
                                        <p:tav tm="100000">
                                          <p:val>
                                            <p:strVal val="#ppt_y"/>
                                          </p:val>
                                        </p:tav>
                                      </p:tavLst>
                                    </p:anim>
                                  </p:childTnLst>
                                </p:cTn>
                              </p:par>
                              <p:par>
                                <p:cTn id="235" presetID="42" presetClass="entr" presetSubtype="0" fill="hold" grpId="0" nodeType="withEffect">
                                  <p:stCondLst>
                                    <p:cond delay="0"/>
                                  </p:stCondLst>
                                  <p:childTnLst>
                                    <p:set>
                                      <p:cBhvr>
                                        <p:cTn id="236" dur="1" fill="hold">
                                          <p:stCondLst>
                                            <p:cond delay="0"/>
                                          </p:stCondLst>
                                        </p:cTn>
                                        <p:tgtEl>
                                          <p:spTgt spid="94"/>
                                        </p:tgtEl>
                                        <p:attrNameLst>
                                          <p:attrName>style.visibility</p:attrName>
                                        </p:attrNameLst>
                                      </p:cBhvr>
                                      <p:to>
                                        <p:strVal val="visible"/>
                                      </p:to>
                                    </p:set>
                                    <p:animEffect transition="in" filter="fade">
                                      <p:cBhvr>
                                        <p:cTn id="237" dur="1000"/>
                                        <p:tgtEl>
                                          <p:spTgt spid="94"/>
                                        </p:tgtEl>
                                      </p:cBhvr>
                                    </p:animEffect>
                                    <p:anim calcmode="lin" valueType="num">
                                      <p:cBhvr>
                                        <p:cTn id="238" dur="1000" fill="hold"/>
                                        <p:tgtEl>
                                          <p:spTgt spid="94"/>
                                        </p:tgtEl>
                                        <p:attrNameLst>
                                          <p:attrName>ppt_x</p:attrName>
                                        </p:attrNameLst>
                                      </p:cBhvr>
                                      <p:tavLst>
                                        <p:tav tm="0">
                                          <p:val>
                                            <p:strVal val="#ppt_x"/>
                                          </p:val>
                                        </p:tav>
                                        <p:tav tm="100000">
                                          <p:val>
                                            <p:strVal val="#ppt_x"/>
                                          </p:val>
                                        </p:tav>
                                      </p:tavLst>
                                    </p:anim>
                                    <p:anim calcmode="lin" valueType="num">
                                      <p:cBhvr>
                                        <p:cTn id="239" dur="1000" fill="hold"/>
                                        <p:tgtEl>
                                          <p:spTgt spid="94"/>
                                        </p:tgtEl>
                                        <p:attrNameLst>
                                          <p:attrName>ppt_y</p:attrName>
                                        </p:attrNameLst>
                                      </p:cBhvr>
                                      <p:tavLst>
                                        <p:tav tm="0">
                                          <p:val>
                                            <p:strVal val="#ppt_y+.1"/>
                                          </p:val>
                                        </p:tav>
                                        <p:tav tm="100000">
                                          <p:val>
                                            <p:strVal val="#ppt_y"/>
                                          </p:val>
                                        </p:tav>
                                      </p:tavLst>
                                    </p:anim>
                                  </p:childTnLst>
                                </p:cTn>
                              </p:par>
                              <p:par>
                                <p:cTn id="240" presetID="42" presetClass="entr" presetSubtype="0" fill="hold" grpId="0" nodeType="withEffect">
                                  <p:stCondLst>
                                    <p:cond delay="0"/>
                                  </p:stCondLst>
                                  <p:childTnLst>
                                    <p:set>
                                      <p:cBhvr>
                                        <p:cTn id="241" dur="1" fill="hold">
                                          <p:stCondLst>
                                            <p:cond delay="0"/>
                                          </p:stCondLst>
                                        </p:cTn>
                                        <p:tgtEl>
                                          <p:spTgt spid="57"/>
                                        </p:tgtEl>
                                        <p:attrNameLst>
                                          <p:attrName>style.visibility</p:attrName>
                                        </p:attrNameLst>
                                      </p:cBhvr>
                                      <p:to>
                                        <p:strVal val="visible"/>
                                      </p:to>
                                    </p:set>
                                    <p:animEffect transition="in" filter="fade">
                                      <p:cBhvr>
                                        <p:cTn id="242" dur="1000"/>
                                        <p:tgtEl>
                                          <p:spTgt spid="57"/>
                                        </p:tgtEl>
                                      </p:cBhvr>
                                    </p:animEffect>
                                    <p:anim calcmode="lin" valueType="num">
                                      <p:cBhvr>
                                        <p:cTn id="243" dur="1000" fill="hold"/>
                                        <p:tgtEl>
                                          <p:spTgt spid="57"/>
                                        </p:tgtEl>
                                        <p:attrNameLst>
                                          <p:attrName>ppt_x</p:attrName>
                                        </p:attrNameLst>
                                      </p:cBhvr>
                                      <p:tavLst>
                                        <p:tav tm="0">
                                          <p:val>
                                            <p:strVal val="#ppt_x"/>
                                          </p:val>
                                        </p:tav>
                                        <p:tav tm="100000">
                                          <p:val>
                                            <p:strVal val="#ppt_x"/>
                                          </p:val>
                                        </p:tav>
                                      </p:tavLst>
                                    </p:anim>
                                    <p:anim calcmode="lin" valueType="num">
                                      <p:cBhvr>
                                        <p:cTn id="244" dur="1000" fill="hold"/>
                                        <p:tgtEl>
                                          <p:spTgt spid="57"/>
                                        </p:tgtEl>
                                        <p:attrNameLst>
                                          <p:attrName>ppt_y</p:attrName>
                                        </p:attrNameLst>
                                      </p:cBhvr>
                                      <p:tavLst>
                                        <p:tav tm="0">
                                          <p:val>
                                            <p:strVal val="#ppt_y+.1"/>
                                          </p:val>
                                        </p:tav>
                                        <p:tav tm="100000">
                                          <p:val>
                                            <p:strVal val="#ppt_y"/>
                                          </p:val>
                                        </p:tav>
                                      </p:tavLst>
                                    </p:anim>
                                  </p:childTnLst>
                                </p:cTn>
                              </p:par>
                              <p:par>
                                <p:cTn id="245" presetID="42" presetClass="entr" presetSubtype="0" fill="hold" grpId="0" nodeType="withEffect">
                                  <p:stCondLst>
                                    <p:cond delay="0"/>
                                  </p:stCondLst>
                                  <p:childTnLst>
                                    <p:set>
                                      <p:cBhvr>
                                        <p:cTn id="246" dur="1" fill="hold">
                                          <p:stCondLst>
                                            <p:cond delay="0"/>
                                          </p:stCondLst>
                                        </p:cTn>
                                        <p:tgtEl>
                                          <p:spTgt spid="56"/>
                                        </p:tgtEl>
                                        <p:attrNameLst>
                                          <p:attrName>style.visibility</p:attrName>
                                        </p:attrNameLst>
                                      </p:cBhvr>
                                      <p:to>
                                        <p:strVal val="visible"/>
                                      </p:to>
                                    </p:set>
                                    <p:animEffect transition="in" filter="fade">
                                      <p:cBhvr>
                                        <p:cTn id="247" dur="1000"/>
                                        <p:tgtEl>
                                          <p:spTgt spid="56"/>
                                        </p:tgtEl>
                                      </p:cBhvr>
                                    </p:animEffect>
                                    <p:anim calcmode="lin" valueType="num">
                                      <p:cBhvr>
                                        <p:cTn id="248" dur="1000" fill="hold"/>
                                        <p:tgtEl>
                                          <p:spTgt spid="56"/>
                                        </p:tgtEl>
                                        <p:attrNameLst>
                                          <p:attrName>ppt_x</p:attrName>
                                        </p:attrNameLst>
                                      </p:cBhvr>
                                      <p:tavLst>
                                        <p:tav tm="0">
                                          <p:val>
                                            <p:strVal val="#ppt_x"/>
                                          </p:val>
                                        </p:tav>
                                        <p:tav tm="100000">
                                          <p:val>
                                            <p:strVal val="#ppt_x"/>
                                          </p:val>
                                        </p:tav>
                                      </p:tavLst>
                                    </p:anim>
                                    <p:anim calcmode="lin" valueType="num">
                                      <p:cBhvr>
                                        <p:cTn id="249" dur="1000" fill="hold"/>
                                        <p:tgtEl>
                                          <p:spTgt spid="56"/>
                                        </p:tgtEl>
                                        <p:attrNameLst>
                                          <p:attrName>ppt_y</p:attrName>
                                        </p:attrNameLst>
                                      </p:cBhvr>
                                      <p:tavLst>
                                        <p:tav tm="0">
                                          <p:val>
                                            <p:strVal val="#ppt_y+.1"/>
                                          </p:val>
                                        </p:tav>
                                        <p:tav tm="100000">
                                          <p:val>
                                            <p:strVal val="#ppt_y"/>
                                          </p:val>
                                        </p:tav>
                                      </p:tavLst>
                                    </p:anim>
                                  </p:childTnLst>
                                </p:cTn>
                              </p:par>
                              <p:par>
                                <p:cTn id="250" presetID="42" presetClass="entr" presetSubtype="0" fill="hold" grpId="0" nodeType="withEffect">
                                  <p:stCondLst>
                                    <p:cond delay="0"/>
                                  </p:stCondLst>
                                  <p:childTnLst>
                                    <p:set>
                                      <p:cBhvr>
                                        <p:cTn id="251" dur="1" fill="hold">
                                          <p:stCondLst>
                                            <p:cond delay="0"/>
                                          </p:stCondLst>
                                        </p:cTn>
                                        <p:tgtEl>
                                          <p:spTgt spid="90"/>
                                        </p:tgtEl>
                                        <p:attrNameLst>
                                          <p:attrName>style.visibility</p:attrName>
                                        </p:attrNameLst>
                                      </p:cBhvr>
                                      <p:to>
                                        <p:strVal val="visible"/>
                                      </p:to>
                                    </p:set>
                                    <p:animEffect transition="in" filter="fade">
                                      <p:cBhvr>
                                        <p:cTn id="252" dur="1000"/>
                                        <p:tgtEl>
                                          <p:spTgt spid="90"/>
                                        </p:tgtEl>
                                      </p:cBhvr>
                                    </p:animEffect>
                                    <p:anim calcmode="lin" valueType="num">
                                      <p:cBhvr>
                                        <p:cTn id="253" dur="1000" fill="hold"/>
                                        <p:tgtEl>
                                          <p:spTgt spid="90"/>
                                        </p:tgtEl>
                                        <p:attrNameLst>
                                          <p:attrName>ppt_x</p:attrName>
                                        </p:attrNameLst>
                                      </p:cBhvr>
                                      <p:tavLst>
                                        <p:tav tm="0">
                                          <p:val>
                                            <p:strVal val="#ppt_x"/>
                                          </p:val>
                                        </p:tav>
                                        <p:tav tm="100000">
                                          <p:val>
                                            <p:strVal val="#ppt_x"/>
                                          </p:val>
                                        </p:tav>
                                      </p:tavLst>
                                    </p:anim>
                                    <p:anim calcmode="lin" valueType="num">
                                      <p:cBhvr>
                                        <p:cTn id="254" dur="1000" fill="hold"/>
                                        <p:tgtEl>
                                          <p:spTgt spid="90"/>
                                        </p:tgtEl>
                                        <p:attrNameLst>
                                          <p:attrName>ppt_y</p:attrName>
                                        </p:attrNameLst>
                                      </p:cBhvr>
                                      <p:tavLst>
                                        <p:tav tm="0">
                                          <p:val>
                                            <p:strVal val="#ppt_y+.1"/>
                                          </p:val>
                                        </p:tav>
                                        <p:tav tm="100000">
                                          <p:val>
                                            <p:strVal val="#ppt_y"/>
                                          </p:val>
                                        </p:tav>
                                      </p:tavLst>
                                    </p:anim>
                                  </p:childTnLst>
                                </p:cTn>
                              </p:par>
                              <p:par>
                                <p:cTn id="255" presetID="42" presetClass="entr" presetSubtype="0" fill="hold" grpId="0" nodeType="withEffect">
                                  <p:stCondLst>
                                    <p:cond delay="0"/>
                                  </p:stCondLst>
                                  <p:childTnLst>
                                    <p:set>
                                      <p:cBhvr>
                                        <p:cTn id="256" dur="1" fill="hold">
                                          <p:stCondLst>
                                            <p:cond delay="0"/>
                                          </p:stCondLst>
                                        </p:cTn>
                                        <p:tgtEl>
                                          <p:spTgt spid="95"/>
                                        </p:tgtEl>
                                        <p:attrNameLst>
                                          <p:attrName>style.visibility</p:attrName>
                                        </p:attrNameLst>
                                      </p:cBhvr>
                                      <p:to>
                                        <p:strVal val="visible"/>
                                      </p:to>
                                    </p:set>
                                    <p:animEffect transition="in" filter="fade">
                                      <p:cBhvr>
                                        <p:cTn id="257" dur="1000"/>
                                        <p:tgtEl>
                                          <p:spTgt spid="95"/>
                                        </p:tgtEl>
                                      </p:cBhvr>
                                    </p:animEffect>
                                    <p:anim calcmode="lin" valueType="num">
                                      <p:cBhvr>
                                        <p:cTn id="258" dur="1000" fill="hold"/>
                                        <p:tgtEl>
                                          <p:spTgt spid="95"/>
                                        </p:tgtEl>
                                        <p:attrNameLst>
                                          <p:attrName>ppt_x</p:attrName>
                                        </p:attrNameLst>
                                      </p:cBhvr>
                                      <p:tavLst>
                                        <p:tav tm="0">
                                          <p:val>
                                            <p:strVal val="#ppt_x"/>
                                          </p:val>
                                        </p:tav>
                                        <p:tav tm="100000">
                                          <p:val>
                                            <p:strVal val="#ppt_x"/>
                                          </p:val>
                                        </p:tav>
                                      </p:tavLst>
                                    </p:anim>
                                    <p:anim calcmode="lin" valueType="num">
                                      <p:cBhvr>
                                        <p:cTn id="259" dur="1000" fill="hold"/>
                                        <p:tgtEl>
                                          <p:spTgt spid="95"/>
                                        </p:tgtEl>
                                        <p:attrNameLst>
                                          <p:attrName>ppt_y</p:attrName>
                                        </p:attrNameLst>
                                      </p:cBhvr>
                                      <p:tavLst>
                                        <p:tav tm="0">
                                          <p:val>
                                            <p:strVal val="#ppt_y+.1"/>
                                          </p:val>
                                        </p:tav>
                                        <p:tav tm="100000">
                                          <p:val>
                                            <p:strVal val="#ppt_y"/>
                                          </p:val>
                                        </p:tav>
                                      </p:tavLst>
                                    </p:anim>
                                  </p:childTnLst>
                                </p:cTn>
                              </p:par>
                              <p:par>
                                <p:cTn id="260" presetID="42" presetClass="entr" presetSubtype="0" fill="hold" grpId="0" nodeType="withEffect">
                                  <p:stCondLst>
                                    <p:cond delay="0"/>
                                  </p:stCondLst>
                                  <p:childTnLst>
                                    <p:set>
                                      <p:cBhvr>
                                        <p:cTn id="261" dur="1" fill="hold">
                                          <p:stCondLst>
                                            <p:cond delay="0"/>
                                          </p:stCondLst>
                                        </p:cTn>
                                        <p:tgtEl>
                                          <p:spTgt spid="78"/>
                                        </p:tgtEl>
                                        <p:attrNameLst>
                                          <p:attrName>style.visibility</p:attrName>
                                        </p:attrNameLst>
                                      </p:cBhvr>
                                      <p:to>
                                        <p:strVal val="visible"/>
                                      </p:to>
                                    </p:set>
                                    <p:animEffect transition="in" filter="fade">
                                      <p:cBhvr>
                                        <p:cTn id="262" dur="1000"/>
                                        <p:tgtEl>
                                          <p:spTgt spid="78"/>
                                        </p:tgtEl>
                                      </p:cBhvr>
                                    </p:animEffect>
                                    <p:anim calcmode="lin" valueType="num">
                                      <p:cBhvr>
                                        <p:cTn id="263" dur="1000" fill="hold"/>
                                        <p:tgtEl>
                                          <p:spTgt spid="78"/>
                                        </p:tgtEl>
                                        <p:attrNameLst>
                                          <p:attrName>ppt_x</p:attrName>
                                        </p:attrNameLst>
                                      </p:cBhvr>
                                      <p:tavLst>
                                        <p:tav tm="0">
                                          <p:val>
                                            <p:strVal val="#ppt_x"/>
                                          </p:val>
                                        </p:tav>
                                        <p:tav tm="100000">
                                          <p:val>
                                            <p:strVal val="#ppt_x"/>
                                          </p:val>
                                        </p:tav>
                                      </p:tavLst>
                                    </p:anim>
                                    <p:anim calcmode="lin" valueType="num">
                                      <p:cBhvr>
                                        <p:cTn id="264" dur="1000" fill="hold"/>
                                        <p:tgtEl>
                                          <p:spTgt spid="78"/>
                                        </p:tgtEl>
                                        <p:attrNameLst>
                                          <p:attrName>ppt_y</p:attrName>
                                        </p:attrNameLst>
                                      </p:cBhvr>
                                      <p:tavLst>
                                        <p:tav tm="0">
                                          <p:val>
                                            <p:strVal val="#ppt_y+.1"/>
                                          </p:val>
                                        </p:tav>
                                        <p:tav tm="100000">
                                          <p:val>
                                            <p:strVal val="#ppt_y"/>
                                          </p:val>
                                        </p:tav>
                                      </p:tavLst>
                                    </p:anim>
                                  </p:childTnLst>
                                </p:cTn>
                              </p:par>
                              <p:par>
                                <p:cTn id="265" presetID="42" presetClass="entr" presetSubtype="0" fill="hold" grpId="0" nodeType="withEffect">
                                  <p:stCondLst>
                                    <p:cond delay="0"/>
                                  </p:stCondLst>
                                  <p:childTnLst>
                                    <p:set>
                                      <p:cBhvr>
                                        <p:cTn id="266" dur="1" fill="hold">
                                          <p:stCondLst>
                                            <p:cond delay="0"/>
                                          </p:stCondLst>
                                        </p:cTn>
                                        <p:tgtEl>
                                          <p:spTgt spid="77"/>
                                        </p:tgtEl>
                                        <p:attrNameLst>
                                          <p:attrName>style.visibility</p:attrName>
                                        </p:attrNameLst>
                                      </p:cBhvr>
                                      <p:to>
                                        <p:strVal val="visible"/>
                                      </p:to>
                                    </p:set>
                                    <p:animEffect transition="in" filter="fade">
                                      <p:cBhvr>
                                        <p:cTn id="267" dur="1000"/>
                                        <p:tgtEl>
                                          <p:spTgt spid="77"/>
                                        </p:tgtEl>
                                      </p:cBhvr>
                                    </p:animEffect>
                                    <p:anim calcmode="lin" valueType="num">
                                      <p:cBhvr>
                                        <p:cTn id="268" dur="1000" fill="hold"/>
                                        <p:tgtEl>
                                          <p:spTgt spid="77"/>
                                        </p:tgtEl>
                                        <p:attrNameLst>
                                          <p:attrName>ppt_x</p:attrName>
                                        </p:attrNameLst>
                                      </p:cBhvr>
                                      <p:tavLst>
                                        <p:tav tm="0">
                                          <p:val>
                                            <p:strVal val="#ppt_x"/>
                                          </p:val>
                                        </p:tav>
                                        <p:tav tm="100000">
                                          <p:val>
                                            <p:strVal val="#ppt_x"/>
                                          </p:val>
                                        </p:tav>
                                      </p:tavLst>
                                    </p:anim>
                                    <p:anim calcmode="lin" valueType="num">
                                      <p:cBhvr>
                                        <p:cTn id="269" dur="1000" fill="hold"/>
                                        <p:tgtEl>
                                          <p:spTgt spid="77"/>
                                        </p:tgtEl>
                                        <p:attrNameLst>
                                          <p:attrName>ppt_y</p:attrName>
                                        </p:attrNameLst>
                                      </p:cBhvr>
                                      <p:tavLst>
                                        <p:tav tm="0">
                                          <p:val>
                                            <p:strVal val="#ppt_y+.1"/>
                                          </p:val>
                                        </p:tav>
                                        <p:tav tm="100000">
                                          <p:val>
                                            <p:strVal val="#ppt_y"/>
                                          </p:val>
                                        </p:tav>
                                      </p:tavLst>
                                    </p:anim>
                                  </p:childTnLst>
                                </p:cTn>
                              </p:par>
                              <p:par>
                                <p:cTn id="270" presetID="42" presetClass="entr" presetSubtype="0" fill="hold" grpId="0" nodeType="withEffect">
                                  <p:stCondLst>
                                    <p:cond delay="0"/>
                                  </p:stCondLst>
                                  <p:childTnLst>
                                    <p:set>
                                      <p:cBhvr>
                                        <p:cTn id="271" dur="1" fill="hold">
                                          <p:stCondLst>
                                            <p:cond delay="0"/>
                                          </p:stCondLst>
                                        </p:cTn>
                                        <p:tgtEl>
                                          <p:spTgt spid="64"/>
                                        </p:tgtEl>
                                        <p:attrNameLst>
                                          <p:attrName>style.visibility</p:attrName>
                                        </p:attrNameLst>
                                      </p:cBhvr>
                                      <p:to>
                                        <p:strVal val="visible"/>
                                      </p:to>
                                    </p:set>
                                    <p:animEffect transition="in" filter="fade">
                                      <p:cBhvr>
                                        <p:cTn id="272" dur="1000"/>
                                        <p:tgtEl>
                                          <p:spTgt spid="64"/>
                                        </p:tgtEl>
                                      </p:cBhvr>
                                    </p:animEffect>
                                    <p:anim calcmode="lin" valueType="num">
                                      <p:cBhvr>
                                        <p:cTn id="273" dur="1000" fill="hold"/>
                                        <p:tgtEl>
                                          <p:spTgt spid="64"/>
                                        </p:tgtEl>
                                        <p:attrNameLst>
                                          <p:attrName>ppt_x</p:attrName>
                                        </p:attrNameLst>
                                      </p:cBhvr>
                                      <p:tavLst>
                                        <p:tav tm="0">
                                          <p:val>
                                            <p:strVal val="#ppt_x"/>
                                          </p:val>
                                        </p:tav>
                                        <p:tav tm="100000">
                                          <p:val>
                                            <p:strVal val="#ppt_x"/>
                                          </p:val>
                                        </p:tav>
                                      </p:tavLst>
                                    </p:anim>
                                    <p:anim calcmode="lin" valueType="num">
                                      <p:cBhvr>
                                        <p:cTn id="274" dur="1000" fill="hold"/>
                                        <p:tgtEl>
                                          <p:spTgt spid="64"/>
                                        </p:tgtEl>
                                        <p:attrNameLst>
                                          <p:attrName>ppt_y</p:attrName>
                                        </p:attrNameLst>
                                      </p:cBhvr>
                                      <p:tavLst>
                                        <p:tav tm="0">
                                          <p:val>
                                            <p:strVal val="#ppt_y+.1"/>
                                          </p:val>
                                        </p:tav>
                                        <p:tav tm="100000">
                                          <p:val>
                                            <p:strVal val="#ppt_y"/>
                                          </p:val>
                                        </p:tav>
                                      </p:tavLst>
                                    </p:anim>
                                  </p:childTnLst>
                                </p:cTn>
                              </p:par>
                              <p:par>
                                <p:cTn id="275" presetID="42" presetClass="entr" presetSubtype="0" fill="hold" nodeType="withEffect">
                                  <p:stCondLst>
                                    <p:cond delay="0"/>
                                  </p:stCondLst>
                                  <p:childTnLst>
                                    <p:set>
                                      <p:cBhvr>
                                        <p:cTn id="276" dur="1" fill="hold">
                                          <p:stCondLst>
                                            <p:cond delay="0"/>
                                          </p:stCondLst>
                                        </p:cTn>
                                        <p:tgtEl>
                                          <p:spTgt spid="82"/>
                                        </p:tgtEl>
                                        <p:attrNameLst>
                                          <p:attrName>style.visibility</p:attrName>
                                        </p:attrNameLst>
                                      </p:cBhvr>
                                      <p:to>
                                        <p:strVal val="visible"/>
                                      </p:to>
                                    </p:set>
                                    <p:animEffect transition="in" filter="fade">
                                      <p:cBhvr>
                                        <p:cTn id="277" dur="1000"/>
                                        <p:tgtEl>
                                          <p:spTgt spid="82"/>
                                        </p:tgtEl>
                                      </p:cBhvr>
                                    </p:animEffect>
                                    <p:anim calcmode="lin" valueType="num">
                                      <p:cBhvr>
                                        <p:cTn id="278" dur="1000" fill="hold"/>
                                        <p:tgtEl>
                                          <p:spTgt spid="82"/>
                                        </p:tgtEl>
                                        <p:attrNameLst>
                                          <p:attrName>ppt_x</p:attrName>
                                        </p:attrNameLst>
                                      </p:cBhvr>
                                      <p:tavLst>
                                        <p:tav tm="0">
                                          <p:val>
                                            <p:strVal val="#ppt_x"/>
                                          </p:val>
                                        </p:tav>
                                        <p:tav tm="100000">
                                          <p:val>
                                            <p:strVal val="#ppt_x"/>
                                          </p:val>
                                        </p:tav>
                                      </p:tavLst>
                                    </p:anim>
                                    <p:anim calcmode="lin" valueType="num">
                                      <p:cBhvr>
                                        <p:cTn id="279" dur="1000" fill="hold"/>
                                        <p:tgtEl>
                                          <p:spTgt spid="82"/>
                                        </p:tgtEl>
                                        <p:attrNameLst>
                                          <p:attrName>ppt_y</p:attrName>
                                        </p:attrNameLst>
                                      </p:cBhvr>
                                      <p:tavLst>
                                        <p:tav tm="0">
                                          <p:val>
                                            <p:strVal val="#ppt_y+.1"/>
                                          </p:val>
                                        </p:tav>
                                        <p:tav tm="100000">
                                          <p:val>
                                            <p:strVal val="#ppt_y"/>
                                          </p:val>
                                        </p:tav>
                                      </p:tavLst>
                                    </p:anim>
                                  </p:childTnLst>
                                </p:cTn>
                              </p:par>
                              <p:par>
                                <p:cTn id="280" presetID="42" presetClass="entr" presetSubtype="0" fill="hold" nodeType="withEffect">
                                  <p:stCondLst>
                                    <p:cond delay="0"/>
                                  </p:stCondLst>
                                  <p:childTnLst>
                                    <p:set>
                                      <p:cBhvr>
                                        <p:cTn id="281" dur="1" fill="hold">
                                          <p:stCondLst>
                                            <p:cond delay="0"/>
                                          </p:stCondLst>
                                        </p:cTn>
                                        <p:tgtEl>
                                          <p:spTgt spid="102"/>
                                        </p:tgtEl>
                                        <p:attrNameLst>
                                          <p:attrName>style.visibility</p:attrName>
                                        </p:attrNameLst>
                                      </p:cBhvr>
                                      <p:to>
                                        <p:strVal val="visible"/>
                                      </p:to>
                                    </p:set>
                                    <p:animEffect transition="in" filter="fade">
                                      <p:cBhvr>
                                        <p:cTn id="282" dur="1000"/>
                                        <p:tgtEl>
                                          <p:spTgt spid="102"/>
                                        </p:tgtEl>
                                      </p:cBhvr>
                                    </p:animEffect>
                                    <p:anim calcmode="lin" valueType="num">
                                      <p:cBhvr>
                                        <p:cTn id="283" dur="1000" fill="hold"/>
                                        <p:tgtEl>
                                          <p:spTgt spid="102"/>
                                        </p:tgtEl>
                                        <p:attrNameLst>
                                          <p:attrName>ppt_x</p:attrName>
                                        </p:attrNameLst>
                                      </p:cBhvr>
                                      <p:tavLst>
                                        <p:tav tm="0">
                                          <p:val>
                                            <p:strVal val="#ppt_x"/>
                                          </p:val>
                                        </p:tav>
                                        <p:tav tm="100000">
                                          <p:val>
                                            <p:strVal val="#ppt_x"/>
                                          </p:val>
                                        </p:tav>
                                      </p:tavLst>
                                    </p:anim>
                                    <p:anim calcmode="lin" valueType="num">
                                      <p:cBhvr>
                                        <p:cTn id="284"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285" fill="hold">
                      <p:stCondLst>
                        <p:cond delay="indefinite"/>
                      </p:stCondLst>
                      <p:childTnLst>
                        <p:par>
                          <p:cTn id="286" fill="hold">
                            <p:stCondLst>
                              <p:cond delay="0"/>
                            </p:stCondLst>
                            <p:childTnLst>
                              <p:par>
                                <p:cTn id="287" presetID="42" presetClass="entr" presetSubtype="0" fill="hold" nodeType="clickEffect">
                                  <p:stCondLst>
                                    <p:cond delay="0"/>
                                  </p:stCondLst>
                                  <p:childTnLst>
                                    <p:set>
                                      <p:cBhvr>
                                        <p:cTn id="288" dur="1" fill="hold">
                                          <p:stCondLst>
                                            <p:cond delay="0"/>
                                          </p:stCondLst>
                                        </p:cTn>
                                        <p:tgtEl>
                                          <p:spTgt spid="22"/>
                                        </p:tgtEl>
                                        <p:attrNameLst>
                                          <p:attrName>style.visibility</p:attrName>
                                        </p:attrNameLst>
                                      </p:cBhvr>
                                      <p:to>
                                        <p:strVal val="visible"/>
                                      </p:to>
                                    </p:set>
                                    <p:animEffect transition="in" filter="fade">
                                      <p:cBhvr>
                                        <p:cTn id="289" dur="1000"/>
                                        <p:tgtEl>
                                          <p:spTgt spid="22"/>
                                        </p:tgtEl>
                                      </p:cBhvr>
                                    </p:animEffect>
                                    <p:anim calcmode="lin" valueType="num">
                                      <p:cBhvr>
                                        <p:cTn id="290" dur="1000" fill="hold"/>
                                        <p:tgtEl>
                                          <p:spTgt spid="22"/>
                                        </p:tgtEl>
                                        <p:attrNameLst>
                                          <p:attrName>ppt_x</p:attrName>
                                        </p:attrNameLst>
                                      </p:cBhvr>
                                      <p:tavLst>
                                        <p:tav tm="0">
                                          <p:val>
                                            <p:strVal val="#ppt_x"/>
                                          </p:val>
                                        </p:tav>
                                        <p:tav tm="100000">
                                          <p:val>
                                            <p:strVal val="#ppt_x"/>
                                          </p:val>
                                        </p:tav>
                                      </p:tavLst>
                                    </p:anim>
                                    <p:anim calcmode="lin" valueType="num">
                                      <p:cBhvr>
                                        <p:cTn id="29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6" grpId="0" animBg="1"/>
      <p:bldP spid="57" grpId="0" animBg="1"/>
      <p:bldP spid="61" grpId="0" animBg="1"/>
      <p:bldP spid="63" grpId="0" animBg="1"/>
      <p:bldP spid="64" grpId="0" animBg="1"/>
      <p:bldP spid="66" grpId="0" animBg="1"/>
      <p:bldP spid="70" grpId="0" animBg="1"/>
      <p:bldP spid="71" grpId="0" animBg="1"/>
      <p:bldP spid="76" grpId="0" animBg="1"/>
      <p:bldP spid="77" grpId="0" animBg="1"/>
      <p:bldP spid="78" grpId="0" animBg="1"/>
      <p:bldP spid="89" grpId="0" animBg="1"/>
      <p:bldP spid="90" grpId="0" animBg="1"/>
      <p:bldP spid="91" grpId="0" animBg="1"/>
      <p:bldP spid="92" grpId="0"/>
      <p:bldP spid="93" grpId="0"/>
      <p:bldP spid="94" grpId="0"/>
      <p:bldP spid="95" grpId="0" animBg="1"/>
      <p:bldP spid="96" grpId="0" animBg="1"/>
      <p:bldP spid="97" grpId="0" animBg="1"/>
      <p:bldP spid="98" grpId="0" animBg="1"/>
      <p:bldP spid="99" grpId="0"/>
      <p:bldP spid="105" grpId="0"/>
      <p:bldP spid="106" grpId="0" animBg="1"/>
      <p:bldP spid="107" grpId="0" animBg="1"/>
      <p:bldP spid="17" grpId="0" animBg="1"/>
      <p:bldP spid="32" grpId="0" animBg="1"/>
      <p:bldP spid="8" grpId="0" animBg="1"/>
      <p:bldP spid="9" grpId="0" animBg="1"/>
      <p:bldP spid="10" grpId="0" animBg="1"/>
      <p:bldP spid="11" grpId="0" animBg="1"/>
      <p:bldP spid="12" grpId="0" animBg="1"/>
      <p:bldP spid="52" grpId="0"/>
      <p:bldP spid="53" grpId="0"/>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0D1A-C9C8-42B6-AE14-05039817D29D}"/>
              </a:ext>
            </a:extLst>
          </p:cNvPr>
          <p:cNvSpPr>
            <a:spLocks noGrp="1"/>
          </p:cNvSpPr>
          <p:nvPr>
            <p:ph type="title"/>
          </p:nvPr>
        </p:nvSpPr>
        <p:spPr>
          <a:xfrm>
            <a:off x="186885" y="3429000"/>
            <a:ext cx="9276603" cy="1133475"/>
          </a:xfrm>
        </p:spPr>
        <p:txBody>
          <a:bodyPr/>
          <a:lstStyle/>
          <a:p>
            <a:r>
              <a:rPr lang="en-US" dirty="0"/>
              <a:t>Sunfish - Agent Communications</a:t>
            </a:r>
          </a:p>
        </p:txBody>
      </p:sp>
      <p:sp>
        <p:nvSpPr>
          <p:cNvPr id="3" name="Text Placeholder 2">
            <a:extLst>
              <a:ext uri="{FF2B5EF4-FFF2-40B4-BE49-F238E27FC236}">
                <a16:creationId xmlns:a16="http://schemas.microsoft.com/office/drawing/2014/main" id="{B9680722-36C2-4A0D-8D75-D59BD6734DC4}"/>
              </a:ext>
            </a:extLst>
          </p:cNvPr>
          <p:cNvSpPr>
            <a:spLocks noGrp="1"/>
          </p:cNvSpPr>
          <p:nvPr>
            <p:ph type="body" idx="1"/>
          </p:nvPr>
        </p:nvSpPr>
        <p:spPr>
          <a:xfrm>
            <a:off x="186886" y="4589463"/>
            <a:ext cx="9056266" cy="1500187"/>
          </a:xfrm>
        </p:spPr>
        <p:txBody>
          <a:bodyPr/>
          <a:lstStyle/>
          <a:p>
            <a:r>
              <a:rPr lang="en-US" dirty="0"/>
              <a:t>How does Sunfish communicate with a fabric Agent / Manager?</a:t>
            </a:r>
          </a:p>
        </p:txBody>
      </p:sp>
    </p:spTree>
    <p:extLst>
      <p:ext uri="{BB962C8B-B14F-4D97-AF65-F5344CB8AC3E}">
        <p14:creationId xmlns:p14="http://schemas.microsoft.com/office/powerpoint/2010/main" val="2614527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1F87-D35D-E851-D46C-9218ED80BE88}"/>
              </a:ext>
            </a:extLst>
          </p:cNvPr>
          <p:cNvSpPr>
            <a:spLocks noGrp="1"/>
          </p:cNvSpPr>
          <p:nvPr>
            <p:ph type="title"/>
          </p:nvPr>
        </p:nvSpPr>
        <p:spPr/>
        <p:txBody>
          <a:bodyPr/>
          <a:lstStyle/>
          <a:p>
            <a:r>
              <a:rPr lang="en-US" dirty="0"/>
              <a:t>Sunfish and Agent Communication</a:t>
            </a:r>
            <a:endParaRPr lang="en-GB" dirty="0"/>
          </a:p>
        </p:txBody>
      </p:sp>
      <p:sp>
        <p:nvSpPr>
          <p:cNvPr id="3" name="Content Placeholder 2">
            <a:extLst>
              <a:ext uri="{FF2B5EF4-FFF2-40B4-BE49-F238E27FC236}">
                <a16:creationId xmlns:a16="http://schemas.microsoft.com/office/drawing/2014/main" id="{904C281E-6C13-AF2D-686E-061E47502D22}"/>
              </a:ext>
            </a:extLst>
          </p:cNvPr>
          <p:cNvSpPr>
            <a:spLocks noGrp="1"/>
          </p:cNvSpPr>
          <p:nvPr>
            <p:ph idx="1"/>
          </p:nvPr>
        </p:nvSpPr>
        <p:spPr>
          <a:xfrm>
            <a:off x="254977" y="1493104"/>
            <a:ext cx="11779548" cy="4643291"/>
          </a:xfrm>
        </p:spPr>
        <p:txBody>
          <a:bodyPr>
            <a:normAutofit fontScale="77500" lnSpcReduction="20000"/>
          </a:bodyPr>
          <a:lstStyle/>
          <a:p>
            <a:r>
              <a:rPr lang="en-US" dirty="0"/>
              <a:t>Sunfish communications with its Agents are Event Driven</a:t>
            </a:r>
          </a:p>
          <a:p>
            <a:r>
              <a:rPr lang="en-US" dirty="0"/>
              <a:t>Agents are resource aggregators that present Sunfish with a Redfish / Swordfish model of all resources which they manage and/or model</a:t>
            </a:r>
          </a:p>
          <a:p>
            <a:r>
              <a:rPr lang="en-US" dirty="0"/>
              <a:t>Agents send Events to Sunfish </a:t>
            </a:r>
          </a:p>
          <a:p>
            <a:pPr lvl="1"/>
            <a:r>
              <a:rPr lang="en-US" dirty="0"/>
              <a:t>To start the Sunfish – Agent interface</a:t>
            </a:r>
          </a:p>
          <a:p>
            <a:pPr lvl="1"/>
            <a:r>
              <a:rPr lang="en-US" dirty="0"/>
              <a:t>To alert Sunfish of the presence of new resources</a:t>
            </a:r>
          </a:p>
          <a:p>
            <a:pPr lvl="1"/>
            <a:r>
              <a:rPr lang="en-US" dirty="0"/>
              <a:t>To alert Sunfish of health and status changes in existing resources</a:t>
            </a:r>
          </a:p>
          <a:p>
            <a:pPr lvl="1"/>
            <a:r>
              <a:rPr lang="en-US" dirty="0"/>
              <a:t>To inform Sunfish of Events received from resources the Agent manages</a:t>
            </a:r>
          </a:p>
          <a:p>
            <a:r>
              <a:rPr lang="en-US" dirty="0"/>
              <a:t>Sunfish registers for Events associated with resources</a:t>
            </a:r>
          </a:p>
          <a:p>
            <a:r>
              <a:rPr lang="en-US" dirty="0"/>
              <a:t>Sunfish sends Redfish and Swordfish API calls to Agents</a:t>
            </a:r>
          </a:p>
          <a:p>
            <a:pPr lvl="1"/>
            <a:r>
              <a:rPr lang="en-US" dirty="0"/>
              <a:t>To query the latest status, health, or configuration of the Agents’ resources</a:t>
            </a:r>
          </a:p>
          <a:p>
            <a:pPr lvl="1"/>
            <a:r>
              <a:rPr lang="en-US" dirty="0"/>
              <a:t>To request changes in state or configuration of Agents’ resources</a:t>
            </a:r>
          </a:p>
          <a:p>
            <a:pPr lvl="1"/>
            <a:r>
              <a:rPr lang="en-US" dirty="0"/>
              <a:t>To Create or Destroy logical Redfish and Swordfish objects which impact Agents’ resources</a:t>
            </a:r>
          </a:p>
          <a:p>
            <a:r>
              <a:rPr lang="en-US" dirty="0"/>
              <a:t>Goal is to keep the Sunfish resource models current without ‘polling’</a:t>
            </a:r>
            <a:endParaRPr lang="en-GB" dirty="0"/>
          </a:p>
        </p:txBody>
      </p:sp>
    </p:spTree>
    <p:extLst>
      <p:ext uri="{BB962C8B-B14F-4D97-AF65-F5344CB8AC3E}">
        <p14:creationId xmlns:p14="http://schemas.microsoft.com/office/powerpoint/2010/main" val="390519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1000"/>
                                        <p:tgtEl>
                                          <p:spTgt spid="3">
                                            <p:txEl>
                                              <p:pRg st="8" end="8"/>
                                            </p:txEl>
                                          </p:spTgt>
                                        </p:tgtEl>
                                      </p:cBhvr>
                                    </p:animEffect>
                                    <p:anim calcmode="lin" valueType="num">
                                      <p:cBhvr>
                                        <p:cTn id="5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1000"/>
                                        <p:tgtEl>
                                          <p:spTgt spid="3">
                                            <p:txEl>
                                              <p:pRg st="9" end="9"/>
                                            </p:txEl>
                                          </p:spTgt>
                                        </p:tgtEl>
                                      </p:cBhvr>
                                    </p:animEffect>
                                    <p:anim calcmode="lin" valueType="num">
                                      <p:cBhvr>
                                        <p:cTn id="5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1000"/>
                                        <p:tgtEl>
                                          <p:spTgt spid="3">
                                            <p:txEl>
                                              <p:pRg st="10" end="10"/>
                                            </p:txEl>
                                          </p:spTgt>
                                        </p:tgtEl>
                                      </p:cBhvr>
                                    </p:animEffect>
                                    <p:anim calcmode="lin" valueType="num">
                                      <p:cBhvr>
                                        <p:cTn id="6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3">
                                            <p:txEl>
                                              <p:pRg st="12" end="12"/>
                                            </p:txEl>
                                          </p:spTgt>
                                        </p:tgtEl>
                                        <p:attrNameLst>
                                          <p:attrName>style.visibility</p:attrName>
                                        </p:attrNameLst>
                                      </p:cBhvr>
                                      <p:to>
                                        <p:strVal val="visible"/>
                                      </p:to>
                                    </p:set>
                                    <p:animEffect transition="in" filter="fade">
                                      <p:cBhvr>
                                        <p:cTn id="74" dur="1000"/>
                                        <p:tgtEl>
                                          <p:spTgt spid="3">
                                            <p:txEl>
                                              <p:pRg st="12" end="12"/>
                                            </p:txEl>
                                          </p:spTgt>
                                        </p:tgtEl>
                                      </p:cBhvr>
                                    </p:animEffect>
                                    <p:anim calcmode="lin" valueType="num">
                                      <p:cBhvr>
                                        <p:cTn id="7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SNIA">
      <a:dk1>
        <a:srgbClr val="000000"/>
      </a:dk1>
      <a:lt1>
        <a:sysClr val="window" lastClr="FFFFFF"/>
      </a:lt1>
      <a:dk2>
        <a:srgbClr val="7030A0"/>
      </a:dk2>
      <a:lt2>
        <a:srgbClr val="E7E6E6"/>
      </a:lt2>
      <a:accent1>
        <a:srgbClr val="006CBD"/>
      </a:accent1>
      <a:accent2>
        <a:srgbClr val="1D9EFF"/>
      </a:accent2>
      <a:accent3>
        <a:srgbClr val="B0DDFF"/>
      </a:accent3>
      <a:accent4>
        <a:srgbClr val="7CC7FF"/>
      </a:accent4>
      <a:accent5>
        <a:srgbClr val="C7A2E3"/>
      </a:accent5>
      <a:accent6>
        <a:srgbClr val="DB258D"/>
      </a:accent6>
      <a:hlink>
        <a:srgbClr val="1D9EFF"/>
      </a:hlink>
      <a:folHlink>
        <a:srgbClr val="B0DD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48B1AE-59C0-45A8-B35C-0006ED5A7726}" vid="{71228000-56B0-4AB9-B9A9-3EF6097F8E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14886</TotalTime>
  <Words>3892</Words>
  <Application>Microsoft Office PowerPoint</Application>
  <PresentationFormat>Widescreen</PresentationFormat>
  <Paragraphs>651</Paragraphs>
  <Slides>21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HelvNeue for IBM</vt:lpstr>
      <vt:lpstr>Wingdings</vt:lpstr>
      <vt:lpstr>3_Office Theme</vt:lpstr>
      <vt:lpstr>Sunfish Open Source Management for CDI</vt:lpstr>
      <vt:lpstr>Agenda</vt:lpstr>
      <vt:lpstr>Sunfish Overview</vt:lpstr>
      <vt:lpstr>Composable Disaggregated Infrastructure (CDI)</vt:lpstr>
      <vt:lpstr>Sunfish </vt:lpstr>
      <vt:lpstr>The Sunfish Objective in Visual Form</vt:lpstr>
      <vt:lpstr> The Sunfish Open Fabric Management Framework</vt:lpstr>
      <vt:lpstr>Sunfish - Agent Communications</vt:lpstr>
      <vt:lpstr>Sunfish and Agent Communication</vt:lpstr>
      <vt:lpstr>Early Discovery and Late Lifecycle Management</vt:lpstr>
      <vt:lpstr>Demo of Sunfish – Agent Start Up</vt:lpstr>
      <vt:lpstr>Sunfish and Multiple Agents</vt:lpstr>
      <vt:lpstr>Why Sunfish?:  A Simple Disaggregated Infrastructure Example</vt:lpstr>
      <vt:lpstr> The Sunfish Open Fabric Management Framework</vt:lpstr>
      <vt:lpstr>CXL Fabric Manager View </vt:lpstr>
      <vt:lpstr>Enclosure Manager View </vt:lpstr>
      <vt:lpstr>The Two Views Need To Be Merged</vt:lpstr>
      <vt:lpstr>The Two Views After Merging by Sunfish</vt:lpstr>
      <vt:lpstr>Status of Sunfish </vt:lpstr>
      <vt:lpstr>Summary and Wrap-up</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Andee Wilcott</dc:creator>
  <cp:lastModifiedBy>Herrell, Russ W (Senior System Architect)</cp:lastModifiedBy>
  <cp:revision>35</cp:revision>
  <dcterms:created xsi:type="dcterms:W3CDTF">2020-03-13T20:35:07Z</dcterms:created>
  <dcterms:modified xsi:type="dcterms:W3CDTF">2023-09-01T17:41:19Z</dcterms:modified>
</cp:coreProperties>
</file>