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1"/>
  </p:notesMasterIdLst>
  <p:sldIdLst>
    <p:sldId id="256" r:id="rId3"/>
    <p:sldId id="2629" r:id="rId4"/>
    <p:sldId id="2632" r:id="rId5"/>
    <p:sldId id="2633" r:id="rId6"/>
    <p:sldId id="2634" r:id="rId7"/>
    <p:sldId id="2635" r:id="rId8"/>
    <p:sldId id="2630" r:id="rId9"/>
    <p:sldId id="263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2FC9"/>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9" autoAdjust="0"/>
    <p:restoredTop sz="94660"/>
  </p:normalViewPr>
  <p:slideViewPr>
    <p:cSldViewPr snapToGrid="0">
      <p:cViewPr varScale="1">
        <p:scale>
          <a:sx n="112" d="100"/>
          <a:sy n="112" d="100"/>
        </p:scale>
        <p:origin x="49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772331-0FE3-49D3-895D-5F37AF5878BB}" type="datetimeFigureOut">
              <a:rPr lang="en-GB" smtClean="0"/>
              <a:t>11/04/2025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088958-461E-49E5-A7B5-316D52EB7A48}" type="slidenum">
              <a:rPr lang="en-GB" smtClean="0"/>
              <a:t>‹#›</a:t>
            </a:fld>
            <a:endParaRPr lang="en-GB"/>
          </a:p>
        </p:txBody>
      </p:sp>
    </p:spTree>
    <p:extLst>
      <p:ext uri="{BB962C8B-B14F-4D97-AF65-F5344CB8AC3E}">
        <p14:creationId xmlns:p14="http://schemas.microsoft.com/office/powerpoint/2010/main" val="1902566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“Here is a pictorial view of the Redfish model which Sunfish has uploaded from the CXL agent.</a:t>
            </a:r>
          </a:p>
          <a:p>
            <a:r>
              <a:rPr lang="en-US" dirty="0"/>
              <a:t>This Redfish bubble diagram contains all the major Redfish objects of the demo topology, but only about 1/2 of all the links.</a:t>
            </a:r>
          </a:p>
          <a:p>
            <a:r>
              <a:rPr lang="en-US" dirty="0"/>
              <a:t>This diagram shows the physical port connections that detail the physical topology (think cables between Ports), which we can generally ignore when working with the logical resources like hosts and FAM</a:t>
            </a:r>
          </a:p>
          <a:p>
            <a:r>
              <a:rPr lang="en-US" dirty="0"/>
              <a:t>Sunfish utilities and Composition services will provide examples of how to hide this complexity and present users a higher level abstracted view of basic fabric resources”</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61FA52-93B5-4E02-AE67-DD6843D5F7B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3379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983292-A1BB-04E4-7D89-2811E07ED67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B3E3AED-CCBF-DC30-337A-809D11436DE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979F426-99CA-47C4-3364-CDB59E73C150}"/>
              </a:ext>
            </a:extLst>
          </p:cNvPr>
          <p:cNvSpPr>
            <a:spLocks noGrp="1"/>
          </p:cNvSpPr>
          <p:nvPr>
            <p:ph type="body" idx="1"/>
          </p:nvPr>
        </p:nvSpPr>
        <p:spPr/>
        <p:txBody>
          <a:bodyPr/>
          <a:lstStyle/>
          <a:p>
            <a:endParaRPr lang="en-US" dirty="0"/>
          </a:p>
          <a:p>
            <a:r>
              <a:rPr lang="en-US" dirty="0"/>
              <a:t>“Here is a pictorial view of the Redfish model which Sunfish has uploaded from the CXL agent.</a:t>
            </a:r>
          </a:p>
          <a:p>
            <a:r>
              <a:rPr lang="en-US" dirty="0"/>
              <a:t>This Redfish bubble diagram contains all the major Redfish objects of the demo topology, but only about 1/2 of all the links.</a:t>
            </a:r>
          </a:p>
          <a:p>
            <a:r>
              <a:rPr lang="en-US" dirty="0"/>
              <a:t>This diagram shows the physical port connections that detail the physical topology (think cables between Ports), which we can generally ignore when working with the logical resources like hosts and FAM</a:t>
            </a:r>
          </a:p>
          <a:p>
            <a:r>
              <a:rPr lang="en-US" dirty="0"/>
              <a:t>Sunfish utilities and Composition services will provide examples of how to hide this complexity and present users a higher level abstracted view of basic fabric resources”</a:t>
            </a:r>
          </a:p>
          <a:p>
            <a:endParaRPr lang="en-US" dirty="0"/>
          </a:p>
        </p:txBody>
      </p:sp>
      <p:sp>
        <p:nvSpPr>
          <p:cNvPr id="4" name="Slide Number Placeholder 3">
            <a:extLst>
              <a:ext uri="{FF2B5EF4-FFF2-40B4-BE49-F238E27FC236}">
                <a16:creationId xmlns:a16="http://schemas.microsoft.com/office/drawing/2014/main" id="{8714A9DE-5ABE-8F78-5F4A-61B21E5D63DC}"/>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61FA52-93B5-4E02-AE67-DD6843D5F7B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917029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ACDF81-0679-18C1-43DD-BE4B5D837CA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1C91953-99FB-16A0-1210-7E71572B8B8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1EAD938-CD38-AFBE-0051-6DB4944D0D1D}"/>
              </a:ext>
            </a:extLst>
          </p:cNvPr>
          <p:cNvSpPr>
            <a:spLocks noGrp="1"/>
          </p:cNvSpPr>
          <p:nvPr>
            <p:ph type="body" idx="1"/>
          </p:nvPr>
        </p:nvSpPr>
        <p:spPr/>
        <p:txBody>
          <a:bodyPr/>
          <a:lstStyle/>
          <a:p>
            <a:endParaRPr lang="en-US" dirty="0"/>
          </a:p>
          <a:p>
            <a:r>
              <a:rPr lang="en-US" dirty="0"/>
              <a:t>“Here is a pictorial view of the Redfish model which Sunfish has uploaded from the CXL agent.</a:t>
            </a:r>
          </a:p>
          <a:p>
            <a:r>
              <a:rPr lang="en-US" dirty="0"/>
              <a:t>This Redfish bubble diagram contains all the major Redfish objects of the demo topology, but only about 1/2 of all the links.</a:t>
            </a:r>
          </a:p>
          <a:p>
            <a:r>
              <a:rPr lang="en-US" dirty="0"/>
              <a:t>This diagram shows the physical port connections that detail the physical topology (think cables between Ports), which we can generally ignore when working with the logical resources like hosts and FAM</a:t>
            </a:r>
          </a:p>
          <a:p>
            <a:r>
              <a:rPr lang="en-US" dirty="0"/>
              <a:t>Sunfish utilities and Composition services will provide examples of how to hide this complexity and present users a higher level abstracted view of basic fabric resources”</a:t>
            </a:r>
          </a:p>
          <a:p>
            <a:endParaRPr lang="en-US" dirty="0"/>
          </a:p>
        </p:txBody>
      </p:sp>
      <p:sp>
        <p:nvSpPr>
          <p:cNvPr id="4" name="Slide Number Placeholder 3">
            <a:extLst>
              <a:ext uri="{FF2B5EF4-FFF2-40B4-BE49-F238E27FC236}">
                <a16:creationId xmlns:a16="http://schemas.microsoft.com/office/drawing/2014/main" id="{7604C58B-31C5-75A9-01F7-42220E8CAFA6}"/>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61FA52-93B5-4E02-AE67-DD6843D5F7B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298500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28AA01-6D63-5834-2404-0FC26044086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76C925F-0A2F-3F3E-5839-34E88DD4B84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60788E8-EB74-F6E4-A09D-9D6A829E5AB6}"/>
              </a:ext>
            </a:extLst>
          </p:cNvPr>
          <p:cNvSpPr>
            <a:spLocks noGrp="1"/>
          </p:cNvSpPr>
          <p:nvPr>
            <p:ph type="body" idx="1"/>
          </p:nvPr>
        </p:nvSpPr>
        <p:spPr/>
        <p:txBody>
          <a:bodyPr/>
          <a:lstStyle/>
          <a:p>
            <a:endParaRPr lang="en-US" dirty="0"/>
          </a:p>
          <a:p>
            <a:r>
              <a:rPr lang="en-US" dirty="0"/>
              <a:t>“Here is a pictorial view of the Redfish model which Sunfish has uploaded from the CXL agent.</a:t>
            </a:r>
          </a:p>
          <a:p>
            <a:r>
              <a:rPr lang="en-US" dirty="0"/>
              <a:t>This Redfish bubble diagram contains all the major Redfish objects of the demo topology, but only about 1/2 of all the links.</a:t>
            </a:r>
          </a:p>
          <a:p>
            <a:r>
              <a:rPr lang="en-US" dirty="0"/>
              <a:t>This diagram shows the physical port connections that detail the physical topology (think cables between Ports), which we can generally ignore when working with the logical resources like hosts and FAM</a:t>
            </a:r>
          </a:p>
          <a:p>
            <a:r>
              <a:rPr lang="en-US" dirty="0"/>
              <a:t>Sunfish utilities and Composition services will provide examples of how to hide this complexity and present users a higher level abstracted view of basic fabric resources”</a:t>
            </a:r>
          </a:p>
          <a:p>
            <a:endParaRPr lang="en-US" dirty="0"/>
          </a:p>
        </p:txBody>
      </p:sp>
      <p:sp>
        <p:nvSpPr>
          <p:cNvPr id="4" name="Slide Number Placeholder 3">
            <a:extLst>
              <a:ext uri="{FF2B5EF4-FFF2-40B4-BE49-F238E27FC236}">
                <a16:creationId xmlns:a16="http://schemas.microsoft.com/office/drawing/2014/main" id="{DED450C1-FE0E-C3AA-32F8-7CE8E170BF1D}"/>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61FA52-93B5-4E02-AE67-DD6843D5F7B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217666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004496-219F-6FC7-72BE-59D12EF04BF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0A9A9F6-9BD1-3E80-EA4A-49A0B5E36A6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8CF52D3-01A4-A9A3-5154-35D51BA80F0F}"/>
              </a:ext>
            </a:extLst>
          </p:cNvPr>
          <p:cNvSpPr>
            <a:spLocks noGrp="1"/>
          </p:cNvSpPr>
          <p:nvPr>
            <p:ph type="body" idx="1"/>
          </p:nvPr>
        </p:nvSpPr>
        <p:spPr/>
        <p:txBody>
          <a:bodyPr/>
          <a:lstStyle/>
          <a:p>
            <a:endParaRPr lang="en-US" dirty="0"/>
          </a:p>
          <a:p>
            <a:r>
              <a:rPr lang="en-US" dirty="0"/>
              <a:t>“Here is a pictorial view of the Redfish model which Sunfish has uploaded from the CXL agent.</a:t>
            </a:r>
          </a:p>
          <a:p>
            <a:r>
              <a:rPr lang="en-US" dirty="0"/>
              <a:t>This Redfish bubble diagram contains all the major Redfish objects of the demo topology, but only about 1/2 of all the links.</a:t>
            </a:r>
          </a:p>
          <a:p>
            <a:r>
              <a:rPr lang="en-US" dirty="0"/>
              <a:t>This diagram shows the physical port connections that detail the physical topology (think cables between Ports), which we can generally ignore when working with the logical resources like hosts and FAM</a:t>
            </a:r>
          </a:p>
          <a:p>
            <a:r>
              <a:rPr lang="en-US" dirty="0"/>
              <a:t>Sunfish utilities and Composition services will provide examples of how to hide this complexity and present users a higher level abstracted view of basic fabric resources”</a:t>
            </a:r>
          </a:p>
          <a:p>
            <a:endParaRPr lang="en-US" dirty="0"/>
          </a:p>
        </p:txBody>
      </p:sp>
      <p:sp>
        <p:nvSpPr>
          <p:cNvPr id="4" name="Slide Number Placeholder 3">
            <a:extLst>
              <a:ext uri="{FF2B5EF4-FFF2-40B4-BE49-F238E27FC236}">
                <a16:creationId xmlns:a16="http://schemas.microsoft.com/office/drawing/2014/main" id="{7AABB4DA-0CAD-9118-A531-5B30F8870A12}"/>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61FA52-93B5-4E02-AE67-DD6843D5F7B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554908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DBE0CC-6E01-7BAE-9F5B-E6EE54A6B1D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8F6E7D-15FD-BC3B-C864-BD09F27B3FE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09ACEBB-55B1-B1FB-638A-4A0D5A6B6718}"/>
              </a:ext>
            </a:extLst>
          </p:cNvPr>
          <p:cNvSpPr>
            <a:spLocks noGrp="1"/>
          </p:cNvSpPr>
          <p:nvPr>
            <p:ph type="body" idx="1"/>
          </p:nvPr>
        </p:nvSpPr>
        <p:spPr/>
        <p:txBody>
          <a:bodyPr/>
          <a:lstStyle/>
          <a:p>
            <a:endParaRPr lang="en-US" dirty="0"/>
          </a:p>
          <a:p>
            <a:r>
              <a:rPr lang="en-US" dirty="0"/>
              <a:t>“Here is a pictorial view of the Redfish model which Sunfish has uploaded from the CXL agent.</a:t>
            </a:r>
          </a:p>
          <a:p>
            <a:r>
              <a:rPr lang="en-US" dirty="0"/>
              <a:t>This Redfish bubble diagram contains all the major Redfish objects of the demo topology, but only about 1/2 of all the links.</a:t>
            </a:r>
          </a:p>
          <a:p>
            <a:r>
              <a:rPr lang="en-US" dirty="0"/>
              <a:t>This diagram shows the physical port connections that detail the physical topology (think cables between Ports), which we can generally ignore when working with the logical resources like hosts and FAM</a:t>
            </a:r>
          </a:p>
          <a:p>
            <a:r>
              <a:rPr lang="en-US" dirty="0"/>
              <a:t>Sunfish utilities and Composition services will provide examples of how to hide this complexity and present users a higher level abstracted view of basic fabric resources”</a:t>
            </a:r>
          </a:p>
          <a:p>
            <a:endParaRPr lang="en-US" dirty="0"/>
          </a:p>
        </p:txBody>
      </p:sp>
      <p:sp>
        <p:nvSpPr>
          <p:cNvPr id="4" name="Slide Number Placeholder 3">
            <a:extLst>
              <a:ext uri="{FF2B5EF4-FFF2-40B4-BE49-F238E27FC236}">
                <a16:creationId xmlns:a16="http://schemas.microsoft.com/office/drawing/2014/main" id="{86E3D099-DF94-E8E7-E4F1-AE21F1C9DCA7}"/>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61FA52-93B5-4E02-AE67-DD6843D5F7B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31149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27456A-C8B1-C33A-F931-E2D27897333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49BA234-5E51-8A87-97E6-6226F71D2B5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C0D1E28-AC1F-B5FD-755E-814E51759827}"/>
              </a:ext>
            </a:extLst>
          </p:cNvPr>
          <p:cNvSpPr>
            <a:spLocks noGrp="1"/>
          </p:cNvSpPr>
          <p:nvPr>
            <p:ph type="body" idx="1"/>
          </p:nvPr>
        </p:nvSpPr>
        <p:spPr/>
        <p:txBody>
          <a:bodyPr/>
          <a:lstStyle/>
          <a:p>
            <a:endParaRPr lang="en-US" dirty="0"/>
          </a:p>
          <a:p>
            <a:r>
              <a:rPr lang="en-US" dirty="0"/>
              <a:t>“Here is a pictorial view of the Redfish model which Sunfish has uploaded from the CXL agent.</a:t>
            </a:r>
          </a:p>
          <a:p>
            <a:r>
              <a:rPr lang="en-US" dirty="0"/>
              <a:t>This Redfish bubble diagram contains all the major Redfish objects of the demo topology, but only about 1/2 of all the links.</a:t>
            </a:r>
          </a:p>
          <a:p>
            <a:r>
              <a:rPr lang="en-US" dirty="0"/>
              <a:t>This diagram shows the physical port connections that detail the physical topology (think cables between Ports), which we can generally ignore when working with the logical resources like hosts and FAM</a:t>
            </a:r>
          </a:p>
          <a:p>
            <a:r>
              <a:rPr lang="en-US" dirty="0"/>
              <a:t>Sunfish utilities and Composition services will provide examples of how to hide this complexity and present users a higher level abstracted view of basic fabric resources”</a:t>
            </a:r>
          </a:p>
          <a:p>
            <a:endParaRPr lang="en-US" dirty="0"/>
          </a:p>
        </p:txBody>
      </p:sp>
      <p:sp>
        <p:nvSpPr>
          <p:cNvPr id="4" name="Slide Number Placeholder 3">
            <a:extLst>
              <a:ext uri="{FF2B5EF4-FFF2-40B4-BE49-F238E27FC236}">
                <a16:creationId xmlns:a16="http://schemas.microsoft.com/office/drawing/2014/main" id="{9AC7C3AF-5E19-D62F-2D6B-FD1ED1A96B6F}"/>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61FA52-93B5-4E02-AE67-DD6843D5F7B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94843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CD391-ADA7-20EF-0302-335A8483EFA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7122D0A-9613-044E-062C-41CA023F02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891F88-EC28-6796-D657-EF5B47268CC6}"/>
              </a:ext>
            </a:extLst>
          </p:cNvPr>
          <p:cNvSpPr>
            <a:spLocks noGrp="1"/>
          </p:cNvSpPr>
          <p:nvPr>
            <p:ph type="dt" sz="half" idx="10"/>
          </p:nvPr>
        </p:nvSpPr>
        <p:spPr/>
        <p:txBody>
          <a:bodyPr/>
          <a:lstStyle/>
          <a:p>
            <a:fld id="{9E752626-BD05-4783-B81E-ACEF5CF915C0}" type="datetimeFigureOut">
              <a:rPr lang="en-GB" smtClean="0"/>
              <a:t>11/04/2025</a:t>
            </a:fld>
            <a:endParaRPr lang="en-GB"/>
          </a:p>
        </p:txBody>
      </p:sp>
      <p:sp>
        <p:nvSpPr>
          <p:cNvPr id="5" name="Footer Placeholder 4">
            <a:extLst>
              <a:ext uri="{FF2B5EF4-FFF2-40B4-BE49-F238E27FC236}">
                <a16:creationId xmlns:a16="http://schemas.microsoft.com/office/drawing/2014/main" id="{1824FBC2-D956-EC37-C675-8FE99EBF215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1619F74-8EBF-2CD5-05E7-291B91AF2ECB}"/>
              </a:ext>
            </a:extLst>
          </p:cNvPr>
          <p:cNvSpPr>
            <a:spLocks noGrp="1"/>
          </p:cNvSpPr>
          <p:nvPr>
            <p:ph type="sldNum" sz="quarter" idx="12"/>
          </p:nvPr>
        </p:nvSpPr>
        <p:spPr/>
        <p:txBody>
          <a:bodyPr/>
          <a:lstStyle/>
          <a:p>
            <a:fld id="{59BBE825-7772-47BE-A5B2-21D21939F9F0}" type="slidenum">
              <a:rPr lang="en-GB" smtClean="0"/>
              <a:t>‹#›</a:t>
            </a:fld>
            <a:endParaRPr lang="en-GB"/>
          </a:p>
        </p:txBody>
      </p:sp>
    </p:spTree>
    <p:extLst>
      <p:ext uri="{BB962C8B-B14F-4D97-AF65-F5344CB8AC3E}">
        <p14:creationId xmlns:p14="http://schemas.microsoft.com/office/powerpoint/2010/main" val="1143925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80F85-6517-045E-805B-B2C92DFD68B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932D702-BD2E-FA26-1F18-E3176EFCF9E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0FB94B-A0BB-35F8-EBF1-C8DBDB057185}"/>
              </a:ext>
            </a:extLst>
          </p:cNvPr>
          <p:cNvSpPr>
            <a:spLocks noGrp="1"/>
          </p:cNvSpPr>
          <p:nvPr>
            <p:ph type="dt" sz="half" idx="10"/>
          </p:nvPr>
        </p:nvSpPr>
        <p:spPr/>
        <p:txBody>
          <a:bodyPr/>
          <a:lstStyle/>
          <a:p>
            <a:fld id="{9E752626-BD05-4783-B81E-ACEF5CF915C0}" type="datetimeFigureOut">
              <a:rPr lang="en-GB" smtClean="0"/>
              <a:t>11/04/2025</a:t>
            </a:fld>
            <a:endParaRPr lang="en-GB"/>
          </a:p>
        </p:txBody>
      </p:sp>
      <p:sp>
        <p:nvSpPr>
          <p:cNvPr id="5" name="Footer Placeholder 4">
            <a:extLst>
              <a:ext uri="{FF2B5EF4-FFF2-40B4-BE49-F238E27FC236}">
                <a16:creationId xmlns:a16="http://schemas.microsoft.com/office/drawing/2014/main" id="{07F76A64-1200-2636-14BD-AE63679500B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E62C559-4ED7-61C6-A024-E961D6D61623}"/>
              </a:ext>
            </a:extLst>
          </p:cNvPr>
          <p:cNvSpPr>
            <a:spLocks noGrp="1"/>
          </p:cNvSpPr>
          <p:nvPr>
            <p:ph type="sldNum" sz="quarter" idx="12"/>
          </p:nvPr>
        </p:nvSpPr>
        <p:spPr/>
        <p:txBody>
          <a:bodyPr/>
          <a:lstStyle/>
          <a:p>
            <a:fld id="{59BBE825-7772-47BE-A5B2-21D21939F9F0}" type="slidenum">
              <a:rPr lang="en-GB" smtClean="0"/>
              <a:t>‹#›</a:t>
            </a:fld>
            <a:endParaRPr lang="en-GB"/>
          </a:p>
        </p:txBody>
      </p:sp>
    </p:spTree>
    <p:extLst>
      <p:ext uri="{BB962C8B-B14F-4D97-AF65-F5344CB8AC3E}">
        <p14:creationId xmlns:p14="http://schemas.microsoft.com/office/powerpoint/2010/main" val="3887371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B0C626-E957-8804-178D-3349AF15444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FB9094E-58B5-C6FF-93BB-FD200BE9DB8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4FB5BB6-86CB-72E6-7817-26352E9C2FB0}"/>
              </a:ext>
            </a:extLst>
          </p:cNvPr>
          <p:cNvSpPr>
            <a:spLocks noGrp="1"/>
          </p:cNvSpPr>
          <p:nvPr>
            <p:ph type="dt" sz="half" idx="10"/>
          </p:nvPr>
        </p:nvSpPr>
        <p:spPr/>
        <p:txBody>
          <a:bodyPr/>
          <a:lstStyle/>
          <a:p>
            <a:fld id="{9E752626-BD05-4783-B81E-ACEF5CF915C0}" type="datetimeFigureOut">
              <a:rPr lang="en-GB" smtClean="0"/>
              <a:t>11/04/2025</a:t>
            </a:fld>
            <a:endParaRPr lang="en-GB"/>
          </a:p>
        </p:txBody>
      </p:sp>
      <p:sp>
        <p:nvSpPr>
          <p:cNvPr id="5" name="Footer Placeholder 4">
            <a:extLst>
              <a:ext uri="{FF2B5EF4-FFF2-40B4-BE49-F238E27FC236}">
                <a16:creationId xmlns:a16="http://schemas.microsoft.com/office/drawing/2014/main" id="{7CFF2EA1-0975-496E-4E10-3A9397A8F4A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DEC8228-EFA8-A182-D03D-C5D2C9E9722A}"/>
              </a:ext>
            </a:extLst>
          </p:cNvPr>
          <p:cNvSpPr>
            <a:spLocks noGrp="1"/>
          </p:cNvSpPr>
          <p:nvPr>
            <p:ph type="sldNum" sz="quarter" idx="12"/>
          </p:nvPr>
        </p:nvSpPr>
        <p:spPr/>
        <p:txBody>
          <a:bodyPr/>
          <a:lstStyle/>
          <a:p>
            <a:fld id="{59BBE825-7772-47BE-A5B2-21D21939F9F0}" type="slidenum">
              <a:rPr lang="en-GB" smtClean="0"/>
              <a:t>‹#›</a:t>
            </a:fld>
            <a:endParaRPr lang="en-GB"/>
          </a:p>
        </p:txBody>
      </p:sp>
    </p:spTree>
    <p:extLst>
      <p:ext uri="{BB962C8B-B14F-4D97-AF65-F5344CB8AC3E}">
        <p14:creationId xmlns:p14="http://schemas.microsoft.com/office/powerpoint/2010/main" val="33416544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33CE0-1C17-D448-9D5A-268557C1FC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0C8DBDC-0D02-EC48-A7B7-DE7A61A52B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092E2A-E824-C846-A4F2-E73C003AF96B}"/>
              </a:ext>
            </a:extLst>
          </p:cNvPr>
          <p:cNvSpPr>
            <a:spLocks noGrp="1"/>
          </p:cNvSpPr>
          <p:nvPr>
            <p:ph type="dt" sz="half" idx="10"/>
          </p:nvPr>
        </p:nvSpPr>
        <p:spPr/>
        <p:txBody>
          <a:bodyPr/>
          <a:lstStyle/>
          <a:p>
            <a:fld id="{850CA631-D531-094E-8D4D-67E5C3289D88}" type="datetimeFigureOut">
              <a:rPr lang="en-US" smtClean="0"/>
              <a:t>4/11/2025</a:t>
            </a:fld>
            <a:endParaRPr lang="en-US"/>
          </a:p>
        </p:txBody>
      </p:sp>
      <p:sp>
        <p:nvSpPr>
          <p:cNvPr id="5" name="Footer Placeholder 4">
            <a:extLst>
              <a:ext uri="{FF2B5EF4-FFF2-40B4-BE49-F238E27FC236}">
                <a16:creationId xmlns:a16="http://schemas.microsoft.com/office/drawing/2014/main" id="{141FA27C-5CA6-2E4D-9EE7-7B9A6DD43A9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01CAD42-E90A-1F45-868E-F10B99205D28}"/>
              </a:ext>
            </a:extLst>
          </p:cNvPr>
          <p:cNvSpPr>
            <a:spLocks noGrp="1"/>
          </p:cNvSpPr>
          <p:nvPr>
            <p:ph type="sldNum" sz="quarter" idx="12"/>
          </p:nvPr>
        </p:nvSpPr>
        <p:spPr/>
        <p:txBody>
          <a:bodyPr/>
          <a:lstStyle/>
          <a:p>
            <a:fld id="{01E33160-36F1-DB4E-84FE-B5F5C1CFA7C6}" type="slidenum">
              <a:rPr lang="en-US" smtClean="0"/>
              <a:t>‹#›</a:t>
            </a:fld>
            <a:endParaRPr lang="en-US"/>
          </a:p>
        </p:txBody>
      </p:sp>
    </p:spTree>
    <p:extLst>
      <p:ext uri="{BB962C8B-B14F-4D97-AF65-F5344CB8AC3E}">
        <p14:creationId xmlns:p14="http://schemas.microsoft.com/office/powerpoint/2010/main" val="2472154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CE3A3-5920-A44B-A3F9-840A751593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FEC397-090A-4F40-BDE4-5BF6D497AB8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03A486-9703-AD42-A5D8-5DA8952D5458}"/>
              </a:ext>
            </a:extLst>
          </p:cNvPr>
          <p:cNvSpPr>
            <a:spLocks noGrp="1"/>
          </p:cNvSpPr>
          <p:nvPr>
            <p:ph type="dt" sz="half" idx="10"/>
          </p:nvPr>
        </p:nvSpPr>
        <p:spPr/>
        <p:txBody>
          <a:bodyPr/>
          <a:lstStyle/>
          <a:p>
            <a:fld id="{850CA631-D531-094E-8D4D-67E5C3289D88}" type="datetimeFigureOut">
              <a:rPr lang="en-US" smtClean="0"/>
              <a:t>4/11/2025</a:t>
            </a:fld>
            <a:endParaRPr lang="en-US"/>
          </a:p>
        </p:txBody>
      </p:sp>
      <p:sp>
        <p:nvSpPr>
          <p:cNvPr id="5" name="Footer Placeholder 4">
            <a:extLst>
              <a:ext uri="{FF2B5EF4-FFF2-40B4-BE49-F238E27FC236}">
                <a16:creationId xmlns:a16="http://schemas.microsoft.com/office/drawing/2014/main" id="{19FAF729-0426-9244-9236-8D90B57525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450CD3-67C0-384D-86B2-D3789814D826}"/>
              </a:ext>
            </a:extLst>
          </p:cNvPr>
          <p:cNvSpPr>
            <a:spLocks noGrp="1"/>
          </p:cNvSpPr>
          <p:nvPr>
            <p:ph type="sldNum" sz="quarter" idx="12"/>
          </p:nvPr>
        </p:nvSpPr>
        <p:spPr/>
        <p:txBody>
          <a:bodyPr/>
          <a:lstStyle/>
          <a:p>
            <a:fld id="{01E33160-36F1-DB4E-84FE-B5F5C1CFA7C6}" type="slidenum">
              <a:rPr lang="en-US" smtClean="0"/>
              <a:t>‹#›</a:t>
            </a:fld>
            <a:endParaRPr lang="en-US"/>
          </a:p>
        </p:txBody>
      </p:sp>
    </p:spTree>
    <p:extLst>
      <p:ext uri="{BB962C8B-B14F-4D97-AF65-F5344CB8AC3E}">
        <p14:creationId xmlns:p14="http://schemas.microsoft.com/office/powerpoint/2010/main" val="4870300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B14AA-8E75-0F4A-A9F5-6D4135F624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E23CF0E-80A8-154C-8A12-5F01129B86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56147CB-862F-A349-8FCB-DADAFA9F6A5A}"/>
              </a:ext>
            </a:extLst>
          </p:cNvPr>
          <p:cNvSpPr>
            <a:spLocks noGrp="1"/>
          </p:cNvSpPr>
          <p:nvPr>
            <p:ph type="dt" sz="half" idx="10"/>
          </p:nvPr>
        </p:nvSpPr>
        <p:spPr/>
        <p:txBody>
          <a:bodyPr/>
          <a:lstStyle/>
          <a:p>
            <a:fld id="{850CA631-D531-094E-8D4D-67E5C3289D88}" type="datetimeFigureOut">
              <a:rPr lang="en-US" smtClean="0"/>
              <a:t>4/11/2025</a:t>
            </a:fld>
            <a:endParaRPr lang="en-US"/>
          </a:p>
        </p:txBody>
      </p:sp>
      <p:sp>
        <p:nvSpPr>
          <p:cNvPr id="5" name="Footer Placeholder 4">
            <a:extLst>
              <a:ext uri="{FF2B5EF4-FFF2-40B4-BE49-F238E27FC236}">
                <a16:creationId xmlns:a16="http://schemas.microsoft.com/office/drawing/2014/main" id="{EB301C49-5E2F-6C43-8D3A-0952A3E0DD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3B3A20-96E3-4248-B17F-395804978414}"/>
              </a:ext>
            </a:extLst>
          </p:cNvPr>
          <p:cNvSpPr>
            <a:spLocks noGrp="1"/>
          </p:cNvSpPr>
          <p:nvPr>
            <p:ph type="sldNum" sz="quarter" idx="12"/>
          </p:nvPr>
        </p:nvSpPr>
        <p:spPr/>
        <p:txBody>
          <a:bodyPr/>
          <a:lstStyle/>
          <a:p>
            <a:fld id="{01E33160-36F1-DB4E-84FE-B5F5C1CFA7C6}" type="slidenum">
              <a:rPr lang="en-US" smtClean="0"/>
              <a:t>‹#›</a:t>
            </a:fld>
            <a:endParaRPr lang="en-US"/>
          </a:p>
        </p:txBody>
      </p:sp>
    </p:spTree>
    <p:extLst>
      <p:ext uri="{BB962C8B-B14F-4D97-AF65-F5344CB8AC3E}">
        <p14:creationId xmlns:p14="http://schemas.microsoft.com/office/powerpoint/2010/main" val="34919176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85989-FB38-0D4F-B161-FBEE2DE213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5360C3-F8C0-244A-9D28-A1530CDB604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47098B6-3800-9A40-9644-28985DA6FBD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4DF3A8C-446C-6645-BE0A-DF01AC9F3A64}"/>
              </a:ext>
            </a:extLst>
          </p:cNvPr>
          <p:cNvSpPr>
            <a:spLocks noGrp="1"/>
          </p:cNvSpPr>
          <p:nvPr>
            <p:ph type="dt" sz="half" idx="10"/>
          </p:nvPr>
        </p:nvSpPr>
        <p:spPr/>
        <p:txBody>
          <a:bodyPr/>
          <a:lstStyle/>
          <a:p>
            <a:fld id="{850CA631-D531-094E-8D4D-67E5C3289D88}" type="datetimeFigureOut">
              <a:rPr lang="en-US" smtClean="0"/>
              <a:t>4/11/2025</a:t>
            </a:fld>
            <a:endParaRPr lang="en-US"/>
          </a:p>
        </p:txBody>
      </p:sp>
      <p:sp>
        <p:nvSpPr>
          <p:cNvPr id="6" name="Footer Placeholder 5">
            <a:extLst>
              <a:ext uri="{FF2B5EF4-FFF2-40B4-BE49-F238E27FC236}">
                <a16:creationId xmlns:a16="http://schemas.microsoft.com/office/drawing/2014/main" id="{0C9CB737-483B-514A-9EEB-4371818101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01C0FC-08B5-1D43-B0E9-41CDFF0E3C1A}"/>
              </a:ext>
            </a:extLst>
          </p:cNvPr>
          <p:cNvSpPr>
            <a:spLocks noGrp="1"/>
          </p:cNvSpPr>
          <p:nvPr>
            <p:ph type="sldNum" sz="quarter" idx="12"/>
          </p:nvPr>
        </p:nvSpPr>
        <p:spPr/>
        <p:txBody>
          <a:bodyPr/>
          <a:lstStyle/>
          <a:p>
            <a:fld id="{01E33160-36F1-DB4E-84FE-B5F5C1CFA7C6}" type="slidenum">
              <a:rPr lang="en-US" smtClean="0"/>
              <a:t>‹#›</a:t>
            </a:fld>
            <a:endParaRPr lang="en-US"/>
          </a:p>
        </p:txBody>
      </p:sp>
    </p:spTree>
    <p:extLst>
      <p:ext uri="{BB962C8B-B14F-4D97-AF65-F5344CB8AC3E}">
        <p14:creationId xmlns:p14="http://schemas.microsoft.com/office/powerpoint/2010/main" val="1463033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06EE2-E088-EA40-AC9D-1FAD82DB7F6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3B844B7-8BD9-D84D-AEF7-F5B212F483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D0B1A3F-C81E-714F-BE7B-92FF95FCA7C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46C5C96-1952-E44D-97F3-3C4C433C6E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22DAB6-5B65-DC42-A4A6-273FAD5525B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0241AF0-BDDA-9E44-B26B-02F93C3A28A6}"/>
              </a:ext>
            </a:extLst>
          </p:cNvPr>
          <p:cNvSpPr>
            <a:spLocks noGrp="1"/>
          </p:cNvSpPr>
          <p:nvPr>
            <p:ph type="dt" sz="half" idx="10"/>
          </p:nvPr>
        </p:nvSpPr>
        <p:spPr/>
        <p:txBody>
          <a:bodyPr/>
          <a:lstStyle/>
          <a:p>
            <a:fld id="{850CA631-D531-094E-8D4D-67E5C3289D88}" type="datetimeFigureOut">
              <a:rPr lang="en-US" smtClean="0"/>
              <a:t>4/11/2025</a:t>
            </a:fld>
            <a:endParaRPr lang="en-US"/>
          </a:p>
        </p:txBody>
      </p:sp>
      <p:sp>
        <p:nvSpPr>
          <p:cNvPr id="8" name="Footer Placeholder 7">
            <a:extLst>
              <a:ext uri="{FF2B5EF4-FFF2-40B4-BE49-F238E27FC236}">
                <a16:creationId xmlns:a16="http://schemas.microsoft.com/office/drawing/2014/main" id="{1CDE70E0-469A-EC4D-965D-9FC2625D9C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53353C6-B18A-FF4E-B223-B4670301CDD4}"/>
              </a:ext>
            </a:extLst>
          </p:cNvPr>
          <p:cNvSpPr>
            <a:spLocks noGrp="1"/>
          </p:cNvSpPr>
          <p:nvPr>
            <p:ph type="sldNum" sz="quarter" idx="12"/>
          </p:nvPr>
        </p:nvSpPr>
        <p:spPr/>
        <p:txBody>
          <a:bodyPr/>
          <a:lstStyle/>
          <a:p>
            <a:fld id="{01E33160-36F1-DB4E-84FE-B5F5C1CFA7C6}" type="slidenum">
              <a:rPr lang="en-US" smtClean="0"/>
              <a:t>‹#›</a:t>
            </a:fld>
            <a:endParaRPr lang="en-US"/>
          </a:p>
        </p:txBody>
      </p:sp>
    </p:spTree>
    <p:extLst>
      <p:ext uri="{BB962C8B-B14F-4D97-AF65-F5344CB8AC3E}">
        <p14:creationId xmlns:p14="http://schemas.microsoft.com/office/powerpoint/2010/main" val="39801799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D792E-4FB0-6849-9915-9E03C17F48E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D3A3794-83DE-F745-BA4B-CC2CCEC23211}"/>
              </a:ext>
            </a:extLst>
          </p:cNvPr>
          <p:cNvSpPr>
            <a:spLocks noGrp="1"/>
          </p:cNvSpPr>
          <p:nvPr>
            <p:ph type="dt" sz="half" idx="10"/>
          </p:nvPr>
        </p:nvSpPr>
        <p:spPr/>
        <p:txBody>
          <a:bodyPr/>
          <a:lstStyle/>
          <a:p>
            <a:fld id="{850CA631-D531-094E-8D4D-67E5C3289D88}" type="datetimeFigureOut">
              <a:rPr lang="en-US" smtClean="0"/>
              <a:t>4/11/2025</a:t>
            </a:fld>
            <a:endParaRPr lang="en-US"/>
          </a:p>
        </p:txBody>
      </p:sp>
      <p:sp>
        <p:nvSpPr>
          <p:cNvPr id="4" name="Footer Placeholder 3">
            <a:extLst>
              <a:ext uri="{FF2B5EF4-FFF2-40B4-BE49-F238E27FC236}">
                <a16:creationId xmlns:a16="http://schemas.microsoft.com/office/drawing/2014/main" id="{5103E669-EA58-F94F-A55B-6B55C129ABD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5E2C91B-EB66-6841-91FE-D4D59D71A10F}"/>
              </a:ext>
            </a:extLst>
          </p:cNvPr>
          <p:cNvSpPr>
            <a:spLocks noGrp="1"/>
          </p:cNvSpPr>
          <p:nvPr>
            <p:ph type="sldNum" sz="quarter" idx="12"/>
          </p:nvPr>
        </p:nvSpPr>
        <p:spPr/>
        <p:txBody>
          <a:bodyPr/>
          <a:lstStyle/>
          <a:p>
            <a:fld id="{01E33160-36F1-DB4E-84FE-B5F5C1CFA7C6}" type="slidenum">
              <a:rPr lang="en-US" smtClean="0"/>
              <a:t>‹#›</a:t>
            </a:fld>
            <a:endParaRPr lang="en-US"/>
          </a:p>
        </p:txBody>
      </p:sp>
      <p:pic>
        <p:nvPicPr>
          <p:cNvPr id="6" name="Picture 5">
            <a:extLst>
              <a:ext uri="{FF2B5EF4-FFF2-40B4-BE49-F238E27FC236}">
                <a16:creationId xmlns:a16="http://schemas.microsoft.com/office/drawing/2014/main" id="{DFE0FF90-D207-4E21-4294-BA4A133BAE96}"/>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0" y="9647"/>
            <a:ext cx="12191999" cy="1150939"/>
          </a:xfrm>
          <a:prstGeom prst="rect">
            <a:avLst/>
          </a:prstGeom>
        </p:spPr>
      </p:pic>
    </p:spTree>
    <p:extLst>
      <p:ext uri="{BB962C8B-B14F-4D97-AF65-F5344CB8AC3E}">
        <p14:creationId xmlns:p14="http://schemas.microsoft.com/office/powerpoint/2010/main" val="16229064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C7D593-F626-B441-A848-215D272E29F7}"/>
              </a:ext>
            </a:extLst>
          </p:cNvPr>
          <p:cNvSpPr>
            <a:spLocks noGrp="1"/>
          </p:cNvSpPr>
          <p:nvPr>
            <p:ph type="dt" sz="half" idx="10"/>
          </p:nvPr>
        </p:nvSpPr>
        <p:spPr/>
        <p:txBody>
          <a:bodyPr/>
          <a:lstStyle/>
          <a:p>
            <a:fld id="{850CA631-D531-094E-8D4D-67E5C3289D88}" type="datetimeFigureOut">
              <a:rPr lang="en-US" smtClean="0"/>
              <a:t>4/11/2025</a:t>
            </a:fld>
            <a:endParaRPr lang="en-US"/>
          </a:p>
        </p:txBody>
      </p:sp>
      <p:sp>
        <p:nvSpPr>
          <p:cNvPr id="3" name="Footer Placeholder 2">
            <a:extLst>
              <a:ext uri="{FF2B5EF4-FFF2-40B4-BE49-F238E27FC236}">
                <a16:creationId xmlns:a16="http://schemas.microsoft.com/office/drawing/2014/main" id="{FB16E0BD-203C-D94D-8C9A-D3EC40933A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E8E3BA9-D166-D940-9B20-0E5FA8AAB306}"/>
              </a:ext>
            </a:extLst>
          </p:cNvPr>
          <p:cNvSpPr>
            <a:spLocks noGrp="1"/>
          </p:cNvSpPr>
          <p:nvPr>
            <p:ph type="sldNum" sz="quarter" idx="12"/>
          </p:nvPr>
        </p:nvSpPr>
        <p:spPr/>
        <p:txBody>
          <a:bodyPr/>
          <a:lstStyle/>
          <a:p>
            <a:fld id="{01E33160-36F1-DB4E-84FE-B5F5C1CFA7C6}" type="slidenum">
              <a:rPr lang="en-US" smtClean="0"/>
              <a:t>‹#›</a:t>
            </a:fld>
            <a:endParaRPr lang="en-US"/>
          </a:p>
        </p:txBody>
      </p:sp>
    </p:spTree>
    <p:extLst>
      <p:ext uri="{BB962C8B-B14F-4D97-AF65-F5344CB8AC3E}">
        <p14:creationId xmlns:p14="http://schemas.microsoft.com/office/powerpoint/2010/main" val="8447845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37A4C-2429-B047-BCAD-6F986ECCFC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36F89D6-06E3-E34B-8BD4-88EC6F53E3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E4A4247-632E-204D-9E84-55231D8611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886AE4-4601-4E42-A83F-EBF6331EB62E}"/>
              </a:ext>
            </a:extLst>
          </p:cNvPr>
          <p:cNvSpPr>
            <a:spLocks noGrp="1"/>
          </p:cNvSpPr>
          <p:nvPr>
            <p:ph type="dt" sz="half" idx="10"/>
          </p:nvPr>
        </p:nvSpPr>
        <p:spPr/>
        <p:txBody>
          <a:bodyPr/>
          <a:lstStyle/>
          <a:p>
            <a:fld id="{850CA631-D531-094E-8D4D-67E5C3289D88}" type="datetimeFigureOut">
              <a:rPr lang="en-US" smtClean="0"/>
              <a:t>4/11/2025</a:t>
            </a:fld>
            <a:endParaRPr lang="en-US"/>
          </a:p>
        </p:txBody>
      </p:sp>
      <p:sp>
        <p:nvSpPr>
          <p:cNvPr id="6" name="Footer Placeholder 5">
            <a:extLst>
              <a:ext uri="{FF2B5EF4-FFF2-40B4-BE49-F238E27FC236}">
                <a16:creationId xmlns:a16="http://schemas.microsoft.com/office/drawing/2014/main" id="{EE299C09-2FF3-C145-9BFC-D576031FB9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5D0913-4E3C-C24C-8A14-E25970AC48AB}"/>
              </a:ext>
            </a:extLst>
          </p:cNvPr>
          <p:cNvSpPr>
            <a:spLocks noGrp="1"/>
          </p:cNvSpPr>
          <p:nvPr>
            <p:ph type="sldNum" sz="quarter" idx="12"/>
          </p:nvPr>
        </p:nvSpPr>
        <p:spPr/>
        <p:txBody>
          <a:bodyPr/>
          <a:lstStyle/>
          <a:p>
            <a:fld id="{01E33160-36F1-DB4E-84FE-B5F5C1CFA7C6}" type="slidenum">
              <a:rPr lang="en-US" smtClean="0"/>
              <a:t>‹#›</a:t>
            </a:fld>
            <a:endParaRPr lang="en-US"/>
          </a:p>
        </p:txBody>
      </p:sp>
    </p:spTree>
    <p:extLst>
      <p:ext uri="{BB962C8B-B14F-4D97-AF65-F5344CB8AC3E}">
        <p14:creationId xmlns:p14="http://schemas.microsoft.com/office/powerpoint/2010/main" val="2071915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6BABF-E10A-0C61-D7C7-B05CCBDD5BD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3AA4D6B-0735-CD99-B7B5-3DB002966AF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F671B36-5E66-405B-0F5F-1B9ED4470385}"/>
              </a:ext>
            </a:extLst>
          </p:cNvPr>
          <p:cNvSpPr>
            <a:spLocks noGrp="1"/>
          </p:cNvSpPr>
          <p:nvPr>
            <p:ph type="dt" sz="half" idx="10"/>
          </p:nvPr>
        </p:nvSpPr>
        <p:spPr/>
        <p:txBody>
          <a:bodyPr/>
          <a:lstStyle/>
          <a:p>
            <a:fld id="{9E752626-BD05-4783-B81E-ACEF5CF915C0}" type="datetimeFigureOut">
              <a:rPr lang="en-GB" smtClean="0"/>
              <a:t>11/04/2025</a:t>
            </a:fld>
            <a:endParaRPr lang="en-GB"/>
          </a:p>
        </p:txBody>
      </p:sp>
      <p:sp>
        <p:nvSpPr>
          <p:cNvPr id="5" name="Footer Placeholder 4">
            <a:extLst>
              <a:ext uri="{FF2B5EF4-FFF2-40B4-BE49-F238E27FC236}">
                <a16:creationId xmlns:a16="http://schemas.microsoft.com/office/drawing/2014/main" id="{D59ABEFE-D764-365B-AA26-21095705FC9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972A62F-B4A3-339B-4C57-43E3DC75719D}"/>
              </a:ext>
            </a:extLst>
          </p:cNvPr>
          <p:cNvSpPr>
            <a:spLocks noGrp="1"/>
          </p:cNvSpPr>
          <p:nvPr>
            <p:ph type="sldNum" sz="quarter" idx="12"/>
          </p:nvPr>
        </p:nvSpPr>
        <p:spPr/>
        <p:txBody>
          <a:bodyPr/>
          <a:lstStyle/>
          <a:p>
            <a:fld id="{59BBE825-7772-47BE-A5B2-21D21939F9F0}" type="slidenum">
              <a:rPr lang="en-GB" smtClean="0"/>
              <a:t>‹#›</a:t>
            </a:fld>
            <a:endParaRPr lang="en-GB"/>
          </a:p>
        </p:txBody>
      </p:sp>
    </p:spTree>
    <p:extLst>
      <p:ext uri="{BB962C8B-B14F-4D97-AF65-F5344CB8AC3E}">
        <p14:creationId xmlns:p14="http://schemas.microsoft.com/office/powerpoint/2010/main" val="24529277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6FA4A-8462-7A4E-8166-B4034224A6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D774954-7BF1-1447-977A-C0A7525CA4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4F5A75A-025D-DE40-A792-8F246B7DE6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6FB163-C359-444E-8A20-754F40559910}"/>
              </a:ext>
            </a:extLst>
          </p:cNvPr>
          <p:cNvSpPr>
            <a:spLocks noGrp="1"/>
          </p:cNvSpPr>
          <p:nvPr>
            <p:ph type="dt" sz="half" idx="10"/>
          </p:nvPr>
        </p:nvSpPr>
        <p:spPr/>
        <p:txBody>
          <a:bodyPr/>
          <a:lstStyle/>
          <a:p>
            <a:fld id="{850CA631-D531-094E-8D4D-67E5C3289D88}" type="datetimeFigureOut">
              <a:rPr lang="en-US" smtClean="0"/>
              <a:t>4/11/2025</a:t>
            </a:fld>
            <a:endParaRPr lang="en-US"/>
          </a:p>
        </p:txBody>
      </p:sp>
      <p:sp>
        <p:nvSpPr>
          <p:cNvPr id="6" name="Footer Placeholder 5">
            <a:extLst>
              <a:ext uri="{FF2B5EF4-FFF2-40B4-BE49-F238E27FC236}">
                <a16:creationId xmlns:a16="http://schemas.microsoft.com/office/drawing/2014/main" id="{D68E7C06-9A42-5347-8DD1-A22CD4E76D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253B8E-6D5E-D84D-A3EF-A22500A7D17E}"/>
              </a:ext>
            </a:extLst>
          </p:cNvPr>
          <p:cNvSpPr>
            <a:spLocks noGrp="1"/>
          </p:cNvSpPr>
          <p:nvPr>
            <p:ph type="sldNum" sz="quarter" idx="12"/>
          </p:nvPr>
        </p:nvSpPr>
        <p:spPr/>
        <p:txBody>
          <a:bodyPr/>
          <a:lstStyle/>
          <a:p>
            <a:fld id="{01E33160-36F1-DB4E-84FE-B5F5C1CFA7C6}" type="slidenum">
              <a:rPr lang="en-US" smtClean="0"/>
              <a:t>‹#›</a:t>
            </a:fld>
            <a:endParaRPr lang="en-US"/>
          </a:p>
        </p:txBody>
      </p:sp>
    </p:spTree>
    <p:extLst>
      <p:ext uri="{BB962C8B-B14F-4D97-AF65-F5344CB8AC3E}">
        <p14:creationId xmlns:p14="http://schemas.microsoft.com/office/powerpoint/2010/main" val="22447097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928D4-2C9F-5D4D-8103-5306D3BB71A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E2AEEA6-0414-004F-92FC-30481F43F37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0D56FC-3FFF-E446-9EDF-32BAE967AC99}"/>
              </a:ext>
            </a:extLst>
          </p:cNvPr>
          <p:cNvSpPr>
            <a:spLocks noGrp="1"/>
          </p:cNvSpPr>
          <p:nvPr>
            <p:ph type="dt" sz="half" idx="10"/>
          </p:nvPr>
        </p:nvSpPr>
        <p:spPr/>
        <p:txBody>
          <a:bodyPr/>
          <a:lstStyle/>
          <a:p>
            <a:fld id="{850CA631-D531-094E-8D4D-67E5C3289D88}" type="datetimeFigureOut">
              <a:rPr lang="en-US" smtClean="0"/>
              <a:t>4/11/2025</a:t>
            </a:fld>
            <a:endParaRPr lang="en-US"/>
          </a:p>
        </p:txBody>
      </p:sp>
      <p:sp>
        <p:nvSpPr>
          <p:cNvPr id="5" name="Footer Placeholder 4">
            <a:extLst>
              <a:ext uri="{FF2B5EF4-FFF2-40B4-BE49-F238E27FC236}">
                <a16:creationId xmlns:a16="http://schemas.microsoft.com/office/drawing/2014/main" id="{ACEABEAE-E4C1-E54F-BBAC-806692DA1E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6C80EB-2869-8949-A9FE-1212EC925C6F}"/>
              </a:ext>
            </a:extLst>
          </p:cNvPr>
          <p:cNvSpPr>
            <a:spLocks noGrp="1"/>
          </p:cNvSpPr>
          <p:nvPr>
            <p:ph type="sldNum" sz="quarter" idx="12"/>
          </p:nvPr>
        </p:nvSpPr>
        <p:spPr/>
        <p:txBody>
          <a:bodyPr/>
          <a:lstStyle/>
          <a:p>
            <a:fld id="{01E33160-36F1-DB4E-84FE-B5F5C1CFA7C6}" type="slidenum">
              <a:rPr lang="en-US" smtClean="0"/>
              <a:t>‹#›</a:t>
            </a:fld>
            <a:endParaRPr lang="en-US"/>
          </a:p>
        </p:txBody>
      </p:sp>
    </p:spTree>
    <p:extLst>
      <p:ext uri="{BB962C8B-B14F-4D97-AF65-F5344CB8AC3E}">
        <p14:creationId xmlns:p14="http://schemas.microsoft.com/office/powerpoint/2010/main" val="12581227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2F7A66-B651-8648-8458-9982CF49F8E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4276C47-6F64-0240-9CF6-CAA8250EFA2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08207F-6350-CD4A-B75E-B7BDE79CC5A5}"/>
              </a:ext>
            </a:extLst>
          </p:cNvPr>
          <p:cNvSpPr>
            <a:spLocks noGrp="1"/>
          </p:cNvSpPr>
          <p:nvPr>
            <p:ph type="dt" sz="half" idx="10"/>
          </p:nvPr>
        </p:nvSpPr>
        <p:spPr/>
        <p:txBody>
          <a:bodyPr/>
          <a:lstStyle/>
          <a:p>
            <a:fld id="{850CA631-D531-094E-8D4D-67E5C3289D88}" type="datetimeFigureOut">
              <a:rPr lang="en-US" smtClean="0"/>
              <a:t>4/11/2025</a:t>
            </a:fld>
            <a:endParaRPr lang="en-US"/>
          </a:p>
        </p:txBody>
      </p:sp>
      <p:sp>
        <p:nvSpPr>
          <p:cNvPr id="5" name="Footer Placeholder 4">
            <a:extLst>
              <a:ext uri="{FF2B5EF4-FFF2-40B4-BE49-F238E27FC236}">
                <a16:creationId xmlns:a16="http://schemas.microsoft.com/office/drawing/2014/main" id="{CA303660-5DC3-1842-9058-65F1692248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5A4C5E-B01C-2B4F-84EC-7CB8871A23A0}"/>
              </a:ext>
            </a:extLst>
          </p:cNvPr>
          <p:cNvSpPr>
            <a:spLocks noGrp="1"/>
          </p:cNvSpPr>
          <p:nvPr>
            <p:ph type="sldNum" sz="quarter" idx="12"/>
          </p:nvPr>
        </p:nvSpPr>
        <p:spPr/>
        <p:txBody>
          <a:bodyPr/>
          <a:lstStyle/>
          <a:p>
            <a:fld id="{01E33160-36F1-DB4E-84FE-B5F5C1CFA7C6}" type="slidenum">
              <a:rPr lang="en-US" smtClean="0"/>
              <a:t>‹#›</a:t>
            </a:fld>
            <a:endParaRPr lang="en-US"/>
          </a:p>
        </p:txBody>
      </p:sp>
    </p:spTree>
    <p:extLst>
      <p:ext uri="{BB962C8B-B14F-4D97-AF65-F5344CB8AC3E}">
        <p14:creationId xmlns:p14="http://schemas.microsoft.com/office/powerpoint/2010/main" val="26583440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2016AEA-9DED-4CB3-88E9-3887EC6F30E3}"/>
              </a:ext>
            </a:extLst>
          </p:cNvPr>
          <p:cNvPicPr>
            <a:picLocks noChangeAspect="1"/>
          </p:cNvPicPr>
          <p:nvPr userDrawn="1"/>
        </p:nvPicPr>
        <p:blipFill>
          <a:blip r:embed="rId2"/>
          <a:stretch>
            <a:fillRect/>
          </a:stretch>
        </p:blipFill>
        <p:spPr>
          <a:xfrm>
            <a:off x="-1" y="0"/>
            <a:ext cx="12191999" cy="6858000"/>
          </a:xfrm>
          <a:prstGeom prst="rect">
            <a:avLst/>
          </a:prstGeom>
        </p:spPr>
      </p:pic>
      <p:sp>
        <p:nvSpPr>
          <p:cNvPr id="2" name="Title 1"/>
          <p:cNvSpPr>
            <a:spLocks noGrp="1"/>
          </p:cNvSpPr>
          <p:nvPr>
            <p:ph type="ctrTitle" hasCustomPrompt="1"/>
          </p:nvPr>
        </p:nvSpPr>
        <p:spPr>
          <a:xfrm>
            <a:off x="0" y="3222900"/>
            <a:ext cx="12192000" cy="1042935"/>
          </a:xfrm>
        </p:spPr>
        <p:txBody>
          <a:bodyPr anchor="b">
            <a:normAutofit/>
          </a:bodyPr>
          <a:lstStyle>
            <a:lvl1pPr>
              <a:defRPr sz="4300" b="1" i="0">
                <a:solidFill>
                  <a:schemeClr val="bg1"/>
                </a:solidFill>
                <a:latin typeface="Arial Narrow"/>
                <a:cs typeface="Arial Narrow"/>
              </a:defRPr>
            </a:lvl1pPr>
          </a:lstStyle>
          <a:p>
            <a:r>
              <a:rPr lang="en-US" dirty="0"/>
              <a:t>CLICK TO EDIT MASTER TITLE STYLE</a:t>
            </a:r>
          </a:p>
        </p:txBody>
      </p:sp>
      <p:sp>
        <p:nvSpPr>
          <p:cNvPr id="3" name="Subtitle 2"/>
          <p:cNvSpPr>
            <a:spLocks noGrp="1"/>
          </p:cNvSpPr>
          <p:nvPr>
            <p:ph type="subTitle" idx="1" hasCustomPrompt="1"/>
          </p:nvPr>
        </p:nvSpPr>
        <p:spPr>
          <a:xfrm>
            <a:off x="0" y="2619940"/>
            <a:ext cx="12192000" cy="554937"/>
          </a:xfrm>
        </p:spPr>
        <p:txBody>
          <a:bodyPr>
            <a:normAutofit/>
          </a:bodyPr>
          <a:lstStyle>
            <a:lvl1pPr marL="0" indent="0" algn="ctr">
              <a:buNone/>
              <a:defRPr sz="2600" b="0" i="0">
                <a:solidFill>
                  <a:srgbClr val="FFFFFF"/>
                </a:solidFill>
                <a:latin typeface="Arial Narrow"/>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2021 OFA Virtual Workshop</a:t>
            </a:r>
          </a:p>
        </p:txBody>
      </p:sp>
      <p:sp>
        <p:nvSpPr>
          <p:cNvPr id="10" name="Text Placeholder 9"/>
          <p:cNvSpPr>
            <a:spLocks noGrp="1"/>
          </p:cNvSpPr>
          <p:nvPr>
            <p:ph type="body" sz="quarter" idx="10"/>
          </p:nvPr>
        </p:nvSpPr>
        <p:spPr>
          <a:xfrm>
            <a:off x="0" y="4585685"/>
            <a:ext cx="12192000" cy="448832"/>
          </a:xfrm>
        </p:spPr>
        <p:txBody>
          <a:bodyPr>
            <a:noAutofit/>
          </a:bodyPr>
          <a:lstStyle>
            <a:lvl1pPr marL="0" indent="0" algn="ctr" defTabSz="457200" rtl="0" eaLnBrk="1" latinLnBrk="0" hangingPunct="1">
              <a:spcBef>
                <a:spcPct val="20000"/>
              </a:spcBef>
              <a:buFont typeface="Arial"/>
              <a:buNone/>
              <a:defRPr lang="en-US" sz="2400" b="1" i="0" kern="1200" dirty="0" smtClean="0">
                <a:solidFill>
                  <a:schemeClr val="bg1"/>
                </a:solidFill>
                <a:latin typeface="Arial Narrow"/>
                <a:ea typeface="+mn-ea"/>
                <a:cs typeface="Arial Narrow"/>
              </a:defRPr>
            </a:lvl1pPr>
          </a:lstStyle>
          <a:p>
            <a:pPr lvl="0"/>
            <a:endParaRPr lang="en-US" dirty="0"/>
          </a:p>
        </p:txBody>
      </p:sp>
      <p:sp>
        <p:nvSpPr>
          <p:cNvPr id="6" name="Rectangle 5"/>
          <p:cNvSpPr/>
          <p:nvPr userDrawn="1"/>
        </p:nvSpPr>
        <p:spPr>
          <a:xfrm>
            <a:off x="1" y="1"/>
            <a:ext cx="12192000" cy="260423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8" name="Rectangle 7"/>
          <p:cNvSpPr/>
          <p:nvPr userDrawn="1"/>
        </p:nvSpPr>
        <p:spPr>
          <a:xfrm>
            <a:off x="1" y="-1"/>
            <a:ext cx="12192000" cy="384187"/>
          </a:xfrm>
          <a:prstGeom prst="rect">
            <a:avLst/>
          </a:prstGeom>
          <a:solidFill>
            <a:srgbClr val="00588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9" name="Rectangle 8"/>
          <p:cNvSpPr/>
          <p:nvPr userDrawn="1"/>
        </p:nvSpPr>
        <p:spPr>
          <a:xfrm>
            <a:off x="1" y="2571917"/>
            <a:ext cx="12192000" cy="96046"/>
          </a:xfrm>
          <a:prstGeom prst="rect">
            <a:avLst/>
          </a:prstGeom>
          <a:solidFill>
            <a:srgbClr val="00588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14"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143500" y="536955"/>
            <a:ext cx="1905000" cy="1752600"/>
          </a:xfrm>
          <a:prstGeom prst="rect">
            <a:avLst/>
          </a:prstGeom>
        </p:spPr>
      </p:pic>
    </p:spTree>
    <p:extLst>
      <p:ext uri="{BB962C8B-B14F-4D97-AF65-F5344CB8AC3E}">
        <p14:creationId xmlns:p14="http://schemas.microsoft.com/office/powerpoint/2010/main" val="529452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EFAD3-37D1-16CC-C02C-EC66063A2E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04E5792-FEB5-B0CA-3784-39211BCB080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867223-440D-87E1-921B-0B282626C403}"/>
              </a:ext>
            </a:extLst>
          </p:cNvPr>
          <p:cNvSpPr>
            <a:spLocks noGrp="1"/>
          </p:cNvSpPr>
          <p:nvPr>
            <p:ph type="dt" sz="half" idx="10"/>
          </p:nvPr>
        </p:nvSpPr>
        <p:spPr/>
        <p:txBody>
          <a:bodyPr/>
          <a:lstStyle/>
          <a:p>
            <a:fld id="{9E752626-BD05-4783-B81E-ACEF5CF915C0}" type="datetimeFigureOut">
              <a:rPr lang="en-GB" smtClean="0"/>
              <a:t>11/04/2025</a:t>
            </a:fld>
            <a:endParaRPr lang="en-GB"/>
          </a:p>
        </p:txBody>
      </p:sp>
      <p:sp>
        <p:nvSpPr>
          <p:cNvPr id="5" name="Footer Placeholder 4">
            <a:extLst>
              <a:ext uri="{FF2B5EF4-FFF2-40B4-BE49-F238E27FC236}">
                <a16:creationId xmlns:a16="http://schemas.microsoft.com/office/drawing/2014/main" id="{8FBE5F86-E34F-F5CB-91B5-E06E2B4E7BB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78B3F2-5F0C-1EE4-0A36-45E97503A974}"/>
              </a:ext>
            </a:extLst>
          </p:cNvPr>
          <p:cNvSpPr>
            <a:spLocks noGrp="1"/>
          </p:cNvSpPr>
          <p:nvPr>
            <p:ph type="sldNum" sz="quarter" idx="12"/>
          </p:nvPr>
        </p:nvSpPr>
        <p:spPr/>
        <p:txBody>
          <a:bodyPr/>
          <a:lstStyle/>
          <a:p>
            <a:fld id="{59BBE825-7772-47BE-A5B2-21D21939F9F0}" type="slidenum">
              <a:rPr lang="en-GB" smtClean="0"/>
              <a:t>‹#›</a:t>
            </a:fld>
            <a:endParaRPr lang="en-GB"/>
          </a:p>
        </p:txBody>
      </p:sp>
    </p:spTree>
    <p:extLst>
      <p:ext uri="{BB962C8B-B14F-4D97-AF65-F5344CB8AC3E}">
        <p14:creationId xmlns:p14="http://schemas.microsoft.com/office/powerpoint/2010/main" val="857783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DFA6D-6979-1089-9665-FA8BF9A88A5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D8B28A7-AC19-6380-779A-B613148CC0F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EC4F785-895C-3A61-9C51-5D7D6E09F02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FFBE4C8-8373-30AC-0042-BCEE98EA1C66}"/>
              </a:ext>
            </a:extLst>
          </p:cNvPr>
          <p:cNvSpPr>
            <a:spLocks noGrp="1"/>
          </p:cNvSpPr>
          <p:nvPr>
            <p:ph type="dt" sz="half" idx="10"/>
          </p:nvPr>
        </p:nvSpPr>
        <p:spPr/>
        <p:txBody>
          <a:bodyPr/>
          <a:lstStyle/>
          <a:p>
            <a:fld id="{9E752626-BD05-4783-B81E-ACEF5CF915C0}" type="datetimeFigureOut">
              <a:rPr lang="en-GB" smtClean="0"/>
              <a:t>11/04/2025</a:t>
            </a:fld>
            <a:endParaRPr lang="en-GB"/>
          </a:p>
        </p:txBody>
      </p:sp>
      <p:sp>
        <p:nvSpPr>
          <p:cNvPr id="6" name="Footer Placeholder 5">
            <a:extLst>
              <a:ext uri="{FF2B5EF4-FFF2-40B4-BE49-F238E27FC236}">
                <a16:creationId xmlns:a16="http://schemas.microsoft.com/office/drawing/2014/main" id="{49DB9483-7072-08AB-57AE-C80BE1BB4DB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602FA1B-19EA-2C0C-8C0F-5E9FADA69B59}"/>
              </a:ext>
            </a:extLst>
          </p:cNvPr>
          <p:cNvSpPr>
            <a:spLocks noGrp="1"/>
          </p:cNvSpPr>
          <p:nvPr>
            <p:ph type="sldNum" sz="quarter" idx="12"/>
          </p:nvPr>
        </p:nvSpPr>
        <p:spPr/>
        <p:txBody>
          <a:bodyPr/>
          <a:lstStyle/>
          <a:p>
            <a:fld id="{59BBE825-7772-47BE-A5B2-21D21939F9F0}" type="slidenum">
              <a:rPr lang="en-GB" smtClean="0"/>
              <a:t>‹#›</a:t>
            </a:fld>
            <a:endParaRPr lang="en-GB"/>
          </a:p>
        </p:txBody>
      </p:sp>
    </p:spTree>
    <p:extLst>
      <p:ext uri="{BB962C8B-B14F-4D97-AF65-F5344CB8AC3E}">
        <p14:creationId xmlns:p14="http://schemas.microsoft.com/office/powerpoint/2010/main" val="2214992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C5B22-A1D0-346D-E66C-BAAEE31EB4B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1E4564C-F378-3F74-4215-23249ACA04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4305D0E-6075-E7D2-09C5-423AD5B368E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B8EE7EB-C7F4-54DE-5D4F-295CA2B80B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6555209-60C2-7820-1D6B-FE2FCD9AD05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DE2373E-B83F-5948-72A3-16619D1361F7}"/>
              </a:ext>
            </a:extLst>
          </p:cNvPr>
          <p:cNvSpPr>
            <a:spLocks noGrp="1"/>
          </p:cNvSpPr>
          <p:nvPr>
            <p:ph type="dt" sz="half" idx="10"/>
          </p:nvPr>
        </p:nvSpPr>
        <p:spPr/>
        <p:txBody>
          <a:bodyPr/>
          <a:lstStyle/>
          <a:p>
            <a:fld id="{9E752626-BD05-4783-B81E-ACEF5CF915C0}" type="datetimeFigureOut">
              <a:rPr lang="en-GB" smtClean="0"/>
              <a:t>11/04/2025</a:t>
            </a:fld>
            <a:endParaRPr lang="en-GB"/>
          </a:p>
        </p:txBody>
      </p:sp>
      <p:sp>
        <p:nvSpPr>
          <p:cNvPr id="8" name="Footer Placeholder 7">
            <a:extLst>
              <a:ext uri="{FF2B5EF4-FFF2-40B4-BE49-F238E27FC236}">
                <a16:creationId xmlns:a16="http://schemas.microsoft.com/office/drawing/2014/main" id="{61CD622F-6A40-6134-8B61-D9751AC7690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614F022-2EB4-98F5-178D-DA2CBEDFE076}"/>
              </a:ext>
            </a:extLst>
          </p:cNvPr>
          <p:cNvSpPr>
            <a:spLocks noGrp="1"/>
          </p:cNvSpPr>
          <p:nvPr>
            <p:ph type="sldNum" sz="quarter" idx="12"/>
          </p:nvPr>
        </p:nvSpPr>
        <p:spPr/>
        <p:txBody>
          <a:bodyPr/>
          <a:lstStyle/>
          <a:p>
            <a:fld id="{59BBE825-7772-47BE-A5B2-21D21939F9F0}" type="slidenum">
              <a:rPr lang="en-GB" smtClean="0"/>
              <a:t>‹#›</a:t>
            </a:fld>
            <a:endParaRPr lang="en-GB"/>
          </a:p>
        </p:txBody>
      </p:sp>
    </p:spTree>
    <p:extLst>
      <p:ext uri="{BB962C8B-B14F-4D97-AF65-F5344CB8AC3E}">
        <p14:creationId xmlns:p14="http://schemas.microsoft.com/office/powerpoint/2010/main" val="3407626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F074B-EF25-3745-68CF-05A29B40C39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7588F1-6302-2194-85A0-B610670D2D98}"/>
              </a:ext>
            </a:extLst>
          </p:cNvPr>
          <p:cNvSpPr>
            <a:spLocks noGrp="1"/>
          </p:cNvSpPr>
          <p:nvPr>
            <p:ph type="dt" sz="half" idx="10"/>
          </p:nvPr>
        </p:nvSpPr>
        <p:spPr/>
        <p:txBody>
          <a:bodyPr/>
          <a:lstStyle/>
          <a:p>
            <a:fld id="{9E752626-BD05-4783-B81E-ACEF5CF915C0}" type="datetimeFigureOut">
              <a:rPr lang="en-GB" smtClean="0"/>
              <a:t>11/04/2025</a:t>
            </a:fld>
            <a:endParaRPr lang="en-GB"/>
          </a:p>
        </p:txBody>
      </p:sp>
      <p:sp>
        <p:nvSpPr>
          <p:cNvPr id="4" name="Footer Placeholder 3">
            <a:extLst>
              <a:ext uri="{FF2B5EF4-FFF2-40B4-BE49-F238E27FC236}">
                <a16:creationId xmlns:a16="http://schemas.microsoft.com/office/drawing/2014/main" id="{9493AB42-EEF1-9FA1-ED25-28AF4EC8434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1761795-2E97-B378-C93A-EFA214725C86}"/>
              </a:ext>
            </a:extLst>
          </p:cNvPr>
          <p:cNvSpPr>
            <a:spLocks noGrp="1"/>
          </p:cNvSpPr>
          <p:nvPr>
            <p:ph type="sldNum" sz="quarter" idx="12"/>
          </p:nvPr>
        </p:nvSpPr>
        <p:spPr/>
        <p:txBody>
          <a:bodyPr/>
          <a:lstStyle/>
          <a:p>
            <a:fld id="{59BBE825-7772-47BE-A5B2-21D21939F9F0}" type="slidenum">
              <a:rPr lang="en-GB" smtClean="0"/>
              <a:t>‹#›</a:t>
            </a:fld>
            <a:endParaRPr lang="en-GB"/>
          </a:p>
        </p:txBody>
      </p:sp>
    </p:spTree>
    <p:extLst>
      <p:ext uri="{BB962C8B-B14F-4D97-AF65-F5344CB8AC3E}">
        <p14:creationId xmlns:p14="http://schemas.microsoft.com/office/powerpoint/2010/main" val="2836729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9B3388-E71B-7687-7918-90AA03A68CFC}"/>
              </a:ext>
            </a:extLst>
          </p:cNvPr>
          <p:cNvSpPr>
            <a:spLocks noGrp="1"/>
          </p:cNvSpPr>
          <p:nvPr>
            <p:ph type="dt" sz="half" idx="10"/>
          </p:nvPr>
        </p:nvSpPr>
        <p:spPr/>
        <p:txBody>
          <a:bodyPr/>
          <a:lstStyle/>
          <a:p>
            <a:fld id="{9E752626-BD05-4783-B81E-ACEF5CF915C0}" type="datetimeFigureOut">
              <a:rPr lang="en-GB" smtClean="0"/>
              <a:t>11/04/2025</a:t>
            </a:fld>
            <a:endParaRPr lang="en-GB"/>
          </a:p>
        </p:txBody>
      </p:sp>
      <p:sp>
        <p:nvSpPr>
          <p:cNvPr id="3" name="Footer Placeholder 2">
            <a:extLst>
              <a:ext uri="{FF2B5EF4-FFF2-40B4-BE49-F238E27FC236}">
                <a16:creationId xmlns:a16="http://schemas.microsoft.com/office/drawing/2014/main" id="{33DB5D8A-4DFB-0351-185F-B6D89262E86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91473D0-8852-E34F-537A-53450016931F}"/>
              </a:ext>
            </a:extLst>
          </p:cNvPr>
          <p:cNvSpPr>
            <a:spLocks noGrp="1"/>
          </p:cNvSpPr>
          <p:nvPr>
            <p:ph type="sldNum" sz="quarter" idx="12"/>
          </p:nvPr>
        </p:nvSpPr>
        <p:spPr/>
        <p:txBody>
          <a:bodyPr/>
          <a:lstStyle/>
          <a:p>
            <a:fld id="{59BBE825-7772-47BE-A5B2-21D21939F9F0}" type="slidenum">
              <a:rPr lang="en-GB" smtClean="0"/>
              <a:t>‹#›</a:t>
            </a:fld>
            <a:endParaRPr lang="en-GB"/>
          </a:p>
        </p:txBody>
      </p:sp>
    </p:spTree>
    <p:extLst>
      <p:ext uri="{BB962C8B-B14F-4D97-AF65-F5344CB8AC3E}">
        <p14:creationId xmlns:p14="http://schemas.microsoft.com/office/powerpoint/2010/main" val="2309795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1A244-8524-657A-37C4-D7EFF67735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F8B2B18-40C4-0408-593F-CEFF96B4BB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080AEAD-7812-1CEE-A080-EFD929DE43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1FB18E-AD4F-65AC-5DF5-1C415756D5CA}"/>
              </a:ext>
            </a:extLst>
          </p:cNvPr>
          <p:cNvSpPr>
            <a:spLocks noGrp="1"/>
          </p:cNvSpPr>
          <p:nvPr>
            <p:ph type="dt" sz="half" idx="10"/>
          </p:nvPr>
        </p:nvSpPr>
        <p:spPr/>
        <p:txBody>
          <a:bodyPr/>
          <a:lstStyle/>
          <a:p>
            <a:fld id="{9E752626-BD05-4783-B81E-ACEF5CF915C0}" type="datetimeFigureOut">
              <a:rPr lang="en-GB" smtClean="0"/>
              <a:t>11/04/2025</a:t>
            </a:fld>
            <a:endParaRPr lang="en-GB"/>
          </a:p>
        </p:txBody>
      </p:sp>
      <p:sp>
        <p:nvSpPr>
          <p:cNvPr id="6" name="Footer Placeholder 5">
            <a:extLst>
              <a:ext uri="{FF2B5EF4-FFF2-40B4-BE49-F238E27FC236}">
                <a16:creationId xmlns:a16="http://schemas.microsoft.com/office/drawing/2014/main" id="{4FED1EB8-1D94-C553-95F0-66B2BDFCCB2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661A567-CC10-44C9-F1A2-0529DD7CF836}"/>
              </a:ext>
            </a:extLst>
          </p:cNvPr>
          <p:cNvSpPr>
            <a:spLocks noGrp="1"/>
          </p:cNvSpPr>
          <p:nvPr>
            <p:ph type="sldNum" sz="quarter" idx="12"/>
          </p:nvPr>
        </p:nvSpPr>
        <p:spPr/>
        <p:txBody>
          <a:bodyPr/>
          <a:lstStyle/>
          <a:p>
            <a:fld id="{59BBE825-7772-47BE-A5B2-21D21939F9F0}" type="slidenum">
              <a:rPr lang="en-GB" smtClean="0"/>
              <a:t>‹#›</a:t>
            </a:fld>
            <a:endParaRPr lang="en-GB"/>
          </a:p>
        </p:txBody>
      </p:sp>
    </p:spTree>
    <p:extLst>
      <p:ext uri="{BB962C8B-B14F-4D97-AF65-F5344CB8AC3E}">
        <p14:creationId xmlns:p14="http://schemas.microsoft.com/office/powerpoint/2010/main" val="1925637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F915A-74AD-75A3-972F-E00E476559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F7542CA-1F12-511F-8418-E1B2595FC2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8A2DCA5-D4D2-9F0A-2642-6529DE3517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586DBF-651A-11EF-CB5B-5944BCCFA50A}"/>
              </a:ext>
            </a:extLst>
          </p:cNvPr>
          <p:cNvSpPr>
            <a:spLocks noGrp="1"/>
          </p:cNvSpPr>
          <p:nvPr>
            <p:ph type="dt" sz="half" idx="10"/>
          </p:nvPr>
        </p:nvSpPr>
        <p:spPr/>
        <p:txBody>
          <a:bodyPr/>
          <a:lstStyle/>
          <a:p>
            <a:fld id="{9E752626-BD05-4783-B81E-ACEF5CF915C0}" type="datetimeFigureOut">
              <a:rPr lang="en-GB" smtClean="0"/>
              <a:t>11/04/2025</a:t>
            </a:fld>
            <a:endParaRPr lang="en-GB"/>
          </a:p>
        </p:txBody>
      </p:sp>
      <p:sp>
        <p:nvSpPr>
          <p:cNvPr id="6" name="Footer Placeholder 5">
            <a:extLst>
              <a:ext uri="{FF2B5EF4-FFF2-40B4-BE49-F238E27FC236}">
                <a16:creationId xmlns:a16="http://schemas.microsoft.com/office/drawing/2014/main" id="{254E34D5-A765-D19E-39DD-9DF368F14F2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D64D131-9A9F-38C9-C838-C0F8987E49DA}"/>
              </a:ext>
            </a:extLst>
          </p:cNvPr>
          <p:cNvSpPr>
            <a:spLocks noGrp="1"/>
          </p:cNvSpPr>
          <p:nvPr>
            <p:ph type="sldNum" sz="quarter" idx="12"/>
          </p:nvPr>
        </p:nvSpPr>
        <p:spPr/>
        <p:txBody>
          <a:bodyPr/>
          <a:lstStyle/>
          <a:p>
            <a:fld id="{59BBE825-7772-47BE-A5B2-21D21939F9F0}" type="slidenum">
              <a:rPr lang="en-GB" smtClean="0"/>
              <a:t>‹#›</a:t>
            </a:fld>
            <a:endParaRPr lang="en-GB"/>
          </a:p>
        </p:txBody>
      </p:sp>
    </p:spTree>
    <p:extLst>
      <p:ext uri="{BB962C8B-B14F-4D97-AF65-F5344CB8AC3E}">
        <p14:creationId xmlns:p14="http://schemas.microsoft.com/office/powerpoint/2010/main" val="3689048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B435D1-0B4D-D25D-9AB4-A09DB4DA1E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5BA50D0-BF0D-3A22-B21F-784A1B2FBC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FD5807-2F4B-0B0F-48A0-1533EC6C6A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E752626-BD05-4783-B81E-ACEF5CF915C0}" type="datetimeFigureOut">
              <a:rPr lang="en-GB" smtClean="0"/>
              <a:t>11/04/2025</a:t>
            </a:fld>
            <a:endParaRPr lang="en-GB"/>
          </a:p>
        </p:txBody>
      </p:sp>
      <p:sp>
        <p:nvSpPr>
          <p:cNvPr id="5" name="Footer Placeholder 4">
            <a:extLst>
              <a:ext uri="{FF2B5EF4-FFF2-40B4-BE49-F238E27FC236}">
                <a16:creationId xmlns:a16="http://schemas.microsoft.com/office/drawing/2014/main" id="{0B8CD01F-A929-C845-B8AF-18BD238C3A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E8A31878-1E2A-F81D-FFF3-7EE26285DD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9BBE825-7772-47BE-A5B2-21D21939F9F0}" type="slidenum">
              <a:rPr lang="en-GB" smtClean="0"/>
              <a:t>‹#›</a:t>
            </a:fld>
            <a:endParaRPr lang="en-GB"/>
          </a:p>
        </p:txBody>
      </p:sp>
    </p:spTree>
    <p:extLst>
      <p:ext uri="{BB962C8B-B14F-4D97-AF65-F5344CB8AC3E}">
        <p14:creationId xmlns:p14="http://schemas.microsoft.com/office/powerpoint/2010/main" val="22400692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CBEE3C-95F2-CA45-A3D5-378FF4B856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92F5C94-D88F-1A49-8642-E6C11A3874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9DE646-EEF7-4047-9813-A60ED90DF1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0CA631-D531-094E-8D4D-67E5C3289D88}" type="datetimeFigureOut">
              <a:rPr lang="en-US" smtClean="0"/>
              <a:t>4/11/2025</a:t>
            </a:fld>
            <a:endParaRPr lang="en-US"/>
          </a:p>
        </p:txBody>
      </p:sp>
      <p:sp>
        <p:nvSpPr>
          <p:cNvPr id="5" name="Footer Placeholder 4">
            <a:extLst>
              <a:ext uri="{FF2B5EF4-FFF2-40B4-BE49-F238E27FC236}">
                <a16:creationId xmlns:a16="http://schemas.microsoft.com/office/drawing/2014/main" id="{F067D98A-EA47-BA43-B241-6FD6090A2A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17089AF-863F-B740-B0DC-4F2DBC1FC2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E33160-36F1-DB4E-84FE-B5F5C1CFA7C6}" type="slidenum">
              <a:rPr lang="en-US" smtClean="0"/>
              <a:t>‹#›</a:t>
            </a:fld>
            <a:endParaRPr lang="en-US"/>
          </a:p>
        </p:txBody>
      </p:sp>
    </p:spTree>
    <p:extLst>
      <p:ext uri="{BB962C8B-B14F-4D97-AF65-F5344CB8AC3E}">
        <p14:creationId xmlns:p14="http://schemas.microsoft.com/office/powerpoint/2010/main" val="7585776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7.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7.xml"/><Relationship Id="rId5" Type="http://schemas.openxmlformats.org/officeDocument/2006/relationships/image" Target="../media/image7.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7.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7.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17.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7.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576C-1362-8B07-6697-20201040ED9E}"/>
              </a:ext>
            </a:extLst>
          </p:cNvPr>
          <p:cNvSpPr>
            <a:spLocks noGrp="1"/>
          </p:cNvSpPr>
          <p:nvPr>
            <p:ph type="ctrTitle"/>
          </p:nvPr>
        </p:nvSpPr>
        <p:spPr/>
        <p:txBody>
          <a:bodyPr/>
          <a:lstStyle/>
          <a:p>
            <a:r>
              <a:rPr lang="en-GB" dirty="0"/>
              <a:t>Agent – Sunfish Registration</a:t>
            </a:r>
          </a:p>
        </p:txBody>
      </p:sp>
      <p:sp>
        <p:nvSpPr>
          <p:cNvPr id="3" name="Subtitle 2">
            <a:extLst>
              <a:ext uri="{FF2B5EF4-FFF2-40B4-BE49-F238E27FC236}">
                <a16:creationId xmlns:a16="http://schemas.microsoft.com/office/drawing/2014/main" id="{7140111F-88FA-6D55-5434-8A9A30907590}"/>
              </a:ext>
            </a:extLst>
          </p:cNvPr>
          <p:cNvSpPr>
            <a:spLocks noGrp="1"/>
          </p:cNvSpPr>
          <p:nvPr>
            <p:ph type="subTitle" idx="1"/>
          </p:nvPr>
        </p:nvSpPr>
        <p:spPr/>
        <p:txBody>
          <a:bodyPr/>
          <a:lstStyle/>
          <a:p>
            <a:r>
              <a:rPr lang="en-GB" dirty="0"/>
              <a:t>Russ Herrell</a:t>
            </a:r>
          </a:p>
          <a:p>
            <a:r>
              <a:rPr lang="en-GB" dirty="0"/>
              <a:t>OFA Sunfish </a:t>
            </a:r>
            <a:r>
              <a:rPr lang="en-GB" dirty="0" err="1"/>
              <a:t>WorkGroup</a:t>
            </a:r>
            <a:endParaRPr lang="en-GB" dirty="0"/>
          </a:p>
          <a:p>
            <a:r>
              <a:rPr lang="en-GB" dirty="0"/>
              <a:t>04/11/25</a:t>
            </a:r>
          </a:p>
        </p:txBody>
      </p:sp>
    </p:spTree>
    <p:extLst>
      <p:ext uri="{BB962C8B-B14F-4D97-AF65-F5344CB8AC3E}">
        <p14:creationId xmlns:p14="http://schemas.microsoft.com/office/powerpoint/2010/main" val="2252127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F9BB3-19E8-171D-B527-920B57F51297}"/>
              </a:ext>
            </a:extLst>
          </p:cNvPr>
          <p:cNvSpPr>
            <a:spLocks noGrp="1"/>
          </p:cNvSpPr>
          <p:nvPr>
            <p:ph type="title"/>
          </p:nvPr>
        </p:nvSpPr>
        <p:spPr>
          <a:xfrm>
            <a:off x="143385" y="132847"/>
            <a:ext cx="10515600" cy="1325563"/>
          </a:xfrm>
        </p:spPr>
        <p:txBody>
          <a:bodyPr>
            <a:normAutofit/>
          </a:bodyPr>
          <a:lstStyle/>
          <a:p>
            <a:r>
              <a:rPr lang="en-US" sz="3600" i="1" dirty="0">
                <a:solidFill>
                  <a:schemeClr val="bg1"/>
                </a:solidFill>
              </a:rPr>
              <a:t>The Agent – Sunfish Registration Flow</a:t>
            </a:r>
            <a:endParaRPr lang="en-GB" sz="3600" dirty="0">
              <a:solidFill>
                <a:schemeClr val="bg1"/>
              </a:solidFill>
            </a:endParaRPr>
          </a:p>
        </p:txBody>
      </p:sp>
      <p:pic>
        <p:nvPicPr>
          <p:cNvPr id="54" name="Picture 53" descr="A blue fish with white text&#10;&#10;Description automatically generated">
            <a:extLst>
              <a:ext uri="{FF2B5EF4-FFF2-40B4-BE49-F238E27FC236}">
                <a16:creationId xmlns:a16="http://schemas.microsoft.com/office/drawing/2014/main" id="{78F04EA9-CEEF-62EC-8B7F-EE12987DEC03}"/>
              </a:ext>
            </a:extLst>
          </p:cNvPr>
          <p:cNvPicPr>
            <a:picLocks noChangeAspect="1"/>
          </p:cNvPicPr>
          <p:nvPr/>
        </p:nvPicPr>
        <p:blipFill rotWithShape="1">
          <a:blip r:embed="rId3" cstate="screen">
            <a:extLst>
              <a:ext uri="{28A0092B-C50C-407E-A947-70E740481C1C}">
                <a14:useLocalDpi xmlns:a14="http://schemas.microsoft.com/office/drawing/2010/main" val="0"/>
              </a:ext>
            </a:extLst>
          </a:blip>
          <a:srcRect l="27778" t="33079" r="26410" b="33472"/>
          <a:stretch/>
        </p:blipFill>
        <p:spPr>
          <a:xfrm>
            <a:off x="10028169" y="-68170"/>
            <a:ext cx="1974883" cy="1441938"/>
          </a:xfrm>
          <a:prstGeom prst="rect">
            <a:avLst/>
          </a:prstGeom>
        </p:spPr>
      </p:pic>
      <p:sp>
        <p:nvSpPr>
          <p:cNvPr id="55" name="Slide Number Placeholder 3">
            <a:extLst>
              <a:ext uri="{FF2B5EF4-FFF2-40B4-BE49-F238E27FC236}">
                <a16:creationId xmlns:a16="http://schemas.microsoft.com/office/drawing/2014/main" id="{33CBF6E9-348D-8D4E-371E-184BC808E4DF}"/>
              </a:ext>
            </a:extLst>
          </p:cNvPr>
          <p:cNvSpPr txBox="1">
            <a:spLocks/>
          </p:cNvSpPr>
          <p:nvPr/>
        </p:nvSpPr>
        <p:spPr>
          <a:xfrm>
            <a:off x="11202856" y="6301811"/>
            <a:ext cx="684344" cy="365125"/>
          </a:xfrm>
          <a:prstGeom prst="rect">
            <a:avLst/>
          </a:prstGeom>
        </p:spPr>
        <p:txBody>
          <a:bodyPr vert="horz" lIns="91440" tIns="45720" rIns="91440" bIns="45720" rtlCol="0" anchor="ctr"/>
          <a:lstStyle>
            <a:defPPr>
              <a:defRPr lang="en-US"/>
            </a:defPPr>
            <a:lvl1pPr marL="205699" indent="-205699" algn="l" defTabSz="914400" rtl="0" eaLnBrk="1" latinLnBrk="0" hangingPunct="1">
              <a:lnSpc>
                <a:spcPct val="90000"/>
              </a:lnSpc>
              <a:buSzPct val="120000"/>
              <a:buFontTx/>
              <a:buBlip>
                <a:blip r:embed="rId4"/>
              </a:buBlip>
              <a:defRPr sz="2000" kern="1200" cap="all" normalizeH="0" baseline="10000">
                <a:solidFill>
                  <a:schemeClr val="bg2"/>
                </a:solidFill>
                <a:latin typeface="MetricHPE" panose="020B05030302020602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05699" marR="0" lvl="0" indent="-205699" algn="ctr" defTabSz="1088421" rtl="0" eaLnBrk="1" fontAlgn="auto" latinLnBrk="0" hangingPunct="1">
              <a:lnSpc>
                <a:spcPct val="90000"/>
              </a:lnSpc>
              <a:spcBef>
                <a:spcPts val="0"/>
              </a:spcBef>
              <a:spcAft>
                <a:spcPts val="0"/>
              </a:spcAft>
              <a:buClrTx/>
              <a:buSzPct val="120000"/>
              <a:buFontTx/>
              <a:buBlip>
                <a:blip r:embed="rId4"/>
              </a:buBlip>
              <a:tabLst/>
              <a:defRPr/>
            </a:pPr>
            <a:fld id="{104FC826-72BB-4AF1-BA01-A94F7396A7DC}" type="slidenum">
              <a:rPr kumimoji="0" lang="en-US" sz="2000" b="0" i="0" u="none" strike="noStrike" kern="1200" cap="all" spc="0" normalizeH="0" baseline="10000" noProof="0" smtClean="0">
                <a:ln>
                  <a:noFill/>
                </a:ln>
                <a:solidFill>
                  <a:prstClr val="black"/>
                </a:solidFill>
                <a:effectLst/>
                <a:uLnTx/>
                <a:uFillTx/>
                <a:latin typeface="MetricHPE" panose="020B0503030202060203" pitchFamily="34" charset="0"/>
                <a:ea typeface="+mn-ea"/>
                <a:cs typeface="+mn-cs"/>
              </a:rPr>
              <a:pPr marL="205699" marR="0" lvl="0" indent="-205699" algn="ctr" defTabSz="1088421" rtl="0" eaLnBrk="1" fontAlgn="auto" latinLnBrk="0" hangingPunct="1">
                <a:lnSpc>
                  <a:spcPct val="90000"/>
                </a:lnSpc>
                <a:spcBef>
                  <a:spcPts val="0"/>
                </a:spcBef>
                <a:spcAft>
                  <a:spcPts val="0"/>
                </a:spcAft>
                <a:buClrTx/>
                <a:buSzPct val="120000"/>
                <a:buFontTx/>
                <a:buBlip>
                  <a:blip r:embed="rId4"/>
                </a:buBlip>
                <a:tabLst/>
                <a:defRPr/>
              </a:pPr>
              <a:t>2</a:t>
            </a:fld>
            <a:endParaRPr kumimoji="0" lang="en-US" sz="2000" b="0" i="0" u="none" strike="noStrike" kern="1200" cap="all" spc="0" normalizeH="0" baseline="10000" noProof="0" dirty="0">
              <a:ln>
                <a:noFill/>
              </a:ln>
              <a:solidFill>
                <a:prstClr val="black"/>
              </a:solidFill>
              <a:effectLst/>
              <a:uLnTx/>
              <a:uFillTx/>
              <a:latin typeface="MetricHPE" panose="020B0503030202060203" pitchFamily="34" charset="0"/>
              <a:ea typeface="+mn-ea"/>
              <a:cs typeface="+mn-cs"/>
            </a:endParaRPr>
          </a:p>
        </p:txBody>
      </p:sp>
      <p:sp>
        <p:nvSpPr>
          <p:cNvPr id="56" name="TextBox 55">
            <a:extLst>
              <a:ext uri="{FF2B5EF4-FFF2-40B4-BE49-F238E27FC236}">
                <a16:creationId xmlns:a16="http://schemas.microsoft.com/office/drawing/2014/main" id="{A7AF1F51-F0B5-7128-6E97-988F57B8C0B8}"/>
              </a:ext>
            </a:extLst>
          </p:cNvPr>
          <p:cNvSpPr txBox="1"/>
          <p:nvPr/>
        </p:nvSpPr>
        <p:spPr>
          <a:xfrm>
            <a:off x="128095" y="6367280"/>
            <a:ext cx="3238235"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800" b="0" i="0" u="none" strike="noStrike" kern="1200" cap="none" spc="0" normalizeH="0" baseline="0" noProof="0" dirty="0" err="1">
                <a:ln>
                  <a:noFill/>
                </a:ln>
                <a:solidFill>
                  <a:prstClr val="black"/>
                </a:solidFill>
                <a:effectLst/>
                <a:uLnTx/>
                <a:uFillTx/>
                <a:latin typeface="Calibri" panose="020F0502020204030204"/>
                <a:ea typeface="+mn-ea"/>
                <a:cs typeface="+mn-cs"/>
              </a:rPr>
              <a:t>OpenFabrics</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Alliance 2025</a:t>
            </a:r>
          </a:p>
        </p:txBody>
      </p:sp>
      <p:pic>
        <p:nvPicPr>
          <p:cNvPr id="4" name="Picture 3">
            <a:extLst>
              <a:ext uri="{FF2B5EF4-FFF2-40B4-BE49-F238E27FC236}">
                <a16:creationId xmlns:a16="http://schemas.microsoft.com/office/drawing/2014/main" id="{3CC283D2-B919-1E3B-FA50-F06A9AD8E754}"/>
              </a:ext>
            </a:extLst>
          </p:cNvPr>
          <p:cNvPicPr>
            <a:picLocks noChangeAspect="1"/>
          </p:cNvPicPr>
          <p:nvPr/>
        </p:nvPicPr>
        <p:blipFill>
          <a:blip r:embed="rId5"/>
          <a:stretch>
            <a:fillRect/>
          </a:stretch>
        </p:blipFill>
        <p:spPr>
          <a:xfrm>
            <a:off x="665992" y="1333207"/>
            <a:ext cx="10860016" cy="4191585"/>
          </a:xfrm>
          <a:prstGeom prst="rect">
            <a:avLst/>
          </a:prstGeom>
        </p:spPr>
      </p:pic>
    </p:spTree>
    <p:extLst>
      <p:ext uri="{BB962C8B-B14F-4D97-AF65-F5344CB8AC3E}">
        <p14:creationId xmlns:p14="http://schemas.microsoft.com/office/powerpoint/2010/main" val="2769913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8562C9-0C60-ACD5-6DBD-3F1B271440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093DD9A-BFFF-23C5-F2D2-B014D72D455C}"/>
              </a:ext>
            </a:extLst>
          </p:cNvPr>
          <p:cNvSpPr>
            <a:spLocks noGrp="1"/>
          </p:cNvSpPr>
          <p:nvPr>
            <p:ph type="title"/>
          </p:nvPr>
        </p:nvSpPr>
        <p:spPr>
          <a:xfrm>
            <a:off x="143385" y="79839"/>
            <a:ext cx="10515600" cy="1325563"/>
          </a:xfrm>
        </p:spPr>
        <p:txBody>
          <a:bodyPr>
            <a:normAutofit/>
          </a:bodyPr>
          <a:lstStyle/>
          <a:p>
            <a:r>
              <a:rPr lang="en-US" sz="3600" i="1" dirty="0">
                <a:solidFill>
                  <a:schemeClr val="bg1"/>
                </a:solidFill>
              </a:rPr>
              <a:t>The Agent – Sunfish Registration Files:</a:t>
            </a:r>
            <a:br>
              <a:rPr lang="en-US" sz="3600" i="1" dirty="0">
                <a:solidFill>
                  <a:schemeClr val="bg1"/>
                </a:solidFill>
              </a:rPr>
            </a:br>
            <a:r>
              <a:rPr lang="en-US" sz="3600" i="1" dirty="0" err="1">
                <a:solidFill>
                  <a:schemeClr val="bg1"/>
                </a:solidFill>
              </a:rPr>
              <a:t>ConnectionMethod</a:t>
            </a:r>
            <a:endParaRPr lang="en-GB" sz="3600" dirty="0">
              <a:solidFill>
                <a:schemeClr val="bg1"/>
              </a:solidFill>
            </a:endParaRPr>
          </a:p>
        </p:txBody>
      </p:sp>
      <p:pic>
        <p:nvPicPr>
          <p:cNvPr id="54" name="Picture 53" descr="A blue fish with white text&#10;&#10;Description automatically generated">
            <a:extLst>
              <a:ext uri="{FF2B5EF4-FFF2-40B4-BE49-F238E27FC236}">
                <a16:creationId xmlns:a16="http://schemas.microsoft.com/office/drawing/2014/main" id="{CFCB0CAE-5A7D-E975-3486-01A223D44523}"/>
              </a:ext>
            </a:extLst>
          </p:cNvPr>
          <p:cNvPicPr>
            <a:picLocks noChangeAspect="1"/>
          </p:cNvPicPr>
          <p:nvPr/>
        </p:nvPicPr>
        <p:blipFill rotWithShape="1">
          <a:blip r:embed="rId3" cstate="screen">
            <a:extLst>
              <a:ext uri="{28A0092B-C50C-407E-A947-70E740481C1C}">
                <a14:useLocalDpi xmlns:a14="http://schemas.microsoft.com/office/drawing/2010/main" val="0"/>
              </a:ext>
            </a:extLst>
          </a:blip>
          <a:srcRect l="27778" t="33079" r="26410" b="33472"/>
          <a:stretch/>
        </p:blipFill>
        <p:spPr>
          <a:xfrm>
            <a:off x="10028169" y="-68170"/>
            <a:ext cx="1974883" cy="1441938"/>
          </a:xfrm>
          <a:prstGeom prst="rect">
            <a:avLst/>
          </a:prstGeom>
        </p:spPr>
      </p:pic>
      <p:sp>
        <p:nvSpPr>
          <p:cNvPr id="55" name="Slide Number Placeholder 3">
            <a:extLst>
              <a:ext uri="{FF2B5EF4-FFF2-40B4-BE49-F238E27FC236}">
                <a16:creationId xmlns:a16="http://schemas.microsoft.com/office/drawing/2014/main" id="{50DCE317-C931-E807-BF1A-98DCBEE5C89F}"/>
              </a:ext>
            </a:extLst>
          </p:cNvPr>
          <p:cNvSpPr txBox="1">
            <a:spLocks/>
          </p:cNvSpPr>
          <p:nvPr/>
        </p:nvSpPr>
        <p:spPr>
          <a:xfrm>
            <a:off x="11202856" y="6301811"/>
            <a:ext cx="684344" cy="365125"/>
          </a:xfrm>
          <a:prstGeom prst="rect">
            <a:avLst/>
          </a:prstGeom>
        </p:spPr>
        <p:txBody>
          <a:bodyPr vert="horz" lIns="91440" tIns="45720" rIns="91440" bIns="45720" rtlCol="0" anchor="ctr"/>
          <a:lstStyle>
            <a:defPPr>
              <a:defRPr lang="en-US"/>
            </a:defPPr>
            <a:lvl1pPr marL="205699" indent="-205699" algn="l" defTabSz="914400" rtl="0" eaLnBrk="1" latinLnBrk="0" hangingPunct="1">
              <a:lnSpc>
                <a:spcPct val="90000"/>
              </a:lnSpc>
              <a:buSzPct val="120000"/>
              <a:buFontTx/>
              <a:buBlip>
                <a:blip r:embed="rId4"/>
              </a:buBlip>
              <a:defRPr sz="2000" kern="1200" cap="all" normalizeH="0" baseline="10000">
                <a:solidFill>
                  <a:schemeClr val="bg2"/>
                </a:solidFill>
                <a:latin typeface="MetricHPE" panose="020B05030302020602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05699" marR="0" lvl="0" indent="-205699" algn="ctr" defTabSz="1088421" rtl="0" eaLnBrk="1" fontAlgn="auto" latinLnBrk="0" hangingPunct="1">
              <a:lnSpc>
                <a:spcPct val="90000"/>
              </a:lnSpc>
              <a:spcBef>
                <a:spcPts val="0"/>
              </a:spcBef>
              <a:spcAft>
                <a:spcPts val="0"/>
              </a:spcAft>
              <a:buClrTx/>
              <a:buSzPct val="120000"/>
              <a:buFontTx/>
              <a:buBlip>
                <a:blip r:embed="rId4"/>
              </a:buBlip>
              <a:tabLst/>
              <a:defRPr/>
            </a:pPr>
            <a:fld id="{104FC826-72BB-4AF1-BA01-A94F7396A7DC}" type="slidenum">
              <a:rPr kumimoji="0" lang="en-US" sz="2000" b="0" i="0" u="none" strike="noStrike" kern="1200" cap="all" spc="0" normalizeH="0" baseline="10000" noProof="0" smtClean="0">
                <a:ln>
                  <a:noFill/>
                </a:ln>
                <a:solidFill>
                  <a:prstClr val="black"/>
                </a:solidFill>
                <a:effectLst/>
                <a:uLnTx/>
                <a:uFillTx/>
                <a:latin typeface="MetricHPE" panose="020B0503030202060203" pitchFamily="34" charset="0"/>
                <a:ea typeface="+mn-ea"/>
                <a:cs typeface="+mn-cs"/>
              </a:rPr>
              <a:pPr marL="205699" marR="0" lvl="0" indent="-205699" algn="ctr" defTabSz="1088421" rtl="0" eaLnBrk="1" fontAlgn="auto" latinLnBrk="0" hangingPunct="1">
                <a:lnSpc>
                  <a:spcPct val="90000"/>
                </a:lnSpc>
                <a:spcBef>
                  <a:spcPts val="0"/>
                </a:spcBef>
                <a:spcAft>
                  <a:spcPts val="0"/>
                </a:spcAft>
                <a:buClrTx/>
                <a:buSzPct val="120000"/>
                <a:buFontTx/>
                <a:buBlip>
                  <a:blip r:embed="rId4"/>
                </a:buBlip>
                <a:tabLst/>
                <a:defRPr/>
              </a:pPr>
              <a:t>3</a:t>
            </a:fld>
            <a:endParaRPr kumimoji="0" lang="en-US" sz="2000" b="0" i="0" u="none" strike="noStrike" kern="1200" cap="all" spc="0" normalizeH="0" baseline="10000" noProof="0" dirty="0">
              <a:ln>
                <a:noFill/>
              </a:ln>
              <a:solidFill>
                <a:prstClr val="black"/>
              </a:solidFill>
              <a:effectLst/>
              <a:uLnTx/>
              <a:uFillTx/>
              <a:latin typeface="MetricHPE" panose="020B0503030202060203" pitchFamily="34" charset="0"/>
              <a:ea typeface="+mn-ea"/>
              <a:cs typeface="+mn-cs"/>
            </a:endParaRPr>
          </a:p>
        </p:txBody>
      </p:sp>
      <p:sp>
        <p:nvSpPr>
          <p:cNvPr id="56" name="TextBox 55">
            <a:extLst>
              <a:ext uri="{FF2B5EF4-FFF2-40B4-BE49-F238E27FC236}">
                <a16:creationId xmlns:a16="http://schemas.microsoft.com/office/drawing/2014/main" id="{EB8360BD-5668-C829-11E5-41E221E737BA}"/>
              </a:ext>
            </a:extLst>
          </p:cNvPr>
          <p:cNvSpPr txBox="1"/>
          <p:nvPr/>
        </p:nvSpPr>
        <p:spPr>
          <a:xfrm>
            <a:off x="128095" y="6367280"/>
            <a:ext cx="3238235"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800" b="0" i="0" u="none" strike="noStrike" kern="1200" cap="none" spc="0" normalizeH="0" baseline="0" noProof="0" dirty="0" err="1">
                <a:ln>
                  <a:noFill/>
                </a:ln>
                <a:solidFill>
                  <a:prstClr val="black"/>
                </a:solidFill>
                <a:effectLst/>
                <a:uLnTx/>
                <a:uFillTx/>
                <a:latin typeface="Calibri" panose="020F0502020204030204"/>
                <a:ea typeface="+mn-ea"/>
                <a:cs typeface="+mn-cs"/>
              </a:rPr>
              <a:t>OpenFabrics</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Alliance 2025</a:t>
            </a:r>
          </a:p>
        </p:txBody>
      </p:sp>
      <p:pic>
        <p:nvPicPr>
          <p:cNvPr id="6" name="Picture 5">
            <a:extLst>
              <a:ext uri="{FF2B5EF4-FFF2-40B4-BE49-F238E27FC236}">
                <a16:creationId xmlns:a16="http://schemas.microsoft.com/office/drawing/2014/main" id="{44C54FE4-98A9-16BD-23A3-DD0E47CDC20B}"/>
              </a:ext>
            </a:extLst>
          </p:cNvPr>
          <p:cNvPicPr>
            <a:picLocks noChangeAspect="1"/>
          </p:cNvPicPr>
          <p:nvPr/>
        </p:nvPicPr>
        <p:blipFill>
          <a:blip r:embed="rId5"/>
          <a:stretch>
            <a:fillRect/>
          </a:stretch>
        </p:blipFill>
        <p:spPr>
          <a:xfrm>
            <a:off x="433017" y="1659427"/>
            <a:ext cx="7756828" cy="4138627"/>
          </a:xfrm>
          <a:prstGeom prst="rect">
            <a:avLst/>
          </a:prstGeom>
        </p:spPr>
      </p:pic>
      <p:sp>
        <p:nvSpPr>
          <p:cNvPr id="7" name="Callout: Line with Accent Bar 6">
            <a:extLst>
              <a:ext uri="{FF2B5EF4-FFF2-40B4-BE49-F238E27FC236}">
                <a16:creationId xmlns:a16="http://schemas.microsoft.com/office/drawing/2014/main" id="{79DCD401-EC26-65F6-0D10-675734FD7352}"/>
              </a:ext>
            </a:extLst>
          </p:cNvPr>
          <p:cNvSpPr/>
          <p:nvPr/>
        </p:nvSpPr>
        <p:spPr>
          <a:xfrm>
            <a:off x="8930107" y="1404490"/>
            <a:ext cx="2860149" cy="888136"/>
          </a:xfrm>
          <a:prstGeom prst="accentCallout1">
            <a:avLst>
              <a:gd name="adj1" fmla="val 18750"/>
              <a:gd name="adj2" fmla="val -8333"/>
              <a:gd name="adj3" fmla="val 52309"/>
              <a:gd name="adj4" fmla="val -102064"/>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Connection Method Object</a:t>
            </a:r>
          </a:p>
          <a:p>
            <a:pPr algn="ctr"/>
            <a:r>
              <a:rPr lang="en-US" sz="1400" dirty="0"/>
              <a:t>Required on Agent.</a:t>
            </a:r>
          </a:p>
          <a:p>
            <a:pPr algn="ctr"/>
            <a:r>
              <a:rPr lang="en-US" sz="1400" dirty="0"/>
              <a:t>Will be uploaded to Sunfish.</a:t>
            </a:r>
          </a:p>
        </p:txBody>
      </p:sp>
      <p:sp>
        <p:nvSpPr>
          <p:cNvPr id="8" name="Callout: Line with Accent Bar 7">
            <a:extLst>
              <a:ext uri="{FF2B5EF4-FFF2-40B4-BE49-F238E27FC236}">
                <a16:creationId xmlns:a16="http://schemas.microsoft.com/office/drawing/2014/main" id="{2DCE342F-7CB3-7A87-15AB-6E98793F2901}"/>
              </a:ext>
            </a:extLst>
          </p:cNvPr>
          <p:cNvSpPr/>
          <p:nvPr/>
        </p:nvSpPr>
        <p:spPr>
          <a:xfrm>
            <a:off x="8898834" y="2560763"/>
            <a:ext cx="2860149" cy="1426456"/>
          </a:xfrm>
          <a:prstGeom prst="accentCallout1">
            <a:avLst>
              <a:gd name="adj1" fmla="val 18750"/>
              <a:gd name="adj2" fmla="val -8333"/>
              <a:gd name="adj3" fmla="val 25166"/>
              <a:gd name="adj4" fmla="val -22670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err="1"/>
              <a:t>ConnectionMethods</a:t>
            </a:r>
            <a:r>
              <a:rPr lang="en-US" sz="1400" dirty="0"/>
              <a:t>/NAME</a:t>
            </a:r>
          </a:p>
          <a:p>
            <a:pPr algn="ctr"/>
            <a:r>
              <a:rPr lang="en-US" sz="1400" dirty="0"/>
              <a:t>NAME and ID of </a:t>
            </a:r>
            <a:r>
              <a:rPr lang="en-US" sz="1400" dirty="0" err="1"/>
              <a:t>ConnectionMethod</a:t>
            </a:r>
            <a:r>
              <a:rPr lang="en-US" sz="1400" dirty="0"/>
              <a:t> must be unique, so Sunfish can upload one from each Agent.</a:t>
            </a:r>
          </a:p>
          <a:p>
            <a:pPr algn="ctr"/>
            <a:r>
              <a:rPr lang="en-US" sz="1400" dirty="0"/>
              <a:t>This NAME has nothing to do with the fabric name, so CXL is a poor example.</a:t>
            </a:r>
          </a:p>
        </p:txBody>
      </p:sp>
      <p:sp>
        <p:nvSpPr>
          <p:cNvPr id="9" name="Callout: Line with Accent Bar 8">
            <a:extLst>
              <a:ext uri="{FF2B5EF4-FFF2-40B4-BE49-F238E27FC236}">
                <a16:creationId xmlns:a16="http://schemas.microsoft.com/office/drawing/2014/main" id="{19FBBCBB-1ADE-ECB8-C3F1-F0BDBF8EB2CB}"/>
              </a:ext>
            </a:extLst>
          </p:cNvPr>
          <p:cNvSpPr/>
          <p:nvPr/>
        </p:nvSpPr>
        <p:spPr>
          <a:xfrm>
            <a:off x="8898833" y="4466868"/>
            <a:ext cx="2860149" cy="888136"/>
          </a:xfrm>
          <a:prstGeom prst="accentCallout1">
            <a:avLst>
              <a:gd name="adj1" fmla="val 18750"/>
              <a:gd name="adj2" fmla="val -8333"/>
              <a:gd name="adj3" fmla="val -119287"/>
              <a:gd name="adj4" fmla="val -182222"/>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Sunfish needs to append the Aggregation Source Navigation Link object to the Sunfish copy</a:t>
            </a:r>
          </a:p>
          <a:p>
            <a:pPr algn="ctr"/>
            <a:r>
              <a:rPr lang="en-US" sz="1400" dirty="0"/>
              <a:t>“@odata.id”: “../UUID1</a:t>
            </a:r>
          </a:p>
        </p:txBody>
      </p:sp>
      <p:sp>
        <p:nvSpPr>
          <p:cNvPr id="12" name="Callout: Line with Accent Bar 11">
            <a:extLst>
              <a:ext uri="{FF2B5EF4-FFF2-40B4-BE49-F238E27FC236}">
                <a16:creationId xmlns:a16="http://schemas.microsoft.com/office/drawing/2014/main" id="{E8B7887B-FA43-1212-6537-0E62B9B92923}"/>
              </a:ext>
            </a:extLst>
          </p:cNvPr>
          <p:cNvSpPr/>
          <p:nvPr/>
        </p:nvSpPr>
        <p:spPr>
          <a:xfrm>
            <a:off x="8898832" y="5550095"/>
            <a:ext cx="2860149" cy="888136"/>
          </a:xfrm>
          <a:prstGeom prst="accentCallout1">
            <a:avLst>
              <a:gd name="adj1" fmla="val 18750"/>
              <a:gd name="adj2" fmla="val -8333"/>
              <a:gd name="adj3" fmla="val -144654"/>
              <a:gd name="adj4" fmla="val -21002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Sunfish </a:t>
            </a:r>
            <a:r>
              <a:rPr lang="en-US" sz="1400" dirty="0" err="1"/>
              <a:t>OEM.Sunfish_RM</a:t>
            </a:r>
            <a:r>
              <a:rPr lang="en-US" sz="1400" dirty="0"/>
              <a:t> property may or may not exist depending upon Agent implementation</a:t>
            </a:r>
          </a:p>
        </p:txBody>
      </p:sp>
    </p:spTree>
    <p:extLst>
      <p:ext uri="{BB962C8B-B14F-4D97-AF65-F5344CB8AC3E}">
        <p14:creationId xmlns:p14="http://schemas.microsoft.com/office/powerpoint/2010/main" val="3026125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079A09-167A-CA83-2C9A-A4818F38D9A9}"/>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B29CD0D5-18E9-5D27-B466-9C376E379881}"/>
              </a:ext>
            </a:extLst>
          </p:cNvPr>
          <p:cNvPicPr>
            <a:picLocks noChangeAspect="1"/>
          </p:cNvPicPr>
          <p:nvPr/>
        </p:nvPicPr>
        <p:blipFill>
          <a:blip r:embed="rId3"/>
          <a:stretch>
            <a:fillRect/>
          </a:stretch>
        </p:blipFill>
        <p:spPr>
          <a:xfrm>
            <a:off x="37231" y="1373767"/>
            <a:ext cx="7383639" cy="5093293"/>
          </a:xfrm>
          <a:prstGeom prst="rect">
            <a:avLst/>
          </a:prstGeom>
        </p:spPr>
      </p:pic>
      <p:sp>
        <p:nvSpPr>
          <p:cNvPr id="2" name="Title 1">
            <a:extLst>
              <a:ext uri="{FF2B5EF4-FFF2-40B4-BE49-F238E27FC236}">
                <a16:creationId xmlns:a16="http://schemas.microsoft.com/office/drawing/2014/main" id="{255274F1-71C3-07CE-EA98-D30CCC9782D4}"/>
              </a:ext>
            </a:extLst>
          </p:cNvPr>
          <p:cNvSpPr>
            <a:spLocks noGrp="1"/>
          </p:cNvSpPr>
          <p:nvPr>
            <p:ph type="title"/>
          </p:nvPr>
        </p:nvSpPr>
        <p:spPr>
          <a:xfrm>
            <a:off x="143385" y="79839"/>
            <a:ext cx="10515600" cy="1325563"/>
          </a:xfrm>
        </p:spPr>
        <p:txBody>
          <a:bodyPr>
            <a:normAutofit/>
          </a:bodyPr>
          <a:lstStyle/>
          <a:p>
            <a:r>
              <a:rPr lang="en-US" sz="3600" i="1" dirty="0">
                <a:solidFill>
                  <a:schemeClr val="bg1"/>
                </a:solidFill>
              </a:rPr>
              <a:t>The Agent – Sunfish Registration Files:</a:t>
            </a:r>
            <a:br>
              <a:rPr lang="en-US" sz="3600" i="1" dirty="0">
                <a:solidFill>
                  <a:schemeClr val="bg1"/>
                </a:solidFill>
              </a:rPr>
            </a:br>
            <a:r>
              <a:rPr lang="en-US" sz="3600" i="1" dirty="0" err="1">
                <a:solidFill>
                  <a:schemeClr val="bg1"/>
                </a:solidFill>
              </a:rPr>
              <a:t>EventDestination</a:t>
            </a:r>
            <a:r>
              <a:rPr lang="en-US" sz="3600" i="1" dirty="0">
                <a:solidFill>
                  <a:schemeClr val="bg1"/>
                </a:solidFill>
              </a:rPr>
              <a:t> (Subscriber description)</a:t>
            </a:r>
            <a:endParaRPr lang="en-GB" sz="3600" dirty="0">
              <a:solidFill>
                <a:schemeClr val="bg1"/>
              </a:solidFill>
            </a:endParaRPr>
          </a:p>
        </p:txBody>
      </p:sp>
      <p:pic>
        <p:nvPicPr>
          <p:cNvPr id="54" name="Picture 53" descr="A blue fish with white text&#10;&#10;Description automatically generated">
            <a:extLst>
              <a:ext uri="{FF2B5EF4-FFF2-40B4-BE49-F238E27FC236}">
                <a16:creationId xmlns:a16="http://schemas.microsoft.com/office/drawing/2014/main" id="{05B9AB28-03DA-B193-14CC-E70FDA45F221}"/>
              </a:ext>
            </a:extLst>
          </p:cNvPr>
          <p:cNvPicPr>
            <a:picLocks noChangeAspect="1"/>
          </p:cNvPicPr>
          <p:nvPr/>
        </p:nvPicPr>
        <p:blipFill rotWithShape="1">
          <a:blip r:embed="rId4" cstate="screen">
            <a:extLst>
              <a:ext uri="{28A0092B-C50C-407E-A947-70E740481C1C}">
                <a14:useLocalDpi xmlns:a14="http://schemas.microsoft.com/office/drawing/2010/main" val="0"/>
              </a:ext>
            </a:extLst>
          </a:blip>
          <a:srcRect l="27778" t="33079" r="26410" b="33472"/>
          <a:stretch/>
        </p:blipFill>
        <p:spPr>
          <a:xfrm>
            <a:off x="10028169" y="-68170"/>
            <a:ext cx="1974883" cy="1441938"/>
          </a:xfrm>
          <a:prstGeom prst="rect">
            <a:avLst/>
          </a:prstGeom>
        </p:spPr>
      </p:pic>
      <p:sp>
        <p:nvSpPr>
          <p:cNvPr id="55" name="Slide Number Placeholder 3">
            <a:extLst>
              <a:ext uri="{FF2B5EF4-FFF2-40B4-BE49-F238E27FC236}">
                <a16:creationId xmlns:a16="http://schemas.microsoft.com/office/drawing/2014/main" id="{5CA669E0-4A20-D189-04C5-240B702D1BF7}"/>
              </a:ext>
            </a:extLst>
          </p:cNvPr>
          <p:cNvSpPr txBox="1">
            <a:spLocks/>
          </p:cNvSpPr>
          <p:nvPr/>
        </p:nvSpPr>
        <p:spPr>
          <a:xfrm>
            <a:off x="11202856" y="6301811"/>
            <a:ext cx="684344" cy="365125"/>
          </a:xfrm>
          <a:prstGeom prst="rect">
            <a:avLst/>
          </a:prstGeom>
        </p:spPr>
        <p:txBody>
          <a:bodyPr vert="horz" lIns="91440" tIns="45720" rIns="91440" bIns="45720" rtlCol="0" anchor="ctr"/>
          <a:lstStyle>
            <a:defPPr>
              <a:defRPr lang="en-US"/>
            </a:defPPr>
            <a:lvl1pPr marL="205699" indent="-205699" algn="l" defTabSz="914400" rtl="0" eaLnBrk="1" latinLnBrk="0" hangingPunct="1">
              <a:lnSpc>
                <a:spcPct val="90000"/>
              </a:lnSpc>
              <a:buSzPct val="120000"/>
              <a:buFontTx/>
              <a:buBlip>
                <a:blip r:embed="rId5"/>
              </a:buBlip>
              <a:defRPr sz="2000" kern="1200" cap="all" normalizeH="0" baseline="10000">
                <a:solidFill>
                  <a:schemeClr val="bg2"/>
                </a:solidFill>
                <a:latin typeface="MetricHPE" panose="020B05030302020602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05699" marR="0" lvl="0" indent="-205699" algn="ctr" defTabSz="1088421" rtl="0" eaLnBrk="1" fontAlgn="auto" latinLnBrk="0" hangingPunct="1">
              <a:lnSpc>
                <a:spcPct val="90000"/>
              </a:lnSpc>
              <a:spcBef>
                <a:spcPts val="0"/>
              </a:spcBef>
              <a:spcAft>
                <a:spcPts val="0"/>
              </a:spcAft>
              <a:buClrTx/>
              <a:buSzPct val="120000"/>
              <a:buFontTx/>
              <a:buBlip>
                <a:blip r:embed="rId5"/>
              </a:buBlip>
              <a:tabLst/>
              <a:defRPr/>
            </a:pPr>
            <a:fld id="{104FC826-72BB-4AF1-BA01-A94F7396A7DC}" type="slidenum">
              <a:rPr kumimoji="0" lang="en-US" sz="2000" b="0" i="0" u="none" strike="noStrike" kern="1200" cap="all" spc="0" normalizeH="0" baseline="10000" noProof="0" smtClean="0">
                <a:ln>
                  <a:noFill/>
                </a:ln>
                <a:solidFill>
                  <a:prstClr val="black"/>
                </a:solidFill>
                <a:effectLst/>
                <a:uLnTx/>
                <a:uFillTx/>
                <a:latin typeface="MetricHPE" panose="020B0503030202060203" pitchFamily="34" charset="0"/>
                <a:ea typeface="+mn-ea"/>
                <a:cs typeface="+mn-cs"/>
              </a:rPr>
              <a:pPr marL="205699" marR="0" lvl="0" indent="-205699" algn="ctr" defTabSz="1088421" rtl="0" eaLnBrk="1" fontAlgn="auto" latinLnBrk="0" hangingPunct="1">
                <a:lnSpc>
                  <a:spcPct val="90000"/>
                </a:lnSpc>
                <a:spcBef>
                  <a:spcPts val="0"/>
                </a:spcBef>
                <a:spcAft>
                  <a:spcPts val="0"/>
                </a:spcAft>
                <a:buClrTx/>
                <a:buSzPct val="120000"/>
                <a:buFontTx/>
                <a:buBlip>
                  <a:blip r:embed="rId5"/>
                </a:buBlip>
                <a:tabLst/>
                <a:defRPr/>
              </a:pPr>
              <a:t>4</a:t>
            </a:fld>
            <a:endParaRPr kumimoji="0" lang="en-US" sz="2000" b="0" i="0" u="none" strike="noStrike" kern="1200" cap="all" spc="0" normalizeH="0" baseline="10000" noProof="0" dirty="0">
              <a:ln>
                <a:noFill/>
              </a:ln>
              <a:solidFill>
                <a:prstClr val="black"/>
              </a:solidFill>
              <a:effectLst/>
              <a:uLnTx/>
              <a:uFillTx/>
              <a:latin typeface="MetricHPE" panose="020B0503030202060203" pitchFamily="34" charset="0"/>
              <a:ea typeface="+mn-ea"/>
              <a:cs typeface="+mn-cs"/>
            </a:endParaRPr>
          </a:p>
        </p:txBody>
      </p:sp>
      <p:sp>
        <p:nvSpPr>
          <p:cNvPr id="56" name="TextBox 55">
            <a:extLst>
              <a:ext uri="{FF2B5EF4-FFF2-40B4-BE49-F238E27FC236}">
                <a16:creationId xmlns:a16="http://schemas.microsoft.com/office/drawing/2014/main" id="{497CECFF-5217-1108-FE59-0D803C071CF2}"/>
              </a:ext>
            </a:extLst>
          </p:cNvPr>
          <p:cNvSpPr txBox="1"/>
          <p:nvPr/>
        </p:nvSpPr>
        <p:spPr>
          <a:xfrm>
            <a:off x="128095" y="6367280"/>
            <a:ext cx="3238235"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800" b="0" i="0" u="none" strike="noStrike" kern="1200" cap="none" spc="0" normalizeH="0" baseline="0" noProof="0" dirty="0" err="1">
                <a:ln>
                  <a:noFill/>
                </a:ln>
                <a:solidFill>
                  <a:prstClr val="black"/>
                </a:solidFill>
                <a:effectLst/>
                <a:uLnTx/>
                <a:uFillTx/>
                <a:latin typeface="Calibri" panose="020F0502020204030204"/>
                <a:ea typeface="+mn-ea"/>
                <a:cs typeface="+mn-cs"/>
              </a:rPr>
              <a:t>OpenFabrics</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Alliance 2025</a:t>
            </a:r>
          </a:p>
        </p:txBody>
      </p:sp>
      <p:sp>
        <p:nvSpPr>
          <p:cNvPr id="7" name="Callout: Line with Accent Bar 6">
            <a:extLst>
              <a:ext uri="{FF2B5EF4-FFF2-40B4-BE49-F238E27FC236}">
                <a16:creationId xmlns:a16="http://schemas.microsoft.com/office/drawing/2014/main" id="{F2B06F8F-F35A-B7F2-ECDD-84BDEBD3E666}"/>
              </a:ext>
            </a:extLst>
          </p:cNvPr>
          <p:cNvSpPr/>
          <p:nvPr/>
        </p:nvSpPr>
        <p:spPr>
          <a:xfrm>
            <a:off x="8930107" y="1404489"/>
            <a:ext cx="2860149" cy="1124639"/>
          </a:xfrm>
          <a:prstGeom prst="accentCallout1">
            <a:avLst>
              <a:gd name="adj1" fmla="val 18750"/>
              <a:gd name="adj2" fmla="val -8333"/>
              <a:gd name="adj3" fmla="val 28435"/>
              <a:gd name="adj4" fmla="val -95577"/>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err="1"/>
              <a:t>EventDestination</a:t>
            </a:r>
            <a:r>
              <a:rPr lang="en-US" sz="1400" dirty="0"/>
              <a:t> Object</a:t>
            </a:r>
          </a:p>
          <a:p>
            <a:pPr algn="ctr"/>
            <a:r>
              <a:rPr lang="en-US" sz="1400" dirty="0"/>
              <a:t>Required Pre-loaded on Agent.</a:t>
            </a:r>
          </a:p>
          <a:p>
            <a:pPr algn="ctr"/>
            <a:r>
              <a:rPr lang="en-US" sz="1400" dirty="0"/>
              <a:t>(Pretend Sunfish has already subscribed to Agent).</a:t>
            </a:r>
          </a:p>
          <a:p>
            <a:pPr algn="ctr"/>
            <a:r>
              <a:rPr lang="en-US" sz="1400" dirty="0"/>
              <a:t>MUST be Named “</a:t>
            </a:r>
            <a:r>
              <a:rPr lang="en-US" sz="1400" dirty="0" err="1"/>
              <a:t>SunfishServer</a:t>
            </a:r>
            <a:r>
              <a:rPr lang="en-US" sz="1400" dirty="0"/>
              <a:t>”</a:t>
            </a:r>
          </a:p>
        </p:txBody>
      </p:sp>
      <p:sp>
        <p:nvSpPr>
          <p:cNvPr id="8" name="Callout: Line with Accent Bar 7">
            <a:extLst>
              <a:ext uri="{FF2B5EF4-FFF2-40B4-BE49-F238E27FC236}">
                <a16:creationId xmlns:a16="http://schemas.microsoft.com/office/drawing/2014/main" id="{F2FA4E95-6E95-503E-3DB0-F30364EC0B11}"/>
              </a:ext>
            </a:extLst>
          </p:cNvPr>
          <p:cNvSpPr/>
          <p:nvPr/>
        </p:nvSpPr>
        <p:spPr>
          <a:xfrm>
            <a:off x="8930107" y="2806833"/>
            <a:ext cx="2860149" cy="1426456"/>
          </a:xfrm>
          <a:prstGeom prst="accentCallout1">
            <a:avLst>
              <a:gd name="adj1" fmla="val 18750"/>
              <a:gd name="adj2" fmla="val -8333"/>
              <a:gd name="adj3" fmla="val -50085"/>
              <a:gd name="adj4" fmla="val -142838"/>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“Context” value should start as “”.</a:t>
            </a:r>
          </a:p>
          <a:p>
            <a:pPr algn="ctr"/>
            <a:r>
              <a:rPr lang="en-US" sz="1400" dirty="0"/>
              <a:t>Sunfish will PATCH this object with a valid, unique UUID formatted </a:t>
            </a:r>
            <a:r>
              <a:rPr lang="en-US" sz="1400" dirty="0" err="1"/>
              <a:t>UUIDx</a:t>
            </a:r>
            <a:r>
              <a:rPr lang="en-US" sz="1400" dirty="0"/>
              <a:t> when it creates the Sunfish ../</a:t>
            </a:r>
            <a:r>
              <a:rPr lang="en-US" sz="1400" dirty="0" err="1"/>
              <a:t>AggregationService</a:t>
            </a:r>
            <a:r>
              <a:rPr lang="en-US" sz="1400" dirty="0"/>
              <a:t>/</a:t>
            </a:r>
          </a:p>
          <a:p>
            <a:pPr algn="ctr"/>
            <a:r>
              <a:rPr lang="en-US" sz="1400" dirty="0" err="1"/>
              <a:t>AggregationSources</a:t>
            </a:r>
            <a:r>
              <a:rPr lang="en-US" sz="1400" dirty="0"/>
              <a:t>/</a:t>
            </a:r>
            <a:r>
              <a:rPr lang="en-US" sz="1400" dirty="0" err="1"/>
              <a:t>UUIDx</a:t>
            </a:r>
            <a:r>
              <a:rPr lang="en-US" sz="1400" dirty="0"/>
              <a:t> object</a:t>
            </a:r>
          </a:p>
        </p:txBody>
      </p:sp>
    </p:spTree>
    <p:extLst>
      <p:ext uri="{BB962C8B-B14F-4D97-AF65-F5344CB8AC3E}">
        <p14:creationId xmlns:p14="http://schemas.microsoft.com/office/powerpoint/2010/main" val="2681510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D1E4EE-88E5-5128-5204-A1945CE8230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F451F6F-BDCF-68BE-42FF-12DEC700BF51}"/>
              </a:ext>
            </a:extLst>
          </p:cNvPr>
          <p:cNvPicPr>
            <a:picLocks noChangeAspect="1"/>
          </p:cNvPicPr>
          <p:nvPr/>
        </p:nvPicPr>
        <p:blipFill>
          <a:blip r:embed="rId3"/>
          <a:stretch>
            <a:fillRect/>
          </a:stretch>
        </p:blipFill>
        <p:spPr>
          <a:xfrm>
            <a:off x="281879" y="1362152"/>
            <a:ext cx="8402223" cy="2871137"/>
          </a:xfrm>
          <a:prstGeom prst="rect">
            <a:avLst/>
          </a:prstGeom>
        </p:spPr>
      </p:pic>
      <p:sp>
        <p:nvSpPr>
          <p:cNvPr id="2" name="Title 1">
            <a:extLst>
              <a:ext uri="{FF2B5EF4-FFF2-40B4-BE49-F238E27FC236}">
                <a16:creationId xmlns:a16="http://schemas.microsoft.com/office/drawing/2014/main" id="{3B1D89B8-69B1-C269-C250-42EE2321B4FC}"/>
              </a:ext>
            </a:extLst>
          </p:cNvPr>
          <p:cNvSpPr>
            <a:spLocks noGrp="1"/>
          </p:cNvSpPr>
          <p:nvPr>
            <p:ph type="title"/>
          </p:nvPr>
        </p:nvSpPr>
        <p:spPr>
          <a:xfrm>
            <a:off x="143385" y="79839"/>
            <a:ext cx="10515600" cy="1325563"/>
          </a:xfrm>
        </p:spPr>
        <p:txBody>
          <a:bodyPr>
            <a:normAutofit/>
          </a:bodyPr>
          <a:lstStyle/>
          <a:p>
            <a:r>
              <a:rPr lang="en-US" sz="3600" i="1" dirty="0">
                <a:solidFill>
                  <a:schemeClr val="bg1"/>
                </a:solidFill>
              </a:rPr>
              <a:t>The Agent – Sunfish Registration Files:</a:t>
            </a:r>
            <a:br>
              <a:rPr lang="en-US" sz="3600" i="1" dirty="0">
                <a:solidFill>
                  <a:schemeClr val="bg1"/>
                </a:solidFill>
              </a:rPr>
            </a:br>
            <a:r>
              <a:rPr lang="en-US" sz="3600" i="1" dirty="0" err="1">
                <a:solidFill>
                  <a:schemeClr val="bg1"/>
                </a:solidFill>
              </a:rPr>
              <a:t>AggregationSource</a:t>
            </a:r>
            <a:r>
              <a:rPr lang="en-US" sz="3600" i="1" dirty="0">
                <a:solidFill>
                  <a:schemeClr val="bg1"/>
                </a:solidFill>
              </a:rPr>
              <a:t> object</a:t>
            </a:r>
            <a:endParaRPr lang="en-GB" sz="3600" dirty="0">
              <a:solidFill>
                <a:schemeClr val="bg1"/>
              </a:solidFill>
            </a:endParaRPr>
          </a:p>
        </p:txBody>
      </p:sp>
      <p:pic>
        <p:nvPicPr>
          <p:cNvPr id="54" name="Picture 53" descr="A blue fish with white text&#10;&#10;Description automatically generated">
            <a:extLst>
              <a:ext uri="{FF2B5EF4-FFF2-40B4-BE49-F238E27FC236}">
                <a16:creationId xmlns:a16="http://schemas.microsoft.com/office/drawing/2014/main" id="{DAFD415E-064F-9E35-8E92-AED9FBEFA5D7}"/>
              </a:ext>
            </a:extLst>
          </p:cNvPr>
          <p:cNvPicPr>
            <a:picLocks noChangeAspect="1"/>
          </p:cNvPicPr>
          <p:nvPr/>
        </p:nvPicPr>
        <p:blipFill rotWithShape="1">
          <a:blip r:embed="rId4" cstate="screen">
            <a:extLst>
              <a:ext uri="{28A0092B-C50C-407E-A947-70E740481C1C}">
                <a14:useLocalDpi xmlns:a14="http://schemas.microsoft.com/office/drawing/2010/main" val="0"/>
              </a:ext>
            </a:extLst>
          </a:blip>
          <a:srcRect l="27778" t="33079" r="26410" b="33472"/>
          <a:stretch/>
        </p:blipFill>
        <p:spPr>
          <a:xfrm>
            <a:off x="10028169" y="-68170"/>
            <a:ext cx="1974883" cy="1441938"/>
          </a:xfrm>
          <a:prstGeom prst="rect">
            <a:avLst/>
          </a:prstGeom>
        </p:spPr>
      </p:pic>
      <p:sp>
        <p:nvSpPr>
          <p:cNvPr id="55" name="Slide Number Placeholder 3">
            <a:extLst>
              <a:ext uri="{FF2B5EF4-FFF2-40B4-BE49-F238E27FC236}">
                <a16:creationId xmlns:a16="http://schemas.microsoft.com/office/drawing/2014/main" id="{3B74ED03-B0A8-8C0E-3430-310F936D9889}"/>
              </a:ext>
            </a:extLst>
          </p:cNvPr>
          <p:cNvSpPr txBox="1">
            <a:spLocks/>
          </p:cNvSpPr>
          <p:nvPr/>
        </p:nvSpPr>
        <p:spPr>
          <a:xfrm>
            <a:off x="11202856" y="6301811"/>
            <a:ext cx="684344" cy="365125"/>
          </a:xfrm>
          <a:prstGeom prst="rect">
            <a:avLst/>
          </a:prstGeom>
        </p:spPr>
        <p:txBody>
          <a:bodyPr vert="horz" lIns="91440" tIns="45720" rIns="91440" bIns="45720" rtlCol="0" anchor="ctr"/>
          <a:lstStyle>
            <a:defPPr>
              <a:defRPr lang="en-US"/>
            </a:defPPr>
            <a:lvl1pPr marL="205699" indent="-205699" algn="l" defTabSz="914400" rtl="0" eaLnBrk="1" latinLnBrk="0" hangingPunct="1">
              <a:lnSpc>
                <a:spcPct val="90000"/>
              </a:lnSpc>
              <a:buSzPct val="120000"/>
              <a:buFontTx/>
              <a:buBlip>
                <a:blip r:embed="rId5"/>
              </a:buBlip>
              <a:defRPr sz="2000" kern="1200" cap="all" normalizeH="0" baseline="10000">
                <a:solidFill>
                  <a:schemeClr val="bg2"/>
                </a:solidFill>
                <a:latin typeface="MetricHPE" panose="020B05030302020602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05699" marR="0" lvl="0" indent="-205699" algn="ctr" defTabSz="1088421" rtl="0" eaLnBrk="1" fontAlgn="auto" latinLnBrk="0" hangingPunct="1">
              <a:lnSpc>
                <a:spcPct val="90000"/>
              </a:lnSpc>
              <a:spcBef>
                <a:spcPts val="0"/>
              </a:spcBef>
              <a:spcAft>
                <a:spcPts val="0"/>
              </a:spcAft>
              <a:buClrTx/>
              <a:buSzPct val="120000"/>
              <a:buFontTx/>
              <a:buBlip>
                <a:blip r:embed="rId5"/>
              </a:buBlip>
              <a:tabLst/>
              <a:defRPr/>
            </a:pPr>
            <a:fld id="{104FC826-72BB-4AF1-BA01-A94F7396A7DC}" type="slidenum">
              <a:rPr kumimoji="0" lang="en-US" sz="2000" b="0" i="0" u="none" strike="noStrike" kern="1200" cap="all" spc="0" normalizeH="0" baseline="10000" noProof="0" smtClean="0">
                <a:ln>
                  <a:noFill/>
                </a:ln>
                <a:solidFill>
                  <a:prstClr val="black"/>
                </a:solidFill>
                <a:effectLst/>
                <a:uLnTx/>
                <a:uFillTx/>
                <a:latin typeface="MetricHPE" panose="020B0503030202060203" pitchFamily="34" charset="0"/>
                <a:ea typeface="+mn-ea"/>
                <a:cs typeface="+mn-cs"/>
              </a:rPr>
              <a:pPr marL="205699" marR="0" lvl="0" indent="-205699" algn="ctr" defTabSz="1088421" rtl="0" eaLnBrk="1" fontAlgn="auto" latinLnBrk="0" hangingPunct="1">
                <a:lnSpc>
                  <a:spcPct val="90000"/>
                </a:lnSpc>
                <a:spcBef>
                  <a:spcPts val="0"/>
                </a:spcBef>
                <a:spcAft>
                  <a:spcPts val="0"/>
                </a:spcAft>
                <a:buClrTx/>
                <a:buSzPct val="120000"/>
                <a:buFontTx/>
                <a:buBlip>
                  <a:blip r:embed="rId5"/>
                </a:buBlip>
                <a:tabLst/>
                <a:defRPr/>
              </a:pPr>
              <a:t>5</a:t>
            </a:fld>
            <a:endParaRPr kumimoji="0" lang="en-US" sz="2000" b="0" i="0" u="none" strike="noStrike" kern="1200" cap="all" spc="0" normalizeH="0" baseline="10000" noProof="0" dirty="0">
              <a:ln>
                <a:noFill/>
              </a:ln>
              <a:solidFill>
                <a:prstClr val="black"/>
              </a:solidFill>
              <a:effectLst/>
              <a:uLnTx/>
              <a:uFillTx/>
              <a:latin typeface="MetricHPE" panose="020B0503030202060203" pitchFamily="34" charset="0"/>
              <a:ea typeface="+mn-ea"/>
              <a:cs typeface="+mn-cs"/>
            </a:endParaRPr>
          </a:p>
        </p:txBody>
      </p:sp>
      <p:sp>
        <p:nvSpPr>
          <p:cNvPr id="56" name="TextBox 55">
            <a:extLst>
              <a:ext uri="{FF2B5EF4-FFF2-40B4-BE49-F238E27FC236}">
                <a16:creationId xmlns:a16="http://schemas.microsoft.com/office/drawing/2014/main" id="{FC02B633-4B6C-5834-1A44-16ED7DEB7574}"/>
              </a:ext>
            </a:extLst>
          </p:cNvPr>
          <p:cNvSpPr txBox="1"/>
          <p:nvPr/>
        </p:nvSpPr>
        <p:spPr>
          <a:xfrm>
            <a:off x="128095" y="6367280"/>
            <a:ext cx="3238235"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800" b="0" i="0" u="none" strike="noStrike" kern="1200" cap="none" spc="0" normalizeH="0" baseline="0" noProof="0" dirty="0" err="1">
                <a:ln>
                  <a:noFill/>
                </a:ln>
                <a:solidFill>
                  <a:prstClr val="black"/>
                </a:solidFill>
                <a:effectLst/>
                <a:uLnTx/>
                <a:uFillTx/>
                <a:latin typeface="Calibri" panose="020F0502020204030204"/>
                <a:ea typeface="+mn-ea"/>
                <a:cs typeface="+mn-cs"/>
              </a:rPr>
              <a:t>OpenFabrics</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Alliance 2025</a:t>
            </a:r>
          </a:p>
        </p:txBody>
      </p:sp>
      <p:sp>
        <p:nvSpPr>
          <p:cNvPr id="7" name="Callout: Line with Accent Bar 6">
            <a:extLst>
              <a:ext uri="{FF2B5EF4-FFF2-40B4-BE49-F238E27FC236}">
                <a16:creationId xmlns:a16="http://schemas.microsoft.com/office/drawing/2014/main" id="{1E9D8E13-6700-4995-217C-483A4447BF23}"/>
              </a:ext>
            </a:extLst>
          </p:cNvPr>
          <p:cNvSpPr/>
          <p:nvPr/>
        </p:nvSpPr>
        <p:spPr>
          <a:xfrm>
            <a:off x="8816276" y="1677969"/>
            <a:ext cx="2860149" cy="1124639"/>
          </a:xfrm>
          <a:prstGeom prst="accentCallout1">
            <a:avLst>
              <a:gd name="adj1" fmla="val 18750"/>
              <a:gd name="adj2" fmla="val -8333"/>
              <a:gd name="adj3" fmla="val 11938"/>
              <a:gd name="adj4" fmla="val -64997"/>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err="1"/>
              <a:t>AggregationSource</a:t>
            </a:r>
            <a:r>
              <a:rPr lang="en-US" sz="1400" dirty="0"/>
              <a:t> object created by Sunfish for Sunfish database.</a:t>
            </a:r>
          </a:p>
          <a:p>
            <a:pPr algn="ctr"/>
            <a:r>
              <a:rPr lang="en-US" sz="1400" dirty="0"/>
              <a:t>Sunfish assigns each Agent a unique UUID when it registers</a:t>
            </a:r>
          </a:p>
        </p:txBody>
      </p:sp>
      <p:sp>
        <p:nvSpPr>
          <p:cNvPr id="8" name="Callout: Line with Accent Bar 7">
            <a:extLst>
              <a:ext uri="{FF2B5EF4-FFF2-40B4-BE49-F238E27FC236}">
                <a16:creationId xmlns:a16="http://schemas.microsoft.com/office/drawing/2014/main" id="{B3634AEF-A12E-0F52-F8BD-3E7696659CAB}"/>
              </a:ext>
            </a:extLst>
          </p:cNvPr>
          <p:cNvSpPr/>
          <p:nvPr/>
        </p:nvSpPr>
        <p:spPr>
          <a:xfrm>
            <a:off x="8816277" y="3636938"/>
            <a:ext cx="2860149" cy="1584417"/>
          </a:xfrm>
          <a:prstGeom prst="accentCallout1">
            <a:avLst>
              <a:gd name="adj1" fmla="val 18750"/>
              <a:gd name="adj2" fmla="val -8333"/>
              <a:gd name="adj3" fmla="val -52872"/>
              <a:gd name="adj4" fmla="val -16461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ID of this </a:t>
            </a:r>
            <a:r>
              <a:rPr lang="en-US" sz="1400" dirty="0" err="1"/>
              <a:t>AggregationSource</a:t>
            </a:r>
            <a:r>
              <a:rPr lang="en-US" sz="1400" dirty="0"/>
              <a:t> (IE, Agent) is used as the “Context” in the </a:t>
            </a:r>
            <a:r>
              <a:rPr lang="en-US" sz="1400" dirty="0" err="1"/>
              <a:t>EventDestination</a:t>
            </a:r>
            <a:r>
              <a:rPr lang="en-US" sz="1400" dirty="0"/>
              <a:t> on the Agent.  Sunfish will PATCH the ../</a:t>
            </a:r>
            <a:r>
              <a:rPr lang="en-US" sz="1400" dirty="0" err="1"/>
              <a:t>EventService</a:t>
            </a:r>
            <a:r>
              <a:rPr lang="en-US" sz="1400" dirty="0"/>
              <a:t>/Subscriptions/</a:t>
            </a:r>
          </a:p>
          <a:p>
            <a:pPr algn="ctr"/>
            <a:r>
              <a:rPr lang="en-US" sz="1400" dirty="0" err="1"/>
              <a:t>SunfishServer</a:t>
            </a:r>
            <a:r>
              <a:rPr lang="en-US" sz="1400" dirty="0"/>
              <a:t> object’s</a:t>
            </a:r>
          </a:p>
          <a:p>
            <a:pPr algn="ctr"/>
            <a:r>
              <a:rPr lang="en-US" sz="1400" dirty="0"/>
              <a:t>“Context” property</a:t>
            </a:r>
          </a:p>
        </p:txBody>
      </p:sp>
      <p:sp>
        <p:nvSpPr>
          <p:cNvPr id="9" name="Callout: Line with Accent Bar 8">
            <a:extLst>
              <a:ext uri="{FF2B5EF4-FFF2-40B4-BE49-F238E27FC236}">
                <a16:creationId xmlns:a16="http://schemas.microsoft.com/office/drawing/2014/main" id="{72917B48-35B6-3776-048D-BA0106EEAEEB}"/>
              </a:ext>
            </a:extLst>
          </p:cNvPr>
          <p:cNvSpPr/>
          <p:nvPr/>
        </p:nvSpPr>
        <p:spPr>
          <a:xfrm>
            <a:off x="8868615" y="5316682"/>
            <a:ext cx="2860149" cy="888136"/>
          </a:xfrm>
          <a:prstGeom prst="accentCallout1">
            <a:avLst>
              <a:gd name="adj1" fmla="val 18750"/>
              <a:gd name="adj2" fmla="val -8333"/>
              <a:gd name="adj3" fmla="val -216276"/>
              <a:gd name="adj4" fmla="val -218363"/>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Sunfish needs to append the navigation links of all resources uploaded from this </a:t>
            </a:r>
            <a:r>
              <a:rPr lang="en-US" sz="1400" dirty="0" err="1"/>
              <a:t>AggregationSource</a:t>
            </a:r>
            <a:r>
              <a:rPr lang="en-US" sz="1400" dirty="0"/>
              <a:t> (IE, Agent)</a:t>
            </a:r>
          </a:p>
        </p:txBody>
      </p:sp>
      <p:sp>
        <p:nvSpPr>
          <p:cNvPr id="6" name="Callout: Line with Accent Bar 5">
            <a:extLst>
              <a:ext uri="{FF2B5EF4-FFF2-40B4-BE49-F238E27FC236}">
                <a16:creationId xmlns:a16="http://schemas.microsoft.com/office/drawing/2014/main" id="{E7FFF9F8-D8FE-97E6-C78F-84F125DCDEF8}"/>
              </a:ext>
            </a:extLst>
          </p:cNvPr>
          <p:cNvSpPr/>
          <p:nvPr/>
        </p:nvSpPr>
        <p:spPr>
          <a:xfrm>
            <a:off x="8816276" y="2831375"/>
            <a:ext cx="2860149" cy="691503"/>
          </a:xfrm>
          <a:prstGeom prst="accentCallout1">
            <a:avLst>
              <a:gd name="adj1" fmla="val 18750"/>
              <a:gd name="adj2" fmla="val -8333"/>
              <a:gd name="adj3" fmla="val -95382"/>
              <a:gd name="adj4" fmla="val -190098"/>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err="1"/>
              <a:t>HostName</a:t>
            </a:r>
            <a:r>
              <a:rPr lang="en-US" sz="1400" dirty="0"/>
              <a:t> is URL of Agent’s Redfish API to be used by Sunfish</a:t>
            </a:r>
          </a:p>
        </p:txBody>
      </p:sp>
    </p:spTree>
    <p:extLst>
      <p:ext uri="{BB962C8B-B14F-4D97-AF65-F5344CB8AC3E}">
        <p14:creationId xmlns:p14="http://schemas.microsoft.com/office/powerpoint/2010/main" val="886375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EAE59F-1BD7-C883-437F-CF8FAAA80B9B}"/>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F2B7D8C2-5F01-BA3E-1B83-12717E1B8A55}"/>
              </a:ext>
            </a:extLst>
          </p:cNvPr>
          <p:cNvPicPr>
            <a:picLocks noChangeAspect="1"/>
          </p:cNvPicPr>
          <p:nvPr/>
        </p:nvPicPr>
        <p:blipFill>
          <a:blip r:embed="rId3"/>
          <a:stretch>
            <a:fillRect/>
          </a:stretch>
        </p:blipFill>
        <p:spPr>
          <a:xfrm>
            <a:off x="143384" y="1405401"/>
            <a:ext cx="7945677" cy="3206355"/>
          </a:xfrm>
          <a:prstGeom prst="rect">
            <a:avLst/>
          </a:prstGeom>
        </p:spPr>
      </p:pic>
      <p:sp>
        <p:nvSpPr>
          <p:cNvPr id="2" name="Title 1">
            <a:extLst>
              <a:ext uri="{FF2B5EF4-FFF2-40B4-BE49-F238E27FC236}">
                <a16:creationId xmlns:a16="http://schemas.microsoft.com/office/drawing/2014/main" id="{01938E47-EEE4-E4A9-EB6E-6C64AE719776}"/>
              </a:ext>
            </a:extLst>
          </p:cNvPr>
          <p:cNvSpPr>
            <a:spLocks noGrp="1"/>
          </p:cNvSpPr>
          <p:nvPr>
            <p:ph type="title"/>
          </p:nvPr>
        </p:nvSpPr>
        <p:spPr>
          <a:xfrm>
            <a:off x="143385" y="79839"/>
            <a:ext cx="10515600" cy="1325563"/>
          </a:xfrm>
        </p:spPr>
        <p:txBody>
          <a:bodyPr>
            <a:normAutofit/>
          </a:bodyPr>
          <a:lstStyle/>
          <a:p>
            <a:r>
              <a:rPr lang="en-US" sz="3600" i="1" dirty="0">
                <a:solidFill>
                  <a:schemeClr val="bg1"/>
                </a:solidFill>
              </a:rPr>
              <a:t>The Agent – Sunfish Registration Files:</a:t>
            </a:r>
            <a:br>
              <a:rPr lang="en-US" sz="3600" i="1" dirty="0">
                <a:solidFill>
                  <a:schemeClr val="bg1"/>
                </a:solidFill>
              </a:rPr>
            </a:br>
            <a:r>
              <a:rPr lang="en-US" sz="3600" i="1" dirty="0">
                <a:solidFill>
                  <a:schemeClr val="bg1"/>
                </a:solidFill>
              </a:rPr>
              <a:t>Registration Event</a:t>
            </a:r>
            <a:endParaRPr lang="en-GB" sz="3600" dirty="0">
              <a:solidFill>
                <a:schemeClr val="bg1"/>
              </a:solidFill>
            </a:endParaRPr>
          </a:p>
        </p:txBody>
      </p:sp>
      <p:pic>
        <p:nvPicPr>
          <p:cNvPr id="54" name="Picture 53" descr="A blue fish with white text&#10;&#10;Description automatically generated">
            <a:extLst>
              <a:ext uri="{FF2B5EF4-FFF2-40B4-BE49-F238E27FC236}">
                <a16:creationId xmlns:a16="http://schemas.microsoft.com/office/drawing/2014/main" id="{C37DD633-B45E-4DB0-DAC1-49A994229DC1}"/>
              </a:ext>
            </a:extLst>
          </p:cNvPr>
          <p:cNvPicPr>
            <a:picLocks noChangeAspect="1"/>
          </p:cNvPicPr>
          <p:nvPr/>
        </p:nvPicPr>
        <p:blipFill rotWithShape="1">
          <a:blip r:embed="rId4" cstate="screen">
            <a:extLst>
              <a:ext uri="{28A0092B-C50C-407E-A947-70E740481C1C}">
                <a14:useLocalDpi xmlns:a14="http://schemas.microsoft.com/office/drawing/2010/main" val="0"/>
              </a:ext>
            </a:extLst>
          </a:blip>
          <a:srcRect l="27778" t="33079" r="26410" b="33472"/>
          <a:stretch/>
        </p:blipFill>
        <p:spPr>
          <a:xfrm>
            <a:off x="10028169" y="-68170"/>
            <a:ext cx="1974883" cy="1441938"/>
          </a:xfrm>
          <a:prstGeom prst="rect">
            <a:avLst/>
          </a:prstGeom>
        </p:spPr>
      </p:pic>
      <p:sp>
        <p:nvSpPr>
          <p:cNvPr id="55" name="Slide Number Placeholder 3">
            <a:extLst>
              <a:ext uri="{FF2B5EF4-FFF2-40B4-BE49-F238E27FC236}">
                <a16:creationId xmlns:a16="http://schemas.microsoft.com/office/drawing/2014/main" id="{DEE0CD22-F5E2-F4EE-BDCF-EE94E6E2F9A7}"/>
              </a:ext>
            </a:extLst>
          </p:cNvPr>
          <p:cNvSpPr txBox="1">
            <a:spLocks/>
          </p:cNvSpPr>
          <p:nvPr/>
        </p:nvSpPr>
        <p:spPr>
          <a:xfrm>
            <a:off x="11202856" y="6301811"/>
            <a:ext cx="684344" cy="365125"/>
          </a:xfrm>
          <a:prstGeom prst="rect">
            <a:avLst/>
          </a:prstGeom>
        </p:spPr>
        <p:txBody>
          <a:bodyPr vert="horz" lIns="91440" tIns="45720" rIns="91440" bIns="45720" rtlCol="0" anchor="ctr"/>
          <a:lstStyle>
            <a:defPPr>
              <a:defRPr lang="en-US"/>
            </a:defPPr>
            <a:lvl1pPr marL="205699" indent="-205699" algn="l" defTabSz="914400" rtl="0" eaLnBrk="1" latinLnBrk="0" hangingPunct="1">
              <a:lnSpc>
                <a:spcPct val="90000"/>
              </a:lnSpc>
              <a:buSzPct val="120000"/>
              <a:buFontTx/>
              <a:buBlip>
                <a:blip r:embed="rId5"/>
              </a:buBlip>
              <a:defRPr sz="2000" kern="1200" cap="all" normalizeH="0" baseline="10000">
                <a:solidFill>
                  <a:schemeClr val="bg2"/>
                </a:solidFill>
                <a:latin typeface="MetricHPE" panose="020B05030302020602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05699" marR="0" lvl="0" indent="-205699" algn="ctr" defTabSz="1088421" rtl="0" eaLnBrk="1" fontAlgn="auto" latinLnBrk="0" hangingPunct="1">
              <a:lnSpc>
                <a:spcPct val="90000"/>
              </a:lnSpc>
              <a:spcBef>
                <a:spcPts val="0"/>
              </a:spcBef>
              <a:spcAft>
                <a:spcPts val="0"/>
              </a:spcAft>
              <a:buClrTx/>
              <a:buSzPct val="120000"/>
              <a:buFontTx/>
              <a:buBlip>
                <a:blip r:embed="rId5"/>
              </a:buBlip>
              <a:tabLst/>
              <a:defRPr/>
            </a:pPr>
            <a:fld id="{104FC826-72BB-4AF1-BA01-A94F7396A7DC}" type="slidenum">
              <a:rPr kumimoji="0" lang="en-US" sz="2000" b="0" i="0" u="none" strike="noStrike" kern="1200" cap="all" spc="0" normalizeH="0" baseline="10000" noProof="0" smtClean="0">
                <a:ln>
                  <a:noFill/>
                </a:ln>
                <a:solidFill>
                  <a:prstClr val="black"/>
                </a:solidFill>
                <a:effectLst/>
                <a:uLnTx/>
                <a:uFillTx/>
                <a:latin typeface="MetricHPE" panose="020B0503030202060203" pitchFamily="34" charset="0"/>
                <a:ea typeface="+mn-ea"/>
                <a:cs typeface="+mn-cs"/>
              </a:rPr>
              <a:pPr marL="205699" marR="0" lvl="0" indent="-205699" algn="ctr" defTabSz="1088421" rtl="0" eaLnBrk="1" fontAlgn="auto" latinLnBrk="0" hangingPunct="1">
                <a:lnSpc>
                  <a:spcPct val="90000"/>
                </a:lnSpc>
                <a:spcBef>
                  <a:spcPts val="0"/>
                </a:spcBef>
                <a:spcAft>
                  <a:spcPts val="0"/>
                </a:spcAft>
                <a:buClrTx/>
                <a:buSzPct val="120000"/>
                <a:buFontTx/>
                <a:buBlip>
                  <a:blip r:embed="rId5"/>
                </a:buBlip>
                <a:tabLst/>
                <a:defRPr/>
              </a:pPr>
              <a:t>6</a:t>
            </a:fld>
            <a:endParaRPr kumimoji="0" lang="en-US" sz="2000" b="0" i="0" u="none" strike="noStrike" kern="1200" cap="all" spc="0" normalizeH="0" baseline="10000" noProof="0" dirty="0">
              <a:ln>
                <a:noFill/>
              </a:ln>
              <a:solidFill>
                <a:prstClr val="black"/>
              </a:solidFill>
              <a:effectLst/>
              <a:uLnTx/>
              <a:uFillTx/>
              <a:latin typeface="MetricHPE" panose="020B0503030202060203" pitchFamily="34" charset="0"/>
              <a:ea typeface="+mn-ea"/>
              <a:cs typeface="+mn-cs"/>
            </a:endParaRPr>
          </a:p>
        </p:txBody>
      </p:sp>
      <p:sp>
        <p:nvSpPr>
          <p:cNvPr id="56" name="TextBox 55">
            <a:extLst>
              <a:ext uri="{FF2B5EF4-FFF2-40B4-BE49-F238E27FC236}">
                <a16:creationId xmlns:a16="http://schemas.microsoft.com/office/drawing/2014/main" id="{54BE12EF-3550-D3B4-B91A-CB7C2B8DD249}"/>
              </a:ext>
            </a:extLst>
          </p:cNvPr>
          <p:cNvSpPr txBox="1"/>
          <p:nvPr/>
        </p:nvSpPr>
        <p:spPr>
          <a:xfrm>
            <a:off x="128095" y="6367280"/>
            <a:ext cx="3238235"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800" b="0" i="0" u="none" strike="noStrike" kern="1200" cap="none" spc="0" normalizeH="0" baseline="0" noProof="0" dirty="0" err="1">
                <a:ln>
                  <a:noFill/>
                </a:ln>
                <a:solidFill>
                  <a:prstClr val="black"/>
                </a:solidFill>
                <a:effectLst/>
                <a:uLnTx/>
                <a:uFillTx/>
                <a:latin typeface="Calibri" panose="020F0502020204030204"/>
                <a:ea typeface="+mn-ea"/>
                <a:cs typeface="+mn-cs"/>
              </a:rPr>
              <a:t>OpenFabrics</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Alliance 2025</a:t>
            </a:r>
          </a:p>
        </p:txBody>
      </p:sp>
      <p:sp>
        <p:nvSpPr>
          <p:cNvPr id="7" name="Callout: Line with Accent Bar 6">
            <a:extLst>
              <a:ext uri="{FF2B5EF4-FFF2-40B4-BE49-F238E27FC236}">
                <a16:creationId xmlns:a16="http://schemas.microsoft.com/office/drawing/2014/main" id="{9159DA43-C42E-F74A-D4B0-5945FE4B74E8}"/>
              </a:ext>
            </a:extLst>
          </p:cNvPr>
          <p:cNvSpPr/>
          <p:nvPr/>
        </p:nvSpPr>
        <p:spPr>
          <a:xfrm>
            <a:off x="8816276" y="1677969"/>
            <a:ext cx="2860149" cy="1124639"/>
          </a:xfrm>
          <a:prstGeom prst="accentCallout1">
            <a:avLst>
              <a:gd name="adj1" fmla="val 18750"/>
              <a:gd name="adj2" fmla="val -8333"/>
              <a:gd name="adj3" fmla="val -13986"/>
              <a:gd name="adj4" fmla="val -270256"/>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Event object to be sent to Sunfish from Agent is currently hardcoded in the Agent’s App.py program!</a:t>
            </a:r>
          </a:p>
        </p:txBody>
      </p:sp>
      <p:sp>
        <p:nvSpPr>
          <p:cNvPr id="8" name="Callout: Line with Accent Bar 7">
            <a:extLst>
              <a:ext uri="{FF2B5EF4-FFF2-40B4-BE49-F238E27FC236}">
                <a16:creationId xmlns:a16="http://schemas.microsoft.com/office/drawing/2014/main" id="{5D9193A5-0447-4AC5-85A1-9445854D518E}"/>
              </a:ext>
            </a:extLst>
          </p:cNvPr>
          <p:cNvSpPr/>
          <p:nvPr/>
        </p:nvSpPr>
        <p:spPr>
          <a:xfrm>
            <a:off x="8816275" y="2845842"/>
            <a:ext cx="2860149" cy="766311"/>
          </a:xfrm>
          <a:prstGeom prst="accentCallout1">
            <a:avLst>
              <a:gd name="adj1" fmla="val 18750"/>
              <a:gd name="adj2" fmla="val -8333"/>
              <a:gd name="adj3" fmla="val -62366"/>
              <a:gd name="adj4" fmla="val -245236"/>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One Event description in Events list.</a:t>
            </a:r>
          </a:p>
          <a:p>
            <a:pPr algn="ctr"/>
            <a:r>
              <a:rPr lang="en-US" sz="1400" dirty="0"/>
              <a:t>Sunfish supposedly handles more than one Event in the list</a:t>
            </a:r>
          </a:p>
        </p:txBody>
      </p:sp>
      <p:sp>
        <p:nvSpPr>
          <p:cNvPr id="9" name="Callout: Line with Accent Bar 8">
            <a:extLst>
              <a:ext uri="{FF2B5EF4-FFF2-40B4-BE49-F238E27FC236}">
                <a16:creationId xmlns:a16="http://schemas.microsoft.com/office/drawing/2014/main" id="{72D59FAE-979A-5B8D-BD85-9BAC0F709884}"/>
              </a:ext>
            </a:extLst>
          </p:cNvPr>
          <p:cNvSpPr/>
          <p:nvPr/>
        </p:nvSpPr>
        <p:spPr>
          <a:xfrm>
            <a:off x="515576" y="4845935"/>
            <a:ext cx="3417377" cy="1329577"/>
          </a:xfrm>
          <a:prstGeom prst="accentCallout1">
            <a:avLst>
              <a:gd name="adj1" fmla="val 39640"/>
              <a:gd name="adj2" fmla="val 105185"/>
              <a:gd name="adj3" fmla="val -84402"/>
              <a:gd name="adj4" fmla="val 19832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Sunfish needs to query the Agent for this </a:t>
            </a:r>
            <a:r>
              <a:rPr lang="en-US" sz="1400" dirty="0" err="1"/>
              <a:t>ConnectionMethod</a:t>
            </a:r>
            <a:r>
              <a:rPr lang="en-US" sz="1400" dirty="0"/>
              <a:t> to associate with the Agent.</a:t>
            </a:r>
          </a:p>
          <a:p>
            <a:pPr algn="ctr"/>
            <a:r>
              <a:rPr lang="en-US" sz="1400" dirty="0"/>
              <a:t>Sunfish will create a local copy of each </a:t>
            </a:r>
            <a:r>
              <a:rPr lang="en-US" sz="1400" dirty="0" err="1"/>
              <a:t>ConnectionMethod</a:t>
            </a:r>
            <a:r>
              <a:rPr lang="en-US" sz="1400" dirty="0"/>
              <a:t>, so these NAMEs need to unique on each Agent.</a:t>
            </a:r>
          </a:p>
        </p:txBody>
      </p:sp>
      <p:sp>
        <p:nvSpPr>
          <p:cNvPr id="6" name="Callout: Line with Accent Bar 5">
            <a:extLst>
              <a:ext uri="{FF2B5EF4-FFF2-40B4-BE49-F238E27FC236}">
                <a16:creationId xmlns:a16="http://schemas.microsoft.com/office/drawing/2014/main" id="{7FC2864C-36B6-3BE8-5A68-C1B17DAAEF8A}"/>
              </a:ext>
            </a:extLst>
          </p:cNvPr>
          <p:cNvSpPr/>
          <p:nvPr/>
        </p:nvSpPr>
        <p:spPr>
          <a:xfrm>
            <a:off x="8816275" y="3655387"/>
            <a:ext cx="2860149" cy="648876"/>
          </a:xfrm>
          <a:prstGeom prst="accentCallout1">
            <a:avLst>
              <a:gd name="adj1" fmla="val 18750"/>
              <a:gd name="adj2" fmla="val -8333"/>
              <a:gd name="adj3" fmla="val -86030"/>
              <a:gd name="adj4" fmla="val -9048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err="1"/>
              <a:t>AggregationSourceDiscovered</a:t>
            </a:r>
            <a:endParaRPr lang="en-US" sz="1400" dirty="0"/>
          </a:p>
          <a:p>
            <a:pPr algn="ctr"/>
            <a:r>
              <a:rPr lang="en-US" sz="1400" dirty="0" err="1"/>
              <a:t>MessageId</a:t>
            </a:r>
            <a:r>
              <a:rPr lang="en-US" sz="1400" dirty="0"/>
              <a:t> is decoded by Sunfish Even Handler  </a:t>
            </a:r>
          </a:p>
        </p:txBody>
      </p:sp>
      <p:sp>
        <p:nvSpPr>
          <p:cNvPr id="10" name="Callout: Line with Accent Bar 9">
            <a:extLst>
              <a:ext uri="{FF2B5EF4-FFF2-40B4-BE49-F238E27FC236}">
                <a16:creationId xmlns:a16="http://schemas.microsoft.com/office/drawing/2014/main" id="{63FEE283-456F-D6B0-62B9-E32EF2E03D8B}"/>
              </a:ext>
            </a:extLst>
          </p:cNvPr>
          <p:cNvSpPr/>
          <p:nvPr/>
        </p:nvSpPr>
        <p:spPr>
          <a:xfrm>
            <a:off x="8816275" y="4561347"/>
            <a:ext cx="2860149" cy="1457315"/>
          </a:xfrm>
          <a:prstGeom prst="accentCallout1">
            <a:avLst>
              <a:gd name="adj1" fmla="val 18750"/>
              <a:gd name="adj2" fmla="val -8333"/>
              <a:gd name="adj3" fmla="val -84631"/>
              <a:gd name="adj4" fmla="val -124969"/>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2</a:t>
            </a:r>
            <a:r>
              <a:rPr lang="en-US" sz="1400" baseline="30000" dirty="0"/>
              <a:t>nd</a:t>
            </a:r>
            <a:r>
              <a:rPr lang="en-US" sz="1400" dirty="0"/>
              <a:t> ARG is URL of Agent’s API which Sunfish is to use to converse with Agent.  This gets plugged into the Sunfish </a:t>
            </a:r>
            <a:r>
              <a:rPr lang="en-US" sz="1400" dirty="0" err="1"/>
              <a:t>AggregationSource</a:t>
            </a:r>
            <a:r>
              <a:rPr lang="en-US" sz="1400" dirty="0"/>
              <a:t> object </a:t>
            </a:r>
          </a:p>
          <a:p>
            <a:pPr algn="ctr"/>
            <a:endParaRPr lang="en-US" sz="1400" dirty="0"/>
          </a:p>
        </p:txBody>
      </p:sp>
    </p:spTree>
    <p:extLst>
      <p:ext uri="{BB962C8B-B14F-4D97-AF65-F5344CB8AC3E}">
        <p14:creationId xmlns:p14="http://schemas.microsoft.com/office/powerpoint/2010/main" val="684548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44003C-E78D-CA0E-8A6F-573BAF786DC6}"/>
            </a:ext>
          </a:extLst>
        </p:cNvPr>
        <p:cNvGrpSpPr/>
        <p:nvPr/>
      </p:nvGrpSpPr>
      <p:grpSpPr>
        <a:xfrm>
          <a:off x="0" y="0"/>
          <a:ext cx="0" cy="0"/>
          <a:chOff x="0" y="0"/>
          <a:chExt cx="0" cy="0"/>
        </a:xfrm>
      </p:grpSpPr>
      <p:sp>
        <p:nvSpPr>
          <p:cNvPr id="425" name="Oval 424">
            <a:extLst>
              <a:ext uri="{FF2B5EF4-FFF2-40B4-BE49-F238E27FC236}">
                <a16:creationId xmlns:a16="http://schemas.microsoft.com/office/drawing/2014/main" id="{500A899C-750F-FA2C-59D5-FD0BAC5AD0A9}"/>
              </a:ext>
            </a:extLst>
          </p:cNvPr>
          <p:cNvSpPr/>
          <p:nvPr/>
        </p:nvSpPr>
        <p:spPr>
          <a:xfrm>
            <a:off x="4105460" y="5749409"/>
            <a:ext cx="842220" cy="528609"/>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white"/>
                </a:solidFill>
                <a:effectLst/>
                <a:uLnTx/>
                <a:uFillTx/>
                <a:latin typeface="Calibri" panose="020F0502020204030204"/>
                <a:ea typeface="+mn-ea"/>
                <a:cs typeface="+mn-cs"/>
              </a:rPr>
              <a:t>Ports</a:t>
            </a:r>
          </a:p>
        </p:txBody>
      </p:sp>
      <p:sp>
        <p:nvSpPr>
          <p:cNvPr id="2" name="Title 1">
            <a:extLst>
              <a:ext uri="{FF2B5EF4-FFF2-40B4-BE49-F238E27FC236}">
                <a16:creationId xmlns:a16="http://schemas.microsoft.com/office/drawing/2014/main" id="{69EFBD55-DBBD-6185-D771-1342C8B5A7A4}"/>
              </a:ext>
            </a:extLst>
          </p:cNvPr>
          <p:cNvSpPr>
            <a:spLocks noGrp="1"/>
          </p:cNvSpPr>
          <p:nvPr>
            <p:ph type="title"/>
          </p:nvPr>
        </p:nvSpPr>
        <p:spPr>
          <a:xfrm>
            <a:off x="143385" y="132847"/>
            <a:ext cx="10515600" cy="1325563"/>
          </a:xfrm>
        </p:spPr>
        <p:txBody>
          <a:bodyPr>
            <a:normAutofit/>
          </a:bodyPr>
          <a:lstStyle/>
          <a:p>
            <a:r>
              <a:rPr lang="en-US" sz="3600" i="1" dirty="0">
                <a:solidFill>
                  <a:schemeClr val="bg1"/>
                </a:solidFill>
              </a:rPr>
              <a:t>Simplified</a:t>
            </a:r>
            <a:r>
              <a:rPr lang="en-US" sz="3600" dirty="0">
                <a:solidFill>
                  <a:schemeClr val="bg1"/>
                </a:solidFill>
              </a:rPr>
              <a:t> Redfish Model of a Single CXL 3.1 MLD </a:t>
            </a:r>
            <a:endParaRPr lang="en-GB" sz="3600" dirty="0">
              <a:solidFill>
                <a:schemeClr val="bg1"/>
              </a:solidFill>
            </a:endParaRPr>
          </a:p>
        </p:txBody>
      </p:sp>
      <p:sp>
        <p:nvSpPr>
          <p:cNvPr id="12" name="Oval 11">
            <a:extLst>
              <a:ext uri="{FF2B5EF4-FFF2-40B4-BE49-F238E27FC236}">
                <a16:creationId xmlns:a16="http://schemas.microsoft.com/office/drawing/2014/main" id="{5D7788D8-D04A-4F65-9DC4-00EFF8A06987}"/>
              </a:ext>
            </a:extLst>
          </p:cNvPr>
          <p:cNvSpPr/>
          <p:nvPr/>
        </p:nvSpPr>
        <p:spPr>
          <a:xfrm>
            <a:off x="1500877" y="2453480"/>
            <a:ext cx="821730" cy="387008"/>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white"/>
                </a:solidFill>
                <a:effectLst/>
                <a:uLnTx/>
                <a:uFillTx/>
                <a:latin typeface="Calibri" panose="020F0502020204030204"/>
                <a:ea typeface="+mn-ea"/>
                <a:cs typeface="+mn-cs"/>
              </a:rPr>
              <a:t>Systems</a:t>
            </a:r>
          </a:p>
        </p:txBody>
      </p:sp>
      <p:cxnSp>
        <p:nvCxnSpPr>
          <p:cNvPr id="14" name="Connector: Curved 13">
            <a:extLst>
              <a:ext uri="{FF2B5EF4-FFF2-40B4-BE49-F238E27FC236}">
                <a16:creationId xmlns:a16="http://schemas.microsoft.com/office/drawing/2014/main" id="{BF97D1D4-F1A3-31DF-1CA4-9B0845066AB8}"/>
              </a:ext>
            </a:extLst>
          </p:cNvPr>
          <p:cNvCxnSpPr>
            <a:cxnSpLocks/>
            <a:stCxn id="73" idx="4"/>
            <a:endCxn id="12" idx="0"/>
          </p:cNvCxnSpPr>
          <p:nvPr/>
        </p:nvCxnSpPr>
        <p:spPr>
          <a:xfrm rot="5400000">
            <a:off x="3604429" y="-215310"/>
            <a:ext cx="976104" cy="4361477"/>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8" name="Oval 17">
            <a:extLst>
              <a:ext uri="{FF2B5EF4-FFF2-40B4-BE49-F238E27FC236}">
                <a16:creationId xmlns:a16="http://schemas.microsoft.com/office/drawing/2014/main" id="{832A7139-185A-2106-B0DF-F024E06C846B}"/>
              </a:ext>
            </a:extLst>
          </p:cNvPr>
          <p:cNvSpPr/>
          <p:nvPr/>
        </p:nvSpPr>
        <p:spPr>
          <a:xfrm>
            <a:off x="4325175" y="2657903"/>
            <a:ext cx="818805" cy="30603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white"/>
                </a:solidFill>
                <a:effectLst/>
                <a:uLnTx/>
                <a:uFillTx/>
                <a:latin typeface="Calibri" panose="020F0502020204030204"/>
                <a:ea typeface="+mn-ea"/>
                <a:cs typeface="+mn-cs"/>
              </a:rPr>
              <a:t>Fabrics</a:t>
            </a:r>
          </a:p>
        </p:txBody>
      </p:sp>
      <p:sp>
        <p:nvSpPr>
          <p:cNvPr id="19" name="Oval 18">
            <a:extLst>
              <a:ext uri="{FF2B5EF4-FFF2-40B4-BE49-F238E27FC236}">
                <a16:creationId xmlns:a16="http://schemas.microsoft.com/office/drawing/2014/main" id="{587274E8-E582-6BAC-F29E-F4FBB5248B68}"/>
              </a:ext>
            </a:extLst>
          </p:cNvPr>
          <p:cNvSpPr/>
          <p:nvPr/>
        </p:nvSpPr>
        <p:spPr>
          <a:xfrm>
            <a:off x="4321434" y="2880783"/>
            <a:ext cx="705820" cy="1896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CXL</a:t>
            </a:r>
          </a:p>
        </p:txBody>
      </p:sp>
      <p:cxnSp>
        <p:nvCxnSpPr>
          <p:cNvPr id="20" name="Connector: Curved 19">
            <a:extLst>
              <a:ext uri="{FF2B5EF4-FFF2-40B4-BE49-F238E27FC236}">
                <a16:creationId xmlns:a16="http://schemas.microsoft.com/office/drawing/2014/main" id="{DD63AEB4-5C9C-61CB-4F9C-5156848DB71C}"/>
              </a:ext>
            </a:extLst>
          </p:cNvPr>
          <p:cNvCxnSpPr>
            <a:cxnSpLocks/>
            <a:stCxn id="73" idx="4"/>
            <a:endCxn id="18" idx="0"/>
          </p:cNvCxnSpPr>
          <p:nvPr/>
        </p:nvCxnSpPr>
        <p:spPr>
          <a:xfrm rot="5400000">
            <a:off x="4913636" y="1298319"/>
            <a:ext cx="1180527" cy="1538641"/>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21" name="Oval 20">
            <a:extLst>
              <a:ext uri="{FF2B5EF4-FFF2-40B4-BE49-F238E27FC236}">
                <a16:creationId xmlns:a16="http://schemas.microsoft.com/office/drawing/2014/main" id="{680ECD02-7E3B-5DFC-5C10-AECFED31074D}"/>
              </a:ext>
            </a:extLst>
          </p:cNvPr>
          <p:cNvSpPr/>
          <p:nvPr/>
        </p:nvSpPr>
        <p:spPr>
          <a:xfrm>
            <a:off x="3835461" y="3664304"/>
            <a:ext cx="841942" cy="30603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white"/>
                </a:solidFill>
                <a:effectLst/>
                <a:uLnTx/>
                <a:uFillTx/>
                <a:latin typeface="Calibri" panose="020F0502020204030204"/>
                <a:ea typeface="+mn-ea"/>
                <a:cs typeface="+mn-cs"/>
              </a:rPr>
              <a:t>Switches</a:t>
            </a:r>
          </a:p>
        </p:txBody>
      </p:sp>
      <p:cxnSp>
        <p:nvCxnSpPr>
          <p:cNvPr id="26" name="Connector: Curved 25">
            <a:extLst>
              <a:ext uri="{FF2B5EF4-FFF2-40B4-BE49-F238E27FC236}">
                <a16:creationId xmlns:a16="http://schemas.microsoft.com/office/drawing/2014/main" id="{7A228756-10B0-C789-3761-F6B7709CB770}"/>
              </a:ext>
            </a:extLst>
          </p:cNvPr>
          <p:cNvCxnSpPr>
            <a:cxnSpLocks/>
            <a:stCxn id="19" idx="4"/>
            <a:endCxn id="21" idx="0"/>
          </p:cNvCxnSpPr>
          <p:nvPr/>
        </p:nvCxnSpPr>
        <p:spPr>
          <a:xfrm rot="5400000">
            <a:off x="4168457" y="3158416"/>
            <a:ext cx="593863" cy="417912"/>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4" name="Connector: Curved 33">
            <a:extLst>
              <a:ext uri="{FF2B5EF4-FFF2-40B4-BE49-F238E27FC236}">
                <a16:creationId xmlns:a16="http://schemas.microsoft.com/office/drawing/2014/main" id="{17BAD4E3-1A75-CF00-B43C-907B96006272}"/>
              </a:ext>
            </a:extLst>
          </p:cNvPr>
          <p:cNvCxnSpPr>
            <a:cxnSpLocks/>
            <a:stCxn id="24" idx="2"/>
            <a:endCxn id="31" idx="4"/>
          </p:cNvCxnSpPr>
          <p:nvPr/>
        </p:nvCxnSpPr>
        <p:spPr>
          <a:xfrm rot="10800000">
            <a:off x="1465138" y="5452549"/>
            <a:ext cx="2319437" cy="493981"/>
          </a:xfrm>
          <a:prstGeom prst="curvedConnector2">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45" name="Oval 44">
            <a:extLst>
              <a:ext uri="{FF2B5EF4-FFF2-40B4-BE49-F238E27FC236}">
                <a16:creationId xmlns:a16="http://schemas.microsoft.com/office/drawing/2014/main" id="{99C3DF6D-1D4D-536B-1C82-76D278E4FAEA}"/>
              </a:ext>
            </a:extLst>
          </p:cNvPr>
          <p:cNvSpPr/>
          <p:nvPr/>
        </p:nvSpPr>
        <p:spPr>
          <a:xfrm>
            <a:off x="322123" y="4886658"/>
            <a:ext cx="602698" cy="293214"/>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solidFill>
                <a:effectLst/>
                <a:uLnTx/>
                <a:uFillTx/>
                <a:latin typeface="Calibri" panose="020F0502020204030204"/>
                <a:ea typeface="+mn-ea"/>
                <a:cs typeface="+mn-cs"/>
              </a:rPr>
              <a:t>Ports</a:t>
            </a:r>
          </a:p>
        </p:txBody>
      </p:sp>
      <p:sp>
        <p:nvSpPr>
          <p:cNvPr id="46" name="Oval 45">
            <a:extLst>
              <a:ext uri="{FF2B5EF4-FFF2-40B4-BE49-F238E27FC236}">
                <a16:creationId xmlns:a16="http://schemas.microsoft.com/office/drawing/2014/main" id="{A08B8DAC-B6D1-8D0F-9DD6-3FC0E2BDFB8D}"/>
              </a:ext>
            </a:extLst>
          </p:cNvPr>
          <p:cNvSpPr/>
          <p:nvPr/>
        </p:nvSpPr>
        <p:spPr>
          <a:xfrm>
            <a:off x="372344" y="5097991"/>
            <a:ext cx="489273" cy="23062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cxnSp>
        <p:nvCxnSpPr>
          <p:cNvPr id="47" name="Connector: Curved 46">
            <a:extLst>
              <a:ext uri="{FF2B5EF4-FFF2-40B4-BE49-F238E27FC236}">
                <a16:creationId xmlns:a16="http://schemas.microsoft.com/office/drawing/2014/main" id="{0C24A06C-85FD-C7F5-3940-FA3D843FF864}"/>
              </a:ext>
            </a:extLst>
          </p:cNvPr>
          <p:cNvCxnSpPr>
            <a:cxnSpLocks/>
            <a:stCxn id="49" idx="4"/>
            <a:endCxn id="45" idx="0"/>
          </p:cNvCxnSpPr>
          <p:nvPr/>
        </p:nvCxnSpPr>
        <p:spPr>
          <a:xfrm rot="5400000">
            <a:off x="307398" y="4443054"/>
            <a:ext cx="759679" cy="127529"/>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48" name="Oval 47">
            <a:extLst>
              <a:ext uri="{FF2B5EF4-FFF2-40B4-BE49-F238E27FC236}">
                <a16:creationId xmlns:a16="http://schemas.microsoft.com/office/drawing/2014/main" id="{98EA2A0D-AFF2-1396-E321-D4ADC6A973DF}"/>
              </a:ext>
            </a:extLst>
          </p:cNvPr>
          <p:cNvSpPr/>
          <p:nvPr/>
        </p:nvSpPr>
        <p:spPr>
          <a:xfrm>
            <a:off x="322123" y="3617303"/>
            <a:ext cx="901337" cy="31618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solidFill>
                <a:effectLst/>
                <a:uLnTx/>
                <a:uFillTx/>
                <a:latin typeface="Calibri" panose="020F0502020204030204"/>
                <a:ea typeface="+mn-ea"/>
                <a:cs typeface="+mn-cs"/>
              </a:rPr>
              <a:t>Processors</a:t>
            </a:r>
          </a:p>
        </p:txBody>
      </p:sp>
      <p:sp>
        <p:nvSpPr>
          <p:cNvPr id="49" name="Oval 48">
            <a:extLst>
              <a:ext uri="{FF2B5EF4-FFF2-40B4-BE49-F238E27FC236}">
                <a16:creationId xmlns:a16="http://schemas.microsoft.com/office/drawing/2014/main" id="{B61AB505-3C67-4B76-610D-E01D3AFDABC3}"/>
              </a:ext>
            </a:extLst>
          </p:cNvPr>
          <p:cNvSpPr/>
          <p:nvPr/>
        </p:nvSpPr>
        <p:spPr>
          <a:xfrm>
            <a:off x="598951" y="3904911"/>
            <a:ext cx="304100" cy="222068"/>
          </a:xfrm>
          <a:prstGeom prst="ellipse">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cxnSp>
        <p:nvCxnSpPr>
          <p:cNvPr id="50" name="Connector: Curved 49">
            <a:extLst>
              <a:ext uri="{FF2B5EF4-FFF2-40B4-BE49-F238E27FC236}">
                <a16:creationId xmlns:a16="http://schemas.microsoft.com/office/drawing/2014/main" id="{AEB784F7-7294-768E-AB25-444176B1772A}"/>
              </a:ext>
            </a:extLst>
          </p:cNvPr>
          <p:cNvCxnSpPr>
            <a:cxnSpLocks/>
            <a:stCxn id="376" idx="4"/>
            <a:endCxn id="48" idx="0"/>
          </p:cNvCxnSpPr>
          <p:nvPr/>
        </p:nvCxnSpPr>
        <p:spPr>
          <a:xfrm rot="5400000">
            <a:off x="632569" y="2960315"/>
            <a:ext cx="797211" cy="516764"/>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51" name="Connector: Curved 126">
            <a:extLst>
              <a:ext uri="{FF2B5EF4-FFF2-40B4-BE49-F238E27FC236}">
                <a16:creationId xmlns:a16="http://schemas.microsoft.com/office/drawing/2014/main" id="{44F7D26B-ED13-34D0-8EF5-93A4358D738A}"/>
              </a:ext>
            </a:extLst>
          </p:cNvPr>
          <p:cNvCxnSpPr>
            <a:cxnSpLocks/>
            <a:stCxn id="38" idx="2"/>
            <a:endCxn id="49" idx="4"/>
          </p:cNvCxnSpPr>
          <p:nvPr/>
        </p:nvCxnSpPr>
        <p:spPr>
          <a:xfrm rot="10800000">
            <a:off x="751001" y="4126979"/>
            <a:ext cx="1519278" cy="730106"/>
          </a:xfrm>
          <a:prstGeom prst="curvedConnector2">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71" name="Oval 70">
            <a:extLst>
              <a:ext uri="{FF2B5EF4-FFF2-40B4-BE49-F238E27FC236}">
                <a16:creationId xmlns:a16="http://schemas.microsoft.com/office/drawing/2014/main" id="{3AED6786-DC81-EE00-CE2F-B6FC80AD37B2}"/>
              </a:ext>
            </a:extLst>
          </p:cNvPr>
          <p:cNvSpPr/>
          <p:nvPr/>
        </p:nvSpPr>
        <p:spPr>
          <a:xfrm>
            <a:off x="8682312" y="1458410"/>
            <a:ext cx="827489" cy="306939"/>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Calibri" panose="020F0502020204030204"/>
                <a:ea typeface="+mn-ea"/>
                <a:cs typeface="+mn-cs"/>
              </a:rPr>
              <a:t>Chassis</a:t>
            </a:r>
          </a:p>
        </p:txBody>
      </p:sp>
      <p:sp>
        <p:nvSpPr>
          <p:cNvPr id="72" name="Oval 71">
            <a:extLst>
              <a:ext uri="{FF2B5EF4-FFF2-40B4-BE49-F238E27FC236}">
                <a16:creationId xmlns:a16="http://schemas.microsoft.com/office/drawing/2014/main" id="{CB6D4B43-FDB1-8C99-36CA-B4C872C06D42}"/>
              </a:ext>
            </a:extLst>
          </p:cNvPr>
          <p:cNvSpPr/>
          <p:nvPr/>
        </p:nvSpPr>
        <p:spPr>
          <a:xfrm>
            <a:off x="8622108" y="1682580"/>
            <a:ext cx="878815" cy="268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err="1">
                <a:ln>
                  <a:noFill/>
                </a:ln>
                <a:solidFill>
                  <a:prstClr val="black"/>
                </a:solidFill>
                <a:effectLst/>
                <a:uLnTx/>
                <a:uFillTx/>
                <a:latin typeface="Calibri" panose="020F0502020204030204"/>
                <a:ea typeface="+mn-ea"/>
                <a:cs typeface="+mn-cs"/>
              </a:rPr>
              <a:t>PooledCXL</a:t>
            </a:r>
            <a:endPar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3" name="Oval 72">
            <a:extLst>
              <a:ext uri="{FF2B5EF4-FFF2-40B4-BE49-F238E27FC236}">
                <a16:creationId xmlns:a16="http://schemas.microsoft.com/office/drawing/2014/main" id="{7CA60F98-05F3-17A7-080C-FA4813695132}"/>
              </a:ext>
            </a:extLst>
          </p:cNvPr>
          <p:cNvSpPr/>
          <p:nvPr/>
        </p:nvSpPr>
        <p:spPr>
          <a:xfrm>
            <a:off x="5949294" y="1246071"/>
            <a:ext cx="647850" cy="23130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Root</a:t>
            </a:r>
          </a:p>
        </p:txBody>
      </p:sp>
      <p:cxnSp>
        <p:nvCxnSpPr>
          <p:cNvPr id="74" name="Connector: Curved 73">
            <a:extLst>
              <a:ext uri="{FF2B5EF4-FFF2-40B4-BE49-F238E27FC236}">
                <a16:creationId xmlns:a16="http://schemas.microsoft.com/office/drawing/2014/main" id="{1C80DD94-517B-2673-AB59-013C454FD53B}"/>
              </a:ext>
            </a:extLst>
          </p:cNvPr>
          <p:cNvCxnSpPr>
            <a:cxnSpLocks/>
            <a:stCxn id="73" idx="4"/>
            <a:endCxn id="71" idx="0"/>
          </p:cNvCxnSpPr>
          <p:nvPr/>
        </p:nvCxnSpPr>
        <p:spPr>
          <a:xfrm rot="5400000" flipH="1" flipV="1">
            <a:off x="7675155" y="56474"/>
            <a:ext cx="18966" cy="2822838"/>
          </a:xfrm>
          <a:prstGeom prst="curvedConnector5">
            <a:avLst>
              <a:gd name="adj1" fmla="val -1205315"/>
              <a:gd name="adj2" fmla="val 48409"/>
              <a:gd name="adj3" fmla="val 1305315"/>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85" name="Oval 84">
            <a:extLst>
              <a:ext uri="{FF2B5EF4-FFF2-40B4-BE49-F238E27FC236}">
                <a16:creationId xmlns:a16="http://schemas.microsoft.com/office/drawing/2014/main" id="{426B8C65-3D6C-F259-79AE-0227D2D1B32F}"/>
              </a:ext>
            </a:extLst>
          </p:cNvPr>
          <p:cNvSpPr/>
          <p:nvPr/>
        </p:nvSpPr>
        <p:spPr>
          <a:xfrm>
            <a:off x="8115529" y="2358247"/>
            <a:ext cx="937225" cy="34267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Calibri" panose="020F0502020204030204"/>
                <a:ea typeface="+mn-ea"/>
                <a:cs typeface="+mn-cs"/>
              </a:rPr>
              <a:t>PCIe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Calibri" panose="020F0502020204030204"/>
                <a:ea typeface="+mn-ea"/>
                <a:cs typeface="+mn-cs"/>
              </a:rPr>
              <a:t>Devices</a:t>
            </a:r>
          </a:p>
        </p:txBody>
      </p:sp>
      <p:cxnSp>
        <p:nvCxnSpPr>
          <p:cNvPr id="90" name="Connector: Curved 89">
            <a:extLst>
              <a:ext uri="{FF2B5EF4-FFF2-40B4-BE49-F238E27FC236}">
                <a16:creationId xmlns:a16="http://schemas.microsoft.com/office/drawing/2014/main" id="{2986B5E8-ADBA-D930-DD86-D54F71538951}"/>
              </a:ext>
            </a:extLst>
          </p:cNvPr>
          <p:cNvCxnSpPr>
            <a:cxnSpLocks/>
            <a:stCxn id="72" idx="3"/>
            <a:endCxn id="85" idx="0"/>
          </p:cNvCxnSpPr>
          <p:nvPr/>
        </p:nvCxnSpPr>
        <p:spPr>
          <a:xfrm rot="5400000">
            <a:off x="8444038" y="2051478"/>
            <a:ext cx="446874" cy="166665"/>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95" name="Connector: Curved 102">
            <a:extLst>
              <a:ext uri="{FF2B5EF4-FFF2-40B4-BE49-F238E27FC236}">
                <a16:creationId xmlns:a16="http://schemas.microsoft.com/office/drawing/2014/main" id="{7854C415-FA8B-E153-7743-AB4A4CD8D3D1}"/>
              </a:ext>
            </a:extLst>
          </p:cNvPr>
          <p:cNvCxnSpPr>
            <a:cxnSpLocks/>
            <a:stCxn id="19" idx="3"/>
            <a:endCxn id="92" idx="0"/>
          </p:cNvCxnSpPr>
          <p:nvPr/>
        </p:nvCxnSpPr>
        <p:spPr>
          <a:xfrm rot="5400000">
            <a:off x="2890384" y="3167189"/>
            <a:ext cx="1658938" cy="1409893"/>
          </a:xfrm>
          <a:prstGeom prst="curvedConnector3">
            <a:avLst>
              <a:gd name="adj1" fmla="val 3584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13" name="Oval 112">
            <a:extLst>
              <a:ext uri="{FF2B5EF4-FFF2-40B4-BE49-F238E27FC236}">
                <a16:creationId xmlns:a16="http://schemas.microsoft.com/office/drawing/2014/main" id="{86F5ED13-1369-8707-B1B0-FCA687DD24A4}"/>
              </a:ext>
            </a:extLst>
          </p:cNvPr>
          <p:cNvSpPr/>
          <p:nvPr/>
        </p:nvSpPr>
        <p:spPr>
          <a:xfrm>
            <a:off x="9342935" y="2580471"/>
            <a:ext cx="937225" cy="34267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Calibri" panose="020F0502020204030204"/>
                <a:ea typeface="+mn-ea"/>
                <a:cs typeface="+mn-cs"/>
              </a:rPr>
              <a:t>Memory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Calibri" panose="020F0502020204030204"/>
                <a:ea typeface="+mn-ea"/>
                <a:cs typeface="+mn-cs"/>
              </a:rPr>
              <a:t>Domains</a:t>
            </a:r>
          </a:p>
        </p:txBody>
      </p:sp>
      <p:cxnSp>
        <p:nvCxnSpPr>
          <p:cNvPr id="119" name="Connector: Curved 118">
            <a:extLst>
              <a:ext uri="{FF2B5EF4-FFF2-40B4-BE49-F238E27FC236}">
                <a16:creationId xmlns:a16="http://schemas.microsoft.com/office/drawing/2014/main" id="{71BD6695-068A-C244-6FFF-12F54B2A60AB}"/>
              </a:ext>
            </a:extLst>
          </p:cNvPr>
          <p:cNvCxnSpPr>
            <a:cxnSpLocks/>
            <a:stCxn id="72" idx="5"/>
            <a:endCxn id="113" idx="0"/>
          </p:cNvCxnSpPr>
          <p:nvPr/>
        </p:nvCxnSpPr>
        <p:spPr>
          <a:xfrm rot="16200000" flipH="1">
            <a:off x="9257337" y="2026260"/>
            <a:ext cx="669098" cy="439324"/>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20" name="Oval 119">
            <a:extLst>
              <a:ext uri="{FF2B5EF4-FFF2-40B4-BE49-F238E27FC236}">
                <a16:creationId xmlns:a16="http://schemas.microsoft.com/office/drawing/2014/main" id="{BAF3F639-8064-DEF1-817E-AD7543108DB4}"/>
              </a:ext>
            </a:extLst>
          </p:cNvPr>
          <p:cNvSpPr/>
          <p:nvPr/>
        </p:nvSpPr>
        <p:spPr>
          <a:xfrm>
            <a:off x="10888831" y="2086842"/>
            <a:ext cx="937225" cy="34267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Calibri" panose="020F0502020204030204"/>
                <a:ea typeface="+mn-ea"/>
                <a:cs typeface="+mn-cs"/>
              </a:rPr>
              <a:t>Memory</a:t>
            </a:r>
          </a:p>
        </p:txBody>
      </p:sp>
      <p:cxnSp>
        <p:nvCxnSpPr>
          <p:cNvPr id="128" name="Connector: Curved 127">
            <a:extLst>
              <a:ext uri="{FF2B5EF4-FFF2-40B4-BE49-F238E27FC236}">
                <a16:creationId xmlns:a16="http://schemas.microsoft.com/office/drawing/2014/main" id="{BCD01CFB-BE14-052C-B20F-724BCE0C0DC5}"/>
              </a:ext>
            </a:extLst>
          </p:cNvPr>
          <p:cNvCxnSpPr>
            <a:cxnSpLocks/>
            <a:stCxn id="478" idx="3"/>
            <a:endCxn id="271" idx="4"/>
          </p:cNvCxnSpPr>
          <p:nvPr/>
        </p:nvCxnSpPr>
        <p:spPr>
          <a:xfrm rot="5400000">
            <a:off x="9901028" y="1906648"/>
            <a:ext cx="503919" cy="1543334"/>
          </a:xfrm>
          <a:prstGeom prst="curvedConnector3">
            <a:avLst>
              <a:gd name="adj1" fmla="val 145364"/>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30" name="Oval 29">
            <a:extLst>
              <a:ext uri="{FF2B5EF4-FFF2-40B4-BE49-F238E27FC236}">
                <a16:creationId xmlns:a16="http://schemas.microsoft.com/office/drawing/2014/main" id="{6B6A72A7-63B0-C924-A1A9-5E9FD87FC934}"/>
              </a:ext>
            </a:extLst>
          </p:cNvPr>
          <p:cNvSpPr/>
          <p:nvPr/>
        </p:nvSpPr>
        <p:spPr>
          <a:xfrm>
            <a:off x="1170278" y="5010590"/>
            <a:ext cx="636397" cy="293214"/>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solidFill>
                <a:effectLst/>
                <a:uLnTx/>
                <a:uFillTx/>
                <a:latin typeface="Calibri" panose="020F0502020204030204"/>
                <a:ea typeface="+mn-ea"/>
                <a:cs typeface="+mn-cs"/>
              </a:rPr>
              <a:t>Ports</a:t>
            </a:r>
          </a:p>
        </p:txBody>
      </p:sp>
      <p:sp>
        <p:nvSpPr>
          <p:cNvPr id="31" name="Oval 30">
            <a:extLst>
              <a:ext uri="{FF2B5EF4-FFF2-40B4-BE49-F238E27FC236}">
                <a16:creationId xmlns:a16="http://schemas.microsoft.com/office/drawing/2014/main" id="{5B1307E8-02C5-BA58-14BB-3582075C343F}"/>
              </a:ext>
            </a:extLst>
          </p:cNvPr>
          <p:cNvSpPr/>
          <p:nvPr/>
        </p:nvSpPr>
        <p:spPr>
          <a:xfrm>
            <a:off x="1220500" y="5221923"/>
            <a:ext cx="489273" cy="23062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cxnSp>
        <p:nvCxnSpPr>
          <p:cNvPr id="32" name="Connector: Curved 31">
            <a:extLst>
              <a:ext uri="{FF2B5EF4-FFF2-40B4-BE49-F238E27FC236}">
                <a16:creationId xmlns:a16="http://schemas.microsoft.com/office/drawing/2014/main" id="{A3B849EC-CBC1-6B9C-3F5B-56694BCB7A64}"/>
              </a:ext>
            </a:extLst>
          </p:cNvPr>
          <p:cNvCxnSpPr>
            <a:cxnSpLocks/>
            <a:stCxn id="36" idx="4"/>
            <a:endCxn id="30" idx="0"/>
          </p:cNvCxnSpPr>
          <p:nvPr/>
        </p:nvCxnSpPr>
        <p:spPr>
          <a:xfrm rot="16200000" flipH="1">
            <a:off x="1060357" y="4582469"/>
            <a:ext cx="722393" cy="133847"/>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33" name="Oval 32">
            <a:extLst>
              <a:ext uri="{FF2B5EF4-FFF2-40B4-BE49-F238E27FC236}">
                <a16:creationId xmlns:a16="http://schemas.microsoft.com/office/drawing/2014/main" id="{BF281BE2-0FA6-4DF9-F29E-5D75EFBDFBE5}"/>
              </a:ext>
            </a:extLst>
          </p:cNvPr>
          <p:cNvSpPr/>
          <p:nvPr/>
        </p:nvSpPr>
        <p:spPr>
          <a:xfrm>
            <a:off x="1129045" y="3853554"/>
            <a:ext cx="927717" cy="252421"/>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solidFill>
                <a:effectLst/>
                <a:uLnTx/>
                <a:uFillTx/>
                <a:latin typeface="Calibri" panose="020F0502020204030204"/>
                <a:ea typeface="+mn-ea"/>
                <a:cs typeface="+mn-cs"/>
              </a:rPr>
              <a:t>Processors</a:t>
            </a:r>
          </a:p>
        </p:txBody>
      </p:sp>
      <p:sp>
        <p:nvSpPr>
          <p:cNvPr id="36" name="Oval 35">
            <a:extLst>
              <a:ext uri="{FF2B5EF4-FFF2-40B4-BE49-F238E27FC236}">
                <a16:creationId xmlns:a16="http://schemas.microsoft.com/office/drawing/2014/main" id="{489B3501-DDEE-3638-1B5D-29817B28DCB5}"/>
              </a:ext>
            </a:extLst>
          </p:cNvPr>
          <p:cNvSpPr/>
          <p:nvPr/>
        </p:nvSpPr>
        <p:spPr>
          <a:xfrm>
            <a:off x="1208383" y="4014631"/>
            <a:ext cx="292494" cy="273566"/>
          </a:xfrm>
          <a:prstGeom prst="ellipse">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cxnSp>
        <p:nvCxnSpPr>
          <p:cNvPr id="39" name="Connector: Curved 38">
            <a:extLst>
              <a:ext uri="{FF2B5EF4-FFF2-40B4-BE49-F238E27FC236}">
                <a16:creationId xmlns:a16="http://schemas.microsoft.com/office/drawing/2014/main" id="{6952B89B-F1C8-D8D6-797B-7DEAC348B764}"/>
              </a:ext>
            </a:extLst>
          </p:cNvPr>
          <p:cNvCxnSpPr>
            <a:cxnSpLocks/>
            <a:stCxn id="378" idx="4"/>
            <a:endCxn id="33" idx="0"/>
          </p:cNvCxnSpPr>
          <p:nvPr/>
        </p:nvCxnSpPr>
        <p:spPr>
          <a:xfrm rot="5400000">
            <a:off x="1232622" y="3350782"/>
            <a:ext cx="863055" cy="142489"/>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59" name="Oval 58">
            <a:extLst>
              <a:ext uri="{FF2B5EF4-FFF2-40B4-BE49-F238E27FC236}">
                <a16:creationId xmlns:a16="http://schemas.microsoft.com/office/drawing/2014/main" id="{3D0E92C3-2DFD-CCC1-840A-C701DA760883}"/>
              </a:ext>
            </a:extLst>
          </p:cNvPr>
          <p:cNvSpPr/>
          <p:nvPr/>
        </p:nvSpPr>
        <p:spPr>
          <a:xfrm>
            <a:off x="3763322" y="3884935"/>
            <a:ext cx="705820" cy="1896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CXL2</a:t>
            </a:r>
          </a:p>
        </p:txBody>
      </p:sp>
      <p:sp>
        <p:nvSpPr>
          <p:cNvPr id="136" name="Oval 135">
            <a:extLst>
              <a:ext uri="{FF2B5EF4-FFF2-40B4-BE49-F238E27FC236}">
                <a16:creationId xmlns:a16="http://schemas.microsoft.com/office/drawing/2014/main" id="{C0F28A5F-57D1-F04D-C00A-175C8CF403FF}"/>
              </a:ext>
            </a:extLst>
          </p:cNvPr>
          <p:cNvSpPr/>
          <p:nvPr/>
        </p:nvSpPr>
        <p:spPr>
          <a:xfrm>
            <a:off x="7918090" y="2526031"/>
            <a:ext cx="393418" cy="166079"/>
          </a:xfrm>
          <a:prstGeom prst="ellipse">
            <a:avLst/>
          </a:prstGeom>
          <a:solidFill>
            <a:srgbClr val="FF2FC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137" name="Oval 136">
            <a:extLst>
              <a:ext uri="{FF2B5EF4-FFF2-40B4-BE49-F238E27FC236}">
                <a16:creationId xmlns:a16="http://schemas.microsoft.com/office/drawing/2014/main" id="{3C12F22E-613D-EF5C-E41F-BB768212D5BE}"/>
              </a:ext>
            </a:extLst>
          </p:cNvPr>
          <p:cNvSpPr/>
          <p:nvPr/>
        </p:nvSpPr>
        <p:spPr>
          <a:xfrm>
            <a:off x="5857226" y="5461642"/>
            <a:ext cx="647480" cy="351661"/>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white"/>
                </a:solidFill>
                <a:effectLst/>
                <a:uLnTx/>
                <a:uFillTx/>
                <a:latin typeface="Calibri" panose="020F0502020204030204"/>
                <a:ea typeface="+mn-ea"/>
                <a:cs typeface="+mn-cs"/>
              </a:rPr>
              <a:t>Ports</a:t>
            </a:r>
          </a:p>
        </p:txBody>
      </p:sp>
      <p:cxnSp>
        <p:nvCxnSpPr>
          <p:cNvPr id="149" name="Connector: Curved 148">
            <a:extLst>
              <a:ext uri="{FF2B5EF4-FFF2-40B4-BE49-F238E27FC236}">
                <a16:creationId xmlns:a16="http://schemas.microsoft.com/office/drawing/2014/main" id="{5E5F3A6B-8195-B4C0-B862-CE38FB978B1E}"/>
              </a:ext>
            </a:extLst>
          </p:cNvPr>
          <p:cNvCxnSpPr>
            <a:cxnSpLocks/>
            <a:stCxn id="288" idx="4"/>
            <a:endCxn id="137" idx="0"/>
          </p:cNvCxnSpPr>
          <p:nvPr/>
        </p:nvCxnSpPr>
        <p:spPr>
          <a:xfrm rot="5400000">
            <a:off x="4993696" y="4044725"/>
            <a:ext cx="2604188" cy="229647"/>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58" name="Connector: Curved 126">
            <a:extLst>
              <a:ext uri="{FF2B5EF4-FFF2-40B4-BE49-F238E27FC236}">
                <a16:creationId xmlns:a16="http://schemas.microsoft.com/office/drawing/2014/main" id="{B3F1CAFE-9B40-F6D2-D97F-2125142118E0}"/>
              </a:ext>
            </a:extLst>
          </p:cNvPr>
          <p:cNvCxnSpPr>
            <a:cxnSpLocks/>
            <a:stCxn id="157" idx="0"/>
            <a:endCxn id="36" idx="5"/>
          </p:cNvCxnSpPr>
          <p:nvPr/>
        </p:nvCxnSpPr>
        <p:spPr>
          <a:xfrm rot="16200000" flipV="1">
            <a:off x="1804264" y="3901912"/>
            <a:ext cx="371108" cy="1063552"/>
          </a:xfrm>
          <a:prstGeom prst="curvedConnector3">
            <a:avLst>
              <a:gd name="adj1" fmla="val 50000"/>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24" name="Oval 23">
            <a:extLst>
              <a:ext uri="{FF2B5EF4-FFF2-40B4-BE49-F238E27FC236}">
                <a16:creationId xmlns:a16="http://schemas.microsoft.com/office/drawing/2014/main" id="{E902F3AF-49D7-B398-26EF-34F720633D57}"/>
              </a:ext>
            </a:extLst>
          </p:cNvPr>
          <p:cNvSpPr/>
          <p:nvPr/>
        </p:nvSpPr>
        <p:spPr>
          <a:xfrm>
            <a:off x="3784574" y="5836278"/>
            <a:ext cx="544564" cy="220501"/>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U1</a:t>
            </a:r>
          </a:p>
        </p:txBody>
      </p:sp>
      <p:cxnSp>
        <p:nvCxnSpPr>
          <p:cNvPr id="181" name="Connector: Curved 180">
            <a:extLst>
              <a:ext uri="{FF2B5EF4-FFF2-40B4-BE49-F238E27FC236}">
                <a16:creationId xmlns:a16="http://schemas.microsoft.com/office/drawing/2014/main" id="{715964DF-0ED3-76E2-ABE6-9F8768F153F2}"/>
              </a:ext>
            </a:extLst>
          </p:cNvPr>
          <p:cNvCxnSpPr>
            <a:cxnSpLocks/>
            <a:stCxn id="72" idx="6"/>
            <a:endCxn id="120" idx="0"/>
          </p:cNvCxnSpPr>
          <p:nvPr/>
        </p:nvCxnSpPr>
        <p:spPr>
          <a:xfrm>
            <a:off x="9500923" y="1816604"/>
            <a:ext cx="1856521" cy="270238"/>
          </a:xfrm>
          <a:prstGeom prst="curvedConnector2">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217" name="Oval 216">
            <a:extLst>
              <a:ext uri="{FF2B5EF4-FFF2-40B4-BE49-F238E27FC236}">
                <a16:creationId xmlns:a16="http://schemas.microsoft.com/office/drawing/2014/main" id="{8A8878E4-0576-437D-C224-28F4F599C457}"/>
              </a:ext>
            </a:extLst>
          </p:cNvPr>
          <p:cNvSpPr/>
          <p:nvPr/>
        </p:nvSpPr>
        <p:spPr>
          <a:xfrm>
            <a:off x="2525616" y="3104721"/>
            <a:ext cx="1270935" cy="446599"/>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Calibri" panose="020F0502020204030204"/>
                <a:ea typeface="+mn-ea"/>
                <a:cs typeface="+mn-cs"/>
              </a:rPr>
              <a:t>Zones</a:t>
            </a:r>
          </a:p>
        </p:txBody>
      </p:sp>
      <p:cxnSp>
        <p:nvCxnSpPr>
          <p:cNvPr id="218" name="Connector: Curved 102">
            <a:extLst>
              <a:ext uri="{FF2B5EF4-FFF2-40B4-BE49-F238E27FC236}">
                <a16:creationId xmlns:a16="http://schemas.microsoft.com/office/drawing/2014/main" id="{15FCEC16-09A2-C702-FA17-5972688EABC3}"/>
              </a:ext>
            </a:extLst>
          </p:cNvPr>
          <p:cNvCxnSpPr>
            <a:cxnSpLocks/>
            <a:stCxn id="19" idx="2"/>
            <a:endCxn id="217" idx="0"/>
          </p:cNvCxnSpPr>
          <p:nvPr/>
        </p:nvCxnSpPr>
        <p:spPr>
          <a:xfrm rot="10800000" flipV="1">
            <a:off x="3161084" y="2975611"/>
            <a:ext cx="1160350" cy="129109"/>
          </a:xfrm>
          <a:prstGeom prst="curvedConnector2">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92" name="Oval 91">
            <a:extLst>
              <a:ext uri="{FF2B5EF4-FFF2-40B4-BE49-F238E27FC236}">
                <a16:creationId xmlns:a16="http://schemas.microsoft.com/office/drawing/2014/main" id="{8329C72D-4A4D-AF3A-DBDE-BF4B9C18AD21}"/>
              </a:ext>
            </a:extLst>
          </p:cNvPr>
          <p:cNvSpPr/>
          <p:nvPr/>
        </p:nvSpPr>
        <p:spPr>
          <a:xfrm>
            <a:off x="2464965" y="4701604"/>
            <a:ext cx="1099881" cy="454784"/>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Calibri" panose="020F0502020204030204"/>
                <a:ea typeface="+mn-ea"/>
                <a:cs typeface="+mn-cs"/>
              </a:rPr>
              <a:t>endpoints</a:t>
            </a:r>
          </a:p>
        </p:txBody>
      </p:sp>
      <p:sp>
        <p:nvSpPr>
          <p:cNvPr id="38" name="Oval 37">
            <a:extLst>
              <a:ext uri="{FF2B5EF4-FFF2-40B4-BE49-F238E27FC236}">
                <a16:creationId xmlns:a16="http://schemas.microsoft.com/office/drawing/2014/main" id="{8AF8AAD4-02DC-A01D-88C5-44967AACE956}"/>
              </a:ext>
            </a:extLst>
          </p:cNvPr>
          <p:cNvSpPr/>
          <p:nvPr/>
        </p:nvSpPr>
        <p:spPr>
          <a:xfrm>
            <a:off x="2270279" y="4772826"/>
            <a:ext cx="446177" cy="168518"/>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Calibri" panose="020F0502020204030204"/>
                <a:ea typeface="+mn-ea"/>
                <a:cs typeface="+mn-cs"/>
              </a:rPr>
              <a:t>I1</a:t>
            </a:r>
            <a:endPar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57" name="Oval 156">
            <a:extLst>
              <a:ext uri="{FF2B5EF4-FFF2-40B4-BE49-F238E27FC236}">
                <a16:creationId xmlns:a16="http://schemas.microsoft.com/office/drawing/2014/main" id="{CEDC9A05-B9CA-E75F-7032-40094E67415F}"/>
              </a:ext>
            </a:extLst>
          </p:cNvPr>
          <p:cNvSpPr/>
          <p:nvPr/>
        </p:nvSpPr>
        <p:spPr>
          <a:xfrm>
            <a:off x="2290207" y="4619242"/>
            <a:ext cx="462774" cy="168942"/>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Calibri" panose="020F0502020204030204"/>
                <a:ea typeface="+mn-ea"/>
                <a:cs typeface="+mn-cs"/>
              </a:rPr>
              <a:t>I2</a:t>
            </a:r>
            <a:endPar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31" name="Oval 230">
            <a:extLst>
              <a:ext uri="{FF2B5EF4-FFF2-40B4-BE49-F238E27FC236}">
                <a16:creationId xmlns:a16="http://schemas.microsoft.com/office/drawing/2014/main" id="{74AA9CA8-A4CE-EDB6-D20C-AAEF55C0650A}"/>
              </a:ext>
            </a:extLst>
          </p:cNvPr>
          <p:cNvSpPr/>
          <p:nvPr/>
        </p:nvSpPr>
        <p:spPr>
          <a:xfrm>
            <a:off x="3203944" y="4589439"/>
            <a:ext cx="483288" cy="190576"/>
          </a:xfrm>
          <a:prstGeom prst="ellipse">
            <a:avLst/>
          </a:prstGeom>
          <a:solidFill>
            <a:srgbClr val="FF2FC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T1</a:t>
            </a:r>
          </a:p>
        </p:txBody>
      </p:sp>
      <p:sp>
        <p:nvSpPr>
          <p:cNvPr id="271" name="Oval 270">
            <a:extLst>
              <a:ext uri="{FF2B5EF4-FFF2-40B4-BE49-F238E27FC236}">
                <a16:creationId xmlns:a16="http://schemas.microsoft.com/office/drawing/2014/main" id="{025F3ADB-B264-A87F-3459-B6F3164855F2}"/>
              </a:ext>
            </a:extLst>
          </p:cNvPr>
          <p:cNvSpPr/>
          <p:nvPr/>
        </p:nvSpPr>
        <p:spPr>
          <a:xfrm>
            <a:off x="9184611" y="2764196"/>
            <a:ext cx="393418" cy="166079"/>
          </a:xfrm>
          <a:prstGeom prst="ellipse">
            <a:avLst/>
          </a:prstGeom>
          <a:solidFill>
            <a:srgbClr val="FF2FC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286" name="Oval 285">
            <a:extLst>
              <a:ext uri="{FF2B5EF4-FFF2-40B4-BE49-F238E27FC236}">
                <a16:creationId xmlns:a16="http://schemas.microsoft.com/office/drawing/2014/main" id="{9CCFAD02-0F94-E3BA-F53C-1F1248C1C369}"/>
              </a:ext>
            </a:extLst>
          </p:cNvPr>
          <p:cNvSpPr/>
          <p:nvPr/>
        </p:nvSpPr>
        <p:spPr>
          <a:xfrm>
            <a:off x="6331257" y="2430594"/>
            <a:ext cx="1081278" cy="446599"/>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Calibri" panose="020F0502020204030204"/>
                <a:ea typeface="+mn-ea"/>
                <a:cs typeface="+mn-cs"/>
              </a:rPr>
              <a:t>Fabric</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Calibri" panose="020F0502020204030204"/>
                <a:ea typeface="+mn-ea"/>
                <a:cs typeface="+mn-cs"/>
              </a:rPr>
              <a:t>Adapters</a:t>
            </a:r>
          </a:p>
        </p:txBody>
      </p:sp>
      <p:sp>
        <p:nvSpPr>
          <p:cNvPr id="288" name="Oval 287">
            <a:extLst>
              <a:ext uri="{FF2B5EF4-FFF2-40B4-BE49-F238E27FC236}">
                <a16:creationId xmlns:a16="http://schemas.microsoft.com/office/drawing/2014/main" id="{00D64D49-D7FE-7188-B5C8-FD8074355C3A}"/>
              </a:ext>
            </a:extLst>
          </p:cNvPr>
          <p:cNvSpPr/>
          <p:nvPr/>
        </p:nvSpPr>
        <p:spPr>
          <a:xfrm>
            <a:off x="6213904" y="2691375"/>
            <a:ext cx="393418" cy="166079"/>
          </a:xfrm>
          <a:prstGeom prst="ellipse">
            <a:avLst/>
          </a:prstGeom>
          <a:solidFill>
            <a:srgbClr val="FF2FC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cxnSp>
        <p:nvCxnSpPr>
          <p:cNvPr id="291" name="Connector: Curved 290">
            <a:extLst>
              <a:ext uri="{FF2B5EF4-FFF2-40B4-BE49-F238E27FC236}">
                <a16:creationId xmlns:a16="http://schemas.microsoft.com/office/drawing/2014/main" id="{B5CFFFBA-EB46-B3AA-17C7-44D4A9886597}"/>
              </a:ext>
            </a:extLst>
          </p:cNvPr>
          <p:cNvCxnSpPr>
            <a:cxnSpLocks/>
            <a:stCxn id="136" idx="3"/>
            <a:endCxn id="288" idx="4"/>
          </p:cNvCxnSpPr>
          <p:nvPr/>
        </p:nvCxnSpPr>
        <p:spPr>
          <a:xfrm rot="5400000">
            <a:off x="7098326" y="1980075"/>
            <a:ext cx="189666" cy="1565092"/>
          </a:xfrm>
          <a:prstGeom prst="curvedConnector3">
            <a:avLst>
              <a:gd name="adj1" fmla="val 220528"/>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311" name="Connector: Curved 310">
            <a:extLst>
              <a:ext uri="{FF2B5EF4-FFF2-40B4-BE49-F238E27FC236}">
                <a16:creationId xmlns:a16="http://schemas.microsoft.com/office/drawing/2014/main" id="{0BA18245-F12E-27FB-7105-CB04FC17EA18}"/>
              </a:ext>
            </a:extLst>
          </p:cNvPr>
          <p:cNvCxnSpPr>
            <a:cxnSpLocks/>
            <a:stCxn id="271" idx="4"/>
            <a:endCxn id="308" idx="0"/>
          </p:cNvCxnSpPr>
          <p:nvPr/>
        </p:nvCxnSpPr>
        <p:spPr>
          <a:xfrm rot="16200000" flipH="1">
            <a:off x="9084246" y="3227349"/>
            <a:ext cx="1119003" cy="524854"/>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308" name="Oval 307">
            <a:extLst>
              <a:ext uri="{FF2B5EF4-FFF2-40B4-BE49-F238E27FC236}">
                <a16:creationId xmlns:a16="http://schemas.microsoft.com/office/drawing/2014/main" id="{4740ED9B-CB16-B5A7-1FB6-87D700BBBCA9}"/>
              </a:ext>
            </a:extLst>
          </p:cNvPr>
          <p:cNvSpPr/>
          <p:nvPr/>
        </p:nvSpPr>
        <p:spPr>
          <a:xfrm>
            <a:off x="9437561" y="4049278"/>
            <a:ext cx="937225" cy="34267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Calibri" panose="020F0502020204030204"/>
                <a:ea typeface="+mn-ea"/>
                <a:cs typeface="+mn-cs"/>
              </a:rPr>
              <a:t>Memory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Calibri" panose="020F0502020204030204"/>
                <a:ea typeface="+mn-ea"/>
                <a:cs typeface="+mn-cs"/>
              </a:rPr>
              <a:t>Chunks</a:t>
            </a:r>
          </a:p>
        </p:txBody>
      </p:sp>
      <p:sp>
        <p:nvSpPr>
          <p:cNvPr id="309" name="Oval 308">
            <a:extLst>
              <a:ext uri="{FF2B5EF4-FFF2-40B4-BE49-F238E27FC236}">
                <a16:creationId xmlns:a16="http://schemas.microsoft.com/office/drawing/2014/main" id="{EB2C3F4B-2C2B-ED9D-2C43-E997E0769E0C}"/>
              </a:ext>
            </a:extLst>
          </p:cNvPr>
          <p:cNvSpPr/>
          <p:nvPr/>
        </p:nvSpPr>
        <p:spPr>
          <a:xfrm>
            <a:off x="9319657" y="4040921"/>
            <a:ext cx="229846" cy="194900"/>
          </a:xfrm>
          <a:prstGeom prst="ellipse">
            <a:avLst/>
          </a:prstGeom>
          <a:solidFill>
            <a:srgbClr val="FF2FC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101" name="Oval 100">
            <a:extLst>
              <a:ext uri="{FF2B5EF4-FFF2-40B4-BE49-F238E27FC236}">
                <a16:creationId xmlns:a16="http://schemas.microsoft.com/office/drawing/2014/main" id="{F377B1A0-EB3C-3FEB-141B-57C07740B6DA}"/>
              </a:ext>
            </a:extLst>
          </p:cNvPr>
          <p:cNvSpPr/>
          <p:nvPr/>
        </p:nvSpPr>
        <p:spPr>
          <a:xfrm>
            <a:off x="5754955" y="5577740"/>
            <a:ext cx="256364" cy="190812"/>
          </a:xfrm>
          <a:prstGeom prst="ellipse">
            <a:avLst/>
          </a:prstGeom>
          <a:solidFill>
            <a:srgbClr val="FF2FC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Calibri" panose="020F0502020204030204"/>
                <a:ea typeface="+mn-ea"/>
                <a:cs typeface="+mn-cs"/>
              </a:rPr>
              <a:t>1</a:t>
            </a:r>
            <a:endPar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76" name="Oval 375">
            <a:extLst>
              <a:ext uri="{FF2B5EF4-FFF2-40B4-BE49-F238E27FC236}">
                <a16:creationId xmlns:a16="http://schemas.microsoft.com/office/drawing/2014/main" id="{2BD33DB8-41DD-8AC2-922E-2D74C27A34E9}"/>
              </a:ext>
            </a:extLst>
          </p:cNvPr>
          <p:cNvSpPr/>
          <p:nvPr/>
        </p:nvSpPr>
        <p:spPr>
          <a:xfrm>
            <a:off x="933114" y="2545743"/>
            <a:ext cx="712884" cy="274349"/>
          </a:xfrm>
          <a:prstGeom prst="ellipse">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Calibri" panose="020F0502020204030204"/>
                <a:ea typeface="+mn-ea"/>
                <a:cs typeface="+mn-cs"/>
              </a:rPr>
              <a:t>CXL_</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Calibri" panose="020F0502020204030204"/>
                <a:ea typeface="+mn-ea"/>
                <a:cs typeface="+mn-cs"/>
              </a:rPr>
              <a:t>System1</a:t>
            </a:r>
          </a:p>
        </p:txBody>
      </p:sp>
      <p:sp>
        <p:nvSpPr>
          <p:cNvPr id="378" name="Oval 377">
            <a:extLst>
              <a:ext uri="{FF2B5EF4-FFF2-40B4-BE49-F238E27FC236}">
                <a16:creationId xmlns:a16="http://schemas.microsoft.com/office/drawing/2014/main" id="{DEA0966C-0DB5-17BF-6068-3EA2E76D8D6B}"/>
              </a:ext>
            </a:extLst>
          </p:cNvPr>
          <p:cNvSpPr/>
          <p:nvPr/>
        </p:nvSpPr>
        <p:spPr>
          <a:xfrm>
            <a:off x="1378951" y="2716150"/>
            <a:ext cx="712884" cy="274349"/>
          </a:xfrm>
          <a:prstGeom prst="ellipse">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Calibri" panose="020F0502020204030204"/>
                <a:ea typeface="+mn-ea"/>
                <a:cs typeface="+mn-cs"/>
              </a:rPr>
              <a:t>CXL_</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Calibri" panose="020F0502020204030204"/>
                <a:ea typeface="+mn-ea"/>
                <a:cs typeface="+mn-cs"/>
              </a:rPr>
              <a:t>System2</a:t>
            </a:r>
          </a:p>
        </p:txBody>
      </p:sp>
      <p:sp>
        <p:nvSpPr>
          <p:cNvPr id="407" name="Oval 406">
            <a:extLst>
              <a:ext uri="{FF2B5EF4-FFF2-40B4-BE49-F238E27FC236}">
                <a16:creationId xmlns:a16="http://schemas.microsoft.com/office/drawing/2014/main" id="{EF431249-CA00-1FB4-FC2B-5C220DA0DB63}"/>
              </a:ext>
            </a:extLst>
          </p:cNvPr>
          <p:cNvSpPr/>
          <p:nvPr/>
        </p:nvSpPr>
        <p:spPr>
          <a:xfrm>
            <a:off x="3873410" y="6117613"/>
            <a:ext cx="544564" cy="220501"/>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U2</a:t>
            </a:r>
          </a:p>
        </p:txBody>
      </p:sp>
      <p:sp>
        <p:nvSpPr>
          <p:cNvPr id="421" name="Oval 420">
            <a:extLst>
              <a:ext uri="{FF2B5EF4-FFF2-40B4-BE49-F238E27FC236}">
                <a16:creationId xmlns:a16="http://schemas.microsoft.com/office/drawing/2014/main" id="{D0141728-06F3-5F70-B159-539B2A0F293F}"/>
              </a:ext>
            </a:extLst>
          </p:cNvPr>
          <p:cNvSpPr/>
          <p:nvPr/>
        </p:nvSpPr>
        <p:spPr>
          <a:xfrm>
            <a:off x="4582635" y="5644028"/>
            <a:ext cx="544564" cy="220501"/>
          </a:xfrm>
          <a:prstGeom prst="ellipse">
            <a:avLst/>
          </a:prstGeom>
          <a:solidFill>
            <a:srgbClr val="FF2FC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D1</a:t>
            </a:r>
          </a:p>
        </p:txBody>
      </p:sp>
      <p:sp>
        <p:nvSpPr>
          <p:cNvPr id="422" name="Oval 421">
            <a:extLst>
              <a:ext uri="{FF2B5EF4-FFF2-40B4-BE49-F238E27FC236}">
                <a16:creationId xmlns:a16="http://schemas.microsoft.com/office/drawing/2014/main" id="{1985D0DB-095E-0E21-5F46-04F9FC515D90}"/>
              </a:ext>
            </a:extLst>
          </p:cNvPr>
          <p:cNvSpPr/>
          <p:nvPr/>
        </p:nvSpPr>
        <p:spPr>
          <a:xfrm>
            <a:off x="4779128" y="5846589"/>
            <a:ext cx="544564" cy="220501"/>
          </a:xfrm>
          <a:prstGeom prst="ellipse">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D2</a:t>
            </a:r>
          </a:p>
        </p:txBody>
      </p:sp>
      <p:sp>
        <p:nvSpPr>
          <p:cNvPr id="423" name="Oval 422">
            <a:extLst>
              <a:ext uri="{FF2B5EF4-FFF2-40B4-BE49-F238E27FC236}">
                <a16:creationId xmlns:a16="http://schemas.microsoft.com/office/drawing/2014/main" id="{EA336CCA-4CE7-B352-A3EC-A79D52B5AABE}"/>
              </a:ext>
            </a:extLst>
          </p:cNvPr>
          <p:cNvSpPr/>
          <p:nvPr/>
        </p:nvSpPr>
        <p:spPr>
          <a:xfrm>
            <a:off x="4834412" y="6026302"/>
            <a:ext cx="544564" cy="220501"/>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D3</a:t>
            </a:r>
          </a:p>
        </p:txBody>
      </p:sp>
      <p:sp>
        <p:nvSpPr>
          <p:cNvPr id="424" name="Oval 423">
            <a:extLst>
              <a:ext uri="{FF2B5EF4-FFF2-40B4-BE49-F238E27FC236}">
                <a16:creationId xmlns:a16="http://schemas.microsoft.com/office/drawing/2014/main" id="{02BA7574-0183-2191-D8CA-04D8A21F58E4}"/>
              </a:ext>
            </a:extLst>
          </p:cNvPr>
          <p:cNvSpPr/>
          <p:nvPr/>
        </p:nvSpPr>
        <p:spPr>
          <a:xfrm>
            <a:off x="4572307" y="6170952"/>
            <a:ext cx="544564" cy="220501"/>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D4</a:t>
            </a:r>
          </a:p>
        </p:txBody>
      </p:sp>
      <p:cxnSp>
        <p:nvCxnSpPr>
          <p:cNvPr id="426" name="Connector: Curved 425">
            <a:extLst>
              <a:ext uri="{FF2B5EF4-FFF2-40B4-BE49-F238E27FC236}">
                <a16:creationId xmlns:a16="http://schemas.microsoft.com/office/drawing/2014/main" id="{F168B54E-7982-10A5-7DF1-01233C3FB017}"/>
              </a:ext>
            </a:extLst>
          </p:cNvPr>
          <p:cNvCxnSpPr>
            <a:cxnSpLocks/>
          </p:cNvCxnSpPr>
          <p:nvPr/>
        </p:nvCxnSpPr>
        <p:spPr>
          <a:xfrm rot="10800000">
            <a:off x="616980" y="5302340"/>
            <a:ext cx="3256429" cy="899248"/>
          </a:xfrm>
          <a:prstGeom prst="curvedConnector2">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443" name="Connector: Curved 442">
            <a:extLst>
              <a:ext uri="{FF2B5EF4-FFF2-40B4-BE49-F238E27FC236}">
                <a16:creationId xmlns:a16="http://schemas.microsoft.com/office/drawing/2014/main" id="{D2827095-DD2F-14A6-BCFA-DE5C3D615C97}"/>
              </a:ext>
            </a:extLst>
          </p:cNvPr>
          <p:cNvCxnSpPr>
            <a:cxnSpLocks/>
            <a:stCxn id="101" idx="2"/>
            <a:endCxn id="421" idx="6"/>
          </p:cNvCxnSpPr>
          <p:nvPr/>
        </p:nvCxnSpPr>
        <p:spPr>
          <a:xfrm rot="10800000" flipV="1">
            <a:off x="5127199" y="5673145"/>
            <a:ext cx="627756" cy="81133"/>
          </a:xfrm>
          <a:prstGeom prst="curvedConnector3">
            <a:avLst>
              <a:gd name="adj1" fmla="val 50000"/>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459" name="Connector: Curved 458">
            <a:extLst>
              <a:ext uri="{FF2B5EF4-FFF2-40B4-BE49-F238E27FC236}">
                <a16:creationId xmlns:a16="http://schemas.microsoft.com/office/drawing/2014/main" id="{58BB7877-6CF0-DA1A-30F7-A5BB018CA91F}"/>
              </a:ext>
            </a:extLst>
          </p:cNvPr>
          <p:cNvCxnSpPr>
            <a:cxnSpLocks/>
            <a:stCxn id="59" idx="4"/>
            <a:endCxn id="425" idx="0"/>
          </p:cNvCxnSpPr>
          <p:nvPr/>
        </p:nvCxnSpPr>
        <p:spPr>
          <a:xfrm rot="16200000" flipH="1">
            <a:off x="3483993" y="4706832"/>
            <a:ext cx="1674816" cy="410338"/>
          </a:xfrm>
          <a:prstGeom prst="curvedConnector3">
            <a:avLst>
              <a:gd name="adj1" fmla="val 13082"/>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62" name="Connector: Curved 461">
            <a:extLst>
              <a:ext uri="{FF2B5EF4-FFF2-40B4-BE49-F238E27FC236}">
                <a16:creationId xmlns:a16="http://schemas.microsoft.com/office/drawing/2014/main" id="{F12C9714-4122-D4E6-69A6-CA379CD770B4}"/>
              </a:ext>
            </a:extLst>
          </p:cNvPr>
          <p:cNvCxnSpPr>
            <a:cxnSpLocks/>
            <a:stCxn id="72" idx="3"/>
            <a:endCxn id="286" idx="0"/>
          </p:cNvCxnSpPr>
          <p:nvPr/>
        </p:nvCxnSpPr>
        <p:spPr>
          <a:xfrm rot="5400000">
            <a:off x="7551742" y="1231528"/>
            <a:ext cx="519221" cy="1878911"/>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77" name="Connector: Curved 476">
            <a:extLst>
              <a:ext uri="{FF2B5EF4-FFF2-40B4-BE49-F238E27FC236}">
                <a16:creationId xmlns:a16="http://schemas.microsoft.com/office/drawing/2014/main" id="{7B1A43BB-8178-C779-CAED-B76AB18271DB}"/>
              </a:ext>
            </a:extLst>
          </p:cNvPr>
          <p:cNvCxnSpPr>
            <a:cxnSpLocks/>
            <a:stCxn id="136" idx="3"/>
            <a:endCxn id="480" idx="0"/>
          </p:cNvCxnSpPr>
          <p:nvPr/>
        </p:nvCxnSpPr>
        <p:spPr>
          <a:xfrm rot="16200000" flipH="1">
            <a:off x="7500179" y="3143313"/>
            <a:ext cx="1132354" cy="181303"/>
          </a:xfrm>
          <a:prstGeom prst="curvedConnector3">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480" name="Oval 479">
            <a:extLst>
              <a:ext uri="{FF2B5EF4-FFF2-40B4-BE49-F238E27FC236}">
                <a16:creationId xmlns:a16="http://schemas.microsoft.com/office/drawing/2014/main" id="{F4769709-52B0-8E52-5CE5-53ACA3FA14FE}"/>
              </a:ext>
            </a:extLst>
          </p:cNvPr>
          <p:cNvSpPr/>
          <p:nvPr/>
        </p:nvSpPr>
        <p:spPr>
          <a:xfrm>
            <a:off x="7844910" y="3800142"/>
            <a:ext cx="624196" cy="345824"/>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white"/>
                </a:solidFill>
                <a:effectLst/>
                <a:uLnTx/>
                <a:uFillTx/>
                <a:latin typeface="Calibri" panose="020F0502020204030204"/>
                <a:ea typeface="+mn-ea"/>
                <a:cs typeface="+mn-cs"/>
              </a:rPr>
              <a:t>CXL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white"/>
                </a:solidFill>
                <a:effectLst/>
                <a:uLnTx/>
                <a:uFillTx/>
                <a:latin typeface="Calibri" panose="020F0502020204030204"/>
                <a:ea typeface="+mn-ea"/>
                <a:cs typeface="+mn-cs"/>
              </a:rPr>
              <a:t>LDs</a:t>
            </a:r>
          </a:p>
        </p:txBody>
      </p:sp>
      <p:sp>
        <p:nvSpPr>
          <p:cNvPr id="523" name="Oval 522">
            <a:extLst>
              <a:ext uri="{FF2B5EF4-FFF2-40B4-BE49-F238E27FC236}">
                <a16:creationId xmlns:a16="http://schemas.microsoft.com/office/drawing/2014/main" id="{8341796A-B70C-8A84-A43B-22FA2C9271AE}"/>
              </a:ext>
            </a:extLst>
          </p:cNvPr>
          <p:cNvSpPr/>
          <p:nvPr/>
        </p:nvSpPr>
        <p:spPr>
          <a:xfrm>
            <a:off x="7814134" y="4036452"/>
            <a:ext cx="256364" cy="190812"/>
          </a:xfrm>
          <a:prstGeom prst="ellipse">
            <a:avLst/>
          </a:prstGeom>
          <a:solidFill>
            <a:srgbClr val="FF2FC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Calibri" panose="020F0502020204030204"/>
                <a:ea typeface="+mn-ea"/>
                <a:cs typeface="+mn-cs"/>
              </a:rPr>
              <a:t>1</a:t>
            </a:r>
            <a:endPar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606" name="Connector: Curved 605">
            <a:extLst>
              <a:ext uri="{FF2B5EF4-FFF2-40B4-BE49-F238E27FC236}">
                <a16:creationId xmlns:a16="http://schemas.microsoft.com/office/drawing/2014/main" id="{CCECFA25-039A-B0CB-5182-79CAF88C8D4B}"/>
              </a:ext>
            </a:extLst>
          </p:cNvPr>
          <p:cNvCxnSpPr>
            <a:cxnSpLocks/>
            <a:stCxn id="288" idx="4"/>
            <a:endCxn id="231" idx="6"/>
          </p:cNvCxnSpPr>
          <p:nvPr/>
        </p:nvCxnSpPr>
        <p:spPr>
          <a:xfrm rot="5400000">
            <a:off x="4135287" y="2409400"/>
            <a:ext cx="1827273" cy="2723381"/>
          </a:xfrm>
          <a:prstGeom prst="curvedConnector2">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609" name="Connector: Curved 608">
            <a:extLst>
              <a:ext uri="{FF2B5EF4-FFF2-40B4-BE49-F238E27FC236}">
                <a16:creationId xmlns:a16="http://schemas.microsoft.com/office/drawing/2014/main" id="{F2FA9C79-B8C4-CEFC-F7AF-83249A3A9E48}"/>
              </a:ext>
            </a:extLst>
          </p:cNvPr>
          <p:cNvCxnSpPr>
            <a:cxnSpLocks/>
            <a:stCxn id="523" idx="2"/>
            <a:endCxn id="23" idx="6"/>
          </p:cNvCxnSpPr>
          <p:nvPr/>
        </p:nvCxnSpPr>
        <p:spPr>
          <a:xfrm rot="10800000" flipV="1">
            <a:off x="4105462" y="4131857"/>
            <a:ext cx="3708673" cy="741371"/>
          </a:xfrm>
          <a:prstGeom prst="curvedConnector3">
            <a:avLst>
              <a:gd name="adj1" fmla="val 50000"/>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613" name="Connector: Curved 612">
            <a:extLst>
              <a:ext uri="{FF2B5EF4-FFF2-40B4-BE49-F238E27FC236}">
                <a16:creationId xmlns:a16="http://schemas.microsoft.com/office/drawing/2014/main" id="{D07C35C2-8BEF-491A-92CE-48C6216544DB}"/>
              </a:ext>
            </a:extLst>
          </p:cNvPr>
          <p:cNvCxnSpPr>
            <a:cxnSpLocks/>
            <a:stCxn id="523" idx="3"/>
            <a:endCxn id="309" idx="2"/>
          </p:cNvCxnSpPr>
          <p:nvPr/>
        </p:nvCxnSpPr>
        <p:spPr>
          <a:xfrm rot="5400000" flipH="1" flipV="1">
            <a:off x="8555192" y="3434856"/>
            <a:ext cx="60949" cy="1467979"/>
          </a:xfrm>
          <a:prstGeom prst="curvedConnector4">
            <a:avLst>
              <a:gd name="adj1" fmla="val -375068"/>
              <a:gd name="adj2" fmla="val 57453"/>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pic>
        <p:nvPicPr>
          <p:cNvPr id="54" name="Picture 53" descr="A blue fish with white text&#10;&#10;Description automatically generated">
            <a:extLst>
              <a:ext uri="{FF2B5EF4-FFF2-40B4-BE49-F238E27FC236}">
                <a16:creationId xmlns:a16="http://schemas.microsoft.com/office/drawing/2014/main" id="{1E80D504-B788-489A-535F-B451E1441626}"/>
              </a:ext>
            </a:extLst>
          </p:cNvPr>
          <p:cNvPicPr>
            <a:picLocks noChangeAspect="1"/>
          </p:cNvPicPr>
          <p:nvPr/>
        </p:nvPicPr>
        <p:blipFill rotWithShape="1">
          <a:blip r:embed="rId3" cstate="screen">
            <a:extLst>
              <a:ext uri="{28A0092B-C50C-407E-A947-70E740481C1C}">
                <a14:useLocalDpi xmlns:a14="http://schemas.microsoft.com/office/drawing/2010/main" val="0"/>
              </a:ext>
            </a:extLst>
          </a:blip>
          <a:srcRect l="27778" t="33079" r="26410" b="33472"/>
          <a:stretch/>
        </p:blipFill>
        <p:spPr>
          <a:xfrm>
            <a:off x="10028169" y="-68170"/>
            <a:ext cx="1974883" cy="1441938"/>
          </a:xfrm>
          <a:prstGeom prst="rect">
            <a:avLst/>
          </a:prstGeom>
        </p:spPr>
      </p:pic>
      <p:sp>
        <p:nvSpPr>
          <p:cNvPr id="55" name="Slide Number Placeholder 3">
            <a:extLst>
              <a:ext uri="{FF2B5EF4-FFF2-40B4-BE49-F238E27FC236}">
                <a16:creationId xmlns:a16="http://schemas.microsoft.com/office/drawing/2014/main" id="{479E1600-B9AE-EB79-4277-9FE33FE35FEB}"/>
              </a:ext>
            </a:extLst>
          </p:cNvPr>
          <p:cNvSpPr txBox="1">
            <a:spLocks/>
          </p:cNvSpPr>
          <p:nvPr/>
        </p:nvSpPr>
        <p:spPr>
          <a:xfrm>
            <a:off x="11202856" y="6301811"/>
            <a:ext cx="684344" cy="365125"/>
          </a:xfrm>
          <a:prstGeom prst="rect">
            <a:avLst/>
          </a:prstGeom>
        </p:spPr>
        <p:txBody>
          <a:bodyPr vert="horz" lIns="91440" tIns="45720" rIns="91440" bIns="45720" rtlCol="0" anchor="ctr"/>
          <a:lstStyle>
            <a:defPPr>
              <a:defRPr lang="en-US"/>
            </a:defPPr>
            <a:lvl1pPr marL="205699" indent="-205699" algn="l" defTabSz="914400" rtl="0" eaLnBrk="1" latinLnBrk="0" hangingPunct="1">
              <a:lnSpc>
                <a:spcPct val="90000"/>
              </a:lnSpc>
              <a:buSzPct val="120000"/>
              <a:buFontTx/>
              <a:buBlip>
                <a:blip r:embed="rId4"/>
              </a:buBlip>
              <a:defRPr sz="2000" kern="1200" cap="all" normalizeH="0" baseline="10000">
                <a:solidFill>
                  <a:schemeClr val="bg2"/>
                </a:solidFill>
                <a:latin typeface="MetricHPE" panose="020B05030302020602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05699" marR="0" lvl="0" indent="-205699" algn="ctr" defTabSz="1088421" rtl="0" eaLnBrk="1" fontAlgn="auto" latinLnBrk="0" hangingPunct="1">
              <a:lnSpc>
                <a:spcPct val="90000"/>
              </a:lnSpc>
              <a:spcBef>
                <a:spcPts val="0"/>
              </a:spcBef>
              <a:spcAft>
                <a:spcPts val="0"/>
              </a:spcAft>
              <a:buClrTx/>
              <a:buSzPct val="120000"/>
              <a:buFontTx/>
              <a:buBlip>
                <a:blip r:embed="rId4"/>
              </a:buBlip>
              <a:tabLst/>
              <a:defRPr/>
            </a:pPr>
            <a:fld id="{104FC826-72BB-4AF1-BA01-A94F7396A7DC}" type="slidenum">
              <a:rPr kumimoji="0" lang="en-US" sz="2000" b="0" i="0" u="none" strike="noStrike" kern="1200" cap="all" spc="0" normalizeH="0" baseline="10000" noProof="0" smtClean="0">
                <a:ln>
                  <a:noFill/>
                </a:ln>
                <a:solidFill>
                  <a:prstClr val="black"/>
                </a:solidFill>
                <a:effectLst/>
                <a:uLnTx/>
                <a:uFillTx/>
                <a:latin typeface="MetricHPE" panose="020B0503030202060203" pitchFamily="34" charset="0"/>
                <a:ea typeface="+mn-ea"/>
                <a:cs typeface="+mn-cs"/>
              </a:rPr>
              <a:pPr marL="205699" marR="0" lvl="0" indent="-205699" algn="ctr" defTabSz="1088421" rtl="0" eaLnBrk="1" fontAlgn="auto" latinLnBrk="0" hangingPunct="1">
                <a:lnSpc>
                  <a:spcPct val="90000"/>
                </a:lnSpc>
                <a:spcBef>
                  <a:spcPts val="0"/>
                </a:spcBef>
                <a:spcAft>
                  <a:spcPts val="0"/>
                </a:spcAft>
                <a:buClrTx/>
                <a:buSzPct val="120000"/>
                <a:buFontTx/>
                <a:buBlip>
                  <a:blip r:embed="rId4"/>
                </a:buBlip>
                <a:tabLst/>
                <a:defRPr/>
              </a:pPr>
              <a:t>7</a:t>
            </a:fld>
            <a:endParaRPr kumimoji="0" lang="en-US" sz="2000" b="0" i="0" u="none" strike="noStrike" kern="1200" cap="all" spc="0" normalizeH="0" baseline="10000" noProof="0" dirty="0">
              <a:ln>
                <a:noFill/>
              </a:ln>
              <a:solidFill>
                <a:prstClr val="black"/>
              </a:solidFill>
              <a:effectLst/>
              <a:uLnTx/>
              <a:uFillTx/>
              <a:latin typeface="MetricHPE" panose="020B0503030202060203" pitchFamily="34" charset="0"/>
              <a:ea typeface="+mn-ea"/>
              <a:cs typeface="+mn-cs"/>
            </a:endParaRPr>
          </a:p>
        </p:txBody>
      </p:sp>
      <p:sp>
        <p:nvSpPr>
          <p:cNvPr id="56" name="TextBox 55">
            <a:extLst>
              <a:ext uri="{FF2B5EF4-FFF2-40B4-BE49-F238E27FC236}">
                <a16:creationId xmlns:a16="http://schemas.microsoft.com/office/drawing/2014/main" id="{A84D74F4-3AB6-204C-7C4A-F371AC5E907F}"/>
              </a:ext>
            </a:extLst>
          </p:cNvPr>
          <p:cNvSpPr txBox="1"/>
          <p:nvPr/>
        </p:nvSpPr>
        <p:spPr>
          <a:xfrm>
            <a:off x="24229" y="6472802"/>
            <a:ext cx="3238235"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800" b="0" i="0" u="none" strike="noStrike" kern="1200" cap="none" spc="0" normalizeH="0" baseline="0" noProof="0" dirty="0" err="1">
                <a:ln>
                  <a:noFill/>
                </a:ln>
                <a:solidFill>
                  <a:prstClr val="black"/>
                </a:solidFill>
                <a:effectLst/>
                <a:uLnTx/>
                <a:uFillTx/>
                <a:latin typeface="Calibri" panose="020F0502020204030204"/>
                <a:ea typeface="+mn-ea"/>
                <a:cs typeface="+mn-cs"/>
              </a:rPr>
              <a:t>OpenFabrics</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Alliance 2023</a:t>
            </a:r>
          </a:p>
        </p:txBody>
      </p:sp>
      <p:sp>
        <p:nvSpPr>
          <p:cNvPr id="6" name="Oval 5">
            <a:extLst>
              <a:ext uri="{FF2B5EF4-FFF2-40B4-BE49-F238E27FC236}">
                <a16:creationId xmlns:a16="http://schemas.microsoft.com/office/drawing/2014/main" id="{186E3A0C-60E0-2AA9-73DD-53AE4A56DF8F}"/>
              </a:ext>
            </a:extLst>
          </p:cNvPr>
          <p:cNvSpPr/>
          <p:nvPr/>
        </p:nvSpPr>
        <p:spPr>
          <a:xfrm>
            <a:off x="4222859" y="6246803"/>
            <a:ext cx="544564" cy="220501"/>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D5</a:t>
            </a:r>
          </a:p>
        </p:txBody>
      </p:sp>
      <p:sp>
        <p:nvSpPr>
          <p:cNvPr id="10" name="Oval 9">
            <a:extLst>
              <a:ext uri="{FF2B5EF4-FFF2-40B4-BE49-F238E27FC236}">
                <a16:creationId xmlns:a16="http://schemas.microsoft.com/office/drawing/2014/main" id="{57C05FF1-1E4F-DAA2-C5B4-B828E43A7BEB}"/>
              </a:ext>
            </a:extLst>
          </p:cNvPr>
          <p:cNvSpPr/>
          <p:nvPr/>
        </p:nvSpPr>
        <p:spPr>
          <a:xfrm>
            <a:off x="4738517" y="3223989"/>
            <a:ext cx="1270935" cy="446599"/>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prstClr val="white"/>
                </a:solidFill>
                <a:latin typeface="Calibri" panose="020F0502020204030204"/>
              </a:rPr>
              <a:t>C</a:t>
            </a:r>
            <a:r>
              <a:rPr lang="en-GB" sz="1050" dirty="0" err="1">
                <a:solidFill>
                  <a:prstClr val="white"/>
                </a:solidFill>
                <a:latin typeface="Calibri" panose="020F0502020204030204"/>
              </a:rPr>
              <a:t>onnections</a:t>
            </a:r>
            <a:endParaRPr kumimoji="0" lang="en-GB" sz="10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3" name="Connector: Curved 102">
            <a:extLst>
              <a:ext uri="{FF2B5EF4-FFF2-40B4-BE49-F238E27FC236}">
                <a16:creationId xmlns:a16="http://schemas.microsoft.com/office/drawing/2014/main" id="{B54CC75F-F141-401C-2104-DA6477E7B4F7}"/>
              </a:ext>
            </a:extLst>
          </p:cNvPr>
          <p:cNvCxnSpPr>
            <a:cxnSpLocks/>
            <a:stCxn id="19" idx="6"/>
            <a:endCxn id="10" idx="0"/>
          </p:cNvCxnSpPr>
          <p:nvPr/>
        </p:nvCxnSpPr>
        <p:spPr>
          <a:xfrm>
            <a:off x="5027254" y="2975612"/>
            <a:ext cx="346731" cy="248377"/>
          </a:xfrm>
          <a:prstGeom prst="curvedConnector2">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478" name="Oval 477">
            <a:extLst>
              <a:ext uri="{FF2B5EF4-FFF2-40B4-BE49-F238E27FC236}">
                <a16:creationId xmlns:a16="http://schemas.microsoft.com/office/drawing/2014/main" id="{431D9463-3D87-CCC1-12FC-F8CF4B3976CB}"/>
              </a:ext>
            </a:extLst>
          </p:cNvPr>
          <p:cNvSpPr/>
          <p:nvPr/>
        </p:nvSpPr>
        <p:spPr>
          <a:xfrm>
            <a:off x="10884429" y="2280960"/>
            <a:ext cx="274675" cy="170342"/>
          </a:xfrm>
          <a:prstGeom prst="ellipse">
            <a:avLst/>
          </a:prstGeom>
          <a:solidFill>
            <a:srgbClr val="FF2FC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cxnSp>
        <p:nvCxnSpPr>
          <p:cNvPr id="614" name="Connector: Curved 613">
            <a:extLst>
              <a:ext uri="{FF2B5EF4-FFF2-40B4-BE49-F238E27FC236}">
                <a16:creationId xmlns:a16="http://schemas.microsoft.com/office/drawing/2014/main" id="{390347A0-756C-3C11-7987-2746C37E6643}"/>
              </a:ext>
            </a:extLst>
          </p:cNvPr>
          <p:cNvCxnSpPr>
            <a:cxnSpLocks/>
            <a:stCxn id="271" idx="3"/>
            <a:endCxn id="288" idx="4"/>
          </p:cNvCxnSpPr>
          <p:nvPr/>
        </p:nvCxnSpPr>
        <p:spPr>
          <a:xfrm rot="5400000" flipH="1">
            <a:off x="7802170" y="1465898"/>
            <a:ext cx="48499" cy="2831613"/>
          </a:xfrm>
          <a:prstGeom prst="curvedConnector3">
            <a:avLst>
              <a:gd name="adj1" fmla="val -1144199"/>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3" name="Oval 2">
            <a:extLst>
              <a:ext uri="{FF2B5EF4-FFF2-40B4-BE49-F238E27FC236}">
                <a16:creationId xmlns:a16="http://schemas.microsoft.com/office/drawing/2014/main" id="{A4EDD45C-DE6C-594C-886F-42904386CF22}"/>
              </a:ext>
            </a:extLst>
          </p:cNvPr>
          <p:cNvSpPr/>
          <p:nvPr/>
        </p:nvSpPr>
        <p:spPr>
          <a:xfrm>
            <a:off x="8095809" y="4079683"/>
            <a:ext cx="256364" cy="190812"/>
          </a:xfrm>
          <a:prstGeom prst="ellipse">
            <a:avLst/>
          </a:prstGeom>
          <a:solidFill>
            <a:srgbClr val="FF2FC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Calibri" panose="020F0502020204030204"/>
                <a:ea typeface="+mn-ea"/>
                <a:cs typeface="+mn-cs"/>
              </a:rPr>
              <a:t>2</a:t>
            </a:r>
            <a:endPar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3" name="Oval 22">
            <a:extLst>
              <a:ext uri="{FF2B5EF4-FFF2-40B4-BE49-F238E27FC236}">
                <a16:creationId xmlns:a16="http://schemas.microsoft.com/office/drawing/2014/main" id="{1B94C75B-5AF9-F35F-C928-A830427853D5}"/>
              </a:ext>
            </a:extLst>
          </p:cNvPr>
          <p:cNvSpPr/>
          <p:nvPr/>
        </p:nvSpPr>
        <p:spPr>
          <a:xfrm>
            <a:off x="3356343" y="4741838"/>
            <a:ext cx="749118" cy="262782"/>
          </a:xfrm>
          <a:prstGeom prst="ellipse">
            <a:avLst/>
          </a:prstGeom>
          <a:solidFill>
            <a:srgbClr val="FF2FC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vT1_1</a:t>
            </a:r>
          </a:p>
        </p:txBody>
      </p:sp>
      <p:sp>
        <p:nvSpPr>
          <p:cNvPr id="25" name="Oval 24">
            <a:extLst>
              <a:ext uri="{FF2B5EF4-FFF2-40B4-BE49-F238E27FC236}">
                <a16:creationId xmlns:a16="http://schemas.microsoft.com/office/drawing/2014/main" id="{6B9C3C57-708E-9065-58F9-3F48265136DB}"/>
              </a:ext>
            </a:extLst>
          </p:cNvPr>
          <p:cNvSpPr/>
          <p:nvPr/>
        </p:nvSpPr>
        <p:spPr>
          <a:xfrm>
            <a:off x="3442894" y="4911368"/>
            <a:ext cx="749118" cy="262782"/>
          </a:xfrm>
          <a:prstGeom prst="ellipse">
            <a:avLst/>
          </a:prstGeom>
          <a:solidFill>
            <a:srgbClr val="FF2FC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vT1_2</a:t>
            </a:r>
          </a:p>
        </p:txBody>
      </p:sp>
      <p:cxnSp>
        <p:nvCxnSpPr>
          <p:cNvPr id="28" name="Connector: Curved 27">
            <a:extLst>
              <a:ext uri="{FF2B5EF4-FFF2-40B4-BE49-F238E27FC236}">
                <a16:creationId xmlns:a16="http://schemas.microsoft.com/office/drawing/2014/main" id="{6281AA42-4399-0E60-1A5D-1307E0FFAFE4}"/>
              </a:ext>
            </a:extLst>
          </p:cNvPr>
          <p:cNvCxnSpPr>
            <a:cxnSpLocks/>
            <a:stCxn id="3" idx="3"/>
            <a:endCxn id="25" idx="6"/>
          </p:cNvCxnSpPr>
          <p:nvPr/>
        </p:nvCxnSpPr>
        <p:spPr>
          <a:xfrm rot="5400000">
            <a:off x="5762579" y="2671985"/>
            <a:ext cx="800208" cy="3941341"/>
          </a:xfrm>
          <a:prstGeom prst="curvedConnector2">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52" name="Oval 51">
            <a:extLst>
              <a:ext uri="{FF2B5EF4-FFF2-40B4-BE49-F238E27FC236}">
                <a16:creationId xmlns:a16="http://schemas.microsoft.com/office/drawing/2014/main" id="{0F599577-DAA9-E01B-F388-33FCC378F1A2}"/>
              </a:ext>
            </a:extLst>
          </p:cNvPr>
          <p:cNvSpPr/>
          <p:nvPr/>
        </p:nvSpPr>
        <p:spPr>
          <a:xfrm>
            <a:off x="9413901" y="4194734"/>
            <a:ext cx="229846" cy="194900"/>
          </a:xfrm>
          <a:prstGeom prst="ellipse">
            <a:avLst/>
          </a:prstGeom>
          <a:solidFill>
            <a:srgbClr val="FF2FC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2</a:t>
            </a:r>
          </a:p>
        </p:txBody>
      </p:sp>
      <p:sp>
        <p:nvSpPr>
          <p:cNvPr id="53" name="Oval 52">
            <a:extLst>
              <a:ext uri="{FF2B5EF4-FFF2-40B4-BE49-F238E27FC236}">
                <a16:creationId xmlns:a16="http://schemas.microsoft.com/office/drawing/2014/main" id="{8C5D6A19-E30E-605C-12A4-375C47FC7CF6}"/>
              </a:ext>
            </a:extLst>
          </p:cNvPr>
          <p:cNvSpPr/>
          <p:nvPr/>
        </p:nvSpPr>
        <p:spPr>
          <a:xfrm>
            <a:off x="9554918" y="4311918"/>
            <a:ext cx="229846" cy="194900"/>
          </a:xfrm>
          <a:prstGeom prst="ellipse">
            <a:avLst/>
          </a:prstGeom>
          <a:solidFill>
            <a:srgbClr val="FF2FC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3</a:t>
            </a:r>
          </a:p>
        </p:txBody>
      </p:sp>
      <p:sp>
        <p:nvSpPr>
          <p:cNvPr id="57" name="Oval 56">
            <a:extLst>
              <a:ext uri="{FF2B5EF4-FFF2-40B4-BE49-F238E27FC236}">
                <a16:creationId xmlns:a16="http://schemas.microsoft.com/office/drawing/2014/main" id="{E78343D8-5C7C-1AD5-C246-94FB48161289}"/>
              </a:ext>
            </a:extLst>
          </p:cNvPr>
          <p:cNvSpPr/>
          <p:nvPr/>
        </p:nvSpPr>
        <p:spPr>
          <a:xfrm>
            <a:off x="9784764" y="4355515"/>
            <a:ext cx="229846" cy="194900"/>
          </a:xfrm>
          <a:prstGeom prst="ellipse">
            <a:avLst/>
          </a:prstGeom>
          <a:solidFill>
            <a:srgbClr val="FF2FC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4</a:t>
            </a:r>
          </a:p>
        </p:txBody>
      </p:sp>
      <p:cxnSp>
        <p:nvCxnSpPr>
          <p:cNvPr id="63" name="Connector: Curved 62">
            <a:extLst>
              <a:ext uri="{FF2B5EF4-FFF2-40B4-BE49-F238E27FC236}">
                <a16:creationId xmlns:a16="http://schemas.microsoft.com/office/drawing/2014/main" id="{5376C4C6-5F31-59A6-EC47-FE6D7BC5F902}"/>
              </a:ext>
            </a:extLst>
          </p:cNvPr>
          <p:cNvCxnSpPr>
            <a:cxnSpLocks/>
            <a:stCxn id="3" idx="4"/>
            <a:endCxn id="52" idx="3"/>
          </p:cNvCxnSpPr>
          <p:nvPr/>
        </p:nvCxnSpPr>
        <p:spPr>
          <a:xfrm rot="16200000" flipH="1">
            <a:off x="8790478" y="3704008"/>
            <a:ext cx="90597" cy="1223570"/>
          </a:xfrm>
          <a:prstGeom prst="curvedConnector3">
            <a:avLst>
              <a:gd name="adj1" fmla="val 383831"/>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452" name="Connector: Curved 451">
            <a:extLst>
              <a:ext uri="{FF2B5EF4-FFF2-40B4-BE49-F238E27FC236}">
                <a16:creationId xmlns:a16="http://schemas.microsoft.com/office/drawing/2014/main" id="{7BC983F7-6517-6AC9-9129-A2B2886960A1}"/>
              </a:ext>
            </a:extLst>
          </p:cNvPr>
          <p:cNvCxnSpPr>
            <a:cxnSpLocks/>
            <a:stCxn id="3" idx="5"/>
            <a:endCxn id="57" idx="3"/>
          </p:cNvCxnSpPr>
          <p:nvPr/>
        </p:nvCxnSpPr>
        <p:spPr>
          <a:xfrm rot="16200000" flipH="1">
            <a:off x="8926865" y="3630314"/>
            <a:ext cx="279322" cy="1503795"/>
          </a:xfrm>
          <a:prstGeom prst="curvedConnector3">
            <a:avLst>
              <a:gd name="adj1" fmla="val 192059"/>
            </a:avLst>
          </a:prstGeom>
          <a:ln w="19050">
            <a:solidFill>
              <a:srgbClr val="FF0000"/>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456" name="Connector: Curved 455">
            <a:extLst>
              <a:ext uri="{FF2B5EF4-FFF2-40B4-BE49-F238E27FC236}">
                <a16:creationId xmlns:a16="http://schemas.microsoft.com/office/drawing/2014/main" id="{D38D1F1D-D4DB-0D8D-E2E3-BDB01CF8E145}"/>
              </a:ext>
            </a:extLst>
          </p:cNvPr>
          <p:cNvCxnSpPr>
            <a:cxnSpLocks/>
            <a:stCxn id="523" idx="3"/>
            <a:endCxn id="57" idx="3"/>
          </p:cNvCxnSpPr>
          <p:nvPr/>
        </p:nvCxnSpPr>
        <p:spPr>
          <a:xfrm rot="16200000" flipH="1">
            <a:off x="8673775" y="3377223"/>
            <a:ext cx="322553" cy="1966746"/>
          </a:xfrm>
          <a:prstGeom prst="curvedConnector3">
            <a:avLst>
              <a:gd name="adj1" fmla="val 212120"/>
            </a:avLst>
          </a:prstGeom>
          <a:ln w="19050">
            <a:solidFill>
              <a:srgbClr val="FF0000"/>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461" name="Connector: Curved 460">
            <a:extLst>
              <a:ext uri="{FF2B5EF4-FFF2-40B4-BE49-F238E27FC236}">
                <a16:creationId xmlns:a16="http://schemas.microsoft.com/office/drawing/2014/main" id="{D2F82C9A-80E5-1DCD-44A3-8BA62342E583}"/>
              </a:ext>
            </a:extLst>
          </p:cNvPr>
          <p:cNvCxnSpPr>
            <a:cxnSpLocks/>
            <a:stCxn id="523" idx="4"/>
            <a:endCxn id="53" idx="4"/>
          </p:cNvCxnSpPr>
          <p:nvPr/>
        </p:nvCxnSpPr>
        <p:spPr>
          <a:xfrm rot="16200000" flipH="1">
            <a:off x="8666301" y="3503278"/>
            <a:ext cx="279554" cy="1727525"/>
          </a:xfrm>
          <a:prstGeom prst="curvedConnector3">
            <a:avLst>
              <a:gd name="adj1" fmla="val 181773"/>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487" name="TextBox 486">
            <a:extLst>
              <a:ext uri="{FF2B5EF4-FFF2-40B4-BE49-F238E27FC236}">
                <a16:creationId xmlns:a16="http://schemas.microsoft.com/office/drawing/2014/main" id="{78973BA1-CCFE-EBF2-0821-FD256C833147}"/>
              </a:ext>
            </a:extLst>
          </p:cNvPr>
          <p:cNvSpPr txBox="1"/>
          <p:nvPr/>
        </p:nvSpPr>
        <p:spPr>
          <a:xfrm>
            <a:off x="6667041" y="5325837"/>
            <a:ext cx="5057926" cy="1384995"/>
          </a:xfrm>
          <a:prstGeom prst="rect">
            <a:avLst/>
          </a:prstGeom>
          <a:solidFill>
            <a:schemeClr val="bg2"/>
          </a:solidFill>
          <a:ln>
            <a:solidFill>
              <a:schemeClr val="tx1"/>
            </a:solidFill>
          </a:ln>
        </p:spPr>
        <p:txBody>
          <a:bodyPr wrap="square" rtlCol="0">
            <a:spAutoFit/>
          </a:bodyPr>
          <a:lstStyle/>
          <a:p>
            <a:pPr marL="285750" indent="-285750">
              <a:buFont typeface="Arial" panose="020B0604020202020204" pitchFamily="34" charset="0"/>
              <a:buChar char="•"/>
            </a:pPr>
            <a:r>
              <a:rPr lang="en-US" sz="1400" dirty="0"/>
              <a:t>1 MLD with 2 </a:t>
            </a:r>
            <a:r>
              <a:rPr lang="en-US" sz="1400" dirty="0" err="1"/>
              <a:t>LogicalDevices</a:t>
            </a:r>
            <a:r>
              <a:rPr lang="en-US" sz="1400" dirty="0"/>
              <a:t> </a:t>
            </a:r>
          </a:p>
          <a:p>
            <a:pPr marL="285750" indent="-285750">
              <a:buFont typeface="Arial" panose="020B0604020202020204" pitchFamily="34" charset="0"/>
              <a:buChar char="•"/>
            </a:pPr>
            <a:r>
              <a:rPr lang="en-US" sz="1400" dirty="0"/>
              <a:t>Each of these </a:t>
            </a:r>
            <a:r>
              <a:rPr lang="en-US" sz="1400" dirty="0" err="1"/>
              <a:t>LogicalDevices</a:t>
            </a:r>
            <a:r>
              <a:rPr lang="en-US" sz="1400" dirty="0"/>
              <a:t> may be mapped to a single host</a:t>
            </a:r>
          </a:p>
          <a:p>
            <a:pPr marL="742950" lvl="1" indent="-285750">
              <a:buFont typeface="Arial" panose="020B0604020202020204" pitchFamily="34" charset="0"/>
              <a:buChar char="•"/>
            </a:pPr>
            <a:r>
              <a:rPr lang="en-US" sz="1400" dirty="0"/>
              <a:t>Done with Zones and Connections not yet shown </a:t>
            </a:r>
          </a:p>
          <a:p>
            <a:pPr marL="285750" indent="-285750">
              <a:buFont typeface="Arial" panose="020B0604020202020204" pitchFamily="34" charset="0"/>
              <a:buChar char="•"/>
            </a:pPr>
            <a:r>
              <a:rPr lang="en-US" sz="1400" dirty="0"/>
              <a:t>Each </a:t>
            </a:r>
            <a:r>
              <a:rPr lang="en-US" sz="1400" dirty="0" err="1"/>
              <a:t>LogicalDevice</a:t>
            </a:r>
            <a:r>
              <a:rPr lang="en-US" sz="1400" dirty="0"/>
              <a:t> is allocated a mix of private and shared </a:t>
            </a:r>
            <a:r>
              <a:rPr lang="en-US" sz="1400" dirty="0" err="1"/>
              <a:t>MemoryChunks</a:t>
            </a:r>
            <a:r>
              <a:rPr lang="en-US" sz="1400" dirty="0"/>
              <a:t> (Red links show the shared </a:t>
            </a:r>
            <a:r>
              <a:rPr lang="en-US" sz="1400" dirty="0" err="1"/>
              <a:t>MemoryChunk</a:t>
            </a:r>
            <a:endParaRPr lang="en-US" sz="1400" dirty="0"/>
          </a:p>
          <a:p>
            <a:pPr marL="285750" indent="-285750">
              <a:buFont typeface="Arial" panose="020B0604020202020204" pitchFamily="34" charset="0"/>
              <a:buChar char="•"/>
            </a:pPr>
            <a:r>
              <a:rPr lang="en-US" sz="1400" dirty="0"/>
              <a:t>Redfish Clients can’t tell if the MLD is real or emulated.</a:t>
            </a:r>
            <a:endParaRPr lang="en-GB" sz="1400" dirty="0"/>
          </a:p>
        </p:txBody>
      </p:sp>
    </p:spTree>
    <p:extLst>
      <p:ext uri="{BB962C8B-B14F-4D97-AF65-F5344CB8AC3E}">
        <p14:creationId xmlns:p14="http://schemas.microsoft.com/office/powerpoint/2010/main" val="1247104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3EB05B-5CC6-5F37-B9D5-6507F8E0F4EC}"/>
            </a:ext>
          </a:extLst>
        </p:cNvPr>
        <p:cNvGrpSpPr/>
        <p:nvPr/>
      </p:nvGrpSpPr>
      <p:grpSpPr>
        <a:xfrm>
          <a:off x="0" y="0"/>
          <a:ext cx="0" cy="0"/>
          <a:chOff x="0" y="0"/>
          <a:chExt cx="0" cy="0"/>
        </a:xfrm>
      </p:grpSpPr>
      <p:sp>
        <p:nvSpPr>
          <p:cNvPr id="425" name="Oval 424">
            <a:extLst>
              <a:ext uri="{FF2B5EF4-FFF2-40B4-BE49-F238E27FC236}">
                <a16:creationId xmlns:a16="http://schemas.microsoft.com/office/drawing/2014/main" id="{76377FFF-D61F-8C25-A74D-B65F48F8ACBE}"/>
              </a:ext>
            </a:extLst>
          </p:cNvPr>
          <p:cNvSpPr/>
          <p:nvPr/>
        </p:nvSpPr>
        <p:spPr>
          <a:xfrm>
            <a:off x="4105460" y="5749409"/>
            <a:ext cx="842220" cy="528609"/>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white"/>
                </a:solidFill>
                <a:effectLst/>
                <a:uLnTx/>
                <a:uFillTx/>
                <a:latin typeface="Calibri" panose="020F0502020204030204"/>
                <a:ea typeface="+mn-ea"/>
                <a:cs typeface="+mn-cs"/>
              </a:rPr>
              <a:t>Ports</a:t>
            </a:r>
          </a:p>
        </p:txBody>
      </p:sp>
      <p:sp>
        <p:nvSpPr>
          <p:cNvPr id="2" name="Title 1">
            <a:extLst>
              <a:ext uri="{FF2B5EF4-FFF2-40B4-BE49-F238E27FC236}">
                <a16:creationId xmlns:a16="http://schemas.microsoft.com/office/drawing/2014/main" id="{FE32962E-B539-EA21-ECC5-6CBDB19207BC}"/>
              </a:ext>
            </a:extLst>
          </p:cNvPr>
          <p:cNvSpPr>
            <a:spLocks noGrp="1"/>
          </p:cNvSpPr>
          <p:nvPr>
            <p:ph type="title"/>
          </p:nvPr>
        </p:nvSpPr>
        <p:spPr>
          <a:xfrm>
            <a:off x="143385" y="132847"/>
            <a:ext cx="10515600" cy="1325563"/>
          </a:xfrm>
        </p:spPr>
        <p:txBody>
          <a:bodyPr>
            <a:normAutofit/>
          </a:bodyPr>
          <a:lstStyle/>
          <a:p>
            <a:r>
              <a:rPr lang="en-US" sz="3600" i="1" dirty="0">
                <a:solidFill>
                  <a:schemeClr val="bg1"/>
                </a:solidFill>
              </a:rPr>
              <a:t>Simplified</a:t>
            </a:r>
            <a:r>
              <a:rPr lang="en-US" sz="3600" dirty="0">
                <a:solidFill>
                  <a:schemeClr val="bg1"/>
                </a:solidFill>
              </a:rPr>
              <a:t> Redfish Model of a Single CXL 3.1 MLD </a:t>
            </a:r>
            <a:endParaRPr lang="en-GB" sz="3600" dirty="0">
              <a:solidFill>
                <a:schemeClr val="bg1"/>
              </a:solidFill>
            </a:endParaRPr>
          </a:p>
        </p:txBody>
      </p:sp>
      <p:sp>
        <p:nvSpPr>
          <p:cNvPr id="12" name="Oval 11">
            <a:extLst>
              <a:ext uri="{FF2B5EF4-FFF2-40B4-BE49-F238E27FC236}">
                <a16:creationId xmlns:a16="http://schemas.microsoft.com/office/drawing/2014/main" id="{B4E1FAB1-1B4A-4387-6F40-C56CEEF29D94}"/>
              </a:ext>
            </a:extLst>
          </p:cNvPr>
          <p:cNvSpPr/>
          <p:nvPr/>
        </p:nvSpPr>
        <p:spPr>
          <a:xfrm>
            <a:off x="1500877" y="2453480"/>
            <a:ext cx="821730" cy="387008"/>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white"/>
                </a:solidFill>
                <a:effectLst/>
                <a:uLnTx/>
                <a:uFillTx/>
                <a:latin typeface="Calibri" panose="020F0502020204030204"/>
                <a:ea typeface="+mn-ea"/>
                <a:cs typeface="+mn-cs"/>
              </a:rPr>
              <a:t>Systems</a:t>
            </a:r>
          </a:p>
        </p:txBody>
      </p:sp>
      <p:cxnSp>
        <p:nvCxnSpPr>
          <p:cNvPr id="14" name="Connector: Curved 13">
            <a:extLst>
              <a:ext uri="{FF2B5EF4-FFF2-40B4-BE49-F238E27FC236}">
                <a16:creationId xmlns:a16="http://schemas.microsoft.com/office/drawing/2014/main" id="{77BB388B-F804-E031-CD2C-6B376F6F689C}"/>
              </a:ext>
            </a:extLst>
          </p:cNvPr>
          <p:cNvCxnSpPr>
            <a:cxnSpLocks/>
            <a:stCxn id="73" idx="4"/>
            <a:endCxn id="12" idx="0"/>
          </p:cNvCxnSpPr>
          <p:nvPr/>
        </p:nvCxnSpPr>
        <p:spPr>
          <a:xfrm rot="5400000">
            <a:off x="3604429" y="-215310"/>
            <a:ext cx="976104" cy="4361477"/>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8" name="Oval 17">
            <a:extLst>
              <a:ext uri="{FF2B5EF4-FFF2-40B4-BE49-F238E27FC236}">
                <a16:creationId xmlns:a16="http://schemas.microsoft.com/office/drawing/2014/main" id="{767BDE6C-24B7-8512-0C19-4E1BBBE704AE}"/>
              </a:ext>
            </a:extLst>
          </p:cNvPr>
          <p:cNvSpPr/>
          <p:nvPr/>
        </p:nvSpPr>
        <p:spPr>
          <a:xfrm>
            <a:off x="4325175" y="2657903"/>
            <a:ext cx="818805" cy="30603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white"/>
                </a:solidFill>
                <a:effectLst/>
                <a:uLnTx/>
                <a:uFillTx/>
                <a:latin typeface="Calibri" panose="020F0502020204030204"/>
                <a:ea typeface="+mn-ea"/>
                <a:cs typeface="+mn-cs"/>
              </a:rPr>
              <a:t>Fabrics</a:t>
            </a:r>
          </a:p>
        </p:txBody>
      </p:sp>
      <p:sp>
        <p:nvSpPr>
          <p:cNvPr id="19" name="Oval 18">
            <a:extLst>
              <a:ext uri="{FF2B5EF4-FFF2-40B4-BE49-F238E27FC236}">
                <a16:creationId xmlns:a16="http://schemas.microsoft.com/office/drawing/2014/main" id="{63004C15-0948-CA67-A3BC-9C94907F831E}"/>
              </a:ext>
            </a:extLst>
          </p:cNvPr>
          <p:cNvSpPr/>
          <p:nvPr/>
        </p:nvSpPr>
        <p:spPr>
          <a:xfrm>
            <a:off x="4321434" y="2880783"/>
            <a:ext cx="705820" cy="1896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CXL</a:t>
            </a:r>
          </a:p>
        </p:txBody>
      </p:sp>
      <p:cxnSp>
        <p:nvCxnSpPr>
          <p:cNvPr id="20" name="Connector: Curved 19">
            <a:extLst>
              <a:ext uri="{FF2B5EF4-FFF2-40B4-BE49-F238E27FC236}">
                <a16:creationId xmlns:a16="http://schemas.microsoft.com/office/drawing/2014/main" id="{F2DF1245-ADDB-6403-F5B7-12FF9626A507}"/>
              </a:ext>
            </a:extLst>
          </p:cNvPr>
          <p:cNvCxnSpPr>
            <a:cxnSpLocks/>
            <a:stCxn id="73" idx="4"/>
            <a:endCxn id="18" idx="0"/>
          </p:cNvCxnSpPr>
          <p:nvPr/>
        </p:nvCxnSpPr>
        <p:spPr>
          <a:xfrm rot="5400000">
            <a:off x="4913636" y="1298319"/>
            <a:ext cx="1180527" cy="1538641"/>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21" name="Oval 20">
            <a:extLst>
              <a:ext uri="{FF2B5EF4-FFF2-40B4-BE49-F238E27FC236}">
                <a16:creationId xmlns:a16="http://schemas.microsoft.com/office/drawing/2014/main" id="{F3971881-4747-BF18-1355-0E75BC97D5E5}"/>
              </a:ext>
            </a:extLst>
          </p:cNvPr>
          <p:cNvSpPr/>
          <p:nvPr/>
        </p:nvSpPr>
        <p:spPr>
          <a:xfrm>
            <a:off x="3835461" y="3664304"/>
            <a:ext cx="841942" cy="306036"/>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white"/>
                </a:solidFill>
                <a:effectLst/>
                <a:uLnTx/>
                <a:uFillTx/>
                <a:latin typeface="Calibri" panose="020F0502020204030204"/>
                <a:ea typeface="+mn-ea"/>
                <a:cs typeface="+mn-cs"/>
              </a:rPr>
              <a:t>Switches</a:t>
            </a:r>
          </a:p>
        </p:txBody>
      </p:sp>
      <p:cxnSp>
        <p:nvCxnSpPr>
          <p:cNvPr id="26" name="Connector: Curved 25">
            <a:extLst>
              <a:ext uri="{FF2B5EF4-FFF2-40B4-BE49-F238E27FC236}">
                <a16:creationId xmlns:a16="http://schemas.microsoft.com/office/drawing/2014/main" id="{12408B0B-CD05-611F-A749-EF41DF63CF20}"/>
              </a:ext>
            </a:extLst>
          </p:cNvPr>
          <p:cNvCxnSpPr>
            <a:cxnSpLocks/>
            <a:stCxn id="19" idx="4"/>
            <a:endCxn id="21" idx="0"/>
          </p:cNvCxnSpPr>
          <p:nvPr/>
        </p:nvCxnSpPr>
        <p:spPr>
          <a:xfrm rot="5400000">
            <a:off x="4168457" y="3158416"/>
            <a:ext cx="593863" cy="417912"/>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4" name="Connector: Curved 33">
            <a:extLst>
              <a:ext uri="{FF2B5EF4-FFF2-40B4-BE49-F238E27FC236}">
                <a16:creationId xmlns:a16="http://schemas.microsoft.com/office/drawing/2014/main" id="{A17869F8-632E-F2B8-2306-F55C6EC78D3E}"/>
              </a:ext>
            </a:extLst>
          </p:cNvPr>
          <p:cNvCxnSpPr>
            <a:cxnSpLocks/>
            <a:stCxn id="24" idx="2"/>
            <a:endCxn id="31" idx="4"/>
          </p:cNvCxnSpPr>
          <p:nvPr/>
        </p:nvCxnSpPr>
        <p:spPr>
          <a:xfrm rot="10800000">
            <a:off x="1465138" y="5452549"/>
            <a:ext cx="2319437" cy="493981"/>
          </a:xfrm>
          <a:prstGeom prst="curvedConnector2">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45" name="Oval 44">
            <a:extLst>
              <a:ext uri="{FF2B5EF4-FFF2-40B4-BE49-F238E27FC236}">
                <a16:creationId xmlns:a16="http://schemas.microsoft.com/office/drawing/2014/main" id="{DCF9D95C-888B-CDBD-D8FF-97A819A85F87}"/>
              </a:ext>
            </a:extLst>
          </p:cNvPr>
          <p:cNvSpPr/>
          <p:nvPr/>
        </p:nvSpPr>
        <p:spPr>
          <a:xfrm>
            <a:off x="322123" y="4886658"/>
            <a:ext cx="602698" cy="293214"/>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solidFill>
                <a:effectLst/>
                <a:uLnTx/>
                <a:uFillTx/>
                <a:latin typeface="Calibri" panose="020F0502020204030204"/>
                <a:ea typeface="+mn-ea"/>
                <a:cs typeface="+mn-cs"/>
              </a:rPr>
              <a:t>Ports</a:t>
            </a:r>
          </a:p>
        </p:txBody>
      </p:sp>
      <p:sp>
        <p:nvSpPr>
          <p:cNvPr id="46" name="Oval 45">
            <a:extLst>
              <a:ext uri="{FF2B5EF4-FFF2-40B4-BE49-F238E27FC236}">
                <a16:creationId xmlns:a16="http://schemas.microsoft.com/office/drawing/2014/main" id="{2A34D6FD-5212-0BDC-CF84-0C4541471847}"/>
              </a:ext>
            </a:extLst>
          </p:cNvPr>
          <p:cNvSpPr/>
          <p:nvPr/>
        </p:nvSpPr>
        <p:spPr>
          <a:xfrm>
            <a:off x="372344" y="5097991"/>
            <a:ext cx="489273" cy="23062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cxnSp>
        <p:nvCxnSpPr>
          <p:cNvPr id="47" name="Connector: Curved 46">
            <a:extLst>
              <a:ext uri="{FF2B5EF4-FFF2-40B4-BE49-F238E27FC236}">
                <a16:creationId xmlns:a16="http://schemas.microsoft.com/office/drawing/2014/main" id="{6BE2CF48-D2D2-7C41-C10A-7484100ED4ED}"/>
              </a:ext>
            </a:extLst>
          </p:cNvPr>
          <p:cNvCxnSpPr>
            <a:cxnSpLocks/>
            <a:stCxn id="49" idx="4"/>
            <a:endCxn id="45" idx="0"/>
          </p:cNvCxnSpPr>
          <p:nvPr/>
        </p:nvCxnSpPr>
        <p:spPr>
          <a:xfrm rot="5400000">
            <a:off x="307398" y="4443054"/>
            <a:ext cx="759679" cy="127529"/>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48" name="Oval 47">
            <a:extLst>
              <a:ext uri="{FF2B5EF4-FFF2-40B4-BE49-F238E27FC236}">
                <a16:creationId xmlns:a16="http://schemas.microsoft.com/office/drawing/2014/main" id="{1FECC8D5-3365-F806-2216-0453B566EE30}"/>
              </a:ext>
            </a:extLst>
          </p:cNvPr>
          <p:cNvSpPr/>
          <p:nvPr/>
        </p:nvSpPr>
        <p:spPr>
          <a:xfrm>
            <a:off x="322123" y="3617303"/>
            <a:ext cx="901337" cy="31618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solidFill>
                <a:effectLst/>
                <a:uLnTx/>
                <a:uFillTx/>
                <a:latin typeface="Calibri" panose="020F0502020204030204"/>
                <a:ea typeface="+mn-ea"/>
                <a:cs typeface="+mn-cs"/>
              </a:rPr>
              <a:t>Processors</a:t>
            </a:r>
          </a:p>
        </p:txBody>
      </p:sp>
      <p:sp>
        <p:nvSpPr>
          <p:cNvPr id="49" name="Oval 48">
            <a:extLst>
              <a:ext uri="{FF2B5EF4-FFF2-40B4-BE49-F238E27FC236}">
                <a16:creationId xmlns:a16="http://schemas.microsoft.com/office/drawing/2014/main" id="{C57D0322-C699-C763-2A97-C9D30DFBA31A}"/>
              </a:ext>
            </a:extLst>
          </p:cNvPr>
          <p:cNvSpPr/>
          <p:nvPr/>
        </p:nvSpPr>
        <p:spPr>
          <a:xfrm>
            <a:off x="598951" y="3904911"/>
            <a:ext cx="304100" cy="222068"/>
          </a:xfrm>
          <a:prstGeom prst="ellipse">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cxnSp>
        <p:nvCxnSpPr>
          <p:cNvPr id="50" name="Connector: Curved 49">
            <a:extLst>
              <a:ext uri="{FF2B5EF4-FFF2-40B4-BE49-F238E27FC236}">
                <a16:creationId xmlns:a16="http://schemas.microsoft.com/office/drawing/2014/main" id="{D6B8F0FC-2FFE-6251-B7F7-CFBDCF763E60}"/>
              </a:ext>
            </a:extLst>
          </p:cNvPr>
          <p:cNvCxnSpPr>
            <a:cxnSpLocks/>
            <a:stCxn id="376" idx="4"/>
            <a:endCxn id="48" idx="0"/>
          </p:cNvCxnSpPr>
          <p:nvPr/>
        </p:nvCxnSpPr>
        <p:spPr>
          <a:xfrm rot="5400000">
            <a:off x="632569" y="2960315"/>
            <a:ext cx="797211" cy="516764"/>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51" name="Connector: Curved 126">
            <a:extLst>
              <a:ext uri="{FF2B5EF4-FFF2-40B4-BE49-F238E27FC236}">
                <a16:creationId xmlns:a16="http://schemas.microsoft.com/office/drawing/2014/main" id="{89F28135-97A4-0E3E-672C-D2A29E160D13}"/>
              </a:ext>
            </a:extLst>
          </p:cNvPr>
          <p:cNvCxnSpPr>
            <a:cxnSpLocks/>
            <a:stCxn id="38" idx="2"/>
            <a:endCxn id="49" idx="4"/>
          </p:cNvCxnSpPr>
          <p:nvPr/>
        </p:nvCxnSpPr>
        <p:spPr>
          <a:xfrm rot="10800000">
            <a:off x="751001" y="4126979"/>
            <a:ext cx="1519278" cy="730106"/>
          </a:xfrm>
          <a:prstGeom prst="curvedConnector2">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71" name="Oval 70">
            <a:extLst>
              <a:ext uri="{FF2B5EF4-FFF2-40B4-BE49-F238E27FC236}">
                <a16:creationId xmlns:a16="http://schemas.microsoft.com/office/drawing/2014/main" id="{0E2C33C0-8521-DDD2-1BBD-EFB21A3DB05A}"/>
              </a:ext>
            </a:extLst>
          </p:cNvPr>
          <p:cNvSpPr/>
          <p:nvPr/>
        </p:nvSpPr>
        <p:spPr>
          <a:xfrm>
            <a:off x="8682312" y="1458410"/>
            <a:ext cx="827489" cy="306939"/>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Calibri" panose="020F0502020204030204"/>
                <a:ea typeface="+mn-ea"/>
                <a:cs typeface="+mn-cs"/>
              </a:rPr>
              <a:t>Chassis</a:t>
            </a:r>
          </a:p>
        </p:txBody>
      </p:sp>
      <p:sp>
        <p:nvSpPr>
          <p:cNvPr id="72" name="Oval 71">
            <a:extLst>
              <a:ext uri="{FF2B5EF4-FFF2-40B4-BE49-F238E27FC236}">
                <a16:creationId xmlns:a16="http://schemas.microsoft.com/office/drawing/2014/main" id="{A4AD9C8E-B9F9-4785-3C9F-6D73FA84F75A}"/>
              </a:ext>
            </a:extLst>
          </p:cNvPr>
          <p:cNvSpPr/>
          <p:nvPr/>
        </p:nvSpPr>
        <p:spPr>
          <a:xfrm>
            <a:off x="8622108" y="1682580"/>
            <a:ext cx="878815" cy="268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err="1">
                <a:ln>
                  <a:noFill/>
                </a:ln>
                <a:solidFill>
                  <a:prstClr val="black"/>
                </a:solidFill>
                <a:effectLst/>
                <a:uLnTx/>
                <a:uFillTx/>
                <a:latin typeface="Calibri" panose="020F0502020204030204"/>
                <a:ea typeface="+mn-ea"/>
                <a:cs typeface="+mn-cs"/>
              </a:rPr>
              <a:t>PooledCXL</a:t>
            </a:r>
            <a:endPar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3" name="Oval 72">
            <a:extLst>
              <a:ext uri="{FF2B5EF4-FFF2-40B4-BE49-F238E27FC236}">
                <a16:creationId xmlns:a16="http://schemas.microsoft.com/office/drawing/2014/main" id="{718ABA50-62F8-490E-07F0-FB9D16AD9AC8}"/>
              </a:ext>
            </a:extLst>
          </p:cNvPr>
          <p:cNvSpPr/>
          <p:nvPr/>
        </p:nvSpPr>
        <p:spPr>
          <a:xfrm>
            <a:off x="5949294" y="1246071"/>
            <a:ext cx="647850" cy="23130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Root</a:t>
            </a:r>
          </a:p>
        </p:txBody>
      </p:sp>
      <p:cxnSp>
        <p:nvCxnSpPr>
          <p:cNvPr id="74" name="Connector: Curved 73">
            <a:extLst>
              <a:ext uri="{FF2B5EF4-FFF2-40B4-BE49-F238E27FC236}">
                <a16:creationId xmlns:a16="http://schemas.microsoft.com/office/drawing/2014/main" id="{5DECA3E4-F0DD-C4C0-1A0D-409CE281435E}"/>
              </a:ext>
            </a:extLst>
          </p:cNvPr>
          <p:cNvCxnSpPr>
            <a:cxnSpLocks/>
            <a:stCxn id="73" idx="4"/>
            <a:endCxn id="71" idx="0"/>
          </p:cNvCxnSpPr>
          <p:nvPr/>
        </p:nvCxnSpPr>
        <p:spPr>
          <a:xfrm rot="5400000" flipH="1" flipV="1">
            <a:off x="7675155" y="56474"/>
            <a:ext cx="18966" cy="2822838"/>
          </a:xfrm>
          <a:prstGeom prst="curvedConnector5">
            <a:avLst>
              <a:gd name="adj1" fmla="val -1205315"/>
              <a:gd name="adj2" fmla="val 48409"/>
              <a:gd name="adj3" fmla="val 1305315"/>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85" name="Oval 84">
            <a:extLst>
              <a:ext uri="{FF2B5EF4-FFF2-40B4-BE49-F238E27FC236}">
                <a16:creationId xmlns:a16="http://schemas.microsoft.com/office/drawing/2014/main" id="{F33456FD-D57F-C5A1-411D-42B63ACD2CF8}"/>
              </a:ext>
            </a:extLst>
          </p:cNvPr>
          <p:cNvSpPr/>
          <p:nvPr/>
        </p:nvSpPr>
        <p:spPr>
          <a:xfrm>
            <a:off x="8115529" y="2358247"/>
            <a:ext cx="937225" cy="34267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Calibri" panose="020F0502020204030204"/>
                <a:ea typeface="+mn-ea"/>
                <a:cs typeface="+mn-cs"/>
              </a:rPr>
              <a:t>PCIe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Calibri" panose="020F0502020204030204"/>
                <a:ea typeface="+mn-ea"/>
                <a:cs typeface="+mn-cs"/>
              </a:rPr>
              <a:t>Devices</a:t>
            </a:r>
          </a:p>
        </p:txBody>
      </p:sp>
      <p:cxnSp>
        <p:nvCxnSpPr>
          <p:cNvPr id="90" name="Connector: Curved 89">
            <a:extLst>
              <a:ext uri="{FF2B5EF4-FFF2-40B4-BE49-F238E27FC236}">
                <a16:creationId xmlns:a16="http://schemas.microsoft.com/office/drawing/2014/main" id="{8A33E0F3-246C-0E8D-003C-6866AB4A9DFF}"/>
              </a:ext>
            </a:extLst>
          </p:cNvPr>
          <p:cNvCxnSpPr>
            <a:cxnSpLocks/>
            <a:stCxn id="72" idx="3"/>
            <a:endCxn id="85" idx="0"/>
          </p:cNvCxnSpPr>
          <p:nvPr/>
        </p:nvCxnSpPr>
        <p:spPr>
          <a:xfrm rot="5400000">
            <a:off x="8444038" y="2051478"/>
            <a:ext cx="446874" cy="166665"/>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95" name="Connector: Curved 102">
            <a:extLst>
              <a:ext uri="{FF2B5EF4-FFF2-40B4-BE49-F238E27FC236}">
                <a16:creationId xmlns:a16="http://schemas.microsoft.com/office/drawing/2014/main" id="{5A0455ED-147B-F9FE-9F6C-70C0A25E6A11}"/>
              </a:ext>
            </a:extLst>
          </p:cNvPr>
          <p:cNvCxnSpPr>
            <a:cxnSpLocks/>
            <a:stCxn id="19" idx="3"/>
            <a:endCxn id="92" idx="0"/>
          </p:cNvCxnSpPr>
          <p:nvPr/>
        </p:nvCxnSpPr>
        <p:spPr>
          <a:xfrm rot="5400000">
            <a:off x="2890384" y="3167189"/>
            <a:ext cx="1658938" cy="1409893"/>
          </a:xfrm>
          <a:prstGeom prst="curvedConnector3">
            <a:avLst>
              <a:gd name="adj1" fmla="val 3584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13" name="Oval 112">
            <a:extLst>
              <a:ext uri="{FF2B5EF4-FFF2-40B4-BE49-F238E27FC236}">
                <a16:creationId xmlns:a16="http://schemas.microsoft.com/office/drawing/2014/main" id="{8A561D46-E718-82CC-BF91-DF9D659F1548}"/>
              </a:ext>
            </a:extLst>
          </p:cNvPr>
          <p:cNvSpPr/>
          <p:nvPr/>
        </p:nvSpPr>
        <p:spPr>
          <a:xfrm>
            <a:off x="9342935" y="2580471"/>
            <a:ext cx="937225" cy="34267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Calibri" panose="020F0502020204030204"/>
                <a:ea typeface="+mn-ea"/>
                <a:cs typeface="+mn-cs"/>
              </a:rPr>
              <a:t>Memory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Calibri" panose="020F0502020204030204"/>
                <a:ea typeface="+mn-ea"/>
                <a:cs typeface="+mn-cs"/>
              </a:rPr>
              <a:t>Domains</a:t>
            </a:r>
          </a:p>
        </p:txBody>
      </p:sp>
      <p:cxnSp>
        <p:nvCxnSpPr>
          <p:cNvPr id="119" name="Connector: Curved 118">
            <a:extLst>
              <a:ext uri="{FF2B5EF4-FFF2-40B4-BE49-F238E27FC236}">
                <a16:creationId xmlns:a16="http://schemas.microsoft.com/office/drawing/2014/main" id="{36217A59-B213-B195-C89C-AB288133802F}"/>
              </a:ext>
            </a:extLst>
          </p:cNvPr>
          <p:cNvCxnSpPr>
            <a:cxnSpLocks/>
            <a:stCxn id="72" idx="5"/>
            <a:endCxn id="113" idx="0"/>
          </p:cNvCxnSpPr>
          <p:nvPr/>
        </p:nvCxnSpPr>
        <p:spPr>
          <a:xfrm rot="16200000" flipH="1">
            <a:off x="9257337" y="2026260"/>
            <a:ext cx="669098" cy="439324"/>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20" name="Oval 119">
            <a:extLst>
              <a:ext uri="{FF2B5EF4-FFF2-40B4-BE49-F238E27FC236}">
                <a16:creationId xmlns:a16="http://schemas.microsoft.com/office/drawing/2014/main" id="{9B05F5A5-2CD1-60F4-0205-26F866CEE091}"/>
              </a:ext>
            </a:extLst>
          </p:cNvPr>
          <p:cNvSpPr/>
          <p:nvPr/>
        </p:nvSpPr>
        <p:spPr>
          <a:xfrm>
            <a:off x="10888831" y="2086842"/>
            <a:ext cx="937225" cy="34267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Calibri" panose="020F0502020204030204"/>
                <a:ea typeface="+mn-ea"/>
                <a:cs typeface="+mn-cs"/>
              </a:rPr>
              <a:t>Memory</a:t>
            </a:r>
          </a:p>
        </p:txBody>
      </p:sp>
      <p:cxnSp>
        <p:nvCxnSpPr>
          <p:cNvPr id="128" name="Connector: Curved 127">
            <a:extLst>
              <a:ext uri="{FF2B5EF4-FFF2-40B4-BE49-F238E27FC236}">
                <a16:creationId xmlns:a16="http://schemas.microsoft.com/office/drawing/2014/main" id="{8AB4E166-CE3A-B328-9F92-B5AEFA44FF20}"/>
              </a:ext>
            </a:extLst>
          </p:cNvPr>
          <p:cNvCxnSpPr>
            <a:cxnSpLocks/>
            <a:stCxn id="478" idx="3"/>
            <a:endCxn id="271" idx="4"/>
          </p:cNvCxnSpPr>
          <p:nvPr/>
        </p:nvCxnSpPr>
        <p:spPr>
          <a:xfrm rot="5400000">
            <a:off x="9901028" y="1906648"/>
            <a:ext cx="503919" cy="1543334"/>
          </a:xfrm>
          <a:prstGeom prst="curvedConnector3">
            <a:avLst>
              <a:gd name="adj1" fmla="val 145364"/>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30" name="Oval 29">
            <a:extLst>
              <a:ext uri="{FF2B5EF4-FFF2-40B4-BE49-F238E27FC236}">
                <a16:creationId xmlns:a16="http://schemas.microsoft.com/office/drawing/2014/main" id="{39870993-82B6-3BF4-47F3-3FEF31D123C6}"/>
              </a:ext>
            </a:extLst>
          </p:cNvPr>
          <p:cNvSpPr/>
          <p:nvPr/>
        </p:nvSpPr>
        <p:spPr>
          <a:xfrm>
            <a:off x="1170278" y="5010590"/>
            <a:ext cx="636397" cy="293214"/>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solidFill>
                <a:effectLst/>
                <a:uLnTx/>
                <a:uFillTx/>
                <a:latin typeface="Calibri" panose="020F0502020204030204"/>
                <a:ea typeface="+mn-ea"/>
                <a:cs typeface="+mn-cs"/>
              </a:rPr>
              <a:t>Ports</a:t>
            </a:r>
          </a:p>
        </p:txBody>
      </p:sp>
      <p:sp>
        <p:nvSpPr>
          <p:cNvPr id="31" name="Oval 30">
            <a:extLst>
              <a:ext uri="{FF2B5EF4-FFF2-40B4-BE49-F238E27FC236}">
                <a16:creationId xmlns:a16="http://schemas.microsoft.com/office/drawing/2014/main" id="{3FB00FDE-2C8E-0F72-F430-07145B2BF183}"/>
              </a:ext>
            </a:extLst>
          </p:cNvPr>
          <p:cNvSpPr/>
          <p:nvPr/>
        </p:nvSpPr>
        <p:spPr>
          <a:xfrm>
            <a:off x="1220500" y="5221923"/>
            <a:ext cx="489273" cy="23062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cxnSp>
        <p:nvCxnSpPr>
          <p:cNvPr id="32" name="Connector: Curved 31">
            <a:extLst>
              <a:ext uri="{FF2B5EF4-FFF2-40B4-BE49-F238E27FC236}">
                <a16:creationId xmlns:a16="http://schemas.microsoft.com/office/drawing/2014/main" id="{00FE248C-E523-8B8C-A54E-310514C98E40}"/>
              </a:ext>
            </a:extLst>
          </p:cNvPr>
          <p:cNvCxnSpPr>
            <a:cxnSpLocks/>
            <a:stCxn id="36" idx="4"/>
            <a:endCxn id="30" idx="0"/>
          </p:cNvCxnSpPr>
          <p:nvPr/>
        </p:nvCxnSpPr>
        <p:spPr>
          <a:xfrm rot="16200000" flipH="1">
            <a:off x="1060357" y="4582469"/>
            <a:ext cx="722393" cy="133847"/>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33" name="Oval 32">
            <a:extLst>
              <a:ext uri="{FF2B5EF4-FFF2-40B4-BE49-F238E27FC236}">
                <a16:creationId xmlns:a16="http://schemas.microsoft.com/office/drawing/2014/main" id="{C3091607-D9DC-9130-FDF0-5D84D4BDDC83}"/>
              </a:ext>
            </a:extLst>
          </p:cNvPr>
          <p:cNvSpPr/>
          <p:nvPr/>
        </p:nvSpPr>
        <p:spPr>
          <a:xfrm>
            <a:off x="1129045" y="3853554"/>
            <a:ext cx="927717" cy="252421"/>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solidFill>
                <a:effectLst/>
                <a:uLnTx/>
                <a:uFillTx/>
                <a:latin typeface="Calibri" panose="020F0502020204030204"/>
                <a:ea typeface="+mn-ea"/>
                <a:cs typeface="+mn-cs"/>
              </a:rPr>
              <a:t>Processors</a:t>
            </a:r>
          </a:p>
        </p:txBody>
      </p:sp>
      <p:sp>
        <p:nvSpPr>
          <p:cNvPr id="36" name="Oval 35">
            <a:extLst>
              <a:ext uri="{FF2B5EF4-FFF2-40B4-BE49-F238E27FC236}">
                <a16:creationId xmlns:a16="http://schemas.microsoft.com/office/drawing/2014/main" id="{4375FFB1-B6F0-4136-728B-8A4976AE0EBC}"/>
              </a:ext>
            </a:extLst>
          </p:cNvPr>
          <p:cNvSpPr/>
          <p:nvPr/>
        </p:nvSpPr>
        <p:spPr>
          <a:xfrm>
            <a:off x="1208383" y="4014631"/>
            <a:ext cx="292494" cy="273566"/>
          </a:xfrm>
          <a:prstGeom prst="ellipse">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cxnSp>
        <p:nvCxnSpPr>
          <p:cNvPr id="39" name="Connector: Curved 38">
            <a:extLst>
              <a:ext uri="{FF2B5EF4-FFF2-40B4-BE49-F238E27FC236}">
                <a16:creationId xmlns:a16="http://schemas.microsoft.com/office/drawing/2014/main" id="{5867E85A-7CEF-F6E2-4358-803055711C7E}"/>
              </a:ext>
            </a:extLst>
          </p:cNvPr>
          <p:cNvCxnSpPr>
            <a:cxnSpLocks/>
            <a:stCxn id="378" idx="4"/>
            <a:endCxn id="33" idx="0"/>
          </p:cNvCxnSpPr>
          <p:nvPr/>
        </p:nvCxnSpPr>
        <p:spPr>
          <a:xfrm rot="5400000">
            <a:off x="1232622" y="3350782"/>
            <a:ext cx="863055" cy="142489"/>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59" name="Oval 58">
            <a:extLst>
              <a:ext uri="{FF2B5EF4-FFF2-40B4-BE49-F238E27FC236}">
                <a16:creationId xmlns:a16="http://schemas.microsoft.com/office/drawing/2014/main" id="{CEEE127B-2D7A-9A34-4323-A1885A40C4C3}"/>
              </a:ext>
            </a:extLst>
          </p:cNvPr>
          <p:cNvSpPr/>
          <p:nvPr/>
        </p:nvSpPr>
        <p:spPr>
          <a:xfrm>
            <a:off x="3763322" y="3884935"/>
            <a:ext cx="705820" cy="1896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CXL2</a:t>
            </a:r>
          </a:p>
        </p:txBody>
      </p:sp>
      <p:sp>
        <p:nvSpPr>
          <p:cNvPr id="136" name="Oval 135">
            <a:extLst>
              <a:ext uri="{FF2B5EF4-FFF2-40B4-BE49-F238E27FC236}">
                <a16:creationId xmlns:a16="http://schemas.microsoft.com/office/drawing/2014/main" id="{9E6B1E4E-BA40-0439-CDBC-40958E1E4DE4}"/>
              </a:ext>
            </a:extLst>
          </p:cNvPr>
          <p:cNvSpPr/>
          <p:nvPr/>
        </p:nvSpPr>
        <p:spPr>
          <a:xfrm>
            <a:off x="7918090" y="2526031"/>
            <a:ext cx="393418" cy="166079"/>
          </a:xfrm>
          <a:prstGeom prst="ellipse">
            <a:avLst/>
          </a:prstGeom>
          <a:solidFill>
            <a:srgbClr val="FF2FC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137" name="Oval 136">
            <a:extLst>
              <a:ext uri="{FF2B5EF4-FFF2-40B4-BE49-F238E27FC236}">
                <a16:creationId xmlns:a16="http://schemas.microsoft.com/office/drawing/2014/main" id="{D9214BCB-4088-9FE1-85FE-3A6D6B6CDFAD}"/>
              </a:ext>
            </a:extLst>
          </p:cNvPr>
          <p:cNvSpPr/>
          <p:nvPr/>
        </p:nvSpPr>
        <p:spPr>
          <a:xfrm>
            <a:off x="5857226" y="5461642"/>
            <a:ext cx="647480" cy="351661"/>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white"/>
                </a:solidFill>
                <a:effectLst/>
                <a:uLnTx/>
                <a:uFillTx/>
                <a:latin typeface="Calibri" panose="020F0502020204030204"/>
                <a:ea typeface="+mn-ea"/>
                <a:cs typeface="+mn-cs"/>
              </a:rPr>
              <a:t>Ports</a:t>
            </a:r>
          </a:p>
        </p:txBody>
      </p:sp>
      <p:cxnSp>
        <p:nvCxnSpPr>
          <p:cNvPr id="149" name="Connector: Curved 148">
            <a:extLst>
              <a:ext uri="{FF2B5EF4-FFF2-40B4-BE49-F238E27FC236}">
                <a16:creationId xmlns:a16="http://schemas.microsoft.com/office/drawing/2014/main" id="{CF2D50D9-5223-05FF-F137-1E7CCB355F3E}"/>
              </a:ext>
            </a:extLst>
          </p:cNvPr>
          <p:cNvCxnSpPr>
            <a:cxnSpLocks/>
            <a:stCxn id="288" idx="4"/>
            <a:endCxn id="137" idx="0"/>
          </p:cNvCxnSpPr>
          <p:nvPr/>
        </p:nvCxnSpPr>
        <p:spPr>
          <a:xfrm rot="5400000">
            <a:off x="4993696" y="4044725"/>
            <a:ext cx="2604188" cy="229647"/>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58" name="Connector: Curved 126">
            <a:extLst>
              <a:ext uri="{FF2B5EF4-FFF2-40B4-BE49-F238E27FC236}">
                <a16:creationId xmlns:a16="http://schemas.microsoft.com/office/drawing/2014/main" id="{F460BD68-B567-39D1-8D10-7087D94665ED}"/>
              </a:ext>
            </a:extLst>
          </p:cNvPr>
          <p:cNvCxnSpPr>
            <a:cxnSpLocks/>
            <a:stCxn id="157" idx="0"/>
            <a:endCxn id="36" idx="5"/>
          </p:cNvCxnSpPr>
          <p:nvPr/>
        </p:nvCxnSpPr>
        <p:spPr>
          <a:xfrm rot="16200000" flipV="1">
            <a:off x="1804264" y="3901912"/>
            <a:ext cx="371108" cy="1063552"/>
          </a:xfrm>
          <a:prstGeom prst="curvedConnector3">
            <a:avLst>
              <a:gd name="adj1" fmla="val 50000"/>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24" name="Oval 23">
            <a:extLst>
              <a:ext uri="{FF2B5EF4-FFF2-40B4-BE49-F238E27FC236}">
                <a16:creationId xmlns:a16="http://schemas.microsoft.com/office/drawing/2014/main" id="{16D33E15-9966-54B8-6CEF-2182760E821C}"/>
              </a:ext>
            </a:extLst>
          </p:cNvPr>
          <p:cNvSpPr/>
          <p:nvPr/>
        </p:nvSpPr>
        <p:spPr>
          <a:xfrm>
            <a:off x="3784574" y="5836278"/>
            <a:ext cx="544564" cy="220501"/>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U1</a:t>
            </a:r>
          </a:p>
        </p:txBody>
      </p:sp>
      <p:cxnSp>
        <p:nvCxnSpPr>
          <p:cNvPr id="181" name="Connector: Curved 180">
            <a:extLst>
              <a:ext uri="{FF2B5EF4-FFF2-40B4-BE49-F238E27FC236}">
                <a16:creationId xmlns:a16="http://schemas.microsoft.com/office/drawing/2014/main" id="{2A9FE149-0E96-D5CE-5829-870B2A8FFA57}"/>
              </a:ext>
            </a:extLst>
          </p:cNvPr>
          <p:cNvCxnSpPr>
            <a:cxnSpLocks/>
            <a:stCxn id="72" idx="6"/>
            <a:endCxn id="120" idx="0"/>
          </p:cNvCxnSpPr>
          <p:nvPr/>
        </p:nvCxnSpPr>
        <p:spPr>
          <a:xfrm>
            <a:off x="9500923" y="1816604"/>
            <a:ext cx="1856521" cy="270238"/>
          </a:xfrm>
          <a:prstGeom prst="curvedConnector2">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217" name="Oval 216">
            <a:extLst>
              <a:ext uri="{FF2B5EF4-FFF2-40B4-BE49-F238E27FC236}">
                <a16:creationId xmlns:a16="http://schemas.microsoft.com/office/drawing/2014/main" id="{FBDDF8C1-BF60-A6CA-A684-CC2D0760F8FF}"/>
              </a:ext>
            </a:extLst>
          </p:cNvPr>
          <p:cNvSpPr/>
          <p:nvPr/>
        </p:nvSpPr>
        <p:spPr>
          <a:xfrm>
            <a:off x="2525616" y="3104721"/>
            <a:ext cx="1270935" cy="446599"/>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Calibri" panose="020F0502020204030204"/>
                <a:ea typeface="+mn-ea"/>
                <a:cs typeface="+mn-cs"/>
              </a:rPr>
              <a:t>Zones</a:t>
            </a:r>
          </a:p>
        </p:txBody>
      </p:sp>
      <p:cxnSp>
        <p:nvCxnSpPr>
          <p:cNvPr id="218" name="Connector: Curved 102">
            <a:extLst>
              <a:ext uri="{FF2B5EF4-FFF2-40B4-BE49-F238E27FC236}">
                <a16:creationId xmlns:a16="http://schemas.microsoft.com/office/drawing/2014/main" id="{2AABF74D-B56C-36CE-6E18-FA0EFF018F51}"/>
              </a:ext>
            </a:extLst>
          </p:cNvPr>
          <p:cNvCxnSpPr>
            <a:cxnSpLocks/>
            <a:stCxn id="19" idx="2"/>
            <a:endCxn id="217" idx="0"/>
          </p:cNvCxnSpPr>
          <p:nvPr/>
        </p:nvCxnSpPr>
        <p:spPr>
          <a:xfrm rot="10800000" flipV="1">
            <a:off x="3161084" y="2975611"/>
            <a:ext cx="1160350" cy="129109"/>
          </a:xfrm>
          <a:prstGeom prst="curvedConnector2">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92" name="Oval 91">
            <a:extLst>
              <a:ext uri="{FF2B5EF4-FFF2-40B4-BE49-F238E27FC236}">
                <a16:creationId xmlns:a16="http://schemas.microsoft.com/office/drawing/2014/main" id="{4FBA9B21-258F-100C-8D7C-D2D9F5F779B7}"/>
              </a:ext>
            </a:extLst>
          </p:cNvPr>
          <p:cNvSpPr/>
          <p:nvPr/>
        </p:nvSpPr>
        <p:spPr>
          <a:xfrm>
            <a:off x="2464965" y="4701604"/>
            <a:ext cx="1099881" cy="454784"/>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Calibri" panose="020F0502020204030204"/>
                <a:ea typeface="+mn-ea"/>
                <a:cs typeface="+mn-cs"/>
              </a:rPr>
              <a:t>endpoints</a:t>
            </a:r>
          </a:p>
        </p:txBody>
      </p:sp>
      <p:sp>
        <p:nvSpPr>
          <p:cNvPr id="38" name="Oval 37">
            <a:extLst>
              <a:ext uri="{FF2B5EF4-FFF2-40B4-BE49-F238E27FC236}">
                <a16:creationId xmlns:a16="http://schemas.microsoft.com/office/drawing/2014/main" id="{F37229DB-D314-B575-EAF3-2A39782E60BC}"/>
              </a:ext>
            </a:extLst>
          </p:cNvPr>
          <p:cNvSpPr/>
          <p:nvPr/>
        </p:nvSpPr>
        <p:spPr>
          <a:xfrm>
            <a:off x="2270279" y="4772826"/>
            <a:ext cx="446177" cy="168518"/>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Calibri" panose="020F0502020204030204"/>
                <a:ea typeface="+mn-ea"/>
                <a:cs typeface="+mn-cs"/>
              </a:rPr>
              <a:t>I1</a:t>
            </a:r>
            <a:endPar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57" name="Oval 156">
            <a:extLst>
              <a:ext uri="{FF2B5EF4-FFF2-40B4-BE49-F238E27FC236}">
                <a16:creationId xmlns:a16="http://schemas.microsoft.com/office/drawing/2014/main" id="{97DB3318-765A-5DE2-8DF9-54B24F874555}"/>
              </a:ext>
            </a:extLst>
          </p:cNvPr>
          <p:cNvSpPr/>
          <p:nvPr/>
        </p:nvSpPr>
        <p:spPr>
          <a:xfrm>
            <a:off x="2290207" y="4619242"/>
            <a:ext cx="462774" cy="168942"/>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Calibri" panose="020F0502020204030204"/>
                <a:ea typeface="+mn-ea"/>
                <a:cs typeface="+mn-cs"/>
              </a:rPr>
              <a:t>I2</a:t>
            </a:r>
            <a:endPar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31" name="Oval 230">
            <a:extLst>
              <a:ext uri="{FF2B5EF4-FFF2-40B4-BE49-F238E27FC236}">
                <a16:creationId xmlns:a16="http://schemas.microsoft.com/office/drawing/2014/main" id="{E97A8677-FAA5-D18E-78ED-2B0808FEB0DB}"/>
              </a:ext>
            </a:extLst>
          </p:cNvPr>
          <p:cNvSpPr/>
          <p:nvPr/>
        </p:nvSpPr>
        <p:spPr>
          <a:xfrm>
            <a:off x="3203944" y="4589439"/>
            <a:ext cx="483288" cy="190576"/>
          </a:xfrm>
          <a:prstGeom prst="ellipse">
            <a:avLst/>
          </a:prstGeom>
          <a:solidFill>
            <a:srgbClr val="FF2FC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T1</a:t>
            </a:r>
          </a:p>
        </p:txBody>
      </p:sp>
      <p:sp>
        <p:nvSpPr>
          <p:cNvPr id="271" name="Oval 270">
            <a:extLst>
              <a:ext uri="{FF2B5EF4-FFF2-40B4-BE49-F238E27FC236}">
                <a16:creationId xmlns:a16="http://schemas.microsoft.com/office/drawing/2014/main" id="{70E54CFB-EBE1-3C85-6032-A929286DD3BF}"/>
              </a:ext>
            </a:extLst>
          </p:cNvPr>
          <p:cNvSpPr/>
          <p:nvPr/>
        </p:nvSpPr>
        <p:spPr>
          <a:xfrm>
            <a:off x="9184611" y="2764196"/>
            <a:ext cx="393418" cy="166079"/>
          </a:xfrm>
          <a:prstGeom prst="ellipse">
            <a:avLst/>
          </a:prstGeom>
          <a:solidFill>
            <a:srgbClr val="FF2FC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286" name="Oval 285">
            <a:extLst>
              <a:ext uri="{FF2B5EF4-FFF2-40B4-BE49-F238E27FC236}">
                <a16:creationId xmlns:a16="http://schemas.microsoft.com/office/drawing/2014/main" id="{7A7C4561-E232-9BA8-7C8E-ADCAA53267AD}"/>
              </a:ext>
            </a:extLst>
          </p:cNvPr>
          <p:cNvSpPr/>
          <p:nvPr/>
        </p:nvSpPr>
        <p:spPr>
          <a:xfrm>
            <a:off x="6331257" y="2430594"/>
            <a:ext cx="1081278" cy="446599"/>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Calibri" panose="020F0502020204030204"/>
                <a:ea typeface="+mn-ea"/>
                <a:cs typeface="+mn-cs"/>
              </a:rPr>
              <a:t>Fabric</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Calibri" panose="020F0502020204030204"/>
                <a:ea typeface="+mn-ea"/>
                <a:cs typeface="+mn-cs"/>
              </a:rPr>
              <a:t>Adapters</a:t>
            </a:r>
          </a:p>
        </p:txBody>
      </p:sp>
      <p:sp>
        <p:nvSpPr>
          <p:cNvPr id="288" name="Oval 287">
            <a:extLst>
              <a:ext uri="{FF2B5EF4-FFF2-40B4-BE49-F238E27FC236}">
                <a16:creationId xmlns:a16="http://schemas.microsoft.com/office/drawing/2014/main" id="{77F6AD1E-21F9-28D7-1E2E-585865D4F2AA}"/>
              </a:ext>
            </a:extLst>
          </p:cNvPr>
          <p:cNvSpPr/>
          <p:nvPr/>
        </p:nvSpPr>
        <p:spPr>
          <a:xfrm>
            <a:off x="6213904" y="2691375"/>
            <a:ext cx="393418" cy="166079"/>
          </a:xfrm>
          <a:prstGeom prst="ellipse">
            <a:avLst/>
          </a:prstGeom>
          <a:solidFill>
            <a:srgbClr val="FF2FC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cxnSp>
        <p:nvCxnSpPr>
          <p:cNvPr id="291" name="Connector: Curved 290">
            <a:extLst>
              <a:ext uri="{FF2B5EF4-FFF2-40B4-BE49-F238E27FC236}">
                <a16:creationId xmlns:a16="http://schemas.microsoft.com/office/drawing/2014/main" id="{2680FBF4-9C25-E982-D42A-19673494CDD1}"/>
              </a:ext>
            </a:extLst>
          </p:cNvPr>
          <p:cNvCxnSpPr>
            <a:cxnSpLocks/>
            <a:stCxn id="136" idx="3"/>
            <a:endCxn id="288" idx="4"/>
          </p:cNvCxnSpPr>
          <p:nvPr/>
        </p:nvCxnSpPr>
        <p:spPr>
          <a:xfrm rot="5400000">
            <a:off x="7098326" y="1980075"/>
            <a:ext cx="189666" cy="1565092"/>
          </a:xfrm>
          <a:prstGeom prst="curvedConnector3">
            <a:avLst>
              <a:gd name="adj1" fmla="val 220528"/>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311" name="Connector: Curved 310">
            <a:extLst>
              <a:ext uri="{FF2B5EF4-FFF2-40B4-BE49-F238E27FC236}">
                <a16:creationId xmlns:a16="http://schemas.microsoft.com/office/drawing/2014/main" id="{AE9E2C73-A54D-6F64-53CD-6F771B128CCC}"/>
              </a:ext>
            </a:extLst>
          </p:cNvPr>
          <p:cNvCxnSpPr>
            <a:cxnSpLocks/>
            <a:stCxn id="271" idx="4"/>
            <a:endCxn id="308" idx="0"/>
          </p:cNvCxnSpPr>
          <p:nvPr/>
        </p:nvCxnSpPr>
        <p:spPr>
          <a:xfrm rot="16200000" flipH="1">
            <a:off x="9084246" y="3227349"/>
            <a:ext cx="1119003" cy="524854"/>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308" name="Oval 307">
            <a:extLst>
              <a:ext uri="{FF2B5EF4-FFF2-40B4-BE49-F238E27FC236}">
                <a16:creationId xmlns:a16="http://schemas.microsoft.com/office/drawing/2014/main" id="{94EB9A73-22D0-6598-826E-A0CA6DFE5E58}"/>
              </a:ext>
            </a:extLst>
          </p:cNvPr>
          <p:cNvSpPr/>
          <p:nvPr/>
        </p:nvSpPr>
        <p:spPr>
          <a:xfrm>
            <a:off x="9437561" y="4049278"/>
            <a:ext cx="937225" cy="342675"/>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Calibri" panose="020F0502020204030204"/>
                <a:ea typeface="+mn-ea"/>
                <a:cs typeface="+mn-cs"/>
              </a:rPr>
              <a:t>Memory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white"/>
                </a:solidFill>
                <a:effectLst/>
                <a:uLnTx/>
                <a:uFillTx/>
                <a:latin typeface="Calibri" panose="020F0502020204030204"/>
                <a:ea typeface="+mn-ea"/>
                <a:cs typeface="+mn-cs"/>
              </a:rPr>
              <a:t>Chunks</a:t>
            </a:r>
          </a:p>
        </p:txBody>
      </p:sp>
      <p:sp>
        <p:nvSpPr>
          <p:cNvPr id="309" name="Oval 308">
            <a:extLst>
              <a:ext uri="{FF2B5EF4-FFF2-40B4-BE49-F238E27FC236}">
                <a16:creationId xmlns:a16="http://schemas.microsoft.com/office/drawing/2014/main" id="{DD6CEC52-225D-021B-6177-D6E4C433041A}"/>
              </a:ext>
            </a:extLst>
          </p:cNvPr>
          <p:cNvSpPr/>
          <p:nvPr/>
        </p:nvSpPr>
        <p:spPr>
          <a:xfrm>
            <a:off x="9319657" y="4040921"/>
            <a:ext cx="229846" cy="194900"/>
          </a:xfrm>
          <a:prstGeom prst="ellipse">
            <a:avLst/>
          </a:prstGeom>
          <a:solidFill>
            <a:srgbClr val="FF2FC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101" name="Oval 100">
            <a:extLst>
              <a:ext uri="{FF2B5EF4-FFF2-40B4-BE49-F238E27FC236}">
                <a16:creationId xmlns:a16="http://schemas.microsoft.com/office/drawing/2014/main" id="{EDDB3189-D085-05E8-F4F8-210674C6DAE5}"/>
              </a:ext>
            </a:extLst>
          </p:cNvPr>
          <p:cNvSpPr/>
          <p:nvPr/>
        </p:nvSpPr>
        <p:spPr>
          <a:xfrm>
            <a:off x="5754955" y="5577740"/>
            <a:ext cx="256364" cy="190812"/>
          </a:xfrm>
          <a:prstGeom prst="ellipse">
            <a:avLst/>
          </a:prstGeom>
          <a:solidFill>
            <a:srgbClr val="FF2FC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Calibri" panose="020F0502020204030204"/>
                <a:ea typeface="+mn-ea"/>
                <a:cs typeface="+mn-cs"/>
              </a:rPr>
              <a:t>1</a:t>
            </a:r>
            <a:endPar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76" name="Oval 375">
            <a:extLst>
              <a:ext uri="{FF2B5EF4-FFF2-40B4-BE49-F238E27FC236}">
                <a16:creationId xmlns:a16="http://schemas.microsoft.com/office/drawing/2014/main" id="{0CBFA483-B2BF-4515-E255-AB9C4140A5D1}"/>
              </a:ext>
            </a:extLst>
          </p:cNvPr>
          <p:cNvSpPr/>
          <p:nvPr/>
        </p:nvSpPr>
        <p:spPr>
          <a:xfrm>
            <a:off x="933114" y="2545743"/>
            <a:ext cx="712884" cy="274349"/>
          </a:xfrm>
          <a:prstGeom prst="ellipse">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Calibri" panose="020F0502020204030204"/>
                <a:ea typeface="+mn-ea"/>
                <a:cs typeface="+mn-cs"/>
              </a:rPr>
              <a:t>CXL_</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Calibri" panose="020F0502020204030204"/>
                <a:ea typeface="+mn-ea"/>
                <a:cs typeface="+mn-cs"/>
              </a:rPr>
              <a:t>System1</a:t>
            </a:r>
          </a:p>
        </p:txBody>
      </p:sp>
      <p:sp>
        <p:nvSpPr>
          <p:cNvPr id="378" name="Oval 377">
            <a:extLst>
              <a:ext uri="{FF2B5EF4-FFF2-40B4-BE49-F238E27FC236}">
                <a16:creationId xmlns:a16="http://schemas.microsoft.com/office/drawing/2014/main" id="{1A90FCBA-56E9-A144-B52F-AB2548B280B5}"/>
              </a:ext>
            </a:extLst>
          </p:cNvPr>
          <p:cNvSpPr/>
          <p:nvPr/>
        </p:nvSpPr>
        <p:spPr>
          <a:xfrm>
            <a:off x="1378951" y="2716150"/>
            <a:ext cx="712884" cy="274349"/>
          </a:xfrm>
          <a:prstGeom prst="ellipse">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Calibri" panose="020F0502020204030204"/>
                <a:ea typeface="+mn-ea"/>
                <a:cs typeface="+mn-cs"/>
              </a:rPr>
              <a:t>CXL_</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Calibri" panose="020F0502020204030204"/>
                <a:ea typeface="+mn-ea"/>
                <a:cs typeface="+mn-cs"/>
              </a:rPr>
              <a:t>System2</a:t>
            </a:r>
          </a:p>
        </p:txBody>
      </p:sp>
      <p:sp>
        <p:nvSpPr>
          <p:cNvPr id="407" name="Oval 406">
            <a:extLst>
              <a:ext uri="{FF2B5EF4-FFF2-40B4-BE49-F238E27FC236}">
                <a16:creationId xmlns:a16="http://schemas.microsoft.com/office/drawing/2014/main" id="{6A33F319-44CC-760D-4373-CB6A944C0CBD}"/>
              </a:ext>
            </a:extLst>
          </p:cNvPr>
          <p:cNvSpPr/>
          <p:nvPr/>
        </p:nvSpPr>
        <p:spPr>
          <a:xfrm>
            <a:off x="3873410" y="6117613"/>
            <a:ext cx="544564" cy="220501"/>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U2</a:t>
            </a:r>
          </a:p>
        </p:txBody>
      </p:sp>
      <p:sp>
        <p:nvSpPr>
          <p:cNvPr id="421" name="Oval 420">
            <a:extLst>
              <a:ext uri="{FF2B5EF4-FFF2-40B4-BE49-F238E27FC236}">
                <a16:creationId xmlns:a16="http://schemas.microsoft.com/office/drawing/2014/main" id="{CDC94F0E-1502-A16F-EFD8-92EC4F56A197}"/>
              </a:ext>
            </a:extLst>
          </p:cNvPr>
          <p:cNvSpPr/>
          <p:nvPr/>
        </p:nvSpPr>
        <p:spPr>
          <a:xfrm>
            <a:off x="4582635" y="5644028"/>
            <a:ext cx="544564" cy="220501"/>
          </a:xfrm>
          <a:prstGeom prst="ellipse">
            <a:avLst/>
          </a:prstGeom>
          <a:solidFill>
            <a:srgbClr val="FF2FC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D1</a:t>
            </a:r>
          </a:p>
        </p:txBody>
      </p:sp>
      <p:sp>
        <p:nvSpPr>
          <p:cNvPr id="422" name="Oval 421">
            <a:extLst>
              <a:ext uri="{FF2B5EF4-FFF2-40B4-BE49-F238E27FC236}">
                <a16:creationId xmlns:a16="http://schemas.microsoft.com/office/drawing/2014/main" id="{00A57840-1F1B-08B8-8491-4BE13DCD74CF}"/>
              </a:ext>
            </a:extLst>
          </p:cNvPr>
          <p:cNvSpPr/>
          <p:nvPr/>
        </p:nvSpPr>
        <p:spPr>
          <a:xfrm>
            <a:off x="4779128" y="5846589"/>
            <a:ext cx="544564" cy="220501"/>
          </a:xfrm>
          <a:prstGeom prst="ellipse">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D2</a:t>
            </a:r>
          </a:p>
        </p:txBody>
      </p:sp>
      <p:sp>
        <p:nvSpPr>
          <p:cNvPr id="423" name="Oval 422">
            <a:extLst>
              <a:ext uri="{FF2B5EF4-FFF2-40B4-BE49-F238E27FC236}">
                <a16:creationId xmlns:a16="http://schemas.microsoft.com/office/drawing/2014/main" id="{39B37713-CDCF-2C8D-4353-D840E83A3CED}"/>
              </a:ext>
            </a:extLst>
          </p:cNvPr>
          <p:cNvSpPr/>
          <p:nvPr/>
        </p:nvSpPr>
        <p:spPr>
          <a:xfrm>
            <a:off x="4834412" y="6026302"/>
            <a:ext cx="544564" cy="220501"/>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D3</a:t>
            </a:r>
          </a:p>
        </p:txBody>
      </p:sp>
      <p:sp>
        <p:nvSpPr>
          <p:cNvPr id="424" name="Oval 423">
            <a:extLst>
              <a:ext uri="{FF2B5EF4-FFF2-40B4-BE49-F238E27FC236}">
                <a16:creationId xmlns:a16="http://schemas.microsoft.com/office/drawing/2014/main" id="{2DDF3797-BDD9-243E-8FE5-37B9363E2DC3}"/>
              </a:ext>
            </a:extLst>
          </p:cNvPr>
          <p:cNvSpPr/>
          <p:nvPr/>
        </p:nvSpPr>
        <p:spPr>
          <a:xfrm>
            <a:off x="4572307" y="6170952"/>
            <a:ext cx="544564" cy="220501"/>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D4</a:t>
            </a:r>
          </a:p>
        </p:txBody>
      </p:sp>
      <p:cxnSp>
        <p:nvCxnSpPr>
          <p:cNvPr id="426" name="Connector: Curved 425">
            <a:extLst>
              <a:ext uri="{FF2B5EF4-FFF2-40B4-BE49-F238E27FC236}">
                <a16:creationId xmlns:a16="http://schemas.microsoft.com/office/drawing/2014/main" id="{F2F65EFD-50F5-A8AF-CA76-CF7AFEF468C9}"/>
              </a:ext>
            </a:extLst>
          </p:cNvPr>
          <p:cNvCxnSpPr>
            <a:cxnSpLocks/>
            <a:stCxn id="407" idx="2"/>
            <a:endCxn id="46" idx="4"/>
          </p:cNvCxnSpPr>
          <p:nvPr/>
        </p:nvCxnSpPr>
        <p:spPr>
          <a:xfrm rot="10800000">
            <a:off x="616982" y="5328616"/>
            <a:ext cx="3256429" cy="899248"/>
          </a:xfrm>
          <a:prstGeom prst="curvedConnector2">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443" name="Connector: Curved 442">
            <a:extLst>
              <a:ext uri="{FF2B5EF4-FFF2-40B4-BE49-F238E27FC236}">
                <a16:creationId xmlns:a16="http://schemas.microsoft.com/office/drawing/2014/main" id="{A45152F2-0045-7DBB-0445-34C0F0426AB6}"/>
              </a:ext>
            </a:extLst>
          </p:cNvPr>
          <p:cNvCxnSpPr>
            <a:cxnSpLocks/>
            <a:stCxn id="101" idx="2"/>
            <a:endCxn id="421" idx="6"/>
          </p:cNvCxnSpPr>
          <p:nvPr/>
        </p:nvCxnSpPr>
        <p:spPr>
          <a:xfrm rot="10800000" flipV="1">
            <a:off x="5127199" y="5673145"/>
            <a:ext cx="627756" cy="81133"/>
          </a:xfrm>
          <a:prstGeom prst="curvedConnector3">
            <a:avLst>
              <a:gd name="adj1" fmla="val 50000"/>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459" name="Connector: Curved 458">
            <a:extLst>
              <a:ext uri="{FF2B5EF4-FFF2-40B4-BE49-F238E27FC236}">
                <a16:creationId xmlns:a16="http://schemas.microsoft.com/office/drawing/2014/main" id="{D05746FA-2BF5-FA09-F93D-8B4642403567}"/>
              </a:ext>
            </a:extLst>
          </p:cNvPr>
          <p:cNvCxnSpPr>
            <a:cxnSpLocks/>
            <a:stCxn id="59" idx="4"/>
            <a:endCxn id="425" idx="0"/>
          </p:cNvCxnSpPr>
          <p:nvPr/>
        </p:nvCxnSpPr>
        <p:spPr>
          <a:xfrm rot="16200000" flipH="1">
            <a:off x="3483993" y="4706832"/>
            <a:ext cx="1674816" cy="410338"/>
          </a:xfrm>
          <a:prstGeom prst="curvedConnector3">
            <a:avLst>
              <a:gd name="adj1" fmla="val 13082"/>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62" name="Connector: Curved 461">
            <a:extLst>
              <a:ext uri="{FF2B5EF4-FFF2-40B4-BE49-F238E27FC236}">
                <a16:creationId xmlns:a16="http://schemas.microsoft.com/office/drawing/2014/main" id="{B2115925-32E3-9B5A-6B37-FB90F35A2E24}"/>
              </a:ext>
            </a:extLst>
          </p:cNvPr>
          <p:cNvCxnSpPr>
            <a:cxnSpLocks/>
            <a:stCxn id="72" idx="3"/>
            <a:endCxn id="286" idx="0"/>
          </p:cNvCxnSpPr>
          <p:nvPr/>
        </p:nvCxnSpPr>
        <p:spPr>
          <a:xfrm rot="5400000">
            <a:off x="7551742" y="1231528"/>
            <a:ext cx="519221" cy="1878911"/>
          </a:xfrm>
          <a:prstGeom prst="curvedConnector3">
            <a:avLst>
              <a:gd name="adj1" fmla="val 50000"/>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477" name="Connector: Curved 476">
            <a:extLst>
              <a:ext uri="{FF2B5EF4-FFF2-40B4-BE49-F238E27FC236}">
                <a16:creationId xmlns:a16="http://schemas.microsoft.com/office/drawing/2014/main" id="{35C6ADE0-3712-0817-D320-5BA873246F11}"/>
              </a:ext>
            </a:extLst>
          </p:cNvPr>
          <p:cNvCxnSpPr>
            <a:cxnSpLocks/>
            <a:stCxn id="136" idx="3"/>
            <a:endCxn id="480" idx="0"/>
          </p:cNvCxnSpPr>
          <p:nvPr/>
        </p:nvCxnSpPr>
        <p:spPr>
          <a:xfrm rot="16200000" flipH="1">
            <a:off x="7500179" y="3143313"/>
            <a:ext cx="1132354" cy="181303"/>
          </a:xfrm>
          <a:prstGeom prst="curvedConnector3">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480" name="Oval 479">
            <a:extLst>
              <a:ext uri="{FF2B5EF4-FFF2-40B4-BE49-F238E27FC236}">
                <a16:creationId xmlns:a16="http://schemas.microsoft.com/office/drawing/2014/main" id="{A19BAB18-2CE6-3D19-E8DB-8FBBAE0EEAC6}"/>
              </a:ext>
            </a:extLst>
          </p:cNvPr>
          <p:cNvSpPr/>
          <p:nvPr/>
        </p:nvSpPr>
        <p:spPr>
          <a:xfrm>
            <a:off x="7844910" y="3800142"/>
            <a:ext cx="624196" cy="345824"/>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white"/>
                </a:solidFill>
                <a:effectLst/>
                <a:uLnTx/>
                <a:uFillTx/>
                <a:latin typeface="Calibri" panose="020F0502020204030204"/>
                <a:ea typeface="+mn-ea"/>
                <a:cs typeface="+mn-cs"/>
              </a:rPr>
              <a:t>CXL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white"/>
                </a:solidFill>
                <a:effectLst/>
                <a:uLnTx/>
                <a:uFillTx/>
                <a:latin typeface="Calibri" panose="020F0502020204030204"/>
                <a:ea typeface="+mn-ea"/>
                <a:cs typeface="+mn-cs"/>
              </a:rPr>
              <a:t>LDs</a:t>
            </a:r>
          </a:p>
        </p:txBody>
      </p:sp>
      <p:sp>
        <p:nvSpPr>
          <p:cNvPr id="523" name="Oval 522">
            <a:extLst>
              <a:ext uri="{FF2B5EF4-FFF2-40B4-BE49-F238E27FC236}">
                <a16:creationId xmlns:a16="http://schemas.microsoft.com/office/drawing/2014/main" id="{3DE872BA-8B05-5954-A36C-9A14E0836972}"/>
              </a:ext>
            </a:extLst>
          </p:cNvPr>
          <p:cNvSpPr/>
          <p:nvPr/>
        </p:nvSpPr>
        <p:spPr>
          <a:xfrm>
            <a:off x="7814134" y="4036452"/>
            <a:ext cx="256364" cy="190812"/>
          </a:xfrm>
          <a:prstGeom prst="ellipse">
            <a:avLst/>
          </a:prstGeom>
          <a:solidFill>
            <a:srgbClr val="FF2FC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Calibri" panose="020F0502020204030204"/>
                <a:ea typeface="+mn-ea"/>
                <a:cs typeface="+mn-cs"/>
              </a:rPr>
              <a:t>1</a:t>
            </a:r>
            <a:endPar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606" name="Connector: Curved 605">
            <a:extLst>
              <a:ext uri="{FF2B5EF4-FFF2-40B4-BE49-F238E27FC236}">
                <a16:creationId xmlns:a16="http://schemas.microsoft.com/office/drawing/2014/main" id="{E4D2D526-0538-E0DE-A176-5F6B1C8E6F35}"/>
              </a:ext>
            </a:extLst>
          </p:cNvPr>
          <p:cNvCxnSpPr>
            <a:cxnSpLocks/>
            <a:stCxn id="288" idx="4"/>
            <a:endCxn id="231" idx="6"/>
          </p:cNvCxnSpPr>
          <p:nvPr/>
        </p:nvCxnSpPr>
        <p:spPr>
          <a:xfrm rot="5400000">
            <a:off x="4135287" y="2409400"/>
            <a:ext cx="1827273" cy="2723381"/>
          </a:xfrm>
          <a:prstGeom prst="curvedConnector2">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609" name="Connector: Curved 608">
            <a:extLst>
              <a:ext uri="{FF2B5EF4-FFF2-40B4-BE49-F238E27FC236}">
                <a16:creationId xmlns:a16="http://schemas.microsoft.com/office/drawing/2014/main" id="{DF80CFBE-5557-AC97-D048-3779BCE73135}"/>
              </a:ext>
            </a:extLst>
          </p:cNvPr>
          <p:cNvCxnSpPr>
            <a:cxnSpLocks/>
            <a:stCxn id="523" idx="2"/>
            <a:endCxn id="23" idx="6"/>
          </p:cNvCxnSpPr>
          <p:nvPr/>
        </p:nvCxnSpPr>
        <p:spPr>
          <a:xfrm rot="10800000" flipV="1">
            <a:off x="4105462" y="4131857"/>
            <a:ext cx="3708673" cy="741371"/>
          </a:xfrm>
          <a:prstGeom prst="curvedConnector3">
            <a:avLst>
              <a:gd name="adj1" fmla="val 50000"/>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613" name="Connector: Curved 612">
            <a:extLst>
              <a:ext uri="{FF2B5EF4-FFF2-40B4-BE49-F238E27FC236}">
                <a16:creationId xmlns:a16="http://schemas.microsoft.com/office/drawing/2014/main" id="{DE5AAE53-E855-DF20-0204-8C769D550776}"/>
              </a:ext>
            </a:extLst>
          </p:cNvPr>
          <p:cNvCxnSpPr>
            <a:cxnSpLocks/>
            <a:stCxn id="523" idx="3"/>
            <a:endCxn id="309" idx="2"/>
          </p:cNvCxnSpPr>
          <p:nvPr/>
        </p:nvCxnSpPr>
        <p:spPr>
          <a:xfrm rot="5400000" flipH="1" flipV="1">
            <a:off x="8555192" y="3434856"/>
            <a:ext cx="60949" cy="1467979"/>
          </a:xfrm>
          <a:prstGeom prst="curvedConnector4">
            <a:avLst>
              <a:gd name="adj1" fmla="val -375068"/>
              <a:gd name="adj2" fmla="val 57453"/>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pic>
        <p:nvPicPr>
          <p:cNvPr id="54" name="Picture 53" descr="A blue fish with white text&#10;&#10;Description automatically generated">
            <a:extLst>
              <a:ext uri="{FF2B5EF4-FFF2-40B4-BE49-F238E27FC236}">
                <a16:creationId xmlns:a16="http://schemas.microsoft.com/office/drawing/2014/main" id="{8929A16F-DF13-ACCC-39CA-F7D91BB6FCC6}"/>
              </a:ext>
            </a:extLst>
          </p:cNvPr>
          <p:cNvPicPr>
            <a:picLocks noChangeAspect="1"/>
          </p:cNvPicPr>
          <p:nvPr/>
        </p:nvPicPr>
        <p:blipFill rotWithShape="1">
          <a:blip r:embed="rId3" cstate="screen">
            <a:extLst>
              <a:ext uri="{28A0092B-C50C-407E-A947-70E740481C1C}">
                <a14:useLocalDpi xmlns:a14="http://schemas.microsoft.com/office/drawing/2010/main" val="0"/>
              </a:ext>
            </a:extLst>
          </a:blip>
          <a:srcRect l="27778" t="33079" r="26410" b="33472"/>
          <a:stretch/>
        </p:blipFill>
        <p:spPr>
          <a:xfrm>
            <a:off x="10028169" y="-68170"/>
            <a:ext cx="1974883" cy="1441938"/>
          </a:xfrm>
          <a:prstGeom prst="rect">
            <a:avLst/>
          </a:prstGeom>
        </p:spPr>
      </p:pic>
      <p:sp>
        <p:nvSpPr>
          <p:cNvPr id="55" name="Slide Number Placeholder 3">
            <a:extLst>
              <a:ext uri="{FF2B5EF4-FFF2-40B4-BE49-F238E27FC236}">
                <a16:creationId xmlns:a16="http://schemas.microsoft.com/office/drawing/2014/main" id="{7F56B818-7B95-DB57-ECF0-7A42B46EC50E}"/>
              </a:ext>
            </a:extLst>
          </p:cNvPr>
          <p:cNvSpPr txBox="1">
            <a:spLocks/>
          </p:cNvSpPr>
          <p:nvPr/>
        </p:nvSpPr>
        <p:spPr>
          <a:xfrm>
            <a:off x="11202856" y="6301811"/>
            <a:ext cx="684344" cy="365125"/>
          </a:xfrm>
          <a:prstGeom prst="rect">
            <a:avLst/>
          </a:prstGeom>
        </p:spPr>
        <p:txBody>
          <a:bodyPr vert="horz" lIns="91440" tIns="45720" rIns="91440" bIns="45720" rtlCol="0" anchor="ctr"/>
          <a:lstStyle>
            <a:defPPr>
              <a:defRPr lang="en-US"/>
            </a:defPPr>
            <a:lvl1pPr marL="205699" indent="-205699" algn="l" defTabSz="914400" rtl="0" eaLnBrk="1" latinLnBrk="0" hangingPunct="1">
              <a:lnSpc>
                <a:spcPct val="90000"/>
              </a:lnSpc>
              <a:buSzPct val="120000"/>
              <a:buFontTx/>
              <a:buBlip>
                <a:blip r:embed="rId4"/>
              </a:buBlip>
              <a:defRPr sz="2000" kern="1200" cap="all" normalizeH="0" baseline="10000">
                <a:solidFill>
                  <a:schemeClr val="bg2"/>
                </a:solidFill>
                <a:latin typeface="MetricHPE" panose="020B0503030202060203"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05699" marR="0" lvl="0" indent="-205699" algn="ctr" defTabSz="1088421" rtl="0" eaLnBrk="1" fontAlgn="auto" latinLnBrk="0" hangingPunct="1">
              <a:lnSpc>
                <a:spcPct val="90000"/>
              </a:lnSpc>
              <a:spcBef>
                <a:spcPts val="0"/>
              </a:spcBef>
              <a:spcAft>
                <a:spcPts val="0"/>
              </a:spcAft>
              <a:buClrTx/>
              <a:buSzPct val="120000"/>
              <a:buFontTx/>
              <a:buBlip>
                <a:blip r:embed="rId4"/>
              </a:buBlip>
              <a:tabLst/>
              <a:defRPr/>
            </a:pPr>
            <a:fld id="{104FC826-72BB-4AF1-BA01-A94F7396A7DC}" type="slidenum">
              <a:rPr kumimoji="0" lang="en-US" sz="2000" b="0" i="0" u="none" strike="noStrike" kern="1200" cap="all" spc="0" normalizeH="0" baseline="10000" noProof="0" smtClean="0">
                <a:ln>
                  <a:noFill/>
                </a:ln>
                <a:solidFill>
                  <a:prstClr val="black"/>
                </a:solidFill>
                <a:effectLst/>
                <a:uLnTx/>
                <a:uFillTx/>
                <a:latin typeface="MetricHPE" panose="020B0503030202060203" pitchFamily="34" charset="0"/>
                <a:ea typeface="+mn-ea"/>
                <a:cs typeface="+mn-cs"/>
              </a:rPr>
              <a:pPr marL="205699" marR="0" lvl="0" indent="-205699" algn="ctr" defTabSz="1088421" rtl="0" eaLnBrk="1" fontAlgn="auto" latinLnBrk="0" hangingPunct="1">
                <a:lnSpc>
                  <a:spcPct val="90000"/>
                </a:lnSpc>
                <a:spcBef>
                  <a:spcPts val="0"/>
                </a:spcBef>
                <a:spcAft>
                  <a:spcPts val="0"/>
                </a:spcAft>
                <a:buClrTx/>
                <a:buSzPct val="120000"/>
                <a:buFontTx/>
                <a:buBlip>
                  <a:blip r:embed="rId4"/>
                </a:buBlip>
                <a:tabLst/>
                <a:defRPr/>
              </a:pPr>
              <a:t>8</a:t>
            </a:fld>
            <a:endParaRPr kumimoji="0" lang="en-US" sz="2000" b="0" i="0" u="none" strike="noStrike" kern="1200" cap="all" spc="0" normalizeH="0" baseline="10000" noProof="0" dirty="0">
              <a:ln>
                <a:noFill/>
              </a:ln>
              <a:solidFill>
                <a:prstClr val="black"/>
              </a:solidFill>
              <a:effectLst/>
              <a:uLnTx/>
              <a:uFillTx/>
              <a:latin typeface="MetricHPE" panose="020B0503030202060203" pitchFamily="34" charset="0"/>
              <a:ea typeface="+mn-ea"/>
              <a:cs typeface="+mn-cs"/>
            </a:endParaRPr>
          </a:p>
        </p:txBody>
      </p:sp>
      <p:sp>
        <p:nvSpPr>
          <p:cNvPr id="56" name="TextBox 55">
            <a:extLst>
              <a:ext uri="{FF2B5EF4-FFF2-40B4-BE49-F238E27FC236}">
                <a16:creationId xmlns:a16="http://schemas.microsoft.com/office/drawing/2014/main" id="{0F2D25B6-2619-0362-BF59-AD3E82DB20C5}"/>
              </a:ext>
            </a:extLst>
          </p:cNvPr>
          <p:cNvSpPr txBox="1"/>
          <p:nvPr/>
        </p:nvSpPr>
        <p:spPr>
          <a:xfrm>
            <a:off x="24229" y="6472802"/>
            <a:ext cx="3238235"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800" b="0" i="0" u="none" strike="noStrike" kern="1200" cap="none" spc="0" normalizeH="0" baseline="0" noProof="0" dirty="0" err="1">
                <a:ln>
                  <a:noFill/>
                </a:ln>
                <a:solidFill>
                  <a:prstClr val="black"/>
                </a:solidFill>
                <a:effectLst/>
                <a:uLnTx/>
                <a:uFillTx/>
                <a:latin typeface="Calibri" panose="020F0502020204030204"/>
                <a:ea typeface="+mn-ea"/>
                <a:cs typeface="+mn-cs"/>
              </a:rPr>
              <a:t>OpenFabrics</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Alliance 2023</a:t>
            </a:r>
          </a:p>
        </p:txBody>
      </p:sp>
      <p:sp>
        <p:nvSpPr>
          <p:cNvPr id="6" name="Oval 5">
            <a:extLst>
              <a:ext uri="{FF2B5EF4-FFF2-40B4-BE49-F238E27FC236}">
                <a16:creationId xmlns:a16="http://schemas.microsoft.com/office/drawing/2014/main" id="{95329FBE-2641-1747-18B8-5EEB8E811592}"/>
              </a:ext>
            </a:extLst>
          </p:cNvPr>
          <p:cNvSpPr/>
          <p:nvPr/>
        </p:nvSpPr>
        <p:spPr>
          <a:xfrm>
            <a:off x="4222859" y="6246803"/>
            <a:ext cx="544564" cy="220501"/>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D5</a:t>
            </a:r>
          </a:p>
        </p:txBody>
      </p:sp>
      <p:sp>
        <p:nvSpPr>
          <p:cNvPr id="10" name="Oval 9">
            <a:extLst>
              <a:ext uri="{FF2B5EF4-FFF2-40B4-BE49-F238E27FC236}">
                <a16:creationId xmlns:a16="http://schemas.microsoft.com/office/drawing/2014/main" id="{93680F7F-F8CC-2569-3A6A-3B221BF5D512}"/>
              </a:ext>
            </a:extLst>
          </p:cNvPr>
          <p:cNvSpPr/>
          <p:nvPr/>
        </p:nvSpPr>
        <p:spPr>
          <a:xfrm>
            <a:off x="4738517" y="3223989"/>
            <a:ext cx="1270935" cy="446599"/>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solidFill>
                  <a:prstClr val="white"/>
                </a:solidFill>
                <a:latin typeface="Calibri" panose="020F0502020204030204"/>
              </a:rPr>
              <a:t>C</a:t>
            </a:r>
            <a:r>
              <a:rPr lang="en-GB" sz="1050" dirty="0" err="1">
                <a:solidFill>
                  <a:prstClr val="white"/>
                </a:solidFill>
                <a:latin typeface="Calibri" panose="020F0502020204030204"/>
              </a:rPr>
              <a:t>onnections</a:t>
            </a:r>
            <a:endParaRPr kumimoji="0" lang="en-GB" sz="10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3" name="Connector: Curved 102">
            <a:extLst>
              <a:ext uri="{FF2B5EF4-FFF2-40B4-BE49-F238E27FC236}">
                <a16:creationId xmlns:a16="http://schemas.microsoft.com/office/drawing/2014/main" id="{B07D90BB-03C7-C6C6-B300-A7FBFA089D94}"/>
              </a:ext>
            </a:extLst>
          </p:cNvPr>
          <p:cNvCxnSpPr>
            <a:cxnSpLocks/>
            <a:stCxn id="19" idx="6"/>
            <a:endCxn id="10" idx="0"/>
          </p:cNvCxnSpPr>
          <p:nvPr/>
        </p:nvCxnSpPr>
        <p:spPr>
          <a:xfrm>
            <a:off x="5027254" y="2975612"/>
            <a:ext cx="346731" cy="248377"/>
          </a:xfrm>
          <a:prstGeom prst="curvedConnector2">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478" name="Oval 477">
            <a:extLst>
              <a:ext uri="{FF2B5EF4-FFF2-40B4-BE49-F238E27FC236}">
                <a16:creationId xmlns:a16="http://schemas.microsoft.com/office/drawing/2014/main" id="{18F3E844-4BC2-CF12-DC08-E2FE2BD5F78E}"/>
              </a:ext>
            </a:extLst>
          </p:cNvPr>
          <p:cNvSpPr/>
          <p:nvPr/>
        </p:nvSpPr>
        <p:spPr>
          <a:xfrm>
            <a:off x="10884429" y="2280960"/>
            <a:ext cx="274675" cy="170342"/>
          </a:xfrm>
          <a:prstGeom prst="ellipse">
            <a:avLst/>
          </a:prstGeom>
          <a:solidFill>
            <a:srgbClr val="FF2FC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cxnSp>
        <p:nvCxnSpPr>
          <p:cNvPr id="614" name="Connector: Curved 613">
            <a:extLst>
              <a:ext uri="{FF2B5EF4-FFF2-40B4-BE49-F238E27FC236}">
                <a16:creationId xmlns:a16="http://schemas.microsoft.com/office/drawing/2014/main" id="{6E740DE7-93D8-36ED-E84A-D93B00BAB1E4}"/>
              </a:ext>
            </a:extLst>
          </p:cNvPr>
          <p:cNvCxnSpPr>
            <a:cxnSpLocks/>
            <a:stCxn id="271" idx="3"/>
            <a:endCxn id="288" idx="4"/>
          </p:cNvCxnSpPr>
          <p:nvPr/>
        </p:nvCxnSpPr>
        <p:spPr>
          <a:xfrm rot="5400000" flipH="1">
            <a:off x="7802170" y="1465898"/>
            <a:ext cx="48499" cy="2831613"/>
          </a:xfrm>
          <a:prstGeom prst="curvedConnector3">
            <a:avLst>
              <a:gd name="adj1" fmla="val -1144199"/>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3" name="Oval 2">
            <a:extLst>
              <a:ext uri="{FF2B5EF4-FFF2-40B4-BE49-F238E27FC236}">
                <a16:creationId xmlns:a16="http://schemas.microsoft.com/office/drawing/2014/main" id="{AE5510E4-413E-6F7D-7B9B-E168C4FF8B00}"/>
              </a:ext>
            </a:extLst>
          </p:cNvPr>
          <p:cNvSpPr/>
          <p:nvPr/>
        </p:nvSpPr>
        <p:spPr>
          <a:xfrm>
            <a:off x="8095809" y="4079683"/>
            <a:ext cx="256364" cy="190812"/>
          </a:xfrm>
          <a:prstGeom prst="ellipse">
            <a:avLst/>
          </a:prstGeom>
          <a:solidFill>
            <a:srgbClr val="FF2FC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Calibri" panose="020F0502020204030204"/>
                <a:ea typeface="+mn-ea"/>
                <a:cs typeface="+mn-cs"/>
              </a:rPr>
              <a:t>2</a:t>
            </a:r>
            <a:endPar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3" name="Oval 22">
            <a:extLst>
              <a:ext uri="{FF2B5EF4-FFF2-40B4-BE49-F238E27FC236}">
                <a16:creationId xmlns:a16="http://schemas.microsoft.com/office/drawing/2014/main" id="{7EEA2A5C-196C-67BB-BEF2-6E8E6CBEE33D}"/>
              </a:ext>
            </a:extLst>
          </p:cNvPr>
          <p:cNvSpPr/>
          <p:nvPr/>
        </p:nvSpPr>
        <p:spPr>
          <a:xfrm>
            <a:off x="3356343" y="4741838"/>
            <a:ext cx="749118" cy="262782"/>
          </a:xfrm>
          <a:prstGeom prst="ellipse">
            <a:avLst/>
          </a:prstGeom>
          <a:solidFill>
            <a:srgbClr val="FF2FC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vT1_1</a:t>
            </a:r>
          </a:p>
        </p:txBody>
      </p:sp>
      <p:sp>
        <p:nvSpPr>
          <p:cNvPr id="25" name="Oval 24">
            <a:extLst>
              <a:ext uri="{FF2B5EF4-FFF2-40B4-BE49-F238E27FC236}">
                <a16:creationId xmlns:a16="http://schemas.microsoft.com/office/drawing/2014/main" id="{0641C385-CE39-794E-2B4C-0131323F2D28}"/>
              </a:ext>
            </a:extLst>
          </p:cNvPr>
          <p:cNvSpPr/>
          <p:nvPr/>
        </p:nvSpPr>
        <p:spPr>
          <a:xfrm>
            <a:off x="3442894" y="4911368"/>
            <a:ext cx="749118" cy="262782"/>
          </a:xfrm>
          <a:prstGeom prst="ellipse">
            <a:avLst/>
          </a:prstGeom>
          <a:solidFill>
            <a:srgbClr val="FF2FC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vT1_2</a:t>
            </a:r>
          </a:p>
        </p:txBody>
      </p:sp>
      <p:cxnSp>
        <p:nvCxnSpPr>
          <p:cNvPr id="28" name="Connector: Curved 27">
            <a:extLst>
              <a:ext uri="{FF2B5EF4-FFF2-40B4-BE49-F238E27FC236}">
                <a16:creationId xmlns:a16="http://schemas.microsoft.com/office/drawing/2014/main" id="{233A3957-B058-7378-9E8D-C2E511C524E7}"/>
              </a:ext>
            </a:extLst>
          </p:cNvPr>
          <p:cNvCxnSpPr>
            <a:cxnSpLocks/>
            <a:stCxn id="3" idx="3"/>
            <a:endCxn id="25" idx="6"/>
          </p:cNvCxnSpPr>
          <p:nvPr/>
        </p:nvCxnSpPr>
        <p:spPr>
          <a:xfrm rot="5400000">
            <a:off x="5762579" y="2671985"/>
            <a:ext cx="800208" cy="3941341"/>
          </a:xfrm>
          <a:prstGeom prst="curvedConnector2">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52" name="Oval 51">
            <a:extLst>
              <a:ext uri="{FF2B5EF4-FFF2-40B4-BE49-F238E27FC236}">
                <a16:creationId xmlns:a16="http://schemas.microsoft.com/office/drawing/2014/main" id="{3EE3382A-4C9E-E9E0-91FB-599FE49D025D}"/>
              </a:ext>
            </a:extLst>
          </p:cNvPr>
          <p:cNvSpPr/>
          <p:nvPr/>
        </p:nvSpPr>
        <p:spPr>
          <a:xfrm>
            <a:off x="9413901" y="4194734"/>
            <a:ext cx="229846" cy="194900"/>
          </a:xfrm>
          <a:prstGeom prst="ellipse">
            <a:avLst/>
          </a:prstGeom>
          <a:solidFill>
            <a:srgbClr val="FF2FC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2</a:t>
            </a:r>
          </a:p>
        </p:txBody>
      </p:sp>
      <p:sp>
        <p:nvSpPr>
          <p:cNvPr id="53" name="Oval 52">
            <a:extLst>
              <a:ext uri="{FF2B5EF4-FFF2-40B4-BE49-F238E27FC236}">
                <a16:creationId xmlns:a16="http://schemas.microsoft.com/office/drawing/2014/main" id="{1CCE2E40-E825-A0BB-C062-C4D2829446F5}"/>
              </a:ext>
            </a:extLst>
          </p:cNvPr>
          <p:cNvSpPr/>
          <p:nvPr/>
        </p:nvSpPr>
        <p:spPr>
          <a:xfrm>
            <a:off x="9554918" y="4311918"/>
            <a:ext cx="229846" cy="194900"/>
          </a:xfrm>
          <a:prstGeom prst="ellipse">
            <a:avLst/>
          </a:prstGeom>
          <a:solidFill>
            <a:srgbClr val="FF2FC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3</a:t>
            </a:r>
          </a:p>
        </p:txBody>
      </p:sp>
      <p:sp>
        <p:nvSpPr>
          <p:cNvPr id="57" name="Oval 56">
            <a:extLst>
              <a:ext uri="{FF2B5EF4-FFF2-40B4-BE49-F238E27FC236}">
                <a16:creationId xmlns:a16="http://schemas.microsoft.com/office/drawing/2014/main" id="{91C1D52D-1145-79F8-1487-3A0A23BB41DF}"/>
              </a:ext>
            </a:extLst>
          </p:cNvPr>
          <p:cNvSpPr/>
          <p:nvPr/>
        </p:nvSpPr>
        <p:spPr>
          <a:xfrm>
            <a:off x="9784764" y="4355515"/>
            <a:ext cx="229846" cy="194900"/>
          </a:xfrm>
          <a:prstGeom prst="ellipse">
            <a:avLst/>
          </a:prstGeom>
          <a:solidFill>
            <a:srgbClr val="FF2FC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rPr>
              <a:t>4</a:t>
            </a:r>
          </a:p>
        </p:txBody>
      </p:sp>
      <p:cxnSp>
        <p:nvCxnSpPr>
          <p:cNvPr id="63" name="Connector: Curved 62">
            <a:extLst>
              <a:ext uri="{FF2B5EF4-FFF2-40B4-BE49-F238E27FC236}">
                <a16:creationId xmlns:a16="http://schemas.microsoft.com/office/drawing/2014/main" id="{729E9B62-2A05-45F6-835E-7739A2BA9E73}"/>
              </a:ext>
            </a:extLst>
          </p:cNvPr>
          <p:cNvCxnSpPr>
            <a:cxnSpLocks/>
            <a:stCxn id="3" idx="4"/>
            <a:endCxn id="52" idx="3"/>
          </p:cNvCxnSpPr>
          <p:nvPr/>
        </p:nvCxnSpPr>
        <p:spPr>
          <a:xfrm rot="16200000" flipH="1">
            <a:off x="8790478" y="3704008"/>
            <a:ext cx="90597" cy="1223570"/>
          </a:xfrm>
          <a:prstGeom prst="curvedConnector3">
            <a:avLst>
              <a:gd name="adj1" fmla="val 383831"/>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452" name="Connector: Curved 451">
            <a:extLst>
              <a:ext uri="{FF2B5EF4-FFF2-40B4-BE49-F238E27FC236}">
                <a16:creationId xmlns:a16="http://schemas.microsoft.com/office/drawing/2014/main" id="{38879DD9-B207-9693-8D64-FD2600E4902E}"/>
              </a:ext>
            </a:extLst>
          </p:cNvPr>
          <p:cNvCxnSpPr>
            <a:cxnSpLocks/>
            <a:stCxn id="3" idx="5"/>
            <a:endCxn id="57" idx="3"/>
          </p:cNvCxnSpPr>
          <p:nvPr/>
        </p:nvCxnSpPr>
        <p:spPr>
          <a:xfrm rot="16200000" flipH="1">
            <a:off x="8926865" y="3630314"/>
            <a:ext cx="279322" cy="1503795"/>
          </a:xfrm>
          <a:prstGeom prst="curvedConnector3">
            <a:avLst>
              <a:gd name="adj1" fmla="val 192059"/>
            </a:avLst>
          </a:prstGeom>
          <a:ln w="19050">
            <a:solidFill>
              <a:srgbClr val="FF0000"/>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456" name="Connector: Curved 455">
            <a:extLst>
              <a:ext uri="{FF2B5EF4-FFF2-40B4-BE49-F238E27FC236}">
                <a16:creationId xmlns:a16="http://schemas.microsoft.com/office/drawing/2014/main" id="{9CF773C5-5B40-4C26-86B9-985F4C5717CA}"/>
              </a:ext>
            </a:extLst>
          </p:cNvPr>
          <p:cNvCxnSpPr>
            <a:cxnSpLocks/>
            <a:stCxn id="523" idx="3"/>
            <a:endCxn id="57" idx="3"/>
          </p:cNvCxnSpPr>
          <p:nvPr/>
        </p:nvCxnSpPr>
        <p:spPr>
          <a:xfrm rot="16200000" flipH="1">
            <a:off x="8673775" y="3377223"/>
            <a:ext cx="322553" cy="1966746"/>
          </a:xfrm>
          <a:prstGeom prst="curvedConnector3">
            <a:avLst>
              <a:gd name="adj1" fmla="val 195605"/>
            </a:avLst>
          </a:prstGeom>
          <a:ln w="19050">
            <a:solidFill>
              <a:srgbClr val="FF0000"/>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461" name="Connector: Curved 460">
            <a:extLst>
              <a:ext uri="{FF2B5EF4-FFF2-40B4-BE49-F238E27FC236}">
                <a16:creationId xmlns:a16="http://schemas.microsoft.com/office/drawing/2014/main" id="{A73C3446-36F8-C059-82E8-16EDAB0AD859}"/>
              </a:ext>
            </a:extLst>
          </p:cNvPr>
          <p:cNvCxnSpPr>
            <a:cxnSpLocks/>
            <a:stCxn id="523" idx="4"/>
            <a:endCxn id="53" idx="4"/>
          </p:cNvCxnSpPr>
          <p:nvPr/>
        </p:nvCxnSpPr>
        <p:spPr>
          <a:xfrm rot="16200000" flipH="1">
            <a:off x="8666301" y="3503278"/>
            <a:ext cx="279554" cy="1727525"/>
          </a:xfrm>
          <a:prstGeom prst="curvedConnector3">
            <a:avLst>
              <a:gd name="adj1" fmla="val 181773"/>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4" name="Oval 3">
            <a:extLst>
              <a:ext uri="{FF2B5EF4-FFF2-40B4-BE49-F238E27FC236}">
                <a16:creationId xmlns:a16="http://schemas.microsoft.com/office/drawing/2014/main" id="{27C91F4A-EDB8-B617-2DDB-2A9D0EBF2107}"/>
              </a:ext>
            </a:extLst>
          </p:cNvPr>
          <p:cNvSpPr/>
          <p:nvPr/>
        </p:nvSpPr>
        <p:spPr>
          <a:xfrm>
            <a:off x="2537855" y="3436663"/>
            <a:ext cx="705820" cy="1896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Calibri" panose="020F0502020204030204"/>
                <a:ea typeface="+mn-ea"/>
                <a:cs typeface="+mn-cs"/>
              </a:rPr>
              <a:t>Z1</a:t>
            </a:r>
            <a:endPar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5" name="Connector: Curved 126">
            <a:extLst>
              <a:ext uri="{FF2B5EF4-FFF2-40B4-BE49-F238E27FC236}">
                <a16:creationId xmlns:a16="http://schemas.microsoft.com/office/drawing/2014/main" id="{C99410F6-58AE-512F-4C21-5239CDA1F155}"/>
              </a:ext>
            </a:extLst>
          </p:cNvPr>
          <p:cNvCxnSpPr>
            <a:cxnSpLocks/>
            <a:stCxn id="157" idx="7"/>
            <a:endCxn id="4" idx="4"/>
          </p:cNvCxnSpPr>
          <p:nvPr/>
        </p:nvCxnSpPr>
        <p:spPr>
          <a:xfrm rot="5400000" flipH="1" flipV="1">
            <a:off x="2279156" y="4032374"/>
            <a:ext cx="1017662" cy="205556"/>
          </a:xfrm>
          <a:prstGeom prst="curvedConnector3">
            <a:avLst>
              <a:gd name="adj1" fmla="val 50000"/>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9" name="Connector: Curved 126">
            <a:extLst>
              <a:ext uri="{FF2B5EF4-FFF2-40B4-BE49-F238E27FC236}">
                <a16:creationId xmlns:a16="http://schemas.microsoft.com/office/drawing/2014/main" id="{0354421B-B447-C4D6-C829-68D8B69EF501}"/>
              </a:ext>
            </a:extLst>
          </p:cNvPr>
          <p:cNvCxnSpPr>
            <a:cxnSpLocks/>
            <a:stCxn id="23" idx="7"/>
            <a:endCxn id="4" idx="5"/>
          </p:cNvCxnSpPr>
          <p:nvPr/>
        </p:nvCxnSpPr>
        <p:spPr>
          <a:xfrm rot="16200000" flipV="1">
            <a:off x="2977145" y="3761711"/>
            <a:ext cx="1181776" cy="855445"/>
          </a:xfrm>
          <a:prstGeom prst="curvedConnector3">
            <a:avLst>
              <a:gd name="adj1" fmla="val 50000"/>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16" name="Oval 15">
            <a:extLst>
              <a:ext uri="{FF2B5EF4-FFF2-40B4-BE49-F238E27FC236}">
                <a16:creationId xmlns:a16="http://schemas.microsoft.com/office/drawing/2014/main" id="{57DBCED8-3018-88DA-B919-40C26701CCA6}"/>
              </a:ext>
            </a:extLst>
          </p:cNvPr>
          <p:cNvSpPr/>
          <p:nvPr/>
        </p:nvSpPr>
        <p:spPr>
          <a:xfrm>
            <a:off x="5094041" y="3582210"/>
            <a:ext cx="705820" cy="1896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prstClr val="black"/>
                </a:solidFill>
                <a:latin typeface="Calibri" panose="020F0502020204030204"/>
              </a:rPr>
              <a:t>C</a:t>
            </a:r>
            <a:r>
              <a:rPr kumimoji="0" lang="en-US" sz="900" b="0" i="0" u="none" strike="noStrike" kern="1200" cap="none" spc="0" normalizeH="0" baseline="0" noProof="0" dirty="0">
                <a:ln>
                  <a:noFill/>
                </a:ln>
                <a:solidFill>
                  <a:prstClr val="black"/>
                </a:solidFill>
                <a:effectLst/>
                <a:uLnTx/>
                <a:uFillTx/>
                <a:latin typeface="Calibri" panose="020F0502020204030204"/>
                <a:ea typeface="+mn-ea"/>
                <a:cs typeface="+mn-cs"/>
              </a:rPr>
              <a:t>1</a:t>
            </a:r>
            <a:endPar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7" name="Connector: Curved 126">
            <a:extLst>
              <a:ext uri="{FF2B5EF4-FFF2-40B4-BE49-F238E27FC236}">
                <a16:creationId xmlns:a16="http://schemas.microsoft.com/office/drawing/2014/main" id="{A9A4CFE1-40BB-39FB-D8F4-3519683CF6DF}"/>
              </a:ext>
            </a:extLst>
          </p:cNvPr>
          <p:cNvCxnSpPr>
            <a:cxnSpLocks/>
            <a:stCxn id="157" idx="7"/>
            <a:endCxn id="16" idx="4"/>
          </p:cNvCxnSpPr>
          <p:nvPr/>
        </p:nvCxnSpPr>
        <p:spPr>
          <a:xfrm rot="5400000" flipH="1" flipV="1">
            <a:off x="3630023" y="2827055"/>
            <a:ext cx="872115" cy="2761742"/>
          </a:xfrm>
          <a:prstGeom prst="curvedConnector3">
            <a:avLst>
              <a:gd name="adj1" fmla="val 28032"/>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37" name="Connector: Curved 126">
            <a:extLst>
              <a:ext uri="{FF2B5EF4-FFF2-40B4-BE49-F238E27FC236}">
                <a16:creationId xmlns:a16="http://schemas.microsoft.com/office/drawing/2014/main" id="{C66ABC5D-F021-D711-14A1-59F4F731943D}"/>
              </a:ext>
            </a:extLst>
          </p:cNvPr>
          <p:cNvCxnSpPr>
            <a:cxnSpLocks/>
            <a:stCxn id="23" idx="6"/>
            <a:endCxn id="16" idx="4"/>
          </p:cNvCxnSpPr>
          <p:nvPr/>
        </p:nvCxnSpPr>
        <p:spPr>
          <a:xfrm flipV="1">
            <a:off x="4105461" y="3771868"/>
            <a:ext cx="1341490" cy="1101361"/>
          </a:xfrm>
          <a:prstGeom prst="curvedConnector2">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cxnSp>
        <p:nvCxnSpPr>
          <p:cNvPr id="43" name="Connector: Curved 126">
            <a:extLst>
              <a:ext uri="{FF2B5EF4-FFF2-40B4-BE49-F238E27FC236}">
                <a16:creationId xmlns:a16="http://schemas.microsoft.com/office/drawing/2014/main" id="{E82718B0-6B1C-86F2-E9C7-49681AAB0B3E}"/>
              </a:ext>
            </a:extLst>
          </p:cNvPr>
          <p:cNvCxnSpPr>
            <a:cxnSpLocks/>
            <a:stCxn id="57" idx="4"/>
            <a:endCxn id="16" idx="4"/>
          </p:cNvCxnSpPr>
          <p:nvPr/>
        </p:nvCxnSpPr>
        <p:spPr>
          <a:xfrm rot="5400000" flipH="1">
            <a:off x="7284045" y="1934774"/>
            <a:ext cx="778547" cy="4452736"/>
          </a:xfrm>
          <a:prstGeom prst="curvedConnector3">
            <a:avLst>
              <a:gd name="adj1" fmla="val -53710"/>
            </a:avLst>
          </a:prstGeom>
          <a:ln w="19050">
            <a:solidFill>
              <a:schemeClr val="tx1"/>
            </a:solidFill>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61" name="TextBox 60">
            <a:extLst>
              <a:ext uri="{FF2B5EF4-FFF2-40B4-BE49-F238E27FC236}">
                <a16:creationId xmlns:a16="http://schemas.microsoft.com/office/drawing/2014/main" id="{37B4BDC4-E464-B13F-307A-4189ABF5CAB9}"/>
              </a:ext>
            </a:extLst>
          </p:cNvPr>
          <p:cNvSpPr txBox="1"/>
          <p:nvPr/>
        </p:nvSpPr>
        <p:spPr>
          <a:xfrm>
            <a:off x="6597145" y="5064287"/>
            <a:ext cx="5430250" cy="1785104"/>
          </a:xfrm>
          <a:prstGeom prst="rect">
            <a:avLst/>
          </a:prstGeom>
          <a:solidFill>
            <a:schemeClr val="bg2"/>
          </a:solidFill>
          <a:ln>
            <a:solidFill>
              <a:schemeClr val="tx1"/>
            </a:solidFill>
          </a:ln>
        </p:spPr>
        <p:txBody>
          <a:bodyPr wrap="square" rtlCol="0">
            <a:spAutoFit/>
          </a:bodyPr>
          <a:lstStyle/>
          <a:p>
            <a:pPr marL="285750" indent="-285750">
              <a:buFont typeface="Arial" panose="020B0604020202020204" pitchFamily="34" charset="0"/>
              <a:buChar char="•"/>
            </a:pPr>
            <a:r>
              <a:rPr lang="en-US" sz="1100" dirty="0" err="1"/>
              <a:t>MemoryChunks</a:t>
            </a:r>
            <a:r>
              <a:rPr lang="en-US" sz="1100" dirty="0"/>
              <a:t> 1,2,3 and 4 are created and allocated to LDs 1 and 2 per the diagram (the navigation links from </a:t>
            </a:r>
            <a:r>
              <a:rPr lang="en-US" sz="1100" dirty="0" err="1"/>
              <a:t>MemoryChunks</a:t>
            </a:r>
            <a:r>
              <a:rPr lang="en-US" sz="1100" dirty="0"/>
              <a:t> to the LDs, and other Redfish objects not shown are required)</a:t>
            </a:r>
          </a:p>
          <a:p>
            <a:pPr marL="742950" lvl="1" indent="-285750">
              <a:buFont typeface="Arial" panose="020B0604020202020204" pitchFamily="34" charset="0"/>
              <a:buChar char="•"/>
            </a:pPr>
            <a:r>
              <a:rPr lang="en-US" sz="1100" dirty="0"/>
              <a:t>Hardware manager would use these details to issue any Initiate Dynamic Capacity Add Requests to the MLD </a:t>
            </a:r>
          </a:p>
          <a:p>
            <a:pPr marL="285750" indent="-285750">
              <a:buFont typeface="Arial" panose="020B0604020202020204" pitchFamily="34" charset="0"/>
              <a:buChar char="•"/>
            </a:pPr>
            <a:r>
              <a:rPr lang="en-US" sz="1100" dirty="0"/>
              <a:t>Zone Z1 specifies Initiator endpoint I2 has vT1_1 (LD1) in its virtual hierarchy</a:t>
            </a:r>
          </a:p>
          <a:p>
            <a:pPr marL="742950" lvl="1" indent="-285750">
              <a:buFont typeface="Arial" panose="020B0604020202020204" pitchFamily="34" charset="0"/>
              <a:buChar char="•"/>
            </a:pPr>
            <a:r>
              <a:rPr lang="en-US" sz="1100" dirty="0"/>
              <a:t>Hardware manager would use these details to issue the </a:t>
            </a:r>
            <a:r>
              <a:rPr lang="en-US" sz="1100" dirty="0" err="1"/>
              <a:t>vPPB</a:t>
            </a:r>
            <a:r>
              <a:rPr lang="en-US" sz="1100" dirty="0"/>
              <a:t> bind command to switch CXL2</a:t>
            </a:r>
          </a:p>
          <a:p>
            <a:pPr marL="285750" indent="-285750">
              <a:buFont typeface="Arial" panose="020B0604020202020204" pitchFamily="34" charset="0"/>
              <a:buChar char="•"/>
            </a:pPr>
            <a:r>
              <a:rPr lang="en-US" sz="1100" dirty="0"/>
              <a:t>Connection C1 specifies I2 has a connection to LD1 and </a:t>
            </a:r>
            <a:r>
              <a:rPr lang="en-US" sz="1100" dirty="0" err="1"/>
              <a:t>MemoryChunks</a:t>
            </a:r>
            <a:r>
              <a:rPr lang="en-US" sz="1100" dirty="0"/>
              <a:t> 1, 3, and 4</a:t>
            </a:r>
          </a:p>
          <a:p>
            <a:pPr marL="742950" lvl="1" indent="-285750">
              <a:buFont typeface="Arial" panose="020B0604020202020204" pitchFamily="34" charset="0"/>
              <a:buChar char="•"/>
            </a:pPr>
            <a:endParaRPr lang="en-US" sz="1100" dirty="0"/>
          </a:p>
        </p:txBody>
      </p:sp>
      <p:sp>
        <p:nvSpPr>
          <p:cNvPr id="451" name="TextBox 450">
            <a:extLst>
              <a:ext uri="{FF2B5EF4-FFF2-40B4-BE49-F238E27FC236}">
                <a16:creationId xmlns:a16="http://schemas.microsoft.com/office/drawing/2014/main" id="{21DAAF70-6088-1293-0CCB-2F02E7CBBEB7}"/>
              </a:ext>
            </a:extLst>
          </p:cNvPr>
          <p:cNvSpPr txBox="1"/>
          <p:nvPr/>
        </p:nvSpPr>
        <p:spPr>
          <a:xfrm>
            <a:off x="6671290" y="3406240"/>
            <a:ext cx="4917639" cy="261610"/>
          </a:xfrm>
          <a:prstGeom prst="rect">
            <a:avLst/>
          </a:prstGeom>
          <a:solidFill>
            <a:schemeClr val="bg2"/>
          </a:solidFill>
          <a:ln>
            <a:solidFill>
              <a:schemeClr val="tx1"/>
            </a:solidFill>
          </a:ln>
        </p:spPr>
        <p:txBody>
          <a:bodyPr wrap="square" rtlCol="0">
            <a:spAutoFit/>
          </a:bodyPr>
          <a:lstStyle/>
          <a:p>
            <a:pPr marL="285750" indent="-285750">
              <a:buFont typeface="Arial" panose="020B0604020202020204" pitchFamily="34" charset="0"/>
              <a:buChar char="•"/>
            </a:pPr>
            <a:r>
              <a:rPr lang="en-US" sz="1100" dirty="0"/>
              <a:t>Not shown:  The </a:t>
            </a:r>
            <a:r>
              <a:rPr lang="en-US" sz="1100" dirty="0" err="1"/>
              <a:t>MemoryRegions</a:t>
            </a:r>
            <a:r>
              <a:rPr lang="en-US" sz="1100" dirty="0"/>
              <a:t> and the Extents collections under each LD</a:t>
            </a:r>
          </a:p>
        </p:txBody>
      </p:sp>
    </p:spTree>
    <p:extLst>
      <p:ext uri="{BB962C8B-B14F-4D97-AF65-F5344CB8AC3E}">
        <p14:creationId xmlns:p14="http://schemas.microsoft.com/office/powerpoint/2010/main" val="16005088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9683</TotalTime>
  <Words>1467</Words>
  <Application>Microsoft Office PowerPoint</Application>
  <PresentationFormat>Widescreen</PresentationFormat>
  <Paragraphs>229</Paragraphs>
  <Slides>8</Slides>
  <Notes>7</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8</vt:i4>
      </vt:variant>
    </vt:vector>
  </HeadingPairs>
  <TitlesOfParts>
    <vt:vector size="17" baseType="lpstr">
      <vt:lpstr>Aptos</vt:lpstr>
      <vt:lpstr>Aptos Display</vt:lpstr>
      <vt:lpstr>Arial</vt:lpstr>
      <vt:lpstr>Arial Narrow</vt:lpstr>
      <vt:lpstr>Calibri</vt:lpstr>
      <vt:lpstr>Calibri Light</vt:lpstr>
      <vt:lpstr>MetricHPE</vt:lpstr>
      <vt:lpstr>Office Theme</vt:lpstr>
      <vt:lpstr>1_Office Theme</vt:lpstr>
      <vt:lpstr>Agent – Sunfish Registration</vt:lpstr>
      <vt:lpstr>The Agent – Sunfish Registration Flow</vt:lpstr>
      <vt:lpstr>The Agent – Sunfish Registration Files: ConnectionMethod</vt:lpstr>
      <vt:lpstr>The Agent – Sunfish Registration Files: EventDestination (Subscriber description)</vt:lpstr>
      <vt:lpstr>The Agent – Sunfish Registration Files: AggregationSource object</vt:lpstr>
      <vt:lpstr>The Agent – Sunfish Registration Files: Registration Event</vt:lpstr>
      <vt:lpstr>Simplified Redfish Model of a Single CXL 3.1 MLD </vt:lpstr>
      <vt:lpstr>Simplified Redfish Model of a Single CXL 3.1 MLD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Herrell, Russ W (Senior System Architect)</dc:creator>
  <cp:lastModifiedBy>russ</cp:lastModifiedBy>
  <cp:revision>3</cp:revision>
  <dcterms:created xsi:type="dcterms:W3CDTF">2024-03-07T15:18:41Z</dcterms:created>
  <dcterms:modified xsi:type="dcterms:W3CDTF">2025-04-14T14:45:17Z</dcterms:modified>
</cp:coreProperties>
</file>