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594" r:id="rId2"/>
    <p:sldId id="257" r:id="rId3"/>
    <p:sldId id="4596" r:id="rId4"/>
    <p:sldId id="4607" r:id="rId5"/>
    <p:sldId id="4601" r:id="rId6"/>
    <p:sldId id="4602" r:id="rId7"/>
    <p:sldId id="4600" r:id="rId8"/>
    <p:sldId id="4597" r:id="rId9"/>
    <p:sldId id="4598" r:id="rId10"/>
    <p:sldId id="260" r:id="rId11"/>
    <p:sldId id="258" r:id="rId12"/>
    <p:sldId id="259" r:id="rId13"/>
    <p:sldId id="4604" r:id="rId14"/>
    <p:sldId id="4605" r:id="rId15"/>
    <p:sldId id="4606" r:id="rId16"/>
    <p:sldId id="459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88"/>
    <a:srgbClr val="8B0350"/>
    <a:srgbClr val="DC2F5C"/>
    <a:srgbClr val="C2BF86"/>
    <a:srgbClr val="DFDE96"/>
    <a:srgbClr val="7F7E54"/>
    <a:srgbClr val="6E7F2D"/>
    <a:srgbClr val="C22A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57"/>
    <p:restoredTop sz="94652"/>
  </p:normalViewPr>
  <p:slideViewPr>
    <p:cSldViewPr snapToGrid="0">
      <p:cViewPr varScale="1">
        <p:scale>
          <a:sx n="133" d="100"/>
          <a:sy n="133" d="100"/>
        </p:scale>
        <p:origin x="12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2D02B-232F-D174-9714-6AFF780790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2BE3FD-4530-8EE0-2183-4273C72BD5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C4420D-4925-EFBD-D946-E84393086D65}"/>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5" name="Footer Placeholder 4">
            <a:extLst>
              <a:ext uri="{FF2B5EF4-FFF2-40B4-BE49-F238E27FC236}">
                <a16:creationId xmlns:a16="http://schemas.microsoft.com/office/drawing/2014/main" id="{8B1F294D-61B4-6A5E-EFCD-C45807AEA0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9264E4-D86F-89BC-8E47-D54E11C45B3D}"/>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400780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38112-BACD-796A-D327-B50FAD7444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03353B-1441-965F-4A71-CE6F75514F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2116FB-061F-D4B2-D5B4-A8EECF20E427}"/>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5" name="Footer Placeholder 4">
            <a:extLst>
              <a:ext uri="{FF2B5EF4-FFF2-40B4-BE49-F238E27FC236}">
                <a16:creationId xmlns:a16="http://schemas.microsoft.com/office/drawing/2014/main" id="{4F4D2C01-5E37-680C-D5FF-5F93257F7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A2CDE7-3426-20FF-5684-5C41705431D9}"/>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273286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EE4E2C-9797-C7FB-B05F-99B801B72E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DF3BBB-153A-96F5-1C3E-7039AAEDDE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49DFC1-FADD-AEC2-02BD-9132805D6D0E}"/>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5" name="Footer Placeholder 4">
            <a:extLst>
              <a:ext uri="{FF2B5EF4-FFF2-40B4-BE49-F238E27FC236}">
                <a16:creationId xmlns:a16="http://schemas.microsoft.com/office/drawing/2014/main" id="{5E755026-D1FD-3FA4-85D7-7B80B1D3C5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FF23C9-388A-CFCE-EFAA-50D298CBC9FD}"/>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2764528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C661E6C-52B9-8F15-78D8-DB44AF0B6FE0}"/>
              </a:ext>
            </a:extLst>
          </p:cNvPr>
          <p:cNvSpPr>
            <a:spLocks noGrp="1"/>
          </p:cNvSpPr>
          <p:nvPr>
            <p:ph idx="12"/>
          </p:nvPr>
        </p:nvSpPr>
        <p:spPr>
          <a:xfrm>
            <a:off x="352326" y="1225691"/>
            <a:ext cx="11239500" cy="5049811"/>
          </a:xfrm>
          <a:prstGeom prst="rect">
            <a:avLst/>
          </a:prstGeom>
        </p:spPr>
        <p:txBody>
          <a:bodyPr>
            <a:normAutofit/>
          </a:bodyPr>
          <a:lstStyle>
            <a:lvl1pPr marL="182880" indent="-182880">
              <a:spcBef>
                <a:spcPts val="1200"/>
              </a:spcBef>
              <a:spcAft>
                <a:spcPts val="0"/>
              </a:spcAft>
              <a:buFont typeface="Arial" panose="020B0604020202020204" pitchFamily="34" charset="0"/>
              <a:buChar char="•"/>
              <a:defRPr sz="1800">
                <a:latin typeface="Open Sans SemiBold" panose="020B0706030804020204" pitchFamily="34" charset="0"/>
                <a:ea typeface="Open Sans SemiBold" panose="020B0706030804020204" pitchFamily="34" charset="0"/>
                <a:cs typeface="Open Sans SemiBold" panose="020B0706030804020204" pitchFamily="34" charset="0"/>
              </a:defRPr>
            </a:lvl1pPr>
            <a:lvl2pPr marL="548640" indent="-182880">
              <a:spcBef>
                <a:spcPts val="1000"/>
              </a:spcBef>
              <a:spcAft>
                <a:spcPts val="0"/>
              </a:spcAft>
              <a:buFont typeface="Arial" panose="020B0604020202020204" pitchFamily="34" charset="0"/>
              <a:buChar char="•"/>
              <a:defRPr sz="1600"/>
            </a:lvl2pPr>
            <a:lvl3pPr marL="914400" indent="-182880">
              <a:spcBef>
                <a:spcPts val="800"/>
              </a:spcBef>
              <a:spcAft>
                <a:spcPts val="0"/>
              </a:spcAft>
              <a:buFont typeface="Courier New" panose="02070309020205020404" pitchFamily="49" charset="0"/>
              <a:buChar char="o"/>
              <a:defRPr sz="1400">
                <a:latin typeface="Open Sans Light" panose="020B0306030504020204" pitchFamily="34" charset="0"/>
                <a:ea typeface="Open Sans Light" panose="020B0306030504020204" pitchFamily="34" charset="0"/>
                <a:cs typeface="Open Sans Light" panose="020B0306030504020204" pitchFamily="34" charset="0"/>
              </a:defRPr>
            </a:lvl3pPr>
          </a:lstStyle>
          <a:p>
            <a:pPr lvl="0"/>
            <a:r>
              <a:rPr lang="en-US" dirty="0"/>
              <a:t>Click to edit Master text styles</a:t>
            </a:r>
          </a:p>
          <a:p>
            <a:pPr lvl="1"/>
            <a:r>
              <a:rPr lang="en-US" dirty="0"/>
              <a:t>Sub1-style</a:t>
            </a:r>
          </a:p>
          <a:p>
            <a:pPr lvl="2"/>
            <a:r>
              <a:rPr lang="en-US" dirty="0"/>
              <a:t>Sub2-style</a:t>
            </a:r>
          </a:p>
        </p:txBody>
      </p:sp>
      <p:sp>
        <p:nvSpPr>
          <p:cNvPr id="2" name="Title 1">
            <a:extLst>
              <a:ext uri="{FF2B5EF4-FFF2-40B4-BE49-F238E27FC236}">
                <a16:creationId xmlns:a16="http://schemas.microsoft.com/office/drawing/2014/main" id="{0AF176D2-8435-708B-9C12-A2DDE33F5A48}"/>
              </a:ext>
            </a:extLst>
          </p:cNvPr>
          <p:cNvSpPr>
            <a:spLocks noGrp="1"/>
          </p:cNvSpPr>
          <p:nvPr>
            <p:ph type="title"/>
          </p:nvPr>
        </p:nvSpPr>
        <p:spPr>
          <a:xfrm>
            <a:off x="352326" y="238026"/>
            <a:ext cx="10224545" cy="676374"/>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EC6E0C3-D357-9904-3F83-469364BF9F2C}"/>
              </a:ext>
            </a:extLst>
          </p:cNvPr>
          <p:cNvSpPr>
            <a:spLocks noGrp="1"/>
          </p:cNvSpPr>
          <p:nvPr>
            <p:ph type="dt" sz="half" idx="10"/>
          </p:nvPr>
        </p:nvSpPr>
        <p:spPr>
          <a:xfrm>
            <a:off x="352326" y="6638826"/>
            <a:ext cx="1047750" cy="219174"/>
          </a:xfrm>
          <a:prstGeom prst="rect">
            <a:avLst/>
          </a:prstGeom>
        </p:spPr>
        <p:txBody>
          <a:bodyPr/>
          <a:lstStyle/>
          <a:p>
            <a:endParaRPr lang="en-US" dirty="0"/>
          </a:p>
        </p:txBody>
      </p:sp>
      <p:sp>
        <p:nvSpPr>
          <p:cNvPr id="8" name="Slide Number Placeholder 5">
            <a:extLst>
              <a:ext uri="{FF2B5EF4-FFF2-40B4-BE49-F238E27FC236}">
                <a16:creationId xmlns:a16="http://schemas.microsoft.com/office/drawing/2014/main" id="{0FEDC9B2-DEFB-E449-1A1F-85E60AE319B5}"/>
              </a:ext>
            </a:extLst>
          </p:cNvPr>
          <p:cNvSpPr>
            <a:spLocks noGrp="1"/>
          </p:cNvSpPr>
          <p:nvPr>
            <p:ph type="sldNum" sz="quarter" idx="4"/>
          </p:nvPr>
        </p:nvSpPr>
        <p:spPr>
          <a:xfrm>
            <a:off x="11706126" y="6638826"/>
            <a:ext cx="485874" cy="219174"/>
          </a:xfrm>
          <a:prstGeom prst="rect">
            <a:avLst/>
          </a:prstGeom>
        </p:spPr>
        <p:txBody>
          <a:bodyPr vert="horz" lIns="91440" tIns="45720" rIns="91440" bIns="45720" rtlCol="0" anchor="ctr"/>
          <a:lstStyle>
            <a:lvl1pPr algn="ctr">
              <a:defRPr sz="1000" b="1" i="0">
                <a:solidFill>
                  <a:schemeClr val="bg2"/>
                </a:solidFill>
                <a:latin typeface="Exo 2 Semi Bold" pitchFamily="2" charset="77"/>
              </a:defRPr>
            </a:lvl1pPr>
          </a:lstStyle>
          <a:p>
            <a:fld id="{6FB6B91F-BB11-E946-B7F6-1372EDB8DEC1}" type="slidenum">
              <a:rPr lang="en-US" smtClean="0"/>
              <a:pPr/>
              <a:t>‹#›</a:t>
            </a:fld>
            <a:endParaRPr lang="en-US" dirty="0"/>
          </a:p>
        </p:txBody>
      </p:sp>
      <p:sp>
        <p:nvSpPr>
          <p:cNvPr id="11" name="Text Placeholder 3">
            <a:extLst>
              <a:ext uri="{FF2B5EF4-FFF2-40B4-BE49-F238E27FC236}">
                <a16:creationId xmlns:a16="http://schemas.microsoft.com/office/drawing/2014/main" id="{091DFAAA-765D-7F91-86A5-C0F112B8D169}"/>
              </a:ext>
            </a:extLst>
          </p:cNvPr>
          <p:cNvSpPr>
            <a:spLocks noGrp="1"/>
          </p:cNvSpPr>
          <p:nvPr>
            <p:ph type="body" sz="quarter" idx="15" hasCustomPrompt="1"/>
          </p:nvPr>
        </p:nvSpPr>
        <p:spPr>
          <a:xfrm>
            <a:off x="4224629" y="6584451"/>
            <a:ext cx="3749040" cy="266128"/>
          </a:xfrm>
          <a:prstGeom prst="rect">
            <a:avLst/>
          </a:prstGeom>
        </p:spPr>
        <p:txBody>
          <a:bodyPr>
            <a:normAutofit/>
          </a:bodyPr>
          <a:lstStyle>
            <a:lvl1pPr marL="0" indent="0" algn="ctr">
              <a:buNone/>
              <a:defRPr sz="900">
                <a:solidFill>
                  <a:schemeClr val="bg1"/>
                </a:solidFill>
              </a:defRPr>
            </a:lvl1pPr>
          </a:lstStyle>
          <a:p>
            <a:r>
              <a:rPr lang="en-US" dirty="0"/>
              <a:t>CLICK TO EDIT CONTROL MARKING//CATEGORY</a:t>
            </a:r>
          </a:p>
        </p:txBody>
      </p:sp>
      <p:sp>
        <p:nvSpPr>
          <p:cNvPr id="12" name="Text Placeholder 3">
            <a:extLst>
              <a:ext uri="{FF2B5EF4-FFF2-40B4-BE49-F238E27FC236}">
                <a16:creationId xmlns:a16="http://schemas.microsoft.com/office/drawing/2014/main" id="{FD0AEE52-C09E-3992-7EF9-62FF9C05B149}"/>
              </a:ext>
            </a:extLst>
          </p:cNvPr>
          <p:cNvSpPr>
            <a:spLocks noGrp="1"/>
          </p:cNvSpPr>
          <p:nvPr>
            <p:ph type="body" sz="quarter" idx="14" hasCustomPrompt="1"/>
          </p:nvPr>
        </p:nvSpPr>
        <p:spPr>
          <a:xfrm>
            <a:off x="4224629" y="70119"/>
            <a:ext cx="3749040" cy="266128"/>
          </a:xfrm>
          <a:prstGeom prst="rect">
            <a:avLst/>
          </a:prstGeom>
        </p:spPr>
        <p:txBody>
          <a:bodyPr>
            <a:normAutofit/>
          </a:bodyPr>
          <a:lstStyle>
            <a:lvl1pPr marL="0" indent="0" algn="ctr">
              <a:buNone/>
              <a:defRPr sz="900">
                <a:solidFill>
                  <a:schemeClr val="bg1"/>
                </a:solidFill>
              </a:defRPr>
            </a:lvl1pPr>
          </a:lstStyle>
          <a:p>
            <a:r>
              <a:rPr lang="en-US" dirty="0"/>
              <a:t>CLICK TO EDIT CONTROL MARKING//CATEGORY</a:t>
            </a:r>
          </a:p>
        </p:txBody>
      </p:sp>
    </p:spTree>
    <p:extLst>
      <p:ext uri="{BB962C8B-B14F-4D97-AF65-F5344CB8AC3E}">
        <p14:creationId xmlns:p14="http://schemas.microsoft.com/office/powerpoint/2010/main" val="3198555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F8CC-3E43-A85C-9344-193E875021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F8D0F1-51E4-9312-35FA-EBC9F9852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A600A1-59C0-D0C7-3626-2E2FBEC184B9}"/>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5" name="Footer Placeholder 4">
            <a:extLst>
              <a:ext uri="{FF2B5EF4-FFF2-40B4-BE49-F238E27FC236}">
                <a16:creationId xmlns:a16="http://schemas.microsoft.com/office/drawing/2014/main" id="{DC6976CA-F212-DD8E-5DE9-4192D46A81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986303-9902-D2CA-8F40-E48B089F1C2D}"/>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411878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309D9-6BDA-42E4-8A4C-2269C3465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E873ED-1F98-A682-CBDD-B1E341667D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AC949E-935D-4FB1-26AC-9E715AE5963D}"/>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5" name="Footer Placeholder 4">
            <a:extLst>
              <a:ext uri="{FF2B5EF4-FFF2-40B4-BE49-F238E27FC236}">
                <a16:creationId xmlns:a16="http://schemas.microsoft.com/office/drawing/2014/main" id="{1D7A976D-DB9C-9D35-A47B-267CFF3023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22F0D5-F187-D1A0-6477-1F605CF23199}"/>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805791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6FCDF-35A7-FD33-6338-3CD2BEC94D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4F14EA-4DDF-B099-49C4-81A7924DF9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3BCC38-1FC1-B53C-E61B-12203F833F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577D9D-0E72-1452-348A-AFF99FBED603}"/>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6" name="Footer Placeholder 5">
            <a:extLst>
              <a:ext uri="{FF2B5EF4-FFF2-40B4-BE49-F238E27FC236}">
                <a16:creationId xmlns:a16="http://schemas.microsoft.com/office/drawing/2014/main" id="{CDA4E8A0-4FEF-1FD2-C2C1-6F6E3D126C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F6D8C5-FB36-DDB2-CB50-4E2236157B9E}"/>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46004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5F69-00D9-90BA-C628-AB25E1C615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C15F91-AC93-333A-3816-0202D24A3B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AD21C2-CB27-A17E-ED61-A926EB23CD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B8173A-3630-EFA8-B0CB-4DFE8AFAC7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D8C8F1-24BB-2B4E-4196-1F93A6AC3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D9D28A-618C-92BF-58B5-7D48B690E27D}"/>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8" name="Footer Placeholder 7">
            <a:extLst>
              <a:ext uri="{FF2B5EF4-FFF2-40B4-BE49-F238E27FC236}">
                <a16:creationId xmlns:a16="http://schemas.microsoft.com/office/drawing/2014/main" id="{45D81548-607B-1E79-F9D0-33C0051546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BF34B-9FDF-A670-B2FE-4F2BCE979C21}"/>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44841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23553-6A7A-C12C-9771-C40BA8C878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96FF16-5AF8-DB2E-8286-6D312418C94F}"/>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4" name="Footer Placeholder 3">
            <a:extLst>
              <a:ext uri="{FF2B5EF4-FFF2-40B4-BE49-F238E27FC236}">
                <a16:creationId xmlns:a16="http://schemas.microsoft.com/office/drawing/2014/main" id="{689D47CA-5267-E643-5394-DE54C7347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C7D83-42A1-C861-F92B-5B8CD375A0B0}"/>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316581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65264C-27BF-D670-7B32-1C22C4A9695A}"/>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3" name="Footer Placeholder 2">
            <a:extLst>
              <a:ext uri="{FF2B5EF4-FFF2-40B4-BE49-F238E27FC236}">
                <a16:creationId xmlns:a16="http://schemas.microsoft.com/office/drawing/2014/main" id="{3CC88379-5D66-6C7D-D070-309F624DD3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FCA020-37AA-FCB4-7D68-4D8EBC7CB4AF}"/>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01276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0408C-78C9-D165-8584-94C4875C9D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7A1754-F7FE-D300-4261-009BBDD70C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BAE5A4-2930-19CD-64C3-674EDA39D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8FBDD-C462-B1FC-3269-15C96EFC98EE}"/>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6" name="Footer Placeholder 5">
            <a:extLst>
              <a:ext uri="{FF2B5EF4-FFF2-40B4-BE49-F238E27FC236}">
                <a16:creationId xmlns:a16="http://schemas.microsoft.com/office/drawing/2014/main" id="{E8E799C2-632C-327E-E445-CF1245E610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47FC4-44F1-C11E-C6AD-B5DAE213159F}"/>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3645371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C6BB6-9259-4506-A142-880F6DF8DF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87CB85-891E-E60A-165D-5AAE8E3E59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AE302D-034E-4487-5844-7162940D0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581FA5-E7F3-9015-C051-9B9B10529EAF}"/>
              </a:ext>
            </a:extLst>
          </p:cNvPr>
          <p:cNvSpPr>
            <a:spLocks noGrp="1"/>
          </p:cNvSpPr>
          <p:nvPr>
            <p:ph type="dt" sz="half" idx="10"/>
          </p:nvPr>
        </p:nvSpPr>
        <p:spPr/>
        <p:txBody>
          <a:bodyPr/>
          <a:lstStyle/>
          <a:p>
            <a:fld id="{DE9D8152-129D-BC47-88E2-5F07711F903A}" type="datetimeFigureOut">
              <a:rPr lang="en-US" smtClean="0"/>
              <a:t>4/9/25</a:t>
            </a:fld>
            <a:endParaRPr lang="en-US"/>
          </a:p>
        </p:txBody>
      </p:sp>
      <p:sp>
        <p:nvSpPr>
          <p:cNvPr id="6" name="Footer Placeholder 5">
            <a:extLst>
              <a:ext uri="{FF2B5EF4-FFF2-40B4-BE49-F238E27FC236}">
                <a16:creationId xmlns:a16="http://schemas.microsoft.com/office/drawing/2014/main" id="{4CE24221-543D-4104-CAB0-5DBBA47294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CE5A3A-B146-0CD0-06C1-7AFC2F8300BF}"/>
              </a:ext>
            </a:extLst>
          </p:cNvPr>
          <p:cNvSpPr>
            <a:spLocks noGrp="1"/>
          </p:cNvSpPr>
          <p:nvPr>
            <p:ph type="sldNum" sz="quarter" idx="12"/>
          </p:nvPr>
        </p:nvSpPr>
        <p:spPr/>
        <p:txBody>
          <a:bodyPr/>
          <a:lstStyle/>
          <a:p>
            <a:fld id="{6D1CB2F7-B35F-F547-85DC-DABA7F56AB3D}" type="slidenum">
              <a:rPr lang="en-US" smtClean="0"/>
              <a:t>‹#›</a:t>
            </a:fld>
            <a:endParaRPr lang="en-US"/>
          </a:p>
        </p:txBody>
      </p:sp>
    </p:spTree>
    <p:extLst>
      <p:ext uri="{BB962C8B-B14F-4D97-AF65-F5344CB8AC3E}">
        <p14:creationId xmlns:p14="http://schemas.microsoft.com/office/powerpoint/2010/main" val="1687967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01CA86-C9DC-E787-C086-314590A177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1BE021-FCE9-9B07-D008-BCD704F83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5B0CC-9755-E6B8-14A1-73241B9287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9D8152-129D-BC47-88E2-5F07711F903A}" type="datetimeFigureOut">
              <a:rPr lang="en-US" smtClean="0"/>
              <a:t>4/9/25</a:t>
            </a:fld>
            <a:endParaRPr lang="en-US"/>
          </a:p>
        </p:txBody>
      </p:sp>
      <p:sp>
        <p:nvSpPr>
          <p:cNvPr id="5" name="Footer Placeholder 4">
            <a:extLst>
              <a:ext uri="{FF2B5EF4-FFF2-40B4-BE49-F238E27FC236}">
                <a16:creationId xmlns:a16="http://schemas.microsoft.com/office/drawing/2014/main" id="{30AC948E-27B3-6FD8-CC2A-62762FEC2F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94A0D88-7F6B-A645-9DEC-9FBCC746F5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1CB2F7-B35F-F547-85DC-DABA7F56AB3D}" type="slidenum">
              <a:rPr lang="en-US" smtClean="0"/>
              <a:t>‹#›</a:t>
            </a:fld>
            <a:endParaRPr lang="en-US"/>
          </a:p>
        </p:txBody>
      </p:sp>
    </p:spTree>
    <p:extLst>
      <p:ext uri="{BB962C8B-B14F-4D97-AF65-F5344CB8AC3E}">
        <p14:creationId xmlns:p14="http://schemas.microsoft.com/office/powerpoint/2010/main" val="941590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bm.com/docs/en/storage-ceph/7?topic=target-defining-nvme-subsyste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953C9C-023E-ECC2-5DC0-58B2A82923A0}"/>
              </a:ext>
            </a:extLst>
          </p:cNvPr>
          <p:cNvSpPr>
            <a:spLocks noGrp="1"/>
          </p:cNvSpPr>
          <p:nvPr>
            <p:ph idx="12"/>
          </p:nvPr>
        </p:nvSpPr>
        <p:spPr>
          <a:xfrm>
            <a:off x="352326" y="6006298"/>
            <a:ext cx="11239500" cy="269204"/>
          </a:xfrm>
        </p:spPr>
        <p:txBody>
          <a:bodyPr>
            <a:normAutofit fontScale="85000" lnSpcReduction="20000"/>
          </a:bodyPr>
          <a:lstStyle/>
          <a:p>
            <a:pPr marL="0" indent="0">
              <a:buNone/>
            </a:pPr>
            <a:r>
              <a:rPr lang="en-US" dirty="0"/>
              <a:t>https://flux-</a:t>
            </a:r>
            <a:r>
              <a:rPr lang="en-US" dirty="0" err="1"/>
              <a:t>framework.readthedocs.io</a:t>
            </a:r>
            <a:r>
              <a:rPr lang="en-US" dirty="0"/>
              <a:t>/projects/flux-</a:t>
            </a:r>
            <a:r>
              <a:rPr lang="en-US" dirty="0" err="1"/>
              <a:t>rfc</a:t>
            </a:r>
            <a:r>
              <a:rPr lang="en-US" dirty="0"/>
              <a:t>/</a:t>
            </a:r>
            <a:r>
              <a:rPr lang="en-US" dirty="0" err="1"/>
              <a:t>en</a:t>
            </a:r>
            <a:r>
              <a:rPr lang="en-US" dirty="0"/>
              <a:t>/latest/spec_4.html</a:t>
            </a:r>
          </a:p>
        </p:txBody>
      </p:sp>
      <p:sp>
        <p:nvSpPr>
          <p:cNvPr id="3" name="Title 2">
            <a:extLst>
              <a:ext uri="{FF2B5EF4-FFF2-40B4-BE49-F238E27FC236}">
                <a16:creationId xmlns:a16="http://schemas.microsoft.com/office/drawing/2014/main" id="{4004B294-579A-A54C-CDA7-67E0587B3D6F}"/>
              </a:ext>
            </a:extLst>
          </p:cNvPr>
          <p:cNvSpPr>
            <a:spLocks noGrp="1"/>
          </p:cNvSpPr>
          <p:nvPr>
            <p:ph type="title"/>
          </p:nvPr>
        </p:nvSpPr>
        <p:spPr/>
        <p:txBody>
          <a:bodyPr>
            <a:normAutofit fontScale="90000"/>
          </a:bodyPr>
          <a:lstStyle/>
          <a:p>
            <a:pPr algn="ctr"/>
            <a:r>
              <a:rPr lang="en-US" dirty="0"/>
              <a:t>Flux Architecture and Resource Pools</a:t>
            </a:r>
          </a:p>
        </p:txBody>
      </p:sp>
      <p:sp>
        <p:nvSpPr>
          <p:cNvPr id="4" name="Slide Number Placeholder 3">
            <a:extLst>
              <a:ext uri="{FF2B5EF4-FFF2-40B4-BE49-F238E27FC236}">
                <a16:creationId xmlns:a16="http://schemas.microsoft.com/office/drawing/2014/main" id="{22B9ADFE-F811-1350-2E38-E3B793A919E2}"/>
              </a:ext>
            </a:extLst>
          </p:cNvPr>
          <p:cNvSpPr>
            <a:spLocks noGrp="1"/>
          </p:cNvSpPr>
          <p:nvPr>
            <p:ph type="sldNum" sz="quarter" idx="4"/>
          </p:nvPr>
        </p:nvSpPr>
        <p:spPr/>
        <p:txBody>
          <a:bodyPr/>
          <a:lstStyle/>
          <a:p>
            <a:fld id="{6FB6B91F-BB11-E946-B7F6-1372EDB8DEC1}" type="slidenum">
              <a:rPr lang="en-US" smtClean="0">
                <a:solidFill>
                  <a:schemeClr val="bg2">
                    <a:lumMod val="75000"/>
                  </a:schemeClr>
                </a:solidFill>
              </a:rPr>
              <a:pPr/>
              <a:t>1</a:t>
            </a:fld>
            <a:endParaRPr lang="en-US" dirty="0">
              <a:solidFill>
                <a:schemeClr val="bg2">
                  <a:lumMod val="75000"/>
                </a:schemeClr>
              </a:solidFill>
            </a:endParaRPr>
          </a:p>
        </p:txBody>
      </p:sp>
      <p:sp>
        <p:nvSpPr>
          <p:cNvPr id="5" name="Text Placeholder 4">
            <a:extLst>
              <a:ext uri="{FF2B5EF4-FFF2-40B4-BE49-F238E27FC236}">
                <a16:creationId xmlns:a16="http://schemas.microsoft.com/office/drawing/2014/main" id="{5C859F30-451A-DA48-12E8-4795E7053A52}"/>
              </a:ext>
            </a:extLst>
          </p:cNvPr>
          <p:cNvSpPr>
            <a:spLocks noGrp="1"/>
          </p:cNvSpPr>
          <p:nvPr>
            <p:ph type="body" sz="quarter" idx="15"/>
          </p:nvPr>
        </p:nvSpPr>
        <p:spPr/>
        <p:txBody>
          <a:bodyPr/>
          <a:lstStyle/>
          <a:p>
            <a:r>
              <a:rPr lang="en-US" dirty="0"/>
              <a:t>UUR</a:t>
            </a:r>
          </a:p>
        </p:txBody>
      </p:sp>
      <p:sp>
        <p:nvSpPr>
          <p:cNvPr id="6" name="Text Placeholder 5">
            <a:extLst>
              <a:ext uri="{FF2B5EF4-FFF2-40B4-BE49-F238E27FC236}">
                <a16:creationId xmlns:a16="http://schemas.microsoft.com/office/drawing/2014/main" id="{5364CB1F-E996-9256-B5B2-7609C58203DA}"/>
              </a:ext>
            </a:extLst>
          </p:cNvPr>
          <p:cNvSpPr>
            <a:spLocks noGrp="1"/>
          </p:cNvSpPr>
          <p:nvPr>
            <p:ph type="body" sz="quarter" idx="14"/>
          </p:nvPr>
        </p:nvSpPr>
        <p:spPr/>
        <p:txBody>
          <a:bodyPr/>
          <a:lstStyle/>
          <a:p>
            <a:r>
              <a:rPr lang="en-US" dirty="0"/>
              <a:t>UUR</a:t>
            </a:r>
          </a:p>
        </p:txBody>
      </p:sp>
      <p:sp>
        <p:nvSpPr>
          <p:cNvPr id="8" name="TextBox 7">
            <a:extLst>
              <a:ext uri="{FF2B5EF4-FFF2-40B4-BE49-F238E27FC236}">
                <a16:creationId xmlns:a16="http://schemas.microsoft.com/office/drawing/2014/main" id="{58CF2F76-35D1-2F56-E5DB-A65A692358D2}"/>
              </a:ext>
            </a:extLst>
          </p:cNvPr>
          <p:cNvSpPr txBox="1"/>
          <p:nvPr/>
        </p:nvSpPr>
        <p:spPr>
          <a:xfrm>
            <a:off x="427382" y="3833808"/>
            <a:ext cx="8458200" cy="2441694"/>
          </a:xfrm>
          <a:prstGeom prst="rect">
            <a:avLst/>
          </a:prstGeom>
          <a:noFill/>
        </p:spPr>
        <p:txBody>
          <a:bodyPr wrap="square" rtlCol="0">
            <a:spAutoFit/>
          </a:bodyPr>
          <a:lstStyle/>
          <a:p>
            <a:pPr marL="285750" indent="-285750" algn="l">
              <a:spcBef>
                <a:spcPts val="1000"/>
              </a:spcBef>
              <a:spcAft>
                <a:spcPts val="600"/>
              </a:spcAft>
              <a:buFont typeface="Arial" panose="020B0604020202020204" pitchFamily="34" charset="0"/>
              <a:buChar char="•"/>
            </a:pPr>
            <a:r>
              <a:rPr lang="en-US" b="0" i="0" u="none" strike="noStrike" dirty="0">
                <a:solidFill>
                  <a:srgbClr val="404040"/>
                </a:solidFill>
                <a:effectLst/>
                <a:latin typeface="Lato" panose="020F0502020204030203" pitchFamily="34" charset="0"/>
              </a:rPr>
              <a:t>The concept to describe each identifiable resource is called </a:t>
            </a:r>
            <a:r>
              <a:rPr lang="en-US" b="0" i="1" u="none" strike="noStrike" dirty="0">
                <a:solidFill>
                  <a:srgbClr val="404040"/>
                </a:solidFill>
                <a:effectLst/>
                <a:latin typeface="Lato" panose="020F0502020204030203" pitchFamily="34" charset="0"/>
              </a:rPr>
              <a:t>resource pool</a:t>
            </a:r>
            <a:r>
              <a:rPr lang="en-US" b="0" i="0" u="none" strike="noStrike" dirty="0">
                <a:solidFill>
                  <a:srgbClr val="404040"/>
                </a:solidFill>
                <a:effectLst/>
                <a:latin typeface="Lato" panose="020F0502020204030203" pitchFamily="34" charset="0"/>
              </a:rPr>
              <a:t>. A resource pool is a group of one or more </a:t>
            </a:r>
            <a:r>
              <a:rPr lang="en-US" b="0" i="1" u="none" strike="noStrike" dirty="0">
                <a:solidFill>
                  <a:srgbClr val="404040"/>
                </a:solidFill>
                <a:effectLst/>
                <a:latin typeface="Lato" panose="020F0502020204030203" pitchFamily="34" charset="0"/>
              </a:rPr>
              <a:t>indistinguishable</a:t>
            </a:r>
            <a:r>
              <a:rPr lang="en-US" b="0" i="0" u="none" strike="noStrike" dirty="0">
                <a:solidFill>
                  <a:srgbClr val="404040"/>
                </a:solidFill>
                <a:effectLst/>
                <a:latin typeface="Lato" panose="020F0502020204030203" pitchFamily="34" charset="0"/>
              </a:rPr>
              <a:t> resources of a same kind. </a:t>
            </a:r>
          </a:p>
          <a:p>
            <a:pPr marL="285750" indent="-285750" algn="l">
              <a:spcBef>
                <a:spcPts val="1000"/>
              </a:spcBef>
              <a:spcAft>
                <a:spcPts val="600"/>
              </a:spcAft>
              <a:buFont typeface="Arial" panose="020B0604020202020204" pitchFamily="34" charset="0"/>
              <a:buChar char="•"/>
            </a:pPr>
            <a:r>
              <a:rPr lang="en-US" b="0" i="0" u="none" strike="noStrike" dirty="0">
                <a:solidFill>
                  <a:srgbClr val="404040"/>
                </a:solidFill>
                <a:effectLst/>
                <a:latin typeface="Lato" panose="020F0502020204030203" pitchFamily="34" charset="0"/>
              </a:rPr>
              <a:t>When a resource needs to described at coarse granularity, it can be pooled together with other resources of the same type. Conversely, when finer granularity is required, it can be promoted to its own individual pool. </a:t>
            </a:r>
          </a:p>
          <a:p>
            <a:pPr marL="285750" indent="-285750" algn="l">
              <a:spcBef>
                <a:spcPts val="1000"/>
              </a:spcBef>
              <a:spcAft>
                <a:spcPts val="600"/>
              </a:spcAft>
              <a:buFont typeface="Arial" panose="020B0604020202020204" pitchFamily="34" charset="0"/>
              <a:buChar char="•"/>
            </a:pPr>
            <a:endParaRPr lang="en-US" dirty="0">
              <a:solidFill>
                <a:schemeClr val="bg1"/>
              </a:solidFill>
            </a:endParaRPr>
          </a:p>
        </p:txBody>
      </p:sp>
      <p:sp>
        <p:nvSpPr>
          <p:cNvPr id="11" name="Rectangle 10">
            <a:extLst>
              <a:ext uri="{FF2B5EF4-FFF2-40B4-BE49-F238E27FC236}">
                <a16:creationId xmlns:a16="http://schemas.microsoft.com/office/drawing/2014/main" id="{5718B5E2-6D5C-6116-4EF8-970F6D255FDB}"/>
              </a:ext>
            </a:extLst>
          </p:cNvPr>
          <p:cNvSpPr/>
          <p:nvPr/>
        </p:nvSpPr>
        <p:spPr>
          <a:xfrm>
            <a:off x="1451450" y="2079981"/>
            <a:ext cx="1098787" cy="626165"/>
          </a:xfrm>
          <a:prstGeom prst="rect">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0</a:t>
            </a:r>
          </a:p>
        </p:txBody>
      </p:sp>
      <p:sp>
        <p:nvSpPr>
          <p:cNvPr id="12" name="Rectangle 11">
            <a:extLst>
              <a:ext uri="{FF2B5EF4-FFF2-40B4-BE49-F238E27FC236}">
                <a16:creationId xmlns:a16="http://schemas.microsoft.com/office/drawing/2014/main" id="{006C3279-DE4E-4C6A-CFB3-AB7D86899EB5}"/>
              </a:ext>
            </a:extLst>
          </p:cNvPr>
          <p:cNvSpPr/>
          <p:nvPr/>
        </p:nvSpPr>
        <p:spPr>
          <a:xfrm>
            <a:off x="3164294" y="1655911"/>
            <a:ext cx="1098787"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p:txBody>
      </p:sp>
      <p:sp>
        <p:nvSpPr>
          <p:cNvPr id="13" name="Rectangle 12">
            <a:extLst>
              <a:ext uri="{FF2B5EF4-FFF2-40B4-BE49-F238E27FC236}">
                <a16:creationId xmlns:a16="http://schemas.microsoft.com/office/drawing/2014/main" id="{EF986573-B10C-2558-EBE1-0C1840F8334D}"/>
              </a:ext>
            </a:extLst>
          </p:cNvPr>
          <p:cNvSpPr/>
          <p:nvPr/>
        </p:nvSpPr>
        <p:spPr>
          <a:xfrm>
            <a:off x="3130651" y="2658106"/>
            <a:ext cx="1098787"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2</a:t>
            </a:r>
          </a:p>
        </p:txBody>
      </p:sp>
      <p:cxnSp>
        <p:nvCxnSpPr>
          <p:cNvPr id="15" name="Straight Arrow Connector 14">
            <a:extLst>
              <a:ext uri="{FF2B5EF4-FFF2-40B4-BE49-F238E27FC236}">
                <a16:creationId xmlns:a16="http://schemas.microsoft.com/office/drawing/2014/main" id="{3B4EB945-80A6-9A17-BEF1-C345542352D5}"/>
              </a:ext>
            </a:extLst>
          </p:cNvPr>
          <p:cNvCxnSpPr>
            <a:stCxn id="11" idx="3"/>
            <a:endCxn id="12" idx="1"/>
          </p:cNvCxnSpPr>
          <p:nvPr/>
        </p:nvCxnSpPr>
        <p:spPr>
          <a:xfrm flipV="1">
            <a:off x="2550237" y="1968994"/>
            <a:ext cx="614057" cy="42407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CB20BDD-F3BC-C1C1-7AA0-0F1ED966D0D4}"/>
              </a:ext>
            </a:extLst>
          </p:cNvPr>
          <p:cNvCxnSpPr>
            <a:cxnSpLocks/>
            <a:stCxn id="11" idx="3"/>
            <a:endCxn id="13" idx="1"/>
          </p:cNvCxnSpPr>
          <p:nvPr/>
        </p:nvCxnSpPr>
        <p:spPr>
          <a:xfrm>
            <a:off x="2550237" y="2393064"/>
            <a:ext cx="580414" cy="578125"/>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611F1F11-3BFC-9CEE-D0C7-81CD693F7846}"/>
              </a:ext>
            </a:extLst>
          </p:cNvPr>
          <p:cNvSpPr/>
          <p:nvPr/>
        </p:nvSpPr>
        <p:spPr>
          <a:xfrm>
            <a:off x="4997213" y="932775"/>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3</a:t>
            </a:r>
          </a:p>
        </p:txBody>
      </p:sp>
      <p:sp>
        <p:nvSpPr>
          <p:cNvPr id="20" name="Rectangle 19">
            <a:extLst>
              <a:ext uri="{FF2B5EF4-FFF2-40B4-BE49-F238E27FC236}">
                <a16:creationId xmlns:a16="http://schemas.microsoft.com/office/drawing/2014/main" id="{C3026BA1-7B19-D46F-F5A7-12FEAA350A7A}"/>
              </a:ext>
            </a:extLst>
          </p:cNvPr>
          <p:cNvSpPr/>
          <p:nvPr/>
        </p:nvSpPr>
        <p:spPr>
          <a:xfrm>
            <a:off x="5000975" y="1639100"/>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4</a:t>
            </a:r>
          </a:p>
        </p:txBody>
      </p:sp>
      <p:sp>
        <p:nvSpPr>
          <p:cNvPr id="21" name="Rectangle 20">
            <a:extLst>
              <a:ext uri="{FF2B5EF4-FFF2-40B4-BE49-F238E27FC236}">
                <a16:creationId xmlns:a16="http://schemas.microsoft.com/office/drawing/2014/main" id="{DBEC3A98-19DB-8D5B-C5E6-27B0FBC8208F}"/>
              </a:ext>
            </a:extLst>
          </p:cNvPr>
          <p:cNvSpPr/>
          <p:nvPr/>
        </p:nvSpPr>
        <p:spPr>
          <a:xfrm>
            <a:off x="4997213" y="2442349"/>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5</a:t>
            </a:r>
          </a:p>
        </p:txBody>
      </p:sp>
      <p:sp>
        <p:nvSpPr>
          <p:cNvPr id="22" name="Rectangle 21">
            <a:extLst>
              <a:ext uri="{FF2B5EF4-FFF2-40B4-BE49-F238E27FC236}">
                <a16:creationId xmlns:a16="http://schemas.microsoft.com/office/drawing/2014/main" id="{6787AE5E-42F6-FE67-8211-AEEBAE247012}"/>
              </a:ext>
            </a:extLst>
          </p:cNvPr>
          <p:cNvSpPr/>
          <p:nvPr/>
        </p:nvSpPr>
        <p:spPr>
          <a:xfrm>
            <a:off x="4997213" y="3189267"/>
            <a:ext cx="1098787" cy="626165"/>
          </a:xfrm>
          <a:prstGeom prst="rect">
            <a:avLst/>
          </a:prstGeom>
          <a:solidFill>
            <a:srgbClr val="F491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6</a:t>
            </a:r>
          </a:p>
        </p:txBody>
      </p:sp>
      <p:cxnSp>
        <p:nvCxnSpPr>
          <p:cNvPr id="23" name="Straight Arrow Connector 22">
            <a:extLst>
              <a:ext uri="{FF2B5EF4-FFF2-40B4-BE49-F238E27FC236}">
                <a16:creationId xmlns:a16="http://schemas.microsoft.com/office/drawing/2014/main" id="{7EB154AA-4C50-0E6A-A62E-D4F5AAFD362B}"/>
              </a:ext>
            </a:extLst>
          </p:cNvPr>
          <p:cNvCxnSpPr>
            <a:cxnSpLocks/>
            <a:stCxn id="12" idx="3"/>
          </p:cNvCxnSpPr>
          <p:nvPr/>
        </p:nvCxnSpPr>
        <p:spPr>
          <a:xfrm flipV="1">
            <a:off x="4263081" y="1261100"/>
            <a:ext cx="734132" cy="707894"/>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0F60213-AFA5-C9F4-BD1A-45C69A219B62}"/>
              </a:ext>
            </a:extLst>
          </p:cNvPr>
          <p:cNvCxnSpPr>
            <a:cxnSpLocks/>
            <a:endCxn id="20" idx="1"/>
          </p:cNvCxnSpPr>
          <p:nvPr/>
        </p:nvCxnSpPr>
        <p:spPr>
          <a:xfrm flipV="1">
            <a:off x="4229438" y="1952183"/>
            <a:ext cx="771537" cy="1681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7A7F11C-AF62-7F66-D752-18C67423C4DF}"/>
              </a:ext>
            </a:extLst>
          </p:cNvPr>
          <p:cNvCxnSpPr>
            <a:cxnSpLocks/>
            <a:stCxn id="13" idx="3"/>
            <a:endCxn id="21" idx="1"/>
          </p:cNvCxnSpPr>
          <p:nvPr/>
        </p:nvCxnSpPr>
        <p:spPr>
          <a:xfrm flipV="1">
            <a:off x="4229438" y="2755432"/>
            <a:ext cx="767775" cy="215757"/>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D7DC93D7-6485-43A7-BF8E-FCA1898B5B1D}"/>
              </a:ext>
            </a:extLst>
          </p:cNvPr>
          <p:cNvCxnSpPr>
            <a:cxnSpLocks/>
            <a:endCxn id="22" idx="1"/>
          </p:cNvCxnSpPr>
          <p:nvPr/>
        </p:nvCxnSpPr>
        <p:spPr>
          <a:xfrm>
            <a:off x="4195795" y="3091639"/>
            <a:ext cx="801418" cy="410711"/>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60E1BC4-21A0-3F8F-9E30-F66932EEE333}"/>
              </a:ext>
            </a:extLst>
          </p:cNvPr>
          <p:cNvSpPr txBox="1"/>
          <p:nvPr/>
        </p:nvSpPr>
        <p:spPr>
          <a:xfrm>
            <a:off x="9022708" y="3643332"/>
            <a:ext cx="3108325" cy="3105081"/>
          </a:xfrm>
          <a:prstGeom prst="rect">
            <a:avLst/>
          </a:prstGeom>
          <a:noFill/>
        </p:spPr>
        <p:txBody>
          <a:bodyPr wrap="square">
            <a:spAutoFit/>
          </a:bodyPr>
          <a:lstStyle/>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Type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UUID</a:t>
            </a:r>
            <a:r>
              <a:rPr lang="en-US" sz="1000" b="0" i="0" u="none" strike="noStrike" dirty="0">
                <a:solidFill>
                  <a:schemeClr val="bg2">
                    <a:lumMod val="75000"/>
                  </a:schemeClr>
                </a:solidFill>
                <a:effectLst/>
                <a:latin typeface="Menlo" panose="020B0609030804020204" pitchFamily="49" charset="0"/>
              </a:rPr>
              <a:t> (Unique ID for this resource)</a:t>
            </a:r>
          </a:p>
          <a:p>
            <a:pPr algn="l">
              <a:lnSpc>
                <a:spcPts val="1800"/>
              </a:lnSpc>
              <a:spcAft>
                <a:spcPts val="300"/>
              </a:spcAft>
              <a:buFont typeface="Arial" panose="020B0604020202020204" pitchFamily="34" charset="0"/>
              <a:buChar char="•"/>
            </a:pPr>
            <a:r>
              <a:rPr lang="en-US" sz="1000" b="1" i="0" u="none" strike="noStrike" dirty="0" err="1">
                <a:solidFill>
                  <a:schemeClr val="bg2">
                    <a:lumMod val="75000"/>
                  </a:schemeClr>
                </a:solidFill>
                <a:effectLst/>
                <a:latin typeface="Menlo" panose="020B0609030804020204" pitchFamily="49" charset="0"/>
              </a:rPr>
              <a:t>Basename</a:t>
            </a:r>
            <a:endParaRPr lang="en-US" sz="1000" b="1" i="0" u="none" strike="noStrike" dirty="0">
              <a:solidFill>
                <a:schemeClr val="bg2">
                  <a:lumMod val="75000"/>
                </a:schemeClr>
              </a:solidFill>
              <a:effectLst/>
              <a:latin typeface="Menlo" panose="020B0609030804020204" pitchFamily="49" charset="0"/>
            </a:endParaRP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Name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ID</a:t>
            </a:r>
            <a:r>
              <a:rPr lang="en-US" sz="1000" b="0" i="0" u="none" strike="noStrike" dirty="0">
                <a:solidFill>
                  <a:schemeClr val="bg2">
                    <a:lumMod val="75000"/>
                  </a:schemeClr>
                </a:solidFill>
                <a:effectLst/>
                <a:latin typeface="Menlo" panose="020B0609030804020204" pitchFamily="49" charset="0"/>
              </a:rPr>
              <a:t> (OPTIONAL numeric ID to be appended to </a:t>
            </a:r>
            <a:r>
              <a:rPr lang="en-US" sz="1000" b="0" i="0" u="none" strike="noStrike" dirty="0" err="1">
                <a:solidFill>
                  <a:schemeClr val="bg2">
                    <a:lumMod val="75000"/>
                  </a:schemeClr>
                </a:solidFill>
                <a:effectLst/>
                <a:latin typeface="Menlo" panose="020B0609030804020204" pitchFamily="49" charset="0"/>
              </a:rPr>
              <a:t>basename</a:t>
            </a:r>
            <a:r>
              <a:rPr lang="en-US" sz="1000" b="0" i="0" u="none" strike="noStrike" dirty="0">
                <a:solidFill>
                  <a:schemeClr val="bg2">
                    <a:lumMod val="75000"/>
                  </a:schemeClr>
                </a:solidFill>
                <a:effectLst/>
                <a:latin typeface="Menlo" panose="020B0609030804020204" pitchFamily="49" charset="0"/>
              </a:rPr>
              <a:t> to get name)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Properties</a:t>
            </a:r>
            <a:r>
              <a:rPr lang="en-US" sz="1000" b="0" i="0" u="none" strike="noStrike" dirty="0">
                <a:solidFill>
                  <a:schemeClr val="bg2">
                    <a:lumMod val="75000"/>
                  </a:schemeClr>
                </a:solidFill>
                <a:effectLst/>
                <a:latin typeface="Menlo" panose="020B0609030804020204" pitchFamily="49" charset="0"/>
              </a:rPr>
              <a:t> (static properties associated with this instance)</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Size</a:t>
            </a:r>
            <a:r>
              <a:rPr lang="en-US" sz="1000" b="0" i="0" u="none" strike="noStrike" dirty="0">
                <a:solidFill>
                  <a:schemeClr val="bg2">
                    <a:lumMod val="75000"/>
                  </a:schemeClr>
                </a:solidFill>
                <a:effectLst/>
                <a:latin typeface="Menlo" panose="020B0609030804020204" pitchFamily="49" charset="0"/>
              </a:rPr>
              <a:t> (Total number of resources in this pool)</a:t>
            </a:r>
          </a:p>
          <a:p>
            <a:pPr algn="l">
              <a:lnSpc>
                <a:spcPts val="1800"/>
              </a:lnSpc>
              <a:spcAft>
                <a:spcPts val="300"/>
              </a:spcAft>
              <a:buFont typeface="Arial" panose="020B0604020202020204" pitchFamily="34" charset="0"/>
              <a:buChar char="•"/>
            </a:pPr>
            <a:r>
              <a:rPr lang="en-US" sz="1000" b="1" i="0" u="none" strike="noStrike" dirty="0">
                <a:solidFill>
                  <a:schemeClr val="bg2">
                    <a:lumMod val="75000"/>
                  </a:schemeClr>
                </a:solidFill>
                <a:effectLst/>
                <a:latin typeface="Menlo" panose="020B0609030804020204" pitchFamily="49" charset="0"/>
              </a:rPr>
              <a:t>Units </a:t>
            </a:r>
            <a:r>
              <a:rPr lang="en-US" sz="1000" b="0" i="0" u="none" strike="noStrike" dirty="0">
                <a:solidFill>
                  <a:schemeClr val="bg2">
                    <a:lumMod val="75000"/>
                  </a:schemeClr>
                </a:solidFill>
                <a:effectLst/>
                <a:latin typeface="Menlo" panose="020B0609030804020204" pitchFamily="49" charset="0"/>
              </a:rPr>
              <a:t>(OPTIONAL units associated with the size value)</a:t>
            </a:r>
          </a:p>
        </p:txBody>
      </p:sp>
      <p:sp>
        <p:nvSpPr>
          <p:cNvPr id="36" name="Magnetic Disk 35">
            <a:extLst>
              <a:ext uri="{FF2B5EF4-FFF2-40B4-BE49-F238E27FC236}">
                <a16:creationId xmlns:a16="http://schemas.microsoft.com/office/drawing/2014/main" id="{4EB1ECFE-DB97-16E0-4C80-1F52367FB093}"/>
              </a:ext>
            </a:extLst>
          </p:cNvPr>
          <p:cNvSpPr/>
          <p:nvPr/>
        </p:nvSpPr>
        <p:spPr>
          <a:xfrm>
            <a:off x="9551773" y="1099751"/>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37" name="Magnetic Disk 36">
            <a:extLst>
              <a:ext uri="{FF2B5EF4-FFF2-40B4-BE49-F238E27FC236}">
                <a16:creationId xmlns:a16="http://schemas.microsoft.com/office/drawing/2014/main" id="{81B38CDC-9844-689C-2692-48B34ACE9A48}"/>
              </a:ext>
            </a:extLst>
          </p:cNvPr>
          <p:cNvSpPr/>
          <p:nvPr/>
        </p:nvSpPr>
        <p:spPr>
          <a:xfrm>
            <a:off x="9551773" y="1839878"/>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38" name="Magnetic Disk 37">
            <a:extLst>
              <a:ext uri="{FF2B5EF4-FFF2-40B4-BE49-F238E27FC236}">
                <a16:creationId xmlns:a16="http://schemas.microsoft.com/office/drawing/2014/main" id="{9ED88779-615C-0074-AD05-9571BEC625CB}"/>
              </a:ext>
            </a:extLst>
          </p:cNvPr>
          <p:cNvSpPr/>
          <p:nvPr/>
        </p:nvSpPr>
        <p:spPr>
          <a:xfrm>
            <a:off x="9551773" y="2544144"/>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39" name="Magnetic Disk 38">
            <a:extLst>
              <a:ext uri="{FF2B5EF4-FFF2-40B4-BE49-F238E27FC236}">
                <a16:creationId xmlns:a16="http://schemas.microsoft.com/office/drawing/2014/main" id="{3ACE2B8B-089A-214B-3AE7-7367ECD8FC55}"/>
              </a:ext>
            </a:extLst>
          </p:cNvPr>
          <p:cNvSpPr/>
          <p:nvPr/>
        </p:nvSpPr>
        <p:spPr>
          <a:xfrm>
            <a:off x="10677426" y="1096452"/>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40" name="Magnetic Disk 39">
            <a:extLst>
              <a:ext uri="{FF2B5EF4-FFF2-40B4-BE49-F238E27FC236}">
                <a16:creationId xmlns:a16="http://schemas.microsoft.com/office/drawing/2014/main" id="{98B4E46C-23DD-00F4-B551-B1337824981C}"/>
              </a:ext>
            </a:extLst>
          </p:cNvPr>
          <p:cNvSpPr/>
          <p:nvPr/>
        </p:nvSpPr>
        <p:spPr>
          <a:xfrm>
            <a:off x="10677426" y="1839877"/>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41" name="Magnetic Disk 40">
            <a:extLst>
              <a:ext uri="{FF2B5EF4-FFF2-40B4-BE49-F238E27FC236}">
                <a16:creationId xmlns:a16="http://schemas.microsoft.com/office/drawing/2014/main" id="{76B42A14-A691-B3CA-8717-7A40C445E351}"/>
              </a:ext>
            </a:extLst>
          </p:cNvPr>
          <p:cNvSpPr/>
          <p:nvPr/>
        </p:nvSpPr>
        <p:spPr>
          <a:xfrm>
            <a:off x="10677426" y="2525836"/>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cxnSp>
        <p:nvCxnSpPr>
          <p:cNvPr id="43" name="Straight Arrow Connector 42">
            <a:extLst>
              <a:ext uri="{FF2B5EF4-FFF2-40B4-BE49-F238E27FC236}">
                <a16:creationId xmlns:a16="http://schemas.microsoft.com/office/drawing/2014/main" id="{899CA5B0-C5F3-0FB1-D5E0-099380338A91}"/>
              </a:ext>
            </a:extLst>
          </p:cNvPr>
          <p:cNvCxnSpPr>
            <a:endCxn id="36" idx="2"/>
          </p:cNvCxnSpPr>
          <p:nvPr/>
        </p:nvCxnSpPr>
        <p:spPr>
          <a:xfrm>
            <a:off x="6096000" y="1326046"/>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19852AF-7F6A-C9C4-E2D6-12B885CBDAE9}"/>
              </a:ext>
            </a:extLst>
          </p:cNvPr>
          <p:cNvCxnSpPr/>
          <p:nvPr/>
        </p:nvCxnSpPr>
        <p:spPr>
          <a:xfrm>
            <a:off x="6103524" y="2042062"/>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56039C83-8C41-3EA5-4D30-9D447A374E14}"/>
              </a:ext>
            </a:extLst>
          </p:cNvPr>
          <p:cNvCxnSpPr/>
          <p:nvPr/>
        </p:nvCxnSpPr>
        <p:spPr>
          <a:xfrm>
            <a:off x="6103523" y="2761242"/>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Magnetic Disk 6">
            <a:extLst>
              <a:ext uri="{FF2B5EF4-FFF2-40B4-BE49-F238E27FC236}">
                <a16:creationId xmlns:a16="http://schemas.microsoft.com/office/drawing/2014/main" id="{918E3E3D-C021-F7A8-7591-F888D836875D}"/>
              </a:ext>
            </a:extLst>
          </p:cNvPr>
          <p:cNvSpPr/>
          <p:nvPr/>
        </p:nvSpPr>
        <p:spPr>
          <a:xfrm>
            <a:off x="9554458" y="3211795"/>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sp>
        <p:nvSpPr>
          <p:cNvPr id="9" name="Magnetic Disk 8">
            <a:extLst>
              <a:ext uri="{FF2B5EF4-FFF2-40B4-BE49-F238E27FC236}">
                <a16:creationId xmlns:a16="http://schemas.microsoft.com/office/drawing/2014/main" id="{E8986141-5F56-F416-C018-6374BDF57551}"/>
              </a:ext>
            </a:extLst>
          </p:cNvPr>
          <p:cNvSpPr/>
          <p:nvPr/>
        </p:nvSpPr>
        <p:spPr>
          <a:xfrm>
            <a:off x="10680111" y="3193487"/>
            <a:ext cx="914400" cy="459189"/>
          </a:xfrm>
          <a:prstGeom prst="flowChartMagneticDisk">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NVMe</a:t>
            </a:r>
            <a:endParaRPr lang="en-US" dirty="0">
              <a:solidFill>
                <a:schemeClr val="bg1"/>
              </a:solidFill>
            </a:endParaRPr>
          </a:p>
        </p:txBody>
      </p:sp>
      <p:cxnSp>
        <p:nvCxnSpPr>
          <p:cNvPr id="10" name="Straight Arrow Connector 9">
            <a:extLst>
              <a:ext uri="{FF2B5EF4-FFF2-40B4-BE49-F238E27FC236}">
                <a16:creationId xmlns:a16="http://schemas.microsoft.com/office/drawing/2014/main" id="{E1DC651E-6FCC-91EC-16F7-F9EF2CCEC3AD}"/>
              </a:ext>
            </a:extLst>
          </p:cNvPr>
          <p:cNvCxnSpPr/>
          <p:nvPr/>
        </p:nvCxnSpPr>
        <p:spPr>
          <a:xfrm>
            <a:off x="6106208" y="3428893"/>
            <a:ext cx="3455773" cy="3300"/>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652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342D8-7C9E-3AC7-08F2-292DAA965C0B}"/>
              </a:ext>
            </a:extLst>
          </p:cNvPr>
          <p:cNvSpPr>
            <a:spLocks noGrp="1"/>
          </p:cNvSpPr>
          <p:nvPr>
            <p:ph type="title"/>
          </p:nvPr>
        </p:nvSpPr>
        <p:spPr>
          <a:xfrm>
            <a:off x="838200" y="365125"/>
            <a:ext cx="10515600" cy="660787"/>
          </a:xfrm>
        </p:spPr>
        <p:txBody>
          <a:bodyPr>
            <a:normAutofit fontScale="90000"/>
          </a:bodyPr>
          <a:lstStyle/>
          <a:p>
            <a:pPr algn="ctr"/>
            <a:r>
              <a:rPr lang="en-US" dirty="0"/>
              <a:t>Sunfish </a:t>
            </a:r>
            <a:r>
              <a:rPr lang="en-US" dirty="0" err="1"/>
              <a:t>NVMeoF</a:t>
            </a:r>
            <a:r>
              <a:rPr lang="en-US" dirty="0"/>
              <a:t> Agent</a:t>
            </a:r>
          </a:p>
        </p:txBody>
      </p:sp>
      <p:sp>
        <p:nvSpPr>
          <p:cNvPr id="3" name="Content Placeholder 2">
            <a:extLst>
              <a:ext uri="{FF2B5EF4-FFF2-40B4-BE49-F238E27FC236}">
                <a16:creationId xmlns:a16="http://schemas.microsoft.com/office/drawing/2014/main" id="{7201AFA1-519A-3F32-4201-365D01AF3241}"/>
              </a:ext>
            </a:extLst>
          </p:cNvPr>
          <p:cNvSpPr>
            <a:spLocks noGrp="1"/>
          </p:cNvSpPr>
          <p:nvPr>
            <p:ph idx="1"/>
          </p:nvPr>
        </p:nvSpPr>
        <p:spPr>
          <a:xfrm>
            <a:off x="838200" y="1025912"/>
            <a:ext cx="10515600" cy="5151051"/>
          </a:xfrm>
        </p:spPr>
        <p:txBody>
          <a:bodyPr>
            <a:normAutofit/>
          </a:bodyPr>
          <a:lstStyle/>
          <a:p>
            <a:r>
              <a:rPr lang="en-US" sz="2000" dirty="0" err="1"/>
              <a:t>sudo</a:t>
            </a:r>
            <a:r>
              <a:rPr lang="en-US" sz="2000" dirty="0"/>
              <a:t> </a:t>
            </a:r>
            <a:r>
              <a:rPr lang="en-US" sz="2000" dirty="0" err="1"/>
              <a:t>nvme</a:t>
            </a:r>
            <a:r>
              <a:rPr lang="en-US" sz="2000" dirty="0"/>
              <a:t> discover -t TRANSPORT -a DISCOVERY_CONTROLLER_ADDRESS -s SERVICE_ID</a:t>
            </a:r>
            <a:endParaRPr lang="en-US" sz="1400" b="0" i="0" dirty="0">
              <a:solidFill>
                <a:srgbClr val="0C322C"/>
              </a:solidFill>
              <a:effectLst/>
              <a:latin typeface="Poppins" pitchFamily="2" charset="77"/>
            </a:endParaRPr>
          </a:p>
          <a:p>
            <a:pPr marL="457200" lvl="1" indent="0">
              <a:spcBef>
                <a:spcPts val="750"/>
              </a:spcBef>
              <a:buNone/>
            </a:pPr>
            <a:endParaRPr lang="en-US" sz="1600" dirty="0"/>
          </a:p>
          <a:p>
            <a:endParaRPr lang="en-US" sz="2000" dirty="0"/>
          </a:p>
          <a:p>
            <a:endParaRPr lang="en-US" sz="2000" dirty="0"/>
          </a:p>
          <a:p>
            <a:endParaRPr lang="en-US" sz="2000" dirty="0"/>
          </a:p>
          <a:p>
            <a:pPr marL="0" indent="0">
              <a:buNone/>
            </a:pPr>
            <a:endParaRPr lang="en-US" sz="2000" dirty="0"/>
          </a:p>
          <a:p>
            <a:endParaRPr lang="en-US" sz="2000" dirty="0"/>
          </a:p>
          <a:p>
            <a:pPr marL="0" indent="0">
              <a:buNone/>
            </a:pPr>
            <a:endParaRPr lang="en-US" sz="2000" dirty="0"/>
          </a:p>
          <a:p>
            <a:r>
              <a:rPr lang="en-US" sz="2000" dirty="0" err="1"/>
              <a:t>sudo</a:t>
            </a:r>
            <a:r>
              <a:rPr lang="en-US" sz="2000" dirty="0"/>
              <a:t> </a:t>
            </a:r>
            <a:r>
              <a:rPr lang="en-US" sz="2000" dirty="0" err="1"/>
              <a:t>nvme</a:t>
            </a:r>
            <a:r>
              <a:rPr lang="en-US" sz="2000" dirty="0"/>
              <a:t> discover -t </a:t>
            </a:r>
            <a:r>
              <a:rPr lang="en-US" sz="2000" dirty="0" err="1"/>
              <a:t>tcp</a:t>
            </a:r>
            <a:r>
              <a:rPr lang="en-US" sz="2000" dirty="0"/>
              <a:t> -a &lt;</a:t>
            </a:r>
            <a:r>
              <a:rPr lang="en-US" sz="2000" dirty="0" err="1"/>
              <a:t>ip</a:t>
            </a:r>
            <a:r>
              <a:rPr lang="en-US" sz="2000" dirty="0"/>
              <a:t> address&gt; -s 4420</a:t>
            </a:r>
          </a:p>
          <a:p>
            <a:r>
              <a:rPr lang="en-US" sz="2000" dirty="0" err="1"/>
              <a:t>nvme</a:t>
            </a:r>
            <a:r>
              <a:rPr lang="en-US" sz="2000" dirty="0"/>
              <a:t> discover --transport=</a:t>
            </a:r>
            <a:r>
              <a:rPr lang="en-US" sz="2000" dirty="0" err="1"/>
              <a:t>tcp</a:t>
            </a:r>
            <a:r>
              <a:rPr lang="en-US" sz="2000" dirty="0"/>
              <a:t> --host-</a:t>
            </a:r>
            <a:r>
              <a:rPr lang="en-US" sz="2000" dirty="0" err="1"/>
              <a:t>traddr</a:t>
            </a:r>
            <a:r>
              <a:rPr lang="en-US" sz="2000" dirty="0"/>
              <a:t>=&lt;</a:t>
            </a:r>
            <a:r>
              <a:rPr lang="en-US" sz="2000" dirty="0" err="1"/>
              <a:t>ip</a:t>
            </a:r>
            <a:r>
              <a:rPr lang="en-US" sz="2000" dirty="0"/>
              <a:t> address&gt; --</a:t>
            </a:r>
            <a:r>
              <a:rPr lang="en-US" sz="2000" dirty="0" err="1"/>
              <a:t>trsvcid</a:t>
            </a:r>
            <a:r>
              <a:rPr lang="en-US" sz="2000" dirty="0"/>
              <a:t>=8009</a:t>
            </a:r>
          </a:p>
        </p:txBody>
      </p:sp>
      <p:graphicFrame>
        <p:nvGraphicFramePr>
          <p:cNvPr id="5" name="Table 4">
            <a:extLst>
              <a:ext uri="{FF2B5EF4-FFF2-40B4-BE49-F238E27FC236}">
                <a16:creationId xmlns:a16="http://schemas.microsoft.com/office/drawing/2014/main" id="{622EAFAE-F6A8-B09E-A160-BFD25B875D47}"/>
              </a:ext>
            </a:extLst>
          </p:cNvPr>
          <p:cNvGraphicFramePr>
            <a:graphicFrameLocks noGrp="1"/>
          </p:cNvGraphicFramePr>
          <p:nvPr>
            <p:extLst>
              <p:ext uri="{D42A27DB-BD31-4B8C-83A1-F6EECF244321}">
                <p14:modId xmlns:p14="http://schemas.microsoft.com/office/powerpoint/2010/main" val="3171768868"/>
              </p:ext>
            </p:extLst>
          </p:nvPr>
        </p:nvGraphicFramePr>
        <p:xfrm>
          <a:off x="1937265" y="1495550"/>
          <a:ext cx="8128000" cy="247396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17622846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rgbClr val="0C322C"/>
                          </a:solidFill>
                          <a:effectLst/>
                          <a:latin typeface="Poppins" pitchFamily="2" charset="77"/>
                        </a:rPr>
                        <a:t>Replace </a:t>
                      </a:r>
                      <a:r>
                        <a:rPr lang="en-US" sz="1600" b="0" i="1" dirty="0">
                          <a:solidFill>
                            <a:srgbClr val="0C322C"/>
                          </a:solidFill>
                          <a:effectLst/>
                          <a:latin typeface="Roboto Mono" pitchFamily="49" charset="0"/>
                        </a:rPr>
                        <a:t>TRANSPORT</a:t>
                      </a:r>
                      <a:r>
                        <a:rPr lang="en-US" sz="1600" b="0" i="0" dirty="0">
                          <a:solidFill>
                            <a:srgbClr val="0C322C"/>
                          </a:solidFill>
                          <a:effectLst/>
                          <a:latin typeface="Poppins" pitchFamily="2" charset="77"/>
                        </a:rPr>
                        <a:t> with the underlying transport medium: loop, </a:t>
                      </a:r>
                      <a:r>
                        <a:rPr lang="en-US" sz="1600" b="0" i="0" dirty="0" err="1">
                          <a:solidFill>
                            <a:srgbClr val="0C322C"/>
                          </a:solidFill>
                          <a:effectLst/>
                          <a:latin typeface="Poppins" pitchFamily="2" charset="77"/>
                        </a:rPr>
                        <a:t>rdma</a:t>
                      </a:r>
                      <a:r>
                        <a:rPr lang="en-US" sz="1600" b="0" i="0" dirty="0">
                          <a:solidFill>
                            <a:srgbClr val="0C322C"/>
                          </a:solidFill>
                          <a:effectLst/>
                          <a:latin typeface="Poppins" pitchFamily="2" charset="77"/>
                        </a:rPr>
                        <a:t>, </a:t>
                      </a:r>
                      <a:r>
                        <a:rPr lang="en-US" sz="1600" b="0" i="0" dirty="0" err="1">
                          <a:solidFill>
                            <a:srgbClr val="0C322C"/>
                          </a:solidFill>
                          <a:effectLst/>
                          <a:latin typeface="Poppins" pitchFamily="2" charset="77"/>
                        </a:rPr>
                        <a:t>tcp</a:t>
                      </a:r>
                      <a:r>
                        <a:rPr lang="en-US" sz="1600" b="0" i="0" dirty="0">
                          <a:solidFill>
                            <a:srgbClr val="0C322C"/>
                          </a:solidFill>
                          <a:effectLst/>
                          <a:latin typeface="Poppins" pitchFamily="2" charset="77"/>
                        </a:rPr>
                        <a:t>, or fc. Replace </a:t>
                      </a:r>
                      <a:r>
                        <a:rPr lang="en-US" sz="1600" b="0" i="1" dirty="0">
                          <a:solidFill>
                            <a:srgbClr val="0C322C"/>
                          </a:solidFill>
                          <a:effectLst/>
                          <a:latin typeface="Roboto Mono" pitchFamily="49" charset="0"/>
                        </a:rPr>
                        <a:t>DISCOVERY_CONTROLLER_ADDRESS</a:t>
                      </a:r>
                      <a:r>
                        <a:rPr lang="en-US" sz="1600" b="0" i="0" dirty="0">
                          <a:solidFill>
                            <a:srgbClr val="0C322C"/>
                          </a:solidFill>
                          <a:effectLst/>
                          <a:latin typeface="Poppins" pitchFamily="2" charset="77"/>
                        </a:rPr>
                        <a:t> with the address of the discovery controller. For RDMA and TCP, this should be an IPv4 address. Replace </a:t>
                      </a:r>
                      <a:r>
                        <a:rPr lang="en-US" sz="1600" b="0" i="1" dirty="0">
                          <a:solidFill>
                            <a:srgbClr val="0C322C"/>
                          </a:solidFill>
                          <a:effectLst/>
                          <a:latin typeface="Roboto Mono" pitchFamily="49" charset="0"/>
                        </a:rPr>
                        <a:t>SERVICE_ID</a:t>
                      </a:r>
                      <a:r>
                        <a:rPr lang="en-US" sz="1600" b="0" i="0" dirty="0">
                          <a:solidFill>
                            <a:srgbClr val="0C322C"/>
                          </a:solidFill>
                          <a:effectLst/>
                          <a:latin typeface="Poppins" pitchFamily="2" charset="77"/>
                        </a:rPr>
                        <a:t> with the transport service ID. If the service is IP based, like RDMA or TCP, service ID specifies the port number. For </a:t>
                      </a:r>
                      <a:r>
                        <a:rPr lang="en-US" sz="1600" b="0" i="0" dirty="0" err="1">
                          <a:solidFill>
                            <a:srgbClr val="0C322C"/>
                          </a:solidFill>
                          <a:effectLst/>
                          <a:latin typeface="Poppins" pitchFamily="2" charset="77"/>
                        </a:rPr>
                        <a:t>Fibre</a:t>
                      </a:r>
                      <a:r>
                        <a:rPr lang="en-US" sz="1600" b="0" i="0" dirty="0">
                          <a:solidFill>
                            <a:srgbClr val="0C322C"/>
                          </a:solidFill>
                          <a:effectLst/>
                          <a:latin typeface="Poppins" pitchFamily="2" charset="77"/>
                        </a:rPr>
                        <a:t> Channel, the service ID is not required.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0C322C"/>
                          </a:solidFill>
                          <a:effectLst/>
                          <a:latin typeface="Poppins" pitchFamily="2" charset="77"/>
                        </a:rPr>
                        <a:t>https://</a:t>
                      </a:r>
                      <a:r>
                        <a:rPr lang="en-US" sz="1200" b="0" i="0" dirty="0" err="1">
                          <a:solidFill>
                            <a:srgbClr val="0C322C"/>
                          </a:solidFill>
                          <a:effectLst/>
                          <a:latin typeface="Poppins" pitchFamily="2" charset="77"/>
                        </a:rPr>
                        <a:t>manpages.debian.org</a:t>
                      </a:r>
                      <a:r>
                        <a:rPr lang="en-US" sz="1200" b="0" i="0" dirty="0">
                          <a:solidFill>
                            <a:srgbClr val="0C322C"/>
                          </a:solidFill>
                          <a:effectLst/>
                          <a:latin typeface="Poppins" pitchFamily="2" charset="77"/>
                        </a:rPr>
                        <a:t>/testing/</a:t>
                      </a:r>
                      <a:r>
                        <a:rPr lang="en-US" sz="1200" b="0" i="0" dirty="0" err="1">
                          <a:solidFill>
                            <a:srgbClr val="0C322C"/>
                          </a:solidFill>
                          <a:effectLst/>
                          <a:latin typeface="Poppins" pitchFamily="2" charset="77"/>
                        </a:rPr>
                        <a:t>nvme</a:t>
                      </a:r>
                      <a:r>
                        <a:rPr lang="en-US" sz="1200" b="0" i="0" dirty="0">
                          <a:solidFill>
                            <a:srgbClr val="0C322C"/>
                          </a:solidFill>
                          <a:effectLst/>
                          <a:latin typeface="Poppins" pitchFamily="2" charset="77"/>
                        </a:rPr>
                        <a:t>-cli/nvme-discover.1.en.html#:~:text=The%20NVMe-over-Fabrics%20specification%20defines%20the%20concept%20of%20a,which%20it%20can%20connect%20to%20on%20the%20network.</a:t>
                      </a:r>
                    </a:p>
                  </a:txBody>
                  <a:tcPr>
                    <a:solidFill>
                      <a:schemeClr val="bg1"/>
                    </a:solidFill>
                  </a:tcPr>
                </a:tc>
                <a:extLst>
                  <a:ext uri="{0D108BD9-81ED-4DB2-BD59-A6C34878D82A}">
                    <a16:rowId xmlns:a16="http://schemas.microsoft.com/office/drawing/2014/main" val="28728016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rgbClr val="0C322C"/>
                          </a:solidFill>
                          <a:effectLst/>
                          <a:latin typeface="Poppins" pitchFamily="2" charset="77"/>
                        </a:rPr>
                        <a:t>The </a:t>
                      </a:r>
                      <a:r>
                        <a:rPr lang="en-US" sz="1600" b="0" i="0" dirty="0" err="1">
                          <a:solidFill>
                            <a:srgbClr val="0C322C"/>
                          </a:solidFill>
                          <a:effectLst/>
                          <a:latin typeface="Poppins" pitchFamily="2" charset="77"/>
                        </a:rPr>
                        <a:t>NVMe</a:t>
                      </a:r>
                      <a:r>
                        <a:rPr lang="en-US" sz="1600" b="0" i="0" dirty="0">
                          <a:solidFill>
                            <a:srgbClr val="0C322C"/>
                          </a:solidFill>
                          <a:effectLst/>
                          <a:latin typeface="Poppins" pitchFamily="2" charset="77"/>
                        </a:rPr>
                        <a:t> hosts only see the subsystems they are allowed to connect to.</a:t>
                      </a:r>
                    </a:p>
                  </a:txBody>
                  <a:tcPr>
                    <a:solidFill>
                      <a:schemeClr val="bg1"/>
                    </a:solidFill>
                  </a:tcPr>
                </a:tc>
                <a:extLst>
                  <a:ext uri="{0D108BD9-81ED-4DB2-BD59-A6C34878D82A}">
                    <a16:rowId xmlns:a16="http://schemas.microsoft.com/office/drawing/2014/main" val="683818097"/>
                  </a:ext>
                </a:extLst>
              </a:tr>
            </a:tbl>
          </a:graphicData>
        </a:graphic>
      </p:graphicFrame>
      <p:graphicFrame>
        <p:nvGraphicFramePr>
          <p:cNvPr id="6" name="Table 5">
            <a:extLst>
              <a:ext uri="{FF2B5EF4-FFF2-40B4-BE49-F238E27FC236}">
                <a16:creationId xmlns:a16="http://schemas.microsoft.com/office/drawing/2014/main" id="{62CB054F-8116-AC62-C288-4116CD9BD440}"/>
              </a:ext>
            </a:extLst>
          </p:cNvPr>
          <p:cNvGraphicFramePr>
            <a:graphicFrameLocks noGrp="1"/>
          </p:cNvGraphicFramePr>
          <p:nvPr>
            <p:extLst>
              <p:ext uri="{D42A27DB-BD31-4B8C-83A1-F6EECF244321}">
                <p14:modId xmlns:p14="http://schemas.microsoft.com/office/powerpoint/2010/main" val="3711976471"/>
              </p:ext>
            </p:extLst>
          </p:nvPr>
        </p:nvGraphicFramePr>
        <p:xfrm>
          <a:off x="1574800" y="5042410"/>
          <a:ext cx="8128000" cy="6400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4019523240"/>
                    </a:ext>
                  </a:extLst>
                </a:gridCol>
              </a:tblGrid>
              <a:tr h="370840">
                <a:tc>
                  <a:txBody>
                    <a:bodyPr/>
                    <a:lstStyle/>
                    <a:p>
                      <a:r>
                        <a:rPr lang="en-US" b="0" dirty="0" err="1">
                          <a:solidFill>
                            <a:sysClr val="windowText" lastClr="000000"/>
                          </a:solidFill>
                          <a:effectLst/>
                        </a:rPr>
                        <a:t>nvme</a:t>
                      </a:r>
                      <a:r>
                        <a:rPr lang="en-US" b="0" dirty="0">
                          <a:solidFill>
                            <a:sysClr val="windowText" lastClr="000000"/>
                          </a:solidFill>
                          <a:effectLst/>
                        </a:rPr>
                        <a:t> list-</a:t>
                      </a:r>
                      <a:r>
                        <a:rPr lang="en-US" b="0" dirty="0" err="1">
                          <a:solidFill>
                            <a:sysClr val="windowText" lastClr="000000"/>
                          </a:solidFill>
                          <a:effectLst/>
                        </a:rPr>
                        <a:t>subsys</a:t>
                      </a:r>
                      <a:r>
                        <a:rPr lang="en-US" sz="1800" b="0" kern="1200" dirty="0" err="1">
                          <a:solidFill>
                            <a:sysClr val="windowText" lastClr="000000"/>
                          </a:solidFill>
                          <a:effectLst/>
                          <a:latin typeface="+mn-lt"/>
                          <a:ea typeface="+mn-ea"/>
                          <a:cs typeface="+mn-cs"/>
                        </a:rPr>
                        <a:t>Prints</a:t>
                      </a:r>
                      <a:r>
                        <a:rPr lang="en-US" sz="1800" b="0" kern="1200" dirty="0">
                          <a:solidFill>
                            <a:sysClr val="windowText" lastClr="000000"/>
                          </a:solidFill>
                          <a:effectLst/>
                          <a:latin typeface="+mn-lt"/>
                          <a:ea typeface="+mn-ea"/>
                          <a:cs typeface="+mn-cs"/>
                        </a:rPr>
                        <a:t> the layout of the multipath devices.</a:t>
                      </a:r>
                    </a:p>
                    <a:p>
                      <a:r>
                        <a:rPr lang="en-US" b="0" dirty="0">
                          <a:solidFill>
                            <a:sysClr val="windowText" lastClr="000000"/>
                          </a:solidFill>
                          <a:effectLst/>
                        </a:rPr>
                        <a:t>multipath -</a:t>
                      </a:r>
                      <a:r>
                        <a:rPr lang="en-US" b="0" dirty="0" err="1">
                          <a:solidFill>
                            <a:sysClr val="windowText" lastClr="000000"/>
                          </a:solidFill>
                          <a:effectLst/>
                        </a:rPr>
                        <a:t>ll</a:t>
                      </a:r>
                      <a:endParaRPr lang="en-US" b="0" dirty="0">
                        <a:solidFill>
                          <a:sysClr val="windowText" lastClr="000000"/>
                        </a:solidFill>
                      </a:endParaRPr>
                    </a:p>
                  </a:txBody>
                  <a:tcPr>
                    <a:solidFill>
                      <a:schemeClr val="bg1"/>
                    </a:solidFill>
                  </a:tcPr>
                </a:tc>
                <a:extLst>
                  <a:ext uri="{0D108BD9-81ED-4DB2-BD59-A6C34878D82A}">
                    <a16:rowId xmlns:a16="http://schemas.microsoft.com/office/drawing/2014/main" val="3137683898"/>
                  </a:ext>
                </a:extLst>
              </a:tr>
            </a:tbl>
          </a:graphicData>
        </a:graphic>
      </p:graphicFrame>
    </p:spTree>
    <p:extLst>
      <p:ext uri="{BB962C8B-B14F-4D97-AF65-F5344CB8AC3E}">
        <p14:creationId xmlns:p14="http://schemas.microsoft.com/office/powerpoint/2010/main" val="3739567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43F64-6E65-3268-5D56-3C4674593444}"/>
              </a:ext>
            </a:extLst>
          </p:cNvPr>
          <p:cNvSpPr>
            <a:spLocks noGrp="1"/>
          </p:cNvSpPr>
          <p:nvPr>
            <p:ph type="title"/>
          </p:nvPr>
        </p:nvSpPr>
        <p:spPr>
          <a:xfrm>
            <a:off x="838200" y="365126"/>
            <a:ext cx="10515600" cy="538124"/>
          </a:xfrm>
        </p:spPr>
        <p:txBody>
          <a:bodyPr>
            <a:normAutofit fontScale="90000"/>
          </a:bodyPr>
          <a:lstStyle/>
          <a:p>
            <a:pPr algn="ctr"/>
            <a:r>
              <a:rPr lang="en-US" dirty="0"/>
              <a:t>Client </a:t>
            </a:r>
          </a:p>
        </p:txBody>
      </p:sp>
      <p:sp>
        <p:nvSpPr>
          <p:cNvPr id="3" name="Content Placeholder 2">
            <a:extLst>
              <a:ext uri="{FF2B5EF4-FFF2-40B4-BE49-F238E27FC236}">
                <a16:creationId xmlns:a16="http://schemas.microsoft.com/office/drawing/2014/main" id="{269C92BF-C28A-5EBD-C475-B464CF978ECB}"/>
              </a:ext>
            </a:extLst>
          </p:cNvPr>
          <p:cNvSpPr>
            <a:spLocks noGrp="1"/>
          </p:cNvSpPr>
          <p:nvPr>
            <p:ph idx="1"/>
          </p:nvPr>
        </p:nvSpPr>
        <p:spPr>
          <a:xfrm>
            <a:off x="838200" y="1103971"/>
            <a:ext cx="10515600" cy="5072992"/>
          </a:xfrm>
        </p:spPr>
        <p:txBody>
          <a:bodyPr>
            <a:normAutofit/>
          </a:bodyPr>
          <a:lstStyle/>
          <a:p>
            <a:pPr algn="l">
              <a:spcBef>
                <a:spcPts val="750"/>
              </a:spcBef>
            </a:pPr>
            <a:r>
              <a:rPr lang="en-US" b="0" i="0" u="none" strike="noStrike" dirty="0">
                <a:solidFill>
                  <a:srgbClr val="172B4D"/>
                </a:solidFill>
                <a:effectLst/>
                <a:latin typeface="-apple-system"/>
              </a:rPr>
              <a:t>    </a:t>
            </a:r>
            <a:r>
              <a:rPr lang="en-US" sz="1700" b="0" i="0" u="none" strike="noStrike" dirty="0" err="1">
                <a:solidFill>
                  <a:srgbClr val="172B4D"/>
                </a:solidFill>
                <a:effectLst/>
                <a:latin typeface="-apple-system"/>
              </a:rPr>
              <a:t>dnf</a:t>
            </a:r>
            <a:r>
              <a:rPr lang="en-US" sz="1700" b="0" i="0" u="none" strike="noStrike" dirty="0">
                <a:solidFill>
                  <a:srgbClr val="172B4D"/>
                </a:solidFill>
                <a:effectLst/>
                <a:latin typeface="-apple-system"/>
              </a:rPr>
              <a:t> install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-cli</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modprobe</a:t>
            </a: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nvmet-rdma</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modprobe</a:t>
            </a: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nvmet</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modprobe</a:t>
            </a: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nvme-rdma</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lsmod</a:t>
            </a:r>
            <a:r>
              <a:rPr lang="en-US" sz="1700" b="0" i="0" u="none" strike="noStrike" dirty="0">
                <a:solidFill>
                  <a:srgbClr val="172B4D"/>
                </a:solidFill>
                <a:effectLst/>
                <a:latin typeface="-apple-system"/>
              </a:rPr>
              <a:t> | grep </a:t>
            </a:r>
            <a:r>
              <a:rPr lang="en-US" sz="1700" b="0" i="0" u="none" strike="noStrike" dirty="0" err="1">
                <a:solidFill>
                  <a:srgbClr val="172B4D"/>
                </a:solidFill>
                <a:effectLst/>
                <a:latin typeface="-apple-system"/>
              </a:rPr>
              <a:t>nvme</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dnf</a:t>
            </a:r>
            <a:r>
              <a:rPr lang="en-US" sz="1700" b="0" i="0" u="none" strike="noStrike" dirty="0">
                <a:solidFill>
                  <a:srgbClr val="172B4D"/>
                </a:solidFill>
                <a:effectLst/>
                <a:latin typeface="-apple-system"/>
              </a:rPr>
              <a:t> -y install </a:t>
            </a:r>
            <a:r>
              <a:rPr lang="en-US" sz="1700" b="0" i="0" u="none" strike="noStrike" dirty="0" err="1">
                <a:solidFill>
                  <a:srgbClr val="172B4D"/>
                </a:solidFill>
                <a:effectLst/>
                <a:latin typeface="-apple-system"/>
              </a:rPr>
              <a:t>xfsprogs</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discover -t </a:t>
            </a:r>
            <a:r>
              <a:rPr lang="en-US" sz="1700" b="0" i="0" u="none" strike="noStrike" dirty="0" err="1">
                <a:solidFill>
                  <a:srgbClr val="172B4D"/>
                </a:solidFill>
                <a:effectLst/>
                <a:latin typeface="-apple-system"/>
              </a:rPr>
              <a:t>rdma</a:t>
            </a:r>
            <a:r>
              <a:rPr lang="en-US" sz="1700" b="0" i="0" u="none" strike="noStrike" dirty="0">
                <a:solidFill>
                  <a:srgbClr val="172B4D"/>
                </a:solidFill>
                <a:effectLst/>
                <a:latin typeface="-apple-system"/>
              </a:rPr>
              <a:t> -a </a:t>
            </a:r>
            <a:r>
              <a:rPr lang="en-US" sz="1700" dirty="0">
                <a:solidFill>
                  <a:srgbClr val="172B4D"/>
                </a:solidFill>
                <a:latin typeface="-apple-system"/>
              </a:rPr>
              <a:t>&lt;</a:t>
            </a:r>
            <a:r>
              <a:rPr lang="en-US" sz="1700" dirty="0" err="1">
                <a:solidFill>
                  <a:srgbClr val="172B4D"/>
                </a:solidFill>
                <a:latin typeface="-apple-system"/>
              </a:rPr>
              <a:t>IPoIB</a:t>
            </a:r>
            <a:r>
              <a:rPr lang="en-US" sz="1700" dirty="0">
                <a:solidFill>
                  <a:srgbClr val="172B4D"/>
                </a:solidFill>
                <a:latin typeface="-apple-system"/>
              </a:rPr>
              <a:t> address&gt; </a:t>
            </a:r>
            <a:r>
              <a:rPr lang="en-US" sz="1700" b="0" i="0" u="none" strike="noStrike" dirty="0">
                <a:solidFill>
                  <a:srgbClr val="172B4D"/>
                </a:solidFill>
                <a:effectLst/>
                <a:latin typeface="-apple-system"/>
              </a:rPr>
              <a:t>-s 4420</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connect -t </a:t>
            </a:r>
            <a:r>
              <a:rPr lang="en-US" sz="1700" b="0" i="0" u="none" strike="noStrike" dirty="0" err="1">
                <a:solidFill>
                  <a:srgbClr val="172B4D"/>
                </a:solidFill>
                <a:effectLst/>
                <a:latin typeface="-apple-system"/>
              </a:rPr>
              <a:t>rdma</a:t>
            </a:r>
            <a:r>
              <a:rPr lang="en-US" sz="1700" b="0" i="0" u="none" strike="noStrike" dirty="0">
                <a:solidFill>
                  <a:srgbClr val="172B4D"/>
                </a:solidFill>
                <a:effectLst/>
                <a:latin typeface="-apple-system"/>
              </a:rPr>
              <a:t> -n </a:t>
            </a:r>
            <a:r>
              <a:rPr lang="en-US" sz="1700" dirty="0">
                <a:solidFill>
                  <a:srgbClr val="172B4D"/>
                </a:solidFill>
                <a:latin typeface="-apple-system"/>
              </a:rPr>
              <a:t>&lt;DNS name&gt;</a:t>
            </a:r>
            <a:r>
              <a:rPr lang="en-US" sz="1700" b="0" i="0" u="none" strike="noStrike" dirty="0">
                <a:solidFill>
                  <a:srgbClr val="172B4D"/>
                </a:solidFill>
                <a:effectLst/>
                <a:latin typeface="-apple-system"/>
              </a:rPr>
              <a:t> -a </a:t>
            </a:r>
            <a:r>
              <a:rPr lang="en-US" sz="1700" dirty="0">
                <a:solidFill>
                  <a:srgbClr val="172B4D"/>
                </a:solidFill>
                <a:latin typeface="-apple-system"/>
              </a:rPr>
              <a:t>&lt;</a:t>
            </a:r>
            <a:r>
              <a:rPr lang="en-US" sz="1700" dirty="0" err="1">
                <a:solidFill>
                  <a:srgbClr val="172B4D"/>
                </a:solidFill>
                <a:latin typeface="-apple-system"/>
              </a:rPr>
              <a:t>IPoIB</a:t>
            </a:r>
            <a:r>
              <a:rPr lang="en-US" sz="1700" dirty="0">
                <a:solidFill>
                  <a:srgbClr val="172B4D"/>
                </a:solidFill>
                <a:latin typeface="-apple-system"/>
              </a:rPr>
              <a:t> address&gt;</a:t>
            </a:r>
            <a:r>
              <a:rPr lang="en-US" sz="1700" b="0" i="0" u="none" strike="noStrike" dirty="0">
                <a:solidFill>
                  <a:srgbClr val="172B4D"/>
                </a:solidFill>
                <a:effectLst/>
                <a:latin typeface="-apple-system"/>
              </a:rPr>
              <a:t> -s 4420</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lsblk</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dmesg</a:t>
            </a:r>
            <a:endParaRPr lang="en-US" sz="1700" b="0" i="0" u="none" strike="noStrike" dirty="0">
              <a:solidFill>
                <a:srgbClr val="172B4D"/>
              </a:solidFill>
              <a:effectLst/>
              <a:latin typeface="-apple-system"/>
            </a:endParaRP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list</a:t>
            </a:r>
          </a:p>
          <a:p>
            <a:pPr algn="l">
              <a:spcBef>
                <a:spcPts val="750"/>
              </a:spcBef>
            </a:pPr>
            <a:r>
              <a:rPr lang="en-US" sz="1700" b="0" i="0" u="none" strike="noStrike" dirty="0">
                <a:solidFill>
                  <a:srgbClr val="172B4D"/>
                </a:solidFill>
                <a:effectLst/>
                <a:latin typeface="-apple-system"/>
              </a:rPr>
              <a:t>     </a:t>
            </a:r>
            <a:r>
              <a:rPr lang="en-US" sz="1700" b="0" i="0" u="none" strike="noStrike" dirty="0" err="1">
                <a:solidFill>
                  <a:srgbClr val="172B4D"/>
                </a:solidFill>
                <a:effectLst/>
                <a:latin typeface="-apple-system"/>
              </a:rPr>
              <a:t>nvme</a:t>
            </a:r>
            <a:r>
              <a:rPr lang="en-US" sz="1700" b="0" i="0" u="none" strike="noStrike" dirty="0">
                <a:solidFill>
                  <a:srgbClr val="172B4D"/>
                </a:solidFill>
                <a:effectLst/>
                <a:latin typeface="-apple-system"/>
              </a:rPr>
              <a:t> </a:t>
            </a:r>
            <a:r>
              <a:rPr lang="en-US" sz="1700" b="1" i="0" u="none" strike="noStrike" dirty="0">
                <a:solidFill>
                  <a:srgbClr val="172B4D"/>
                </a:solidFill>
                <a:effectLst/>
                <a:latin typeface="-apple-system"/>
              </a:rPr>
              <a:t>disconnect</a:t>
            </a:r>
            <a:r>
              <a:rPr lang="en-US" sz="1700" b="0" i="0" u="none" strike="noStrike" dirty="0">
                <a:solidFill>
                  <a:srgbClr val="172B4D"/>
                </a:solidFill>
                <a:effectLst/>
                <a:latin typeface="-apple-system"/>
              </a:rPr>
              <a:t> -n </a:t>
            </a:r>
            <a:r>
              <a:rPr lang="en-US" sz="1700" dirty="0">
                <a:solidFill>
                  <a:srgbClr val="172B4D"/>
                </a:solidFill>
                <a:latin typeface="-apple-system"/>
              </a:rPr>
              <a:t>&lt;DNS name&gt;</a:t>
            </a:r>
            <a:endParaRPr lang="en-US" sz="1700" b="0" i="0" u="none" strike="noStrike" dirty="0">
              <a:solidFill>
                <a:srgbClr val="172B4D"/>
              </a:solidFill>
              <a:effectLst/>
              <a:latin typeface="-apple-system"/>
            </a:endParaRPr>
          </a:p>
          <a:p>
            <a:endParaRPr lang="en-US" dirty="0"/>
          </a:p>
        </p:txBody>
      </p:sp>
    </p:spTree>
    <p:extLst>
      <p:ext uri="{BB962C8B-B14F-4D97-AF65-F5344CB8AC3E}">
        <p14:creationId xmlns:p14="http://schemas.microsoft.com/office/powerpoint/2010/main" val="1060808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C92AE-C8A5-BF70-B1C1-125B3E79DFE7}"/>
              </a:ext>
            </a:extLst>
          </p:cNvPr>
          <p:cNvSpPr>
            <a:spLocks noGrp="1"/>
          </p:cNvSpPr>
          <p:nvPr>
            <p:ph type="title"/>
          </p:nvPr>
        </p:nvSpPr>
        <p:spPr>
          <a:xfrm>
            <a:off x="838200" y="365126"/>
            <a:ext cx="10515600" cy="683090"/>
          </a:xfrm>
        </p:spPr>
        <p:txBody>
          <a:bodyPr>
            <a:normAutofit fontScale="90000"/>
          </a:bodyPr>
          <a:lstStyle/>
          <a:p>
            <a:pPr algn="ctr"/>
            <a:r>
              <a:rPr lang="en-US" dirty="0"/>
              <a:t>Target</a:t>
            </a:r>
          </a:p>
        </p:txBody>
      </p:sp>
      <p:sp>
        <p:nvSpPr>
          <p:cNvPr id="3" name="Content Placeholder 2">
            <a:extLst>
              <a:ext uri="{FF2B5EF4-FFF2-40B4-BE49-F238E27FC236}">
                <a16:creationId xmlns:a16="http://schemas.microsoft.com/office/drawing/2014/main" id="{D1C7EC11-0722-5501-20B9-3DAC0955A2E2}"/>
              </a:ext>
            </a:extLst>
          </p:cNvPr>
          <p:cNvSpPr>
            <a:spLocks noGrp="1"/>
          </p:cNvSpPr>
          <p:nvPr>
            <p:ph idx="1"/>
          </p:nvPr>
        </p:nvSpPr>
        <p:spPr>
          <a:xfrm>
            <a:off x="838200" y="1048216"/>
            <a:ext cx="10515600" cy="5128747"/>
          </a:xfrm>
        </p:spPr>
        <p:txBody>
          <a:bodyPr>
            <a:normAutofit fontScale="40000" lnSpcReduction="20000"/>
          </a:bodyPr>
          <a:lstStyle/>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dnf</a:t>
            </a:r>
            <a:r>
              <a:rPr lang="en-US" b="0" i="0" u="none" strike="noStrike" dirty="0">
                <a:solidFill>
                  <a:srgbClr val="172B4D"/>
                </a:solidFill>
                <a:effectLst/>
                <a:latin typeface="-apple-system"/>
              </a:rPr>
              <a:t> install </a:t>
            </a:r>
            <a:r>
              <a:rPr lang="en-US" b="0" i="0" u="none" strike="noStrike" dirty="0" err="1">
                <a:solidFill>
                  <a:srgbClr val="172B4D"/>
                </a:solidFill>
                <a:effectLst/>
                <a:latin typeface="-apple-system"/>
              </a:rPr>
              <a:t>nvme</a:t>
            </a:r>
            <a:r>
              <a:rPr lang="en-US" b="0" i="0" u="none" strike="noStrike" dirty="0">
                <a:solidFill>
                  <a:srgbClr val="172B4D"/>
                </a:solidFill>
                <a:effectLst/>
                <a:latin typeface="-apple-system"/>
              </a:rPr>
              <a:t>-cli  </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modprobe</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modprobe</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nvmet-rdma</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modprobe</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nvme-rdma</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lsmod</a:t>
            </a:r>
            <a:r>
              <a:rPr lang="en-US" b="0" i="0" u="none" strike="noStrike" dirty="0">
                <a:solidFill>
                  <a:srgbClr val="172B4D"/>
                </a:solidFill>
                <a:effectLst/>
                <a:latin typeface="-apple-system"/>
              </a:rPr>
              <a:t> | grep </a:t>
            </a:r>
            <a:r>
              <a:rPr lang="en-US" b="0" i="0" u="none" strike="noStrike" dirty="0" err="1">
                <a:solidFill>
                  <a:srgbClr val="172B4D"/>
                </a:solidFill>
                <a:effectLst/>
                <a:latin typeface="-apple-system"/>
              </a:rPr>
              <a:t>nvme</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mkdir</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/subsystems</a:t>
            </a:r>
            <a:r>
              <a:rPr lang="en-US" dirty="0">
                <a:solidFill>
                  <a:srgbClr val="172B4D"/>
                </a:solidFill>
                <a:latin typeface="-apple-system"/>
              </a:rPr>
              <a:t>/&lt;DNS name&gt;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cd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/subsystems/</a:t>
            </a:r>
            <a:r>
              <a:rPr lang="en-US" dirty="0">
                <a:solidFill>
                  <a:srgbClr val="172B4D"/>
                </a:solidFill>
                <a:latin typeface="-apple-system"/>
              </a:rPr>
              <a:t>&lt;DNS name&gt;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1 &gt; </a:t>
            </a:r>
            <a:r>
              <a:rPr lang="en-US" b="0" i="0" u="none" strike="noStrike" dirty="0" err="1">
                <a:solidFill>
                  <a:srgbClr val="172B4D"/>
                </a:solidFill>
                <a:effectLst/>
                <a:latin typeface="-apple-system"/>
              </a:rPr>
              <a:t>attr_allow_any_host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mkdir</a:t>
            </a:r>
            <a:r>
              <a:rPr lang="en-US" b="0" i="0" u="none" strike="noStrike" dirty="0">
                <a:solidFill>
                  <a:srgbClr val="172B4D"/>
                </a:solidFill>
                <a:effectLst/>
                <a:latin typeface="-apple-system"/>
              </a:rPr>
              <a:t> namespaces/10</a:t>
            </a:r>
          </a:p>
          <a:p>
            <a:pPr algn="l">
              <a:spcBef>
                <a:spcPts val="750"/>
              </a:spcBef>
            </a:pPr>
            <a:r>
              <a:rPr lang="en-US" b="0" i="0" u="none" strike="noStrike" dirty="0">
                <a:solidFill>
                  <a:srgbClr val="172B4D"/>
                </a:solidFill>
                <a:effectLst/>
                <a:latin typeface="-apple-system"/>
              </a:rPr>
              <a:t>   cd namespaces/10/</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nvme</a:t>
            </a:r>
            <a:r>
              <a:rPr lang="en-US" b="0" i="0" u="none" strike="noStrike" dirty="0">
                <a:solidFill>
                  <a:srgbClr val="172B4D"/>
                </a:solidFill>
                <a:effectLst/>
                <a:latin typeface="-apple-system"/>
              </a:rPr>
              <a:t> list</a:t>
            </a:r>
          </a:p>
          <a:p>
            <a:pPr algn="l">
              <a:spcBef>
                <a:spcPts val="750"/>
              </a:spcBef>
            </a:pPr>
            <a:r>
              <a:rPr lang="en-US" b="0" i="0" u="none" strike="noStrike" dirty="0">
                <a:solidFill>
                  <a:srgbClr val="172B4D"/>
                </a:solidFill>
                <a:effectLst/>
                <a:latin typeface="-apple-system"/>
              </a:rPr>
              <a:t>   echo -n /dev/nvme1n1 &gt; </a:t>
            </a:r>
            <a:r>
              <a:rPr lang="en-US" b="0" i="0" u="none" strike="noStrike" dirty="0" err="1">
                <a:solidFill>
                  <a:srgbClr val="172B4D"/>
                </a:solidFill>
                <a:effectLst/>
                <a:latin typeface="-apple-system"/>
              </a:rPr>
              <a:t>device_path</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1 &gt; enable</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mkdir</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/ports/1</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pushd</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/ports/1</a:t>
            </a: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ip</a:t>
            </a: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addr</a:t>
            </a:r>
            <a:r>
              <a:rPr lang="en-US" b="0" i="0" u="none" strike="noStrike" dirty="0">
                <a:solidFill>
                  <a:srgbClr val="172B4D"/>
                </a:solidFill>
                <a:effectLst/>
                <a:latin typeface="-apple-system"/>
              </a:rPr>
              <a:t> show</a:t>
            </a:r>
          </a:p>
          <a:p>
            <a:pPr algn="l">
              <a:spcBef>
                <a:spcPts val="750"/>
              </a:spcBef>
            </a:pPr>
            <a:r>
              <a:rPr lang="en-US" b="0" i="0" u="none" strike="noStrike" dirty="0">
                <a:solidFill>
                  <a:srgbClr val="172B4D"/>
                </a:solidFill>
                <a:effectLst/>
                <a:latin typeface="-apple-system"/>
              </a:rPr>
              <a:t>   echo </a:t>
            </a:r>
            <a:r>
              <a:rPr lang="en-US" dirty="0">
                <a:solidFill>
                  <a:srgbClr val="172B4D"/>
                </a:solidFill>
                <a:latin typeface="-apple-system"/>
              </a:rPr>
              <a:t>&lt;</a:t>
            </a:r>
            <a:r>
              <a:rPr lang="en-US" dirty="0" err="1">
                <a:solidFill>
                  <a:srgbClr val="172B4D"/>
                </a:solidFill>
                <a:latin typeface="-apple-system"/>
              </a:rPr>
              <a:t>IPoIB</a:t>
            </a:r>
            <a:r>
              <a:rPr lang="en-US" dirty="0">
                <a:solidFill>
                  <a:srgbClr val="172B4D"/>
                </a:solidFill>
                <a:latin typeface="-apple-system"/>
              </a:rPr>
              <a:t> address&gt;</a:t>
            </a:r>
            <a:r>
              <a:rPr lang="en-US" b="0" i="0" u="none" strike="noStrike" dirty="0">
                <a:solidFill>
                  <a:srgbClr val="172B4D"/>
                </a:solidFill>
                <a:effectLst/>
                <a:latin typeface="-apple-system"/>
              </a:rPr>
              <a:t> &gt; </a:t>
            </a:r>
            <a:r>
              <a:rPr lang="en-US" b="0" i="0" u="none" strike="noStrike" dirty="0" err="1">
                <a:solidFill>
                  <a:srgbClr val="172B4D"/>
                </a:solidFill>
                <a:effectLst/>
                <a:latin typeface="-apple-system"/>
              </a:rPr>
              <a:t>addr_traddr</a:t>
            </a:r>
            <a:r>
              <a:rPr lang="en-US" b="0" i="0" u="none" strike="noStrike" dirty="0">
                <a:solidFill>
                  <a:srgbClr val="172B4D"/>
                </a:solidFill>
                <a:effectLst/>
                <a:latin typeface="-apple-system"/>
              </a:rPr>
              <a:t>. ; # IPADDR address for ib0</a:t>
            </a:r>
          </a:p>
          <a:p>
            <a:pPr algn="l">
              <a:spcBef>
                <a:spcPts val="750"/>
              </a:spcBef>
            </a:pPr>
            <a:r>
              <a:rPr lang="en-US" b="0" i="0" u="none" strike="noStrike" dirty="0">
                <a:solidFill>
                  <a:srgbClr val="172B4D"/>
                </a:solidFill>
                <a:effectLst/>
                <a:latin typeface="-apple-system"/>
              </a:rPr>
              <a:t>   echo </a:t>
            </a:r>
            <a:r>
              <a:rPr lang="en-US" b="0" i="0" u="none" strike="noStrike" dirty="0" err="1">
                <a:solidFill>
                  <a:srgbClr val="172B4D"/>
                </a:solidFill>
                <a:effectLst/>
                <a:latin typeface="-apple-system"/>
              </a:rPr>
              <a:t>rdma</a:t>
            </a:r>
            <a:r>
              <a:rPr lang="en-US" b="0" i="0" u="none" strike="noStrike" dirty="0">
                <a:solidFill>
                  <a:srgbClr val="172B4D"/>
                </a:solidFill>
                <a:effectLst/>
                <a:latin typeface="-apple-system"/>
              </a:rPr>
              <a:t> &gt; </a:t>
            </a:r>
            <a:r>
              <a:rPr lang="en-US" b="0" i="0" u="none" strike="noStrike" dirty="0" err="1">
                <a:solidFill>
                  <a:srgbClr val="172B4D"/>
                </a:solidFill>
                <a:effectLst/>
                <a:latin typeface="-apple-system"/>
              </a:rPr>
              <a:t>addr_trtype</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4420 &gt; </a:t>
            </a:r>
            <a:r>
              <a:rPr lang="en-US" b="0" i="0" u="none" strike="noStrike" dirty="0" err="1">
                <a:solidFill>
                  <a:srgbClr val="172B4D"/>
                </a:solidFill>
                <a:effectLst/>
                <a:latin typeface="-apple-system"/>
              </a:rPr>
              <a:t>addr_trsvcid</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echo ipv4 &gt; </a:t>
            </a:r>
            <a:r>
              <a:rPr lang="en-US" b="0" i="0" u="none" strike="noStrike" dirty="0" err="1">
                <a:solidFill>
                  <a:srgbClr val="172B4D"/>
                </a:solidFill>
                <a:effectLst/>
                <a:latin typeface="-apple-system"/>
              </a:rPr>
              <a:t>addr_adrfam</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ln -s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/subsystems/</a:t>
            </a:r>
            <a:r>
              <a:rPr lang="en-US" dirty="0">
                <a:solidFill>
                  <a:srgbClr val="172B4D"/>
                </a:solidFill>
                <a:latin typeface="-apple-system"/>
              </a:rPr>
              <a:t>&lt;DNS name&gt;</a:t>
            </a:r>
            <a:r>
              <a:rPr lang="en-US" b="0" i="0" u="none" strike="noStrike" dirty="0">
                <a:solidFill>
                  <a:srgbClr val="172B4D"/>
                </a:solidFill>
                <a:effectLst/>
                <a:latin typeface="-apple-system"/>
              </a:rPr>
              <a:t> /sys/kernel/config/</a:t>
            </a:r>
            <a:r>
              <a:rPr lang="en-US" b="0" i="0" u="none" strike="noStrike" dirty="0" err="1">
                <a:solidFill>
                  <a:srgbClr val="172B4D"/>
                </a:solidFill>
                <a:effectLst/>
                <a:latin typeface="-apple-system"/>
              </a:rPr>
              <a:t>nvmet</a:t>
            </a:r>
            <a:r>
              <a:rPr lang="en-US" b="0" i="0" u="none" strike="noStrike" dirty="0">
                <a:solidFill>
                  <a:srgbClr val="172B4D"/>
                </a:solidFill>
                <a:effectLst/>
                <a:latin typeface="-apple-system"/>
              </a:rPr>
              <a:t>/ports/1/subsystems</a:t>
            </a:r>
            <a:r>
              <a:rPr lang="en-US" dirty="0">
                <a:solidFill>
                  <a:srgbClr val="172B4D"/>
                </a:solidFill>
                <a:latin typeface="-apple-system"/>
              </a:rPr>
              <a:t>/&lt;DNS name&gt;</a:t>
            </a:r>
            <a:endParaRPr lang="en-US" b="0" i="0" u="none" strike="noStrike" dirty="0">
              <a:solidFill>
                <a:srgbClr val="172B4D"/>
              </a:solidFill>
              <a:effectLst/>
              <a:latin typeface="-apple-system"/>
            </a:endParaRPr>
          </a:p>
          <a:p>
            <a:pPr algn="l">
              <a:spcBef>
                <a:spcPts val="750"/>
              </a:spcBef>
            </a:pPr>
            <a:r>
              <a:rPr lang="en-US" b="0" i="0" u="none" strike="noStrike" dirty="0">
                <a:solidFill>
                  <a:srgbClr val="172B4D"/>
                </a:solidFill>
                <a:effectLst/>
                <a:latin typeface="-apple-system"/>
              </a:rPr>
              <a:t>   </a:t>
            </a:r>
            <a:r>
              <a:rPr lang="en-US" b="0" i="0" u="none" strike="noStrike" dirty="0" err="1">
                <a:solidFill>
                  <a:srgbClr val="172B4D"/>
                </a:solidFill>
                <a:effectLst/>
                <a:latin typeface="-apple-system"/>
              </a:rPr>
              <a:t>dmesg</a:t>
            </a:r>
            <a:r>
              <a:rPr lang="en-US" b="0" i="0" u="none" strike="noStrike" dirty="0">
                <a:solidFill>
                  <a:srgbClr val="172B4D"/>
                </a:solidFill>
                <a:effectLst/>
                <a:latin typeface="-apple-system"/>
              </a:rPr>
              <a:t> | grep "enabling port"</a:t>
            </a:r>
          </a:p>
          <a:p>
            <a:pPr algn="l">
              <a:spcBef>
                <a:spcPts val="750"/>
              </a:spcBef>
            </a:pPr>
            <a:r>
              <a:rPr lang="en-US" b="0" i="0" u="none" strike="noStrike" dirty="0">
                <a:solidFill>
                  <a:srgbClr val="172B4D"/>
                </a:solidFill>
                <a:effectLst/>
                <a:latin typeface="-apple-system"/>
              </a:rPr>
              <a:t>   exit</a:t>
            </a:r>
          </a:p>
        </p:txBody>
      </p:sp>
    </p:spTree>
    <p:extLst>
      <p:ext uri="{BB962C8B-B14F-4D97-AF65-F5344CB8AC3E}">
        <p14:creationId xmlns:p14="http://schemas.microsoft.com/office/powerpoint/2010/main" val="1825119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715B5-6179-782B-3F32-A6DF700EEA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3F2CCB-DBFE-1859-92A5-FAA8F14FEDDF}"/>
              </a:ext>
            </a:extLst>
          </p:cNvPr>
          <p:cNvSpPr>
            <a:spLocks noGrp="1"/>
          </p:cNvSpPr>
          <p:nvPr>
            <p:ph idx="1"/>
          </p:nvPr>
        </p:nvSpPr>
        <p:spPr>
          <a:xfrm>
            <a:off x="838200" y="1690688"/>
            <a:ext cx="10515600" cy="4351338"/>
          </a:xfrm>
        </p:spPr>
        <p:txBody>
          <a:bodyPr/>
          <a:lstStyle/>
          <a:p>
            <a:r>
              <a:rPr lang="en-US" dirty="0"/>
              <a:t>Assumptions</a:t>
            </a:r>
          </a:p>
          <a:p>
            <a:pPr lvl="1"/>
            <a:r>
              <a:rPr lang="en-US" dirty="0"/>
              <a:t>Starting at time 0</a:t>
            </a:r>
          </a:p>
          <a:p>
            <a:pPr lvl="1"/>
            <a:r>
              <a:rPr lang="en-US" dirty="0"/>
              <a:t>Static endpoints</a:t>
            </a:r>
          </a:p>
          <a:p>
            <a:pPr lvl="1"/>
            <a:r>
              <a:rPr lang="en-US" dirty="0"/>
              <a:t>Static </a:t>
            </a:r>
            <a:r>
              <a:rPr lang="en-US" dirty="0" err="1"/>
              <a:t>NVMeoF</a:t>
            </a:r>
            <a:r>
              <a:rPr lang="en-US" dirty="0"/>
              <a:t> resources</a:t>
            </a:r>
          </a:p>
          <a:p>
            <a:pPr lvl="1"/>
            <a:r>
              <a:rPr lang="en-US" dirty="0"/>
              <a:t>All endpoints are already online</a:t>
            </a:r>
          </a:p>
          <a:p>
            <a:pPr lvl="1"/>
            <a:r>
              <a:rPr lang="en-US" dirty="0"/>
              <a:t>Fabric endpoints have an IP address</a:t>
            </a:r>
          </a:p>
          <a:p>
            <a:pPr lvl="1"/>
            <a:r>
              <a:rPr lang="en-US" dirty="0"/>
              <a:t>Flux Brokers have static endpoints </a:t>
            </a:r>
          </a:p>
          <a:p>
            <a:pPr marL="457200" lvl="1" indent="0">
              <a:buNone/>
            </a:pPr>
            <a:r>
              <a:rPr lang="en-US" dirty="0"/>
              <a:t>    included in the /</a:t>
            </a:r>
            <a:r>
              <a:rPr lang="en-US" dirty="0" err="1"/>
              <a:t>etc</a:t>
            </a:r>
            <a:r>
              <a:rPr lang="en-US" dirty="0"/>
              <a:t>/flux/resource </a:t>
            </a:r>
          </a:p>
          <a:p>
            <a:pPr marL="457200" lvl="1" indent="0">
              <a:buNone/>
            </a:pPr>
            <a:r>
              <a:rPr lang="en-US" dirty="0"/>
              <a:t>    folder---they stay drained, initially</a:t>
            </a:r>
          </a:p>
          <a:p>
            <a:pPr lvl="1"/>
            <a:endParaRPr lang="en-US" dirty="0"/>
          </a:p>
        </p:txBody>
      </p:sp>
      <p:sp>
        <p:nvSpPr>
          <p:cNvPr id="4" name="Rectangle 3">
            <a:extLst>
              <a:ext uri="{FF2B5EF4-FFF2-40B4-BE49-F238E27FC236}">
                <a16:creationId xmlns:a16="http://schemas.microsoft.com/office/drawing/2014/main" id="{931C2C48-6B1C-EB20-AF25-228F3DBF8B7A}"/>
              </a:ext>
            </a:extLst>
          </p:cNvPr>
          <p:cNvSpPr/>
          <p:nvPr/>
        </p:nvSpPr>
        <p:spPr>
          <a:xfrm>
            <a:off x="6463145" y="1825624"/>
            <a:ext cx="4613564" cy="38062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Sunfish </a:t>
            </a:r>
            <a:r>
              <a:rPr lang="en-US" sz="2800" dirty="0" err="1"/>
              <a:t>NVMeoF</a:t>
            </a:r>
            <a:r>
              <a:rPr lang="en-US" sz="2800" dirty="0"/>
              <a:t> Agent</a:t>
            </a:r>
          </a:p>
          <a:p>
            <a:pPr algn="ctr"/>
            <a:r>
              <a:rPr lang="en-US" dirty="0"/>
              <a:t>Sunfish Library </a:t>
            </a:r>
          </a:p>
          <a:p>
            <a:pPr algn="ctr"/>
            <a:r>
              <a:rPr lang="en-US" dirty="0"/>
              <a:t>Sunfish Agent Server</a:t>
            </a:r>
          </a:p>
          <a:p>
            <a:pPr algn="ctr"/>
            <a:r>
              <a:rPr lang="en-US" dirty="0"/>
              <a:t>Read the Configuration file for endpoints</a:t>
            </a:r>
          </a:p>
          <a:p>
            <a:pPr algn="ctr"/>
            <a:r>
              <a:rPr lang="en-US" dirty="0"/>
              <a:t>For each available endpoint, then</a:t>
            </a:r>
          </a:p>
          <a:p>
            <a:pPr algn="ctr"/>
            <a:r>
              <a:rPr lang="en-US" dirty="0"/>
              <a:t>retrieve Discover Log Page and register for keep alive timeout</a:t>
            </a:r>
          </a:p>
          <a:p>
            <a:pPr algn="ctr"/>
            <a:r>
              <a:rPr lang="en-US" dirty="0"/>
              <a:t>Populate the Redfish Registry</a:t>
            </a:r>
          </a:p>
          <a:p>
            <a:pPr algn="ctr"/>
            <a:r>
              <a:rPr lang="en-US" dirty="0"/>
              <a:t>Register Agent with Sunfish Server</a:t>
            </a:r>
          </a:p>
          <a:p>
            <a:pPr algn="ctr"/>
            <a:r>
              <a:rPr lang="en-US" dirty="0"/>
              <a:t>For all endpoints {</a:t>
            </a:r>
          </a:p>
          <a:p>
            <a:pPr algn="ctr"/>
            <a:r>
              <a:rPr lang="en-US" dirty="0"/>
              <a:t>Crawl through endpoint registry </a:t>
            </a:r>
          </a:p>
          <a:p>
            <a:pPr algn="ctr"/>
            <a:r>
              <a:rPr lang="en-US" dirty="0"/>
              <a:t>Send event to Sunfish Server </a:t>
            </a:r>
          </a:p>
          <a:p>
            <a:pPr algn="ctr"/>
            <a:r>
              <a:rPr lang="en-US" dirty="0"/>
              <a:t>Push discovery log page }</a:t>
            </a:r>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205473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A3291-B5EF-F61B-77C7-4D96920987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CBBA37-8A82-3919-E1DC-7B7F8A9481D0}"/>
              </a:ext>
            </a:extLst>
          </p:cNvPr>
          <p:cNvSpPr>
            <a:spLocks noGrp="1"/>
          </p:cNvSpPr>
          <p:nvPr>
            <p:ph idx="1"/>
          </p:nvPr>
        </p:nvSpPr>
        <p:spPr/>
        <p:txBody>
          <a:bodyPr/>
          <a:lstStyle/>
          <a:p>
            <a:r>
              <a:rPr lang="en-US" dirty="0"/>
              <a:t>Assumptions</a:t>
            </a:r>
          </a:p>
          <a:p>
            <a:pPr lvl="1"/>
            <a:r>
              <a:rPr lang="en-US" dirty="0"/>
              <a:t>Agents periodically poll endpoints</a:t>
            </a:r>
          </a:p>
          <a:p>
            <a:pPr lvl="1"/>
            <a:endParaRPr lang="en-US" dirty="0"/>
          </a:p>
        </p:txBody>
      </p:sp>
      <p:sp>
        <p:nvSpPr>
          <p:cNvPr id="5" name="Rectangle 4">
            <a:extLst>
              <a:ext uri="{FF2B5EF4-FFF2-40B4-BE49-F238E27FC236}">
                <a16:creationId xmlns:a16="http://schemas.microsoft.com/office/drawing/2014/main" id="{0992C43C-EC2E-341B-94CC-E709942D9CED}"/>
              </a:ext>
            </a:extLst>
          </p:cNvPr>
          <p:cNvSpPr/>
          <p:nvPr/>
        </p:nvSpPr>
        <p:spPr>
          <a:xfrm>
            <a:off x="7308273" y="1785649"/>
            <a:ext cx="4045527" cy="32867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Sunfish </a:t>
            </a:r>
            <a:r>
              <a:rPr lang="en-US" sz="2800" dirty="0" err="1"/>
              <a:t>NVMeoF</a:t>
            </a:r>
            <a:r>
              <a:rPr lang="en-US" sz="2800" dirty="0"/>
              <a:t> Agent</a:t>
            </a:r>
          </a:p>
          <a:p>
            <a:pPr algn="ctr"/>
            <a:r>
              <a:rPr lang="en-US" dirty="0"/>
              <a:t>Keep alive from each endpoint</a:t>
            </a:r>
          </a:p>
          <a:p>
            <a:pPr algn="ctr"/>
            <a:r>
              <a:rPr lang="en-US" dirty="0"/>
              <a:t>If keep alive is missing for endpoint {</a:t>
            </a:r>
          </a:p>
          <a:p>
            <a:pPr algn="ctr"/>
            <a:r>
              <a:rPr lang="en-US" dirty="0"/>
              <a:t>Update registry,</a:t>
            </a:r>
          </a:p>
          <a:p>
            <a:pPr algn="ctr"/>
            <a:r>
              <a:rPr lang="en-US" dirty="0"/>
              <a:t>Send Event to Sunfish server,</a:t>
            </a:r>
          </a:p>
          <a:p>
            <a:pPr algn="ctr"/>
            <a:r>
              <a:rPr lang="en-US" dirty="0"/>
              <a:t>Update Sunfish server}</a:t>
            </a:r>
          </a:p>
          <a:p>
            <a:pPr algn="ctr"/>
            <a:endParaRPr lang="en-US" sz="2800" dirty="0"/>
          </a:p>
        </p:txBody>
      </p:sp>
    </p:spTree>
    <p:extLst>
      <p:ext uri="{BB962C8B-B14F-4D97-AF65-F5344CB8AC3E}">
        <p14:creationId xmlns:p14="http://schemas.microsoft.com/office/powerpoint/2010/main" val="3273593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1B67-E4D7-836B-F4BE-8492904498F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561333-61CA-DBCF-6876-93DF9513B88A}"/>
              </a:ext>
            </a:extLst>
          </p:cNvPr>
          <p:cNvSpPr>
            <a:spLocks noGrp="1"/>
          </p:cNvSpPr>
          <p:nvPr>
            <p:ph idx="1"/>
          </p:nvPr>
        </p:nvSpPr>
        <p:spPr/>
        <p:txBody>
          <a:bodyPr/>
          <a:lstStyle/>
          <a:p>
            <a:r>
              <a:rPr lang="en-US" dirty="0"/>
              <a:t>Assumptions</a:t>
            </a:r>
          </a:p>
          <a:p>
            <a:pPr lvl="1"/>
            <a:r>
              <a:rPr lang="en-US" dirty="0"/>
              <a:t>Resources in Flux Broker 0 are </a:t>
            </a:r>
          </a:p>
          <a:p>
            <a:pPr marL="457200" lvl="1" indent="0">
              <a:buNone/>
            </a:pPr>
            <a:r>
              <a:rPr lang="en-US" dirty="0"/>
              <a:t>    listed as name-</a:t>
            </a:r>
            <a:r>
              <a:rPr lang="en-US" dirty="0" err="1"/>
              <a:t>jbod</a:t>
            </a:r>
            <a:r>
              <a:rPr lang="en-US" dirty="0"/>
              <a:t>, </a:t>
            </a:r>
          </a:p>
          <a:p>
            <a:pPr marL="457200" lvl="1" indent="0">
              <a:buNone/>
            </a:pPr>
            <a:r>
              <a:rPr lang="en-US" dirty="0"/>
              <a:t>    name-host-</a:t>
            </a:r>
            <a:r>
              <a:rPr lang="en-US" dirty="0" err="1"/>
              <a:t>jbod</a:t>
            </a:r>
            <a:r>
              <a:rPr lang="en-US" dirty="0"/>
              <a:t>, name-endpoint</a:t>
            </a:r>
          </a:p>
          <a:p>
            <a:pPr lvl="1"/>
            <a:r>
              <a:rPr lang="en-US" dirty="0"/>
              <a:t>Resources remain drained in Flux </a:t>
            </a:r>
          </a:p>
          <a:p>
            <a:pPr marL="457200" lvl="1" indent="0">
              <a:buNone/>
            </a:pPr>
            <a:r>
              <a:rPr lang="en-US" dirty="0"/>
              <a:t>    until Sunfish signals that the </a:t>
            </a:r>
          </a:p>
          <a:p>
            <a:pPr marL="457200" lvl="1" indent="0">
              <a:buNone/>
            </a:pPr>
            <a:r>
              <a:rPr lang="en-US" dirty="0"/>
              <a:t>    resources are active</a:t>
            </a:r>
          </a:p>
          <a:p>
            <a:pPr lvl="1"/>
            <a:r>
              <a:rPr lang="en-US" dirty="0"/>
              <a:t>HPC </a:t>
            </a:r>
            <a:r>
              <a:rPr lang="en-US" dirty="0" err="1"/>
              <a:t>headnode</a:t>
            </a:r>
            <a:r>
              <a:rPr lang="en-US" dirty="0"/>
              <a:t> can turn on </a:t>
            </a:r>
          </a:p>
          <a:p>
            <a:pPr marL="457200" lvl="1" indent="0">
              <a:buNone/>
            </a:pPr>
            <a:r>
              <a:rPr lang="en-US" dirty="0"/>
              <a:t>    resources via Redfish commands</a:t>
            </a:r>
          </a:p>
          <a:p>
            <a:pPr lvl="1"/>
            <a:r>
              <a:rPr lang="en-US" dirty="0"/>
              <a:t>Communication between Sunfish Server and Flux Broker 0 is done via Events and JSON.</a:t>
            </a:r>
          </a:p>
          <a:p>
            <a:pPr marL="457200" lvl="1" indent="0">
              <a:buNone/>
            </a:pPr>
            <a:endParaRPr lang="en-US" dirty="0"/>
          </a:p>
        </p:txBody>
      </p:sp>
      <p:sp>
        <p:nvSpPr>
          <p:cNvPr id="4" name="Rectangle 3">
            <a:extLst>
              <a:ext uri="{FF2B5EF4-FFF2-40B4-BE49-F238E27FC236}">
                <a16:creationId xmlns:a16="http://schemas.microsoft.com/office/drawing/2014/main" id="{8B4A854D-2D79-F176-2E94-26A70BFC9388}"/>
              </a:ext>
            </a:extLst>
          </p:cNvPr>
          <p:cNvSpPr/>
          <p:nvPr/>
        </p:nvSpPr>
        <p:spPr>
          <a:xfrm>
            <a:off x="6096000" y="1825625"/>
            <a:ext cx="5257800" cy="34945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Sunfish Server</a:t>
            </a:r>
          </a:p>
          <a:p>
            <a:pPr algn="ctr"/>
            <a:r>
              <a:rPr lang="en-US" dirty="0"/>
              <a:t>Sunfish Server registers with Flux Broker 0</a:t>
            </a:r>
          </a:p>
          <a:p>
            <a:pPr algn="ctr"/>
            <a:r>
              <a:rPr lang="en-US" dirty="0"/>
              <a:t>Sunfish Server populates Flux Broker 0 dynamic resource list</a:t>
            </a:r>
          </a:p>
          <a:p>
            <a:pPr algn="ctr"/>
            <a:r>
              <a:rPr lang="en-US" dirty="0"/>
              <a:t>Flux </a:t>
            </a:r>
            <a:r>
              <a:rPr lang="en-US" dirty="0" err="1"/>
              <a:t>NVMeoF</a:t>
            </a:r>
            <a:r>
              <a:rPr lang="en-US" dirty="0"/>
              <a:t> resources are listed as Active is Sunfish has the resource available</a:t>
            </a:r>
          </a:p>
          <a:p>
            <a:pPr algn="ctr"/>
            <a:r>
              <a:rPr lang="en-US" dirty="0"/>
              <a:t>Flux </a:t>
            </a:r>
            <a:r>
              <a:rPr lang="en-US" dirty="0" err="1"/>
              <a:t>NVMeoF</a:t>
            </a:r>
            <a:r>
              <a:rPr lang="en-US" dirty="0"/>
              <a:t> resources are drained, initially</a:t>
            </a:r>
          </a:p>
          <a:p>
            <a:pPr algn="ctr"/>
            <a:r>
              <a:rPr lang="en-US" dirty="0"/>
              <a:t>Flux Broker 0 handles the CDI aggregation</a:t>
            </a:r>
          </a:p>
          <a:p>
            <a:pPr algn="ctr"/>
            <a:endParaRPr lang="en-US" dirty="0"/>
          </a:p>
          <a:p>
            <a:pPr algn="ctr"/>
            <a:endParaRPr lang="en-US" dirty="0"/>
          </a:p>
        </p:txBody>
      </p:sp>
    </p:spTree>
    <p:extLst>
      <p:ext uri="{BB962C8B-B14F-4D97-AF65-F5344CB8AC3E}">
        <p14:creationId xmlns:p14="http://schemas.microsoft.com/office/powerpoint/2010/main" val="3753463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08BBB-1479-4595-6149-1447D6D4E3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9F91BD-9A27-63FE-4918-8651AB38C121}"/>
              </a:ext>
            </a:extLst>
          </p:cNvPr>
          <p:cNvSpPr>
            <a:spLocks noGrp="1"/>
          </p:cNvSpPr>
          <p:nvPr>
            <p:ph idx="1"/>
          </p:nvPr>
        </p:nvSpPr>
        <p:spPr/>
        <p:txBody>
          <a:bodyPr/>
          <a:lstStyle/>
          <a:p>
            <a:r>
              <a:rPr lang="en-US" sz="1600" dirty="0">
                <a:hlinkClick r:id="rId2"/>
              </a:rPr>
              <a:t>https://www.ibm.com/docs/en/storage-ceph/7?topic=target-defining-nvme-subsystem</a:t>
            </a:r>
            <a:endParaRPr lang="en-US" sz="1600" dirty="0"/>
          </a:p>
          <a:p>
            <a:r>
              <a:rPr lang="en-US" sz="1600" dirty="0">
                <a:hlinkClick r:id="rId2"/>
              </a:rPr>
              <a:t>https://www.ibm.com/docs/en/storage-ceph/7?topic=target-defining-nvme-subsystem</a:t>
            </a:r>
            <a:endParaRPr lang="en-US" sz="1600" dirty="0"/>
          </a:p>
          <a:p>
            <a:endParaRPr lang="en-US" sz="1600" dirty="0"/>
          </a:p>
          <a:p>
            <a:endParaRPr lang="en-US" dirty="0"/>
          </a:p>
        </p:txBody>
      </p:sp>
    </p:spTree>
    <p:extLst>
      <p:ext uri="{BB962C8B-B14F-4D97-AF65-F5344CB8AC3E}">
        <p14:creationId xmlns:p14="http://schemas.microsoft.com/office/powerpoint/2010/main" val="65307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AB7AC-5CDE-B678-F36B-929915E8015C}"/>
              </a:ext>
            </a:extLst>
          </p:cNvPr>
          <p:cNvSpPr>
            <a:spLocks noGrp="1"/>
          </p:cNvSpPr>
          <p:nvPr>
            <p:ph type="title"/>
          </p:nvPr>
        </p:nvSpPr>
        <p:spPr>
          <a:xfrm>
            <a:off x="838200" y="365126"/>
            <a:ext cx="10515600" cy="850958"/>
          </a:xfrm>
        </p:spPr>
        <p:txBody>
          <a:bodyPr/>
          <a:lstStyle/>
          <a:p>
            <a:pPr algn="ctr"/>
            <a:r>
              <a:rPr lang="en-US" dirty="0" err="1"/>
              <a:t>NVMeoF</a:t>
            </a:r>
            <a:r>
              <a:rPr lang="en-US" dirty="0"/>
              <a:t>/Sunfish Architecture</a:t>
            </a:r>
          </a:p>
        </p:txBody>
      </p:sp>
      <p:sp>
        <p:nvSpPr>
          <p:cNvPr id="6" name="Left-Right Arrow 5">
            <a:extLst>
              <a:ext uri="{FF2B5EF4-FFF2-40B4-BE49-F238E27FC236}">
                <a16:creationId xmlns:a16="http://schemas.microsoft.com/office/drawing/2014/main" id="{37566032-3ECC-DCB2-AEB6-9EEEC9B278D8}"/>
              </a:ext>
            </a:extLst>
          </p:cNvPr>
          <p:cNvSpPr/>
          <p:nvPr/>
        </p:nvSpPr>
        <p:spPr>
          <a:xfrm>
            <a:off x="8632779" y="5045182"/>
            <a:ext cx="1351159" cy="274482"/>
          </a:xfrm>
          <a:prstGeom prst="leftRightArrow">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a:extLst>
              <a:ext uri="{FF2B5EF4-FFF2-40B4-BE49-F238E27FC236}">
                <a16:creationId xmlns:a16="http://schemas.microsoft.com/office/drawing/2014/main" id="{68A1A4C1-A7DC-37CF-0B9C-E866C9B60748}"/>
              </a:ext>
            </a:extLst>
          </p:cNvPr>
          <p:cNvSpPr/>
          <p:nvPr/>
        </p:nvSpPr>
        <p:spPr>
          <a:xfrm>
            <a:off x="9983939" y="4727972"/>
            <a:ext cx="1583473" cy="953429"/>
          </a:xfrm>
          <a:prstGeom prst="can">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a:t>
            </a:r>
          </a:p>
          <a:p>
            <a:pPr algn="ctr"/>
            <a:r>
              <a:rPr lang="en-US" dirty="0"/>
              <a:t>n1</a:t>
            </a:r>
          </a:p>
        </p:txBody>
      </p:sp>
      <p:sp>
        <p:nvSpPr>
          <p:cNvPr id="8" name="Left-Right Arrow 7">
            <a:extLst>
              <a:ext uri="{FF2B5EF4-FFF2-40B4-BE49-F238E27FC236}">
                <a16:creationId xmlns:a16="http://schemas.microsoft.com/office/drawing/2014/main" id="{3B2392FD-658A-1499-9394-CCBA2F618E1B}"/>
              </a:ext>
            </a:extLst>
          </p:cNvPr>
          <p:cNvSpPr/>
          <p:nvPr/>
        </p:nvSpPr>
        <p:spPr>
          <a:xfrm>
            <a:off x="8632781" y="3096579"/>
            <a:ext cx="1351154" cy="264764"/>
          </a:xfrm>
          <a:prstGeom prst="leftRightArrow">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a:extLst>
              <a:ext uri="{FF2B5EF4-FFF2-40B4-BE49-F238E27FC236}">
                <a16:creationId xmlns:a16="http://schemas.microsoft.com/office/drawing/2014/main" id="{710A9F83-F5E4-264A-F6C9-2B55F919EB34}"/>
              </a:ext>
            </a:extLst>
          </p:cNvPr>
          <p:cNvSpPr/>
          <p:nvPr/>
        </p:nvSpPr>
        <p:spPr>
          <a:xfrm>
            <a:off x="9983936" y="2720225"/>
            <a:ext cx="1583473" cy="953429"/>
          </a:xfrm>
          <a:prstGeom prst="can">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n1,n2,n3,n4</a:t>
            </a:r>
          </a:p>
        </p:txBody>
      </p:sp>
      <p:sp>
        <p:nvSpPr>
          <p:cNvPr id="10" name="Left-Right Arrow 9">
            <a:extLst>
              <a:ext uri="{FF2B5EF4-FFF2-40B4-BE49-F238E27FC236}">
                <a16:creationId xmlns:a16="http://schemas.microsoft.com/office/drawing/2014/main" id="{2FA139C4-D46D-C00A-8178-409467488D6E}"/>
              </a:ext>
            </a:extLst>
          </p:cNvPr>
          <p:cNvSpPr/>
          <p:nvPr/>
        </p:nvSpPr>
        <p:spPr>
          <a:xfrm>
            <a:off x="8632782" y="2120844"/>
            <a:ext cx="1351156" cy="264764"/>
          </a:xfrm>
          <a:prstGeom prst="leftRightArrow">
            <a:avLst/>
          </a:prstGeom>
          <a:solidFill>
            <a:srgbClr val="C22A4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a:extLst>
              <a:ext uri="{FF2B5EF4-FFF2-40B4-BE49-F238E27FC236}">
                <a16:creationId xmlns:a16="http://schemas.microsoft.com/office/drawing/2014/main" id="{A555A1DD-3763-7F7C-5AEC-4C75BADAF5E9}"/>
              </a:ext>
            </a:extLst>
          </p:cNvPr>
          <p:cNvSpPr/>
          <p:nvPr/>
        </p:nvSpPr>
        <p:spPr>
          <a:xfrm>
            <a:off x="9983938" y="1744490"/>
            <a:ext cx="1583473" cy="953429"/>
          </a:xfrm>
          <a:prstGeom prst="can">
            <a:avLst/>
          </a:prstGeom>
          <a:solidFill>
            <a:srgbClr val="C22A4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a:t>
            </a:r>
          </a:p>
        </p:txBody>
      </p:sp>
      <p:sp>
        <p:nvSpPr>
          <p:cNvPr id="12" name="Left-Right Arrow 11">
            <a:extLst>
              <a:ext uri="{FF2B5EF4-FFF2-40B4-BE49-F238E27FC236}">
                <a16:creationId xmlns:a16="http://schemas.microsoft.com/office/drawing/2014/main" id="{2A1A9369-F0F8-6DE8-FE02-6686DB72CFB7}"/>
              </a:ext>
            </a:extLst>
          </p:cNvPr>
          <p:cNvSpPr/>
          <p:nvPr/>
        </p:nvSpPr>
        <p:spPr>
          <a:xfrm>
            <a:off x="8642192" y="6158261"/>
            <a:ext cx="1351157" cy="261075"/>
          </a:xfrm>
          <a:prstGeom prst="leftRightArrow">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a:extLst>
              <a:ext uri="{FF2B5EF4-FFF2-40B4-BE49-F238E27FC236}">
                <a16:creationId xmlns:a16="http://schemas.microsoft.com/office/drawing/2014/main" id="{EC358871-F698-7EFA-F5A4-310B4C867B74}"/>
              </a:ext>
            </a:extLst>
          </p:cNvPr>
          <p:cNvSpPr/>
          <p:nvPr/>
        </p:nvSpPr>
        <p:spPr>
          <a:xfrm>
            <a:off x="9993350" y="5781908"/>
            <a:ext cx="1583473" cy="953429"/>
          </a:xfrm>
          <a:prstGeom prst="can">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a:t>
            </a:r>
            <a:r>
              <a:rPr lang="en-US" u="sng" dirty="0"/>
              <a:t>n4</a:t>
            </a:r>
            <a:endParaRPr lang="en-US" dirty="0"/>
          </a:p>
        </p:txBody>
      </p:sp>
      <p:sp>
        <p:nvSpPr>
          <p:cNvPr id="14" name="Cube 13">
            <a:extLst>
              <a:ext uri="{FF2B5EF4-FFF2-40B4-BE49-F238E27FC236}">
                <a16:creationId xmlns:a16="http://schemas.microsoft.com/office/drawing/2014/main" id="{0EBE78E7-39D3-7280-42C1-074EAD5E06BE}"/>
              </a:ext>
            </a:extLst>
          </p:cNvPr>
          <p:cNvSpPr/>
          <p:nvPr/>
        </p:nvSpPr>
        <p:spPr>
          <a:xfrm>
            <a:off x="6816137" y="4817794"/>
            <a:ext cx="1816644" cy="850958"/>
          </a:xfrm>
          <a:prstGeom prst="cube">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a:t>
            </a:r>
          </a:p>
          <a:p>
            <a:pPr algn="ctr"/>
            <a:r>
              <a:rPr lang="en-US" dirty="0"/>
              <a:t>NVMe2(n1)</a:t>
            </a:r>
          </a:p>
        </p:txBody>
      </p:sp>
      <p:sp>
        <p:nvSpPr>
          <p:cNvPr id="15" name="Cube 14">
            <a:extLst>
              <a:ext uri="{FF2B5EF4-FFF2-40B4-BE49-F238E27FC236}">
                <a16:creationId xmlns:a16="http://schemas.microsoft.com/office/drawing/2014/main" id="{FE46C8D2-F139-9DC9-6775-89646508C002}"/>
              </a:ext>
            </a:extLst>
          </p:cNvPr>
          <p:cNvSpPr/>
          <p:nvPr/>
        </p:nvSpPr>
        <p:spPr>
          <a:xfrm>
            <a:off x="6816137" y="2827595"/>
            <a:ext cx="1816643" cy="850958"/>
          </a:xfrm>
          <a:prstGeom prst="cube">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NVMe1(n2,n3)</a:t>
            </a:r>
          </a:p>
          <a:p>
            <a:pPr algn="ctr"/>
            <a:r>
              <a:rPr lang="en-US" dirty="0"/>
              <a:t>NVMe2(n1,n4)</a:t>
            </a:r>
          </a:p>
        </p:txBody>
      </p:sp>
      <p:sp>
        <p:nvSpPr>
          <p:cNvPr id="16" name="Cube 15">
            <a:extLst>
              <a:ext uri="{FF2B5EF4-FFF2-40B4-BE49-F238E27FC236}">
                <a16:creationId xmlns:a16="http://schemas.microsoft.com/office/drawing/2014/main" id="{22CCB5D8-EA21-1E63-9030-D15E4E8989C0}"/>
              </a:ext>
            </a:extLst>
          </p:cNvPr>
          <p:cNvSpPr/>
          <p:nvPr/>
        </p:nvSpPr>
        <p:spPr>
          <a:xfrm>
            <a:off x="6816139" y="1795725"/>
            <a:ext cx="1816644" cy="850958"/>
          </a:xfrm>
          <a:prstGeom prst="cube">
            <a:avLst/>
          </a:prstGeom>
          <a:solidFill>
            <a:srgbClr val="C22A4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a:t>
            </a:r>
          </a:p>
          <a:p>
            <a:pPr algn="ctr"/>
            <a:r>
              <a:rPr lang="en-US" dirty="0"/>
              <a:t>NVMe2(n2,n3)</a:t>
            </a:r>
          </a:p>
        </p:txBody>
      </p:sp>
      <p:sp>
        <p:nvSpPr>
          <p:cNvPr id="17" name="Cube 16">
            <a:extLst>
              <a:ext uri="{FF2B5EF4-FFF2-40B4-BE49-F238E27FC236}">
                <a16:creationId xmlns:a16="http://schemas.microsoft.com/office/drawing/2014/main" id="{6CA49311-97CA-6AB6-4294-AFBDA5A27FB8}"/>
              </a:ext>
            </a:extLst>
          </p:cNvPr>
          <p:cNvSpPr/>
          <p:nvPr/>
        </p:nvSpPr>
        <p:spPr>
          <a:xfrm>
            <a:off x="6825548" y="5841052"/>
            <a:ext cx="1816643" cy="850958"/>
          </a:xfrm>
          <a:prstGeom prst="cub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NVMe1(n1,n2)</a:t>
            </a:r>
          </a:p>
          <a:p>
            <a:pPr algn="ctr"/>
            <a:r>
              <a:rPr lang="en-US" dirty="0"/>
              <a:t>NVMe2(n3,n4)</a:t>
            </a:r>
          </a:p>
        </p:txBody>
      </p:sp>
      <p:sp>
        <p:nvSpPr>
          <p:cNvPr id="18" name="Cube 17">
            <a:extLst>
              <a:ext uri="{FF2B5EF4-FFF2-40B4-BE49-F238E27FC236}">
                <a16:creationId xmlns:a16="http://schemas.microsoft.com/office/drawing/2014/main" id="{C9B8343D-4F45-E191-F767-157DC3A91C32}"/>
              </a:ext>
            </a:extLst>
          </p:cNvPr>
          <p:cNvSpPr/>
          <p:nvPr/>
        </p:nvSpPr>
        <p:spPr>
          <a:xfrm>
            <a:off x="195864" y="2240761"/>
            <a:ext cx="1412719" cy="2114302"/>
          </a:xfrm>
          <a:prstGeom prst="cube">
            <a:avLst/>
          </a:prstGeom>
          <a:solidFill>
            <a:srgbClr val="C2BF8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Broker 0</a:t>
            </a:r>
          </a:p>
        </p:txBody>
      </p:sp>
      <p:sp>
        <p:nvSpPr>
          <p:cNvPr id="22" name="CustomShape 29">
            <a:extLst>
              <a:ext uri="{FF2B5EF4-FFF2-40B4-BE49-F238E27FC236}">
                <a16:creationId xmlns:a16="http://schemas.microsoft.com/office/drawing/2014/main" id="{AC51B3EF-5B25-D014-EDCC-CF1D2145A279}"/>
              </a:ext>
            </a:extLst>
          </p:cNvPr>
          <p:cNvSpPr/>
          <p:nvPr/>
        </p:nvSpPr>
        <p:spPr>
          <a:xfrm flipH="1">
            <a:off x="5795995" y="1941525"/>
            <a:ext cx="794655" cy="4750485"/>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err="1">
                <a:solidFill>
                  <a:srgbClr val="FFFFFF"/>
                </a:solidFill>
                <a:latin typeface="Arial" panose="020B0604020202020204" pitchFamily="34" charset="0"/>
                <a:cs typeface="Arial" panose="020B0604020202020204" pitchFamily="34" charset="0"/>
              </a:rPr>
              <a:t>NVMeoF</a:t>
            </a:r>
            <a:endParaRPr lang="en-IE" sz="1000" b="0" strike="noStrike" spc="-1" dirty="0">
              <a:latin typeface="Arial" panose="020B0604020202020204" pitchFamily="34" charset="0"/>
              <a:cs typeface="Arial" panose="020B0604020202020204" pitchFamily="34" charset="0"/>
            </a:endParaRPr>
          </a:p>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Agent</a:t>
            </a:r>
            <a:endParaRPr lang="en-IE" sz="1000" b="0" strike="noStrike" spc="-1" dirty="0">
              <a:latin typeface="Arial" panose="020B0604020202020204" pitchFamily="34" charset="0"/>
              <a:cs typeface="Arial" panose="020B0604020202020204" pitchFamily="34" charset="0"/>
            </a:endParaRPr>
          </a:p>
        </p:txBody>
      </p:sp>
      <p:sp>
        <p:nvSpPr>
          <p:cNvPr id="23" name="CustomShape 19">
            <a:extLst>
              <a:ext uri="{FF2B5EF4-FFF2-40B4-BE49-F238E27FC236}">
                <a16:creationId xmlns:a16="http://schemas.microsoft.com/office/drawing/2014/main" id="{796FE0B3-89BD-065C-F41E-4BDE5E14679A}"/>
              </a:ext>
            </a:extLst>
          </p:cNvPr>
          <p:cNvSpPr/>
          <p:nvPr/>
        </p:nvSpPr>
        <p:spPr>
          <a:xfrm flipH="1">
            <a:off x="2251269" y="2620687"/>
            <a:ext cx="3319237" cy="3765346"/>
          </a:xfrm>
          <a:prstGeom prst="rect">
            <a:avLst/>
          </a:prstGeom>
          <a:solidFill>
            <a:srgbClr val="01829C"/>
          </a:solidFill>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pc="-1" dirty="0">
                <a:solidFill>
                  <a:srgbClr val="FFFFFF"/>
                </a:solidFill>
                <a:latin typeface="Arial" panose="020B0604020202020204" pitchFamily="34" charset="0"/>
                <a:cs typeface="Arial" panose="020B0604020202020204" pitchFamily="34" charset="0"/>
              </a:rPr>
              <a:t>Sunfish</a:t>
            </a:r>
            <a:r>
              <a:rPr lang="en-US" sz="1000" b="1" strike="noStrike" spc="-1" dirty="0">
                <a:solidFill>
                  <a:srgbClr val="FFFFFF"/>
                </a:solidFill>
                <a:latin typeface="Arial" panose="020B0604020202020204" pitchFamily="34" charset="0"/>
                <a:cs typeface="Arial" panose="020B0604020202020204" pitchFamily="34" charset="0"/>
              </a:rPr>
              <a:t> Services</a:t>
            </a:r>
            <a:endParaRPr lang="en-IE" sz="1000" b="1" strike="noStrike" spc="-1" dirty="0">
              <a:latin typeface="Arial" panose="020B0604020202020204" pitchFamily="34" charset="0"/>
              <a:cs typeface="Arial" panose="020B0604020202020204" pitchFamily="34" charset="0"/>
            </a:endParaRPr>
          </a:p>
        </p:txBody>
      </p:sp>
      <p:sp>
        <p:nvSpPr>
          <p:cNvPr id="24" name="CustomShape 36">
            <a:extLst>
              <a:ext uri="{FF2B5EF4-FFF2-40B4-BE49-F238E27FC236}">
                <a16:creationId xmlns:a16="http://schemas.microsoft.com/office/drawing/2014/main" id="{66A311EC-1342-33B3-0B2A-5494511134A8}"/>
              </a:ext>
            </a:extLst>
          </p:cNvPr>
          <p:cNvSpPr/>
          <p:nvPr/>
        </p:nvSpPr>
        <p:spPr>
          <a:xfrm flipH="1">
            <a:off x="2372230" y="2882958"/>
            <a:ext cx="2098600" cy="24046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25" name="Cylinder 64">
            <a:extLst>
              <a:ext uri="{FF2B5EF4-FFF2-40B4-BE49-F238E27FC236}">
                <a16:creationId xmlns:a16="http://schemas.microsoft.com/office/drawing/2014/main" id="{7416CDA4-488F-5C79-F0DD-19C39B0020ED}"/>
              </a:ext>
            </a:extLst>
          </p:cNvPr>
          <p:cNvSpPr/>
          <p:nvPr/>
        </p:nvSpPr>
        <p:spPr>
          <a:xfrm>
            <a:off x="4615191" y="4092309"/>
            <a:ext cx="859203" cy="119257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latin typeface="Arial"/>
                <a:cs typeface="Arial"/>
              </a:rPr>
              <a:t>Data Store</a:t>
            </a:r>
            <a:endParaRPr lang="en-IE" sz="900" dirty="0">
              <a:latin typeface="Arial"/>
              <a:cs typeface="Arial"/>
            </a:endParaRPr>
          </a:p>
        </p:txBody>
      </p:sp>
      <p:sp>
        <p:nvSpPr>
          <p:cNvPr id="26" name="CustomShape 36">
            <a:extLst>
              <a:ext uri="{FF2B5EF4-FFF2-40B4-BE49-F238E27FC236}">
                <a16:creationId xmlns:a16="http://schemas.microsoft.com/office/drawing/2014/main" id="{9369E56F-EA30-9BED-09CE-31D8DCDA3DC8}"/>
              </a:ext>
            </a:extLst>
          </p:cNvPr>
          <p:cNvSpPr/>
          <p:nvPr/>
        </p:nvSpPr>
        <p:spPr>
          <a:xfrm flipH="1">
            <a:off x="2372230" y="3355514"/>
            <a:ext cx="2098600" cy="27506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27" name="CustomShape 36">
            <a:extLst>
              <a:ext uri="{FF2B5EF4-FFF2-40B4-BE49-F238E27FC236}">
                <a16:creationId xmlns:a16="http://schemas.microsoft.com/office/drawing/2014/main" id="{F5830F61-9265-A3A7-710C-5676A54C355B}"/>
              </a:ext>
            </a:extLst>
          </p:cNvPr>
          <p:cNvSpPr/>
          <p:nvPr/>
        </p:nvSpPr>
        <p:spPr>
          <a:xfrm flipH="1">
            <a:off x="2380856" y="4640472"/>
            <a:ext cx="2093044" cy="30238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28" name="CustomShape 36">
            <a:extLst>
              <a:ext uri="{FF2B5EF4-FFF2-40B4-BE49-F238E27FC236}">
                <a16:creationId xmlns:a16="http://schemas.microsoft.com/office/drawing/2014/main" id="{BFE99251-F0EB-33E6-9C66-068BEB5DFE85}"/>
              </a:ext>
            </a:extLst>
          </p:cNvPr>
          <p:cNvSpPr/>
          <p:nvPr/>
        </p:nvSpPr>
        <p:spPr>
          <a:xfrm flipH="1">
            <a:off x="2372229" y="5141860"/>
            <a:ext cx="2110299" cy="275067"/>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29" name="CustomShape 36">
            <a:extLst>
              <a:ext uri="{FF2B5EF4-FFF2-40B4-BE49-F238E27FC236}">
                <a16:creationId xmlns:a16="http://schemas.microsoft.com/office/drawing/2014/main" id="{BFB85DB0-04A5-7DB8-B5E6-ADCC41CAED87}"/>
              </a:ext>
            </a:extLst>
          </p:cNvPr>
          <p:cNvSpPr/>
          <p:nvPr/>
        </p:nvSpPr>
        <p:spPr>
          <a:xfrm flipH="1">
            <a:off x="2372229" y="5598556"/>
            <a:ext cx="2118018" cy="27506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30" name="CustomShape 36">
            <a:extLst>
              <a:ext uri="{FF2B5EF4-FFF2-40B4-BE49-F238E27FC236}">
                <a16:creationId xmlns:a16="http://schemas.microsoft.com/office/drawing/2014/main" id="{79AC0995-7B11-86B1-0A21-4BF378AB5240}"/>
              </a:ext>
            </a:extLst>
          </p:cNvPr>
          <p:cNvSpPr/>
          <p:nvPr/>
        </p:nvSpPr>
        <p:spPr>
          <a:xfrm flipH="1">
            <a:off x="2349978" y="3794574"/>
            <a:ext cx="2106947" cy="27506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900" spc="-1" dirty="0">
                <a:solidFill>
                  <a:srgbClr val="000000"/>
                </a:solidFill>
                <a:latin typeface="Arial"/>
                <a:cs typeface="Arial"/>
              </a:rPr>
              <a:t>Resource Configuration</a:t>
            </a:r>
            <a:endParaRPr lang="en-US" sz="900" dirty="0">
              <a:cs typeface="Calibri"/>
            </a:endParaRPr>
          </a:p>
        </p:txBody>
      </p:sp>
      <p:sp>
        <p:nvSpPr>
          <p:cNvPr id="31" name="CustomShape 36">
            <a:extLst>
              <a:ext uri="{FF2B5EF4-FFF2-40B4-BE49-F238E27FC236}">
                <a16:creationId xmlns:a16="http://schemas.microsoft.com/office/drawing/2014/main" id="{616D38EE-3A12-12D9-0C38-C65D1EA1D799}"/>
              </a:ext>
            </a:extLst>
          </p:cNvPr>
          <p:cNvSpPr/>
          <p:nvPr/>
        </p:nvSpPr>
        <p:spPr>
          <a:xfrm flipH="1">
            <a:off x="2363882" y="4191216"/>
            <a:ext cx="2093043" cy="302388"/>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sp>
        <p:nvSpPr>
          <p:cNvPr id="32" name="Cube 31">
            <a:extLst>
              <a:ext uri="{FF2B5EF4-FFF2-40B4-BE49-F238E27FC236}">
                <a16:creationId xmlns:a16="http://schemas.microsoft.com/office/drawing/2014/main" id="{D529C2DB-F3A9-B27F-F11A-BCD3C7912C62}"/>
              </a:ext>
            </a:extLst>
          </p:cNvPr>
          <p:cNvSpPr/>
          <p:nvPr/>
        </p:nvSpPr>
        <p:spPr>
          <a:xfrm>
            <a:off x="131840" y="4536663"/>
            <a:ext cx="1412719" cy="2114302"/>
          </a:xfrm>
          <a:prstGeom prst="cube">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Broker 0</a:t>
            </a:r>
          </a:p>
        </p:txBody>
      </p:sp>
      <p:sp>
        <p:nvSpPr>
          <p:cNvPr id="33" name="Left-Right Arrow 32">
            <a:extLst>
              <a:ext uri="{FF2B5EF4-FFF2-40B4-BE49-F238E27FC236}">
                <a16:creationId xmlns:a16="http://schemas.microsoft.com/office/drawing/2014/main" id="{B96BDF07-95A0-42F7-C326-A9DF020E3FF3}"/>
              </a:ext>
            </a:extLst>
          </p:cNvPr>
          <p:cNvSpPr/>
          <p:nvPr/>
        </p:nvSpPr>
        <p:spPr>
          <a:xfrm>
            <a:off x="8642195" y="4081905"/>
            <a:ext cx="1351154" cy="264764"/>
          </a:xfrm>
          <a:prstGeom prst="leftRightArrow">
            <a:avLst/>
          </a:prstGeom>
          <a:solidFill>
            <a:srgbClr val="DC2F5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Can 33">
            <a:extLst>
              <a:ext uri="{FF2B5EF4-FFF2-40B4-BE49-F238E27FC236}">
                <a16:creationId xmlns:a16="http://schemas.microsoft.com/office/drawing/2014/main" id="{13C68A47-33E4-8EAC-BD61-524AFC85D020}"/>
              </a:ext>
            </a:extLst>
          </p:cNvPr>
          <p:cNvSpPr/>
          <p:nvPr/>
        </p:nvSpPr>
        <p:spPr>
          <a:xfrm>
            <a:off x="9993350" y="3705551"/>
            <a:ext cx="1583473" cy="953429"/>
          </a:xfrm>
          <a:prstGeom prst="can">
            <a:avLst/>
          </a:prstGeom>
          <a:solidFill>
            <a:srgbClr val="DC2F5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NVMe0</a:t>
            </a:r>
          </a:p>
          <a:p>
            <a:pPr algn="ctr"/>
            <a:r>
              <a:rPr lang="en-US" dirty="0"/>
              <a:t>n1,n2,n3,n4</a:t>
            </a:r>
          </a:p>
        </p:txBody>
      </p:sp>
      <p:sp>
        <p:nvSpPr>
          <p:cNvPr id="35" name="Cube 34">
            <a:extLst>
              <a:ext uri="{FF2B5EF4-FFF2-40B4-BE49-F238E27FC236}">
                <a16:creationId xmlns:a16="http://schemas.microsoft.com/office/drawing/2014/main" id="{149E0717-818D-0465-96D3-10D103A82CBF}"/>
              </a:ext>
            </a:extLst>
          </p:cNvPr>
          <p:cNvSpPr/>
          <p:nvPr/>
        </p:nvSpPr>
        <p:spPr>
          <a:xfrm>
            <a:off x="6825551" y="3812921"/>
            <a:ext cx="1816643" cy="850958"/>
          </a:xfrm>
          <a:prstGeom prst="cube">
            <a:avLst/>
          </a:prstGeom>
          <a:solidFill>
            <a:srgbClr val="DC2F5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NVMe1(n1,n3)</a:t>
            </a:r>
          </a:p>
          <a:p>
            <a:pPr algn="ctr"/>
            <a:r>
              <a:rPr lang="en-US" dirty="0"/>
              <a:t>NVMe2(n2,n3)</a:t>
            </a:r>
          </a:p>
        </p:txBody>
      </p:sp>
    </p:spTree>
    <p:extLst>
      <p:ext uri="{BB962C8B-B14F-4D97-AF65-F5344CB8AC3E}">
        <p14:creationId xmlns:p14="http://schemas.microsoft.com/office/powerpoint/2010/main" val="1632006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99749-BEBD-937F-8D37-03498D694A4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BAABA6-C7A3-27A8-4F4E-3B4DC868777C}"/>
              </a:ext>
            </a:extLst>
          </p:cNvPr>
          <p:cNvSpPr>
            <a:spLocks noGrp="1"/>
          </p:cNvSpPr>
          <p:nvPr>
            <p:ph idx="12"/>
          </p:nvPr>
        </p:nvSpPr>
        <p:spPr>
          <a:xfrm>
            <a:off x="241490" y="5837684"/>
            <a:ext cx="5502513" cy="953464"/>
          </a:xfrm>
        </p:spPr>
        <p:txBody>
          <a:bodyPr>
            <a:normAutofit fontScale="85000" lnSpcReduction="20000"/>
          </a:bodyPr>
          <a:lstStyle/>
          <a:p>
            <a:r>
              <a:rPr lang="en-US" dirty="0" err="1"/>
              <a:t>NVMeoF</a:t>
            </a:r>
            <a:r>
              <a:rPr lang="en-US" dirty="0"/>
              <a:t> Agent does a periodic discovery of </a:t>
            </a:r>
            <a:r>
              <a:rPr lang="en-US" dirty="0" err="1"/>
              <a:t>NVMeoF</a:t>
            </a:r>
            <a:r>
              <a:rPr lang="en-US" dirty="0"/>
              <a:t> namespaces and updates Sunfish</a:t>
            </a:r>
          </a:p>
          <a:p>
            <a:r>
              <a:rPr lang="en-US" dirty="0"/>
              <a:t>Flux Brokers use Prolog/Epilog for Resource aggregation, Resource Release, data ingress/egress.</a:t>
            </a:r>
          </a:p>
          <a:p>
            <a:endParaRPr lang="en-US" dirty="0"/>
          </a:p>
        </p:txBody>
      </p:sp>
      <p:sp>
        <p:nvSpPr>
          <p:cNvPr id="3" name="Title 2">
            <a:extLst>
              <a:ext uri="{FF2B5EF4-FFF2-40B4-BE49-F238E27FC236}">
                <a16:creationId xmlns:a16="http://schemas.microsoft.com/office/drawing/2014/main" id="{073DB62C-CC6B-03EF-8FAD-D18693F79545}"/>
              </a:ext>
            </a:extLst>
          </p:cNvPr>
          <p:cNvSpPr>
            <a:spLocks noGrp="1"/>
          </p:cNvSpPr>
          <p:nvPr>
            <p:ph type="title"/>
          </p:nvPr>
        </p:nvSpPr>
        <p:spPr/>
        <p:txBody>
          <a:bodyPr>
            <a:normAutofit fontScale="90000"/>
          </a:bodyPr>
          <a:lstStyle/>
          <a:p>
            <a:pPr algn="ctr"/>
            <a:r>
              <a:rPr lang="en-US" dirty="0"/>
              <a:t>Flux Architecture and Resource Pools</a:t>
            </a:r>
          </a:p>
        </p:txBody>
      </p:sp>
      <p:sp>
        <p:nvSpPr>
          <p:cNvPr id="5" name="Text Placeholder 4">
            <a:extLst>
              <a:ext uri="{FF2B5EF4-FFF2-40B4-BE49-F238E27FC236}">
                <a16:creationId xmlns:a16="http://schemas.microsoft.com/office/drawing/2014/main" id="{82DB7260-0E8E-EFDD-850C-7A0E467796BE}"/>
              </a:ext>
            </a:extLst>
          </p:cNvPr>
          <p:cNvSpPr>
            <a:spLocks noGrp="1"/>
          </p:cNvSpPr>
          <p:nvPr>
            <p:ph type="body" sz="quarter" idx="15"/>
          </p:nvPr>
        </p:nvSpPr>
        <p:spPr/>
        <p:txBody>
          <a:bodyPr/>
          <a:lstStyle/>
          <a:p>
            <a:r>
              <a:rPr lang="en-US" dirty="0"/>
              <a:t>UUR</a:t>
            </a:r>
          </a:p>
        </p:txBody>
      </p:sp>
      <p:sp>
        <p:nvSpPr>
          <p:cNvPr id="6" name="Text Placeholder 5">
            <a:extLst>
              <a:ext uri="{FF2B5EF4-FFF2-40B4-BE49-F238E27FC236}">
                <a16:creationId xmlns:a16="http://schemas.microsoft.com/office/drawing/2014/main" id="{761E0DD3-98DB-EB87-5EAF-5488F4CC7F58}"/>
              </a:ext>
            </a:extLst>
          </p:cNvPr>
          <p:cNvSpPr>
            <a:spLocks noGrp="1"/>
          </p:cNvSpPr>
          <p:nvPr>
            <p:ph type="body" sz="quarter" idx="14"/>
          </p:nvPr>
        </p:nvSpPr>
        <p:spPr/>
        <p:txBody>
          <a:bodyPr/>
          <a:lstStyle/>
          <a:p>
            <a:r>
              <a:rPr lang="en-US" dirty="0"/>
              <a:t>UUR</a:t>
            </a:r>
          </a:p>
        </p:txBody>
      </p:sp>
      <p:sp>
        <p:nvSpPr>
          <p:cNvPr id="22" name="Rectangle 21">
            <a:extLst>
              <a:ext uri="{FF2B5EF4-FFF2-40B4-BE49-F238E27FC236}">
                <a16:creationId xmlns:a16="http://schemas.microsoft.com/office/drawing/2014/main" id="{0F5B3DFC-43F9-3C07-0AAA-89F91AD8D3FA}"/>
              </a:ext>
            </a:extLst>
          </p:cNvPr>
          <p:cNvSpPr/>
          <p:nvPr/>
        </p:nvSpPr>
        <p:spPr>
          <a:xfrm>
            <a:off x="1115162" y="3639458"/>
            <a:ext cx="2437293" cy="2083145"/>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p:txBody>
      </p:sp>
      <p:sp>
        <p:nvSpPr>
          <p:cNvPr id="27" name="Rectangle 26">
            <a:extLst>
              <a:ext uri="{FF2B5EF4-FFF2-40B4-BE49-F238E27FC236}">
                <a16:creationId xmlns:a16="http://schemas.microsoft.com/office/drawing/2014/main" id="{8720838C-553B-DAAF-A148-3BD96E5911F9}"/>
              </a:ext>
            </a:extLst>
          </p:cNvPr>
          <p:cNvSpPr/>
          <p:nvPr/>
        </p:nvSpPr>
        <p:spPr>
          <a:xfrm>
            <a:off x="4357880" y="2692047"/>
            <a:ext cx="1399280"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a:p>
            <a:pPr algn="ctr"/>
            <a:r>
              <a:rPr lang="en-US" dirty="0"/>
              <a:t>(Compute)</a:t>
            </a:r>
          </a:p>
        </p:txBody>
      </p:sp>
      <p:sp>
        <p:nvSpPr>
          <p:cNvPr id="28" name="Rectangle 27">
            <a:extLst>
              <a:ext uri="{FF2B5EF4-FFF2-40B4-BE49-F238E27FC236}">
                <a16:creationId xmlns:a16="http://schemas.microsoft.com/office/drawing/2014/main" id="{217AF139-A28D-AAB0-11D2-E0EE1D6C514B}"/>
              </a:ext>
            </a:extLst>
          </p:cNvPr>
          <p:cNvSpPr/>
          <p:nvPr/>
        </p:nvSpPr>
        <p:spPr>
          <a:xfrm>
            <a:off x="4361642" y="3448214"/>
            <a:ext cx="1382361"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Broker 2</a:t>
            </a:r>
          </a:p>
          <a:p>
            <a:pPr algn="ctr"/>
            <a:r>
              <a:rPr lang="en-US" sz="1400" dirty="0"/>
              <a:t>Broker 5</a:t>
            </a:r>
          </a:p>
          <a:p>
            <a:pPr algn="ctr"/>
            <a:r>
              <a:rPr lang="en-US" sz="1400" dirty="0"/>
              <a:t>(Compute)</a:t>
            </a:r>
          </a:p>
        </p:txBody>
      </p:sp>
      <p:sp>
        <p:nvSpPr>
          <p:cNvPr id="29" name="Rectangle 28">
            <a:extLst>
              <a:ext uri="{FF2B5EF4-FFF2-40B4-BE49-F238E27FC236}">
                <a16:creationId xmlns:a16="http://schemas.microsoft.com/office/drawing/2014/main" id="{CB3AC47D-392B-8292-8F61-F3D8816433C1}"/>
              </a:ext>
            </a:extLst>
          </p:cNvPr>
          <p:cNvSpPr/>
          <p:nvPr/>
        </p:nvSpPr>
        <p:spPr>
          <a:xfrm>
            <a:off x="4357880" y="4201621"/>
            <a:ext cx="1382361"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3</a:t>
            </a:r>
          </a:p>
          <a:p>
            <a:pPr algn="ctr"/>
            <a:r>
              <a:rPr lang="en-US" dirty="0"/>
              <a:t>(Compute)</a:t>
            </a:r>
          </a:p>
        </p:txBody>
      </p:sp>
      <p:sp>
        <p:nvSpPr>
          <p:cNvPr id="30" name="Rectangle 29">
            <a:extLst>
              <a:ext uri="{FF2B5EF4-FFF2-40B4-BE49-F238E27FC236}">
                <a16:creationId xmlns:a16="http://schemas.microsoft.com/office/drawing/2014/main" id="{B29EC7F0-E9F5-530B-9CC5-C54211545108}"/>
              </a:ext>
            </a:extLst>
          </p:cNvPr>
          <p:cNvSpPr/>
          <p:nvPr/>
        </p:nvSpPr>
        <p:spPr>
          <a:xfrm>
            <a:off x="4357880" y="4948539"/>
            <a:ext cx="1382361" cy="626165"/>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4</a:t>
            </a:r>
          </a:p>
          <a:p>
            <a:pPr algn="ctr"/>
            <a:r>
              <a:rPr lang="en-US" dirty="0"/>
              <a:t>(Compute)</a:t>
            </a:r>
          </a:p>
        </p:txBody>
      </p:sp>
      <p:cxnSp>
        <p:nvCxnSpPr>
          <p:cNvPr id="31" name="Straight Arrow Connector 30">
            <a:extLst>
              <a:ext uri="{FF2B5EF4-FFF2-40B4-BE49-F238E27FC236}">
                <a16:creationId xmlns:a16="http://schemas.microsoft.com/office/drawing/2014/main" id="{357DB27B-CAB5-FA7E-D7C6-ABC20210B84C}"/>
              </a:ext>
            </a:extLst>
          </p:cNvPr>
          <p:cNvCxnSpPr>
            <a:cxnSpLocks/>
          </p:cNvCxnSpPr>
          <p:nvPr/>
        </p:nvCxnSpPr>
        <p:spPr>
          <a:xfrm flipV="1">
            <a:off x="3574941" y="3020372"/>
            <a:ext cx="782939" cy="897294"/>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3A3FE87-5D80-A48B-A83D-7B7FC69C4AB9}"/>
              </a:ext>
            </a:extLst>
          </p:cNvPr>
          <p:cNvCxnSpPr>
            <a:cxnSpLocks/>
          </p:cNvCxnSpPr>
          <p:nvPr/>
        </p:nvCxnSpPr>
        <p:spPr>
          <a:xfrm flipV="1">
            <a:off x="3552455" y="3910403"/>
            <a:ext cx="807306" cy="248837"/>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DF35461-E0FC-D83D-0284-7EC999A08FB4}"/>
              </a:ext>
            </a:extLst>
          </p:cNvPr>
          <p:cNvCxnSpPr>
            <a:cxnSpLocks/>
            <a:endCxn id="29" idx="1"/>
          </p:cNvCxnSpPr>
          <p:nvPr/>
        </p:nvCxnSpPr>
        <p:spPr>
          <a:xfrm>
            <a:off x="3574941" y="4514704"/>
            <a:ext cx="782939" cy="0"/>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98AD97A5-FA80-1CCA-8014-C19392B31CF9}"/>
              </a:ext>
            </a:extLst>
          </p:cNvPr>
          <p:cNvCxnSpPr>
            <a:cxnSpLocks/>
            <a:endCxn id="30" idx="1"/>
          </p:cNvCxnSpPr>
          <p:nvPr/>
        </p:nvCxnSpPr>
        <p:spPr>
          <a:xfrm>
            <a:off x="3556462" y="4850911"/>
            <a:ext cx="801418" cy="410711"/>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CustomShape 28">
            <a:extLst>
              <a:ext uri="{FF2B5EF4-FFF2-40B4-BE49-F238E27FC236}">
                <a16:creationId xmlns:a16="http://schemas.microsoft.com/office/drawing/2014/main" id="{DE688FF6-1AF5-485F-87E9-3619B2B09A32}"/>
              </a:ext>
            </a:extLst>
          </p:cNvPr>
          <p:cNvSpPr/>
          <p:nvPr/>
        </p:nvSpPr>
        <p:spPr>
          <a:xfrm flipH="1">
            <a:off x="8493103" y="1563024"/>
            <a:ext cx="754772" cy="49115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Slingshot</a:t>
            </a:r>
            <a:endParaRPr lang="en-IE" sz="1000" b="0" strike="noStrike" spc="-1" dirty="0">
              <a:latin typeface="Arial" panose="020B0604020202020204" pitchFamily="34" charset="0"/>
              <a:cs typeface="Arial" panose="020B0604020202020204" pitchFamily="34" charset="0"/>
            </a:endParaRPr>
          </a:p>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Agent</a:t>
            </a:r>
            <a:endParaRPr lang="en-IE" sz="1000" b="0" strike="noStrike" spc="-1" dirty="0">
              <a:latin typeface="Arial" panose="020B0604020202020204" pitchFamily="34" charset="0"/>
              <a:cs typeface="Arial" panose="020B0604020202020204" pitchFamily="34" charset="0"/>
            </a:endParaRPr>
          </a:p>
        </p:txBody>
      </p:sp>
      <p:sp>
        <p:nvSpPr>
          <p:cNvPr id="41" name="CustomShape 38">
            <a:extLst>
              <a:ext uri="{FF2B5EF4-FFF2-40B4-BE49-F238E27FC236}">
                <a16:creationId xmlns:a16="http://schemas.microsoft.com/office/drawing/2014/main" id="{B3AF3C6B-126C-FEF0-5874-CD546BAB9356}"/>
              </a:ext>
            </a:extLst>
          </p:cNvPr>
          <p:cNvSpPr/>
          <p:nvPr/>
        </p:nvSpPr>
        <p:spPr>
          <a:xfrm flipH="1">
            <a:off x="10203241" y="932948"/>
            <a:ext cx="1395241" cy="368542"/>
          </a:xfrm>
          <a:prstGeom prst="roundRect">
            <a:avLst>
              <a:gd name="adj" fmla="val 16667"/>
            </a:avLst>
          </a:prstGeom>
          <a:solidFill>
            <a:schemeClr val="accent3">
              <a:lumMod val="60000"/>
              <a:lumOff val="40000"/>
            </a:schemeClr>
          </a:solidFill>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lnSpc>
                <a:spcPct val="100000"/>
              </a:lnSpc>
            </a:pPr>
            <a:r>
              <a:rPr lang="en-IE" sz="1050" b="1" strike="noStrike" spc="-1" dirty="0">
                <a:latin typeface="Arial" panose="020B0604020202020204" pitchFamily="34" charset="0"/>
                <a:cs typeface="Arial" panose="020B0604020202020204" pitchFamily="34" charset="0"/>
              </a:rPr>
              <a:t>Hardware Layer</a:t>
            </a:r>
          </a:p>
        </p:txBody>
      </p:sp>
      <p:cxnSp>
        <p:nvCxnSpPr>
          <p:cNvPr id="43" name="Straight Arrow Connector 42">
            <a:extLst>
              <a:ext uri="{FF2B5EF4-FFF2-40B4-BE49-F238E27FC236}">
                <a16:creationId xmlns:a16="http://schemas.microsoft.com/office/drawing/2014/main" id="{D4E83599-5D25-FCA5-13D6-4451D245BC9F}"/>
              </a:ext>
            </a:extLst>
          </p:cNvPr>
          <p:cNvCxnSpPr>
            <a:cxnSpLocks/>
            <a:stCxn id="36" idx="1"/>
            <a:endCxn id="49" idx="2"/>
          </p:cNvCxnSpPr>
          <p:nvPr/>
        </p:nvCxnSpPr>
        <p:spPr>
          <a:xfrm>
            <a:off x="9247875" y="1808600"/>
            <a:ext cx="877524" cy="49198"/>
          </a:xfrm>
          <a:prstGeom prst="straightConnector1">
            <a:avLst/>
          </a:prstGeom>
          <a:ln w="793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49" name="Oval 48">
            <a:extLst>
              <a:ext uri="{FF2B5EF4-FFF2-40B4-BE49-F238E27FC236}">
                <a16:creationId xmlns:a16="http://schemas.microsoft.com/office/drawing/2014/main" id="{9152EFC5-BD2D-EB41-1E0F-5D940717615D}"/>
              </a:ext>
            </a:extLst>
          </p:cNvPr>
          <p:cNvSpPr/>
          <p:nvPr/>
        </p:nvSpPr>
        <p:spPr>
          <a:xfrm>
            <a:off x="10125399" y="1496745"/>
            <a:ext cx="1534560"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Slingshot FM</a:t>
            </a:r>
          </a:p>
        </p:txBody>
      </p:sp>
      <p:sp>
        <p:nvSpPr>
          <p:cNvPr id="72" name="CustomShape 19">
            <a:extLst>
              <a:ext uri="{FF2B5EF4-FFF2-40B4-BE49-F238E27FC236}">
                <a16:creationId xmlns:a16="http://schemas.microsoft.com/office/drawing/2014/main" id="{5DEE00BE-E97E-2060-EB26-85BF3EA47D6B}"/>
              </a:ext>
            </a:extLst>
          </p:cNvPr>
          <p:cNvSpPr/>
          <p:nvPr/>
        </p:nvSpPr>
        <p:spPr>
          <a:xfrm flipH="1">
            <a:off x="469955" y="741812"/>
            <a:ext cx="3319237" cy="2027326"/>
          </a:xfrm>
          <a:prstGeom prst="rect">
            <a:avLst/>
          </a:prstGeom>
          <a:solidFill>
            <a:srgbClr val="01829C"/>
          </a:solidFill>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pc="-1" dirty="0">
                <a:solidFill>
                  <a:srgbClr val="FFFFFF"/>
                </a:solidFill>
                <a:latin typeface="Arial" panose="020B0604020202020204" pitchFamily="34" charset="0"/>
                <a:cs typeface="Arial" panose="020B0604020202020204" pitchFamily="34" charset="0"/>
              </a:rPr>
              <a:t>Sunfish</a:t>
            </a:r>
            <a:r>
              <a:rPr lang="en-US" sz="1000" b="1" strike="noStrike" spc="-1" dirty="0">
                <a:solidFill>
                  <a:srgbClr val="FFFFFF"/>
                </a:solidFill>
                <a:latin typeface="Arial" panose="020B0604020202020204" pitchFamily="34" charset="0"/>
                <a:cs typeface="Arial" panose="020B0604020202020204" pitchFamily="34" charset="0"/>
              </a:rPr>
              <a:t> Services</a:t>
            </a:r>
            <a:endParaRPr lang="en-IE" sz="1000" b="1" strike="noStrike" spc="-1" dirty="0">
              <a:latin typeface="Arial" panose="020B0604020202020204" pitchFamily="34" charset="0"/>
              <a:cs typeface="Arial" panose="020B0604020202020204" pitchFamily="34" charset="0"/>
            </a:endParaRPr>
          </a:p>
        </p:txBody>
      </p:sp>
      <p:sp>
        <p:nvSpPr>
          <p:cNvPr id="73" name="CustomShape 36">
            <a:extLst>
              <a:ext uri="{FF2B5EF4-FFF2-40B4-BE49-F238E27FC236}">
                <a16:creationId xmlns:a16="http://schemas.microsoft.com/office/drawing/2014/main" id="{67175AE4-2A46-955D-8608-AD541949BD1B}"/>
              </a:ext>
            </a:extLst>
          </p:cNvPr>
          <p:cNvSpPr/>
          <p:nvPr/>
        </p:nvSpPr>
        <p:spPr>
          <a:xfrm flipH="1">
            <a:off x="602614" y="959195"/>
            <a:ext cx="2098600" cy="23178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74" name="Cylinder 64">
            <a:extLst>
              <a:ext uri="{FF2B5EF4-FFF2-40B4-BE49-F238E27FC236}">
                <a16:creationId xmlns:a16="http://schemas.microsoft.com/office/drawing/2014/main" id="{2A7E17C1-160B-F4D9-AC10-D3A6CEAC4C02}"/>
              </a:ext>
            </a:extLst>
          </p:cNvPr>
          <p:cNvSpPr/>
          <p:nvPr/>
        </p:nvSpPr>
        <p:spPr>
          <a:xfrm>
            <a:off x="2839696" y="1899069"/>
            <a:ext cx="859203" cy="6421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latin typeface="Arial"/>
                <a:cs typeface="Arial"/>
              </a:rPr>
              <a:t>Data Store</a:t>
            </a:r>
            <a:endParaRPr lang="en-IE" sz="900" dirty="0">
              <a:latin typeface="Arial"/>
              <a:cs typeface="Arial"/>
            </a:endParaRPr>
          </a:p>
        </p:txBody>
      </p:sp>
      <p:sp>
        <p:nvSpPr>
          <p:cNvPr id="75" name="CustomShape 36">
            <a:extLst>
              <a:ext uri="{FF2B5EF4-FFF2-40B4-BE49-F238E27FC236}">
                <a16:creationId xmlns:a16="http://schemas.microsoft.com/office/drawing/2014/main" id="{AE00B433-0215-A2C4-C091-4019A9A3ED89}"/>
              </a:ext>
            </a:extLst>
          </p:cNvPr>
          <p:cNvSpPr/>
          <p:nvPr/>
        </p:nvSpPr>
        <p:spPr>
          <a:xfrm flipH="1">
            <a:off x="612249" y="1221507"/>
            <a:ext cx="2098600" cy="218152"/>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76" name="CustomShape 36">
            <a:extLst>
              <a:ext uri="{FF2B5EF4-FFF2-40B4-BE49-F238E27FC236}">
                <a16:creationId xmlns:a16="http://schemas.microsoft.com/office/drawing/2014/main" id="{83A7FAEC-C5B8-69AC-B4B7-51DE65CAEFBB}"/>
              </a:ext>
            </a:extLst>
          </p:cNvPr>
          <p:cNvSpPr/>
          <p:nvPr/>
        </p:nvSpPr>
        <p:spPr>
          <a:xfrm flipH="1">
            <a:off x="612250" y="1972821"/>
            <a:ext cx="2093044"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77" name="CustomShape 36">
            <a:extLst>
              <a:ext uri="{FF2B5EF4-FFF2-40B4-BE49-F238E27FC236}">
                <a16:creationId xmlns:a16="http://schemas.microsoft.com/office/drawing/2014/main" id="{7F15C3A9-29B0-505B-47D2-34BDDA94EFC7}"/>
              </a:ext>
            </a:extLst>
          </p:cNvPr>
          <p:cNvSpPr/>
          <p:nvPr/>
        </p:nvSpPr>
        <p:spPr>
          <a:xfrm flipH="1">
            <a:off x="602615" y="2240635"/>
            <a:ext cx="2110299" cy="205573"/>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78" name="CustomShape 36">
            <a:extLst>
              <a:ext uri="{FF2B5EF4-FFF2-40B4-BE49-F238E27FC236}">
                <a16:creationId xmlns:a16="http://schemas.microsoft.com/office/drawing/2014/main" id="{3365BF2D-E6D7-7E50-0051-5C659C135921}"/>
              </a:ext>
            </a:extLst>
          </p:cNvPr>
          <p:cNvSpPr/>
          <p:nvPr/>
        </p:nvSpPr>
        <p:spPr>
          <a:xfrm flipH="1">
            <a:off x="594896" y="2476740"/>
            <a:ext cx="2118018"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79" name="CustomShape 36">
            <a:extLst>
              <a:ext uri="{FF2B5EF4-FFF2-40B4-BE49-F238E27FC236}">
                <a16:creationId xmlns:a16="http://schemas.microsoft.com/office/drawing/2014/main" id="{DA81FC5E-DD67-7ADC-07C6-E49E9C965155}"/>
              </a:ext>
            </a:extLst>
          </p:cNvPr>
          <p:cNvSpPr/>
          <p:nvPr/>
        </p:nvSpPr>
        <p:spPr>
          <a:xfrm flipH="1">
            <a:off x="594268" y="1479038"/>
            <a:ext cx="2106947" cy="208274"/>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900" spc="-1" dirty="0">
                <a:solidFill>
                  <a:srgbClr val="000000"/>
                </a:solidFill>
                <a:latin typeface="Arial"/>
                <a:cs typeface="Arial"/>
              </a:rPr>
              <a:t>Resource Configuration</a:t>
            </a:r>
            <a:endParaRPr lang="en-US" sz="900" dirty="0">
              <a:cs typeface="Calibri"/>
            </a:endParaRPr>
          </a:p>
        </p:txBody>
      </p:sp>
      <p:sp>
        <p:nvSpPr>
          <p:cNvPr id="80" name="CustomShape 36">
            <a:extLst>
              <a:ext uri="{FF2B5EF4-FFF2-40B4-BE49-F238E27FC236}">
                <a16:creationId xmlns:a16="http://schemas.microsoft.com/office/drawing/2014/main" id="{1F17F0AF-0273-AE80-ED26-FB9D77379FBF}"/>
              </a:ext>
            </a:extLst>
          </p:cNvPr>
          <p:cNvSpPr/>
          <p:nvPr/>
        </p:nvSpPr>
        <p:spPr>
          <a:xfrm flipH="1">
            <a:off x="608173" y="1726691"/>
            <a:ext cx="2093043"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cxnSp>
        <p:nvCxnSpPr>
          <p:cNvPr id="47" name="Straight Arrow Connector 46">
            <a:extLst>
              <a:ext uri="{FF2B5EF4-FFF2-40B4-BE49-F238E27FC236}">
                <a16:creationId xmlns:a16="http://schemas.microsoft.com/office/drawing/2014/main" id="{0C28FEFB-3509-C05E-69D6-CD5310876B29}"/>
              </a:ext>
            </a:extLst>
          </p:cNvPr>
          <p:cNvCxnSpPr>
            <a:cxnSpLocks/>
            <a:stCxn id="72" idx="1"/>
            <a:endCxn id="36" idx="3"/>
          </p:cNvCxnSpPr>
          <p:nvPr/>
        </p:nvCxnSpPr>
        <p:spPr>
          <a:xfrm>
            <a:off x="3789192" y="1755475"/>
            <a:ext cx="4703911" cy="53125"/>
          </a:xfrm>
          <a:prstGeom prst="straightConnector1">
            <a:avLst/>
          </a:prstGeom>
          <a:ln w="79375">
            <a:solidFill>
              <a:srgbClr val="FF000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58" name="CustomShape 38">
            <a:extLst>
              <a:ext uri="{FF2B5EF4-FFF2-40B4-BE49-F238E27FC236}">
                <a16:creationId xmlns:a16="http://schemas.microsoft.com/office/drawing/2014/main" id="{C23E8523-6726-02E3-D279-B3B3BC5607F5}"/>
              </a:ext>
            </a:extLst>
          </p:cNvPr>
          <p:cNvSpPr/>
          <p:nvPr/>
        </p:nvSpPr>
        <p:spPr>
          <a:xfrm flipH="1">
            <a:off x="5121564" y="973441"/>
            <a:ext cx="1948872" cy="368542"/>
          </a:xfrm>
          <a:prstGeom prst="roundRect">
            <a:avLst>
              <a:gd name="adj" fmla="val 16667"/>
            </a:avLst>
          </a:prstGeom>
          <a:solidFill>
            <a:srgbClr val="FF0088"/>
          </a:solidFill>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lnSpc>
                <a:spcPct val="100000"/>
              </a:lnSpc>
            </a:pPr>
            <a:r>
              <a:rPr lang="en-IE" sz="1050" b="1" spc="-1" dirty="0">
                <a:latin typeface="Arial" panose="020B0604020202020204" pitchFamily="34" charset="0"/>
                <a:cs typeface="Arial" panose="020B0604020202020204" pitchFamily="34" charset="0"/>
              </a:rPr>
              <a:t>Redfish</a:t>
            </a:r>
            <a:r>
              <a:rPr lang="en-IE" sz="1050" b="1" strike="noStrike" spc="-1" dirty="0">
                <a:latin typeface="Arial" panose="020B0604020202020204" pitchFamily="34" charset="0"/>
                <a:cs typeface="Arial" panose="020B0604020202020204" pitchFamily="34" charset="0"/>
              </a:rPr>
              <a:t> Layer</a:t>
            </a:r>
          </a:p>
        </p:txBody>
      </p:sp>
      <p:pic>
        <p:nvPicPr>
          <p:cNvPr id="62" name="Picture 61">
            <a:extLst>
              <a:ext uri="{FF2B5EF4-FFF2-40B4-BE49-F238E27FC236}">
                <a16:creationId xmlns:a16="http://schemas.microsoft.com/office/drawing/2014/main" id="{7B6F3E29-31DF-0765-B4E5-2DB4D14FE752}"/>
              </a:ext>
            </a:extLst>
          </p:cNvPr>
          <p:cNvPicPr>
            <a:picLocks noChangeAspect="1"/>
          </p:cNvPicPr>
          <p:nvPr/>
        </p:nvPicPr>
        <p:blipFill>
          <a:blip r:embed="rId2"/>
          <a:stretch>
            <a:fillRect/>
          </a:stretch>
        </p:blipFill>
        <p:spPr>
          <a:xfrm>
            <a:off x="7389497" y="2278901"/>
            <a:ext cx="4346525" cy="3790170"/>
          </a:xfrm>
          <a:prstGeom prst="rect">
            <a:avLst/>
          </a:prstGeom>
        </p:spPr>
      </p:pic>
      <p:cxnSp>
        <p:nvCxnSpPr>
          <p:cNvPr id="63" name="Straight Arrow Connector 62">
            <a:extLst>
              <a:ext uri="{FF2B5EF4-FFF2-40B4-BE49-F238E27FC236}">
                <a16:creationId xmlns:a16="http://schemas.microsoft.com/office/drawing/2014/main" id="{B5FB13A2-90CF-2FA5-BF3E-AB2CA1459EA9}"/>
              </a:ext>
            </a:extLst>
          </p:cNvPr>
          <p:cNvCxnSpPr>
            <a:cxnSpLocks/>
          </p:cNvCxnSpPr>
          <p:nvPr/>
        </p:nvCxnSpPr>
        <p:spPr>
          <a:xfrm>
            <a:off x="3789192" y="2059834"/>
            <a:ext cx="3714184" cy="894153"/>
          </a:xfrm>
          <a:prstGeom prst="straightConnector1">
            <a:avLst/>
          </a:prstGeom>
          <a:ln w="79375">
            <a:solidFill>
              <a:srgbClr val="FF000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92" name="Straight Connector 91">
            <a:extLst>
              <a:ext uri="{FF2B5EF4-FFF2-40B4-BE49-F238E27FC236}">
                <a16:creationId xmlns:a16="http://schemas.microsoft.com/office/drawing/2014/main" id="{A7966C71-8EA4-86D1-513E-804A24476B2F}"/>
              </a:ext>
            </a:extLst>
          </p:cNvPr>
          <p:cNvCxnSpPr>
            <a:cxnSpLocks/>
            <a:stCxn id="27" idx="3"/>
          </p:cNvCxnSpPr>
          <p:nvPr/>
        </p:nvCxnSpPr>
        <p:spPr>
          <a:xfrm>
            <a:off x="5757160" y="3005130"/>
            <a:ext cx="1113197" cy="26070"/>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AF9CCD5A-AF8E-08D0-B813-5BBD9CFF0BF4}"/>
              </a:ext>
            </a:extLst>
          </p:cNvPr>
          <p:cNvCxnSpPr>
            <a:cxnSpLocks/>
          </p:cNvCxnSpPr>
          <p:nvPr/>
        </p:nvCxnSpPr>
        <p:spPr>
          <a:xfrm flipV="1">
            <a:off x="6833438" y="2218850"/>
            <a:ext cx="940077" cy="835002"/>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824CA287-6BA6-94A9-107E-509D51D0CA86}"/>
              </a:ext>
            </a:extLst>
          </p:cNvPr>
          <p:cNvCxnSpPr>
            <a:cxnSpLocks/>
          </p:cNvCxnSpPr>
          <p:nvPr/>
        </p:nvCxnSpPr>
        <p:spPr>
          <a:xfrm>
            <a:off x="7720541" y="2241505"/>
            <a:ext cx="1218002" cy="387543"/>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9FC77D9C-ECE2-30E6-DB70-1A4B10DA380A}"/>
              </a:ext>
            </a:extLst>
          </p:cNvPr>
          <p:cNvCxnSpPr>
            <a:cxnSpLocks/>
          </p:cNvCxnSpPr>
          <p:nvPr/>
        </p:nvCxnSpPr>
        <p:spPr>
          <a:xfrm>
            <a:off x="5757160" y="5217919"/>
            <a:ext cx="1108470" cy="0"/>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9E8BBA6E-0D31-3D24-A991-F518B35848E6}"/>
              </a:ext>
            </a:extLst>
          </p:cNvPr>
          <p:cNvCxnSpPr>
            <a:cxnSpLocks/>
          </p:cNvCxnSpPr>
          <p:nvPr/>
        </p:nvCxnSpPr>
        <p:spPr>
          <a:xfrm>
            <a:off x="6828711" y="5240571"/>
            <a:ext cx="891830" cy="1330164"/>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C1CB10CF-9B9C-9147-1532-B7F8D74A50C3}"/>
              </a:ext>
            </a:extLst>
          </p:cNvPr>
          <p:cNvCxnSpPr>
            <a:cxnSpLocks/>
          </p:cNvCxnSpPr>
          <p:nvPr/>
        </p:nvCxnSpPr>
        <p:spPr>
          <a:xfrm flipV="1">
            <a:off x="7661189" y="5943600"/>
            <a:ext cx="868539" cy="640851"/>
          </a:xfrm>
          <a:prstGeom prst="line">
            <a:avLst/>
          </a:prstGeom>
          <a:ln w="9842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12" name="Straight Arrow Connector 111">
            <a:extLst>
              <a:ext uri="{FF2B5EF4-FFF2-40B4-BE49-F238E27FC236}">
                <a16:creationId xmlns:a16="http://schemas.microsoft.com/office/drawing/2014/main" id="{248D76C9-D91F-CF82-5ADC-1CDC92A03498}"/>
              </a:ext>
            </a:extLst>
          </p:cNvPr>
          <p:cNvCxnSpPr>
            <a:cxnSpLocks/>
          </p:cNvCxnSpPr>
          <p:nvPr/>
        </p:nvCxnSpPr>
        <p:spPr>
          <a:xfrm>
            <a:off x="2161080" y="2765894"/>
            <a:ext cx="0" cy="873564"/>
          </a:xfrm>
          <a:prstGeom prst="straightConnector1">
            <a:avLst/>
          </a:prstGeom>
          <a:ln w="63500">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13DB15D4-5EA3-1C04-961C-CDF5EB510914}"/>
              </a:ext>
            </a:extLst>
          </p:cNvPr>
          <p:cNvCxnSpPr>
            <a:cxnSpLocks/>
          </p:cNvCxnSpPr>
          <p:nvPr/>
        </p:nvCxnSpPr>
        <p:spPr>
          <a:xfrm>
            <a:off x="2605831" y="2765894"/>
            <a:ext cx="0" cy="873564"/>
          </a:xfrm>
          <a:prstGeom prst="straightConnector1">
            <a:avLst/>
          </a:prstGeom>
          <a:ln w="6350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4EAB7E4A-A236-6A73-6E9B-B26979F98215}"/>
              </a:ext>
            </a:extLst>
          </p:cNvPr>
          <p:cNvCxnSpPr>
            <a:cxnSpLocks/>
          </p:cNvCxnSpPr>
          <p:nvPr/>
        </p:nvCxnSpPr>
        <p:spPr>
          <a:xfrm>
            <a:off x="3123631" y="2765894"/>
            <a:ext cx="0" cy="873564"/>
          </a:xfrm>
          <a:prstGeom prst="straightConnector1">
            <a:avLst/>
          </a:prstGeom>
          <a:ln w="63500">
            <a:solidFill>
              <a:schemeClr val="tx2">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BE3F4950-5D5D-AAC5-EA80-5901178C4B2C}"/>
              </a:ext>
            </a:extLst>
          </p:cNvPr>
          <p:cNvSpPr txBox="1"/>
          <p:nvPr/>
        </p:nvSpPr>
        <p:spPr>
          <a:xfrm>
            <a:off x="116382" y="2856663"/>
            <a:ext cx="1924328" cy="738664"/>
          </a:xfrm>
          <a:prstGeom prst="rect">
            <a:avLst/>
          </a:prstGeom>
          <a:noFill/>
        </p:spPr>
        <p:txBody>
          <a:bodyPr wrap="square" rtlCol="0">
            <a:spAutoFit/>
          </a:bodyPr>
          <a:lstStyle/>
          <a:p>
            <a:r>
              <a:rPr lang="en-US" sz="1400" dirty="0"/>
              <a:t>Events, Data, Transactions between Flux and Sunfish</a:t>
            </a:r>
          </a:p>
        </p:txBody>
      </p:sp>
    </p:spTree>
    <p:extLst>
      <p:ext uri="{BB962C8B-B14F-4D97-AF65-F5344CB8AC3E}">
        <p14:creationId xmlns:p14="http://schemas.microsoft.com/office/powerpoint/2010/main" val="11390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94629-FAC0-011C-54AF-967DF83FD87B}"/>
              </a:ext>
            </a:extLst>
          </p:cNvPr>
          <p:cNvSpPr>
            <a:spLocks noGrp="1"/>
          </p:cNvSpPr>
          <p:nvPr>
            <p:ph type="title"/>
          </p:nvPr>
        </p:nvSpPr>
        <p:spPr>
          <a:xfrm>
            <a:off x="838200" y="365126"/>
            <a:ext cx="10515600" cy="942168"/>
          </a:xfrm>
        </p:spPr>
        <p:txBody>
          <a:bodyPr/>
          <a:lstStyle/>
          <a:p>
            <a:pPr algn="ctr"/>
            <a:r>
              <a:rPr lang="en-US" dirty="0"/>
              <a:t>Flux/Sunfish/</a:t>
            </a:r>
            <a:r>
              <a:rPr lang="en-US" dirty="0" err="1"/>
              <a:t>NVMe-oF</a:t>
            </a:r>
            <a:r>
              <a:rPr lang="en-US" dirty="0"/>
              <a:t> Timing Diagram</a:t>
            </a:r>
          </a:p>
        </p:txBody>
      </p:sp>
      <p:pic>
        <p:nvPicPr>
          <p:cNvPr id="4" name="Picture 3">
            <a:extLst>
              <a:ext uri="{FF2B5EF4-FFF2-40B4-BE49-F238E27FC236}">
                <a16:creationId xmlns:a16="http://schemas.microsoft.com/office/drawing/2014/main" id="{8144EBA5-7364-CA9D-C5F9-5614BF952915}"/>
              </a:ext>
            </a:extLst>
          </p:cNvPr>
          <p:cNvPicPr>
            <a:picLocks noChangeAspect="1"/>
          </p:cNvPicPr>
          <p:nvPr/>
        </p:nvPicPr>
        <p:blipFill>
          <a:blip r:embed="rId2"/>
          <a:stretch>
            <a:fillRect/>
          </a:stretch>
        </p:blipFill>
        <p:spPr>
          <a:xfrm>
            <a:off x="1184710" y="1307293"/>
            <a:ext cx="10169090" cy="5389618"/>
          </a:xfrm>
          <a:prstGeom prst="rect">
            <a:avLst/>
          </a:prstGeom>
        </p:spPr>
      </p:pic>
    </p:spTree>
    <p:extLst>
      <p:ext uri="{BB962C8B-B14F-4D97-AF65-F5344CB8AC3E}">
        <p14:creationId xmlns:p14="http://schemas.microsoft.com/office/powerpoint/2010/main" val="30970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D2D6B-4BB4-6338-2957-7D0466A72E8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A35E838-DB97-C2B1-6DA4-B1425D4A41FC}"/>
              </a:ext>
            </a:extLst>
          </p:cNvPr>
          <p:cNvSpPr>
            <a:spLocks noGrp="1"/>
          </p:cNvSpPr>
          <p:nvPr>
            <p:ph type="title"/>
          </p:nvPr>
        </p:nvSpPr>
        <p:spPr/>
        <p:txBody>
          <a:bodyPr>
            <a:normAutofit fontScale="90000"/>
          </a:bodyPr>
          <a:lstStyle/>
          <a:p>
            <a:pPr algn="ctr"/>
            <a:r>
              <a:rPr lang="en-US" dirty="0"/>
              <a:t> Flux Architecture and Resource Pools </a:t>
            </a:r>
            <a:r>
              <a:rPr lang="en-US" dirty="0" err="1"/>
              <a:t>NVMeoF</a:t>
            </a:r>
            <a:endParaRPr lang="en-US" dirty="0"/>
          </a:p>
        </p:txBody>
      </p:sp>
      <p:sp>
        <p:nvSpPr>
          <p:cNvPr id="5" name="Text Placeholder 4">
            <a:extLst>
              <a:ext uri="{FF2B5EF4-FFF2-40B4-BE49-F238E27FC236}">
                <a16:creationId xmlns:a16="http://schemas.microsoft.com/office/drawing/2014/main" id="{CDD092A5-5257-2392-B4C4-5718C4506409}"/>
              </a:ext>
            </a:extLst>
          </p:cNvPr>
          <p:cNvSpPr>
            <a:spLocks noGrp="1"/>
          </p:cNvSpPr>
          <p:nvPr>
            <p:ph type="body" sz="quarter" idx="14"/>
          </p:nvPr>
        </p:nvSpPr>
        <p:spPr/>
        <p:txBody>
          <a:bodyPr/>
          <a:lstStyle/>
          <a:p>
            <a:endParaRPr lang="en-US"/>
          </a:p>
        </p:txBody>
      </p:sp>
      <p:sp>
        <p:nvSpPr>
          <p:cNvPr id="6" name="Rectangle 5">
            <a:extLst>
              <a:ext uri="{FF2B5EF4-FFF2-40B4-BE49-F238E27FC236}">
                <a16:creationId xmlns:a16="http://schemas.microsoft.com/office/drawing/2014/main" id="{A46B37A0-A244-281C-3E0F-DFC7D95AFACD}"/>
              </a:ext>
            </a:extLst>
          </p:cNvPr>
          <p:cNvSpPr/>
          <p:nvPr/>
        </p:nvSpPr>
        <p:spPr>
          <a:xfrm>
            <a:off x="1370801" y="4192357"/>
            <a:ext cx="4813689" cy="2301410"/>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a:p>
            <a:pPr algn="ctr"/>
            <a:r>
              <a:rPr lang="en-US" dirty="0"/>
              <a:t>(Admin)</a:t>
            </a:r>
          </a:p>
        </p:txBody>
      </p:sp>
      <p:sp>
        <p:nvSpPr>
          <p:cNvPr id="7" name="Rectangle 6">
            <a:extLst>
              <a:ext uri="{FF2B5EF4-FFF2-40B4-BE49-F238E27FC236}">
                <a16:creationId xmlns:a16="http://schemas.microsoft.com/office/drawing/2014/main" id="{06BD69D8-C8FF-265B-F8CA-7C323F57AADF}"/>
              </a:ext>
            </a:extLst>
          </p:cNvPr>
          <p:cNvSpPr/>
          <p:nvPr/>
        </p:nvSpPr>
        <p:spPr>
          <a:xfrm>
            <a:off x="1291306" y="977163"/>
            <a:ext cx="4893184" cy="2301410"/>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a:p>
            <a:pPr algn="ctr"/>
            <a:r>
              <a:rPr lang="en-US" dirty="0"/>
              <a:t>(Compute)</a:t>
            </a:r>
          </a:p>
        </p:txBody>
      </p:sp>
      <p:cxnSp>
        <p:nvCxnSpPr>
          <p:cNvPr id="11" name="Straight Arrow Connector 10">
            <a:extLst>
              <a:ext uri="{FF2B5EF4-FFF2-40B4-BE49-F238E27FC236}">
                <a16:creationId xmlns:a16="http://schemas.microsoft.com/office/drawing/2014/main" id="{8FD20F79-9E53-0946-E5CA-B00287FFB112}"/>
              </a:ext>
            </a:extLst>
          </p:cNvPr>
          <p:cNvCxnSpPr>
            <a:cxnSpLocks/>
          </p:cNvCxnSpPr>
          <p:nvPr/>
        </p:nvCxnSpPr>
        <p:spPr>
          <a:xfrm flipV="1">
            <a:off x="3729609" y="3278573"/>
            <a:ext cx="0" cy="1000586"/>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1522C2F7-D50B-36CB-1AA5-07DB408F8C0E}"/>
              </a:ext>
            </a:extLst>
          </p:cNvPr>
          <p:cNvSpPr/>
          <p:nvPr/>
        </p:nvSpPr>
        <p:spPr>
          <a:xfrm>
            <a:off x="4515195" y="4248176"/>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31" name="Rectangle 30">
            <a:extLst>
              <a:ext uri="{FF2B5EF4-FFF2-40B4-BE49-F238E27FC236}">
                <a16:creationId xmlns:a16="http://schemas.microsoft.com/office/drawing/2014/main" id="{D3769DE3-B131-AADB-936D-C3E47CC680AE}"/>
              </a:ext>
            </a:extLst>
          </p:cNvPr>
          <p:cNvSpPr/>
          <p:nvPr/>
        </p:nvSpPr>
        <p:spPr>
          <a:xfrm>
            <a:off x="4623350" y="1122861"/>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2" name="Oval 1">
            <a:extLst>
              <a:ext uri="{FF2B5EF4-FFF2-40B4-BE49-F238E27FC236}">
                <a16:creationId xmlns:a16="http://schemas.microsoft.com/office/drawing/2014/main" id="{30E921DD-3E4A-B762-E60C-4FF9E213502B}"/>
              </a:ext>
            </a:extLst>
          </p:cNvPr>
          <p:cNvSpPr/>
          <p:nvPr/>
        </p:nvSpPr>
        <p:spPr>
          <a:xfrm>
            <a:off x="7973668" y="1264356"/>
            <a:ext cx="145437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Cabinet</a:t>
            </a:r>
          </a:p>
        </p:txBody>
      </p:sp>
      <p:sp>
        <p:nvSpPr>
          <p:cNvPr id="4" name="Oval 3">
            <a:extLst>
              <a:ext uri="{FF2B5EF4-FFF2-40B4-BE49-F238E27FC236}">
                <a16:creationId xmlns:a16="http://schemas.microsoft.com/office/drawing/2014/main" id="{D9C06D1D-94A4-6F06-6B06-B5079C6AECDF}"/>
              </a:ext>
            </a:extLst>
          </p:cNvPr>
          <p:cNvSpPr/>
          <p:nvPr/>
        </p:nvSpPr>
        <p:spPr>
          <a:xfrm>
            <a:off x="7973668" y="4340578"/>
            <a:ext cx="145437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a:t>
            </a:r>
          </a:p>
        </p:txBody>
      </p:sp>
      <p:cxnSp>
        <p:nvCxnSpPr>
          <p:cNvPr id="33" name="Curved Connector 32">
            <a:extLst>
              <a:ext uri="{FF2B5EF4-FFF2-40B4-BE49-F238E27FC236}">
                <a16:creationId xmlns:a16="http://schemas.microsoft.com/office/drawing/2014/main" id="{D90048E0-B50D-BEAA-43BC-A5457E47AB57}"/>
              </a:ext>
            </a:extLst>
          </p:cNvPr>
          <p:cNvCxnSpPr>
            <a:cxnSpLocks/>
          </p:cNvCxnSpPr>
          <p:nvPr/>
        </p:nvCxnSpPr>
        <p:spPr>
          <a:xfrm rot="10800000" flipV="1">
            <a:off x="9415343" y="1920636"/>
            <a:ext cx="12700" cy="2843663"/>
          </a:xfrm>
          <a:prstGeom prst="curvedConnector4">
            <a:avLst>
              <a:gd name="adj1" fmla="val -9355559"/>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5" name="Curved Connector 34">
            <a:extLst>
              <a:ext uri="{FF2B5EF4-FFF2-40B4-BE49-F238E27FC236}">
                <a16:creationId xmlns:a16="http://schemas.microsoft.com/office/drawing/2014/main" id="{6E9BA3EC-253D-3FC5-BF75-B7D3D2DC5772}"/>
              </a:ext>
            </a:extLst>
          </p:cNvPr>
          <p:cNvCxnSpPr>
            <a:cxnSpLocks/>
          </p:cNvCxnSpPr>
          <p:nvPr/>
        </p:nvCxnSpPr>
        <p:spPr>
          <a:xfrm rot="10800000" flipV="1">
            <a:off x="8248354" y="1890889"/>
            <a:ext cx="12700" cy="2843663"/>
          </a:xfrm>
          <a:prstGeom prst="curvedConnector4">
            <a:avLst>
              <a:gd name="adj1" fmla="val 11177780"/>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1B305F26-3D62-0DDE-BE7E-1F4B350BDA88}"/>
              </a:ext>
            </a:extLst>
          </p:cNvPr>
          <p:cNvSpPr txBox="1"/>
          <p:nvPr/>
        </p:nvSpPr>
        <p:spPr>
          <a:xfrm>
            <a:off x="6780798" y="3157801"/>
            <a:ext cx="1467555" cy="369332"/>
          </a:xfrm>
          <a:prstGeom prst="rect">
            <a:avLst/>
          </a:prstGeom>
          <a:noFill/>
        </p:spPr>
        <p:txBody>
          <a:bodyPr wrap="square" rtlCol="0">
            <a:spAutoFit/>
          </a:bodyPr>
          <a:lstStyle/>
          <a:p>
            <a:r>
              <a:rPr lang="en-US" dirty="0"/>
              <a:t>Is a part of</a:t>
            </a:r>
          </a:p>
        </p:txBody>
      </p:sp>
      <p:sp>
        <p:nvSpPr>
          <p:cNvPr id="38" name="TextBox 37">
            <a:extLst>
              <a:ext uri="{FF2B5EF4-FFF2-40B4-BE49-F238E27FC236}">
                <a16:creationId xmlns:a16="http://schemas.microsoft.com/office/drawing/2014/main" id="{5CA86FFC-4DEC-B907-3E2A-FEABFE0674A6}"/>
              </a:ext>
            </a:extLst>
          </p:cNvPr>
          <p:cNvSpPr txBox="1"/>
          <p:nvPr/>
        </p:nvSpPr>
        <p:spPr>
          <a:xfrm>
            <a:off x="9591139" y="3093907"/>
            <a:ext cx="1467555" cy="369332"/>
          </a:xfrm>
          <a:prstGeom prst="rect">
            <a:avLst/>
          </a:prstGeom>
          <a:noFill/>
        </p:spPr>
        <p:txBody>
          <a:bodyPr wrap="square" rtlCol="0">
            <a:spAutoFit/>
          </a:bodyPr>
          <a:lstStyle/>
          <a:p>
            <a:r>
              <a:rPr lang="en-US" dirty="0"/>
              <a:t>Contains</a:t>
            </a:r>
          </a:p>
        </p:txBody>
      </p:sp>
    </p:spTree>
    <p:extLst>
      <p:ext uri="{BB962C8B-B14F-4D97-AF65-F5344CB8AC3E}">
        <p14:creationId xmlns:p14="http://schemas.microsoft.com/office/powerpoint/2010/main" val="1267802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8C7A9-3686-2F6B-B7CC-E91D0B492D3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F55F027-1FDB-5D85-6C79-47FBE3F289EA}"/>
              </a:ext>
            </a:extLst>
          </p:cNvPr>
          <p:cNvSpPr>
            <a:spLocks noGrp="1"/>
          </p:cNvSpPr>
          <p:nvPr>
            <p:ph type="title"/>
          </p:nvPr>
        </p:nvSpPr>
        <p:spPr/>
        <p:txBody>
          <a:bodyPr>
            <a:normAutofit fontScale="90000"/>
          </a:bodyPr>
          <a:lstStyle/>
          <a:p>
            <a:pPr algn="ctr"/>
            <a:r>
              <a:rPr lang="en-US" dirty="0"/>
              <a:t> Flux Architecture and Resource Pools </a:t>
            </a:r>
            <a:r>
              <a:rPr lang="en-US" dirty="0" err="1"/>
              <a:t>NVMeoF</a:t>
            </a:r>
            <a:endParaRPr lang="en-US" dirty="0"/>
          </a:p>
        </p:txBody>
      </p:sp>
      <p:sp>
        <p:nvSpPr>
          <p:cNvPr id="5" name="Text Placeholder 4">
            <a:extLst>
              <a:ext uri="{FF2B5EF4-FFF2-40B4-BE49-F238E27FC236}">
                <a16:creationId xmlns:a16="http://schemas.microsoft.com/office/drawing/2014/main" id="{1F4EC8AA-75EF-7113-4B26-1675FA98395D}"/>
              </a:ext>
            </a:extLst>
          </p:cNvPr>
          <p:cNvSpPr>
            <a:spLocks noGrp="1"/>
          </p:cNvSpPr>
          <p:nvPr>
            <p:ph type="body" sz="quarter" idx="14"/>
          </p:nvPr>
        </p:nvSpPr>
        <p:spPr/>
        <p:txBody>
          <a:bodyPr/>
          <a:lstStyle/>
          <a:p>
            <a:endParaRPr lang="en-US"/>
          </a:p>
        </p:txBody>
      </p:sp>
      <p:sp>
        <p:nvSpPr>
          <p:cNvPr id="6" name="Rectangle 5">
            <a:extLst>
              <a:ext uri="{FF2B5EF4-FFF2-40B4-BE49-F238E27FC236}">
                <a16:creationId xmlns:a16="http://schemas.microsoft.com/office/drawing/2014/main" id="{10B14FC5-A17B-069C-0259-C5995AA09E77}"/>
              </a:ext>
            </a:extLst>
          </p:cNvPr>
          <p:cNvSpPr/>
          <p:nvPr/>
        </p:nvSpPr>
        <p:spPr>
          <a:xfrm>
            <a:off x="1370801" y="4192357"/>
            <a:ext cx="4813689" cy="2301410"/>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a:p>
            <a:pPr algn="ctr"/>
            <a:r>
              <a:rPr lang="en-US" dirty="0"/>
              <a:t>(Admin)</a:t>
            </a:r>
          </a:p>
        </p:txBody>
      </p:sp>
      <p:sp>
        <p:nvSpPr>
          <p:cNvPr id="7" name="Rectangle 6">
            <a:extLst>
              <a:ext uri="{FF2B5EF4-FFF2-40B4-BE49-F238E27FC236}">
                <a16:creationId xmlns:a16="http://schemas.microsoft.com/office/drawing/2014/main" id="{15B7E58E-FE4A-50CE-5792-355E8286D875}"/>
              </a:ext>
            </a:extLst>
          </p:cNvPr>
          <p:cNvSpPr/>
          <p:nvPr/>
        </p:nvSpPr>
        <p:spPr>
          <a:xfrm>
            <a:off x="1291306" y="977163"/>
            <a:ext cx="4893184" cy="2301410"/>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Broker 1</a:t>
            </a:r>
          </a:p>
          <a:p>
            <a:pPr algn="ctr"/>
            <a:r>
              <a:rPr lang="en-US" dirty="0"/>
              <a:t>(Compute)</a:t>
            </a:r>
          </a:p>
        </p:txBody>
      </p:sp>
      <p:cxnSp>
        <p:nvCxnSpPr>
          <p:cNvPr id="11" name="Straight Arrow Connector 10">
            <a:extLst>
              <a:ext uri="{FF2B5EF4-FFF2-40B4-BE49-F238E27FC236}">
                <a16:creationId xmlns:a16="http://schemas.microsoft.com/office/drawing/2014/main" id="{C1F8CE8A-069D-5521-4E8E-417E71263B2C}"/>
              </a:ext>
            </a:extLst>
          </p:cNvPr>
          <p:cNvCxnSpPr>
            <a:cxnSpLocks/>
          </p:cNvCxnSpPr>
          <p:nvPr/>
        </p:nvCxnSpPr>
        <p:spPr>
          <a:xfrm flipV="1">
            <a:off x="3729609" y="3278573"/>
            <a:ext cx="0" cy="1000586"/>
          </a:xfrm>
          <a:prstGeom prst="straightConnector1">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C20BB41B-C7AE-186C-423F-A22A29892CAD}"/>
              </a:ext>
            </a:extLst>
          </p:cNvPr>
          <p:cNvSpPr/>
          <p:nvPr/>
        </p:nvSpPr>
        <p:spPr>
          <a:xfrm>
            <a:off x="4515195" y="4248176"/>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31" name="Rectangle 30">
            <a:extLst>
              <a:ext uri="{FF2B5EF4-FFF2-40B4-BE49-F238E27FC236}">
                <a16:creationId xmlns:a16="http://schemas.microsoft.com/office/drawing/2014/main" id="{731F5C97-D073-9F6C-A454-2096E26769B5}"/>
              </a:ext>
            </a:extLst>
          </p:cNvPr>
          <p:cNvSpPr/>
          <p:nvPr/>
        </p:nvSpPr>
        <p:spPr>
          <a:xfrm>
            <a:off x="4623350" y="1122861"/>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2" name="Oval 1">
            <a:extLst>
              <a:ext uri="{FF2B5EF4-FFF2-40B4-BE49-F238E27FC236}">
                <a16:creationId xmlns:a16="http://schemas.microsoft.com/office/drawing/2014/main" id="{B853B6CB-9959-205F-ADC8-01D44FB5930E}"/>
              </a:ext>
            </a:extLst>
          </p:cNvPr>
          <p:cNvSpPr/>
          <p:nvPr/>
        </p:nvSpPr>
        <p:spPr>
          <a:xfrm>
            <a:off x="7973668" y="1264356"/>
            <a:ext cx="145437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Cabinet</a:t>
            </a:r>
          </a:p>
        </p:txBody>
      </p:sp>
      <p:sp>
        <p:nvSpPr>
          <p:cNvPr id="4" name="Oval 3">
            <a:extLst>
              <a:ext uri="{FF2B5EF4-FFF2-40B4-BE49-F238E27FC236}">
                <a16:creationId xmlns:a16="http://schemas.microsoft.com/office/drawing/2014/main" id="{F46E4EC8-48A5-1D84-EE5B-0D90471936EB}"/>
              </a:ext>
            </a:extLst>
          </p:cNvPr>
          <p:cNvSpPr/>
          <p:nvPr/>
        </p:nvSpPr>
        <p:spPr>
          <a:xfrm>
            <a:off x="7973668" y="4340578"/>
            <a:ext cx="1695265" cy="125306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t>NVMeoF</a:t>
            </a:r>
            <a:r>
              <a:rPr lang="en-US" dirty="0"/>
              <a:t> </a:t>
            </a:r>
            <a:r>
              <a:rPr lang="en-US" dirty="0" err="1"/>
              <a:t>EndpointX</a:t>
            </a:r>
            <a:endParaRPr lang="en-US" dirty="0"/>
          </a:p>
        </p:txBody>
      </p:sp>
      <p:cxnSp>
        <p:nvCxnSpPr>
          <p:cNvPr id="33" name="Curved Connector 32">
            <a:extLst>
              <a:ext uri="{FF2B5EF4-FFF2-40B4-BE49-F238E27FC236}">
                <a16:creationId xmlns:a16="http://schemas.microsoft.com/office/drawing/2014/main" id="{43495866-23EE-093D-0D0A-96FABE3E8931}"/>
              </a:ext>
            </a:extLst>
          </p:cNvPr>
          <p:cNvCxnSpPr>
            <a:cxnSpLocks/>
          </p:cNvCxnSpPr>
          <p:nvPr/>
        </p:nvCxnSpPr>
        <p:spPr>
          <a:xfrm rot="10800000" flipV="1">
            <a:off x="9415343" y="1920636"/>
            <a:ext cx="12700" cy="2843663"/>
          </a:xfrm>
          <a:prstGeom prst="curvedConnector4">
            <a:avLst>
              <a:gd name="adj1" fmla="val -9355559"/>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5" name="Curved Connector 34">
            <a:extLst>
              <a:ext uri="{FF2B5EF4-FFF2-40B4-BE49-F238E27FC236}">
                <a16:creationId xmlns:a16="http://schemas.microsoft.com/office/drawing/2014/main" id="{EF0B5A74-9728-95B6-2B75-E0CFB3C542F3}"/>
              </a:ext>
            </a:extLst>
          </p:cNvPr>
          <p:cNvCxnSpPr>
            <a:cxnSpLocks/>
          </p:cNvCxnSpPr>
          <p:nvPr/>
        </p:nvCxnSpPr>
        <p:spPr>
          <a:xfrm rot="10800000" flipV="1">
            <a:off x="8248354" y="1890889"/>
            <a:ext cx="12700" cy="2843663"/>
          </a:xfrm>
          <a:prstGeom prst="curvedConnector4">
            <a:avLst>
              <a:gd name="adj1" fmla="val 11177780"/>
              <a:gd name="adj2" fmla="val 100715"/>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06E337FC-C193-1DF8-1230-1A672F039A2A}"/>
              </a:ext>
            </a:extLst>
          </p:cNvPr>
          <p:cNvSpPr txBox="1"/>
          <p:nvPr/>
        </p:nvSpPr>
        <p:spPr>
          <a:xfrm>
            <a:off x="6780798" y="3157801"/>
            <a:ext cx="1467555" cy="369332"/>
          </a:xfrm>
          <a:prstGeom prst="rect">
            <a:avLst/>
          </a:prstGeom>
          <a:noFill/>
        </p:spPr>
        <p:txBody>
          <a:bodyPr wrap="square" rtlCol="0">
            <a:spAutoFit/>
          </a:bodyPr>
          <a:lstStyle/>
          <a:p>
            <a:r>
              <a:rPr lang="en-US" dirty="0"/>
              <a:t>Is a part of</a:t>
            </a:r>
          </a:p>
        </p:txBody>
      </p:sp>
      <p:sp>
        <p:nvSpPr>
          <p:cNvPr id="38" name="TextBox 37">
            <a:extLst>
              <a:ext uri="{FF2B5EF4-FFF2-40B4-BE49-F238E27FC236}">
                <a16:creationId xmlns:a16="http://schemas.microsoft.com/office/drawing/2014/main" id="{E46D65DE-A9AD-A308-CEBD-8F1F65DDB7FE}"/>
              </a:ext>
            </a:extLst>
          </p:cNvPr>
          <p:cNvSpPr txBox="1"/>
          <p:nvPr/>
        </p:nvSpPr>
        <p:spPr>
          <a:xfrm>
            <a:off x="9591139" y="3093907"/>
            <a:ext cx="1467555" cy="369332"/>
          </a:xfrm>
          <a:prstGeom prst="rect">
            <a:avLst/>
          </a:prstGeom>
          <a:noFill/>
        </p:spPr>
        <p:txBody>
          <a:bodyPr wrap="square" rtlCol="0">
            <a:spAutoFit/>
          </a:bodyPr>
          <a:lstStyle/>
          <a:p>
            <a:r>
              <a:rPr lang="en-US" dirty="0"/>
              <a:t>Contains</a:t>
            </a:r>
          </a:p>
        </p:txBody>
      </p:sp>
    </p:spTree>
    <p:extLst>
      <p:ext uri="{BB962C8B-B14F-4D97-AF65-F5344CB8AC3E}">
        <p14:creationId xmlns:p14="http://schemas.microsoft.com/office/powerpoint/2010/main" val="4172066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905133-ED48-9C1C-5A06-0C2FF07E3FDF}"/>
              </a:ext>
            </a:extLst>
          </p:cNvPr>
          <p:cNvSpPr>
            <a:spLocks noGrp="1"/>
          </p:cNvSpPr>
          <p:nvPr>
            <p:ph type="title"/>
          </p:nvPr>
        </p:nvSpPr>
        <p:spPr/>
        <p:txBody>
          <a:bodyPr>
            <a:normAutofit fontScale="90000"/>
          </a:bodyPr>
          <a:lstStyle/>
          <a:p>
            <a:pPr algn="ctr"/>
            <a:r>
              <a:rPr lang="en-US" dirty="0"/>
              <a:t> Flux Architecture and Resource Pools </a:t>
            </a:r>
            <a:r>
              <a:rPr lang="en-US" dirty="0" err="1"/>
              <a:t>NVMeoF</a:t>
            </a:r>
            <a:endParaRPr lang="en-US" dirty="0"/>
          </a:p>
        </p:txBody>
      </p:sp>
      <p:sp>
        <p:nvSpPr>
          <p:cNvPr id="5" name="Text Placeholder 4">
            <a:extLst>
              <a:ext uri="{FF2B5EF4-FFF2-40B4-BE49-F238E27FC236}">
                <a16:creationId xmlns:a16="http://schemas.microsoft.com/office/drawing/2014/main" id="{98C7BF51-DE98-C6EE-DA1F-44C5842217FB}"/>
              </a:ext>
            </a:extLst>
          </p:cNvPr>
          <p:cNvSpPr>
            <a:spLocks noGrp="1"/>
          </p:cNvSpPr>
          <p:nvPr>
            <p:ph type="body" sz="quarter" idx="14"/>
          </p:nvPr>
        </p:nvSpPr>
        <p:spPr/>
        <p:txBody>
          <a:bodyPr/>
          <a:lstStyle/>
          <a:p>
            <a:endParaRPr lang="en-US"/>
          </a:p>
        </p:txBody>
      </p:sp>
      <p:sp>
        <p:nvSpPr>
          <p:cNvPr id="6" name="Rectangle 5">
            <a:extLst>
              <a:ext uri="{FF2B5EF4-FFF2-40B4-BE49-F238E27FC236}">
                <a16:creationId xmlns:a16="http://schemas.microsoft.com/office/drawing/2014/main" id="{79205B80-5663-F70C-EDBA-4CE30BB5865C}"/>
              </a:ext>
            </a:extLst>
          </p:cNvPr>
          <p:cNvSpPr/>
          <p:nvPr/>
        </p:nvSpPr>
        <p:spPr>
          <a:xfrm>
            <a:off x="0" y="4158491"/>
            <a:ext cx="4813689" cy="2301410"/>
          </a:xfrm>
          <a:prstGeom prst="rect">
            <a:avLst/>
          </a:prstGeom>
          <a:solidFill>
            <a:srgbClr val="8B03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Flux </a:t>
            </a:r>
          </a:p>
          <a:p>
            <a:pPr algn="ctr"/>
            <a:r>
              <a:rPr lang="en-US" dirty="0"/>
              <a:t>Broker 0</a:t>
            </a:r>
          </a:p>
          <a:p>
            <a:pPr algn="ctr"/>
            <a:r>
              <a:rPr lang="en-US" dirty="0"/>
              <a:t>(Admin)</a:t>
            </a:r>
          </a:p>
        </p:txBody>
      </p:sp>
      <p:sp>
        <p:nvSpPr>
          <p:cNvPr id="15" name="CustomShape 19">
            <a:extLst>
              <a:ext uri="{FF2B5EF4-FFF2-40B4-BE49-F238E27FC236}">
                <a16:creationId xmlns:a16="http://schemas.microsoft.com/office/drawing/2014/main" id="{370163DB-371C-A4A4-B91F-492434CAAB17}"/>
              </a:ext>
            </a:extLst>
          </p:cNvPr>
          <p:cNvSpPr/>
          <p:nvPr/>
        </p:nvSpPr>
        <p:spPr>
          <a:xfrm flipH="1">
            <a:off x="96255" y="1346479"/>
            <a:ext cx="3319237" cy="2027326"/>
          </a:xfrm>
          <a:prstGeom prst="rect">
            <a:avLst/>
          </a:prstGeom>
          <a:solidFill>
            <a:srgbClr val="01829C"/>
          </a:solidFill>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pc="-1" dirty="0">
                <a:solidFill>
                  <a:srgbClr val="FFFFFF"/>
                </a:solidFill>
                <a:latin typeface="Arial" panose="020B0604020202020204" pitchFamily="34" charset="0"/>
                <a:cs typeface="Arial" panose="020B0604020202020204" pitchFamily="34" charset="0"/>
              </a:rPr>
              <a:t>Sunfish</a:t>
            </a:r>
            <a:r>
              <a:rPr lang="en-US" sz="1000" b="1" strike="noStrike" spc="-1" dirty="0">
                <a:solidFill>
                  <a:srgbClr val="FFFFFF"/>
                </a:solidFill>
                <a:latin typeface="Arial" panose="020B0604020202020204" pitchFamily="34" charset="0"/>
                <a:cs typeface="Arial" panose="020B0604020202020204" pitchFamily="34" charset="0"/>
              </a:rPr>
              <a:t> Services</a:t>
            </a:r>
            <a:endParaRPr lang="en-IE" sz="1000" b="1" strike="noStrike" spc="-1" dirty="0">
              <a:latin typeface="Arial" panose="020B0604020202020204" pitchFamily="34" charset="0"/>
              <a:cs typeface="Arial" panose="020B0604020202020204" pitchFamily="34" charset="0"/>
            </a:endParaRPr>
          </a:p>
        </p:txBody>
      </p:sp>
      <p:sp>
        <p:nvSpPr>
          <p:cNvPr id="16" name="CustomShape 36">
            <a:extLst>
              <a:ext uri="{FF2B5EF4-FFF2-40B4-BE49-F238E27FC236}">
                <a16:creationId xmlns:a16="http://schemas.microsoft.com/office/drawing/2014/main" id="{4BA29059-7C6D-6634-738B-EC8C5013A763}"/>
              </a:ext>
            </a:extLst>
          </p:cNvPr>
          <p:cNvSpPr/>
          <p:nvPr/>
        </p:nvSpPr>
        <p:spPr>
          <a:xfrm flipH="1">
            <a:off x="319207" y="1567106"/>
            <a:ext cx="2098600" cy="23178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17" name="Cylinder 64">
            <a:extLst>
              <a:ext uri="{FF2B5EF4-FFF2-40B4-BE49-F238E27FC236}">
                <a16:creationId xmlns:a16="http://schemas.microsoft.com/office/drawing/2014/main" id="{757EDBDD-9142-8204-9276-E00194ED33D8}"/>
              </a:ext>
            </a:extLst>
          </p:cNvPr>
          <p:cNvSpPr/>
          <p:nvPr/>
        </p:nvSpPr>
        <p:spPr>
          <a:xfrm>
            <a:off x="2556289" y="2506980"/>
            <a:ext cx="859203" cy="6421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latin typeface="Arial"/>
                <a:cs typeface="Arial"/>
              </a:rPr>
              <a:t>Data Store</a:t>
            </a:r>
            <a:endParaRPr lang="en-IE" sz="900" dirty="0">
              <a:latin typeface="Arial"/>
              <a:cs typeface="Arial"/>
            </a:endParaRPr>
          </a:p>
        </p:txBody>
      </p:sp>
      <p:sp>
        <p:nvSpPr>
          <p:cNvPr id="18" name="CustomShape 36">
            <a:extLst>
              <a:ext uri="{FF2B5EF4-FFF2-40B4-BE49-F238E27FC236}">
                <a16:creationId xmlns:a16="http://schemas.microsoft.com/office/drawing/2014/main" id="{934F24B3-0EFE-01B5-F452-0BF106EBE543}"/>
              </a:ext>
            </a:extLst>
          </p:cNvPr>
          <p:cNvSpPr/>
          <p:nvPr/>
        </p:nvSpPr>
        <p:spPr>
          <a:xfrm flipH="1">
            <a:off x="328842" y="1829418"/>
            <a:ext cx="2098600" cy="218152"/>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19" name="CustomShape 36">
            <a:extLst>
              <a:ext uri="{FF2B5EF4-FFF2-40B4-BE49-F238E27FC236}">
                <a16:creationId xmlns:a16="http://schemas.microsoft.com/office/drawing/2014/main" id="{53B89C4F-1193-0844-2763-B6EAA38A67F1}"/>
              </a:ext>
            </a:extLst>
          </p:cNvPr>
          <p:cNvSpPr/>
          <p:nvPr/>
        </p:nvSpPr>
        <p:spPr>
          <a:xfrm flipH="1">
            <a:off x="328843" y="2580732"/>
            <a:ext cx="2093044"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20" name="CustomShape 36">
            <a:extLst>
              <a:ext uri="{FF2B5EF4-FFF2-40B4-BE49-F238E27FC236}">
                <a16:creationId xmlns:a16="http://schemas.microsoft.com/office/drawing/2014/main" id="{2239E9E4-E9EF-C9EE-40CD-EE5ABFD311B7}"/>
              </a:ext>
            </a:extLst>
          </p:cNvPr>
          <p:cNvSpPr/>
          <p:nvPr/>
        </p:nvSpPr>
        <p:spPr>
          <a:xfrm flipH="1">
            <a:off x="319208" y="2848546"/>
            <a:ext cx="2110299" cy="205573"/>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21" name="CustomShape 36">
            <a:extLst>
              <a:ext uri="{FF2B5EF4-FFF2-40B4-BE49-F238E27FC236}">
                <a16:creationId xmlns:a16="http://schemas.microsoft.com/office/drawing/2014/main" id="{74B66439-5B61-5604-8E61-EFCF7C73E086}"/>
              </a:ext>
            </a:extLst>
          </p:cNvPr>
          <p:cNvSpPr/>
          <p:nvPr/>
        </p:nvSpPr>
        <p:spPr>
          <a:xfrm flipH="1">
            <a:off x="311489" y="3084651"/>
            <a:ext cx="2118018"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22" name="CustomShape 36">
            <a:extLst>
              <a:ext uri="{FF2B5EF4-FFF2-40B4-BE49-F238E27FC236}">
                <a16:creationId xmlns:a16="http://schemas.microsoft.com/office/drawing/2014/main" id="{BE4524F5-0243-84B5-C2E3-22AFD9D4F56F}"/>
              </a:ext>
            </a:extLst>
          </p:cNvPr>
          <p:cNvSpPr/>
          <p:nvPr/>
        </p:nvSpPr>
        <p:spPr>
          <a:xfrm flipH="1">
            <a:off x="310861" y="2086949"/>
            <a:ext cx="2106947" cy="208274"/>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900" spc="-1" dirty="0">
                <a:solidFill>
                  <a:srgbClr val="000000"/>
                </a:solidFill>
                <a:latin typeface="Arial"/>
                <a:cs typeface="Arial"/>
              </a:rPr>
              <a:t>Resource Configuration</a:t>
            </a:r>
            <a:endParaRPr lang="en-US" sz="900" dirty="0">
              <a:cs typeface="Calibri"/>
            </a:endParaRPr>
          </a:p>
        </p:txBody>
      </p:sp>
      <p:sp>
        <p:nvSpPr>
          <p:cNvPr id="23" name="CustomShape 36">
            <a:extLst>
              <a:ext uri="{FF2B5EF4-FFF2-40B4-BE49-F238E27FC236}">
                <a16:creationId xmlns:a16="http://schemas.microsoft.com/office/drawing/2014/main" id="{46D4C06D-74DC-86DF-9EDD-EB0C80B4056C}"/>
              </a:ext>
            </a:extLst>
          </p:cNvPr>
          <p:cNvSpPr/>
          <p:nvPr/>
        </p:nvSpPr>
        <p:spPr>
          <a:xfrm flipH="1">
            <a:off x="324766" y="2334602"/>
            <a:ext cx="2093043" cy="221100"/>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cxnSp>
        <p:nvCxnSpPr>
          <p:cNvPr id="24" name="Straight Arrow Connector 23">
            <a:extLst>
              <a:ext uri="{FF2B5EF4-FFF2-40B4-BE49-F238E27FC236}">
                <a16:creationId xmlns:a16="http://schemas.microsoft.com/office/drawing/2014/main" id="{E5E89726-9FA1-F3CA-3EE9-BF8D2441D007}"/>
              </a:ext>
            </a:extLst>
          </p:cNvPr>
          <p:cNvCxnSpPr>
            <a:cxnSpLocks/>
          </p:cNvCxnSpPr>
          <p:nvPr/>
        </p:nvCxnSpPr>
        <p:spPr>
          <a:xfrm>
            <a:off x="1311123" y="3338038"/>
            <a:ext cx="0" cy="873564"/>
          </a:xfrm>
          <a:prstGeom prst="straightConnector1">
            <a:avLst/>
          </a:prstGeom>
          <a:ln w="63500">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B20B2EC-E84E-09D3-33C2-6AF3C24E4552}"/>
              </a:ext>
            </a:extLst>
          </p:cNvPr>
          <p:cNvCxnSpPr>
            <a:cxnSpLocks/>
          </p:cNvCxnSpPr>
          <p:nvPr/>
        </p:nvCxnSpPr>
        <p:spPr>
          <a:xfrm>
            <a:off x="1755874" y="3338038"/>
            <a:ext cx="0" cy="873564"/>
          </a:xfrm>
          <a:prstGeom prst="straightConnector1">
            <a:avLst/>
          </a:prstGeom>
          <a:ln w="6350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81541F5F-0DBD-C56E-B5C0-7348D78BA8D7}"/>
              </a:ext>
            </a:extLst>
          </p:cNvPr>
          <p:cNvCxnSpPr>
            <a:cxnSpLocks/>
          </p:cNvCxnSpPr>
          <p:nvPr/>
        </p:nvCxnSpPr>
        <p:spPr>
          <a:xfrm>
            <a:off x="2273674" y="3338038"/>
            <a:ext cx="0" cy="873564"/>
          </a:xfrm>
          <a:prstGeom prst="straightConnector1">
            <a:avLst/>
          </a:prstGeom>
          <a:ln w="63500">
            <a:solidFill>
              <a:schemeClr val="tx2">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F55A9B84-92E5-680C-056A-18C6908BCE74}"/>
              </a:ext>
            </a:extLst>
          </p:cNvPr>
          <p:cNvSpPr/>
          <p:nvPr/>
        </p:nvSpPr>
        <p:spPr>
          <a:xfrm>
            <a:off x="3144394" y="4214310"/>
            <a:ext cx="1472650" cy="97275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On Board Resources from </a:t>
            </a:r>
            <a:r>
              <a:rPr lang="en-US" dirty="0" err="1"/>
              <a:t>lstopo</a:t>
            </a:r>
            <a:endParaRPr lang="en-US" dirty="0"/>
          </a:p>
        </p:txBody>
      </p:sp>
      <p:sp>
        <p:nvSpPr>
          <p:cNvPr id="32" name="Oval 31">
            <a:extLst>
              <a:ext uri="{FF2B5EF4-FFF2-40B4-BE49-F238E27FC236}">
                <a16:creationId xmlns:a16="http://schemas.microsoft.com/office/drawing/2014/main" id="{7ED5EB18-AC52-4797-F911-8668E7C466AA}"/>
              </a:ext>
            </a:extLst>
          </p:cNvPr>
          <p:cNvSpPr/>
          <p:nvPr/>
        </p:nvSpPr>
        <p:spPr>
          <a:xfrm>
            <a:off x="6873061" y="918353"/>
            <a:ext cx="1035259"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Redfish</a:t>
            </a:r>
          </a:p>
        </p:txBody>
      </p:sp>
      <p:sp>
        <p:nvSpPr>
          <p:cNvPr id="39" name="TextBox 38">
            <a:extLst>
              <a:ext uri="{FF2B5EF4-FFF2-40B4-BE49-F238E27FC236}">
                <a16:creationId xmlns:a16="http://schemas.microsoft.com/office/drawing/2014/main" id="{BEB765FC-4469-5117-AA6F-19389FF8A99A}"/>
              </a:ext>
            </a:extLst>
          </p:cNvPr>
          <p:cNvSpPr txBox="1"/>
          <p:nvPr/>
        </p:nvSpPr>
        <p:spPr>
          <a:xfrm>
            <a:off x="1501422" y="6549586"/>
            <a:ext cx="8465352" cy="369332"/>
          </a:xfrm>
          <a:prstGeom prst="rect">
            <a:avLst/>
          </a:prstGeom>
          <a:noFill/>
        </p:spPr>
        <p:txBody>
          <a:bodyPr wrap="square" rtlCol="0">
            <a:spAutoFit/>
          </a:bodyPr>
          <a:lstStyle/>
          <a:p>
            <a:r>
              <a:rPr lang="en-US" dirty="0"/>
              <a:t>https://</a:t>
            </a:r>
            <a:r>
              <a:rPr lang="en-US" dirty="0" err="1"/>
              <a:t>redfish.dmtf.org</a:t>
            </a:r>
            <a:r>
              <a:rPr lang="en-US" dirty="0"/>
              <a:t>/schemas/DSP2046_2022.2.html#aggregationservice-101</a:t>
            </a:r>
          </a:p>
        </p:txBody>
      </p:sp>
      <p:sp>
        <p:nvSpPr>
          <p:cNvPr id="42" name="Oval 41">
            <a:extLst>
              <a:ext uri="{FF2B5EF4-FFF2-40B4-BE49-F238E27FC236}">
                <a16:creationId xmlns:a16="http://schemas.microsoft.com/office/drawing/2014/main" id="{CC891254-8FDB-0EEC-1823-F85C580AC0DA}"/>
              </a:ext>
            </a:extLst>
          </p:cNvPr>
          <p:cNvSpPr/>
          <p:nvPr/>
        </p:nvSpPr>
        <p:spPr>
          <a:xfrm>
            <a:off x="6873061" y="1541821"/>
            <a:ext cx="1035259"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v1</a:t>
            </a:r>
          </a:p>
        </p:txBody>
      </p:sp>
      <p:sp>
        <p:nvSpPr>
          <p:cNvPr id="43" name="Oval 42">
            <a:extLst>
              <a:ext uri="{FF2B5EF4-FFF2-40B4-BE49-F238E27FC236}">
                <a16:creationId xmlns:a16="http://schemas.microsoft.com/office/drawing/2014/main" id="{B05B54EA-39D2-8BFC-46B0-F4E52536F565}"/>
              </a:ext>
            </a:extLst>
          </p:cNvPr>
          <p:cNvSpPr/>
          <p:nvPr/>
        </p:nvSpPr>
        <p:spPr>
          <a:xfrm>
            <a:off x="3853621" y="2483681"/>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Systems</a:t>
            </a:r>
          </a:p>
        </p:txBody>
      </p:sp>
      <p:sp>
        <p:nvSpPr>
          <p:cNvPr id="44" name="Oval 43">
            <a:extLst>
              <a:ext uri="{FF2B5EF4-FFF2-40B4-BE49-F238E27FC236}">
                <a16:creationId xmlns:a16="http://schemas.microsoft.com/office/drawing/2014/main" id="{67B65D1C-A138-FFE9-B950-4F382F8F07C8}"/>
              </a:ext>
            </a:extLst>
          </p:cNvPr>
          <p:cNvSpPr/>
          <p:nvPr/>
        </p:nvSpPr>
        <p:spPr>
          <a:xfrm>
            <a:off x="5035096" y="2457646"/>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Chassis</a:t>
            </a:r>
          </a:p>
        </p:txBody>
      </p:sp>
      <p:sp>
        <p:nvSpPr>
          <p:cNvPr id="46" name="Oval 45">
            <a:extLst>
              <a:ext uri="{FF2B5EF4-FFF2-40B4-BE49-F238E27FC236}">
                <a16:creationId xmlns:a16="http://schemas.microsoft.com/office/drawing/2014/main" id="{E12FE616-71AB-4CD1-A26B-D119B65B07B0}"/>
              </a:ext>
            </a:extLst>
          </p:cNvPr>
          <p:cNvSpPr/>
          <p:nvPr/>
        </p:nvSpPr>
        <p:spPr>
          <a:xfrm>
            <a:off x="6195459" y="2457646"/>
            <a:ext cx="1195232"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Managers</a:t>
            </a:r>
          </a:p>
        </p:txBody>
      </p:sp>
      <p:sp>
        <p:nvSpPr>
          <p:cNvPr id="47" name="Oval 46">
            <a:extLst>
              <a:ext uri="{FF2B5EF4-FFF2-40B4-BE49-F238E27FC236}">
                <a16:creationId xmlns:a16="http://schemas.microsoft.com/office/drawing/2014/main" id="{E4FFF13F-9841-4E2F-47FF-90F6605532CB}"/>
              </a:ext>
            </a:extLst>
          </p:cNvPr>
          <p:cNvSpPr/>
          <p:nvPr/>
        </p:nvSpPr>
        <p:spPr>
          <a:xfrm>
            <a:off x="7476284" y="2466754"/>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Session</a:t>
            </a:r>
          </a:p>
          <a:p>
            <a:pPr algn="ctr"/>
            <a:r>
              <a:rPr lang="en-US" sz="1200" dirty="0">
                <a:solidFill>
                  <a:schemeClr val="tx1"/>
                </a:solidFill>
              </a:rPr>
              <a:t>Service</a:t>
            </a:r>
          </a:p>
        </p:txBody>
      </p:sp>
      <p:sp>
        <p:nvSpPr>
          <p:cNvPr id="48" name="Oval 47">
            <a:extLst>
              <a:ext uri="{FF2B5EF4-FFF2-40B4-BE49-F238E27FC236}">
                <a16:creationId xmlns:a16="http://schemas.microsoft.com/office/drawing/2014/main" id="{B1078098-8E02-C0CE-E899-BB0122B136DD}"/>
              </a:ext>
            </a:extLst>
          </p:cNvPr>
          <p:cNvSpPr/>
          <p:nvPr/>
        </p:nvSpPr>
        <p:spPr>
          <a:xfrm>
            <a:off x="8634600" y="2495069"/>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Account</a:t>
            </a:r>
          </a:p>
          <a:p>
            <a:pPr algn="ctr"/>
            <a:r>
              <a:rPr lang="en-US" sz="1200" dirty="0">
                <a:solidFill>
                  <a:schemeClr val="tx1"/>
                </a:solidFill>
              </a:rPr>
              <a:t>Service</a:t>
            </a:r>
          </a:p>
        </p:txBody>
      </p:sp>
      <p:sp>
        <p:nvSpPr>
          <p:cNvPr id="49" name="Oval 48">
            <a:extLst>
              <a:ext uri="{FF2B5EF4-FFF2-40B4-BE49-F238E27FC236}">
                <a16:creationId xmlns:a16="http://schemas.microsoft.com/office/drawing/2014/main" id="{FCF1407D-EB16-2E48-A902-5A27F8AD9A0C}"/>
              </a:ext>
            </a:extLst>
          </p:cNvPr>
          <p:cNvSpPr/>
          <p:nvPr/>
        </p:nvSpPr>
        <p:spPr>
          <a:xfrm>
            <a:off x="9794962" y="2495069"/>
            <a:ext cx="1199505"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Storage</a:t>
            </a:r>
          </a:p>
        </p:txBody>
      </p:sp>
      <p:sp>
        <p:nvSpPr>
          <p:cNvPr id="50" name="Oval 49">
            <a:extLst>
              <a:ext uri="{FF2B5EF4-FFF2-40B4-BE49-F238E27FC236}">
                <a16:creationId xmlns:a16="http://schemas.microsoft.com/office/drawing/2014/main" id="{56EED24B-A49D-A052-0AE9-36B6DBF8E169}"/>
              </a:ext>
            </a:extLst>
          </p:cNvPr>
          <p:cNvSpPr/>
          <p:nvPr/>
        </p:nvSpPr>
        <p:spPr>
          <a:xfrm>
            <a:off x="11075788" y="2504177"/>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Fabrics</a:t>
            </a:r>
          </a:p>
        </p:txBody>
      </p:sp>
      <p:sp>
        <p:nvSpPr>
          <p:cNvPr id="51" name="Oval 50">
            <a:extLst>
              <a:ext uri="{FF2B5EF4-FFF2-40B4-BE49-F238E27FC236}">
                <a16:creationId xmlns:a16="http://schemas.microsoft.com/office/drawing/2014/main" id="{7EEC7A9A-EEC5-213B-DEC8-80ED98BF348A}"/>
              </a:ext>
            </a:extLst>
          </p:cNvPr>
          <p:cNvSpPr/>
          <p:nvPr/>
        </p:nvSpPr>
        <p:spPr>
          <a:xfrm>
            <a:off x="3688808" y="3014258"/>
            <a:ext cx="1440865"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NVMeoF</a:t>
            </a:r>
            <a:endParaRPr lang="en-US" sz="1200" dirty="0">
              <a:solidFill>
                <a:schemeClr val="tx1"/>
              </a:solidFill>
            </a:endParaRPr>
          </a:p>
          <a:p>
            <a:pPr algn="ctr"/>
            <a:r>
              <a:rPr lang="en-US" sz="1200" dirty="0" err="1">
                <a:solidFill>
                  <a:schemeClr val="tx1"/>
                </a:solidFill>
              </a:rPr>
              <a:t>ContainerX</a:t>
            </a:r>
            <a:endParaRPr lang="en-US" sz="1200" dirty="0">
              <a:solidFill>
                <a:schemeClr val="tx1"/>
              </a:solidFill>
            </a:endParaRPr>
          </a:p>
        </p:txBody>
      </p:sp>
      <p:sp>
        <p:nvSpPr>
          <p:cNvPr id="52" name="Oval 51">
            <a:extLst>
              <a:ext uri="{FF2B5EF4-FFF2-40B4-BE49-F238E27FC236}">
                <a16:creationId xmlns:a16="http://schemas.microsoft.com/office/drawing/2014/main" id="{3949B342-A452-BD01-F9AE-19B875C42BA2}"/>
              </a:ext>
            </a:extLst>
          </p:cNvPr>
          <p:cNvSpPr/>
          <p:nvPr/>
        </p:nvSpPr>
        <p:spPr>
          <a:xfrm>
            <a:off x="2622247" y="3606373"/>
            <a:ext cx="1231374"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NIC card interface</a:t>
            </a:r>
          </a:p>
        </p:txBody>
      </p:sp>
      <p:sp>
        <p:nvSpPr>
          <p:cNvPr id="53" name="Oval 52">
            <a:extLst>
              <a:ext uri="{FF2B5EF4-FFF2-40B4-BE49-F238E27FC236}">
                <a16:creationId xmlns:a16="http://schemas.microsoft.com/office/drawing/2014/main" id="{A75BFE5B-0FCE-EBEE-B3B9-5A115D2FF233}"/>
              </a:ext>
            </a:extLst>
          </p:cNvPr>
          <p:cNvSpPr/>
          <p:nvPr/>
        </p:nvSpPr>
        <p:spPr>
          <a:xfrm>
            <a:off x="3904675" y="3675536"/>
            <a:ext cx="1440859"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K8s Deployment</a:t>
            </a:r>
          </a:p>
        </p:txBody>
      </p:sp>
      <p:sp>
        <p:nvSpPr>
          <p:cNvPr id="54" name="Oval 53">
            <a:extLst>
              <a:ext uri="{FF2B5EF4-FFF2-40B4-BE49-F238E27FC236}">
                <a16:creationId xmlns:a16="http://schemas.microsoft.com/office/drawing/2014/main" id="{91FC47C1-3721-35DB-A5BB-F40FE5F60D0C}"/>
              </a:ext>
            </a:extLst>
          </p:cNvPr>
          <p:cNvSpPr/>
          <p:nvPr/>
        </p:nvSpPr>
        <p:spPr>
          <a:xfrm>
            <a:off x="5427248" y="3673529"/>
            <a:ext cx="1195232"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In Chassis X</a:t>
            </a:r>
          </a:p>
        </p:txBody>
      </p:sp>
      <p:sp>
        <p:nvSpPr>
          <p:cNvPr id="55" name="Oval 54">
            <a:extLst>
              <a:ext uri="{FF2B5EF4-FFF2-40B4-BE49-F238E27FC236}">
                <a16:creationId xmlns:a16="http://schemas.microsoft.com/office/drawing/2014/main" id="{4D88C002-25D1-5D88-F9A9-05A3FEDA4ADF}"/>
              </a:ext>
            </a:extLst>
          </p:cNvPr>
          <p:cNvSpPr/>
          <p:nvPr/>
        </p:nvSpPr>
        <p:spPr>
          <a:xfrm>
            <a:off x="5196713" y="3021729"/>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ChassisX</a:t>
            </a:r>
            <a:endParaRPr lang="en-US" sz="1200" dirty="0">
              <a:solidFill>
                <a:schemeClr val="tx1"/>
              </a:solidFill>
            </a:endParaRPr>
          </a:p>
        </p:txBody>
      </p:sp>
      <p:cxnSp>
        <p:nvCxnSpPr>
          <p:cNvPr id="57" name="Straight Arrow Connector 56">
            <a:extLst>
              <a:ext uri="{FF2B5EF4-FFF2-40B4-BE49-F238E27FC236}">
                <a16:creationId xmlns:a16="http://schemas.microsoft.com/office/drawing/2014/main" id="{DB8CA97D-5EEE-2526-E0C7-71266C5F6477}"/>
              </a:ext>
            </a:extLst>
          </p:cNvPr>
          <p:cNvCxnSpPr>
            <a:stCxn id="32" idx="4"/>
            <a:endCxn id="42" idx="0"/>
          </p:cNvCxnSpPr>
          <p:nvPr/>
        </p:nvCxnSpPr>
        <p:spPr>
          <a:xfrm>
            <a:off x="7390691" y="1359245"/>
            <a:ext cx="0" cy="18257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3FAB78D0-55D6-1E5F-4EC4-40AE62C49850}"/>
              </a:ext>
            </a:extLst>
          </p:cNvPr>
          <p:cNvCxnSpPr>
            <a:cxnSpLocks/>
            <a:stCxn id="42" idx="2"/>
          </p:cNvCxnSpPr>
          <p:nvPr/>
        </p:nvCxnSpPr>
        <p:spPr>
          <a:xfrm flipH="1">
            <a:off x="4614352" y="1762267"/>
            <a:ext cx="2258709" cy="704487"/>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2" name="Straight Arrow Connector 61">
            <a:extLst>
              <a:ext uri="{FF2B5EF4-FFF2-40B4-BE49-F238E27FC236}">
                <a16:creationId xmlns:a16="http://schemas.microsoft.com/office/drawing/2014/main" id="{AE06E34A-6AE9-B8C1-A84B-100EC8167E3B}"/>
              </a:ext>
            </a:extLst>
          </p:cNvPr>
          <p:cNvCxnSpPr>
            <a:cxnSpLocks/>
            <a:stCxn id="42" idx="3"/>
            <a:endCxn id="44" idx="0"/>
          </p:cNvCxnSpPr>
          <p:nvPr/>
        </p:nvCxnSpPr>
        <p:spPr>
          <a:xfrm flipH="1">
            <a:off x="5572481" y="1918146"/>
            <a:ext cx="1452190" cy="53950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0D37B37A-632F-B50A-3A17-6A702711DD69}"/>
              </a:ext>
            </a:extLst>
          </p:cNvPr>
          <p:cNvCxnSpPr>
            <a:cxnSpLocks/>
          </p:cNvCxnSpPr>
          <p:nvPr/>
        </p:nvCxnSpPr>
        <p:spPr>
          <a:xfrm flipH="1">
            <a:off x="6750189" y="1954984"/>
            <a:ext cx="406967" cy="485735"/>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33A5E4F3-3666-AC4D-D14F-E933192253F6}"/>
              </a:ext>
            </a:extLst>
          </p:cNvPr>
          <p:cNvCxnSpPr>
            <a:cxnSpLocks/>
            <a:endCxn id="47" idx="0"/>
          </p:cNvCxnSpPr>
          <p:nvPr/>
        </p:nvCxnSpPr>
        <p:spPr>
          <a:xfrm>
            <a:off x="7476284" y="1981866"/>
            <a:ext cx="537385" cy="484888"/>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a:extLst>
              <a:ext uri="{FF2B5EF4-FFF2-40B4-BE49-F238E27FC236}">
                <a16:creationId xmlns:a16="http://schemas.microsoft.com/office/drawing/2014/main" id="{5BA5F663-77ED-5131-9988-45D275EC4426}"/>
              </a:ext>
            </a:extLst>
          </p:cNvPr>
          <p:cNvCxnSpPr>
            <a:cxnSpLocks/>
            <a:stCxn id="42" idx="5"/>
          </p:cNvCxnSpPr>
          <p:nvPr/>
        </p:nvCxnSpPr>
        <p:spPr>
          <a:xfrm>
            <a:off x="7756710" y="1918146"/>
            <a:ext cx="1394339" cy="53950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FC07B765-699D-9272-B0E4-1E553739200F}"/>
              </a:ext>
            </a:extLst>
          </p:cNvPr>
          <p:cNvCxnSpPr>
            <a:cxnSpLocks/>
            <a:stCxn id="42" idx="6"/>
          </p:cNvCxnSpPr>
          <p:nvPr/>
        </p:nvCxnSpPr>
        <p:spPr>
          <a:xfrm>
            <a:off x="7908320" y="1762267"/>
            <a:ext cx="2488686" cy="732802"/>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4" name="Straight Arrow Connector 73">
            <a:extLst>
              <a:ext uri="{FF2B5EF4-FFF2-40B4-BE49-F238E27FC236}">
                <a16:creationId xmlns:a16="http://schemas.microsoft.com/office/drawing/2014/main" id="{36764BB9-E129-11ED-D142-82CC8A6B8B32}"/>
              </a:ext>
            </a:extLst>
          </p:cNvPr>
          <p:cNvCxnSpPr>
            <a:cxnSpLocks/>
            <a:stCxn id="42" idx="7"/>
          </p:cNvCxnSpPr>
          <p:nvPr/>
        </p:nvCxnSpPr>
        <p:spPr>
          <a:xfrm>
            <a:off x="7756710" y="1606388"/>
            <a:ext cx="3812695" cy="897789"/>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6" name="Straight Arrow Connector 75">
            <a:extLst>
              <a:ext uri="{FF2B5EF4-FFF2-40B4-BE49-F238E27FC236}">
                <a16:creationId xmlns:a16="http://schemas.microsoft.com/office/drawing/2014/main" id="{9CECF33A-86AD-2B8C-E45A-0D36C3FE85E5}"/>
              </a:ext>
            </a:extLst>
          </p:cNvPr>
          <p:cNvCxnSpPr>
            <a:cxnSpLocks/>
            <a:endCxn id="55" idx="0"/>
          </p:cNvCxnSpPr>
          <p:nvPr/>
        </p:nvCxnSpPr>
        <p:spPr>
          <a:xfrm>
            <a:off x="5505168" y="2917115"/>
            <a:ext cx="228930" cy="104614"/>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8" name="Straight Arrow Connector 77">
            <a:extLst>
              <a:ext uri="{FF2B5EF4-FFF2-40B4-BE49-F238E27FC236}">
                <a16:creationId xmlns:a16="http://schemas.microsoft.com/office/drawing/2014/main" id="{D601E729-9084-7218-8FF6-D100BED183D7}"/>
              </a:ext>
            </a:extLst>
          </p:cNvPr>
          <p:cNvCxnSpPr>
            <a:cxnSpLocks/>
            <a:endCxn id="51" idx="0"/>
          </p:cNvCxnSpPr>
          <p:nvPr/>
        </p:nvCxnSpPr>
        <p:spPr>
          <a:xfrm>
            <a:off x="4378784" y="2922893"/>
            <a:ext cx="30457" cy="91365"/>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2" name="Straight Arrow Connector 81">
            <a:extLst>
              <a:ext uri="{FF2B5EF4-FFF2-40B4-BE49-F238E27FC236}">
                <a16:creationId xmlns:a16="http://schemas.microsoft.com/office/drawing/2014/main" id="{2C7D9EF1-6AA2-6A79-97E3-AEB534CFF3AF}"/>
              </a:ext>
            </a:extLst>
          </p:cNvPr>
          <p:cNvCxnSpPr>
            <a:cxnSpLocks/>
            <a:stCxn id="51" idx="3"/>
          </p:cNvCxnSpPr>
          <p:nvPr/>
        </p:nvCxnSpPr>
        <p:spPr>
          <a:xfrm flipH="1">
            <a:off x="3334027" y="3390583"/>
            <a:ext cx="565791" cy="20586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4" name="Straight Arrow Connector 83">
            <a:extLst>
              <a:ext uri="{FF2B5EF4-FFF2-40B4-BE49-F238E27FC236}">
                <a16:creationId xmlns:a16="http://schemas.microsoft.com/office/drawing/2014/main" id="{9F2F4329-0902-19CA-2712-60EFF6F0A5AC}"/>
              </a:ext>
            </a:extLst>
          </p:cNvPr>
          <p:cNvCxnSpPr>
            <a:cxnSpLocks/>
            <a:stCxn id="51" idx="4"/>
          </p:cNvCxnSpPr>
          <p:nvPr/>
        </p:nvCxnSpPr>
        <p:spPr>
          <a:xfrm>
            <a:off x="4409241" y="3455150"/>
            <a:ext cx="9983" cy="22038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6" name="Straight Arrow Connector 85">
            <a:extLst>
              <a:ext uri="{FF2B5EF4-FFF2-40B4-BE49-F238E27FC236}">
                <a16:creationId xmlns:a16="http://schemas.microsoft.com/office/drawing/2014/main" id="{4EF4AE99-1084-F474-DA70-031E14E0771B}"/>
              </a:ext>
            </a:extLst>
          </p:cNvPr>
          <p:cNvCxnSpPr>
            <a:cxnSpLocks/>
            <a:stCxn id="51" idx="5"/>
            <a:endCxn id="54" idx="1"/>
          </p:cNvCxnSpPr>
          <p:nvPr/>
        </p:nvCxnSpPr>
        <p:spPr>
          <a:xfrm>
            <a:off x="4918663" y="3390583"/>
            <a:ext cx="683623" cy="347513"/>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9" name="Straight Arrow Connector 88">
            <a:extLst>
              <a:ext uri="{FF2B5EF4-FFF2-40B4-BE49-F238E27FC236}">
                <a16:creationId xmlns:a16="http://schemas.microsoft.com/office/drawing/2014/main" id="{984188C9-A49D-EF59-529A-FD9F255D3B33}"/>
              </a:ext>
            </a:extLst>
          </p:cNvPr>
          <p:cNvCxnSpPr>
            <a:cxnSpLocks/>
            <a:stCxn id="55" idx="4"/>
            <a:endCxn id="54" idx="0"/>
          </p:cNvCxnSpPr>
          <p:nvPr/>
        </p:nvCxnSpPr>
        <p:spPr>
          <a:xfrm>
            <a:off x="5734098" y="3462621"/>
            <a:ext cx="290766" cy="210908"/>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92" name="Oval 91">
            <a:extLst>
              <a:ext uri="{FF2B5EF4-FFF2-40B4-BE49-F238E27FC236}">
                <a16:creationId xmlns:a16="http://schemas.microsoft.com/office/drawing/2014/main" id="{1931A077-E27A-97A0-C707-97DA4001861F}"/>
              </a:ext>
            </a:extLst>
          </p:cNvPr>
          <p:cNvSpPr/>
          <p:nvPr/>
        </p:nvSpPr>
        <p:spPr>
          <a:xfrm>
            <a:off x="8322246" y="3484192"/>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NVMeoFX</a:t>
            </a:r>
            <a:endParaRPr lang="en-US" sz="1200" dirty="0">
              <a:solidFill>
                <a:schemeClr val="tx1"/>
              </a:solidFill>
            </a:endParaRPr>
          </a:p>
        </p:txBody>
      </p:sp>
      <p:sp>
        <p:nvSpPr>
          <p:cNvPr id="93" name="Oval 92">
            <a:extLst>
              <a:ext uri="{FF2B5EF4-FFF2-40B4-BE49-F238E27FC236}">
                <a16:creationId xmlns:a16="http://schemas.microsoft.com/office/drawing/2014/main" id="{350BF97A-CA72-C327-6501-30F61D85E121}"/>
              </a:ext>
            </a:extLst>
          </p:cNvPr>
          <p:cNvSpPr/>
          <p:nvPr/>
        </p:nvSpPr>
        <p:spPr>
          <a:xfrm>
            <a:off x="7458195" y="4171518"/>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NVMe0</a:t>
            </a:r>
          </a:p>
          <a:p>
            <a:pPr algn="ctr"/>
            <a:r>
              <a:rPr lang="en-US" sz="1200" dirty="0">
                <a:solidFill>
                  <a:schemeClr val="tx1"/>
                </a:solidFill>
              </a:rPr>
              <a:t>n1</a:t>
            </a:r>
          </a:p>
        </p:txBody>
      </p:sp>
      <p:sp>
        <p:nvSpPr>
          <p:cNvPr id="94" name="Oval 93">
            <a:extLst>
              <a:ext uri="{FF2B5EF4-FFF2-40B4-BE49-F238E27FC236}">
                <a16:creationId xmlns:a16="http://schemas.microsoft.com/office/drawing/2014/main" id="{497D3CA5-67D6-7D19-7C74-E6F38049EC52}"/>
              </a:ext>
            </a:extLst>
          </p:cNvPr>
          <p:cNvSpPr/>
          <p:nvPr/>
        </p:nvSpPr>
        <p:spPr>
          <a:xfrm>
            <a:off x="8726794" y="4154357"/>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NVMe0</a:t>
            </a:r>
          </a:p>
          <a:p>
            <a:pPr algn="ctr"/>
            <a:r>
              <a:rPr lang="en-US" sz="1200" dirty="0" err="1">
                <a:solidFill>
                  <a:schemeClr val="tx1"/>
                </a:solidFill>
              </a:rPr>
              <a:t>nX</a:t>
            </a:r>
            <a:endParaRPr lang="en-US" sz="1200" dirty="0">
              <a:solidFill>
                <a:schemeClr val="tx1"/>
              </a:solidFill>
            </a:endParaRPr>
          </a:p>
        </p:txBody>
      </p:sp>
      <p:cxnSp>
        <p:nvCxnSpPr>
          <p:cNvPr id="95" name="Straight Arrow Connector 94">
            <a:extLst>
              <a:ext uri="{FF2B5EF4-FFF2-40B4-BE49-F238E27FC236}">
                <a16:creationId xmlns:a16="http://schemas.microsoft.com/office/drawing/2014/main" id="{47224707-CAEA-C97F-A0D0-0C7A5C76F8FF}"/>
              </a:ext>
            </a:extLst>
          </p:cNvPr>
          <p:cNvCxnSpPr>
            <a:cxnSpLocks/>
            <a:stCxn id="49" idx="4"/>
            <a:endCxn id="92" idx="0"/>
          </p:cNvCxnSpPr>
          <p:nvPr/>
        </p:nvCxnSpPr>
        <p:spPr>
          <a:xfrm flipH="1">
            <a:off x="8859631" y="2935961"/>
            <a:ext cx="1535084" cy="54823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99" name="Straight Arrow Connector 98">
            <a:extLst>
              <a:ext uri="{FF2B5EF4-FFF2-40B4-BE49-F238E27FC236}">
                <a16:creationId xmlns:a16="http://schemas.microsoft.com/office/drawing/2014/main" id="{9F2C3A8E-0EA4-471C-42CE-68ED8B8D0903}"/>
              </a:ext>
            </a:extLst>
          </p:cNvPr>
          <p:cNvCxnSpPr>
            <a:cxnSpLocks/>
            <a:endCxn id="93" idx="0"/>
          </p:cNvCxnSpPr>
          <p:nvPr/>
        </p:nvCxnSpPr>
        <p:spPr>
          <a:xfrm flipH="1">
            <a:off x="7995580" y="3878874"/>
            <a:ext cx="537385" cy="292644"/>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0EECC02E-EDD5-8DE9-0B4B-3C55E5E6A1E5}"/>
              </a:ext>
            </a:extLst>
          </p:cNvPr>
          <p:cNvCxnSpPr>
            <a:cxnSpLocks/>
          </p:cNvCxnSpPr>
          <p:nvPr/>
        </p:nvCxnSpPr>
        <p:spPr>
          <a:xfrm>
            <a:off x="9070350" y="3901979"/>
            <a:ext cx="201662" cy="24327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03" name="Straight Arrow Connector 102">
            <a:extLst>
              <a:ext uri="{FF2B5EF4-FFF2-40B4-BE49-F238E27FC236}">
                <a16:creationId xmlns:a16="http://schemas.microsoft.com/office/drawing/2014/main" id="{ED7CEB1F-E127-4B85-2268-35C937A97DAC}"/>
              </a:ext>
            </a:extLst>
          </p:cNvPr>
          <p:cNvCxnSpPr>
            <a:cxnSpLocks/>
            <a:stCxn id="106" idx="0"/>
          </p:cNvCxnSpPr>
          <p:nvPr/>
        </p:nvCxnSpPr>
        <p:spPr>
          <a:xfrm flipH="1" flipV="1">
            <a:off x="11600272" y="2968575"/>
            <a:ext cx="12901" cy="524938"/>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06" name="Oval 105">
            <a:extLst>
              <a:ext uri="{FF2B5EF4-FFF2-40B4-BE49-F238E27FC236}">
                <a16:creationId xmlns:a16="http://schemas.microsoft.com/office/drawing/2014/main" id="{20C0AB29-971E-6397-5C0A-617A6691D88C}"/>
              </a:ext>
            </a:extLst>
          </p:cNvPr>
          <p:cNvSpPr/>
          <p:nvPr/>
        </p:nvSpPr>
        <p:spPr>
          <a:xfrm>
            <a:off x="11075788" y="3493513"/>
            <a:ext cx="1074770"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NVMeoF</a:t>
            </a:r>
            <a:endParaRPr lang="en-US" sz="1200" dirty="0">
              <a:solidFill>
                <a:schemeClr val="tx1"/>
              </a:solidFill>
            </a:endParaRPr>
          </a:p>
        </p:txBody>
      </p:sp>
      <p:sp>
        <p:nvSpPr>
          <p:cNvPr id="109" name="Oval 108">
            <a:extLst>
              <a:ext uri="{FF2B5EF4-FFF2-40B4-BE49-F238E27FC236}">
                <a16:creationId xmlns:a16="http://schemas.microsoft.com/office/drawing/2014/main" id="{5934091B-5F91-D4CE-A873-A27B0E50A42E}"/>
              </a:ext>
            </a:extLst>
          </p:cNvPr>
          <p:cNvSpPr/>
          <p:nvPr/>
        </p:nvSpPr>
        <p:spPr>
          <a:xfrm>
            <a:off x="6793075" y="5257107"/>
            <a:ext cx="1241004"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Endpoints</a:t>
            </a:r>
          </a:p>
        </p:txBody>
      </p:sp>
      <p:sp>
        <p:nvSpPr>
          <p:cNvPr id="110" name="Oval 109">
            <a:extLst>
              <a:ext uri="{FF2B5EF4-FFF2-40B4-BE49-F238E27FC236}">
                <a16:creationId xmlns:a16="http://schemas.microsoft.com/office/drawing/2014/main" id="{AC8EFF4D-D601-43AD-9A05-3C00F982AE7A}"/>
              </a:ext>
            </a:extLst>
          </p:cNvPr>
          <p:cNvSpPr/>
          <p:nvPr/>
        </p:nvSpPr>
        <p:spPr>
          <a:xfrm>
            <a:off x="8451253" y="5264880"/>
            <a:ext cx="1805984"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EndpointGroups</a:t>
            </a:r>
            <a:endParaRPr lang="en-US" sz="1200" dirty="0">
              <a:solidFill>
                <a:schemeClr val="tx1"/>
              </a:solidFill>
            </a:endParaRPr>
          </a:p>
        </p:txBody>
      </p:sp>
      <p:sp>
        <p:nvSpPr>
          <p:cNvPr id="111" name="Oval 110">
            <a:extLst>
              <a:ext uri="{FF2B5EF4-FFF2-40B4-BE49-F238E27FC236}">
                <a16:creationId xmlns:a16="http://schemas.microsoft.com/office/drawing/2014/main" id="{0BFDBC66-72A2-87C3-4CFF-BB650F79C8A7}"/>
              </a:ext>
            </a:extLst>
          </p:cNvPr>
          <p:cNvSpPr/>
          <p:nvPr/>
        </p:nvSpPr>
        <p:spPr>
          <a:xfrm>
            <a:off x="10553618" y="5251612"/>
            <a:ext cx="1514203"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Connections</a:t>
            </a:r>
          </a:p>
        </p:txBody>
      </p:sp>
      <p:cxnSp>
        <p:nvCxnSpPr>
          <p:cNvPr id="112" name="Straight Arrow Connector 111">
            <a:extLst>
              <a:ext uri="{FF2B5EF4-FFF2-40B4-BE49-F238E27FC236}">
                <a16:creationId xmlns:a16="http://schemas.microsoft.com/office/drawing/2014/main" id="{4CC62459-1FEB-C5C0-6453-7C217D078434}"/>
              </a:ext>
            </a:extLst>
          </p:cNvPr>
          <p:cNvCxnSpPr>
            <a:cxnSpLocks/>
            <a:stCxn id="109" idx="7"/>
            <a:endCxn id="106" idx="3"/>
          </p:cNvCxnSpPr>
          <p:nvPr/>
        </p:nvCxnSpPr>
        <p:spPr>
          <a:xfrm flipV="1">
            <a:off x="7852338" y="3869838"/>
            <a:ext cx="3380846" cy="145183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14" name="Straight Arrow Connector 113">
            <a:extLst>
              <a:ext uri="{FF2B5EF4-FFF2-40B4-BE49-F238E27FC236}">
                <a16:creationId xmlns:a16="http://schemas.microsoft.com/office/drawing/2014/main" id="{F1266D43-0E1B-ACC8-A474-8A0DB7DE9E77}"/>
              </a:ext>
            </a:extLst>
          </p:cNvPr>
          <p:cNvCxnSpPr>
            <a:cxnSpLocks/>
            <a:stCxn id="110" idx="0"/>
            <a:endCxn id="106" idx="4"/>
          </p:cNvCxnSpPr>
          <p:nvPr/>
        </p:nvCxnSpPr>
        <p:spPr>
          <a:xfrm flipV="1">
            <a:off x="9354245" y="3934405"/>
            <a:ext cx="2258928" cy="1330475"/>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19" name="Straight Arrow Connector 118">
            <a:extLst>
              <a:ext uri="{FF2B5EF4-FFF2-40B4-BE49-F238E27FC236}">
                <a16:creationId xmlns:a16="http://schemas.microsoft.com/office/drawing/2014/main" id="{9CDF65A0-3C26-982D-6A03-9D7978D62CF1}"/>
              </a:ext>
            </a:extLst>
          </p:cNvPr>
          <p:cNvCxnSpPr>
            <a:cxnSpLocks/>
            <a:stCxn id="111" idx="0"/>
          </p:cNvCxnSpPr>
          <p:nvPr/>
        </p:nvCxnSpPr>
        <p:spPr>
          <a:xfrm flipV="1">
            <a:off x="11310720" y="3943726"/>
            <a:ext cx="459849" cy="130788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126" name="Oval 125">
            <a:extLst>
              <a:ext uri="{FF2B5EF4-FFF2-40B4-BE49-F238E27FC236}">
                <a16:creationId xmlns:a16="http://schemas.microsoft.com/office/drawing/2014/main" id="{AD3A587A-2E79-9225-B481-73D17A621A64}"/>
              </a:ext>
            </a:extLst>
          </p:cNvPr>
          <p:cNvSpPr/>
          <p:nvPr/>
        </p:nvSpPr>
        <p:spPr>
          <a:xfrm>
            <a:off x="7030574" y="3288323"/>
            <a:ext cx="1195232" cy="440892"/>
          </a:xfrm>
          <a:prstGeom prst="ellipse">
            <a:avLst/>
          </a:prstGeom>
          <a:solidFill>
            <a:srgbClr val="FF008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Sessions</a:t>
            </a:r>
          </a:p>
        </p:txBody>
      </p:sp>
      <p:cxnSp>
        <p:nvCxnSpPr>
          <p:cNvPr id="127" name="Straight Arrow Connector 126">
            <a:extLst>
              <a:ext uri="{FF2B5EF4-FFF2-40B4-BE49-F238E27FC236}">
                <a16:creationId xmlns:a16="http://schemas.microsoft.com/office/drawing/2014/main" id="{E18477C0-94DF-3348-6E2B-3FF362C16638}"/>
              </a:ext>
            </a:extLst>
          </p:cNvPr>
          <p:cNvCxnSpPr>
            <a:cxnSpLocks/>
            <a:endCxn id="126" idx="0"/>
          </p:cNvCxnSpPr>
          <p:nvPr/>
        </p:nvCxnSpPr>
        <p:spPr>
          <a:xfrm flipH="1">
            <a:off x="7628190" y="2887137"/>
            <a:ext cx="200703" cy="401186"/>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7536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8C17C7-8B35-E39B-CCE9-197866D01905}"/>
              </a:ext>
            </a:extLst>
          </p:cNvPr>
          <p:cNvSpPr>
            <a:spLocks noGrp="1"/>
          </p:cNvSpPr>
          <p:nvPr>
            <p:ph idx="12"/>
          </p:nvPr>
        </p:nvSpPr>
        <p:spPr/>
        <p:txBody>
          <a:bodyPr/>
          <a:lstStyle/>
          <a:p>
            <a:r>
              <a:rPr lang="en-US" dirty="0" err="1"/>
              <a:t>NVMeoF</a:t>
            </a:r>
            <a:r>
              <a:rPr lang="en-US" dirty="0"/>
              <a:t> Central Discovery Agent</a:t>
            </a:r>
          </a:p>
          <a:p>
            <a:r>
              <a:rPr lang="en-US" dirty="0"/>
              <a:t>Sunfish that is geared only to </a:t>
            </a:r>
            <a:r>
              <a:rPr lang="en-US" dirty="0" err="1"/>
              <a:t>NVMeoF</a:t>
            </a:r>
            <a:r>
              <a:rPr lang="en-US" dirty="0"/>
              <a:t> endpoints</a:t>
            </a:r>
          </a:p>
          <a:p>
            <a:pPr lvl="1"/>
            <a:r>
              <a:rPr lang="en-US" dirty="0"/>
              <a:t>Any and all available endpoints of </a:t>
            </a:r>
            <a:r>
              <a:rPr lang="en-US" dirty="0" err="1"/>
              <a:t>NVMeoF</a:t>
            </a:r>
            <a:endParaRPr lang="en-US" dirty="0"/>
          </a:p>
          <a:p>
            <a:pPr lvl="1"/>
            <a:r>
              <a:rPr lang="en-US" dirty="0"/>
              <a:t>Aggregated components of each </a:t>
            </a:r>
            <a:r>
              <a:rPr lang="en-US" dirty="0" err="1"/>
              <a:t>NVMe</a:t>
            </a:r>
            <a:r>
              <a:rPr lang="en-US" dirty="0"/>
              <a:t> drive and container endpoints</a:t>
            </a:r>
          </a:p>
          <a:p>
            <a:pPr lvl="1"/>
            <a:r>
              <a:rPr lang="en-US" dirty="0"/>
              <a:t>Namespaces </a:t>
            </a:r>
          </a:p>
          <a:p>
            <a:pPr lvl="1"/>
            <a:r>
              <a:rPr lang="en-US" dirty="0"/>
              <a:t>IP addresses</a:t>
            </a:r>
          </a:p>
          <a:p>
            <a:pPr lvl="1"/>
            <a:r>
              <a:rPr lang="en-US" dirty="0"/>
              <a:t>How to access the drive namespaces-</a:t>
            </a:r>
            <a:r>
              <a:rPr lang="en-US" dirty="0" err="1"/>
              <a:t>NqN</a:t>
            </a:r>
            <a:r>
              <a:rPr lang="en-US" dirty="0"/>
              <a:t> (blake14</a:t>
            </a:r>
            <a:r>
              <a:rPr lang="en-US" i="1" dirty="0"/>
              <a:t>)</a:t>
            </a:r>
            <a:endParaRPr lang="en-US" dirty="0"/>
          </a:p>
          <a:p>
            <a:pPr lvl="1"/>
            <a:r>
              <a:rPr lang="en-US" dirty="0"/>
              <a:t>Address of the port that you need to connect to</a:t>
            </a:r>
          </a:p>
          <a:p>
            <a:pPr lvl="1"/>
            <a:r>
              <a:rPr lang="en-US" sz="1600" b="0" i="0" u="none" strike="noStrike" dirty="0" err="1">
                <a:solidFill>
                  <a:srgbClr val="172B4D"/>
                </a:solidFill>
                <a:effectLst/>
                <a:latin typeface="-apple-system"/>
              </a:rPr>
              <a:t>nvme</a:t>
            </a:r>
            <a:r>
              <a:rPr lang="en-US" sz="1600" b="0" i="0" u="none" strike="noStrike" dirty="0">
                <a:solidFill>
                  <a:srgbClr val="172B4D"/>
                </a:solidFill>
                <a:effectLst/>
                <a:latin typeface="-apple-system"/>
              </a:rPr>
              <a:t> connect -t </a:t>
            </a:r>
            <a:r>
              <a:rPr lang="en-US" sz="1600" b="0" i="0" u="none" strike="noStrike" dirty="0" err="1">
                <a:solidFill>
                  <a:srgbClr val="172B4D"/>
                </a:solidFill>
                <a:effectLst/>
                <a:latin typeface="-apple-system"/>
              </a:rPr>
              <a:t>rdma</a:t>
            </a:r>
            <a:r>
              <a:rPr lang="en-US" sz="1600" b="0" i="0" u="none" strike="noStrike" dirty="0">
                <a:solidFill>
                  <a:srgbClr val="172B4D"/>
                </a:solidFill>
                <a:effectLst/>
                <a:latin typeface="-apple-system"/>
              </a:rPr>
              <a:t> -n </a:t>
            </a:r>
            <a:r>
              <a:rPr lang="en-US" dirty="0">
                <a:solidFill>
                  <a:srgbClr val="172B4D"/>
                </a:solidFill>
                <a:latin typeface="-apple-system"/>
              </a:rPr>
              <a:t>&lt;endpoint </a:t>
            </a:r>
            <a:r>
              <a:rPr lang="en-US" dirty="0" err="1">
                <a:solidFill>
                  <a:srgbClr val="172B4D"/>
                </a:solidFill>
                <a:latin typeface="-apple-system"/>
              </a:rPr>
              <a:t>dns</a:t>
            </a:r>
            <a:r>
              <a:rPr lang="en-US" dirty="0">
                <a:solidFill>
                  <a:srgbClr val="172B4D"/>
                </a:solidFill>
                <a:latin typeface="-apple-system"/>
              </a:rPr>
              <a:t> name&gt;</a:t>
            </a:r>
            <a:r>
              <a:rPr lang="en-US" sz="1600" b="0" i="0" u="none" strike="noStrike" dirty="0">
                <a:solidFill>
                  <a:srgbClr val="172B4D"/>
                </a:solidFill>
                <a:effectLst/>
                <a:latin typeface="-apple-system"/>
              </a:rPr>
              <a:t> -a &lt;</a:t>
            </a:r>
            <a:r>
              <a:rPr lang="en-US" sz="1600" b="0" i="0" u="none" strike="noStrike" dirty="0" err="1">
                <a:solidFill>
                  <a:srgbClr val="172B4D"/>
                </a:solidFill>
                <a:effectLst/>
                <a:latin typeface="-apple-system"/>
              </a:rPr>
              <a:t>IPoI</a:t>
            </a:r>
            <a:r>
              <a:rPr lang="en-US" dirty="0" err="1">
                <a:solidFill>
                  <a:srgbClr val="172B4D"/>
                </a:solidFill>
                <a:latin typeface="-apple-system"/>
              </a:rPr>
              <a:t>B</a:t>
            </a:r>
            <a:r>
              <a:rPr lang="en-US" dirty="0">
                <a:solidFill>
                  <a:srgbClr val="172B4D"/>
                </a:solidFill>
                <a:latin typeface="-apple-system"/>
              </a:rPr>
              <a:t> address&gt;</a:t>
            </a:r>
            <a:r>
              <a:rPr lang="en-US" sz="1600" b="0" i="0" u="none" strike="noStrike" dirty="0">
                <a:solidFill>
                  <a:srgbClr val="172B4D"/>
                </a:solidFill>
                <a:effectLst/>
                <a:latin typeface="-apple-system"/>
              </a:rPr>
              <a:t> -s 4420</a:t>
            </a:r>
          </a:p>
          <a:p>
            <a:pPr lvl="1"/>
            <a:r>
              <a:rPr lang="en-US" dirty="0">
                <a:solidFill>
                  <a:srgbClr val="172B4D"/>
                </a:solidFill>
                <a:latin typeface="-apple-system"/>
              </a:rPr>
              <a:t>Multi-tenant restrictions</a:t>
            </a:r>
          </a:p>
          <a:p>
            <a:pPr lvl="1"/>
            <a:endParaRPr lang="en-US" dirty="0"/>
          </a:p>
          <a:p>
            <a:pPr lvl="1"/>
            <a:endParaRPr lang="en-US" dirty="0"/>
          </a:p>
          <a:p>
            <a:pPr lvl="1"/>
            <a:endParaRPr lang="en-US" dirty="0"/>
          </a:p>
        </p:txBody>
      </p:sp>
      <p:sp>
        <p:nvSpPr>
          <p:cNvPr id="3" name="Title 2">
            <a:extLst>
              <a:ext uri="{FF2B5EF4-FFF2-40B4-BE49-F238E27FC236}">
                <a16:creationId xmlns:a16="http://schemas.microsoft.com/office/drawing/2014/main" id="{7BD646DB-C395-1E6F-765F-9BD46E573F6F}"/>
              </a:ext>
            </a:extLst>
          </p:cNvPr>
          <p:cNvSpPr>
            <a:spLocks noGrp="1"/>
          </p:cNvSpPr>
          <p:nvPr>
            <p:ph type="title"/>
          </p:nvPr>
        </p:nvSpPr>
        <p:spPr/>
        <p:txBody>
          <a:bodyPr>
            <a:normAutofit fontScale="90000"/>
          </a:bodyPr>
          <a:lstStyle/>
          <a:p>
            <a:pPr algn="ctr"/>
            <a:r>
              <a:rPr lang="en-US" dirty="0"/>
              <a:t>Agent</a:t>
            </a:r>
          </a:p>
        </p:txBody>
      </p:sp>
      <p:sp>
        <p:nvSpPr>
          <p:cNvPr id="4" name="Text Placeholder 3">
            <a:extLst>
              <a:ext uri="{FF2B5EF4-FFF2-40B4-BE49-F238E27FC236}">
                <a16:creationId xmlns:a16="http://schemas.microsoft.com/office/drawing/2014/main" id="{EA3513B1-B67A-8ADF-69E3-9A236DBDB699}"/>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700AC234-52FD-2FC1-7AC2-183DAB198DD8}"/>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496900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C3B462-C9AF-5107-D89E-8188943C8F08}"/>
              </a:ext>
            </a:extLst>
          </p:cNvPr>
          <p:cNvSpPr>
            <a:spLocks noGrp="1"/>
          </p:cNvSpPr>
          <p:nvPr>
            <p:ph idx="12"/>
          </p:nvPr>
        </p:nvSpPr>
        <p:spPr/>
        <p:txBody>
          <a:bodyPr/>
          <a:lstStyle/>
          <a:p>
            <a:r>
              <a:rPr lang="en-US" dirty="0"/>
              <a:t>Assumption is that all of the </a:t>
            </a:r>
            <a:r>
              <a:rPr lang="en-US" dirty="0" err="1"/>
              <a:t>NVMeoF</a:t>
            </a:r>
            <a:r>
              <a:rPr lang="en-US" dirty="0"/>
              <a:t> are up and running—Container start-up</a:t>
            </a:r>
          </a:p>
          <a:p>
            <a:r>
              <a:rPr lang="en-US" dirty="0"/>
              <a:t>Sunfish Agent acts as a Centralized Discovery Controller</a:t>
            </a:r>
          </a:p>
          <a:p>
            <a:pPr lvl="1"/>
            <a:r>
              <a:rPr lang="en-US" dirty="0"/>
              <a:t>It is querying the </a:t>
            </a:r>
            <a:r>
              <a:rPr lang="en-US" dirty="0" err="1"/>
              <a:t>NVMeoF</a:t>
            </a:r>
            <a:r>
              <a:rPr lang="en-US" dirty="0"/>
              <a:t> endpoints</a:t>
            </a:r>
          </a:p>
          <a:p>
            <a:pPr lvl="2"/>
            <a:r>
              <a:rPr lang="en-US" dirty="0"/>
              <a:t>It learns and fills logs:</a:t>
            </a:r>
          </a:p>
          <a:p>
            <a:pPr lvl="3"/>
            <a:r>
              <a:rPr lang="en-US" dirty="0"/>
              <a:t>How to access the drive namespaces-</a:t>
            </a:r>
            <a:r>
              <a:rPr lang="en-US" dirty="0" err="1"/>
              <a:t>NqN</a:t>
            </a:r>
            <a:r>
              <a:rPr lang="en-US" dirty="0"/>
              <a:t> (blake14</a:t>
            </a:r>
            <a:r>
              <a:rPr lang="en-US" i="1" dirty="0"/>
              <a:t>)</a:t>
            </a:r>
            <a:endParaRPr lang="en-US" dirty="0"/>
          </a:p>
          <a:p>
            <a:pPr lvl="3"/>
            <a:r>
              <a:rPr lang="en-US" dirty="0"/>
              <a:t>Address of the port that you need to connect to</a:t>
            </a:r>
          </a:p>
          <a:p>
            <a:pPr lvl="3"/>
            <a:r>
              <a:rPr lang="en-US" sz="2000" b="0" i="0" u="none" strike="noStrike" dirty="0" err="1">
                <a:solidFill>
                  <a:srgbClr val="172B4D"/>
                </a:solidFill>
                <a:effectLst/>
                <a:latin typeface="-apple-system"/>
              </a:rPr>
              <a:t>nvme</a:t>
            </a:r>
            <a:r>
              <a:rPr lang="en-US" sz="2000" b="0" i="0" u="none" strike="noStrike" dirty="0">
                <a:solidFill>
                  <a:srgbClr val="172B4D"/>
                </a:solidFill>
                <a:effectLst/>
                <a:latin typeface="-apple-system"/>
              </a:rPr>
              <a:t> connect -t </a:t>
            </a:r>
            <a:r>
              <a:rPr lang="en-US" sz="2000" b="0" i="0" u="none" strike="noStrike" dirty="0" err="1">
                <a:solidFill>
                  <a:srgbClr val="172B4D"/>
                </a:solidFill>
                <a:effectLst/>
                <a:latin typeface="-apple-system"/>
              </a:rPr>
              <a:t>rdma</a:t>
            </a:r>
            <a:r>
              <a:rPr lang="en-US" sz="2000" b="0" i="0" u="none" strike="noStrike" dirty="0">
                <a:solidFill>
                  <a:srgbClr val="172B4D"/>
                </a:solidFill>
                <a:effectLst/>
                <a:latin typeface="-apple-system"/>
              </a:rPr>
              <a:t> -n </a:t>
            </a:r>
            <a:r>
              <a:rPr lang="en-US" sz="2000" dirty="0">
                <a:solidFill>
                  <a:srgbClr val="172B4D"/>
                </a:solidFill>
                <a:latin typeface="-apple-system"/>
              </a:rPr>
              <a:t>&lt;DNS name&gt;</a:t>
            </a:r>
            <a:r>
              <a:rPr lang="en-US" sz="2000" b="0" i="0" u="none" strike="noStrike" dirty="0">
                <a:solidFill>
                  <a:srgbClr val="172B4D"/>
                </a:solidFill>
                <a:effectLst/>
                <a:latin typeface="-apple-system"/>
              </a:rPr>
              <a:t> -a </a:t>
            </a:r>
            <a:r>
              <a:rPr lang="en-US" sz="2000" b="0" i="0" u="none" strike="noStrike" dirty="0" err="1">
                <a:solidFill>
                  <a:srgbClr val="172B4D"/>
                </a:solidFill>
                <a:effectLst/>
                <a:latin typeface="-apple-system"/>
              </a:rPr>
              <a:t>xxx.xxx.xxx.xxx</a:t>
            </a:r>
            <a:r>
              <a:rPr lang="en-US" sz="2000" b="0" i="0" u="none" strike="noStrike" dirty="0">
                <a:solidFill>
                  <a:srgbClr val="172B4D"/>
                </a:solidFill>
                <a:effectLst/>
                <a:latin typeface="-apple-system"/>
              </a:rPr>
              <a:t> -s 4420</a:t>
            </a:r>
          </a:p>
          <a:p>
            <a:pPr lvl="3"/>
            <a:r>
              <a:rPr lang="en-US" dirty="0">
                <a:solidFill>
                  <a:srgbClr val="172B4D"/>
                </a:solidFill>
                <a:latin typeface="-apple-system"/>
              </a:rPr>
              <a:t>Multi-tenant restrictions</a:t>
            </a:r>
          </a:p>
          <a:p>
            <a:pPr lvl="2"/>
            <a:r>
              <a:rPr lang="en-US" dirty="0">
                <a:solidFill>
                  <a:srgbClr val="172B4D"/>
                </a:solidFill>
                <a:latin typeface="-apple-system"/>
              </a:rPr>
              <a:t>Send events</a:t>
            </a:r>
          </a:p>
          <a:p>
            <a:pPr lvl="3"/>
            <a:endParaRPr lang="en-US" dirty="0"/>
          </a:p>
          <a:p>
            <a:endParaRPr lang="en-US" dirty="0"/>
          </a:p>
        </p:txBody>
      </p:sp>
      <p:sp>
        <p:nvSpPr>
          <p:cNvPr id="3" name="Title 2">
            <a:extLst>
              <a:ext uri="{FF2B5EF4-FFF2-40B4-BE49-F238E27FC236}">
                <a16:creationId xmlns:a16="http://schemas.microsoft.com/office/drawing/2014/main" id="{7D74213E-F2CA-1420-8F4C-4981A326638D}"/>
              </a:ext>
            </a:extLst>
          </p:cNvPr>
          <p:cNvSpPr>
            <a:spLocks noGrp="1"/>
          </p:cNvSpPr>
          <p:nvPr>
            <p:ph type="title"/>
          </p:nvPr>
        </p:nvSpPr>
        <p:spPr/>
        <p:txBody>
          <a:bodyPr>
            <a:normAutofit/>
          </a:bodyPr>
          <a:lstStyle/>
          <a:p>
            <a:pPr algn="ctr"/>
            <a:r>
              <a:rPr lang="en-US" sz="3600" dirty="0"/>
              <a:t>Sunfish Agent Discovery and Handoff Walk-Through</a:t>
            </a:r>
          </a:p>
        </p:txBody>
      </p:sp>
      <p:sp>
        <p:nvSpPr>
          <p:cNvPr id="4" name="Text Placeholder 3">
            <a:extLst>
              <a:ext uri="{FF2B5EF4-FFF2-40B4-BE49-F238E27FC236}">
                <a16:creationId xmlns:a16="http://schemas.microsoft.com/office/drawing/2014/main" id="{6F9F80FD-736D-E42C-CA10-C964EA6C5AF5}"/>
              </a:ext>
            </a:extLst>
          </p:cNvPr>
          <p:cNvSpPr>
            <a:spLocks noGrp="1"/>
          </p:cNvSpPr>
          <p:nvPr>
            <p:ph type="body" sz="quarter" idx="15"/>
          </p:nvPr>
        </p:nvSpPr>
        <p:spPr/>
        <p:txBody>
          <a:bodyPr/>
          <a:lstStyle/>
          <a:p>
            <a:endParaRPr lang="en-US"/>
          </a:p>
        </p:txBody>
      </p:sp>
      <p:sp>
        <p:nvSpPr>
          <p:cNvPr id="5" name="Text Placeholder 4">
            <a:extLst>
              <a:ext uri="{FF2B5EF4-FFF2-40B4-BE49-F238E27FC236}">
                <a16:creationId xmlns:a16="http://schemas.microsoft.com/office/drawing/2014/main" id="{32600733-B503-23B0-0CBA-72906AE93BD7}"/>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150318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2429</TotalTime>
  <Words>1487</Words>
  <Application>Microsoft Macintosh PowerPoint</Application>
  <PresentationFormat>Widescreen</PresentationFormat>
  <Paragraphs>285</Paragraphs>
  <Slides>16</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16</vt:i4>
      </vt:variant>
    </vt:vector>
  </HeadingPairs>
  <TitlesOfParts>
    <vt:vector size="30" baseType="lpstr">
      <vt:lpstr>-apple-system</vt:lpstr>
      <vt:lpstr>Aptos</vt:lpstr>
      <vt:lpstr>Aptos Display</vt:lpstr>
      <vt:lpstr>Arial</vt:lpstr>
      <vt:lpstr>Calibri</vt:lpstr>
      <vt:lpstr>Courier New</vt:lpstr>
      <vt:lpstr>Exo 2 Semi Bold</vt:lpstr>
      <vt:lpstr>Lato</vt:lpstr>
      <vt:lpstr>Menlo</vt:lpstr>
      <vt:lpstr>Open Sans Light</vt:lpstr>
      <vt:lpstr>Open Sans SemiBold</vt:lpstr>
      <vt:lpstr>Poppins</vt:lpstr>
      <vt:lpstr>Roboto Mono</vt:lpstr>
      <vt:lpstr>Office Theme</vt:lpstr>
      <vt:lpstr>Flux Architecture and Resource Pools</vt:lpstr>
      <vt:lpstr>NVMeoF/Sunfish Architecture</vt:lpstr>
      <vt:lpstr>Flux Architecture and Resource Pools</vt:lpstr>
      <vt:lpstr>Flux/Sunfish/NVMe-oF Timing Diagram</vt:lpstr>
      <vt:lpstr> Flux Architecture and Resource Pools NVMeoF</vt:lpstr>
      <vt:lpstr> Flux Architecture and Resource Pools NVMeoF</vt:lpstr>
      <vt:lpstr> Flux Architecture and Resource Pools NVMeoF</vt:lpstr>
      <vt:lpstr>Agent</vt:lpstr>
      <vt:lpstr>Sunfish Agent Discovery and Handoff Walk-Through</vt:lpstr>
      <vt:lpstr>Sunfish NVMeoF Agent</vt:lpstr>
      <vt:lpstr>Client </vt:lpstr>
      <vt:lpstr>Target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Aguilar, Michael James</dc:creator>
  <cp:lastModifiedBy>Aguilar, Michael James</cp:lastModifiedBy>
  <cp:revision>39</cp:revision>
  <dcterms:created xsi:type="dcterms:W3CDTF">2025-02-10T14:58:33Z</dcterms:created>
  <dcterms:modified xsi:type="dcterms:W3CDTF">2025-04-09T21:26:58Z</dcterms:modified>
</cp:coreProperties>
</file>