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70" r:id="rId2"/>
    <p:sldId id="277" r:id="rId3"/>
    <p:sldId id="274" r:id="rId4"/>
    <p:sldId id="279" r:id="rId5"/>
    <p:sldId id="275" r:id="rId6"/>
    <p:sldId id="276" r:id="rId7"/>
    <p:sldId id="282" r:id="rId8"/>
    <p:sldId id="283" r:id="rId9"/>
    <p:sldId id="280" r:id="rId10"/>
    <p:sldId id="28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A82"/>
    <a:srgbClr val="00588D"/>
    <a:srgbClr val="9A9C9F"/>
    <a:srgbClr val="9A9CCA"/>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27"/>
    <p:restoredTop sz="85578"/>
  </p:normalViewPr>
  <p:slideViewPr>
    <p:cSldViewPr snapToGrid="0" showGuides="1">
      <p:cViewPr varScale="1">
        <p:scale>
          <a:sx n="109" d="100"/>
          <a:sy n="109" d="100"/>
        </p:scale>
        <p:origin x="904" y="176"/>
      </p:cViewPr>
      <p:guideLst>
        <p:guide orient="horz"/>
        <p:guide pos="3844"/>
      </p:guideLst>
    </p:cSldViewPr>
  </p:slideViewPr>
  <p:notesTextViewPr>
    <p:cViewPr>
      <p:scale>
        <a:sx n="100" d="100"/>
        <a:sy n="100" d="100"/>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11/21/24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11/21/24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Sunfish </a:t>
            </a:r>
            <a:r>
              <a:rPr lang="en-US" dirty="0" err="1"/>
              <a:t>BoF</a:t>
            </a:r>
            <a:r>
              <a:rPr lang="en-US" dirty="0"/>
              <a:t> session.  My name is Michael Aguilar and I am a Co-Chair for the </a:t>
            </a:r>
            <a:r>
              <a:rPr lang="en-US" dirty="0" err="1"/>
              <a:t>OpenFabrics</a:t>
            </a:r>
            <a:r>
              <a:rPr lang="en-US" dirty="0"/>
              <a:t> Management Framework Working Group.  I will be providing you with a quick overview of Sunfish and then I will be introducing Brian Pan of H3 Platform who will be demonstrating their </a:t>
            </a:r>
            <a:r>
              <a:rPr lang="en-US" dirty="0" err="1"/>
              <a:t>implementationof</a:t>
            </a:r>
            <a:r>
              <a:rPr lang="en-US" dirty="0"/>
              <a:t> </a:t>
            </a:r>
            <a:r>
              <a:rPr lang="en-US" dirty="0" err="1"/>
              <a:t>NVMe</a:t>
            </a:r>
            <a:r>
              <a:rPr lang="en-US" dirty="0"/>
              <a:t> over CXL using Sunfish to manage compute node aggregation.  Nathan Hanford will be discussing the integration of Sunfish with Flux to provide direct HPC resource allocation.</a:t>
            </a:r>
          </a:p>
        </p:txBody>
      </p:sp>
      <p:sp>
        <p:nvSpPr>
          <p:cNvPr id="4" name="Slide Number Placeholder 3"/>
          <p:cNvSpPr>
            <a:spLocks noGrp="1"/>
          </p:cNvSpPr>
          <p:nvPr>
            <p:ph type="sldNum" sz="quarter" idx="5"/>
          </p:nvPr>
        </p:nvSpPr>
        <p:spPr/>
        <p:txBody>
          <a:bodyPr/>
          <a:lstStyle/>
          <a:p>
            <a:fld id="{15EF64EA-60FF-47B8-A57A-06D6B92AF951}" type="slidenum">
              <a:rPr lang="en-US" smtClean="0"/>
              <a:t>2</a:t>
            </a:fld>
            <a:endParaRPr lang="en-US"/>
          </a:p>
        </p:txBody>
      </p:sp>
    </p:spTree>
    <p:extLst>
      <p:ext uri="{BB962C8B-B14F-4D97-AF65-F5344CB8AC3E}">
        <p14:creationId xmlns:p14="http://schemas.microsoft.com/office/powerpoint/2010/main" val="233130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HPCs are designed to provide node allocation, not resource allocation.  For fully populated compute nodes, this can lead to ‘resource stranding’, or unused resources within the HPC system.  In the current approach, you are still paying for energy and cooling.  In fact, a vendor that I met with was proposing measuring the amount of unused resources in each batch run, as part of their new tooling.  A better approach would be to be able to allocate resources from resource pools to each batch job running on the cluster.  </a:t>
            </a:r>
          </a:p>
        </p:txBody>
      </p:sp>
      <p:sp>
        <p:nvSpPr>
          <p:cNvPr id="4" name="Slide Number Placeholder 3"/>
          <p:cNvSpPr>
            <a:spLocks noGrp="1"/>
          </p:cNvSpPr>
          <p:nvPr>
            <p:ph type="sldNum" sz="quarter" idx="5"/>
          </p:nvPr>
        </p:nvSpPr>
        <p:spPr/>
        <p:txBody>
          <a:bodyPr/>
          <a:lstStyle/>
          <a:p>
            <a:fld id="{15EF64EA-60FF-47B8-A57A-06D6B92AF951}" type="slidenum">
              <a:rPr lang="en-US" smtClean="0"/>
              <a:t>3</a:t>
            </a:fld>
            <a:endParaRPr lang="en-US"/>
          </a:p>
        </p:txBody>
      </p:sp>
    </p:spTree>
    <p:extLst>
      <p:ext uri="{BB962C8B-B14F-4D97-AF65-F5344CB8AC3E}">
        <p14:creationId xmlns:p14="http://schemas.microsoft.com/office/powerpoint/2010/main" val="330556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 HPC, at scale, there are a very large quantity of resources and it’s necessary to be able to ‘wrangle’ them.   That’s why we are creating Sunfish.  Sunfish is a framework that provides both Redfish, as a central database, and tools.</a:t>
            </a:r>
          </a:p>
        </p:txBody>
      </p:sp>
      <p:sp>
        <p:nvSpPr>
          <p:cNvPr id="4" name="Slide Number Placeholder 3"/>
          <p:cNvSpPr>
            <a:spLocks noGrp="1"/>
          </p:cNvSpPr>
          <p:nvPr>
            <p:ph type="sldNum" sz="quarter" idx="5"/>
          </p:nvPr>
        </p:nvSpPr>
        <p:spPr/>
        <p:txBody>
          <a:bodyPr/>
          <a:lstStyle/>
          <a:p>
            <a:fld id="{15EF64EA-60FF-47B8-A57A-06D6B92AF951}" type="slidenum">
              <a:rPr lang="en-US" smtClean="0"/>
              <a:t>4</a:t>
            </a:fld>
            <a:endParaRPr lang="en-US"/>
          </a:p>
        </p:txBody>
      </p:sp>
    </p:spTree>
    <p:extLst>
      <p:ext uri="{BB962C8B-B14F-4D97-AF65-F5344CB8AC3E}">
        <p14:creationId xmlns:p14="http://schemas.microsoft.com/office/powerpoint/2010/main" val="3445403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6AEA-9DED-4CB3-88E9-3887EC6F30E3}"/>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 name="Title 1"/>
          <p:cNvSpPr>
            <a:spLocks noGrp="1"/>
          </p:cNvSpPr>
          <p:nvPr>
            <p:ph type="ctrTitle" hasCustomPrompt="1"/>
          </p:nvPr>
        </p:nvSpPr>
        <p:spPr>
          <a:xfrm>
            <a:off x="0" y="3222900"/>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hasCustomPrompt="1"/>
          </p:nvPr>
        </p:nvSpPr>
        <p:spPr>
          <a:xfrm>
            <a:off x="0" y="2619940"/>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2022 OFA Virtual Workshop</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042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ED0B59-EBF5-475E-A36C-D853F8BD183C}"/>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a:t>© OpenFabrics Alliance</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01C61B-E22C-4362-9309-AE97934E7DDE}"/>
              </a:ext>
            </a:extLst>
          </p:cNvPr>
          <p:cNvPicPr>
            <a:picLocks noChangeAspect="1"/>
          </p:cNvPicPr>
          <p:nvPr userDrawn="1"/>
        </p:nvPicPr>
        <p:blipFill rotWithShape="1">
          <a:blip r:embed="rId2"/>
          <a:srcRect t="44110" r="10923" b="46640"/>
          <a:stretch/>
        </p:blipFill>
        <p:spPr>
          <a:xfrm>
            <a:off x="609601" y="5720114"/>
            <a:ext cx="10860200" cy="634353"/>
          </a:xfrm>
          <a:prstGeom prst="rect">
            <a:avLst/>
          </a:prstGeom>
        </p:spPr>
      </p:pic>
      <p:pic>
        <p:nvPicPr>
          <p:cNvPr id="12" name="Picture 11">
            <a:extLst>
              <a:ext uri="{FF2B5EF4-FFF2-40B4-BE49-F238E27FC236}">
                <a16:creationId xmlns:a16="http://schemas.microsoft.com/office/drawing/2014/main" id="{1C8ABCE2-AAD1-4148-9D3A-3259CD8BFCB0}"/>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725EDF-F8AD-4767-A46F-715A4E91E1A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9600" y="1312639"/>
            <a:ext cx="10972800"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a:t>© OpenFabrics Alliance</a:t>
            </a:r>
          </a:p>
        </p:txBody>
      </p:sp>
    </p:spTree>
    <p:extLst>
      <p:ext uri="{BB962C8B-B14F-4D97-AF65-F5344CB8AC3E}">
        <p14:creationId xmlns:p14="http://schemas.microsoft.com/office/powerpoint/2010/main" val="85855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A79B64-7DD1-4CE5-A1A3-12A2EAB0708A}"/>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a:t>© OpenFabrics Alliance</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BC33E99-BA02-42A0-A00C-34BA2F6B4129}"/>
              </a:ext>
            </a:extLst>
          </p:cNvPr>
          <p:cNvPicPr>
            <a:picLocks noChangeAspect="1"/>
          </p:cNvPicPr>
          <p:nvPr userDrawn="1"/>
        </p:nvPicPr>
        <p:blipFill rotWithShape="1">
          <a:blip r:embed="rId2"/>
          <a:srcRect l="-100" t="10749" r="67028"/>
          <a:stretch/>
        </p:blipFill>
        <p:spPr>
          <a:xfrm>
            <a:off x="220936" y="1321956"/>
            <a:ext cx="2848417" cy="4804208"/>
          </a:xfrm>
          <a:prstGeom prst="rect">
            <a:avLst/>
          </a:prstGeom>
        </p:spPr>
      </p:pic>
      <p:pic>
        <p:nvPicPr>
          <p:cNvPr id="13" name="Picture 12">
            <a:extLst>
              <a:ext uri="{FF2B5EF4-FFF2-40B4-BE49-F238E27FC236}">
                <a16:creationId xmlns:a16="http://schemas.microsoft.com/office/drawing/2014/main" id="{F945916F-A526-4BE0-A4F9-A98306D44E58}"/>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a:t>© OpenFabrics Alliance</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EC77ECB-6ACF-498D-A400-003192548E33}"/>
              </a:ext>
            </a:extLst>
          </p:cNvPr>
          <p:cNvPicPr>
            <a:picLocks noChangeAspect="1"/>
          </p:cNvPicPr>
          <p:nvPr userDrawn="1"/>
        </p:nvPicPr>
        <p:blipFill rotWithShape="1">
          <a:blip r:embed="rId2"/>
          <a:srcRect t="38725" r="8532" b="46640"/>
          <a:stretch/>
        </p:blipFill>
        <p:spPr>
          <a:xfrm>
            <a:off x="430739" y="5303912"/>
            <a:ext cx="11151661" cy="1003673"/>
          </a:xfrm>
          <a:prstGeom prst="rect">
            <a:avLst/>
          </a:prstGeom>
        </p:spPr>
      </p:pic>
      <p:pic>
        <p:nvPicPr>
          <p:cNvPr id="14" name="Picture 13">
            <a:extLst>
              <a:ext uri="{FF2B5EF4-FFF2-40B4-BE49-F238E27FC236}">
                <a16:creationId xmlns:a16="http://schemas.microsoft.com/office/drawing/2014/main" id="{911E4653-A291-4B6E-A39E-2D2DA80D2912}"/>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a:t>© OpenFabrics Alliance</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8DBA8D-EC89-431D-9260-2FE5B44D2FF0}"/>
              </a:ext>
            </a:extLst>
          </p:cNvPr>
          <p:cNvPicPr>
            <a:picLocks noChangeAspect="1"/>
          </p:cNvPicPr>
          <p:nvPr userDrawn="1"/>
        </p:nvPicPr>
        <p:blipFill rotWithShape="1">
          <a:blip r:embed="rId2"/>
          <a:srcRect t="27115" b="37032"/>
          <a:stretch/>
        </p:blipFill>
        <p:spPr>
          <a:xfrm>
            <a:off x="-2" y="2113027"/>
            <a:ext cx="12191999" cy="2731995"/>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a:t>© OpenFabrics Alliance</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3F9829-4E0D-440F-A331-05D9AA7D49E5}"/>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a:t>© OpenFabrics Alliance</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57EDEEA-3DD4-46D4-AEE8-CCB72ECD74CA}"/>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a:t>© OpenFabrics Alliance</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227612-C550-401F-B108-D3023EE6C9B1}"/>
              </a:ext>
            </a:extLst>
          </p:cNvPr>
          <p:cNvPicPr>
            <a:picLocks noChangeAspect="1"/>
          </p:cNvPicPr>
          <p:nvPr userDrawn="1"/>
        </p:nvPicPr>
        <p:blipFill rotWithShape="1">
          <a:blip r:embed="rId2"/>
          <a:srcRect t="38725" b="44493"/>
          <a:stretch/>
        </p:blipFill>
        <p:spPr>
          <a:xfrm>
            <a:off x="1" y="0"/>
            <a:ext cx="12191999" cy="1150939"/>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a:t>© OpenFabrics Alliance</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a:t>© </a:t>
            </a:r>
            <a:r>
              <a:rPr lang="en-US" dirty="0">
                <a:latin typeface="Arial Narrow"/>
                <a:cs typeface="Arial Narrow"/>
              </a:rPr>
              <a:t>OpenFabrics Alliance</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152B-0564-49D7-9046-0C24165D7538}"/>
              </a:ext>
            </a:extLst>
          </p:cNvPr>
          <p:cNvSpPr>
            <a:spLocks noGrp="1"/>
          </p:cNvSpPr>
          <p:nvPr>
            <p:ph type="ctrTitle"/>
          </p:nvPr>
        </p:nvSpPr>
        <p:spPr/>
        <p:txBody>
          <a:bodyPr/>
          <a:lstStyle/>
          <a:p>
            <a:r>
              <a:rPr lang="en-US" dirty="0"/>
              <a:t>Sunfish</a:t>
            </a:r>
          </a:p>
        </p:txBody>
      </p:sp>
      <p:sp>
        <p:nvSpPr>
          <p:cNvPr id="4" name="Text Placeholder 3">
            <a:extLst>
              <a:ext uri="{FF2B5EF4-FFF2-40B4-BE49-F238E27FC236}">
                <a16:creationId xmlns:a16="http://schemas.microsoft.com/office/drawing/2014/main" id="{8DBBACEF-F735-47B4-9807-56B4202082BA}"/>
              </a:ext>
            </a:extLst>
          </p:cNvPr>
          <p:cNvSpPr>
            <a:spLocks noGrp="1"/>
          </p:cNvSpPr>
          <p:nvPr>
            <p:ph type="body" sz="quarter" idx="10"/>
          </p:nvPr>
        </p:nvSpPr>
        <p:spPr>
          <a:xfrm>
            <a:off x="-1" y="4267182"/>
            <a:ext cx="12192000" cy="554938"/>
          </a:xfrm>
        </p:spPr>
        <p:txBody>
          <a:bodyPr/>
          <a:lstStyle/>
          <a:p>
            <a:endParaRPr lang="en-US" sz="1800" dirty="0"/>
          </a:p>
          <a:p>
            <a:endParaRPr lang="en-US" dirty="0"/>
          </a:p>
          <a:p>
            <a:endParaRPr lang="en-US" dirty="0"/>
          </a:p>
        </p:txBody>
      </p:sp>
      <p:sp>
        <p:nvSpPr>
          <p:cNvPr id="5" name="Date Placeholder 3">
            <a:extLst>
              <a:ext uri="{FF2B5EF4-FFF2-40B4-BE49-F238E27FC236}">
                <a16:creationId xmlns:a16="http://schemas.microsoft.com/office/drawing/2014/main" id="{86F104C2-8B5A-4AF4-9944-790A6B16A2AC}"/>
              </a:ext>
            </a:extLst>
          </p:cNvPr>
          <p:cNvSpPr txBox="1">
            <a:spLocks/>
          </p:cNvSpPr>
          <p:nvPr/>
        </p:nvSpPr>
        <p:spPr>
          <a:xfrm>
            <a:off x="1524000" y="5270660"/>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399ACA"/>
              </a:solidFill>
            </a:endParaRPr>
          </a:p>
        </p:txBody>
      </p:sp>
      <p:sp>
        <p:nvSpPr>
          <p:cNvPr id="7" name="Subtitle 4">
            <a:extLst>
              <a:ext uri="{FF2B5EF4-FFF2-40B4-BE49-F238E27FC236}">
                <a16:creationId xmlns:a16="http://schemas.microsoft.com/office/drawing/2014/main" id="{6854567D-4A3D-47AA-9136-742BDCB18AC6}"/>
              </a:ext>
            </a:extLst>
          </p:cNvPr>
          <p:cNvSpPr txBox="1">
            <a:spLocks/>
          </p:cNvSpPr>
          <p:nvPr/>
        </p:nvSpPr>
        <p:spPr>
          <a:xfrm>
            <a:off x="1524000" y="2667963"/>
            <a:ext cx="9144000" cy="554937"/>
          </a:xfrm>
          <a:prstGeom prst="rect">
            <a:avLst/>
          </a:prstGeom>
        </p:spPr>
        <p:txBody>
          <a:bodyPr vert="horz" lIns="91440" tIns="45720" rIns="91440" bIns="45720" rtlCol="0">
            <a:normAutofit/>
          </a:bodyPr>
          <a:lstStyle>
            <a:lvl1pPr marL="0" indent="0" algn="ctr" defTabSz="457200" rtl="0" eaLnBrk="1" latinLnBrk="0" hangingPunct="1">
              <a:spcBef>
                <a:spcPct val="20000"/>
              </a:spcBef>
              <a:buSzPct val="110000"/>
              <a:buFont typeface="Wingdings" charset="2"/>
              <a:buNone/>
              <a:defRPr sz="2600" b="0" i="0" kern="1200">
                <a:solidFill>
                  <a:srgbClr val="FFFFFF"/>
                </a:solidFill>
                <a:latin typeface="Arial Narrow"/>
                <a:ea typeface="+mn-ea"/>
                <a:cs typeface="Arial Narrow"/>
              </a:defRPr>
            </a:lvl1pPr>
            <a:lvl2pPr marL="457200" indent="0" algn="ctr" defTabSz="457200" rtl="0" eaLnBrk="1" latinLnBrk="0" hangingPunct="1">
              <a:spcBef>
                <a:spcPct val="20000"/>
              </a:spcBef>
              <a:buClr>
                <a:srgbClr val="399ACA"/>
              </a:buClr>
              <a:buSzPct val="120000"/>
              <a:buFont typeface="Arial"/>
              <a:buNone/>
              <a:defRPr sz="16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marR="0" indent="0" algn="ctr" defTabSz="457200" rtl="0" eaLnBrk="1" fontAlgn="auto" latinLnBrk="0" hangingPunct="1">
              <a:lnSpc>
                <a:spcPct val="100000"/>
              </a:lnSpc>
              <a:spcBef>
                <a:spcPct val="20000"/>
              </a:spcBef>
              <a:spcAft>
                <a:spcPts val="0"/>
              </a:spcAft>
              <a:buClr>
                <a:srgbClr val="00588D"/>
              </a:buClr>
              <a:buSzTx/>
              <a:buFont typeface="Arial"/>
              <a:buNone/>
              <a:tabLst/>
              <a:defRPr sz="16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6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SC24 Sunfish Birds of a Feather</a:t>
            </a:r>
          </a:p>
          <a:p>
            <a:endParaRPr lang="en-US" dirty="0"/>
          </a:p>
        </p:txBody>
      </p:sp>
      <p:pic>
        <p:nvPicPr>
          <p:cNvPr id="8" name="Picture 7">
            <a:extLst>
              <a:ext uri="{FF2B5EF4-FFF2-40B4-BE49-F238E27FC236}">
                <a16:creationId xmlns:a16="http://schemas.microsoft.com/office/drawing/2014/main" id="{9B0F077C-1E4B-F99E-FC45-99DE134BAA7D}"/>
              </a:ext>
            </a:extLst>
          </p:cNvPr>
          <p:cNvPicPr>
            <a:picLocks noChangeAspect="1"/>
          </p:cNvPicPr>
          <p:nvPr/>
        </p:nvPicPr>
        <p:blipFill>
          <a:blip r:embed="rId2"/>
          <a:stretch>
            <a:fillRect/>
          </a:stretch>
        </p:blipFill>
        <p:spPr>
          <a:xfrm>
            <a:off x="10133723" y="4889098"/>
            <a:ext cx="2058276" cy="1580462"/>
          </a:xfrm>
          <a:prstGeom prst="rect">
            <a:avLst/>
          </a:prstGeom>
        </p:spPr>
      </p:pic>
      <p:sp>
        <p:nvSpPr>
          <p:cNvPr id="3" name="Text Placeholder 22">
            <a:extLst>
              <a:ext uri="{FF2B5EF4-FFF2-40B4-BE49-F238E27FC236}">
                <a16:creationId xmlns:a16="http://schemas.microsoft.com/office/drawing/2014/main" id="{6621B8D6-431D-186B-D2EF-8AC13392F9C3}"/>
              </a:ext>
            </a:extLst>
          </p:cNvPr>
          <p:cNvSpPr txBox="1">
            <a:spLocks/>
          </p:cNvSpPr>
          <p:nvPr/>
        </p:nvSpPr>
        <p:spPr>
          <a:xfrm>
            <a:off x="10248461" y="6536539"/>
            <a:ext cx="1828800" cy="205446"/>
          </a:xfrm>
          <a:prstGeom prst="rect">
            <a:avLst/>
          </a:prstGeom>
        </p:spPr>
        <p:txBody>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900" b="1" i="0" u="none" strike="noStrike" dirty="0">
                <a:solidFill>
                  <a:srgbClr val="010B13"/>
                </a:solidFill>
                <a:effectLst/>
                <a:latin typeface="Open Sans" panose="020B0606030504020204" pitchFamily="34" charset="0"/>
              </a:rPr>
              <a:t>SAND2024-15345C</a:t>
            </a:r>
            <a:endParaRPr lang="en-US" sz="1000" b="0" dirty="0"/>
          </a:p>
        </p:txBody>
      </p:sp>
    </p:spTree>
    <p:extLst>
      <p:ext uri="{BB962C8B-B14F-4D97-AF65-F5344CB8AC3E}">
        <p14:creationId xmlns:p14="http://schemas.microsoft.com/office/powerpoint/2010/main" val="207261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7C92CB-F8E5-30DD-C6C2-1E03D244CE22}"/>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
        <p:nvSpPr>
          <p:cNvPr id="5" name="Footer Placeholder 4">
            <a:extLst>
              <a:ext uri="{FF2B5EF4-FFF2-40B4-BE49-F238E27FC236}">
                <a16:creationId xmlns:a16="http://schemas.microsoft.com/office/drawing/2014/main" id="{EE981221-29EF-CCFA-DA6C-225ABF85D7DB}"/>
              </a:ext>
            </a:extLst>
          </p:cNvPr>
          <p:cNvSpPr>
            <a:spLocks noGrp="1"/>
          </p:cNvSpPr>
          <p:nvPr>
            <p:ph type="ftr" sz="quarter" idx="15"/>
          </p:nvPr>
        </p:nvSpPr>
        <p:spPr/>
        <p:txBody>
          <a:bodyPr/>
          <a:lstStyle/>
          <a:p>
            <a:r>
              <a:rPr lang="en-US"/>
              <a:t>© OpenFabrics Alliance</a:t>
            </a:r>
            <a:endParaRPr lang="en-US" dirty="0"/>
          </a:p>
        </p:txBody>
      </p:sp>
      <p:pic>
        <p:nvPicPr>
          <p:cNvPr id="7" name="Picture 6">
            <a:extLst>
              <a:ext uri="{FF2B5EF4-FFF2-40B4-BE49-F238E27FC236}">
                <a16:creationId xmlns:a16="http://schemas.microsoft.com/office/drawing/2014/main" id="{14EBE77E-C3F4-2EC8-6C87-B5285BBCAFD6}"/>
              </a:ext>
            </a:extLst>
          </p:cNvPr>
          <p:cNvPicPr>
            <a:picLocks noChangeAspect="1"/>
          </p:cNvPicPr>
          <p:nvPr/>
        </p:nvPicPr>
        <p:blipFill>
          <a:blip r:embed="rId2"/>
          <a:stretch>
            <a:fillRect/>
          </a:stretch>
        </p:blipFill>
        <p:spPr>
          <a:xfrm>
            <a:off x="18227" y="0"/>
            <a:ext cx="13218500" cy="7457704"/>
          </a:xfrm>
          <a:prstGeom prst="rect">
            <a:avLst/>
          </a:prstGeom>
        </p:spPr>
      </p:pic>
    </p:spTree>
    <p:extLst>
      <p:ext uri="{BB962C8B-B14F-4D97-AF65-F5344CB8AC3E}">
        <p14:creationId xmlns:p14="http://schemas.microsoft.com/office/powerpoint/2010/main" val="207010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3021-F326-1C11-93F1-86028444B941}"/>
              </a:ext>
            </a:extLst>
          </p:cNvPr>
          <p:cNvSpPr>
            <a:spLocks noGrp="1"/>
          </p:cNvSpPr>
          <p:nvPr>
            <p:ph type="title"/>
          </p:nvPr>
        </p:nvSpPr>
        <p:spPr/>
        <p:txBody>
          <a:bodyPr/>
          <a:lstStyle/>
          <a:p>
            <a:r>
              <a:rPr lang="en-US" dirty="0"/>
              <a:t>Sunfish</a:t>
            </a:r>
          </a:p>
        </p:txBody>
      </p:sp>
      <p:sp>
        <p:nvSpPr>
          <p:cNvPr id="3" name="Content Placeholder 2">
            <a:extLst>
              <a:ext uri="{FF2B5EF4-FFF2-40B4-BE49-F238E27FC236}">
                <a16:creationId xmlns:a16="http://schemas.microsoft.com/office/drawing/2014/main" id="{7E9F2744-B652-E3CF-7E31-3AB1A6FCA53D}"/>
              </a:ext>
            </a:extLst>
          </p:cNvPr>
          <p:cNvSpPr>
            <a:spLocks noGrp="1"/>
          </p:cNvSpPr>
          <p:nvPr>
            <p:ph idx="1"/>
          </p:nvPr>
        </p:nvSpPr>
        <p:spPr/>
        <p:txBody>
          <a:bodyPr/>
          <a:lstStyle/>
          <a:p>
            <a:r>
              <a:rPr lang="en-US" dirty="0"/>
              <a:t>Overview and Introduction of Sunfish (Michael Aguilar, Sandia)</a:t>
            </a:r>
          </a:p>
          <a:p>
            <a:r>
              <a:rPr lang="en-US" dirty="0"/>
              <a:t>H3 Presentation of CXL Sunfish Agents (Brian Pan, H3)</a:t>
            </a:r>
          </a:p>
          <a:p>
            <a:r>
              <a:rPr lang="en-US" dirty="0"/>
              <a:t>Flux/Sunfish  (Nathan Hanford, LLNL)</a:t>
            </a:r>
          </a:p>
          <a:p>
            <a:r>
              <a:rPr lang="en-US" dirty="0"/>
              <a:t>Discussion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800D50B-5D03-8D20-9CDB-D20EA2909A4D}"/>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
        <p:nvSpPr>
          <p:cNvPr id="5" name="Footer Placeholder 4">
            <a:extLst>
              <a:ext uri="{FF2B5EF4-FFF2-40B4-BE49-F238E27FC236}">
                <a16:creationId xmlns:a16="http://schemas.microsoft.com/office/drawing/2014/main" id="{641E569F-2D2F-10C8-448B-C0E8B18647A5}"/>
              </a:ext>
            </a:extLst>
          </p:cNvPr>
          <p:cNvSpPr>
            <a:spLocks noGrp="1"/>
          </p:cNvSpPr>
          <p:nvPr>
            <p:ph type="ftr" sz="quarter" idx="15"/>
          </p:nvPr>
        </p:nvSpPr>
        <p:spPr/>
        <p:txBody>
          <a:bodyPr/>
          <a:lstStyle/>
          <a:p>
            <a:r>
              <a:rPr lang="en-US"/>
              <a:t>© OpenFabrics Alliance</a:t>
            </a:r>
            <a:endParaRPr lang="en-US" dirty="0"/>
          </a:p>
        </p:txBody>
      </p:sp>
      <p:pic>
        <p:nvPicPr>
          <p:cNvPr id="6" name="Picture 5">
            <a:extLst>
              <a:ext uri="{FF2B5EF4-FFF2-40B4-BE49-F238E27FC236}">
                <a16:creationId xmlns:a16="http://schemas.microsoft.com/office/drawing/2014/main" id="{5DA1EB8D-4093-BEF5-02D7-2FDBF99447E7}"/>
              </a:ext>
            </a:extLst>
          </p:cNvPr>
          <p:cNvPicPr>
            <a:picLocks noChangeAspect="1"/>
          </p:cNvPicPr>
          <p:nvPr/>
        </p:nvPicPr>
        <p:blipFill>
          <a:blip r:embed="rId3"/>
          <a:stretch>
            <a:fillRect/>
          </a:stretch>
        </p:blipFill>
        <p:spPr>
          <a:xfrm>
            <a:off x="2982527" y="860498"/>
            <a:ext cx="6422730" cy="6453323"/>
          </a:xfrm>
          <a:prstGeom prst="rect">
            <a:avLst/>
          </a:prstGeom>
        </p:spPr>
      </p:pic>
    </p:spTree>
    <p:extLst>
      <p:ext uri="{BB962C8B-B14F-4D97-AF65-F5344CB8AC3E}">
        <p14:creationId xmlns:p14="http://schemas.microsoft.com/office/powerpoint/2010/main" val="247974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A9DE-AFC2-5DBB-7C4F-E634961476BC}"/>
              </a:ext>
            </a:extLst>
          </p:cNvPr>
          <p:cNvSpPr>
            <a:spLocks noGrp="1"/>
          </p:cNvSpPr>
          <p:nvPr>
            <p:ph type="title"/>
          </p:nvPr>
        </p:nvSpPr>
        <p:spPr/>
        <p:txBody>
          <a:bodyPr/>
          <a:lstStyle/>
          <a:p>
            <a:r>
              <a:rPr lang="en-US" dirty="0"/>
              <a:t>Composable disaggregated resources</a:t>
            </a:r>
          </a:p>
        </p:txBody>
      </p:sp>
      <p:sp>
        <p:nvSpPr>
          <p:cNvPr id="3" name="Content Placeholder 2">
            <a:extLst>
              <a:ext uri="{FF2B5EF4-FFF2-40B4-BE49-F238E27FC236}">
                <a16:creationId xmlns:a16="http://schemas.microsoft.com/office/drawing/2014/main" id="{06D7B1EC-D9D2-4ABA-4BAB-5269F0E89DD5}"/>
              </a:ext>
            </a:extLst>
          </p:cNvPr>
          <p:cNvSpPr>
            <a:spLocks noGrp="1"/>
          </p:cNvSpPr>
          <p:nvPr>
            <p:ph idx="1"/>
          </p:nvPr>
        </p:nvSpPr>
        <p:spPr/>
        <p:txBody>
          <a:bodyPr>
            <a:normAutofit/>
          </a:bodyPr>
          <a:lstStyle/>
          <a:p>
            <a:r>
              <a:rPr lang="en-US" dirty="0"/>
              <a:t>Composable Disaggregated Resources:</a:t>
            </a:r>
          </a:p>
          <a:p>
            <a:pPr marL="458788" lvl="2" indent="-223838">
              <a:buSzPct val="110000"/>
              <a:buFont typeface="Wingdings" charset="2"/>
              <a:buChar char="§"/>
            </a:pPr>
            <a:r>
              <a:rPr lang="en-US" sz="1800" b="1" dirty="0"/>
              <a:t>Can potentially reduce capital expenditures and operating expenses</a:t>
            </a:r>
          </a:p>
          <a:p>
            <a:pPr marL="458788" lvl="2" indent="-223838">
              <a:lnSpc>
                <a:spcPct val="80000"/>
              </a:lnSpc>
              <a:buSzPct val="110000"/>
              <a:buFont typeface="Wingdings" charset="2"/>
              <a:buChar char="§"/>
            </a:pPr>
            <a:r>
              <a:rPr lang="en-US" sz="1800" b="1" dirty="0"/>
              <a:t>Feed the beast’ in terms of workload (e.g., AI, HPC) data requirements</a:t>
            </a:r>
            <a:endParaRPr lang="en-US" sz="2000" b="1" dirty="0"/>
          </a:p>
          <a:p>
            <a:pPr>
              <a:buClr>
                <a:srgbClr val="7030A0"/>
              </a:buClr>
            </a:pPr>
            <a:r>
              <a:rPr lang="en-US" dirty="0"/>
              <a:t>Composable Disaggregated Infrastructure (CDI)</a:t>
            </a:r>
          </a:p>
          <a:p>
            <a:pPr marL="458788" lvl="2" indent="-223838">
              <a:lnSpc>
                <a:spcPct val="80000"/>
              </a:lnSpc>
              <a:buSzPct val="110000"/>
              <a:buFont typeface="Wingdings" charset="2"/>
              <a:buChar char="§"/>
            </a:pPr>
            <a:r>
              <a:rPr lang="en-US" sz="1800" b="1" dirty="0"/>
              <a:t>Computational resources are physically separated over high-speed/low-latency fabrics </a:t>
            </a:r>
          </a:p>
          <a:p>
            <a:pPr marL="458788" lvl="2" indent="-223838">
              <a:lnSpc>
                <a:spcPct val="80000"/>
              </a:lnSpc>
              <a:buSzPct val="110000"/>
              <a:buFont typeface="Wingdings" charset="2"/>
              <a:buChar char="§"/>
            </a:pPr>
            <a:r>
              <a:rPr lang="en-US" sz="1800" b="1" dirty="0"/>
              <a:t>Computational resources are dynamically composable, as needed, into a computer system</a:t>
            </a:r>
            <a:endParaRPr lang="en-US" sz="2000" b="1" dirty="0"/>
          </a:p>
          <a:p>
            <a:r>
              <a:rPr lang="en-US" dirty="0"/>
              <a:t>Composable HPC and Enterprise Computing Systems:</a:t>
            </a:r>
          </a:p>
          <a:p>
            <a:pPr marL="458788" lvl="2" indent="-223838">
              <a:lnSpc>
                <a:spcPct val="80000"/>
              </a:lnSpc>
              <a:buSzPct val="110000"/>
              <a:buFont typeface="Wingdings" charset="2"/>
              <a:buChar char="§"/>
            </a:pPr>
            <a:r>
              <a:rPr lang="en-US" sz="1800" b="1" dirty="0"/>
              <a:t>Enable efficient usage of available hardware resources </a:t>
            </a:r>
            <a:r>
              <a:rPr lang="en-IE" sz="1800" b="1" dirty="0"/>
              <a:t>by provisioning it where it is needed</a:t>
            </a:r>
            <a:endParaRPr lang="en-US" sz="1800" b="1" dirty="0"/>
          </a:p>
          <a:p>
            <a:pPr marL="458788" lvl="2" indent="-223838">
              <a:lnSpc>
                <a:spcPct val="80000"/>
              </a:lnSpc>
              <a:buSzPct val="110000"/>
              <a:buFont typeface="Wingdings" charset="2"/>
              <a:buChar char="§"/>
            </a:pPr>
            <a:r>
              <a:rPr lang="en-IE" sz="1800" b="1" dirty="0"/>
              <a:t>Mitigate the need for hardware overprovisioning </a:t>
            </a:r>
          </a:p>
          <a:p>
            <a:pPr marL="458788" lvl="2" indent="-223838">
              <a:lnSpc>
                <a:spcPct val="80000"/>
              </a:lnSpc>
              <a:buSzPct val="110000"/>
              <a:buFont typeface="Wingdings" charset="2"/>
              <a:buChar char="§"/>
            </a:pPr>
            <a:r>
              <a:rPr lang="en-IE" sz="1800" b="1" dirty="0"/>
              <a:t>Reduce electricity consumption and cooling costs </a:t>
            </a:r>
          </a:p>
          <a:p>
            <a:pPr marL="628650" lvl="3" indent="-223838">
              <a:lnSpc>
                <a:spcPct val="80000"/>
              </a:lnSpc>
              <a:buSzPct val="110000"/>
              <a:buFont typeface="Wingdings" charset="2"/>
              <a:buChar char="§"/>
            </a:pPr>
            <a:r>
              <a:rPr lang="en-IE" sz="1800" b="1" dirty="0"/>
              <a:t>4% of the World’s Energy Consumption is input into </a:t>
            </a:r>
            <a:r>
              <a:rPr lang="en-IE" sz="1800" b="1" dirty="0" err="1"/>
              <a:t>Datacenters</a:t>
            </a:r>
            <a:r>
              <a:rPr lang="en-IE" sz="1800" b="1" dirty="0"/>
              <a:t> </a:t>
            </a:r>
          </a:p>
          <a:p>
            <a:pPr marL="628650" lvl="3" indent="-223838">
              <a:lnSpc>
                <a:spcPct val="80000"/>
              </a:lnSpc>
              <a:buSzPct val="110000"/>
              <a:buFont typeface="Wingdings" charset="2"/>
              <a:buChar char="§"/>
            </a:pPr>
            <a:r>
              <a:rPr lang="en-IE" sz="1800" b="1" dirty="0"/>
              <a:t>(https://</a:t>
            </a:r>
            <a:r>
              <a:rPr lang="en-IE" sz="1800" b="1" dirty="0" err="1"/>
              <a:t>www.energy.gov</a:t>
            </a:r>
            <a:r>
              <a:rPr lang="en-IE" sz="1800" b="1" dirty="0"/>
              <a:t>/</a:t>
            </a:r>
            <a:r>
              <a:rPr lang="en-IE" sz="1800" b="1" dirty="0" err="1"/>
              <a:t>eere</a:t>
            </a:r>
            <a:r>
              <a:rPr lang="en-IE" sz="1800" b="1" dirty="0"/>
              <a:t>/buildings/data-</a:t>
            </a:r>
            <a:r>
              <a:rPr lang="en-IE" sz="1800" b="1" dirty="0" err="1"/>
              <a:t>centers</a:t>
            </a:r>
            <a:r>
              <a:rPr lang="en-IE" sz="1800" b="1" dirty="0"/>
              <a:t>-and-servers)</a:t>
            </a:r>
          </a:p>
          <a:p>
            <a:pPr lvl="1"/>
            <a:endParaRPr lang="en-US" dirty="0">
              <a:effectLst/>
            </a:endParaRPr>
          </a:p>
          <a:p>
            <a:pPr lvl="1"/>
            <a:endParaRPr lang="en-US" dirty="0">
              <a:effectLst/>
            </a:endParaRPr>
          </a:p>
          <a:p>
            <a:pPr lvl="1"/>
            <a:endParaRPr lang="en-US" dirty="0">
              <a:effectLst/>
            </a:endParaRPr>
          </a:p>
          <a:p>
            <a:pPr lvl="1"/>
            <a:endParaRPr lang="en-US" dirty="0"/>
          </a:p>
        </p:txBody>
      </p:sp>
      <p:sp>
        <p:nvSpPr>
          <p:cNvPr id="4" name="Slide Number Placeholder 3">
            <a:extLst>
              <a:ext uri="{FF2B5EF4-FFF2-40B4-BE49-F238E27FC236}">
                <a16:creationId xmlns:a16="http://schemas.microsoft.com/office/drawing/2014/main" id="{14FC8F4D-3384-BBA1-14CF-49E28DA79A76}"/>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
        <p:nvSpPr>
          <p:cNvPr id="5" name="Footer Placeholder 4">
            <a:extLst>
              <a:ext uri="{FF2B5EF4-FFF2-40B4-BE49-F238E27FC236}">
                <a16:creationId xmlns:a16="http://schemas.microsoft.com/office/drawing/2014/main" id="{EC26052D-909A-C868-123F-867D02E23DE3}"/>
              </a:ext>
            </a:extLst>
          </p:cNvPr>
          <p:cNvSpPr>
            <a:spLocks noGrp="1"/>
          </p:cNvSpPr>
          <p:nvPr>
            <p:ph type="ftr" sz="quarter" idx="15"/>
          </p:nvPr>
        </p:nvSpPr>
        <p:spPr/>
        <p:txBody>
          <a:bodyPr/>
          <a:lstStyle/>
          <a:p>
            <a:r>
              <a:rPr lang="en-US"/>
              <a:t>© OpenFabrics Alliance</a:t>
            </a:r>
            <a:endParaRPr lang="en-US" dirty="0"/>
          </a:p>
        </p:txBody>
      </p:sp>
      <p:pic>
        <p:nvPicPr>
          <p:cNvPr id="6" name="Picture 5">
            <a:extLst>
              <a:ext uri="{FF2B5EF4-FFF2-40B4-BE49-F238E27FC236}">
                <a16:creationId xmlns:a16="http://schemas.microsoft.com/office/drawing/2014/main" id="{745369BE-AB8B-58B3-58C4-060A11A79BA8}"/>
              </a:ext>
            </a:extLst>
          </p:cNvPr>
          <p:cNvPicPr>
            <a:picLocks noChangeAspect="1"/>
          </p:cNvPicPr>
          <p:nvPr/>
        </p:nvPicPr>
        <p:blipFill>
          <a:blip r:embed="rId3"/>
          <a:stretch>
            <a:fillRect/>
          </a:stretch>
        </p:blipFill>
        <p:spPr>
          <a:xfrm>
            <a:off x="3265335" y="4991065"/>
            <a:ext cx="4202265" cy="1502739"/>
          </a:xfrm>
          <a:prstGeom prst="rect">
            <a:avLst/>
          </a:prstGeom>
        </p:spPr>
      </p:pic>
      <p:pic>
        <p:nvPicPr>
          <p:cNvPr id="7" name="Picture 6">
            <a:extLst>
              <a:ext uri="{FF2B5EF4-FFF2-40B4-BE49-F238E27FC236}">
                <a16:creationId xmlns:a16="http://schemas.microsoft.com/office/drawing/2014/main" id="{5FD7C538-BF8E-C49B-F0B3-56952907E599}"/>
              </a:ext>
            </a:extLst>
          </p:cNvPr>
          <p:cNvPicPr>
            <a:picLocks noChangeAspect="1"/>
          </p:cNvPicPr>
          <p:nvPr/>
        </p:nvPicPr>
        <p:blipFill>
          <a:blip r:embed="rId4"/>
          <a:stretch>
            <a:fillRect/>
          </a:stretch>
        </p:blipFill>
        <p:spPr>
          <a:xfrm>
            <a:off x="6929086" y="5624070"/>
            <a:ext cx="240265" cy="236731"/>
          </a:xfrm>
          <a:prstGeom prst="rect">
            <a:avLst/>
          </a:prstGeom>
        </p:spPr>
      </p:pic>
    </p:spTree>
    <p:extLst>
      <p:ext uri="{BB962C8B-B14F-4D97-AF65-F5344CB8AC3E}">
        <p14:creationId xmlns:p14="http://schemas.microsoft.com/office/powerpoint/2010/main" val="24757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3592C-5DB6-682F-CEC5-DF7D95C0CB61}"/>
              </a:ext>
            </a:extLst>
          </p:cNvPr>
          <p:cNvSpPr>
            <a:spLocks noGrp="1"/>
          </p:cNvSpPr>
          <p:nvPr>
            <p:ph type="title"/>
          </p:nvPr>
        </p:nvSpPr>
        <p:spPr/>
        <p:txBody>
          <a:bodyPr/>
          <a:lstStyle/>
          <a:p>
            <a:r>
              <a:rPr lang="en-US" dirty="0"/>
              <a:t>Management of disaggregated resources</a:t>
            </a:r>
          </a:p>
        </p:txBody>
      </p:sp>
      <p:sp>
        <p:nvSpPr>
          <p:cNvPr id="4" name="Slide Number Placeholder 3">
            <a:extLst>
              <a:ext uri="{FF2B5EF4-FFF2-40B4-BE49-F238E27FC236}">
                <a16:creationId xmlns:a16="http://schemas.microsoft.com/office/drawing/2014/main" id="{AA4BE60E-16FA-0C3A-9C10-DEC4AF1D6455}"/>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
        <p:nvSpPr>
          <p:cNvPr id="5" name="Footer Placeholder 4">
            <a:extLst>
              <a:ext uri="{FF2B5EF4-FFF2-40B4-BE49-F238E27FC236}">
                <a16:creationId xmlns:a16="http://schemas.microsoft.com/office/drawing/2014/main" id="{06187785-E9F4-E5C2-C5DE-8D40142ABCBF}"/>
              </a:ext>
            </a:extLst>
          </p:cNvPr>
          <p:cNvSpPr>
            <a:spLocks noGrp="1"/>
          </p:cNvSpPr>
          <p:nvPr>
            <p:ph type="ftr" sz="quarter" idx="15"/>
          </p:nvPr>
        </p:nvSpPr>
        <p:spPr/>
        <p:txBody>
          <a:bodyPr/>
          <a:lstStyle/>
          <a:p>
            <a:r>
              <a:rPr lang="en-US"/>
              <a:t>© OpenFabrics Alliance</a:t>
            </a:r>
            <a:endParaRPr lang="en-US" dirty="0"/>
          </a:p>
        </p:txBody>
      </p:sp>
      <p:sp>
        <p:nvSpPr>
          <p:cNvPr id="9" name="Rectangle 8">
            <a:extLst>
              <a:ext uri="{FF2B5EF4-FFF2-40B4-BE49-F238E27FC236}">
                <a16:creationId xmlns:a16="http://schemas.microsoft.com/office/drawing/2014/main" id="{788CBC5C-E1F0-418B-CEBC-DB572D2906ED}"/>
              </a:ext>
            </a:extLst>
          </p:cNvPr>
          <p:cNvSpPr/>
          <p:nvPr/>
        </p:nvSpPr>
        <p:spPr>
          <a:xfrm>
            <a:off x="8588467" y="2624659"/>
            <a:ext cx="1145627" cy="70419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GPU</a:t>
            </a:r>
          </a:p>
        </p:txBody>
      </p:sp>
      <p:sp>
        <p:nvSpPr>
          <p:cNvPr id="10" name="Rectangle 9">
            <a:extLst>
              <a:ext uri="{FF2B5EF4-FFF2-40B4-BE49-F238E27FC236}">
                <a16:creationId xmlns:a16="http://schemas.microsoft.com/office/drawing/2014/main" id="{35B4D34F-E194-5C73-A14D-97EBB7E667AA}"/>
              </a:ext>
            </a:extLst>
          </p:cNvPr>
          <p:cNvSpPr/>
          <p:nvPr/>
        </p:nvSpPr>
        <p:spPr>
          <a:xfrm>
            <a:off x="9235177" y="3328852"/>
            <a:ext cx="1145627" cy="7041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NVMe</a:t>
            </a:r>
            <a:endParaRPr lang="en-US" dirty="0">
              <a:solidFill>
                <a:schemeClr val="tx1"/>
              </a:solidFill>
            </a:endParaRPr>
          </a:p>
        </p:txBody>
      </p:sp>
      <p:sp>
        <p:nvSpPr>
          <p:cNvPr id="11" name="Rectangle 10">
            <a:extLst>
              <a:ext uri="{FF2B5EF4-FFF2-40B4-BE49-F238E27FC236}">
                <a16:creationId xmlns:a16="http://schemas.microsoft.com/office/drawing/2014/main" id="{1A5D8914-6358-ECBF-B211-EB415D193DAF}"/>
              </a:ext>
            </a:extLst>
          </p:cNvPr>
          <p:cNvSpPr/>
          <p:nvPr/>
        </p:nvSpPr>
        <p:spPr>
          <a:xfrm>
            <a:off x="7723334" y="3339362"/>
            <a:ext cx="1145627" cy="704193"/>
          </a:xfrm>
          <a:prstGeom prst="rect">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HCA</a:t>
            </a:r>
          </a:p>
        </p:txBody>
      </p:sp>
      <p:sp>
        <p:nvSpPr>
          <p:cNvPr id="12" name="Rectangle 11">
            <a:extLst>
              <a:ext uri="{FF2B5EF4-FFF2-40B4-BE49-F238E27FC236}">
                <a16:creationId xmlns:a16="http://schemas.microsoft.com/office/drawing/2014/main" id="{BDF52C3B-EE5B-92ED-FA0E-A6C0C823E0E8}"/>
              </a:ext>
            </a:extLst>
          </p:cNvPr>
          <p:cNvSpPr/>
          <p:nvPr/>
        </p:nvSpPr>
        <p:spPr>
          <a:xfrm>
            <a:off x="6951644" y="4043549"/>
            <a:ext cx="1145627" cy="704193"/>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GPU</a:t>
            </a:r>
          </a:p>
        </p:txBody>
      </p:sp>
      <p:sp>
        <p:nvSpPr>
          <p:cNvPr id="13" name="Rectangle 12">
            <a:extLst>
              <a:ext uri="{FF2B5EF4-FFF2-40B4-BE49-F238E27FC236}">
                <a16:creationId xmlns:a16="http://schemas.microsoft.com/office/drawing/2014/main" id="{AA0514FB-74A8-8091-A81E-5DDB1847626F}"/>
              </a:ext>
            </a:extLst>
          </p:cNvPr>
          <p:cNvSpPr/>
          <p:nvPr/>
        </p:nvSpPr>
        <p:spPr>
          <a:xfrm>
            <a:off x="8447233" y="4035675"/>
            <a:ext cx="1145627" cy="704193"/>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FPGA</a:t>
            </a:r>
          </a:p>
        </p:txBody>
      </p:sp>
      <p:sp>
        <p:nvSpPr>
          <p:cNvPr id="14" name="Rectangle 13">
            <a:extLst>
              <a:ext uri="{FF2B5EF4-FFF2-40B4-BE49-F238E27FC236}">
                <a16:creationId xmlns:a16="http://schemas.microsoft.com/office/drawing/2014/main" id="{66322F3A-E226-9F58-3641-CE4EDA875EAC}"/>
              </a:ext>
            </a:extLst>
          </p:cNvPr>
          <p:cNvSpPr/>
          <p:nvPr/>
        </p:nvSpPr>
        <p:spPr>
          <a:xfrm>
            <a:off x="9807990" y="4040932"/>
            <a:ext cx="1145627" cy="704193"/>
          </a:xfrm>
          <a:prstGeom prst="rect">
            <a:avLst/>
          </a:prstGeom>
          <a:solidFill>
            <a:srgbClr val="FF1A8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NVMe</a:t>
            </a:r>
            <a:endParaRPr lang="en-US" dirty="0">
              <a:solidFill>
                <a:schemeClr val="tx1"/>
              </a:solidFill>
            </a:endParaRPr>
          </a:p>
        </p:txBody>
      </p:sp>
      <p:sp>
        <p:nvSpPr>
          <p:cNvPr id="15" name="Rectangle 14">
            <a:extLst>
              <a:ext uri="{FF2B5EF4-FFF2-40B4-BE49-F238E27FC236}">
                <a16:creationId xmlns:a16="http://schemas.microsoft.com/office/drawing/2014/main" id="{E5DE0589-103B-981C-13C8-928DF46E9ACC}"/>
              </a:ext>
            </a:extLst>
          </p:cNvPr>
          <p:cNvSpPr/>
          <p:nvPr/>
        </p:nvSpPr>
        <p:spPr>
          <a:xfrm>
            <a:off x="6210171" y="4747754"/>
            <a:ext cx="1145627" cy="704193"/>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DRAM</a:t>
            </a:r>
          </a:p>
        </p:txBody>
      </p:sp>
      <p:sp>
        <p:nvSpPr>
          <p:cNvPr id="16" name="Rectangle 15">
            <a:extLst>
              <a:ext uri="{FF2B5EF4-FFF2-40B4-BE49-F238E27FC236}">
                <a16:creationId xmlns:a16="http://schemas.microsoft.com/office/drawing/2014/main" id="{E476BCB8-858A-A896-C78F-31BC1414D9C4}"/>
              </a:ext>
            </a:extLst>
          </p:cNvPr>
          <p:cNvSpPr/>
          <p:nvPr/>
        </p:nvSpPr>
        <p:spPr>
          <a:xfrm>
            <a:off x="7654028" y="4742498"/>
            <a:ext cx="1145627" cy="704193"/>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DRAM</a:t>
            </a:r>
          </a:p>
        </p:txBody>
      </p:sp>
      <p:sp>
        <p:nvSpPr>
          <p:cNvPr id="17" name="Rectangle 16">
            <a:extLst>
              <a:ext uri="{FF2B5EF4-FFF2-40B4-BE49-F238E27FC236}">
                <a16:creationId xmlns:a16="http://schemas.microsoft.com/office/drawing/2014/main" id="{A21C911B-5A20-424B-DA10-969E8609C27A}"/>
              </a:ext>
            </a:extLst>
          </p:cNvPr>
          <p:cNvSpPr/>
          <p:nvPr/>
        </p:nvSpPr>
        <p:spPr>
          <a:xfrm>
            <a:off x="9142554" y="4742497"/>
            <a:ext cx="1145627" cy="704193"/>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CPU</a:t>
            </a:r>
          </a:p>
        </p:txBody>
      </p:sp>
      <p:sp>
        <p:nvSpPr>
          <p:cNvPr id="18" name="Rectangle 17">
            <a:extLst>
              <a:ext uri="{FF2B5EF4-FFF2-40B4-BE49-F238E27FC236}">
                <a16:creationId xmlns:a16="http://schemas.microsoft.com/office/drawing/2014/main" id="{09D3E62D-02B4-7F07-550D-6CDE6CA00C1D}"/>
              </a:ext>
            </a:extLst>
          </p:cNvPr>
          <p:cNvSpPr/>
          <p:nvPr/>
        </p:nvSpPr>
        <p:spPr>
          <a:xfrm>
            <a:off x="10562764" y="4742496"/>
            <a:ext cx="1145627" cy="704193"/>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DRAM</a:t>
            </a:r>
          </a:p>
        </p:txBody>
      </p:sp>
      <p:pic>
        <p:nvPicPr>
          <p:cNvPr id="1026" name="Picture 2" descr="Stickman Direction Free Stock Photo - Public Domain Pictures">
            <a:extLst>
              <a:ext uri="{FF2B5EF4-FFF2-40B4-BE49-F238E27FC236}">
                <a16:creationId xmlns:a16="http://schemas.microsoft.com/office/drawing/2014/main" id="{02575B8F-55BE-943A-C994-56F42A094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01758"/>
            <a:ext cx="2693724" cy="3662855"/>
          </a:xfrm>
          <a:prstGeom prst="rect">
            <a:avLst/>
          </a:prstGeom>
          <a:noFill/>
          <a:extLst>
            <a:ext uri="{909E8E84-426E-40DD-AFC4-6F175D3DCCD1}">
              <a14:hiddenFill xmlns:a14="http://schemas.microsoft.com/office/drawing/2010/main">
                <a:solidFill>
                  <a:srgbClr val="FFFFFF"/>
                </a:solidFill>
              </a14:hiddenFill>
            </a:ext>
          </a:extLst>
        </p:spPr>
      </p:pic>
      <p:sp>
        <p:nvSpPr>
          <p:cNvPr id="21" name="CustomShape 19">
            <a:extLst>
              <a:ext uri="{FF2B5EF4-FFF2-40B4-BE49-F238E27FC236}">
                <a16:creationId xmlns:a16="http://schemas.microsoft.com/office/drawing/2014/main" id="{C6CE0E59-FC81-7EEC-36DC-4CD5ADC271A8}"/>
              </a:ext>
            </a:extLst>
          </p:cNvPr>
          <p:cNvSpPr/>
          <p:nvPr/>
        </p:nvSpPr>
        <p:spPr>
          <a:xfrm flipH="1">
            <a:off x="3962218" y="2308629"/>
            <a:ext cx="1589059" cy="3579788"/>
          </a:xfrm>
          <a:prstGeom prst="rect">
            <a:avLst/>
          </a:prstGeom>
          <a:solidFill>
            <a:srgbClr val="01829C"/>
          </a:solidFill>
          <a:ln/>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pc="-1" dirty="0">
                <a:solidFill>
                  <a:srgbClr val="FFFFFF"/>
                </a:solidFill>
                <a:latin typeface="Arial" panose="020B0604020202020204" pitchFamily="34" charset="0"/>
                <a:cs typeface="Arial" panose="020B0604020202020204" pitchFamily="34" charset="0"/>
              </a:rPr>
              <a:t>Sunfish</a:t>
            </a:r>
            <a:r>
              <a:rPr lang="en-US" sz="1000" b="1" strike="noStrike" spc="-1" dirty="0">
                <a:solidFill>
                  <a:srgbClr val="FFFFFF"/>
                </a:solidFill>
                <a:latin typeface="Arial" panose="020B0604020202020204" pitchFamily="34" charset="0"/>
                <a:cs typeface="Arial" panose="020B0604020202020204" pitchFamily="34" charset="0"/>
              </a:rPr>
              <a:t> Services</a:t>
            </a:r>
            <a:endParaRPr lang="en-IE" sz="1000" b="1" strike="noStrike" spc="-1" dirty="0">
              <a:latin typeface="Arial" panose="020B0604020202020204" pitchFamily="34" charset="0"/>
              <a:cs typeface="Arial" panose="020B0604020202020204" pitchFamily="34" charset="0"/>
            </a:endParaRPr>
          </a:p>
        </p:txBody>
      </p:sp>
      <p:sp>
        <p:nvSpPr>
          <p:cNvPr id="22" name="CustomShape 36">
            <a:extLst>
              <a:ext uri="{FF2B5EF4-FFF2-40B4-BE49-F238E27FC236}">
                <a16:creationId xmlns:a16="http://schemas.microsoft.com/office/drawing/2014/main" id="{4095EE9C-F4FE-D0F9-9414-872A907C3054}"/>
              </a:ext>
            </a:extLst>
          </p:cNvPr>
          <p:cNvSpPr/>
          <p:nvPr/>
        </p:nvSpPr>
        <p:spPr>
          <a:xfrm flipH="1">
            <a:off x="4186065" y="2624659"/>
            <a:ext cx="1196109" cy="372841"/>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Resource Inventory</a:t>
            </a:r>
            <a:endParaRPr lang="en-IE" sz="1000" b="0" strike="noStrike" spc="-1" dirty="0">
              <a:latin typeface="Arial" panose="020B0604020202020204" pitchFamily="34" charset="0"/>
              <a:cs typeface="Arial" panose="020B0604020202020204" pitchFamily="34" charset="0"/>
            </a:endParaRPr>
          </a:p>
        </p:txBody>
      </p:sp>
      <p:sp>
        <p:nvSpPr>
          <p:cNvPr id="23" name="Cylinder 64">
            <a:extLst>
              <a:ext uri="{FF2B5EF4-FFF2-40B4-BE49-F238E27FC236}">
                <a16:creationId xmlns:a16="http://schemas.microsoft.com/office/drawing/2014/main" id="{ED705C9C-979E-A0B1-318F-4EBEA1AFCCCE}"/>
              </a:ext>
            </a:extLst>
          </p:cNvPr>
          <p:cNvSpPr/>
          <p:nvPr/>
        </p:nvSpPr>
        <p:spPr>
          <a:xfrm>
            <a:off x="4334502" y="5128603"/>
            <a:ext cx="859203" cy="6421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dirty="0">
                <a:solidFill>
                  <a:schemeClr val="tx1"/>
                </a:solidFill>
                <a:latin typeface="Arial"/>
                <a:cs typeface="Arial"/>
              </a:rPr>
              <a:t>Redfish Tree</a:t>
            </a:r>
            <a:endParaRPr lang="en-IE" sz="1200" dirty="0">
              <a:solidFill>
                <a:schemeClr val="tx1"/>
              </a:solidFill>
              <a:latin typeface="Arial"/>
              <a:cs typeface="Arial"/>
            </a:endParaRPr>
          </a:p>
        </p:txBody>
      </p:sp>
      <p:sp>
        <p:nvSpPr>
          <p:cNvPr id="24" name="CustomShape 36">
            <a:extLst>
              <a:ext uri="{FF2B5EF4-FFF2-40B4-BE49-F238E27FC236}">
                <a16:creationId xmlns:a16="http://schemas.microsoft.com/office/drawing/2014/main" id="{74C777F1-993E-A401-7DC9-0A442E564AFF}"/>
              </a:ext>
            </a:extLst>
          </p:cNvPr>
          <p:cNvSpPr/>
          <p:nvPr/>
        </p:nvSpPr>
        <p:spPr>
          <a:xfrm flipH="1">
            <a:off x="4178444" y="3075751"/>
            <a:ext cx="1196109" cy="33441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RF tree management</a:t>
            </a:r>
            <a:endParaRPr lang="en-IE" sz="1000" b="0" strike="noStrike" spc="-1" dirty="0">
              <a:latin typeface="Arial" panose="020B0604020202020204" pitchFamily="34" charset="0"/>
              <a:cs typeface="Arial" panose="020B0604020202020204" pitchFamily="34" charset="0"/>
            </a:endParaRPr>
          </a:p>
        </p:txBody>
      </p:sp>
      <p:sp>
        <p:nvSpPr>
          <p:cNvPr id="25" name="CustomShape 36">
            <a:extLst>
              <a:ext uri="{FF2B5EF4-FFF2-40B4-BE49-F238E27FC236}">
                <a16:creationId xmlns:a16="http://schemas.microsoft.com/office/drawing/2014/main" id="{0994D3C3-3FC3-CE2E-E4D7-AEF383926192}"/>
              </a:ext>
            </a:extLst>
          </p:cNvPr>
          <p:cNvSpPr/>
          <p:nvPr/>
        </p:nvSpPr>
        <p:spPr>
          <a:xfrm flipH="1">
            <a:off x="4161091" y="4185503"/>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Authentication</a:t>
            </a:r>
            <a:endParaRPr lang="en-IE" sz="1000" b="0" strike="noStrike" spc="-1" dirty="0">
              <a:latin typeface="Arial" panose="020B0604020202020204" pitchFamily="34" charset="0"/>
              <a:cs typeface="Arial" panose="020B0604020202020204" pitchFamily="34" charset="0"/>
            </a:endParaRPr>
          </a:p>
        </p:txBody>
      </p:sp>
      <p:sp>
        <p:nvSpPr>
          <p:cNvPr id="26" name="CustomShape 36">
            <a:extLst>
              <a:ext uri="{FF2B5EF4-FFF2-40B4-BE49-F238E27FC236}">
                <a16:creationId xmlns:a16="http://schemas.microsoft.com/office/drawing/2014/main" id="{E6A3F5CD-9189-4EF4-3F2A-3689C4822C88}"/>
              </a:ext>
            </a:extLst>
          </p:cNvPr>
          <p:cNvSpPr/>
          <p:nvPr/>
        </p:nvSpPr>
        <p:spPr>
          <a:xfrm flipH="1">
            <a:off x="4168810" y="4463558"/>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Access Control</a:t>
            </a:r>
            <a:endParaRPr lang="en-IE" sz="1000" b="0" strike="noStrike" spc="-1" dirty="0">
              <a:latin typeface="Arial" panose="020B0604020202020204" pitchFamily="34" charset="0"/>
              <a:cs typeface="Arial" panose="020B0604020202020204" pitchFamily="34" charset="0"/>
            </a:endParaRPr>
          </a:p>
        </p:txBody>
      </p:sp>
      <p:sp>
        <p:nvSpPr>
          <p:cNvPr id="27" name="CustomShape 36">
            <a:extLst>
              <a:ext uri="{FF2B5EF4-FFF2-40B4-BE49-F238E27FC236}">
                <a16:creationId xmlns:a16="http://schemas.microsoft.com/office/drawing/2014/main" id="{6062EE03-37F6-88C3-7735-D3D0E6FACAC2}"/>
              </a:ext>
            </a:extLst>
          </p:cNvPr>
          <p:cNvSpPr/>
          <p:nvPr/>
        </p:nvSpPr>
        <p:spPr>
          <a:xfrm flipH="1">
            <a:off x="4186066" y="4782815"/>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Events &amp; Logs</a:t>
            </a:r>
            <a:endParaRPr lang="en-IE" sz="1000" b="0" strike="noStrike" spc="-1" dirty="0">
              <a:latin typeface="Arial" panose="020B0604020202020204" pitchFamily="34" charset="0"/>
              <a:cs typeface="Arial" panose="020B0604020202020204" pitchFamily="34" charset="0"/>
            </a:endParaRPr>
          </a:p>
        </p:txBody>
      </p:sp>
      <p:sp>
        <p:nvSpPr>
          <p:cNvPr id="28" name="CustomShape 36">
            <a:extLst>
              <a:ext uri="{FF2B5EF4-FFF2-40B4-BE49-F238E27FC236}">
                <a16:creationId xmlns:a16="http://schemas.microsoft.com/office/drawing/2014/main" id="{1D92A93B-AB17-3640-5E1A-AB24CBB2B586}"/>
              </a:ext>
            </a:extLst>
          </p:cNvPr>
          <p:cNvSpPr/>
          <p:nvPr/>
        </p:nvSpPr>
        <p:spPr>
          <a:xfrm flipH="1">
            <a:off x="4164550" y="3451810"/>
            <a:ext cx="1196109" cy="32802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900" spc="-1" dirty="0">
                <a:solidFill>
                  <a:srgbClr val="000000"/>
                </a:solidFill>
                <a:latin typeface="Arial"/>
                <a:cs typeface="Arial"/>
              </a:rPr>
              <a:t>Resource Configuration</a:t>
            </a:r>
            <a:endParaRPr lang="en-US" sz="900" dirty="0">
              <a:cs typeface="Calibri"/>
            </a:endParaRPr>
          </a:p>
        </p:txBody>
      </p:sp>
      <p:sp>
        <p:nvSpPr>
          <p:cNvPr id="29" name="CustomShape 36">
            <a:extLst>
              <a:ext uri="{FF2B5EF4-FFF2-40B4-BE49-F238E27FC236}">
                <a16:creationId xmlns:a16="http://schemas.microsoft.com/office/drawing/2014/main" id="{E61D8B54-3B5C-636F-B505-8A803702AF27}"/>
              </a:ext>
            </a:extLst>
          </p:cNvPr>
          <p:cNvSpPr/>
          <p:nvPr/>
        </p:nvSpPr>
        <p:spPr>
          <a:xfrm flipH="1">
            <a:off x="4174369" y="3810007"/>
            <a:ext cx="1196109" cy="331023"/>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1000" spc="-1" dirty="0">
                <a:solidFill>
                  <a:srgbClr val="000000"/>
                </a:solidFill>
                <a:latin typeface="Arial"/>
                <a:cs typeface="Arial"/>
              </a:rPr>
              <a:t>Fabric Configuration</a:t>
            </a:r>
            <a:endParaRPr lang="en-US" dirty="0"/>
          </a:p>
        </p:txBody>
      </p:sp>
    </p:spTree>
    <p:extLst>
      <p:ext uri="{BB962C8B-B14F-4D97-AF65-F5344CB8AC3E}">
        <p14:creationId xmlns:p14="http://schemas.microsoft.com/office/powerpoint/2010/main" val="284476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00EA-9883-E919-1ED7-162A2108F93E}"/>
              </a:ext>
            </a:extLst>
          </p:cNvPr>
          <p:cNvSpPr>
            <a:spLocks noGrp="1"/>
          </p:cNvSpPr>
          <p:nvPr>
            <p:ph type="title"/>
          </p:nvPr>
        </p:nvSpPr>
        <p:spPr/>
        <p:txBody>
          <a:bodyPr/>
          <a:lstStyle/>
          <a:p>
            <a:r>
              <a:rPr lang="en-US" dirty="0"/>
              <a:t>Sunfish</a:t>
            </a:r>
          </a:p>
        </p:txBody>
      </p:sp>
      <p:sp>
        <p:nvSpPr>
          <p:cNvPr id="3" name="Content Placeholder 2">
            <a:extLst>
              <a:ext uri="{FF2B5EF4-FFF2-40B4-BE49-F238E27FC236}">
                <a16:creationId xmlns:a16="http://schemas.microsoft.com/office/drawing/2014/main" id="{4E29C85A-60F0-C1C6-2436-8DDC7FBF0C6D}"/>
              </a:ext>
            </a:extLst>
          </p:cNvPr>
          <p:cNvSpPr>
            <a:spLocks noGrp="1"/>
          </p:cNvSpPr>
          <p:nvPr>
            <p:ph idx="1"/>
          </p:nvPr>
        </p:nvSpPr>
        <p:spPr/>
        <p:txBody>
          <a:bodyPr/>
          <a:lstStyle/>
          <a:p>
            <a:pPr rtl="0"/>
            <a:r>
              <a:rPr lang="en-US" dirty="0"/>
              <a:t>C</a:t>
            </a:r>
            <a:r>
              <a:rPr lang="en-US" dirty="0">
                <a:effectLst/>
              </a:rPr>
              <a:t>omprehend dynamic hardware resources – event driven updating of available resources</a:t>
            </a:r>
          </a:p>
          <a:p>
            <a:pPr rtl="0"/>
            <a:r>
              <a:rPr lang="en-US" dirty="0"/>
              <a:t>D</a:t>
            </a:r>
            <a:r>
              <a:rPr lang="en-US" dirty="0">
                <a:effectLst/>
              </a:rPr>
              <a:t>ynamically reserve resources and release allocated resources</a:t>
            </a:r>
          </a:p>
          <a:p>
            <a:pPr marL="0" indent="0" rtl="0">
              <a:buNone/>
            </a:pPr>
            <a:endParaRPr lang="en-US" dirty="0"/>
          </a:p>
        </p:txBody>
      </p:sp>
      <p:sp>
        <p:nvSpPr>
          <p:cNvPr id="4" name="Slide Number Placeholder 3">
            <a:extLst>
              <a:ext uri="{FF2B5EF4-FFF2-40B4-BE49-F238E27FC236}">
                <a16:creationId xmlns:a16="http://schemas.microsoft.com/office/drawing/2014/main" id="{61BCCEF6-2124-C304-0DCF-0116E9A7748C}"/>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
        <p:nvSpPr>
          <p:cNvPr id="5" name="Footer Placeholder 4">
            <a:extLst>
              <a:ext uri="{FF2B5EF4-FFF2-40B4-BE49-F238E27FC236}">
                <a16:creationId xmlns:a16="http://schemas.microsoft.com/office/drawing/2014/main" id="{80F1CD6D-33E2-21BB-BE1E-93067F2C84F2}"/>
              </a:ext>
            </a:extLst>
          </p:cNvPr>
          <p:cNvSpPr>
            <a:spLocks noGrp="1"/>
          </p:cNvSpPr>
          <p:nvPr>
            <p:ph type="ftr" sz="quarter" idx="15"/>
          </p:nvPr>
        </p:nvSpPr>
        <p:spPr/>
        <p:txBody>
          <a:bodyPr/>
          <a:lstStyle/>
          <a:p>
            <a:r>
              <a:rPr lang="en-US" dirty="0"/>
              <a:t>© </a:t>
            </a:r>
            <a:r>
              <a:rPr lang="en-US" dirty="0" err="1"/>
              <a:t>OpenFabrics</a:t>
            </a:r>
            <a:r>
              <a:rPr lang="en-US" dirty="0"/>
              <a:t> Alliance</a:t>
            </a:r>
          </a:p>
        </p:txBody>
      </p:sp>
      <p:sp>
        <p:nvSpPr>
          <p:cNvPr id="6" name="CustomShape 19">
            <a:extLst>
              <a:ext uri="{FF2B5EF4-FFF2-40B4-BE49-F238E27FC236}">
                <a16:creationId xmlns:a16="http://schemas.microsoft.com/office/drawing/2014/main" id="{22E08D50-B292-A95C-8D07-78B8805ED7DA}"/>
              </a:ext>
            </a:extLst>
          </p:cNvPr>
          <p:cNvSpPr/>
          <p:nvPr/>
        </p:nvSpPr>
        <p:spPr>
          <a:xfrm flipH="1">
            <a:off x="3509172" y="2912702"/>
            <a:ext cx="1589059" cy="3579788"/>
          </a:xfrm>
          <a:prstGeom prst="rect">
            <a:avLst/>
          </a:prstGeom>
          <a:solidFill>
            <a:srgbClr val="01829C"/>
          </a:solidFill>
          <a:ln/>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pc="-1" dirty="0">
                <a:solidFill>
                  <a:srgbClr val="FFFFFF"/>
                </a:solidFill>
                <a:latin typeface="Arial" panose="020B0604020202020204" pitchFamily="34" charset="0"/>
                <a:cs typeface="Arial" panose="020B0604020202020204" pitchFamily="34" charset="0"/>
              </a:rPr>
              <a:t>Sunfish</a:t>
            </a:r>
            <a:r>
              <a:rPr lang="en-US" sz="1000" b="1" strike="noStrike" spc="-1" dirty="0">
                <a:solidFill>
                  <a:srgbClr val="FFFFFF"/>
                </a:solidFill>
                <a:latin typeface="Arial" panose="020B0604020202020204" pitchFamily="34" charset="0"/>
                <a:cs typeface="Arial" panose="020B0604020202020204" pitchFamily="34" charset="0"/>
              </a:rPr>
              <a:t> Services</a:t>
            </a:r>
            <a:endParaRPr lang="en-IE" sz="1000" b="1" strike="noStrike" spc="-1" dirty="0">
              <a:latin typeface="Arial" panose="020B0604020202020204" pitchFamily="34" charset="0"/>
              <a:cs typeface="Arial" panose="020B0604020202020204" pitchFamily="34" charset="0"/>
            </a:endParaRPr>
          </a:p>
        </p:txBody>
      </p:sp>
      <p:sp>
        <p:nvSpPr>
          <p:cNvPr id="10" name="CustomShape 36">
            <a:extLst>
              <a:ext uri="{FF2B5EF4-FFF2-40B4-BE49-F238E27FC236}">
                <a16:creationId xmlns:a16="http://schemas.microsoft.com/office/drawing/2014/main" id="{D874790E-B3DD-8FF6-EDD5-790A1C842363}"/>
              </a:ext>
            </a:extLst>
          </p:cNvPr>
          <p:cNvSpPr/>
          <p:nvPr/>
        </p:nvSpPr>
        <p:spPr>
          <a:xfrm flipH="1">
            <a:off x="3657261" y="3235603"/>
            <a:ext cx="1196109" cy="372841"/>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Resource Inventory</a:t>
            </a:r>
            <a:endParaRPr lang="en-IE" sz="1000" b="0" strike="noStrike" spc="-1" dirty="0">
              <a:latin typeface="Arial" panose="020B0604020202020204" pitchFamily="34" charset="0"/>
              <a:cs typeface="Arial" panose="020B0604020202020204" pitchFamily="34" charset="0"/>
            </a:endParaRPr>
          </a:p>
        </p:txBody>
      </p:sp>
      <p:sp>
        <p:nvSpPr>
          <p:cNvPr id="11" name="CustomShape 38">
            <a:extLst>
              <a:ext uri="{FF2B5EF4-FFF2-40B4-BE49-F238E27FC236}">
                <a16:creationId xmlns:a16="http://schemas.microsoft.com/office/drawing/2014/main" id="{675A920E-F81C-3CB5-7241-9FA2DE860596}"/>
              </a:ext>
            </a:extLst>
          </p:cNvPr>
          <p:cNvSpPr/>
          <p:nvPr/>
        </p:nvSpPr>
        <p:spPr>
          <a:xfrm flipH="1">
            <a:off x="7930433" y="2350194"/>
            <a:ext cx="1395241" cy="368542"/>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lnSpc>
                <a:spcPct val="100000"/>
              </a:lnSpc>
            </a:pPr>
            <a:r>
              <a:rPr lang="en-IE" sz="1050" b="1" strike="noStrike" spc="-1" dirty="0">
                <a:latin typeface="Arial" panose="020B0604020202020204" pitchFamily="34" charset="0"/>
                <a:cs typeface="Arial" panose="020B0604020202020204" pitchFamily="34" charset="0"/>
              </a:rPr>
              <a:t>Hardware Layer</a:t>
            </a:r>
          </a:p>
        </p:txBody>
      </p:sp>
      <p:sp>
        <p:nvSpPr>
          <p:cNvPr id="12" name="CustomShape 40">
            <a:extLst>
              <a:ext uri="{FF2B5EF4-FFF2-40B4-BE49-F238E27FC236}">
                <a16:creationId xmlns:a16="http://schemas.microsoft.com/office/drawing/2014/main" id="{4299FAD0-4E74-C8ED-60B1-85DD573888FA}"/>
              </a:ext>
            </a:extLst>
          </p:cNvPr>
          <p:cNvSpPr/>
          <p:nvPr/>
        </p:nvSpPr>
        <p:spPr>
          <a:xfrm flipH="1">
            <a:off x="6330974" y="3584745"/>
            <a:ext cx="754772" cy="491152"/>
          </a:xfrm>
          <a:prstGeom prst="roundRect">
            <a:avLst>
              <a:gd name="adj" fmla="val 16667"/>
            </a:avLst>
          </a:prstGeom>
          <a:gradFill rotWithShape="0">
            <a:gsLst>
              <a:gs pos="0">
                <a:srgbClr val="C00000"/>
              </a:gs>
              <a:gs pos="100000">
                <a:srgbClr val="00B050"/>
              </a:gs>
            </a:gsLst>
            <a:lin ang="0"/>
          </a:grad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000" b="0" strike="noStrike" spc="-1" dirty="0">
                <a:solidFill>
                  <a:srgbClr val="FFFFFF"/>
                </a:solidFill>
                <a:latin typeface="Arial" panose="020B0604020202020204" pitchFamily="34" charset="0"/>
                <a:cs typeface="Arial" panose="020B0604020202020204" pitchFamily="34" charset="0"/>
              </a:rPr>
              <a:t>CXL</a:t>
            </a:r>
            <a:endParaRPr lang="en-IE" sz="1000" b="0" strike="noStrike" spc="-1" dirty="0">
              <a:latin typeface="Arial" panose="020B0604020202020204" pitchFamily="34" charset="0"/>
              <a:cs typeface="Arial" panose="020B0604020202020204" pitchFamily="34" charset="0"/>
            </a:endParaRPr>
          </a:p>
          <a:p>
            <a:pPr algn="ctr">
              <a:lnSpc>
                <a:spcPct val="100000"/>
              </a:lnSpc>
            </a:pPr>
            <a:r>
              <a:rPr lang="en-US" sz="1000" b="0" strike="noStrike" spc="-1" dirty="0">
                <a:solidFill>
                  <a:srgbClr val="FFFFFF"/>
                </a:solidFill>
                <a:latin typeface="Arial" panose="020B0604020202020204" pitchFamily="34" charset="0"/>
                <a:cs typeface="Arial" panose="020B0604020202020204" pitchFamily="34" charset="0"/>
              </a:rPr>
              <a:t>Agent</a:t>
            </a:r>
            <a:endParaRPr lang="en-IE" sz="1000" b="0" strike="noStrike" spc="-1" dirty="0">
              <a:latin typeface="Arial" panose="020B0604020202020204" pitchFamily="34" charset="0"/>
              <a:cs typeface="Arial" panose="020B0604020202020204" pitchFamily="34" charset="0"/>
            </a:endParaRPr>
          </a:p>
        </p:txBody>
      </p:sp>
      <p:cxnSp>
        <p:nvCxnSpPr>
          <p:cNvPr id="13" name="Straight Arrow Connector 12">
            <a:extLst>
              <a:ext uri="{FF2B5EF4-FFF2-40B4-BE49-F238E27FC236}">
                <a16:creationId xmlns:a16="http://schemas.microsoft.com/office/drawing/2014/main" id="{042B13F9-C3CD-1B92-312A-8B6BFD6C9C6B}"/>
              </a:ext>
            </a:extLst>
          </p:cNvPr>
          <p:cNvCxnSpPr>
            <a:cxnSpLocks/>
            <a:endCxn id="12" idx="3"/>
          </p:cNvCxnSpPr>
          <p:nvPr/>
        </p:nvCxnSpPr>
        <p:spPr>
          <a:xfrm flipV="1">
            <a:off x="5100619" y="3830321"/>
            <a:ext cx="1230355" cy="116134"/>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Cylinder 64">
            <a:extLst>
              <a:ext uri="{FF2B5EF4-FFF2-40B4-BE49-F238E27FC236}">
                <a16:creationId xmlns:a16="http://schemas.microsoft.com/office/drawing/2014/main" id="{89CA4928-464B-9890-D3EB-499648ED5999}"/>
              </a:ext>
            </a:extLst>
          </p:cNvPr>
          <p:cNvSpPr/>
          <p:nvPr/>
        </p:nvSpPr>
        <p:spPr>
          <a:xfrm>
            <a:off x="3805698" y="5739547"/>
            <a:ext cx="859203" cy="6421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dirty="0">
                <a:solidFill>
                  <a:schemeClr val="tx1"/>
                </a:solidFill>
                <a:latin typeface="Arial"/>
                <a:cs typeface="Arial"/>
              </a:rPr>
              <a:t>Redfish Tree</a:t>
            </a:r>
            <a:endParaRPr lang="en-IE" sz="1200" dirty="0">
              <a:solidFill>
                <a:schemeClr val="tx1"/>
              </a:solidFill>
              <a:latin typeface="Arial"/>
              <a:cs typeface="Arial"/>
            </a:endParaRPr>
          </a:p>
        </p:txBody>
      </p:sp>
      <p:cxnSp>
        <p:nvCxnSpPr>
          <p:cNvPr id="18" name="Straight Arrow Connector 17">
            <a:extLst>
              <a:ext uri="{FF2B5EF4-FFF2-40B4-BE49-F238E27FC236}">
                <a16:creationId xmlns:a16="http://schemas.microsoft.com/office/drawing/2014/main" id="{9386CEE5-375F-DD5D-F7C7-B76331E6F546}"/>
              </a:ext>
            </a:extLst>
          </p:cNvPr>
          <p:cNvCxnSpPr>
            <a:cxnSpLocks/>
            <a:endCxn id="33" idx="2"/>
          </p:cNvCxnSpPr>
          <p:nvPr/>
        </p:nvCxnSpPr>
        <p:spPr>
          <a:xfrm flipV="1">
            <a:off x="7114088" y="3679659"/>
            <a:ext cx="742028" cy="156821"/>
          </a:xfrm>
          <a:prstGeom prst="straightConnector1">
            <a:avLst/>
          </a:prstGeom>
          <a:ln w="28575">
            <a:solidFill>
              <a:srgbClr val="00B050"/>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21" name="TextBox 20">
            <a:extLst>
              <a:ext uri="{FF2B5EF4-FFF2-40B4-BE49-F238E27FC236}">
                <a16:creationId xmlns:a16="http://schemas.microsoft.com/office/drawing/2014/main" id="{8FCC05C4-4D64-013F-2494-CFC92D26A1B9}"/>
              </a:ext>
            </a:extLst>
          </p:cNvPr>
          <p:cNvSpPr txBox="1"/>
          <p:nvPr/>
        </p:nvSpPr>
        <p:spPr>
          <a:xfrm>
            <a:off x="8317481" y="6240865"/>
            <a:ext cx="685993" cy="246221"/>
          </a:xfrm>
          <a:prstGeom prst="rect">
            <a:avLst/>
          </a:prstGeom>
          <a:noFill/>
        </p:spPr>
        <p:txBody>
          <a:bodyPr wrap="square">
            <a:spAutoFit/>
          </a:bodyPr>
          <a:lstStyle/>
          <a:p>
            <a:pPr algn="r"/>
            <a:r>
              <a:rPr lang="en-IE" sz="1000" dirty="0" err="1">
                <a:latin typeface="Arial" panose="020B0604020202020204" pitchFamily="34" charset="0"/>
                <a:cs typeface="Arial" panose="020B0604020202020204" pitchFamily="34" charset="0"/>
              </a:rPr>
              <a:t>RedFish</a:t>
            </a:r>
            <a:endParaRPr lang="en-IE" sz="1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631ED74-BA3C-7153-9DDD-3C46A2783AAB}"/>
              </a:ext>
            </a:extLst>
          </p:cNvPr>
          <p:cNvSpPr txBox="1"/>
          <p:nvPr/>
        </p:nvSpPr>
        <p:spPr>
          <a:xfrm>
            <a:off x="9849391" y="6366366"/>
            <a:ext cx="788340" cy="400110"/>
          </a:xfrm>
          <a:prstGeom prst="rect">
            <a:avLst/>
          </a:prstGeom>
          <a:noFill/>
        </p:spPr>
        <p:txBody>
          <a:bodyPr wrap="square">
            <a:spAutoFit/>
          </a:bodyPr>
          <a:lstStyle/>
          <a:p>
            <a:pPr algn="r"/>
            <a:r>
              <a:rPr lang="en-US" sz="1000" dirty="0">
                <a:latin typeface="Arial" panose="020B0604020202020204" pitchFamily="34" charset="0"/>
                <a:cs typeface="Arial" panose="020B0604020202020204" pitchFamily="34" charset="0"/>
              </a:rPr>
              <a:t>V</a:t>
            </a:r>
            <a:r>
              <a:rPr lang="en-IE" sz="1000" dirty="0" err="1">
                <a:latin typeface="Arial" panose="020B0604020202020204" pitchFamily="34" charset="0"/>
                <a:cs typeface="Arial" panose="020B0604020202020204" pitchFamily="34" charset="0"/>
              </a:rPr>
              <a:t>endor</a:t>
            </a:r>
            <a:r>
              <a:rPr lang="en-IE" sz="1000" dirty="0">
                <a:latin typeface="Arial" panose="020B0604020202020204" pitchFamily="34" charset="0"/>
                <a:cs typeface="Arial" panose="020B0604020202020204" pitchFamily="34" charset="0"/>
              </a:rPr>
              <a:t> Native API</a:t>
            </a:r>
          </a:p>
        </p:txBody>
      </p:sp>
      <p:sp>
        <p:nvSpPr>
          <p:cNvPr id="23" name="CustomShape 36">
            <a:extLst>
              <a:ext uri="{FF2B5EF4-FFF2-40B4-BE49-F238E27FC236}">
                <a16:creationId xmlns:a16="http://schemas.microsoft.com/office/drawing/2014/main" id="{8A2CC805-109F-727C-413A-197ADA0B37FE}"/>
              </a:ext>
            </a:extLst>
          </p:cNvPr>
          <p:cNvSpPr/>
          <p:nvPr/>
        </p:nvSpPr>
        <p:spPr>
          <a:xfrm flipH="1">
            <a:off x="3649640" y="3686695"/>
            <a:ext cx="1196109" cy="33441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RF tree management</a:t>
            </a:r>
            <a:endParaRPr lang="en-IE" sz="1000" b="0" strike="noStrike" spc="-1" dirty="0">
              <a:latin typeface="Arial" panose="020B0604020202020204" pitchFamily="34" charset="0"/>
              <a:cs typeface="Arial" panose="020B0604020202020204" pitchFamily="34" charset="0"/>
            </a:endParaRPr>
          </a:p>
        </p:txBody>
      </p:sp>
      <p:sp>
        <p:nvSpPr>
          <p:cNvPr id="24" name="CustomShape 36">
            <a:extLst>
              <a:ext uri="{FF2B5EF4-FFF2-40B4-BE49-F238E27FC236}">
                <a16:creationId xmlns:a16="http://schemas.microsoft.com/office/drawing/2014/main" id="{A2663EFD-2689-DAAE-1250-24112EE458CF}"/>
              </a:ext>
            </a:extLst>
          </p:cNvPr>
          <p:cNvSpPr/>
          <p:nvPr/>
        </p:nvSpPr>
        <p:spPr>
          <a:xfrm flipH="1">
            <a:off x="3632287" y="4796447"/>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Authentication</a:t>
            </a:r>
            <a:endParaRPr lang="en-IE" sz="1000" b="0" strike="noStrike" spc="-1" dirty="0">
              <a:latin typeface="Arial" panose="020B0604020202020204" pitchFamily="34" charset="0"/>
              <a:cs typeface="Arial" panose="020B0604020202020204" pitchFamily="34" charset="0"/>
            </a:endParaRPr>
          </a:p>
        </p:txBody>
      </p:sp>
      <p:sp>
        <p:nvSpPr>
          <p:cNvPr id="25" name="CustomShape 36">
            <a:extLst>
              <a:ext uri="{FF2B5EF4-FFF2-40B4-BE49-F238E27FC236}">
                <a16:creationId xmlns:a16="http://schemas.microsoft.com/office/drawing/2014/main" id="{B4E9D773-2978-1DE3-ECB0-B0434255B3FD}"/>
              </a:ext>
            </a:extLst>
          </p:cNvPr>
          <p:cNvSpPr/>
          <p:nvPr/>
        </p:nvSpPr>
        <p:spPr>
          <a:xfrm flipH="1">
            <a:off x="3640006" y="5074502"/>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Access Control</a:t>
            </a:r>
            <a:endParaRPr lang="en-IE" sz="1000" b="0" strike="noStrike" spc="-1" dirty="0">
              <a:latin typeface="Arial" panose="020B0604020202020204" pitchFamily="34" charset="0"/>
              <a:cs typeface="Arial" panose="020B0604020202020204" pitchFamily="34" charset="0"/>
            </a:endParaRPr>
          </a:p>
        </p:txBody>
      </p:sp>
      <p:sp>
        <p:nvSpPr>
          <p:cNvPr id="26" name="CustomShape 36">
            <a:extLst>
              <a:ext uri="{FF2B5EF4-FFF2-40B4-BE49-F238E27FC236}">
                <a16:creationId xmlns:a16="http://schemas.microsoft.com/office/drawing/2014/main" id="{E9C1B398-92D7-1AC3-0A37-0A4E0E60FD6C}"/>
              </a:ext>
            </a:extLst>
          </p:cNvPr>
          <p:cNvSpPr/>
          <p:nvPr/>
        </p:nvSpPr>
        <p:spPr>
          <a:xfrm flipH="1">
            <a:off x="3657262" y="5393759"/>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Events &amp; Logs</a:t>
            </a:r>
            <a:endParaRPr lang="en-IE" sz="1000" b="0" strike="noStrike" spc="-1" dirty="0">
              <a:latin typeface="Arial" panose="020B0604020202020204" pitchFamily="34" charset="0"/>
              <a:cs typeface="Arial" panose="020B0604020202020204" pitchFamily="34" charset="0"/>
            </a:endParaRPr>
          </a:p>
        </p:txBody>
      </p:sp>
      <p:sp>
        <p:nvSpPr>
          <p:cNvPr id="27" name="CustomShape 36">
            <a:extLst>
              <a:ext uri="{FF2B5EF4-FFF2-40B4-BE49-F238E27FC236}">
                <a16:creationId xmlns:a16="http://schemas.microsoft.com/office/drawing/2014/main" id="{68901E23-3227-AC78-7A21-2719C3A1A9F3}"/>
              </a:ext>
            </a:extLst>
          </p:cNvPr>
          <p:cNvSpPr/>
          <p:nvPr/>
        </p:nvSpPr>
        <p:spPr>
          <a:xfrm flipH="1">
            <a:off x="3635746" y="4062754"/>
            <a:ext cx="1196109" cy="32802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900" spc="-1" dirty="0">
                <a:solidFill>
                  <a:srgbClr val="000000"/>
                </a:solidFill>
                <a:latin typeface="Arial"/>
                <a:cs typeface="Arial"/>
              </a:rPr>
              <a:t>Resource Configuration</a:t>
            </a:r>
            <a:endParaRPr lang="en-US" sz="900" dirty="0">
              <a:cs typeface="Calibri"/>
            </a:endParaRPr>
          </a:p>
        </p:txBody>
      </p:sp>
      <p:sp>
        <p:nvSpPr>
          <p:cNvPr id="28" name="CustomShape 36">
            <a:extLst>
              <a:ext uri="{FF2B5EF4-FFF2-40B4-BE49-F238E27FC236}">
                <a16:creationId xmlns:a16="http://schemas.microsoft.com/office/drawing/2014/main" id="{BB6CCDFC-4227-8A67-043D-21532415D166}"/>
              </a:ext>
            </a:extLst>
          </p:cNvPr>
          <p:cNvSpPr/>
          <p:nvPr/>
        </p:nvSpPr>
        <p:spPr>
          <a:xfrm flipH="1">
            <a:off x="3645565" y="4420951"/>
            <a:ext cx="1196109" cy="331023"/>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1000" spc="-1" dirty="0">
                <a:solidFill>
                  <a:srgbClr val="000000"/>
                </a:solidFill>
                <a:latin typeface="Arial"/>
                <a:cs typeface="Arial"/>
              </a:rPr>
              <a:t>Fabric Configuration</a:t>
            </a:r>
            <a:endParaRPr lang="en-US" dirty="0"/>
          </a:p>
        </p:txBody>
      </p:sp>
      <p:sp>
        <p:nvSpPr>
          <p:cNvPr id="33" name="Oval 32">
            <a:extLst>
              <a:ext uri="{FF2B5EF4-FFF2-40B4-BE49-F238E27FC236}">
                <a16:creationId xmlns:a16="http://schemas.microsoft.com/office/drawing/2014/main" id="{38257E6F-9467-1B5B-48DC-3DC9B5BF2B9E}"/>
              </a:ext>
            </a:extLst>
          </p:cNvPr>
          <p:cNvSpPr/>
          <p:nvPr/>
        </p:nvSpPr>
        <p:spPr>
          <a:xfrm>
            <a:off x="7856116" y="3318606"/>
            <a:ext cx="1532254" cy="7221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CXL Manager</a:t>
            </a:r>
          </a:p>
        </p:txBody>
      </p:sp>
      <p:sp>
        <p:nvSpPr>
          <p:cNvPr id="39" name="CustomShape 29">
            <a:extLst>
              <a:ext uri="{FF2B5EF4-FFF2-40B4-BE49-F238E27FC236}">
                <a16:creationId xmlns:a16="http://schemas.microsoft.com/office/drawing/2014/main" id="{4787B963-20ED-CDFD-D67E-1D7190C56683}"/>
              </a:ext>
            </a:extLst>
          </p:cNvPr>
          <p:cNvSpPr/>
          <p:nvPr/>
        </p:nvSpPr>
        <p:spPr>
          <a:xfrm flipH="1">
            <a:off x="6308800" y="4984092"/>
            <a:ext cx="750149" cy="491152"/>
          </a:xfrm>
          <a:prstGeom prst="roundRect">
            <a:avLst>
              <a:gd name="adj" fmla="val 16667"/>
            </a:avLst>
          </a:prstGeom>
          <a:gradFill rotWithShape="0">
            <a:gsLst>
              <a:gs pos="0">
                <a:srgbClr val="C00000"/>
              </a:gs>
              <a:gs pos="100000">
                <a:srgbClr val="00B050"/>
              </a:gs>
            </a:gsLst>
            <a:lin ang="0"/>
          </a:grad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1000" spc="-1" dirty="0">
                <a:solidFill>
                  <a:srgbClr val="FFFFFF"/>
                </a:solidFill>
                <a:latin typeface="Arial" panose="020B0604020202020204" pitchFamily="34" charset="0"/>
                <a:cs typeface="Arial" panose="020B0604020202020204" pitchFamily="34" charset="0"/>
              </a:rPr>
              <a:t>SAN</a:t>
            </a:r>
            <a:endParaRPr lang="en-IE" sz="1000" b="0" strike="noStrike" spc="-1" dirty="0">
              <a:latin typeface="Arial" panose="020B0604020202020204" pitchFamily="34" charset="0"/>
              <a:cs typeface="Arial" panose="020B0604020202020204" pitchFamily="34" charset="0"/>
            </a:endParaRPr>
          </a:p>
          <a:p>
            <a:pPr algn="ctr">
              <a:lnSpc>
                <a:spcPct val="100000"/>
              </a:lnSpc>
            </a:pPr>
            <a:r>
              <a:rPr lang="en-US" sz="1000" b="0" strike="noStrike" spc="-1" dirty="0">
                <a:solidFill>
                  <a:srgbClr val="FFFFFF"/>
                </a:solidFill>
                <a:latin typeface="Arial" panose="020B0604020202020204" pitchFamily="34" charset="0"/>
                <a:cs typeface="Arial" panose="020B0604020202020204" pitchFamily="34" charset="0"/>
              </a:rPr>
              <a:t>Agent</a:t>
            </a:r>
            <a:endParaRPr lang="en-IE" sz="1000" b="0" strike="noStrike" spc="-1" dirty="0">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0E9B669D-2661-410B-6E64-1FCABDAD38BC}"/>
              </a:ext>
            </a:extLst>
          </p:cNvPr>
          <p:cNvSpPr/>
          <p:nvPr/>
        </p:nvSpPr>
        <p:spPr>
          <a:xfrm>
            <a:off x="7935123" y="4565198"/>
            <a:ext cx="1485622" cy="7221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Fabric Manager</a:t>
            </a:r>
          </a:p>
        </p:txBody>
      </p:sp>
      <p:sp>
        <p:nvSpPr>
          <p:cNvPr id="41" name="Oval 40">
            <a:extLst>
              <a:ext uri="{FF2B5EF4-FFF2-40B4-BE49-F238E27FC236}">
                <a16:creationId xmlns:a16="http://schemas.microsoft.com/office/drawing/2014/main" id="{FDFC5EC8-057E-F1B8-81E1-26AA9CF9D527}"/>
              </a:ext>
            </a:extLst>
          </p:cNvPr>
          <p:cNvSpPr/>
          <p:nvPr/>
        </p:nvSpPr>
        <p:spPr>
          <a:xfrm>
            <a:off x="7935123" y="5347234"/>
            <a:ext cx="1485622" cy="72210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Appliance Manager</a:t>
            </a:r>
          </a:p>
        </p:txBody>
      </p:sp>
      <p:cxnSp>
        <p:nvCxnSpPr>
          <p:cNvPr id="42" name="Straight Arrow Connector 41">
            <a:extLst>
              <a:ext uri="{FF2B5EF4-FFF2-40B4-BE49-F238E27FC236}">
                <a16:creationId xmlns:a16="http://schemas.microsoft.com/office/drawing/2014/main" id="{48140FCB-DB58-302F-26CA-720576CAEA79}"/>
              </a:ext>
            </a:extLst>
          </p:cNvPr>
          <p:cNvCxnSpPr>
            <a:cxnSpLocks/>
            <a:stCxn id="39" idx="1"/>
            <a:endCxn id="40" idx="2"/>
          </p:cNvCxnSpPr>
          <p:nvPr/>
        </p:nvCxnSpPr>
        <p:spPr>
          <a:xfrm flipV="1">
            <a:off x="7058949" y="4926251"/>
            <a:ext cx="876174" cy="303417"/>
          </a:xfrm>
          <a:prstGeom prst="straightConnector1">
            <a:avLst/>
          </a:prstGeom>
          <a:ln w="28575">
            <a:solidFill>
              <a:srgbClr val="00B050"/>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3" name="Straight Arrow Connector 42">
            <a:extLst>
              <a:ext uri="{FF2B5EF4-FFF2-40B4-BE49-F238E27FC236}">
                <a16:creationId xmlns:a16="http://schemas.microsoft.com/office/drawing/2014/main" id="{1CE6C1DB-C578-F7BD-2BF7-13371EFB9BD3}"/>
              </a:ext>
            </a:extLst>
          </p:cNvPr>
          <p:cNvCxnSpPr>
            <a:cxnSpLocks/>
            <a:endCxn id="41" idx="2"/>
          </p:cNvCxnSpPr>
          <p:nvPr/>
        </p:nvCxnSpPr>
        <p:spPr>
          <a:xfrm>
            <a:off x="7085746" y="5390154"/>
            <a:ext cx="849377" cy="318133"/>
          </a:xfrm>
          <a:prstGeom prst="straightConnector1">
            <a:avLst/>
          </a:prstGeom>
          <a:ln w="28575">
            <a:solidFill>
              <a:srgbClr val="00B050"/>
            </a:solidFill>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47" name="Straight Arrow Connector 46">
            <a:extLst>
              <a:ext uri="{FF2B5EF4-FFF2-40B4-BE49-F238E27FC236}">
                <a16:creationId xmlns:a16="http://schemas.microsoft.com/office/drawing/2014/main" id="{EF528485-7767-7F78-7730-715B562FEFB4}"/>
              </a:ext>
            </a:extLst>
          </p:cNvPr>
          <p:cNvCxnSpPr>
            <a:cxnSpLocks/>
          </p:cNvCxnSpPr>
          <p:nvPr/>
        </p:nvCxnSpPr>
        <p:spPr>
          <a:xfrm flipV="1">
            <a:off x="5067809" y="5229668"/>
            <a:ext cx="1228137" cy="18810"/>
          </a:xfrm>
          <a:prstGeom prst="straightConnector1">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ustomShape 37">
            <a:extLst>
              <a:ext uri="{FF2B5EF4-FFF2-40B4-BE49-F238E27FC236}">
                <a16:creationId xmlns:a16="http://schemas.microsoft.com/office/drawing/2014/main" id="{9B47B895-2EB3-A6D5-3C77-FFA6F796A93D}"/>
              </a:ext>
            </a:extLst>
          </p:cNvPr>
          <p:cNvSpPr/>
          <p:nvPr/>
        </p:nvSpPr>
        <p:spPr>
          <a:xfrm flipH="1">
            <a:off x="2476503" y="2350194"/>
            <a:ext cx="3654396" cy="368542"/>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r>
              <a:rPr lang="en-US" sz="1050" b="1" spc="-1" dirty="0">
                <a:latin typeface="Arial" panose="020B0604020202020204" pitchFamily="34" charset="0"/>
                <a:cs typeface="Arial" panose="020B0604020202020204" pitchFamily="34" charset="0"/>
              </a:rPr>
              <a:t>Management Layer</a:t>
            </a:r>
            <a:endParaRPr lang="en-IE" sz="1050" b="1" spc="-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02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348586-303F-143C-9115-8B994C66A5FB}"/>
              </a:ext>
            </a:extLst>
          </p:cNvPr>
          <p:cNvSpPr>
            <a:spLocks noGrp="1"/>
          </p:cNvSpPr>
          <p:nvPr>
            <p:ph idx="1"/>
          </p:nvPr>
        </p:nvSpPr>
        <p:spPr/>
        <p:txBody>
          <a:bodyPr/>
          <a:lstStyle/>
          <a:p>
            <a:r>
              <a:rPr lang="en-US" dirty="0"/>
              <a:t>Sunfish enables o</a:t>
            </a:r>
            <a:r>
              <a:rPr lang="en-US" dirty="0">
                <a:effectLst/>
              </a:rPr>
              <a:t>ptimized resource/workload placement  </a:t>
            </a:r>
          </a:p>
          <a:p>
            <a:endParaRPr lang="en-US" dirty="0"/>
          </a:p>
        </p:txBody>
      </p:sp>
      <p:sp>
        <p:nvSpPr>
          <p:cNvPr id="4" name="Slide Number Placeholder 3">
            <a:extLst>
              <a:ext uri="{FF2B5EF4-FFF2-40B4-BE49-F238E27FC236}">
                <a16:creationId xmlns:a16="http://schemas.microsoft.com/office/drawing/2014/main" id="{D26BEF4A-C059-9F7A-5C96-3FE2AED9E258}"/>
              </a:ext>
            </a:extLst>
          </p:cNvPr>
          <p:cNvSpPr>
            <a:spLocks noGrp="1"/>
          </p:cNvSpPr>
          <p:nvPr>
            <p:ph type="sldNum" sz="quarter" idx="11"/>
          </p:nvPr>
        </p:nvSpPr>
        <p:spPr>
          <a:xfrm>
            <a:off x="5769429" y="6321636"/>
            <a:ext cx="2743200" cy="365125"/>
          </a:xfrm>
        </p:spPr>
        <p:txBody>
          <a:bodyPr/>
          <a:lstStyle/>
          <a:p>
            <a:fld id="{0743EA0E-C5B1-48EC-8082-F253EA88050D}" type="slidenum">
              <a:rPr lang="en-US" smtClean="0"/>
              <a:pPr/>
              <a:t>6</a:t>
            </a:fld>
            <a:endParaRPr lang="en-US" dirty="0"/>
          </a:p>
        </p:txBody>
      </p:sp>
      <p:sp>
        <p:nvSpPr>
          <p:cNvPr id="5" name="Footer Placeholder 4">
            <a:extLst>
              <a:ext uri="{FF2B5EF4-FFF2-40B4-BE49-F238E27FC236}">
                <a16:creationId xmlns:a16="http://schemas.microsoft.com/office/drawing/2014/main" id="{EB83300B-FE38-24E8-C50C-15CCE117391D}"/>
              </a:ext>
            </a:extLst>
          </p:cNvPr>
          <p:cNvSpPr>
            <a:spLocks noGrp="1"/>
          </p:cNvSpPr>
          <p:nvPr>
            <p:ph type="ftr" sz="quarter" idx="15"/>
          </p:nvPr>
        </p:nvSpPr>
        <p:spPr/>
        <p:txBody>
          <a:bodyPr/>
          <a:lstStyle/>
          <a:p>
            <a:r>
              <a:rPr lang="en-US"/>
              <a:t>© OpenFabrics Alliance</a:t>
            </a:r>
            <a:endParaRPr lang="en-US" dirty="0"/>
          </a:p>
        </p:txBody>
      </p:sp>
      <p:sp>
        <p:nvSpPr>
          <p:cNvPr id="6" name="CustomShape 19">
            <a:extLst>
              <a:ext uri="{FF2B5EF4-FFF2-40B4-BE49-F238E27FC236}">
                <a16:creationId xmlns:a16="http://schemas.microsoft.com/office/drawing/2014/main" id="{C9338877-F66A-6402-EFF5-BAB8FE525125}"/>
              </a:ext>
            </a:extLst>
          </p:cNvPr>
          <p:cNvSpPr/>
          <p:nvPr/>
        </p:nvSpPr>
        <p:spPr>
          <a:xfrm flipH="1">
            <a:off x="9242561" y="1780788"/>
            <a:ext cx="1589059" cy="4985688"/>
          </a:xfrm>
          <a:prstGeom prst="rect">
            <a:avLst/>
          </a:prstGeom>
          <a:solidFill>
            <a:srgbClr val="01829C"/>
          </a:solidFill>
          <a:ln/>
        </p:spPr>
        <p:style>
          <a:lnRef idx="1">
            <a:schemeClr val="accent5"/>
          </a:lnRef>
          <a:fillRef idx="2">
            <a:schemeClr val="accent5"/>
          </a:fillRef>
          <a:effectRef idx="1">
            <a:schemeClr val="accent5"/>
          </a:effectRef>
          <a:fontRef idx="minor">
            <a:schemeClr val="dk1"/>
          </a:fontRef>
        </p:style>
        <p:txBody>
          <a:bodyPr lIns="90000" tIns="45000" rIns="90000" bIns="45000">
            <a:noAutofit/>
          </a:bodyPr>
          <a:lstStyle/>
          <a:p>
            <a:pPr algn="ctr">
              <a:lnSpc>
                <a:spcPct val="100000"/>
              </a:lnSpc>
            </a:pPr>
            <a:r>
              <a:rPr lang="en-US" sz="1000" b="1" spc="-1" dirty="0">
                <a:solidFill>
                  <a:srgbClr val="FFFFFF"/>
                </a:solidFill>
                <a:latin typeface="Arial" panose="020B0604020202020204" pitchFamily="34" charset="0"/>
                <a:cs typeface="Arial" panose="020B0604020202020204" pitchFamily="34" charset="0"/>
              </a:rPr>
              <a:t>Sunfish</a:t>
            </a:r>
            <a:r>
              <a:rPr lang="en-US" sz="1000" b="1" strike="noStrike" spc="-1" dirty="0">
                <a:solidFill>
                  <a:srgbClr val="FFFFFF"/>
                </a:solidFill>
                <a:latin typeface="Arial" panose="020B0604020202020204" pitchFamily="34" charset="0"/>
                <a:cs typeface="Arial" panose="020B0604020202020204" pitchFamily="34" charset="0"/>
              </a:rPr>
              <a:t> Services</a:t>
            </a:r>
            <a:endParaRPr lang="en-IE" sz="1000" b="1" strike="noStrike" spc="-1" dirty="0">
              <a:latin typeface="Arial" panose="020B0604020202020204" pitchFamily="34" charset="0"/>
              <a:cs typeface="Arial" panose="020B0604020202020204" pitchFamily="34" charset="0"/>
            </a:endParaRPr>
          </a:p>
        </p:txBody>
      </p:sp>
      <p:sp>
        <p:nvSpPr>
          <p:cNvPr id="7" name="CustomShape 36">
            <a:extLst>
              <a:ext uri="{FF2B5EF4-FFF2-40B4-BE49-F238E27FC236}">
                <a16:creationId xmlns:a16="http://schemas.microsoft.com/office/drawing/2014/main" id="{0A74A966-FD63-070B-0245-CA4B6E6F255C}"/>
              </a:ext>
            </a:extLst>
          </p:cNvPr>
          <p:cNvSpPr/>
          <p:nvPr/>
        </p:nvSpPr>
        <p:spPr>
          <a:xfrm flipH="1">
            <a:off x="9390653" y="2461835"/>
            <a:ext cx="1196109" cy="372841"/>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Resource Inventory</a:t>
            </a:r>
            <a:endParaRPr lang="en-IE" sz="1000" b="0" strike="noStrike" spc="-1" dirty="0">
              <a:latin typeface="Arial" panose="020B0604020202020204" pitchFamily="34" charset="0"/>
              <a:cs typeface="Arial" panose="020B0604020202020204" pitchFamily="34" charset="0"/>
            </a:endParaRPr>
          </a:p>
        </p:txBody>
      </p:sp>
      <p:sp>
        <p:nvSpPr>
          <p:cNvPr id="8" name="CustomShape 30">
            <a:extLst>
              <a:ext uri="{FF2B5EF4-FFF2-40B4-BE49-F238E27FC236}">
                <a16:creationId xmlns:a16="http://schemas.microsoft.com/office/drawing/2014/main" id="{86E809F1-13BB-7807-1365-C36ADA3BE63B}"/>
              </a:ext>
            </a:extLst>
          </p:cNvPr>
          <p:cNvSpPr/>
          <p:nvPr/>
        </p:nvSpPr>
        <p:spPr>
          <a:xfrm rot="16200000">
            <a:off x="7509794" y="3623686"/>
            <a:ext cx="3109065" cy="238572"/>
          </a:xfrm>
          <a:prstGeom prst="rect">
            <a:avLst/>
          </a:prstGeom>
          <a:solidFill>
            <a:srgbClr val="FF0000"/>
          </a:solidFill>
          <a:ln/>
        </p:spPr>
        <p:style>
          <a:lnRef idx="2">
            <a:schemeClr val="accent2"/>
          </a:lnRef>
          <a:fillRef idx="1">
            <a:schemeClr val="lt1"/>
          </a:fillRef>
          <a:effectRef idx="0">
            <a:schemeClr val="accent2"/>
          </a:effectRef>
          <a:fontRef idx="minor">
            <a:schemeClr val="dk1"/>
          </a:fontRef>
        </p:style>
        <p:txBody>
          <a:bodyPr lIns="90000" tIns="45000" rIns="90000" bIns="45000">
            <a:noAutofit/>
          </a:bodyPr>
          <a:lstStyle/>
          <a:p>
            <a:pPr algn="ctr">
              <a:lnSpc>
                <a:spcPct val="100000"/>
              </a:lnSpc>
            </a:pPr>
            <a:r>
              <a:rPr lang="en-US" sz="1100" b="1" strike="noStrike" spc="-1" dirty="0">
                <a:solidFill>
                  <a:srgbClr val="FFFFFF"/>
                </a:solidFill>
                <a:latin typeface="Arial" panose="020B0604020202020204" pitchFamily="34" charset="0"/>
                <a:cs typeface="Arial" panose="020B0604020202020204" pitchFamily="34" charset="0"/>
              </a:rPr>
              <a:t>RESTful API (RF/SF)</a:t>
            </a:r>
            <a:endParaRPr lang="en-IE" sz="1100" b="1" strike="noStrike" spc="-1" dirty="0">
              <a:latin typeface="Arial" panose="020B0604020202020204" pitchFamily="34" charset="0"/>
              <a:cs typeface="Arial" panose="020B0604020202020204" pitchFamily="34" charset="0"/>
            </a:endParaRPr>
          </a:p>
          <a:p>
            <a:pPr algn="ctr">
              <a:lnSpc>
                <a:spcPct val="100000"/>
              </a:lnSpc>
            </a:pPr>
            <a:endParaRPr lang="en-IE" sz="1100" b="1" strike="noStrike" spc="-1" dirty="0">
              <a:latin typeface="Arial" panose="020B0604020202020204" pitchFamily="34" charset="0"/>
              <a:cs typeface="Arial" panose="020B0604020202020204" pitchFamily="34" charset="0"/>
            </a:endParaRPr>
          </a:p>
        </p:txBody>
      </p:sp>
      <p:sp>
        <p:nvSpPr>
          <p:cNvPr id="13" name="Cylinder 64">
            <a:extLst>
              <a:ext uri="{FF2B5EF4-FFF2-40B4-BE49-F238E27FC236}">
                <a16:creationId xmlns:a16="http://schemas.microsoft.com/office/drawing/2014/main" id="{8C06F857-13FD-8665-E809-F6635EC79499}"/>
              </a:ext>
            </a:extLst>
          </p:cNvPr>
          <p:cNvSpPr/>
          <p:nvPr/>
        </p:nvSpPr>
        <p:spPr>
          <a:xfrm>
            <a:off x="9539090" y="4965779"/>
            <a:ext cx="859203" cy="6421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dirty="0">
                <a:solidFill>
                  <a:schemeClr val="tx1"/>
                </a:solidFill>
                <a:latin typeface="Arial"/>
                <a:cs typeface="Arial"/>
              </a:rPr>
              <a:t>Redfish Tree</a:t>
            </a:r>
            <a:endParaRPr lang="en-IE" sz="1200" dirty="0">
              <a:solidFill>
                <a:schemeClr val="tx1"/>
              </a:solidFill>
              <a:latin typeface="Arial"/>
              <a:cs typeface="Arial"/>
            </a:endParaRPr>
          </a:p>
        </p:txBody>
      </p:sp>
      <p:sp>
        <p:nvSpPr>
          <p:cNvPr id="14" name="CustomShape 36">
            <a:extLst>
              <a:ext uri="{FF2B5EF4-FFF2-40B4-BE49-F238E27FC236}">
                <a16:creationId xmlns:a16="http://schemas.microsoft.com/office/drawing/2014/main" id="{79AAB407-2414-C935-C4ED-696A3F36D222}"/>
              </a:ext>
            </a:extLst>
          </p:cNvPr>
          <p:cNvSpPr/>
          <p:nvPr/>
        </p:nvSpPr>
        <p:spPr>
          <a:xfrm flipH="1">
            <a:off x="9383032" y="2912927"/>
            <a:ext cx="1196109" cy="33441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RF tree management</a:t>
            </a:r>
            <a:endParaRPr lang="en-IE" sz="1000" b="0" strike="noStrike" spc="-1" dirty="0">
              <a:latin typeface="Arial" panose="020B0604020202020204" pitchFamily="34" charset="0"/>
              <a:cs typeface="Arial" panose="020B0604020202020204" pitchFamily="34" charset="0"/>
            </a:endParaRPr>
          </a:p>
        </p:txBody>
      </p:sp>
      <p:sp>
        <p:nvSpPr>
          <p:cNvPr id="15" name="CustomShape 36">
            <a:extLst>
              <a:ext uri="{FF2B5EF4-FFF2-40B4-BE49-F238E27FC236}">
                <a16:creationId xmlns:a16="http://schemas.microsoft.com/office/drawing/2014/main" id="{CC583FC2-DC65-313F-6836-AB5EBD53F257}"/>
              </a:ext>
            </a:extLst>
          </p:cNvPr>
          <p:cNvSpPr/>
          <p:nvPr/>
        </p:nvSpPr>
        <p:spPr>
          <a:xfrm flipH="1">
            <a:off x="9365679" y="4022679"/>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Authentication</a:t>
            </a:r>
            <a:endParaRPr lang="en-IE" sz="1000" b="0" strike="noStrike" spc="-1" dirty="0">
              <a:latin typeface="Arial" panose="020B0604020202020204" pitchFamily="34" charset="0"/>
              <a:cs typeface="Arial" panose="020B0604020202020204" pitchFamily="34" charset="0"/>
            </a:endParaRPr>
          </a:p>
        </p:txBody>
      </p:sp>
      <p:sp>
        <p:nvSpPr>
          <p:cNvPr id="16" name="CustomShape 36">
            <a:extLst>
              <a:ext uri="{FF2B5EF4-FFF2-40B4-BE49-F238E27FC236}">
                <a16:creationId xmlns:a16="http://schemas.microsoft.com/office/drawing/2014/main" id="{BF793B73-DF33-4721-7FFC-6F185BDDC92C}"/>
              </a:ext>
            </a:extLst>
          </p:cNvPr>
          <p:cNvSpPr/>
          <p:nvPr/>
        </p:nvSpPr>
        <p:spPr>
          <a:xfrm flipH="1">
            <a:off x="9373398" y="4300734"/>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Access Control</a:t>
            </a:r>
            <a:endParaRPr lang="en-IE" sz="1000" b="0" strike="noStrike" spc="-1" dirty="0">
              <a:latin typeface="Arial" panose="020B0604020202020204" pitchFamily="34" charset="0"/>
              <a:cs typeface="Arial" panose="020B0604020202020204" pitchFamily="34" charset="0"/>
            </a:endParaRPr>
          </a:p>
        </p:txBody>
      </p:sp>
      <p:sp>
        <p:nvSpPr>
          <p:cNvPr id="17" name="CustomShape 36">
            <a:extLst>
              <a:ext uri="{FF2B5EF4-FFF2-40B4-BE49-F238E27FC236}">
                <a16:creationId xmlns:a16="http://schemas.microsoft.com/office/drawing/2014/main" id="{E5706404-3A52-D813-9C50-FB8AFC3DEDFA}"/>
              </a:ext>
            </a:extLst>
          </p:cNvPr>
          <p:cNvSpPr/>
          <p:nvPr/>
        </p:nvSpPr>
        <p:spPr>
          <a:xfrm flipH="1">
            <a:off x="9390654" y="4619991"/>
            <a:ext cx="1196109" cy="234945"/>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a:noAutofit/>
          </a:bodyPr>
          <a:lstStyle/>
          <a:p>
            <a:pPr algn="ctr">
              <a:lnSpc>
                <a:spcPct val="100000"/>
              </a:lnSpc>
            </a:pPr>
            <a:r>
              <a:rPr lang="en-US" sz="1000" b="0" strike="noStrike" spc="-1" dirty="0">
                <a:solidFill>
                  <a:srgbClr val="000000"/>
                </a:solidFill>
                <a:latin typeface="Arial" panose="020B0604020202020204" pitchFamily="34" charset="0"/>
                <a:cs typeface="Arial" panose="020B0604020202020204" pitchFamily="34" charset="0"/>
              </a:rPr>
              <a:t>Events &amp; Logs</a:t>
            </a:r>
            <a:endParaRPr lang="en-IE" sz="1000" b="0" strike="noStrike" spc="-1" dirty="0">
              <a:latin typeface="Arial" panose="020B0604020202020204" pitchFamily="34" charset="0"/>
              <a:cs typeface="Arial" panose="020B0604020202020204" pitchFamily="34" charset="0"/>
            </a:endParaRPr>
          </a:p>
        </p:txBody>
      </p:sp>
      <p:sp>
        <p:nvSpPr>
          <p:cNvPr id="18" name="CustomShape 36">
            <a:extLst>
              <a:ext uri="{FF2B5EF4-FFF2-40B4-BE49-F238E27FC236}">
                <a16:creationId xmlns:a16="http://schemas.microsoft.com/office/drawing/2014/main" id="{38108F52-16CD-09F3-FA51-487BC57EC282}"/>
              </a:ext>
            </a:extLst>
          </p:cNvPr>
          <p:cNvSpPr/>
          <p:nvPr/>
        </p:nvSpPr>
        <p:spPr>
          <a:xfrm flipH="1">
            <a:off x="9369138" y="3288986"/>
            <a:ext cx="1196109" cy="328026"/>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900" spc="-1" dirty="0">
                <a:solidFill>
                  <a:srgbClr val="000000"/>
                </a:solidFill>
                <a:latin typeface="Arial"/>
                <a:cs typeface="Arial"/>
              </a:rPr>
              <a:t>Resource Configuration</a:t>
            </a:r>
            <a:endParaRPr lang="en-US" sz="900" dirty="0">
              <a:cs typeface="Calibri"/>
            </a:endParaRPr>
          </a:p>
        </p:txBody>
      </p:sp>
      <p:sp>
        <p:nvSpPr>
          <p:cNvPr id="19" name="CustomShape 36">
            <a:extLst>
              <a:ext uri="{FF2B5EF4-FFF2-40B4-BE49-F238E27FC236}">
                <a16:creationId xmlns:a16="http://schemas.microsoft.com/office/drawing/2014/main" id="{8CCF7A05-D6DA-35A9-F03D-EBE3E70A5562}"/>
              </a:ext>
            </a:extLst>
          </p:cNvPr>
          <p:cNvSpPr/>
          <p:nvPr/>
        </p:nvSpPr>
        <p:spPr>
          <a:xfrm flipH="1">
            <a:off x="9378957" y="3647183"/>
            <a:ext cx="1196109" cy="331023"/>
          </a:xfrm>
          <a:prstGeom prst="rect">
            <a:avLst/>
          </a:prstGeom>
          <a:solidFill>
            <a:srgbClr val="FFFFFF"/>
          </a:solidFill>
          <a:ln w="6480">
            <a:solidFill>
              <a:srgbClr val="7030A0"/>
            </a:solidFill>
            <a:miter/>
          </a:ln>
        </p:spPr>
        <p:style>
          <a:lnRef idx="0">
            <a:scrgbClr r="0" g="0" b="0"/>
          </a:lnRef>
          <a:fillRef idx="0">
            <a:scrgbClr r="0" g="0" b="0"/>
          </a:fillRef>
          <a:effectRef idx="0">
            <a:scrgbClr r="0" g="0" b="0"/>
          </a:effectRef>
          <a:fontRef idx="minor"/>
        </p:style>
        <p:txBody>
          <a:bodyPr lIns="91440" tIns="45720" rIns="91440" bIns="45720" anchor="t">
            <a:noAutofit/>
          </a:bodyPr>
          <a:lstStyle/>
          <a:p>
            <a:pPr algn="ctr"/>
            <a:r>
              <a:rPr lang="en-US" sz="1000" spc="-1" dirty="0">
                <a:solidFill>
                  <a:srgbClr val="000000"/>
                </a:solidFill>
                <a:latin typeface="Arial"/>
                <a:cs typeface="Arial"/>
              </a:rPr>
              <a:t>Fabric Configuration</a:t>
            </a:r>
            <a:endParaRPr lang="en-US" dirty="0"/>
          </a:p>
        </p:txBody>
      </p:sp>
      <p:sp>
        <p:nvSpPr>
          <p:cNvPr id="21" name="Rectangle 20">
            <a:extLst>
              <a:ext uri="{FF2B5EF4-FFF2-40B4-BE49-F238E27FC236}">
                <a16:creationId xmlns:a16="http://schemas.microsoft.com/office/drawing/2014/main" id="{F2111E39-BAA2-2653-3A9A-7B1DC9BA96FE}"/>
              </a:ext>
            </a:extLst>
          </p:cNvPr>
          <p:cNvSpPr/>
          <p:nvPr/>
        </p:nvSpPr>
        <p:spPr>
          <a:xfrm>
            <a:off x="2236988" y="1764779"/>
            <a:ext cx="2564342" cy="4985689"/>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707CBAB-B83D-C4C0-C3A0-DFDE2E00E8B0}"/>
              </a:ext>
            </a:extLst>
          </p:cNvPr>
          <p:cNvSpPr/>
          <p:nvPr/>
        </p:nvSpPr>
        <p:spPr>
          <a:xfrm>
            <a:off x="2249348" y="1887563"/>
            <a:ext cx="2506650" cy="519867"/>
          </a:xfrm>
          <a:prstGeom prst="rect">
            <a:avLst/>
          </a:prstGeom>
          <a:solidFill>
            <a:srgbClr val="F399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 Control Operations</a:t>
            </a:r>
          </a:p>
          <a:p>
            <a:pPr algn="ctr"/>
            <a:r>
              <a:rPr lang="en-US" sz="1200" dirty="0">
                <a:solidFill>
                  <a:schemeClr val="tx1"/>
                </a:solidFill>
              </a:rPr>
              <a:t>(e.g., Compute, FAM, Storage Fabric)</a:t>
            </a:r>
          </a:p>
        </p:txBody>
      </p:sp>
      <p:sp>
        <p:nvSpPr>
          <p:cNvPr id="23" name="Rectangle 22">
            <a:extLst>
              <a:ext uri="{FF2B5EF4-FFF2-40B4-BE49-F238E27FC236}">
                <a16:creationId xmlns:a16="http://schemas.microsoft.com/office/drawing/2014/main" id="{D6E11285-183D-4A76-5FC2-248D3B78D113}"/>
              </a:ext>
            </a:extLst>
          </p:cNvPr>
          <p:cNvSpPr/>
          <p:nvPr/>
        </p:nvSpPr>
        <p:spPr>
          <a:xfrm>
            <a:off x="2249348" y="3635906"/>
            <a:ext cx="2483382" cy="270952"/>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 Events</a:t>
            </a:r>
            <a:endParaRPr lang="en-US" dirty="0">
              <a:solidFill>
                <a:schemeClr val="tx1"/>
              </a:solidFill>
            </a:endParaRPr>
          </a:p>
        </p:txBody>
      </p:sp>
      <p:sp>
        <p:nvSpPr>
          <p:cNvPr id="24" name="Rectangle 23">
            <a:extLst>
              <a:ext uri="{FF2B5EF4-FFF2-40B4-BE49-F238E27FC236}">
                <a16:creationId xmlns:a16="http://schemas.microsoft.com/office/drawing/2014/main" id="{E634E69F-F3DD-4FE4-19AF-F551DD908609}"/>
              </a:ext>
            </a:extLst>
          </p:cNvPr>
          <p:cNvSpPr/>
          <p:nvPr/>
        </p:nvSpPr>
        <p:spPr>
          <a:xfrm>
            <a:off x="2249348" y="4516249"/>
            <a:ext cx="2466619" cy="944111"/>
          </a:xfrm>
          <a:prstGeom prst="rect">
            <a:avLst/>
          </a:prstGeom>
          <a:solidFill>
            <a:srgbClr val="FA52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200" dirty="0">
                <a:solidFill>
                  <a:schemeClr val="tx1"/>
                </a:solidFill>
              </a:rPr>
              <a:t>Composition Policies</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5" name="Rectangle 24">
            <a:extLst>
              <a:ext uri="{FF2B5EF4-FFF2-40B4-BE49-F238E27FC236}">
                <a16:creationId xmlns:a16="http://schemas.microsoft.com/office/drawing/2014/main" id="{29A126B8-2F78-162F-B5AA-9C023D7DB732}"/>
              </a:ext>
            </a:extLst>
          </p:cNvPr>
          <p:cNvSpPr/>
          <p:nvPr/>
        </p:nvSpPr>
        <p:spPr>
          <a:xfrm>
            <a:off x="2233542" y="2503501"/>
            <a:ext cx="2520311" cy="1066661"/>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Resource Graph Representation</a:t>
            </a:r>
          </a:p>
          <a:p>
            <a:pPr algn="ctr"/>
            <a:r>
              <a:rPr lang="en-US" sz="1200" dirty="0">
                <a:solidFill>
                  <a:schemeClr val="tx1"/>
                </a:solidFill>
              </a:rPr>
              <a:t>(e.g., Compute, FAM, Storage Fabric</a:t>
            </a:r>
          </a:p>
          <a:p>
            <a:pPr algn="ctr"/>
            <a:endParaRPr lang="en-US" sz="1200" dirty="0">
              <a:solidFill>
                <a:schemeClr val="tx1"/>
              </a:solidFill>
            </a:endParaRPr>
          </a:p>
          <a:p>
            <a:pPr algn="ctr"/>
            <a:endParaRPr lang="en-US" sz="1200" dirty="0">
              <a:solidFill>
                <a:schemeClr val="tx1"/>
              </a:solidFill>
            </a:endParaRPr>
          </a:p>
          <a:p>
            <a:pPr algn="ctr"/>
            <a:endParaRPr lang="en-US" sz="1200" dirty="0">
              <a:solidFill>
                <a:schemeClr val="tx1"/>
              </a:solidFill>
            </a:endParaRPr>
          </a:p>
        </p:txBody>
      </p:sp>
      <p:sp>
        <p:nvSpPr>
          <p:cNvPr id="26" name="Can 25">
            <a:extLst>
              <a:ext uri="{FF2B5EF4-FFF2-40B4-BE49-F238E27FC236}">
                <a16:creationId xmlns:a16="http://schemas.microsoft.com/office/drawing/2014/main" id="{1C4C2344-88C6-6531-8267-6FEF03BD7E6A}"/>
              </a:ext>
            </a:extLst>
          </p:cNvPr>
          <p:cNvSpPr/>
          <p:nvPr/>
        </p:nvSpPr>
        <p:spPr>
          <a:xfrm>
            <a:off x="2910014" y="2941479"/>
            <a:ext cx="1241969" cy="531605"/>
          </a:xfrm>
          <a:prstGeom prst="ca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Graph Reference Database</a:t>
            </a:r>
          </a:p>
        </p:txBody>
      </p:sp>
      <p:sp>
        <p:nvSpPr>
          <p:cNvPr id="27" name="Can 26">
            <a:extLst>
              <a:ext uri="{FF2B5EF4-FFF2-40B4-BE49-F238E27FC236}">
                <a16:creationId xmlns:a16="http://schemas.microsoft.com/office/drawing/2014/main" id="{06766851-A3F9-2C2F-9E22-B2C64ECAD33C}"/>
              </a:ext>
            </a:extLst>
          </p:cNvPr>
          <p:cNvSpPr/>
          <p:nvPr/>
        </p:nvSpPr>
        <p:spPr>
          <a:xfrm>
            <a:off x="2801648" y="4866010"/>
            <a:ext cx="1357657" cy="528606"/>
          </a:xfrm>
          <a:prstGeom prst="ca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Graph Reference Database</a:t>
            </a:r>
          </a:p>
        </p:txBody>
      </p:sp>
      <p:sp>
        <p:nvSpPr>
          <p:cNvPr id="28" name="Rectangle 27">
            <a:extLst>
              <a:ext uri="{FF2B5EF4-FFF2-40B4-BE49-F238E27FC236}">
                <a16:creationId xmlns:a16="http://schemas.microsoft.com/office/drawing/2014/main" id="{5E6E3BDD-7F22-D59C-4714-E27D9AEE6BB7}"/>
              </a:ext>
            </a:extLst>
          </p:cNvPr>
          <p:cNvSpPr/>
          <p:nvPr/>
        </p:nvSpPr>
        <p:spPr>
          <a:xfrm>
            <a:off x="2255178" y="5614206"/>
            <a:ext cx="2449562" cy="1020958"/>
          </a:xfrm>
          <a:prstGeom prst="rect">
            <a:avLst/>
          </a:prstGeom>
          <a:solidFill>
            <a:srgbClr val="D46D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r>
              <a:rPr lang="en-US" sz="1200" dirty="0">
                <a:solidFill>
                  <a:schemeClr val="tx1"/>
                </a:solidFill>
              </a:rPr>
              <a:t>Authorization Block</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29" name="Can 28">
            <a:extLst>
              <a:ext uri="{FF2B5EF4-FFF2-40B4-BE49-F238E27FC236}">
                <a16:creationId xmlns:a16="http://schemas.microsoft.com/office/drawing/2014/main" id="{77DDAEFA-F886-4F24-2A25-7FB0CE0987E2}"/>
              </a:ext>
            </a:extLst>
          </p:cNvPr>
          <p:cNvSpPr/>
          <p:nvPr/>
        </p:nvSpPr>
        <p:spPr>
          <a:xfrm>
            <a:off x="2829673" y="5992525"/>
            <a:ext cx="1357657" cy="596201"/>
          </a:xfrm>
          <a:prstGeom prst="can">
            <a:avLst/>
          </a:prstGeom>
          <a:pattFill prst="wdUpDiag">
            <a:fgClr>
              <a:schemeClr val="bg1">
                <a:lumMod val="65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Graph Reference Database Entry</a:t>
            </a:r>
          </a:p>
        </p:txBody>
      </p:sp>
      <p:cxnSp>
        <p:nvCxnSpPr>
          <p:cNvPr id="30" name="Straight Connector 29">
            <a:extLst>
              <a:ext uri="{FF2B5EF4-FFF2-40B4-BE49-F238E27FC236}">
                <a16:creationId xmlns:a16="http://schemas.microsoft.com/office/drawing/2014/main" id="{5F4C5FF5-66E3-0381-025F-8F880E7FC606}"/>
              </a:ext>
            </a:extLst>
          </p:cNvPr>
          <p:cNvCxnSpPr>
            <a:cxnSpLocks/>
          </p:cNvCxnSpPr>
          <p:nvPr/>
        </p:nvCxnSpPr>
        <p:spPr>
          <a:xfrm>
            <a:off x="4797727" y="2635206"/>
            <a:ext cx="1740141" cy="3476"/>
          </a:xfrm>
          <a:prstGeom prst="line">
            <a:avLst/>
          </a:prstGeom>
          <a:ln w="12382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203F541C-6A1A-BEDD-0183-1DB9263D761B}"/>
              </a:ext>
            </a:extLst>
          </p:cNvPr>
          <p:cNvCxnSpPr>
            <a:cxnSpLocks/>
          </p:cNvCxnSpPr>
          <p:nvPr/>
        </p:nvCxnSpPr>
        <p:spPr>
          <a:xfrm>
            <a:off x="4822042" y="4723404"/>
            <a:ext cx="1729364" cy="0"/>
          </a:xfrm>
          <a:prstGeom prst="line">
            <a:avLst/>
          </a:prstGeom>
          <a:ln w="123825">
            <a:solidFill>
              <a:srgbClr val="FF1A82"/>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128C82C-2E15-392D-5D61-A9B9534738E3}"/>
              </a:ext>
            </a:extLst>
          </p:cNvPr>
          <p:cNvSpPr txBox="1"/>
          <p:nvPr/>
        </p:nvSpPr>
        <p:spPr>
          <a:xfrm>
            <a:off x="7537539" y="5006489"/>
            <a:ext cx="793206" cy="307777"/>
          </a:xfrm>
          <a:prstGeom prst="rect">
            <a:avLst/>
          </a:prstGeom>
          <a:noFill/>
        </p:spPr>
        <p:txBody>
          <a:bodyPr wrap="square" rtlCol="0">
            <a:spAutoFit/>
          </a:bodyPr>
          <a:lstStyle/>
          <a:p>
            <a:r>
              <a:rPr lang="en-US" sz="1400" dirty="0"/>
              <a:t>Events</a:t>
            </a:r>
          </a:p>
        </p:txBody>
      </p:sp>
      <p:sp>
        <p:nvSpPr>
          <p:cNvPr id="33" name="TextBox 32">
            <a:extLst>
              <a:ext uri="{FF2B5EF4-FFF2-40B4-BE49-F238E27FC236}">
                <a16:creationId xmlns:a16="http://schemas.microsoft.com/office/drawing/2014/main" id="{F3DFA9E0-1063-41AB-5891-A8FB8D174104}"/>
              </a:ext>
            </a:extLst>
          </p:cNvPr>
          <p:cNvSpPr txBox="1"/>
          <p:nvPr/>
        </p:nvSpPr>
        <p:spPr>
          <a:xfrm>
            <a:off x="7356825" y="2955981"/>
            <a:ext cx="1155804" cy="369332"/>
          </a:xfrm>
          <a:prstGeom prst="rect">
            <a:avLst/>
          </a:prstGeom>
          <a:noFill/>
        </p:spPr>
        <p:txBody>
          <a:bodyPr wrap="square" rtlCol="0">
            <a:spAutoFit/>
          </a:bodyPr>
          <a:lstStyle/>
          <a:p>
            <a:r>
              <a:rPr lang="en-US" sz="1400" dirty="0"/>
              <a:t>Transactions</a:t>
            </a:r>
            <a:r>
              <a:rPr lang="en-US" dirty="0"/>
              <a:t>	</a:t>
            </a:r>
          </a:p>
        </p:txBody>
      </p:sp>
      <p:cxnSp>
        <p:nvCxnSpPr>
          <p:cNvPr id="34" name="Straight Connector 33">
            <a:extLst>
              <a:ext uri="{FF2B5EF4-FFF2-40B4-BE49-F238E27FC236}">
                <a16:creationId xmlns:a16="http://schemas.microsoft.com/office/drawing/2014/main" id="{283B3458-71D4-5904-7B72-0D95A9282DDE}"/>
              </a:ext>
            </a:extLst>
          </p:cNvPr>
          <p:cNvCxnSpPr>
            <a:cxnSpLocks/>
          </p:cNvCxnSpPr>
          <p:nvPr/>
        </p:nvCxnSpPr>
        <p:spPr>
          <a:xfrm>
            <a:off x="4822042" y="3606104"/>
            <a:ext cx="1730920" cy="0"/>
          </a:xfrm>
          <a:prstGeom prst="line">
            <a:avLst/>
          </a:prstGeom>
          <a:ln w="123825">
            <a:solidFill>
              <a:srgbClr val="92D050"/>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A212DD9-3161-7E12-F93D-DD3607011EFD}"/>
              </a:ext>
            </a:extLst>
          </p:cNvPr>
          <p:cNvSpPr txBox="1"/>
          <p:nvPr/>
        </p:nvSpPr>
        <p:spPr>
          <a:xfrm>
            <a:off x="7612357" y="4027435"/>
            <a:ext cx="644740" cy="369332"/>
          </a:xfrm>
          <a:prstGeom prst="rect">
            <a:avLst/>
          </a:prstGeom>
          <a:noFill/>
        </p:spPr>
        <p:txBody>
          <a:bodyPr wrap="square" rtlCol="0">
            <a:spAutoFit/>
          </a:bodyPr>
          <a:lstStyle/>
          <a:p>
            <a:r>
              <a:rPr lang="en-US" sz="1400" dirty="0"/>
              <a:t>Data</a:t>
            </a:r>
            <a:r>
              <a:rPr lang="en-US" dirty="0"/>
              <a:t>	</a:t>
            </a:r>
          </a:p>
        </p:txBody>
      </p:sp>
      <p:sp>
        <p:nvSpPr>
          <p:cNvPr id="37" name="Rectangle 36">
            <a:extLst>
              <a:ext uri="{FF2B5EF4-FFF2-40B4-BE49-F238E27FC236}">
                <a16:creationId xmlns:a16="http://schemas.microsoft.com/office/drawing/2014/main" id="{94C1C140-36E1-D7A5-A643-7DAEED7F8A2D}"/>
              </a:ext>
            </a:extLst>
          </p:cNvPr>
          <p:cNvSpPr/>
          <p:nvPr/>
        </p:nvSpPr>
        <p:spPr>
          <a:xfrm>
            <a:off x="2249348" y="4024311"/>
            <a:ext cx="2476083" cy="354153"/>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Evaluate Client Requirements</a:t>
            </a:r>
            <a:endParaRPr lang="en-US" dirty="0">
              <a:solidFill>
                <a:schemeClr val="tx1"/>
              </a:solidFill>
            </a:endParaRPr>
          </a:p>
        </p:txBody>
      </p:sp>
      <p:sp>
        <p:nvSpPr>
          <p:cNvPr id="38" name="TextBox 37">
            <a:extLst>
              <a:ext uri="{FF2B5EF4-FFF2-40B4-BE49-F238E27FC236}">
                <a16:creationId xmlns:a16="http://schemas.microsoft.com/office/drawing/2014/main" id="{4928C1B9-CBBF-BF23-6BA5-1048C14031E9}"/>
              </a:ext>
            </a:extLst>
          </p:cNvPr>
          <p:cNvSpPr txBox="1"/>
          <p:nvPr/>
        </p:nvSpPr>
        <p:spPr>
          <a:xfrm>
            <a:off x="5892329" y="1778164"/>
            <a:ext cx="2183179" cy="369332"/>
          </a:xfrm>
          <a:prstGeom prst="rect">
            <a:avLst/>
          </a:prstGeom>
          <a:noFill/>
          <a:effectLst>
            <a:glow rad="101600">
              <a:srgbClr val="F51652">
                <a:alpha val="56000"/>
              </a:srgbClr>
            </a:glow>
            <a:softEdge rad="178092"/>
          </a:effectLst>
        </p:spPr>
        <p:txBody>
          <a:bodyPr wrap="square" rtlCol="0">
            <a:spAutoFit/>
          </a:bodyPr>
          <a:lstStyle/>
          <a:p>
            <a:r>
              <a:rPr lang="en-US" b="1" i="1" dirty="0"/>
              <a:t>Redfish/Swordfish</a:t>
            </a:r>
          </a:p>
        </p:txBody>
      </p:sp>
      <p:sp>
        <p:nvSpPr>
          <p:cNvPr id="41" name="Rectangle 40">
            <a:extLst>
              <a:ext uri="{FF2B5EF4-FFF2-40B4-BE49-F238E27FC236}">
                <a16:creationId xmlns:a16="http://schemas.microsoft.com/office/drawing/2014/main" id="{E7586F5F-1030-076E-8EE5-5419673A768B}"/>
              </a:ext>
            </a:extLst>
          </p:cNvPr>
          <p:cNvSpPr/>
          <p:nvPr/>
        </p:nvSpPr>
        <p:spPr>
          <a:xfrm rot="16200000">
            <a:off x="5170702" y="3655794"/>
            <a:ext cx="3093770" cy="211348"/>
          </a:xfrm>
          <a:prstGeom prst="rect">
            <a:avLst/>
          </a:prstGeom>
          <a:solidFill>
            <a:srgbClr val="C649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Queue</a:t>
            </a:r>
          </a:p>
        </p:txBody>
      </p:sp>
      <p:cxnSp>
        <p:nvCxnSpPr>
          <p:cNvPr id="42" name="Straight Connector 41">
            <a:extLst>
              <a:ext uri="{FF2B5EF4-FFF2-40B4-BE49-F238E27FC236}">
                <a16:creationId xmlns:a16="http://schemas.microsoft.com/office/drawing/2014/main" id="{993E7190-DFBE-20A4-3DB5-C75042CA8018}"/>
              </a:ext>
            </a:extLst>
          </p:cNvPr>
          <p:cNvCxnSpPr>
            <a:cxnSpLocks/>
          </p:cNvCxnSpPr>
          <p:nvPr/>
        </p:nvCxnSpPr>
        <p:spPr>
          <a:xfrm>
            <a:off x="6897306" y="2638682"/>
            <a:ext cx="2018258" cy="0"/>
          </a:xfrm>
          <a:prstGeom prst="line">
            <a:avLst/>
          </a:prstGeom>
          <a:ln w="123825">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54CBFF8C-C9FE-AE99-FB4C-4EA81FEF0C55}"/>
              </a:ext>
            </a:extLst>
          </p:cNvPr>
          <p:cNvCxnSpPr>
            <a:cxnSpLocks/>
          </p:cNvCxnSpPr>
          <p:nvPr/>
        </p:nvCxnSpPr>
        <p:spPr>
          <a:xfrm>
            <a:off x="7025415" y="3617011"/>
            <a:ext cx="1890149" cy="1"/>
          </a:xfrm>
          <a:prstGeom prst="line">
            <a:avLst/>
          </a:prstGeom>
          <a:ln w="123825">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50000B56-F045-7A58-1A58-FE5D9AB54E76}"/>
              </a:ext>
            </a:extLst>
          </p:cNvPr>
          <p:cNvCxnSpPr>
            <a:cxnSpLocks/>
          </p:cNvCxnSpPr>
          <p:nvPr/>
        </p:nvCxnSpPr>
        <p:spPr>
          <a:xfrm flipV="1">
            <a:off x="7025415" y="4727481"/>
            <a:ext cx="1890149" cy="9982"/>
          </a:xfrm>
          <a:prstGeom prst="line">
            <a:avLst/>
          </a:prstGeom>
          <a:ln w="123825">
            <a:solidFill>
              <a:srgbClr val="FF1A82"/>
            </a:solidFill>
          </a:ln>
        </p:spPr>
        <p:style>
          <a:lnRef idx="2">
            <a:schemeClr val="accent1"/>
          </a:lnRef>
          <a:fillRef idx="0">
            <a:schemeClr val="accent1"/>
          </a:fillRef>
          <a:effectRef idx="1">
            <a:schemeClr val="accent1"/>
          </a:effectRef>
          <a:fontRef idx="minor">
            <a:schemeClr val="tx1"/>
          </a:fontRef>
        </p:style>
      </p:cxnSp>
      <p:sp>
        <p:nvSpPr>
          <p:cNvPr id="57" name="Title 1">
            <a:extLst>
              <a:ext uri="{FF2B5EF4-FFF2-40B4-BE49-F238E27FC236}">
                <a16:creationId xmlns:a16="http://schemas.microsoft.com/office/drawing/2014/main" id="{03C885E4-9002-C394-119B-98DD4E3B6569}"/>
              </a:ext>
            </a:extLst>
          </p:cNvPr>
          <p:cNvSpPr>
            <a:spLocks noGrp="1"/>
          </p:cNvSpPr>
          <p:nvPr>
            <p:ph type="title"/>
          </p:nvPr>
        </p:nvSpPr>
        <p:spPr/>
        <p:txBody>
          <a:bodyPr/>
          <a:lstStyle/>
          <a:p>
            <a:r>
              <a:rPr lang="en-US" dirty="0"/>
              <a:t>Sunfish</a:t>
            </a:r>
          </a:p>
        </p:txBody>
      </p:sp>
      <p:sp>
        <p:nvSpPr>
          <p:cNvPr id="2" name="TextBox 1">
            <a:extLst>
              <a:ext uri="{FF2B5EF4-FFF2-40B4-BE49-F238E27FC236}">
                <a16:creationId xmlns:a16="http://schemas.microsoft.com/office/drawing/2014/main" id="{72E5D41C-E808-2013-9B4C-5B840D6879EA}"/>
              </a:ext>
            </a:extLst>
          </p:cNvPr>
          <p:cNvSpPr txBox="1"/>
          <p:nvPr/>
        </p:nvSpPr>
        <p:spPr>
          <a:xfrm>
            <a:off x="216764" y="1845833"/>
            <a:ext cx="1931415" cy="4801314"/>
          </a:xfrm>
          <a:prstGeom prst="rect">
            <a:avLst/>
          </a:prstGeom>
          <a:noFill/>
        </p:spPr>
        <p:txBody>
          <a:bodyPr wrap="square" rtlCol="0">
            <a:spAutoFit/>
          </a:bodyPr>
          <a:lstStyle/>
          <a:p>
            <a:r>
              <a:rPr lang="en-US" dirty="0"/>
              <a:t>The Sunfish Composability Manager provides Application Domain Clients with Deep-Learning Resource Aggregation Optimization, a Graph Database for informational queries, and can  reduce the amount of traffic to the Sunfish Core services.</a:t>
            </a:r>
          </a:p>
          <a:p>
            <a:r>
              <a:rPr lang="en-US" dirty="0"/>
              <a:t> </a:t>
            </a:r>
          </a:p>
        </p:txBody>
      </p:sp>
    </p:spTree>
    <p:extLst>
      <p:ext uri="{BB962C8B-B14F-4D97-AF65-F5344CB8AC3E}">
        <p14:creationId xmlns:p14="http://schemas.microsoft.com/office/powerpoint/2010/main" val="54034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9C7C-DA53-C060-466B-97DD893080B1}"/>
              </a:ext>
            </a:extLst>
          </p:cNvPr>
          <p:cNvSpPr>
            <a:spLocks noGrp="1"/>
          </p:cNvSpPr>
          <p:nvPr>
            <p:ph type="title"/>
          </p:nvPr>
        </p:nvSpPr>
        <p:spPr/>
        <p:txBody>
          <a:bodyPr/>
          <a:lstStyle/>
          <a:p>
            <a:r>
              <a:rPr lang="en-US" dirty="0"/>
              <a:t>H3 Platforms/Sunfish Presentation</a:t>
            </a:r>
          </a:p>
        </p:txBody>
      </p:sp>
      <p:sp>
        <p:nvSpPr>
          <p:cNvPr id="4" name="Slide Number Placeholder 3">
            <a:extLst>
              <a:ext uri="{FF2B5EF4-FFF2-40B4-BE49-F238E27FC236}">
                <a16:creationId xmlns:a16="http://schemas.microsoft.com/office/drawing/2014/main" id="{62EE916F-34B2-3D33-5A82-7FCB1B5B942D}"/>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
        <p:nvSpPr>
          <p:cNvPr id="5" name="Footer Placeholder 4">
            <a:extLst>
              <a:ext uri="{FF2B5EF4-FFF2-40B4-BE49-F238E27FC236}">
                <a16:creationId xmlns:a16="http://schemas.microsoft.com/office/drawing/2014/main" id="{FE64D060-D641-48C7-287C-ABCDBD34095F}"/>
              </a:ext>
            </a:extLst>
          </p:cNvPr>
          <p:cNvSpPr>
            <a:spLocks noGrp="1"/>
          </p:cNvSpPr>
          <p:nvPr>
            <p:ph type="ftr" sz="quarter" idx="15"/>
          </p:nvPr>
        </p:nvSpPr>
        <p:spPr/>
        <p:txBody>
          <a:bodyPr/>
          <a:lstStyle/>
          <a:p>
            <a:r>
              <a:rPr lang="en-US"/>
              <a:t>© OpenFabrics Alliance</a:t>
            </a:r>
            <a:endParaRPr lang="en-US" dirty="0"/>
          </a:p>
        </p:txBody>
      </p:sp>
      <p:pic>
        <p:nvPicPr>
          <p:cNvPr id="1025" name="Picture 1" descr="Sunfish demo (1).pptx">
            <a:extLst>
              <a:ext uri="{FF2B5EF4-FFF2-40B4-BE49-F238E27FC236}">
                <a16:creationId xmlns:a16="http://schemas.microsoft.com/office/drawing/2014/main" id="{03368335-CD01-D804-177A-9C976478B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800" y="1276473"/>
            <a:ext cx="8953899" cy="50370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3C5E81B5-C8D6-B889-222F-92E5E11EFE70}"/>
              </a:ext>
            </a:extLst>
          </p:cNvPr>
          <p:cNvSpPr>
            <a:spLocks noChangeArrowheads="1"/>
          </p:cNvSpPr>
          <p:nvPr/>
        </p:nvSpPr>
        <p:spPr bwMode="auto">
          <a:xfrm flipV="1">
            <a:off x="1935774" y="-1577891"/>
            <a:ext cx="77869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C06C22B1-8C60-6D62-91A4-8D233B5DD207}"/>
              </a:ext>
            </a:extLst>
          </p:cNvPr>
          <p:cNvSpPr txBox="1"/>
          <p:nvPr/>
        </p:nvSpPr>
        <p:spPr>
          <a:xfrm>
            <a:off x="190005" y="5319917"/>
            <a:ext cx="4227519" cy="523220"/>
          </a:xfrm>
          <a:prstGeom prst="rect">
            <a:avLst/>
          </a:prstGeom>
          <a:noFill/>
        </p:spPr>
        <p:txBody>
          <a:bodyPr wrap="square" rtlCol="0">
            <a:spAutoFit/>
          </a:bodyPr>
          <a:lstStyle/>
          <a:p>
            <a:r>
              <a:rPr lang="en-US" sz="2800" dirty="0"/>
              <a:t>Brian Pan from H3 Platform</a:t>
            </a:r>
          </a:p>
        </p:txBody>
      </p:sp>
    </p:spTree>
    <p:extLst>
      <p:ext uri="{BB962C8B-B14F-4D97-AF65-F5344CB8AC3E}">
        <p14:creationId xmlns:p14="http://schemas.microsoft.com/office/powerpoint/2010/main" val="311559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EEB76-23FC-6342-2C15-AEE77F1B1E3E}"/>
              </a:ext>
            </a:extLst>
          </p:cNvPr>
          <p:cNvSpPr>
            <a:spLocks noGrp="1"/>
          </p:cNvSpPr>
          <p:nvPr>
            <p:ph type="title"/>
          </p:nvPr>
        </p:nvSpPr>
        <p:spPr/>
        <p:txBody>
          <a:bodyPr/>
          <a:lstStyle/>
          <a:p>
            <a:r>
              <a:rPr lang="en-US" dirty="0"/>
              <a:t>Flux/Sunfish Presentation</a:t>
            </a:r>
          </a:p>
        </p:txBody>
      </p:sp>
      <p:sp>
        <p:nvSpPr>
          <p:cNvPr id="4" name="Slide Number Placeholder 3">
            <a:extLst>
              <a:ext uri="{FF2B5EF4-FFF2-40B4-BE49-F238E27FC236}">
                <a16:creationId xmlns:a16="http://schemas.microsoft.com/office/drawing/2014/main" id="{51E5D889-F230-1896-F5BC-64DE0DA7B5CC}"/>
              </a:ext>
            </a:extLst>
          </p:cNvPr>
          <p:cNvSpPr>
            <a:spLocks noGrp="1"/>
          </p:cNvSpPr>
          <p:nvPr>
            <p:ph type="sldNum" sz="quarter" idx="11"/>
          </p:nvPr>
        </p:nvSpPr>
        <p:spPr>
          <a:xfrm>
            <a:off x="5721550" y="6401351"/>
            <a:ext cx="2743200" cy="365125"/>
          </a:xfrm>
        </p:spPr>
        <p:txBody>
          <a:bodyPr/>
          <a:lstStyle/>
          <a:p>
            <a:fld id="{0743EA0E-C5B1-48EC-8082-F253EA88050D}" type="slidenum">
              <a:rPr lang="en-US" smtClean="0"/>
              <a:pPr/>
              <a:t>8</a:t>
            </a:fld>
            <a:endParaRPr lang="en-US" dirty="0"/>
          </a:p>
        </p:txBody>
      </p:sp>
      <p:sp>
        <p:nvSpPr>
          <p:cNvPr id="5" name="Footer Placeholder 4">
            <a:extLst>
              <a:ext uri="{FF2B5EF4-FFF2-40B4-BE49-F238E27FC236}">
                <a16:creationId xmlns:a16="http://schemas.microsoft.com/office/drawing/2014/main" id="{7B2B634F-7956-F1F4-1199-BE2906C43FDF}"/>
              </a:ext>
            </a:extLst>
          </p:cNvPr>
          <p:cNvSpPr>
            <a:spLocks noGrp="1"/>
          </p:cNvSpPr>
          <p:nvPr>
            <p:ph type="ftr" sz="quarter" idx="15"/>
          </p:nvPr>
        </p:nvSpPr>
        <p:spPr/>
        <p:txBody>
          <a:bodyPr/>
          <a:lstStyle/>
          <a:p>
            <a:r>
              <a:rPr lang="en-US"/>
              <a:t>© OpenFabrics Alliance</a:t>
            </a:r>
            <a:endParaRPr lang="en-US" dirty="0"/>
          </a:p>
        </p:txBody>
      </p:sp>
      <p:sp>
        <p:nvSpPr>
          <p:cNvPr id="6" name="Slide Number Placeholder 3">
            <a:extLst>
              <a:ext uri="{FF2B5EF4-FFF2-40B4-BE49-F238E27FC236}">
                <a16:creationId xmlns:a16="http://schemas.microsoft.com/office/drawing/2014/main" id="{558D3DA8-975F-0861-DF21-2BD3808F9755}"/>
              </a:ext>
            </a:extLst>
          </p:cNvPr>
          <p:cNvSpPr txBox="1">
            <a:spLocks/>
          </p:cNvSpPr>
          <p:nvPr/>
        </p:nvSpPr>
        <p:spPr>
          <a:xfrm>
            <a:off x="6647826" y="6401351"/>
            <a:ext cx="27432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743EA0E-C5B1-48EC-8082-F253EA88050D}" type="slidenum">
              <a:rPr lang="en-US" smtClean="0"/>
              <a:pPr/>
              <a:t>8</a:t>
            </a:fld>
            <a:endParaRPr lang="en-US" dirty="0"/>
          </a:p>
        </p:txBody>
      </p:sp>
      <p:sp>
        <p:nvSpPr>
          <p:cNvPr id="7" name="CustomShape 35">
            <a:extLst>
              <a:ext uri="{FF2B5EF4-FFF2-40B4-BE49-F238E27FC236}">
                <a16:creationId xmlns:a16="http://schemas.microsoft.com/office/drawing/2014/main" id="{E0FF0A33-8AD4-405A-368B-D4DD6AB5A2C6}"/>
              </a:ext>
            </a:extLst>
          </p:cNvPr>
          <p:cNvSpPr/>
          <p:nvPr/>
        </p:nvSpPr>
        <p:spPr>
          <a:xfrm flipH="1">
            <a:off x="3274162" y="1628832"/>
            <a:ext cx="1786991" cy="368542"/>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r>
              <a:rPr lang="en-US" sz="1050" b="1" spc="-1" dirty="0">
                <a:latin typeface="Arial" panose="020B0604020202020204" pitchFamily="34" charset="0"/>
                <a:cs typeface="Arial" panose="020B0604020202020204" pitchFamily="34" charset="0"/>
              </a:rPr>
              <a:t>Clients</a:t>
            </a:r>
            <a:endParaRPr lang="en-IE" sz="1050" b="1" spc="-1" dirty="0">
              <a:latin typeface="Arial" panose="020B0604020202020204" pitchFamily="34" charset="0"/>
              <a:cs typeface="Arial" panose="020B0604020202020204" pitchFamily="34" charset="0"/>
            </a:endParaRPr>
          </a:p>
        </p:txBody>
      </p:sp>
      <p:sp>
        <p:nvSpPr>
          <p:cNvPr id="8" name="CustomShape 37">
            <a:extLst>
              <a:ext uri="{FF2B5EF4-FFF2-40B4-BE49-F238E27FC236}">
                <a16:creationId xmlns:a16="http://schemas.microsoft.com/office/drawing/2014/main" id="{8FDB31D0-5233-F8EF-9F50-442144C0594F}"/>
              </a:ext>
            </a:extLst>
          </p:cNvPr>
          <p:cNvSpPr/>
          <p:nvPr/>
        </p:nvSpPr>
        <p:spPr>
          <a:xfrm flipH="1">
            <a:off x="7662484" y="1553594"/>
            <a:ext cx="4382749" cy="368542"/>
          </a:xfrm>
          <a:prstGeom prst="roundRect">
            <a:avLst>
              <a:gd name="adj" fmla="val 16667"/>
            </a:avLst>
          </a:prstGeom>
          <a:ln/>
        </p:spPr>
        <p:style>
          <a:lnRef idx="1">
            <a:schemeClr val="accent4"/>
          </a:lnRef>
          <a:fillRef idx="2">
            <a:schemeClr val="accent4"/>
          </a:fillRef>
          <a:effectRef idx="1">
            <a:schemeClr val="accent4"/>
          </a:effectRef>
          <a:fontRef idx="minor">
            <a:schemeClr val="dk1"/>
          </a:fontRef>
        </p:style>
        <p:txBody>
          <a:bodyPr lIns="90000" tIns="45000" rIns="90000" bIns="45000" anchor="ctr">
            <a:noAutofit/>
          </a:bodyPr>
          <a:lstStyle/>
          <a:p>
            <a:pPr algn="ctr"/>
            <a:r>
              <a:rPr lang="en-US" sz="1050" b="1" spc="-1" dirty="0">
                <a:latin typeface="Arial" panose="020B0604020202020204" pitchFamily="34" charset="0"/>
                <a:cs typeface="Arial" panose="020B0604020202020204" pitchFamily="34" charset="0"/>
              </a:rPr>
              <a:t>Management Layer</a:t>
            </a:r>
            <a:endParaRPr lang="en-IE" sz="1050" b="1" spc="-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7BA9A32-C3BD-4D4E-4B18-55B9C4CE930C}"/>
              </a:ext>
            </a:extLst>
          </p:cNvPr>
          <p:cNvSpPr/>
          <p:nvPr/>
        </p:nvSpPr>
        <p:spPr>
          <a:xfrm>
            <a:off x="6884477" y="2231015"/>
            <a:ext cx="1671057" cy="3482397"/>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900" b="1" dirty="0">
                <a:solidFill>
                  <a:schemeClr val="bg1"/>
                </a:solidFill>
                <a:ea typeface="Open Sans"/>
                <a:cs typeface="Open Sans"/>
              </a:rPr>
              <a:t>CDI Composition Interface</a:t>
            </a:r>
          </a:p>
        </p:txBody>
      </p:sp>
      <p:sp>
        <p:nvSpPr>
          <p:cNvPr id="10" name="Rectangle 9">
            <a:extLst>
              <a:ext uri="{FF2B5EF4-FFF2-40B4-BE49-F238E27FC236}">
                <a16:creationId xmlns:a16="http://schemas.microsoft.com/office/drawing/2014/main" id="{4101C5E5-0D90-EA3A-D37C-CEE48CEEC867}"/>
              </a:ext>
            </a:extLst>
          </p:cNvPr>
          <p:cNvSpPr/>
          <p:nvPr/>
        </p:nvSpPr>
        <p:spPr>
          <a:xfrm>
            <a:off x="8742788" y="2117018"/>
            <a:ext cx="3081774" cy="4248353"/>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400" dirty="0">
                <a:solidFill>
                  <a:schemeClr val="bg1"/>
                </a:solidFill>
              </a:rPr>
              <a:t>Redfish/Swordfish</a:t>
            </a:r>
          </a:p>
          <a:p>
            <a:pPr algn="ctr"/>
            <a:endParaRPr lang="en-US" b="1" dirty="0">
              <a:solidFill>
                <a:schemeClr val="bg1"/>
              </a:solidFill>
              <a:ea typeface="Open Sans"/>
              <a:cs typeface="Open Sans"/>
            </a:endParaRPr>
          </a:p>
        </p:txBody>
      </p:sp>
      <p:sp>
        <p:nvSpPr>
          <p:cNvPr id="11" name="Can 13">
            <a:extLst>
              <a:ext uri="{FF2B5EF4-FFF2-40B4-BE49-F238E27FC236}">
                <a16:creationId xmlns:a16="http://schemas.microsoft.com/office/drawing/2014/main" id="{9ED518F3-4E68-332B-DE3F-895110E36871}"/>
              </a:ext>
            </a:extLst>
          </p:cNvPr>
          <p:cNvSpPr/>
          <p:nvPr/>
        </p:nvSpPr>
        <p:spPr>
          <a:xfrm>
            <a:off x="6809294" y="6011325"/>
            <a:ext cx="1801699" cy="566980"/>
          </a:xfrm>
          <a:prstGeom prst="ca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Graph Reference Database</a:t>
            </a:r>
          </a:p>
        </p:txBody>
      </p:sp>
      <p:sp>
        <p:nvSpPr>
          <p:cNvPr id="12" name="Rectangle 11">
            <a:extLst>
              <a:ext uri="{FF2B5EF4-FFF2-40B4-BE49-F238E27FC236}">
                <a16:creationId xmlns:a16="http://schemas.microsoft.com/office/drawing/2014/main" id="{49DFF1B7-7F44-4869-A7C8-1B4778BB5312}"/>
              </a:ext>
            </a:extLst>
          </p:cNvPr>
          <p:cNvSpPr/>
          <p:nvPr/>
        </p:nvSpPr>
        <p:spPr>
          <a:xfrm>
            <a:off x="6884477" y="2616278"/>
            <a:ext cx="1671057" cy="515105"/>
          </a:xfrm>
          <a:prstGeom prst="rect">
            <a:avLst/>
          </a:prstGeom>
          <a:solidFill>
            <a:srgbClr val="365909">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rPr>
              <a:t>Resource Control Operations</a:t>
            </a:r>
          </a:p>
        </p:txBody>
      </p:sp>
      <p:sp>
        <p:nvSpPr>
          <p:cNvPr id="13" name="Rectangle 12">
            <a:extLst>
              <a:ext uri="{FF2B5EF4-FFF2-40B4-BE49-F238E27FC236}">
                <a16:creationId xmlns:a16="http://schemas.microsoft.com/office/drawing/2014/main" id="{75494322-3A86-4BEF-7D29-6366DA340CC3}"/>
              </a:ext>
            </a:extLst>
          </p:cNvPr>
          <p:cNvSpPr/>
          <p:nvPr/>
        </p:nvSpPr>
        <p:spPr>
          <a:xfrm>
            <a:off x="6884477" y="3130491"/>
            <a:ext cx="1671057" cy="515105"/>
          </a:xfrm>
          <a:prstGeom prst="rect">
            <a:avLst/>
          </a:prstGeom>
          <a:solidFill>
            <a:srgbClr val="51860E">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rPr>
              <a:t>Resource Graph Representation </a:t>
            </a:r>
            <a:endParaRPr lang="en-US" sz="1100" dirty="0">
              <a:solidFill>
                <a:schemeClr val="bg1"/>
              </a:solidFill>
              <a:ea typeface="Open Sans"/>
              <a:cs typeface="Open Sans"/>
            </a:endParaRPr>
          </a:p>
        </p:txBody>
      </p:sp>
      <p:sp>
        <p:nvSpPr>
          <p:cNvPr id="14" name="Rectangle 13">
            <a:extLst>
              <a:ext uri="{FF2B5EF4-FFF2-40B4-BE49-F238E27FC236}">
                <a16:creationId xmlns:a16="http://schemas.microsoft.com/office/drawing/2014/main" id="{AB57B0B9-0CAB-CCC4-115D-EFF7C5165CFB}"/>
              </a:ext>
            </a:extLst>
          </p:cNvPr>
          <p:cNvSpPr/>
          <p:nvPr/>
        </p:nvSpPr>
        <p:spPr>
          <a:xfrm>
            <a:off x="6884477" y="3644703"/>
            <a:ext cx="1671057" cy="515105"/>
          </a:xfrm>
          <a:prstGeom prst="rect">
            <a:avLst/>
          </a:prstGeom>
          <a:solidFill>
            <a:srgbClr val="6CB312">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rPr>
              <a:t>Resource Events</a:t>
            </a:r>
            <a:endParaRPr lang="en-US" sz="1100" dirty="0">
              <a:solidFill>
                <a:schemeClr val="bg1"/>
              </a:solidFill>
              <a:ea typeface="Open Sans"/>
              <a:cs typeface="Open Sans"/>
            </a:endParaRPr>
          </a:p>
        </p:txBody>
      </p:sp>
      <p:sp>
        <p:nvSpPr>
          <p:cNvPr id="15" name="Rectangle 14">
            <a:extLst>
              <a:ext uri="{FF2B5EF4-FFF2-40B4-BE49-F238E27FC236}">
                <a16:creationId xmlns:a16="http://schemas.microsoft.com/office/drawing/2014/main" id="{B8E646ED-7A34-0C4E-953A-C2717675CB08}"/>
              </a:ext>
            </a:extLst>
          </p:cNvPr>
          <p:cNvSpPr/>
          <p:nvPr/>
        </p:nvSpPr>
        <p:spPr>
          <a:xfrm>
            <a:off x="6884476" y="4158916"/>
            <a:ext cx="1671057" cy="515105"/>
          </a:xfrm>
          <a:prstGeom prst="rect">
            <a:avLst/>
          </a:prstGeom>
          <a:solidFill>
            <a:srgbClr val="AAEE54">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rPr>
              <a:t>Evaluate Client Requirements</a:t>
            </a:r>
            <a:endParaRPr lang="en-US" sz="1100" dirty="0">
              <a:solidFill>
                <a:schemeClr val="bg1"/>
              </a:solidFill>
              <a:ea typeface="Open Sans"/>
              <a:cs typeface="Open Sans"/>
            </a:endParaRPr>
          </a:p>
        </p:txBody>
      </p:sp>
      <p:sp>
        <p:nvSpPr>
          <p:cNvPr id="16" name="Rectangle 15">
            <a:extLst>
              <a:ext uri="{FF2B5EF4-FFF2-40B4-BE49-F238E27FC236}">
                <a16:creationId xmlns:a16="http://schemas.microsoft.com/office/drawing/2014/main" id="{3FB72224-C8E9-0BBC-5C34-979B325CEDBB}"/>
              </a:ext>
            </a:extLst>
          </p:cNvPr>
          <p:cNvSpPr/>
          <p:nvPr/>
        </p:nvSpPr>
        <p:spPr>
          <a:xfrm>
            <a:off x="6884477" y="4673128"/>
            <a:ext cx="1671057" cy="515105"/>
          </a:xfrm>
          <a:prstGeom prst="rect">
            <a:avLst/>
          </a:prstGeom>
          <a:solidFill>
            <a:srgbClr val="C6F48D">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rPr>
              <a:t>Composition Policies</a:t>
            </a:r>
            <a:endParaRPr lang="en-US" sz="1100" dirty="0">
              <a:solidFill>
                <a:schemeClr val="bg1"/>
              </a:solidFill>
              <a:ea typeface="Open Sans"/>
              <a:cs typeface="Open Sans"/>
            </a:endParaRPr>
          </a:p>
        </p:txBody>
      </p:sp>
      <p:sp>
        <p:nvSpPr>
          <p:cNvPr id="17" name="Rectangle 16">
            <a:extLst>
              <a:ext uri="{FF2B5EF4-FFF2-40B4-BE49-F238E27FC236}">
                <a16:creationId xmlns:a16="http://schemas.microsoft.com/office/drawing/2014/main" id="{2C097CEC-5826-E256-8074-B6AF8BF76D4E}"/>
              </a:ext>
            </a:extLst>
          </p:cNvPr>
          <p:cNvSpPr/>
          <p:nvPr/>
        </p:nvSpPr>
        <p:spPr>
          <a:xfrm>
            <a:off x="6884476" y="5187341"/>
            <a:ext cx="1671057" cy="515105"/>
          </a:xfrm>
          <a:prstGeom prst="rect">
            <a:avLst/>
          </a:prstGeom>
          <a:solidFill>
            <a:srgbClr val="E3F9C6">
              <a:alpha val="60000"/>
            </a:srgb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100" dirty="0">
                <a:solidFill>
                  <a:schemeClr val="bg1"/>
                </a:solidFill>
              </a:rPr>
              <a:t>Authorization Block</a:t>
            </a:r>
          </a:p>
        </p:txBody>
      </p:sp>
      <p:cxnSp>
        <p:nvCxnSpPr>
          <p:cNvPr id="18" name="Straight Arrow Connector 17">
            <a:extLst>
              <a:ext uri="{FF2B5EF4-FFF2-40B4-BE49-F238E27FC236}">
                <a16:creationId xmlns:a16="http://schemas.microsoft.com/office/drawing/2014/main" id="{396DA85E-57C8-7B49-DF27-D234834CF0FD}"/>
              </a:ext>
            </a:extLst>
          </p:cNvPr>
          <p:cNvCxnSpPr/>
          <p:nvPr/>
        </p:nvCxnSpPr>
        <p:spPr>
          <a:xfrm flipV="1">
            <a:off x="6850628" y="3377875"/>
            <a:ext cx="81134" cy="1096"/>
          </a:xfrm>
          <a:prstGeom prst="straightConnector1">
            <a:avLst/>
          </a:prstGeom>
          <a:ln>
            <a:solidFill>
              <a:srgbClr val="C72020"/>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D9EA94A-80AC-EDE6-12DE-65729C7464F7}"/>
              </a:ext>
            </a:extLst>
          </p:cNvPr>
          <p:cNvCxnSpPr>
            <a:cxnSpLocks/>
          </p:cNvCxnSpPr>
          <p:nvPr/>
        </p:nvCxnSpPr>
        <p:spPr>
          <a:xfrm>
            <a:off x="8353044" y="5528262"/>
            <a:ext cx="6142" cy="277412"/>
          </a:xfrm>
          <a:prstGeom prst="straightConnector1">
            <a:avLst/>
          </a:prstGeom>
          <a:ln>
            <a:solidFill>
              <a:srgbClr val="C7202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F60FC5B-697A-8B51-1616-5AE09F4923E7}"/>
              </a:ext>
            </a:extLst>
          </p:cNvPr>
          <p:cNvSpPr txBox="1"/>
          <p:nvPr/>
        </p:nvSpPr>
        <p:spPr>
          <a:xfrm>
            <a:off x="8069143" y="5756931"/>
            <a:ext cx="62714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ea typeface="Open Sans"/>
                <a:cs typeface="Open Sans"/>
              </a:rPr>
              <a:t>DB Entry</a:t>
            </a:r>
            <a:endParaRPr lang="en-US" sz="800" dirty="0">
              <a:solidFill>
                <a:schemeClr val="bg1"/>
              </a:solidFill>
            </a:endParaRPr>
          </a:p>
        </p:txBody>
      </p:sp>
      <p:cxnSp>
        <p:nvCxnSpPr>
          <p:cNvPr id="21" name="Straight Arrow Connector 20">
            <a:extLst>
              <a:ext uri="{FF2B5EF4-FFF2-40B4-BE49-F238E27FC236}">
                <a16:creationId xmlns:a16="http://schemas.microsoft.com/office/drawing/2014/main" id="{1CDBBC11-8852-0F0E-5352-ECF41C18D007}"/>
              </a:ext>
            </a:extLst>
          </p:cNvPr>
          <p:cNvCxnSpPr>
            <a:cxnSpLocks/>
          </p:cNvCxnSpPr>
          <p:nvPr/>
        </p:nvCxnSpPr>
        <p:spPr>
          <a:xfrm>
            <a:off x="8358526" y="5933931"/>
            <a:ext cx="6142" cy="89270"/>
          </a:xfrm>
          <a:prstGeom prst="straightConnector1">
            <a:avLst/>
          </a:prstGeom>
          <a:ln>
            <a:solidFill>
              <a:srgbClr val="C7202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03F77C20-57D5-2961-DC76-1C00F7D2271D}"/>
              </a:ext>
            </a:extLst>
          </p:cNvPr>
          <p:cNvSpPr/>
          <p:nvPr/>
        </p:nvSpPr>
        <p:spPr>
          <a:xfrm>
            <a:off x="10174238" y="2725378"/>
            <a:ext cx="1359537" cy="3568789"/>
          </a:xfrm>
          <a:prstGeom prst="rect">
            <a:avLst/>
          </a:prstGeom>
          <a:solidFill>
            <a:srgbClr val="00ADD0">
              <a:alpha val="45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ea typeface="Open Sans"/>
                <a:cs typeface="Open Sans"/>
              </a:rPr>
              <a:t>Sunfish Services</a:t>
            </a:r>
            <a:endParaRPr lang="en-US" sz="1400" dirty="0">
              <a:ea typeface="Open Sans"/>
              <a:cs typeface="Open Sans"/>
            </a:endParaRPr>
          </a:p>
        </p:txBody>
      </p:sp>
      <p:sp>
        <p:nvSpPr>
          <p:cNvPr id="23" name="Rectangle 22">
            <a:extLst>
              <a:ext uri="{FF2B5EF4-FFF2-40B4-BE49-F238E27FC236}">
                <a16:creationId xmlns:a16="http://schemas.microsoft.com/office/drawing/2014/main" id="{2404BC02-00B7-DA91-73E6-63C07AF14268}"/>
              </a:ext>
            </a:extLst>
          </p:cNvPr>
          <p:cNvSpPr/>
          <p:nvPr/>
        </p:nvSpPr>
        <p:spPr>
          <a:xfrm>
            <a:off x="8743432" y="3350328"/>
            <a:ext cx="800371" cy="449524"/>
          </a:xfrm>
          <a:prstGeom prst="rect">
            <a:avLst/>
          </a:prstGeom>
          <a:solidFill>
            <a:srgbClr val="00ADD0">
              <a:alpha val="45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100" dirty="0">
                <a:ea typeface="Open Sans"/>
                <a:cs typeface="Open Sans"/>
              </a:rPr>
              <a:t>Message Queue</a:t>
            </a:r>
          </a:p>
        </p:txBody>
      </p:sp>
      <p:sp>
        <p:nvSpPr>
          <p:cNvPr id="24" name="Rectangle 23">
            <a:extLst>
              <a:ext uri="{FF2B5EF4-FFF2-40B4-BE49-F238E27FC236}">
                <a16:creationId xmlns:a16="http://schemas.microsoft.com/office/drawing/2014/main" id="{F4966BB0-061D-B96F-7F49-B1982940D17A}"/>
              </a:ext>
            </a:extLst>
          </p:cNvPr>
          <p:cNvSpPr/>
          <p:nvPr/>
        </p:nvSpPr>
        <p:spPr>
          <a:xfrm rot="16200000">
            <a:off x="8502224" y="3980759"/>
            <a:ext cx="2768412" cy="257654"/>
          </a:xfrm>
          <a:prstGeom prst="rect">
            <a:avLst/>
          </a:prstGeom>
          <a:solidFill>
            <a:srgbClr val="00ADD0">
              <a:alpha val="45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200" dirty="0">
                <a:ea typeface="Open Sans"/>
                <a:cs typeface="Open Sans"/>
              </a:rPr>
              <a:t>RESTful API (RF/SF)</a:t>
            </a:r>
            <a:endParaRPr lang="en-US" dirty="0"/>
          </a:p>
        </p:txBody>
      </p:sp>
      <p:sp>
        <p:nvSpPr>
          <p:cNvPr id="25" name="Right Brace 24">
            <a:extLst>
              <a:ext uri="{FF2B5EF4-FFF2-40B4-BE49-F238E27FC236}">
                <a16:creationId xmlns:a16="http://schemas.microsoft.com/office/drawing/2014/main" id="{738C0FD4-7A62-03F4-608F-F5F8556D712E}"/>
              </a:ext>
            </a:extLst>
          </p:cNvPr>
          <p:cNvSpPr/>
          <p:nvPr/>
        </p:nvSpPr>
        <p:spPr>
          <a:xfrm>
            <a:off x="8568006" y="2270369"/>
            <a:ext cx="158978" cy="38922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a:extLst>
              <a:ext uri="{FF2B5EF4-FFF2-40B4-BE49-F238E27FC236}">
                <a16:creationId xmlns:a16="http://schemas.microsoft.com/office/drawing/2014/main" id="{C246E269-20A8-7B73-F5FB-B056426D021A}"/>
              </a:ext>
            </a:extLst>
          </p:cNvPr>
          <p:cNvSpPr/>
          <p:nvPr/>
        </p:nvSpPr>
        <p:spPr>
          <a:xfrm>
            <a:off x="8743432" y="4008168"/>
            <a:ext cx="800373" cy="449525"/>
          </a:xfrm>
          <a:prstGeom prst="rect">
            <a:avLst/>
          </a:prstGeom>
          <a:solidFill>
            <a:srgbClr val="00ADD0">
              <a:alpha val="45000"/>
            </a:srgb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800" dirty="0">
                <a:ea typeface="Open Sans"/>
                <a:cs typeface="Open Sans"/>
              </a:rPr>
              <a:t>Events</a:t>
            </a:r>
            <a:endParaRPr lang="en-US" sz="800">
              <a:ea typeface="Open Sans"/>
              <a:cs typeface="Open Sans"/>
            </a:endParaRPr>
          </a:p>
          <a:p>
            <a:r>
              <a:rPr lang="en-US" sz="800" dirty="0">
                <a:ea typeface="Open Sans"/>
                <a:cs typeface="Open Sans"/>
              </a:rPr>
              <a:t>Data</a:t>
            </a:r>
          </a:p>
          <a:p>
            <a:r>
              <a:rPr lang="en-US" sz="800" dirty="0">
                <a:ea typeface="Open Sans"/>
                <a:cs typeface="Open Sans"/>
              </a:rPr>
              <a:t>Transactions</a:t>
            </a:r>
          </a:p>
        </p:txBody>
      </p:sp>
      <p:sp>
        <p:nvSpPr>
          <p:cNvPr id="27" name="Isosceles Triangle 27">
            <a:extLst>
              <a:ext uri="{FF2B5EF4-FFF2-40B4-BE49-F238E27FC236}">
                <a16:creationId xmlns:a16="http://schemas.microsoft.com/office/drawing/2014/main" id="{C4A8E786-D3C2-2E15-27E5-04D56EA99783}"/>
              </a:ext>
            </a:extLst>
          </p:cNvPr>
          <p:cNvSpPr/>
          <p:nvPr/>
        </p:nvSpPr>
        <p:spPr>
          <a:xfrm>
            <a:off x="8990122" y="3865636"/>
            <a:ext cx="312474" cy="7674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33">
            <a:extLst>
              <a:ext uri="{FF2B5EF4-FFF2-40B4-BE49-F238E27FC236}">
                <a16:creationId xmlns:a16="http://schemas.microsoft.com/office/drawing/2014/main" id="{9E207D7A-1F33-532E-F19A-1E048A711FCB}"/>
              </a:ext>
            </a:extLst>
          </p:cNvPr>
          <p:cNvSpPr/>
          <p:nvPr/>
        </p:nvSpPr>
        <p:spPr>
          <a:xfrm rot="5460000">
            <a:off x="9494467" y="3525751"/>
            <a:ext cx="312474" cy="7674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37">
            <a:extLst>
              <a:ext uri="{FF2B5EF4-FFF2-40B4-BE49-F238E27FC236}">
                <a16:creationId xmlns:a16="http://schemas.microsoft.com/office/drawing/2014/main" id="{5C2402CD-019E-FEA7-9F9F-AF9979E1F40C}"/>
              </a:ext>
            </a:extLst>
          </p:cNvPr>
          <p:cNvSpPr/>
          <p:nvPr/>
        </p:nvSpPr>
        <p:spPr>
          <a:xfrm rot="5460000">
            <a:off x="9933028" y="4090398"/>
            <a:ext cx="312474" cy="7674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27ECA16-E42E-F27A-6186-D6E965B07342}"/>
              </a:ext>
            </a:extLst>
          </p:cNvPr>
          <p:cNvSpPr/>
          <p:nvPr/>
        </p:nvSpPr>
        <p:spPr>
          <a:xfrm>
            <a:off x="10281477" y="2946042"/>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bg1"/>
                </a:solidFill>
                <a:ea typeface="Open Sans"/>
                <a:cs typeface="Open Sans"/>
              </a:rPr>
              <a:t>Resource Inventory</a:t>
            </a:r>
          </a:p>
        </p:txBody>
      </p:sp>
      <p:sp>
        <p:nvSpPr>
          <p:cNvPr id="31" name="Rectangle 30">
            <a:extLst>
              <a:ext uri="{FF2B5EF4-FFF2-40B4-BE49-F238E27FC236}">
                <a16:creationId xmlns:a16="http://schemas.microsoft.com/office/drawing/2014/main" id="{D846CA19-2DC5-6452-01CE-11FBCB7935BF}"/>
              </a:ext>
            </a:extLst>
          </p:cNvPr>
          <p:cNvSpPr/>
          <p:nvPr/>
        </p:nvSpPr>
        <p:spPr>
          <a:xfrm>
            <a:off x="10281477" y="3341661"/>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bg1"/>
                </a:solidFill>
                <a:ea typeface="Open Sans"/>
                <a:cs typeface="Open Sans"/>
              </a:rPr>
              <a:t>RF Tree Management</a:t>
            </a:r>
          </a:p>
        </p:txBody>
      </p:sp>
      <p:sp>
        <p:nvSpPr>
          <p:cNvPr id="32" name="Rectangle 31">
            <a:extLst>
              <a:ext uri="{FF2B5EF4-FFF2-40B4-BE49-F238E27FC236}">
                <a16:creationId xmlns:a16="http://schemas.microsoft.com/office/drawing/2014/main" id="{573B9F48-30B4-821B-F35F-CFCC4E319233}"/>
              </a:ext>
            </a:extLst>
          </p:cNvPr>
          <p:cNvSpPr/>
          <p:nvPr/>
        </p:nvSpPr>
        <p:spPr>
          <a:xfrm>
            <a:off x="10281477" y="3737279"/>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bg1"/>
                </a:solidFill>
                <a:ea typeface="Open Sans"/>
                <a:cs typeface="Open Sans"/>
              </a:rPr>
              <a:t>Resource Configuration</a:t>
            </a:r>
          </a:p>
        </p:txBody>
      </p:sp>
      <p:sp>
        <p:nvSpPr>
          <p:cNvPr id="33" name="Rectangle 32">
            <a:extLst>
              <a:ext uri="{FF2B5EF4-FFF2-40B4-BE49-F238E27FC236}">
                <a16:creationId xmlns:a16="http://schemas.microsoft.com/office/drawing/2014/main" id="{F7E4841F-15E1-B645-36C6-674BB4E9A357}"/>
              </a:ext>
            </a:extLst>
          </p:cNvPr>
          <p:cNvSpPr/>
          <p:nvPr/>
        </p:nvSpPr>
        <p:spPr>
          <a:xfrm>
            <a:off x="10281477" y="4132898"/>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bg1"/>
                </a:solidFill>
                <a:ea typeface="Open Sans"/>
                <a:cs typeface="Open Sans"/>
              </a:rPr>
              <a:t>Fabric Configuration</a:t>
            </a:r>
          </a:p>
        </p:txBody>
      </p:sp>
      <p:sp>
        <p:nvSpPr>
          <p:cNvPr id="34" name="Rectangle 33">
            <a:extLst>
              <a:ext uri="{FF2B5EF4-FFF2-40B4-BE49-F238E27FC236}">
                <a16:creationId xmlns:a16="http://schemas.microsoft.com/office/drawing/2014/main" id="{AE2644FF-5877-8C37-A3C3-8A73209624C2}"/>
              </a:ext>
            </a:extLst>
          </p:cNvPr>
          <p:cNvSpPr/>
          <p:nvPr/>
        </p:nvSpPr>
        <p:spPr>
          <a:xfrm>
            <a:off x="10281477" y="4528517"/>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bg1"/>
                </a:solidFill>
                <a:ea typeface="Open Sans"/>
                <a:cs typeface="Open Sans"/>
              </a:rPr>
              <a:t>Authentication</a:t>
            </a:r>
          </a:p>
        </p:txBody>
      </p:sp>
      <p:sp>
        <p:nvSpPr>
          <p:cNvPr id="35" name="Rectangle 34">
            <a:extLst>
              <a:ext uri="{FF2B5EF4-FFF2-40B4-BE49-F238E27FC236}">
                <a16:creationId xmlns:a16="http://schemas.microsoft.com/office/drawing/2014/main" id="{A448E273-F769-34C4-1DC0-ACDBC8A7E111}"/>
              </a:ext>
            </a:extLst>
          </p:cNvPr>
          <p:cNvSpPr/>
          <p:nvPr/>
        </p:nvSpPr>
        <p:spPr>
          <a:xfrm>
            <a:off x="10281477" y="4924135"/>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a:solidFill>
                  <a:schemeClr val="bg1"/>
                </a:solidFill>
                <a:ea typeface="Open Sans"/>
                <a:cs typeface="Open Sans"/>
              </a:rPr>
              <a:t>Access Control</a:t>
            </a:r>
            <a:endParaRPr lang="en-US">
              <a:solidFill>
                <a:schemeClr val="bg1"/>
              </a:solidFill>
            </a:endParaRPr>
          </a:p>
        </p:txBody>
      </p:sp>
      <p:sp>
        <p:nvSpPr>
          <p:cNvPr id="36" name="Rectangle 35">
            <a:extLst>
              <a:ext uri="{FF2B5EF4-FFF2-40B4-BE49-F238E27FC236}">
                <a16:creationId xmlns:a16="http://schemas.microsoft.com/office/drawing/2014/main" id="{D3A904C2-9823-4D27-8A87-067B808AFCB2}"/>
              </a:ext>
            </a:extLst>
          </p:cNvPr>
          <p:cNvSpPr/>
          <p:nvPr/>
        </p:nvSpPr>
        <p:spPr>
          <a:xfrm>
            <a:off x="10281477" y="5319754"/>
            <a:ext cx="1138453" cy="367090"/>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solidFill>
                  <a:schemeClr val="bg1"/>
                </a:solidFill>
                <a:ea typeface="Open Sans"/>
                <a:cs typeface="Open Sans"/>
              </a:rPr>
              <a:t>Events and Logs</a:t>
            </a:r>
          </a:p>
        </p:txBody>
      </p:sp>
      <p:sp>
        <p:nvSpPr>
          <p:cNvPr id="37" name="Can 13">
            <a:extLst>
              <a:ext uri="{FF2B5EF4-FFF2-40B4-BE49-F238E27FC236}">
                <a16:creationId xmlns:a16="http://schemas.microsoft.com/office/drawing/2014/main" id="{243B507D-1891-DC95-A923-7F9667892EE2}"/>
              </a:ext>
            </a:extLst>
          </p:cNvPr>
          <p:cNvSpPr/>
          <p:nvPr/>
        </p:nvSpPr>
        <p:spPr>
          <a:xfrm>
            <a:off x="10454833" y="5748188"/>
            <a:ext cx="793009" cy="512160"/>
          </a:xfrm>
          <a:prstGeom prst="ca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solidFill>
                  <a:schemeClr val="tx1"/>
                </a:solidFill>
              </a:rPr>
              <a:t>Redfish Tree</a:t>
            </a:r>
            <a:endParaRPr lang="en-US" dirty="0">
              <a:solidFill>
                <a:schemeClr val="tx1"/>
              </a:solidFill>
            </a:endParaRPr>
          </a:p>
        </p:txBody>
      </p:sp>
      <p:sp>
        <p:nvSpPr>
          <p:cNvPr id="38" name="TextBox 37">
            <a:extLst>
              <a:ext uri="{FF2B5EF4-FFF2-40B4-BE49-F238E27FC236}">
                <a16:creationId xmlns:a16="http://schemas.microsoft.com/office/drawing/2014/main" id="{604A5ED9-A961-D013-BB75-D4F3FC846BB0}"/>
              </a:ext>
            </a:extLst>
          </p:cNvPr>
          <p:cNvSpPr txBox="1"/>
          <p:nvPr/>
        </p:nvSpPr>
        <p:spPr>
          <a:xfrm>
            <a:off x="5516883" y="1857721"/>
            <a:ext cx="18016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solidFill>
                  <a:srgbClr val="FFFFFF"/>
                </a:solidFill>
                <a:ea typeface="Open Sans"/>
                <a:cs typeface="Open Sans"/>
              </a:rPr>
              <a:t>Virtual Cluster Managers</a:t>
            </a:r>
            <a:endParaRPr lang="en-US" sz="1400" dirty="0">
              <a:solidFill>
                <a:srgbClr val="FFFFFF"/>
              </a:solidFill>
            </a:endParaRPr>
          </a:p>
        </p:txBody>
      </p:sp>
      <p:pic>
        <p:nvPicPr>
          <p:cNvPr id="39" name="Picture 2" descr="Flux Supercomputing Workload Manager Hits Milestones in Advance of Supporting Exascale Science">
            <a:extLst>
              <a:ext uri="{FF2B5EF4-FFF2-40B4-BE49-F238E27FC236}">
                <a16:creationId xmlns:a16="http://schemas.microsoft.com/office/drawing/2014/main" id="{5F181B02-176C-D00A-6F13-91D635D56F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7788" y="2767573"/>
            <a:ext cx="3506731" cy="2677320"/>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25A9E7D6-5805-9BB0-B889-9FE8990C7B68}"/>
              </a:ext>
            </a:extLst>
          </p:cNvPr>
          <p:cNvSpPr/>
          <p:nvPr/>
        </p:nvSpPr>
        <p:spPr>
          <a:xfrm>
            <a:off x="5516883" y="2117018"/>
            <a:ext cx="1247605" cy="4243969"/>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Flux</a:t>
            </a:r>
          </a:p>
          <a:p>
            <a:pPr algn="ctr"/>
            <a:r>
              <a:rPr lang="en-US" dirty="0">
                <a:solidFill>
                  <a:schemeClr val="bg1"/>
                </a:solidFill>
              </a:rPr>
              <a:t>API</a:t>
            </a:r>
          </a:p>
          <a:p>
            <a:pPr algn="ctr"/>
            <a:r>
              <a:rPr lang="en-US" dirty="0">
                <a:solidFill>
                  <a:schemeClr val="bg1"/>
                </a:solidFill>
              </a:rPr>
              <a:t>Integration</a:t>
            </a:r>
          </a:p>
          <a:p>
            <a:pPr algn="ctr"/>
            <a:r>
              <a:rPr lang="en-US" dirty="0">
                <a:solidFill>
                  <a:schemeClr val="bg1"/>
                </a:solidFill>
              </a:rPr>
              <a:t>Module</a:t>
            </a:r>
          </a:p>
        </p:txBody>
      </p:sp>
      <p:sp>
        <p:nvSpPr>
          <p:cNvPr id="45" name="TextBox 44">
            <a:extLst>
              <a:ext uri="{FF2B5EF4-FFF2-40B4-BE49-F238E27FC236}">
                <a16:creationId xmlns:a16="http://schemas.microsoft.com/office/drawing/2014/main" id="{9D282865-C720-0715-1C70-56455AFF9DBB}"/>
              </a:ext>
            </a:extLst>
          </p:cNvPr>
          <p:cNvSpPr txBox="1"/>
          <p:nvPr/>
        </p:nvSpPr>
        <p:spPr>
          <a:xfrm>
            <a:off x="17228" y="5462193"/>
            <a:ext cx="5647525" cy="830997"/>
          </a:xfrm>
          <a:prstGeom prst="rect">
            <a:avLst/>
          </a:prstGeom>
          <a:noFill/>
        </p:spPr>
        <p:txBody>
          <a:bodyPr wrap="square" rtlCol="0">
            <a:spAutoFit/>
          </a:bodyPr>
          <a:lstStyle/>
          <a:p>
            <a:pPr algn="ctr"/>
            <a:r>
              <a:rPr lang="en-US" sz="2400" dirty="0"/>
              <a:t>Nathan Hanford from Lawrence-Livermore National Lab</a:t>
            </a:r>
          </a:p>
        </p:txBody>
      </p:sp>
    </p:spTree>
    <p:extLst>
      <p:ext uri="{BB962C8B-B14F-4D97-AF65-F5344CB8AC3E}">
        <p14:creationId xmlns:p14="http://schemas.microsoft.com/office/powerpoint/2010/main" val="302362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B825-F994-0D3F-7C0E-75C7306A7B7C}"/>
              </a:ext>
            </a:extLst>
          </p:cNvPr>
          <p:cNvSpPr>
            <a:spLocks noGrp="1"/>
          </p:cNvSpPr>
          <p:nvPr>
            <p:ph type="title"/>
          </p:nvPr>
        </p:nvSpPr>
        <p:spPr/>
        <p:txBody>
          <a:bodyPr/>
          <a:lstStyle/>
          <a:p>
            <a:r>
              <a:rPr lang="en-US" dirty="0"/>
              <a:t>Sunfish status, next steps, and discussion</a:t>
            </a:r>
          </a:p>
        </p:txBody>
      </p:sp>
      <p:sp>
        <p:nvSpPr>
          <p:cNvPr id="3" name="Content Placeholder 2">
            <a:extLst>
              <a:ext uri="{FF2B5EF4-FFF2-40B4-BE49-F238E27FC236}">
                <a16:creationId xmlns:a16="http://schemas.microsoft.com/office/drawing/2014/main" id="{7ECBB123-2F22-F010-5AC8-4EFEA4543F86}"/>
              </a:ext>
            </a:extLst>
          </p:cNvPr>
          <p:cNvSpPr>
            <a:spLocks noGrp="1"/>
          </p:cNvSpPr>
          <p:nvPr>
            <p:ph idx="1"/>
          </p:nvPr>
        </p:nvSpPr>
        <p:spPr/>
        <p:txBody>
          <a:bodyPr>
            <a:normAutofit/>
          </a:bodyPr>
          <a:lstStyle/>
          <a:p>
            <a:r>
              <a:rPr lang="en-US" dirty="0"/>
              <a:t>Soliciting new use cases and hardware</a:t>
            </a:r>
          </a:p>
          <a:p>
            <a:pPr lvl="1"/>
            <a:r>
              <a:rPr lang="en-US" dirty="0"/>
              <a:t>Started working on the Flux client side integration</a:t>
            </a:r>
          </a:p>
          <a:p>
            <a:pPr lvl="1"/>
            <a:r>
              <a:rPr lang="en-US" dirty="0"/>
              <a:t>New endpoint models </a:t>
            </a:r>
          </a:p>
          <a:p>
            <a:pPr lvl="1"/>
            <a:r>
              <a:rPr lang="en-US" dirty="0"/>
              <a:t>New workflows</a:t>
            </a:r>
          </a:p>
          <a:p>
            <a:r>
              <a:rPr lang="en-US" dirty="0"/>
              <a:t>Exploring reference architecture for client-side resource managers</a:t>
            </a:r>
          </a:p>
          <a:p>
            <a:r>
              <a:rPr lang="en-US" dirty="0"/>
              <a:t>Developing a reference CXL Agent and associated utilities</a:t>
            </a:r>
          </a:p>
          <a:p>
            <a:r>
              <a:rPr lang="en-US" dirty="0"/>
              <a:t>Integrating SNIA Swordfish as an </a:t>
            </a:r>
            <a:r>
              <a:rPr lang="en-US" dirty="0" err="1"/>
              <a:t>NVMe</a:t>
            </a:r>
            <a:r>
              <a:rPr lang="en-US" dirty="0"/>
              <a:t> technology Agent </a:t>
            </a:r>
          </a:p>
          <a:p>
            <a:r>
              <a:rPr lang="en-US" dirty="0"/>
              <a:t>Architecting customization plugin and Redis storage backend</a:t>
            </a:r>
          </a:p>
          <a:p>
            <a:r>
              <a:rPr lang="en-US" dirty="0"/>
              <a:t>Finalizing documentation for Sunfish version 0.6</a:t>
            </a:r>
          </a:p>
          <a:p>
            <a:pPr marL="0" indent="0">
              <a:buNone/>
            </a:pPr>
            <a:endParaRPr lang="en-US" dirty="0"/>
          </a:p>
          <a:p>
            <a:pPr marL="223838" lvl="1" indent="0">
              <a:buNone/>
            </a:pPr>
            <a:endParaRPr lang="en-US" dirty="0"/>
          </a:p>
        </p:txBody>
      </p:sp>
      <p:sp>
        <p:nvSpPr>
          <p:cNvPr id="4" name="Slide Number Placeholder 3">
            <a:extLst>
              <a:ext uri="{FF2B5EF4-FFF2-40B4-BE49-F238E27FC236}">
                <a16:creationId xmlns:a16="http://schemas.microsoft.com/office/drawing/2014/main" id="{3100761A-E2DC-D297-7B9A-C5CF922C8B81}"/>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
        <p:nvSpPr>
          <p:cNvPr id="5" name="Footer Placeholder 4">
            <a:extLst>
              <a:ext uri="{FF2B5EF4-FFF2-40B4-BE49-F238E27FC236}">
                <a16:creationId xmlns:a16="http://schemas.microsoft.com/office/drawing/2014/main" id="{2FD956A7-F3F9-4411-0173-BD8729D32F7F}"/>
              </a:ext>
            </a:extLst>
          </p:cNvPr>
          <p:cNvSpPr>
            <a:spLocks noGrp="1"/>
          </p:cNvSpPr>
          <p:nvPr>
            <p:ph type="ftr" sz="quarter" idx="15"/>
          </p:nvPr>
        </p:nvSpPr>
        <p:spPr/>
        <p:txBody>
          <a:bodyPr/>
          <a:lstStyle/>
          <a:p>
            <a:r>
              <a:rPr lang="en-US"/>
              <a:t>© OpenFabrics Alliance</a:t>
            </a:r>
            <a:endParaRPr lang="en-US" dirty="0"/>
          </a:p>
        </p:txBody>
      </p:sp>
    </p:spTree>
    <p:extLst>
      <p:ext uri="{BB962C8B-B14F-4D97-AF65-F5344CB8AC3E}">
        <p14:creationId xmlns:p14="http://schemas.microsoft.com/office/powerpoint/2010/main" val="1508744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806</Words>
  <Application>Microsoft Macintosh PowerPoint</Application>
  <PresentationFormat>Widescreen</PresentationFormat>
  <Paragraphs>178</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Open Sans</vt:lpstr>
      <vt:lpstr>Wingdings</vt:lpstr>
      <vt:lpstr>Office Theme</vt:lpstr>
      <vt:lpstr>Sunfish</vt:lpstr>
      <vt:lpstr>Sunfish</vt:lpstr>
      <vt:lpstr>Composable disaggregated resources</vt:lpstr>
      <vt:lpstr>Management of disaggregated resources</vt:lpstr>
      <vt:lpstr>Sunfish</vt:lpstr>
      <vt:lpstr>Sunfish</vt:lpstr>
      <vt:lpstr>H3 Platforms/Sunfish Presentation</vt:lpstr>
      <vt:lpstr>Flux/Sunfish Presentation</vt:lpstr>
      <vt:lpstr>Sunfish status, next steps, and discussion</vt:lpstr>
      <vt:lpstr>PowerPoint Presentation</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Aguilar, Michael James</cp:lastModifiedBy>
  <cp:revision>143</cp:revision>
  <dcterms:created xsi:type="dcterms:W3CDTF">2016-02-08T22:33:42Z</dcterms:created>
  <dcterms:modified xsi:type="dcterms:W3CDTF">2024-11-22T13:21:35Z</dcterms:modified>
</cp:coreProperties>
</file>