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594" r:id="rId2"/>
    <p:sldId id="4608" r:id="rId3"/>
    <p:sldId id="257" r:id="rId4"/>
    <p:sldId id="4596" r:id="rId5"/>
    <p:sldId id="4607" r:id="rId6"/>
    <p:sldId id="4601" r:id="rId7"/>
    <p:sldId id="4602" r:id="rId8"/>
    <p:sldId id="4600" r:id="rId9"/>
    <p:sldId id="4609" r:id="rId10"/>
    <p:sldId id="4597" r:id="rId11"/>
    <p:sldId id="4598" r:id="rId12"/>
    <p:sldId id="260" r:id="rId13"/>
    <p:sldId id="258" r:id="rId14"/>
    <p:sldId id="259" r:id="rId15"/>
    <p:sldId id="4604" r:id="rId16"/>
    <p:sldId id="4605" r:id="rId17"/>
    <p:sldId id="4606" r:id="rId18"/>
    <p:sldId id="459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88"/>
    <a:srgbClr val="8B0350"/>
    <a:srgbClr val="DC2F5C"/>
    <a:srgbClr val="C2BF86"/>
    <a:srgbClr val="DFDE96"/>
    <a:srgbClr val="7F7E54"/>
    <a:srgbClr val="6E7F2D"/>
    <a:srgbClr val="C22A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3"/>
    <p:restoredTop sz="94656"/>
  </p:normalViewPr>
  <p:slideViewPr>
    <p:cSldViewPr snapToGrid="0">
      <p:cViewPr varScale="1">
        <p:scale>
          <a:sx n="107" d="100"/>
          <a:sy n="107" d="100"/>
        </p:scale>
        <p:origin x="21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2D02B-232F-D174-9714-6AFF78079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2BE3FD-4530-8EE0-2183-4273C72BD5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C4420D-4925-EFBD-D946-E84393086D65}"/>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8B1F294D-61B4-6A5E-EFCD-C45807AEA0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264E4-D86F-89BC-8E47-D54E11C45B3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00780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8112-BACD-796A-D327-B50FAD7444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03353B-1441-965F-4A71-CE6F75514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116FB-061F-D4B2-D5B4-A8EECF20E427}"/>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4F4D2C01-5E37-680C-D5FF-5F93257F7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2CDE7-3426-20FF-5684-5C41705431D9}"/>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273286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EE4E2C-9797-C7FB-B05F-99B801B72E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DF3BBB-153A-96F5-1C3E-7039AAEDDE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9DFC1-FADD-AEC2-02BD-9132805D6D0E}"/>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5E755026-D1FD-3FA4-85D7-7B80B1D3C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FF23C9-388A-CFCE-EFAA-50D298CBC9F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2764528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C661E6C-52B9-8F15-78D8-DB44AF0B6FE0}"/>
              </a:ext>
            </a:extLst>
          </p:cNvPr>
          <p:cNvSpPr>
            <a:spLocks noGrp="1"/>
          </p:cNvSpPr>
          <p:nvPr>
            <p:ph idx="12"/>
          </p:nvPr>
        </p:nvSpPr>
        <p:spPr>
          <a:xfrm>
            <a:off x="352326" y="1225691"/>
            <a:ext cx="11239500" cy="5049811"/>
          </a:xfrm>
          <a:prstGeom prst="rect">
            <a:avLst/>
          </a:prstGeom>
        </p:spPr>
        <p:txBody>
          <a:bodyPr>
            <a:normAutofit/>
          </a:bodyPr>
          <a:lstStyle>
            <a:lvl1pPr marL="182880" indent="-182880">
              <a:spcBef>
                <a:spcPts val="1200"/>
              </a:spcBef>
              <a:spcAft>
                <a:spcPts val="0"/>
              </a:spcAft>
              <a:buFont typeface="Arial" panose="020B0604020202020204" pitchFamily="34" charset="0"/>
              <a:buChar char="•"/>
              <a:defRPr sz="1800">
                <a:latin typeface="Open Sans SemiBold" panose="020B0706030804020204" pitchFamily="34" charset="0"/>
                <a:ea typeface="Open Sans SemiBold" panose="020B0706030804020204" pitchFamily="34" charset="0"/>
                <a:cs typeface="Open Sans SemiBold" panose="020B0706030804020204" pitchFamily="34" charset="0"/>
              </a:defRPr>
            </a:lvl1pPr>
            <a:lvl2pPr marL="548640" indent="-182880">
              <a:spcBef>
                <a:spcPts val="1000"/>
              </a:spcBef>
              <a:spcAft>
                <a:spcPts val="0"/>
              </a:spcAft>
              <a:buFont typeface="Arial" panose="020B0604020202020204" pitchFamily="34" charset="0"/>
              <a:buChar char="•"/>
              <a:defRPr sz="1600"/>
            </a:lvl2pPr>
            <a:lvl3pPr marL="914400" indent="-182880">
              <a:spcBef>
                <a:spcPts val="800"/>
              </a:spcBef>
              <a:spcAft>
                <a:spcPts val="0"/>
              </a:spcAft>
              <a:buFont typeface="Courier New" panose="02070309020205020404" pitchFamily="49" charset="0"/>
              <a:buChar char="o"/>
              <a:defRPr sz="1400">
                <a:latin typeface="Open Sans Light" panose="020B0306030504020204" pitchFamily="34" charset="0"/>
                <a:ea typeface="Open Sans Light" panose="020B0306030504020204" pitchFamily="34" charset="0"/>
                <a:cs typeface="Open Sans Light" panose="020B0306030504020204" pitchFamily="34" charset="0"/>
              </a:defRPr>
            </a:lvl3pPr>
          </a:lstStyle>
          <a:p>
            <a:pPr lvl="0"/>
            <a:r>
              <a:rPr lang="en-US" dirty="0"/>
              <a:t>Click to edit Master text styles</a:t>
            </a:r>
          </a:p>
          <a:p>
            <a:pPr lvl="1"/>
            <a:r>
              <a:rPr lang="en-US" dirty="0"/>
              <a:t>Sub1-style</a:t>
            </a:r>
          </a:p>
          <a:p>
            <a:pPr lvl="2"/>
            <a:r>
              <a:rPr lang="en-US" dirty="0"/>
              <a:t>Sub2-style</a:t>
            </a:r>
          </a:p>
        </p:txBody>
      </p:sp>
      <p:sp>
        <p:nvSpPr>
          <p:cNvPr id="2" name="Title 1">
            <a:extLst>
              <a:ext uri="{FF2B5EF4-FFF2-40B4-BE49-F238E27FC236}">
                <a16:creationId xmlns:a16="http://schemas.microsoft.com/office/drawing/2014/main" id="{0AF176D2-8435-708B-9C12-A2DDE33F5A48}"/>
              </a:ext>
            </a:extLst>
          </p:cNvPr>
          <p:cNvSpPr>
            <a:spLocks noGrp="1"/>
          </p:cNvSpPr>
          <p:nvPr>
            <p:ph type="title"/>
          </p:nvPr>
        </p:nvSpPr>
        <p:spPr>
          <a:xfrm>
            <a:off x="352326" y="238026"/>
            <a:ext cx="10224545" cy="676374"/>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EC6E0C3-D357-9904-3F83-469364BF9F2C}"/>
              </a:ext>
            </a:extLst>
          </p:cNvPr>
          <p:cNvSpPr>
            <a:spLocks noGrp="1"/>
          </p:cNvSpPr>
          <p:nvPr>
            <p:ph type="dt" sz="half" idx="10"/>
          </p:nvPr>
        </p:nvSpPr>
        <p:spPr>
          <a:xfrm>
            <a:off x="352326" y="6638826"/>
            <a:ext cx="1047750" cy="219174"/>
          </a:xfrm>
          <a:prstGeom prst="rect">
            <a:avLst/>
          </a:prstGeom>
        </p:spPr>
        <p:txBody>
          <a:bodyPr/>
          <a:lstStyle/>
          <a:p>
            <a:endParaRPr lang="en-US" dirty="0"/>
          </a:p>
        </p:txBody>
      </p:sp>
      <p:sp>
        <p:nvSpPr>
          <p:cNvPr id="8" name="Slide Number Placeholder 5">
            <a:extLst>
              <a:ext uri="{FF2B5EF4-FFF2-40B4-BE49-F238E27FC236}">
                <a16:creationId xmlns:a16="http://schemas.microsoft.com/office/drawing/2014/main" id="{0FEDC9B2-DEFB-E449-1A1F-85E60AE319B5}"/>
              </a:ext>
            </a:extLst>
          </p:cNvPr>
          <p:cNvSpPr>
            <a:spLocks noGrp="1"/>
          </p:cNvSpPr>
          <p:nvPr>
            <p:ph type="sldNum" sz="quarter" idx="4"/>
          </p:nvPr>
        </p:nvSpPr>
        <p:spPr>
          <a:xfrm>
            <a:off x="11706126" y="6638826"/>
            <a:ext cx="485874" cy="219174"/>
          </a:xfrm>
          <a:prstGeom prst="rect">
            <a:avLst/>
          </a:prstGeom>
        </p:spPr>
        <p:txBody>
          <a:bodyPr vert="horz" lIns="91440" tIns="45720" rIns="91440" bIns="45720" rtlCol="0" anchor="ctr"/>
          <a:lstStyle>
            <a:lvl1pPr algn="ctr">
              <a:defRPr sz="1000" b="1" i="0">
                <a:solidFill>
                  <a:schemeClr val="bg2"/>
                </a:solidFill>
                <a:latin typeface="Exo 2 Semi Bold" pitchFamily="2" charset="77"/>
              </a:defRPr>
            </a:lvl1pPr>
          </a:lstStyle>
          <a:p>
            <a:fld id="{6FB6B91F-BB11-E946-B7F6-1372EDB8DEC1}" type="slidenum">
              <a:rPr lang="en-US" smtClean="0"/>
              <a:pPr/>
              <a:t>‹#›</a:t>
            </a:fld>
            <a:endParaRPr lang="en-US" dirty="0"/>
          </a:p>
        </p:txBody>
      </p:sp>
      <p:sp>
        <p:nvSpPr>
          <p:cNvPr id="11" name="Text Placeholder 3">
            <a:extLst>
              <a:ext uri="{FF2B5EF4-FFF2-40B4-BE49-F238E27FC236}">
                <a16:creationId xmlns:a16="http://schemas.microsoft.com/office/drawing/2014/main" id="{091DFAAA-765D-7F91-86A5-C0F112B8D169}"/>
              </a:ext>
            </a:extLst>
          </p:cNvPr>
          <p:cNvSpPr>
            <a:spLocks noGrp="1"/>
          </p:cNvSpPr>
          <p:nvPr>
            <p:ph type="body" sz="quarter" idx="15" hasCustomPrompt="1"/>
          </p:nvPr>
        </p:nvSpPr>
        <p:spPr>
          <a:xfrm>
            <a:off x="4224629" y="6584451"/>
            <a:ext cx="3749040" cy="266128"/>
          </a:xfrm>
          <a:prstGeom prst="rect">
            <a:avLst/>
          </a:prstGeom>
        </p:spPr>
        <p:txBody>
          <a:bodyPr>
            <a:normAutofit/>
          </a:bodyPr>
          <a:lstStyle>
            <a:lvl1pPr marL="0" indent="0" algn="ctr">
              <a:buNone/>
              <a:defRPr sz="900">
                <a:solidFill>
                  <a:schemeClr val="bg1"/>
                </a:solidFill>
              </a:defRPr>
            </a:lvl1pPr>
          </a:lstStyle>
          <a:p>
            <a:r>
              <a:rPr lang="en-US" dirty="0"/>
              <a:t>CLICK TO EDIT CONTROL MARKING//CATEGORY</a:t>
            </a:r>
          </a:p>
        </p:txBody>
      </p:sp>
      <p:sp>
        <p:nvSpPr>
          <p:cNvPr id="12" name="Text Placeholder 3">
            <a:extLst>
              <a:ext uri="{FF2B5EF4-FFF2-40B4-BE49-F238E27FC236}">
                <a16:creationId xmlns:a16="http://schemas.microsoft.com/office/drawing/2014/main" id="{FD0AEE52-C09E-3992-7EF9-62FF9C05B149}"/>
              </a:ext>
            </a:extLst>
          </p:cNvPr>
          <p:cNvSpPr>
            <a:spLocks noGrp="1"/>
          </p:cNvSpPr>
          <p:nvPr>
            <p:ph type="body" sz="quarter" idx="14" hasCustomPrompt="1"/>
          </p:nvPr>
        </p:nvSpPr>
        <p:spPr>
          <a:xfrm>
            <a:off x="4224629" y="70119"/>
            <a:ext cx="3749040" cy="266128"/>
          </a:xfrm>
          <a:prstGeom prst="rect">
            <a:avLst/>
          </a:prstGeom>
        </p:spPr>
        <p:txBody>
          <a:bodyPr>
            <a:normAutofit/>
          </a:bodyPr>
          <a:lstStyle>
            <a:lvl1pPr marL="0" indent="0" algn="ctr">
              <a:buNone/>
              <a:defRPr sz="900">
                <a:solidFill>
                  <a:schemeClr val="bg1"/>
                </a:solidFill>
              </a:defRPr>
            </a:lvl1pPr>
          </a:lstStyle>
          <a:p>
            <a:r>
              <a:rPr lang="en-US" dirty="0"/>
              <a:t>CLICK TO EDIT CONTROL MARKING//CATEGORY</a:t>
            </a:r>
          </a:p>
        </p:txBody>
      </p:sp>
    </p:spTree>
    <p:extLst>
      <p:ext uri="{BB962C8B-B14F-4D97-AF65-F5344CB8AC3E}">
        <p14:creationId xmlns:p14="http://schemas.microsoft.com/office/powerpoint/2010/main" val="319855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F8CC-3E43-A85C-9344-193E875021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F8D0F1-51E4-9312-35FA-EBC9F9852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A600A1-59C0-D0C7-3626-2E2FBEC184B9}"/>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DC6976CA-F212-DD8E-5DE9-4192D46A8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86303-9902-D2CA-8F40-E48B089F1C2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11878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09D9-6BDA-42E4-8A4C-2269C3465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E873ED-1F98-A682-CBDD-B1E341667D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AC949E-935D-4FB1-26AC-9E715AE5963D}"/>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1D7A976D-DB9C-9D35-A47B-267CFF302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2F0D5-F187-D1A0-6477-1F605CF23199}"/>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80579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FCDF-35A7-FD33-6338-3CD2BEC94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F14EA-4DDF-B099-49C4-81A7924DF9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BCC38-1FC1-B53C-E61B-12203F833F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77D9D-0E72-1452-348A-AFF99FBED603}"/>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6" name="Footer Placeholder 5">
            <a:extLst>
              <a:ext uri="{FF2B5EF4-FFF2-40B4-BE49-F238E27FC236}">
                <a16:creationId xmlns:a16="http://schemas.microsoft.com/office/drawing/2014/main" id="{CDA4E8A0-4FEF-1FD2-C2C1-6F6E3D126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6D8C5-FB36-DDB2-CB50-4E2236157B9E}"/>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46004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5F69-00D9-90BA-C628-AB25E1C61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C15F91-AC93-333A-3816-0202D24A3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D21C2-CB27-A17E-ED61-A926EB23C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8173A-3630-EFA8-B0CB-4DFE8AFAC7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D8C8F1-24BB-2B4E-4196-1F93A6AC3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D9D28A-618C-92BF-58B5-7D48B690E27D}"/>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8" name="Footer Placeholder 7">
            <a:extLst>
              <a:ext uri="{FF2B5EF4-FFF2-40B4-BE49-F238E27FC236}">
                <a16:creationId xmlns:a16="http://schemas.microsoft.com/office/drawing/2014/main" id="{45D81548-607B-1E79-F9D0-33C0051546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BF34B-9FDF-A670-B2FE-4F2BCE979C21}"/>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4841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3553-6A7A-C12C-9771-C40BA8C878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96FF16-5AF8-DB2E-8286-6D312418C94F}"/>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4" name="Footer Placeholder 3">
            <a:extLst>
              <a:ext uri="{FF2B5EF4-FFF2-40B4-BE49-F238E27FC236}">
                <a16:creationId xmlns:a16="http://schemas.microsoft.com/office/drawing/2014/main" id="{689D47CA-5267-E643-5394-DE54C7347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C7D83-42A1-C861-F92B-5B8CD375A0B0}"/>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316581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65264C-27BF-D670-7B32-1C22C4A9695A}"/>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3" name="Footer Placeholder 2">
            <a:extLst>
              <a:ext uri="{FF2B5EF4-FFF2-40B4-BE49-F238E27FC236}">
                <a16:creationId xmlns:a16="http://schemas.microsoft.com/office/drawing/2014/main" id="{3CC88379-5D66-6C7D-D070-309F624DD3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CA020-37AA-FCB4-7D68-4D8EBC7CB4A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01276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0408C-78C9-D165-8584-94C4875C9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7A1754-F7FE-D300-4261-009BBDD70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BAE5A4-2930-19CD-64C3-674EDA39D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8FBDD-C462-B1FC-3269-15C96EFC98EE}"/>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6" name="Footer Placeholder 5">
            <a:extLst>
              <a:ext uri="{FF2B5EF4-FFF2-40B4-BE49-F238E27FC236}">
                <a16:creationId xmlns:a16="http://schemas.microsoft.com/office/drawing/2014/main" id="{E8E799C2-632C-327E-E445-CF1245E61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47FC4-44F1-C11E-C6AD-B5DAE213159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364537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6BB6-9259-4506-A142-880F6DF8D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87CB85-891E-E60A-165D-5AAE8E3E59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AE302D-034E-4487-5844-7162940D0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581FA5-E7F3-9015-C051-9B9B10529EAF}"/>
              </a:ext>
            </a:extLst>
          </p:cNvPr>
          <p:cNvSpPr>
            <a:spLocks noGrp="1"/>
          </p:cNvSpPr>
          <p:nvPr>
            <p:ph type="dt" sz="half" idx="10"/>
          </p:nvPr>
        </p:nvSpPr>
        <p:spPr/>
        <p:txBody>
          <a:bodyPr/>
          <a:lstStyle/>
          <a:p>
            <a:fld id="{DE9D8152-129D-BC47-88E2-5F07711F903A}" type="datetimeFigureOut">
              <a:rPr lang="en-US" smtClean="0"/>
              <a:t>5/8/25</a:t>
            </a:fld>
            <a:endParaRPr lang="en-US"/>
          </a:p>
        </p:txBody>
      </p:sp>
      <p:sp>
        <p:nvSpPr>
          <p:cNvPr id="6" name="Footer Placeholder 5">
            <a:extLst>
              <a:ext uri="{FF2B5EF4-FFF2-40B4-BE49-F238E27FC236}">
                <a16:creationId xmlns:a16="http://schemas.microsoft.com/office/drawing/2014/main" id="{4CE24221-543D-4104-CAB0-5DBBA47294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CE5A3A-B146-0CD0-06C1-7AFC2F8300B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68796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01CA86-C9DC-E787-C086-314590A177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1BE021-FCE9-9B07-D008-BCD704F83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5B0CC-9755-E6B8-14A1-73241B928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9D8152-129D-BC47-88E2-5F07711F903A}" type="datetimeFigureOut">
              <a:rPr lang="en-US" smtClean="0"/>
              <a:t>5/8/25</a:t>
            </a:fld>
            <a:endParaRPr lang="en-US"/>
          </a:p>
        </p:txBody>
      </p:sp>
      <p:sp>
        <p:nvSpPr>
          <p:cNvPr id="5" name="Footer Placeholder 4">
            <a:extLst>
              <a:ext uri="{FF2B5EF4-FFF2-40B4-BE49-F238E27FC236}">
                <a16:creationId xmlns:a16="http://schemas.microsoft.com/office/drawing/2014/main" id="{30AC948E-27B3-6FD8-CC2A-62762FEC2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94A0D88-7F6B-A645-9DEC-9FBCC746F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1CB2F7-B35F-F547-85DC-DABA7F56AB3D}" type="slidenum">
              <a:rPr lang="en-US" smtClean="0"/>
              <a:t>‹#›</a:t>
            </a:fld>
            <a:endParaRPr lang="en-US"/>
          </a:p>
        </p:txBody>
      </p:sp>
    </p:spTree>
    <p:extLst>
      <p:ext uri="{BB962C8B-B14F-4D97-AF65-F5344CB8AC3E}">
        <p14:creationId xmlns:p14="http://schemas.microsoft.com/office/powerpoint/2010/main" val="941590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bm.com/docs/en/storage-ceph/7?topic=target-defining-nvme-subsyste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953C9C-023E-ECC2-5DC0-58B2A82923A0}"/>
              </a:ext>
            </a:extLst>
          </p:cNvPr>
          <p:cNvSpPr>
            <a:spLocks noGrp="1"/>
          </p:cNvSpPr>
          <p:nvPr>
            <p:ph idx="12"/>
          </p:nvPr>
        </p:nvSpPr>
        <p:spPr>
          <a:xfrm>
            <a:off x="352326" y="6006298"/>
            <a:ext cx="11239500" cy="269204"/>
          </a:xfrm>
        </p:spPr>
        <p:txBody>
          <a:bodyPr>
            <a:normAutofit fontScale="85000" lnSpcReduction="20000"/>
          </a:bodyPr>
          <a:lstStyle/>
          <a:p>
            <a:pPr marL="0" indent="0">
              <a:buNone/>
            </a:pPr>
            <a:r>
              <a:rPr lang="en-US" dirty="0"/>
              <a:t>https://flux-</a:t>
            </a:r>
            <a:r>
              <a:rPr lang="en-US" dirty="0" err="1"/>
              <a:t>framework.readthedocs.io</a:t>
            </a:r>
            <a:r>
              <a:rPr lang="en-US" dirty="0"/>
              <a:t>/projects/flux-</a:t>
            </a:r>
            <a:r>
              <a:rPr lang="en-US" dirty="0" err="1"/>
              <a:t>rfc</a:t>
            </a:r>
            <a:r>
              <a:rPr lang="en-US" dirty="0"/>
              <a:t>/</a:t>
            </a:r>
            <a:r>
              <a:rPr lang="en-US" dirty="0" err="1"/>
              <a:t>en</a:t>
            </a:r>
            <a:r>
              <a:rPr lang="en-US" dirty="0"/>
              <a:t>/latest/spec_4.html</a:t>
            </a:r>
          </a:p>
        </p:txBody>
      </p:sp>
      <p:sp>
        <p:nvSpPr>
          <p:cNvPr id="3" name="Title 2">
            <a:extLst>
              <a:ext uri="{FF2B5EF4-FFF2-40B4-BE49-F238E27FC236}">
                <a16:creationId xmlns:a16="http://schemas.microsoft.com/office/drawing/2014/main" id="{4004B294-579A-A54C-CDA7-67E0587B3D6F}"/>
              </a:ext>
            </a:extLst>
          </p:cNvPr>
          <p:cNvSpPr>
            <a:spLocks noGrp="1"/>
          </p:cNvSpPr>
          <p:nvPr>
            <p:ph type="title"/>
          </p:nvPr>
        </p:nvSpPr>
        <p:spPr/>
        <p:txBody>
          <a:bodyPr>
            <a:normAutofit fontScale="90000"/>
          </a:bodyPr>
          <a:lstStyle/>
          <a:p>
            <a:pPr algn="ctr"/>
            <a:r>
              <a:rPr lang="en-US" dirty="0"/>
              <a:t>Flux Architecture and Resource Pools</a:t>
            </a:r>
          </a:p>
        </p:txBody>
      </p:sp>
      <p:sp>
        <p:nvSpPr>
          <p:cNvPr id="4" name="Slide Number Placeholder 3">
            <a:extLst>
              <a:ext uri="{FF2B5EF4-FFF2-40B4-BE49-F238E27FC236}">
                <a16:creationId xmlns:a16="http://schemas.microsoft.com/office/drawing/2014/main" id="{22B9ADFE-F811-1350-2E38-E3B793A919E2}"/>
              </a:ext>
            </a:extLst>
          </p:cNvPr>
          <p:cNvSpPr>
            <a:spLocks noGrp="1"/>
          </p:cNvSpPr>
          <p:nvPr>
            <p:ph type="sldNum" sz="quarter" idx="4"/>
          </p:nvPr>
        </p:nvSpPr>
        <p:spPr/>
        <p:txBody>
          <a:bodyPr/>
          <a:lstStyle/>
          <a:p>
            <a:fld id="{6FB6B91F-BB11-E946-B7F6-1372EDB8DEC1}" type="slidenum">
              <a:rPr lang="en-US" smtClean="0">
                <a:solidFill>
                  <a:schemeClr val="bg2">
                    <a:lumMod val="75000"/>
                  </a:schemeClr>
                </a:solidFill>
              </a:rPr>
              <a:pPr/>
              <a:t>1</a:t>
            </a:fld>
            <a:endParaRPr lang="en-US" dirty="0">
              <a:solidFill>
                <a:schemeClr val="bg2">
                  <a:lumMod val="75000"/>
                </a:schemeClr>
              </a:solidFill>
            </a:endParaRPr>
          </a:p>
        </p:txBody>
      </p:sp>
      <p:sp>
        <p:nvSpPr>
          <p:cNvPr id="5" name="Text Placeholder 4">
            <a:extLst>
              <a:ext uri="{FF2B5EF4-FFF2-40B4-BE49-F238E27FC236}">
                <a16:creationId xmlns:a16="http://schemas.microsoft.com/office/drawing/2014/main" id="{5C859F30-451A-DA48-12E8-4795E7053A52}"/>
              </a:ext>
            </a:extLst>
          </p:cNvPr>
          <p:cNvSpPr>
            <a:spLocks noGrp="1"/>
          </p:cNvSpPr>
          <p:nvPr>
            <p:ph type="body" sz="quarter" idx="15"/>
          </p:nvPr>
        </p:nvSpPr>
        <p:spPr/>
        <p:txBody>
          <a:bodyPr/>
          <a:lstStyle/>
          <a:p>
            <a:r>
              <a:rPr lang="en-US" dirty="0"/>
              <a:t>UUR</a:t>
            </a:r>
          </a:p>
        </p:txBody>
      </p:sp>
      <p:sp>
        <p:nvSpPr>
          <p:cNvPr id="6" name="Text Placeholder 5">
            <a:extLst>
              <a:ext uri="{FF2B5EF4-FFF2-40B4-BE49-F238E27FC236}">
                <a16:creationId xmlns:a16="http://schemas.microsoft.com/office/drawing/2014/main" id="{5364CB1F-E996-9256-B5B2-7609C58203DA}"/>
              </a:ext>
            </a:extLst>
          </p:cNvPr>
          <p:cNvSpPr>
            <a:spLocks noGrp="1"/>
          </p:cNvSpPr>
          <p:nvPr>
            <p:ph type="body" sz="quarter" idx="14"/>
          </p:nvPr>
        </p:nvSpPr>
        <p:spPr/>
        <p:txBody>
          <a:bodyPr/>
          <a:lstStyle/>
          <a:p>
            <a:r>
              <a:rPr lang="en-US" dirty="0"/>
              <a:t>UUR</a:t>
            </a:r>
          </a:p>
        </p:txBody>
      </p:sp>
      <p:sp>
        <p:nvSpPr>
          <p:cNvPr id="8" name="TextBox 7">
            <a:extLst>
              <a:ext uri="{FF2B5EF4-FFF2-40B4-BE49-F238E27FC236}">
                <a16:creationId xmlns:a16="http://schemas.microsoft.com/office/drawing/2014/main" id="{58CF2F76-35D1-2F56-E5DB-A65A692358D2}"/>
              </a:ext>
            </a:extLst>
          </p:cNvPr>
          <p:cNvSpPr txBox="1"/>
          <p:nvPr/>
        </p:nvSpPr>
        <p:spPr>
          <a:xfrm>
            <a:off x="427382" y="3833808"/>
            <a:ext cx="8458200" cy="2441694"/>
          </a:xfrm>
          <a:prstGeom prst="rect">
            <a:avLst/>
          </a:prstGeom>
          <a:noFill/>
        </p:spPr>
        <p:txBody>
          <a:bodyPr wrap="square" rtlCol="0">
            <a:spAutoFit/>
          </a:bodyPr>
          <a:lstStyle/>
          <a:p>
            <a:pPr marL="285750" indent="-285750" algn="l">
              <a:spcBef>
                <a:spcPts val="1000"/>
              </a:spcBef>
              <a:spcAft>
                <a:spcPts val="600"/>
              </a:spcAft>
              <a:buFont typeface="Arial" panose="020B0604020202020204" pitchFamily="34" charset="0"/>
              <a:buChar char="•"/>
            </a:pPr>
            <a:r>
              <a:rPr lang="en-US" b="0" i="0" u="none" strike="noStrike" dirty="0">
                <a:solidFill>
                  <a:srgbClr val="404040"/>
                </a:solidFill>
                <a:effectLst/>
                <a:latin typeface="Lato" panose="020F0502020204030203" pitchFamily="34" charset="0"/>
              </a:rPr>
              <a:t>The concept to describe each identifiable resource is called </a:t>
            </a:r>
            <a:r>
              <a:rPr lang="en-US" b="0" i="1" u="none" strike="noStrike" dirty="0">
                <a:solidFill>
                  <a:srgbClr val="404040"/>
                </a:solidFill>
                <a:effectLst/>
                <a:latin typeface="Lato" panose="020F0502020204030203" pitchFamily="34" charset="0"/>
              </a:rPr>
              <a:t>resource pool</a:t>
            </a:r>
            <a:r>
              <a:rPr lang="en-US" b="0" i="0" u="none" strike="noStrike" dirty="0">
                <a:solidFill>
                  <a:srgbClr val="404040"/>
                </a:solidFill>
                <a:effectLst/>
                <a:latin typeface="Lato" panose="020F0502020204030203" pitchFamily="34" charset="0"/>
              </a:rPr>
              <a:t>. A resource pool is a group of one or more </a:t>
            </a:r>
            <a:r>
              <a:rPr lang="en-US" b="0" i="1" u="none" strike="noStrike" dirty="0">
                <a:solidFill>
                  <a:srgbClr val="404040"/>
                </a:solidFill>
                <a:effectLst/>
                <a:latin typeface="Lato" panose="020F0502020204030203" pitchFamily="34" charset="0"/>
              </a:rPr>
              <a:t>indistinguishable</a:t>
            </a:r>
            <a:r>
              <a:rPr lang="en-US" b="0" i="0" u="none" strike="noStrike" dirty="0">
                <a:solidFill>
                  <a:srgbClr val="404040"/>
                </a:solidFill>
                <a:effectLst/>
                <a:latin typeface="Lato" panose="020F0502020204030203" pitchFamily="34" charset="0"/>
              </a:rPr>
              <a:t> resources of a same kind. </a:t>
            </a:r>
          </a:p>
          <a:p>
            <a:pPr marL="285750" indent="-285750" algn="l">
              <a:spcBef>
                <a:spcPts val="1000"/>
              </a:spcBef>
              <a:spcAft>
                <a:spcPts val="600"/>
              </a:spcAft>
              <a:buFont typeface="Arial" panose="020B0604020202020204" pitchFamily="34" charset="0"/>
              <a:buChar char="•"/>
            </a:pPr>
            <a:r>
              <a:rPr lang="en-US" b="0" i="0" u="none" strike="noStrike" dirty="0">
                <a:solidFill>
                  <a:srgbClr val="404040"/>
                </a:solidFill>
                <a:effectLst/>
                <a:latin typeface="Lato" panose="020F0502020204030203" pitchFamily="34" charset="0"/>
              </a:rPr>
              <a:t>When a resource needs to described at coarse granularity, it can be pooled together with other resources of the same type. Conversely, when finer granularity is required, it can be promoted to its own individual pool. </a:t>
            </a:r>
          </a:p>
          <a:p>
            <a:pPr marL="285750" indent="-285750" algn="l">
              <a:spcBef>
                <a:spcPts val="1000"/>
              </a:spcBef>
              <a:spcAft>
                <a:spcPts val="600"/>
              </a:spcAft>
              <a:buFont typeface="Arial" panose="020B0604020202020204" pitchFamily="34" charset="0"/>
              <a:buChar char="•"/>
            </a:pPr>
            <a:endParaRPr lang="en-US" dirty="0">
              <a:solidFill>
                <a:schemeClr val="bg1"/>
              </a:solidFill>
            </a:endParaRPr>
          </a:p>
        </p:txBody>
      </p:sp>
      <p:sp>
        <p:nvSpPr>
          <p:cNvPr id="11" name="Rectangle 10">
            <a:extLst>
              <a:ext uri="{FF2B5EF4-FFF2-40B4-BE49-F238E27FC236}">
                <a16:creationId xmlns:a16="http://schemas.microsoft.com/office/drawing/2014/main" id="{5718B5E2-6D5C-6116-4EF8-970F6D255FDB}"/>
              </a:ext>
            </a:extLst>
          </p:cNvPr>
          <p:cNvSpPr/>
          <p:nvPr/>
        </p:nvSpPr>
        <p:spPr>
          <a:xfrm>
            <a:off x="1451450" y="2079981"/>
            <a:ext cx="1098787" cy="626165"/>
          </a:xfrm>
          <a:prstGeom prst="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0</a:t>
            </a:r>
          </a:p>
        </p:txBody>
      </p:sp>
      <p:sp>
        <p:nvSpPr>
          <p:cNvPr id="12" name="Rectangle 11">
            <a:extLst>
              <a:ext uri="{FF2B5EF4-FFF2-40B4-BE49-F238E27FC236}">
                <a16:creationId xmlns:a16="http://schemas.microsoft.com/office/drawing/2014/main" id="{006C3279-DE4E-4C6A-CFB3-AB7D86899EB5}"/>
              </a:ext>
            </a:extLst>
          </p:cNvPr>
          <p:cNvSpPr/>
          <p:nvPr/>
        </p:nvSpPr>
        <p:spPr>
          <a:xfrm>
            <a:off x="3164294" y="1655911"/>
            <a:ext cx="1098787"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p:txBody>
      </p:sp>
      <p:sp>
        <p:nvSpPr>
          <p:cNvPr id="13" name="Rectangle 12">
            <a:extLst>
              <a:ext uri="{FF2B5EF4-FFF2-40B4-BE49-F238E27FC236}">
                <a16:creationId xmlns:a16="http://schemas.microsoft.com/office/drawing/2014/main" id="{EF986573-B10C-2558-EBE1-0C1840F8334D}"/>
              </a:ext>
            </a:extLst>
          </p:cNvPr>
          <p:cNvSpPr/>
          <p:nvPr/>
        </p:nvSpPr>
        <p:spPr>
          <a:xfrm>
            <a:off x="3130651" y="2658106"/>
            <a:ext cx="1098787"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2</a:t>
            </a:r>
          </a:p>
        </p:txBody>
      </p:sp>
      <p:cxnSp>
        <p:nvCxnSpPr>
          <p:cNvPr id="15" name="Straight Arrow Connector 14">
            <a:extLst>
              <a:ext uri="{FF2B5EF4-FFF2-40B4-BE49-F238E27FC236}">
                <a16:creationId xmlns:a16="http://schemas.microsoft.com/office/drawing/2014/main" id="{3B4EB945-80A6-9A17-BEF1-C345542352D5}"/>
              </a:ext>
            </a:extLst>
          </p:cNvPr>
          <p:cNvCxnSpPr>
            <a:stCxn id="11" idx="3"/>
            <a:endCxn id="12" idx="1"/>
          </p:cNvCxnSpPr>
          <p:nvPr/>
        </p:nvCxnSpPr>
        <p:spPr>
          <a:xfrm flipV="1">
            <a:off x="2550237" y="1968994"/>
            <a:ext cx="614057" cy="42407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CB20BDD-F3BC-C1C1-7AA0-0F1ED966D0D4}"/>
              </a:ext>
            </a:extLst>
          </p:cNvPr>
          <p:cNvCxnSpPr>
            <a:cxnSpLocks/>
            <a:stCxn id="11" idx="3"/>
            <a:endCxn id="13" idx="1"/>
          </p:cNvCxnSpPr>
          <p:nvPr/>
        </p:nvCxnSpPr>
        <p:spPr>
          <a:xfrm>
            <a:off x="2550237" y="2393064"/>
            <a:ext cx="580414" cy="578125"/>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11F1F11-3BFC-9CEE-D0C7-81CD693F7846}"/>
              </a:ext>
            </a:extLst>
          </p:cNvPr>
          <p:cNvSpPr/>
          <p:nvPr/>
        </p:nvSpPr>
        <p:spPr>
          <a:xfrm>
            <a:off x="4997213" y="932775"/>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3</a:t>
            </a:r>
          </a:p>
        </p:txBody>
      </p:sp>
      <p:sp>
        <p:nvSpPr>
          <p:cNvPr id="20" name="Rectangle 19">
            <a:extLst>
              <a:ext uri="{FF2B5EF4-FFF2-40B4-BE49-F238E27FC236}">
                <a16:creationId xmlns:a16="http://schemas.microsoft.com/office/drawing/2014/main" id="{C3026BA1-7B19-D46F-F5A7-12FEAA350A7A}"/>
              </a:ext>
            </a:extLst>
          </p:cNvPr>
          <p:cNvSpPr/>
          <p:nvPr/>
        </p:nvSpPr>
        <p:spPr>
          <a:xfrm>
            <a:off x="5000975" y="1639100"/>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4</a:t>
            </a:r>
          </a:p>
        </p:txBody>
      </p:sp>
      <p:sp>
        <p:nvSpPr>
          <p:cNvPr id="21" name="Rectangle 20">
            <a:extLst>
              <a:ext uri="{FF2B5EF4-FFF2-40B4-BE49-F238E27FC236}">
                <a16:creationId xmlns:a16="http://schemas.microsoft.com/office/drawing/2014/main" id="{DBEC3A98-19DB-8D5B-C5E6-27B0FBC8208F}"/>
              </a:ext>
            </a:extLst>
          </p:cNvPr>
          <p:cNvSpPr/>
          <p:nvPr/>
        </p:nvSpPr>
        <p:spPr>
          <a:xfrm>
            <a:off x="4997213" y="2442349"/>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5</a:t>
            </a:r>
          </a:p>
        </p:txBody>
      </p:sp>
      <p:sp>
        <p:nvSpPr>
          <p:cNvPr id="22" name="Rectangle 21">
            <a:extLst>
              <a:ext uri="{FF2B5EF4-FFF2-40B4-BE49-F238E27FC236}">
                <a16:creationId xmlns:a16="http://schemas.microsoft.com/office/drawing/2014/main" id="{6787AE5E-42F6-FE67-8211-AEEBAE247012}"/>
              </a:ext>
            </a:extLst>
          </p:cNvPr>
          <p:cNvSpPr/>
          <p:nvPr/>
        </p:nvSpPr>
        <p:spPr>
          <a:xfrm>
            <a:off x="4997213" y="3189267"/>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6</a:t>
            </a:r>
          </a:p>
        </p:txBody>
      </p:sp>
      <p:cxnSp>
        <p:nvCxnSpPr>
          <p:cNvPr id="23" name="Straight Arrow Connector 22">
            <a:extLst>
              <a:ext uri="{FF2B5EF4-FFF2-40B4-BE49-F238E27FC236}">
                <a16:creationId xmlns:a16="http://schemas.microsoft.com/office/drawing/2014/main" id="{7EB154AA-4C50-0E6A-A62E-D4F5AAFD362B}"/>
              </a:ext>
            </a:extLst>
          </p:cNvPr>
          <p:cNvCxnSpPr>
            <a:cxnSpLocks/>
            <a:stCxn id="12" idx="3"/>
          </p:cNvCxnSpPr>
          <p:nvPr/>
        </p:nvCxnSpPr>
        <p:spPr>
          <a:xfrm flipV="1">
            <a:off x="4263081" y="1261100"/>
            <a:ext cx="734132" cy="707894"/>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0F60213-AFA5-C9F4-BD1A-45C69A219B62}"/>
              </a:ext>
            </a:extLst>
          </p:cNvPr>
          <p:cNvCxnSpPr>
            <a:cxnSpLocks/>
            <a:endCxn id="20" idx="1"/>
          </p:cNvCxnSpPr>
          <p:nvPr/>
        </p:nvCxnSpPr>
        <p:spPr>
          <a:xfrm flipV="1">
            <a:off x="4229438" y="1952183"/>
            <a:ext cx="771537" cy="1681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7A7F11C-AF62-7F66-D752-18C67423C4DF}"/>
              </a:ext>
            </a:extLst>
          </p:cNvPr>
          <p:cNvCxnSpPr>
            <a:cxnSpLocks/>
            <a:stCxn id="13" idx="3"/>
            <a:endCxn id="21" idx="1"/>
          </p:cNvCxnSpPr>
          <p:nvPr/>
        </p:nvCxnSpPr>
        <p:spPr>
          <a:xfrm flipV="1">
            <a:off x="4229438" y="2755432"/>
            <a:ext cx="767775" cy="21575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7DC93D7-6485-43A7-BF8E-FCA1898B5B1D}"/>
              </a:ext>
            </a:extLst>
          </p:cNvPr>
          <p:cNvCxnSpPr>
            <a:cxnSpLocks/>
            <a:endCxn id="22" idx="1"/>
          </p:cNvCxnSpPr>
          <p:nvPr/>
        </p:nvCxnSpPr>
        <p:spPr>
          <a:xfrm>
            <a:off x="4195795" y="3091639"/>
            <a:ext cx="801418" cy="410711"/>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0E1BC4-21A0-3F8F-9E30-F66932EEE333}"/>
              </a:ext>
            </a:extLst>
          </p:cNvPr>
          <p:cNvSpPr txBox="1"/>
          <p:nvPr/>
        </p:nvSpPr>
        <p:spPr>
          <a:xfrm>
            <a:off x="9022708" y="3643332"/>
            <a:ext cx="3108325" cy="3105081"/>
          </a:xfrm>
          <a:prstGeom prst="rect">
            <a:avLst/>
          </a:prstGeom>
          <a:noFill/>
        </p:spPr>
        <p:txBody>
          <a:bodyPr wrap="square">
            <a:spAutoFit/>
          </a:bodyPr>
          <a:lstStyle/>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Type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UUID</a:t>
            </a:r>
            <a:r>
              <a:rPr lang="en-US" sz="1000" b="0" i="0" u="none" strike="noStrike" dirty="0">
                <a:solidFill>
                  <a:schemeClr val="bg2">
                    <a:lumMod val="75000"/>
                  </a:schemeClr>
                </a:solidFill>
                <a:effectLst/>
                <a:latin typeface="Menlo" panose="020B0609030804020204" pitchFamily="49" charset="0"/>
              </a:rPr>
              <a:t> (Unique ID for this resource)</a:t>
            </a:r>
          </a:p>
          <a:p>
            <a:pPr algn="l">
              <a:lnSpc>
                <a:spcPts val="1800"/>
              </a:lnSpc>
              <a:spcAft>
                <a:spcPts val="300"/>
              </a:spcAft>
              <a:buFont typeface="Arial" panose="020B0604020202020204" pitchFamily="34" charset="0"/>
              <a:buChar char="•"/>
            </a:pPr>
            <a:r>
              <a:rPr lang="en-US" sz="1000" b="1" i="0" u="none" strike="noStrike" dirty="0" err="1">
                <a:solidFill>
                  <a:schemeClr val="bg2">
                    <a:lumMod val="75000"/>
                  </a:schemeClr>
                </a:solidFill>
                <a:effectLst/>
                <a:latin typeface="Menlo" panose="020B0609030804020204" pitchFamily="49" charset="0"/>
              </a:rPr>
              <a:t>Basename</a:t>
            </a:r>
            <a:endParaRPr lang="en-US" sz="1000" b="1" i="0" u="none" strike="noStrike" dirty="0">
              <a:solidFill>
                <a:schemeClr val="bg2">
                  <a:lumMod val="75000"/>
                </a:schemeClr>
              </a:solidFill>
              <a:effectLst/>
              <a:latin typeface="Menlo" panose="020B0609030804020204" pitchFamily="49" charset="0"/>
            </a:endParaRP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Name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ID</a:t>
            </a:r>
            <a:r>
              <a:rPr lang="en-US" sz="1000" b="0" i="0" u="none" strike="noStrike" dirty="0">
                <a:solidFill>
                  <a:schemeClr val="bg2">
                    <a:lumMod val="75000"/>
                  </a:schemeClr>
                </a:solidFill>
                <a:effectLst/>
                <a:latin typeface="Menlo" panose="020B0609030804020204" pitchFamily="49" charset="0"/>
              </a:rPr>
              <a:t> (OPTIONAL numeric ID to be appended to </a:t>
            </a:r>
            <a:r>
              <a:rPr lang="en-US" sz="1000" b="0" i="0" u="none" strike="noStrike" dirty="0" err="1">
                <a:solidFill>
                  <a:schemeClr val="bg2">
                    <a:lumMod val="75000"/>
                  </a:schemeClr>
                </a:solidFill>
                <a:effectLst/>
                <a:latin typeface="Menlo" panose="020B0609030804020204" pitchFamily="49" charset="0"/>
              </a:rPr>
              <a:t>basename</a:t>
            </a:r>
            <a:r>
              <a:rPr lang="en-US" sz="1000" b="0" i="0" u="none" strike="noStrike" dirty="0">
                <a:solidFill>
                  <a:schemeClr val="bg2">
                    <a:lumMod val="75000"/>
                  </a:schemeClr>
                </a:solidFill>
                <a:effectLst/>
                <a:latin typeface="Menlo" panose="020B0609030804020204" pitchFamily="49" charset="0"/>
              </a:rPr>
              <a:t> to get name)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Properties</a:t>
            </a:r>
            <a:r>
              <a:rPr lang="en-US" sz="1000" b="0" i="0" u="none" strike="noStrike" dirty="0">
                <a:solidFill>
                  <a:schemeClr val="bg2">
                    <a:lumMod val="75000"/>
                  </a:schemeClr>
                </a:solidFill>
                <a:effectLst/>
                <a:latin typeface="Menlo" panose="020B0609030804020204" pitchFamily="49" charset="0"/>
              </a:rPr>
              <a:t> (static properties associated with this instance)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Size</a:t>
            </a:r>
            <a:r>
              <a:rPr lang="en-US" sz="1000" b="0" i="0" u="none" strike="noStrike" dirty="0">
                <a:solidFill>
                  <a:schemeClr val="bg2">
                    <a:lumMod val="75000"/>
                  </a:schemeClr>
                </a:solidFill>
                <a:effectLst/>
                <a:latin typeface="Menlo" panose="020B0609030804020204" pitchFamily="49" charset="0"/>
              </a:rPr>
              <a:t> (Total number of resources in this pool)</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Units </a:t>
            </a:r>
            <a:r>
              <a:rPr lang="en-US" sz="1000" b="0" i="0" u="none" strike="noStrike" dirty="0">
                <a:solidFill>
                  <a:schemeClr val="bg2">
                    <a:lumMod val="75000"/>
                  </a:schemeClr>
                </a:solidFill>
                <a:effectLst/>
                <a:latin typeface="Menlo" panose="020B0609030804020204" pitchFamily="49" charset="0"/>
              </a:rPr>
              <a:t>(OPTIONAL units associated with the size value)</a:t>
            </a:r>
          </a:p>
        </p:txBody>
      </p:sp>
      <p:sp>
        <p:nvSpPr>
          <p:cNvPr id="36" name="Magnetic Disk 35">
            <a:extLst>
              <a:ext uri="{FF2B5EF4-FFF2-40B4-BE49-F238E27FC236}">
                <a16:creationId xmlns:a16="http://schemas.microsoft.com/office/drawing/2014/main" id="{4EB1ECFE-DB97-16E0-4C80-1F52367FB093}"/>
              </a:ext>
            </a:extLst>
          </p:cNvPr>
          <p:cNvSpPr/>
          <p:nvPr/>
        </p:nvSpPr>
        <p:spPr>
          <a:xfrm>
            <a:off x="9551773" y="1099751"/>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7" name="Magnetic Disk 36">
            <a:extLst>
              <a:ext uri="{FF2B5EF4-FFF2-40B4-BE49-F238E27FC236}">
                <a16:creationId xmlns:a16="http://schemas.microsoft.com/office/drawing/2014/main" id="{81B38CDC-9844-689C-2692-48B34ACE9A48}"/>
              </a:ext>
            </a:extLst>
          </p:cNvPr>
          <p:cNvSpPr/>
          <p:nvPr/>
        </p:nvSpPr>
        <p:spPr>
          <a:xfrm>
            <a:off x="9551773" y="1839878"/>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8" name="Magnetic Disk 37">
            <a:extLst>
              <a:ext uri="{FF2B5EF4-FFF2-40B4-BE49-F238E27FC236}">
                <a16:creationId xmlns:a16="http://schemas.microsoft.com/office/drawing/2014/main" id="{9ED88779-615C-0074-AD05-9571BEC625CB}"/>
              </a:ext>
            </a:extLst>
          </p:cNvPr>
          <p:cNvSpPr/>
          <p:nvPr/>
        </p:nvSpPr>
        <p:spPr>
          <a:xfrm>
            <a:off x="9551773" y="2544144"/>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9" name="Magnetic Disk 38">
            <a:extLst>
              <a:ext uri="{FF2B5EF4-FFF2-40B4-BE49-F238E27FC236}">
                <a16:creationId xmlns:a16="http://schemas.microsoft.com/office/drawing/2014/main" id="{3ACE2B8B-089A-214B-3AE7-7367ECD8FC55}"/>
              </a:ext>
            </a:extLst>
          </p:cNvPr>
          <p:cNvSpPr/>
          <p:nvPr/>
        </p:nvSpPr>
        <p:spPr>
          <a:xfrm>
            <a:off x="10677426" y="1096452"/>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40" name="Magnetic Disk 39">
            <a:extLst>
              <a:ext uri="{FF2B5EF4-FFF2-40B4-BE49-F238E27FC236}">
                <a16:creationId xmlns:a16="http://schemas.microsoft.com/office/drawing/2014/main" id="{98B4E46C-23DD-00F4-B551-B1337824981C}"/>
              </a:ext>
            </a:extLst>
          </p:cNvPr>
          <p:cNvSpPr/>
          <p:nvPr/>
        </p:nvSpPr>
        <p:spPr>
          <a:xfrm>
            <a:off x="10677426" y="1839877"/>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41" name="Magnetic Disk 40">
            <a:extLst>
              <a:ext uri="{FF2B5EF4-FFF2-40B4-BE49-F238E27FC236}">
                <a16:creationId xmlns:a16="http://schemas.microsoft.com/office/drawing/2014/main" id="{76B42A14-A691-B3CA-8717-7A40C445E351}"/>
              </a:ext>
            </a:extLst>
          </p:cNvPr>
          <p:cNvSpPr/>
          <p:nvPr/>
        </p:nvSpPr>
        <p:spPr>
          <a:xfrm>
            <a:off x="10677426" y="2525836"/>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cxnSp>
        <p:nvCxnSpPr>
          <p:cNvPr id="43" name="Straight Arrow Connector 42">
            <a:extLst>
              <a:ext uri="{FF2B5EF4-FFF2-40B4-BE49-F238E27FC236}">
                <a16:creationId xmlns:a16="http://schemas.microsoft.com/office/drawing/2014/main" id="{899CA5B0-C5F3-0FB1-D5E0-099380338A91}"/>
              </a:ext>
            </a:extLst>
          </p:cNvPr>
          <p:cNvCxnSpPr>
            <a:endCxn id="36" idx="2"/>
          </p:cNvCxnSpPr>
          <p:nvPr/>
        </p:nvCxnSpPr>
        <p:spPr>
          <a:xfrm>
            <a:off x="6096000" y="1326046"/>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19852AF-7F6A-C9C4-E2D6-12B885CBDAE9}"/>
              </a:ext>
            </a:extLst>
          </p:cNvPr>
          <p:cNvCxnSpPr/>
          <p:nvPr/>
        </p:nvCxnSpPr>
        <p:spPr>
          <a:xfrm>
            <a:off x="6103524" y="2042062"/>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6039C83-8C41-3EA5-4D30-9D447A374E14}"/>
              </a:ext>
            </a:extLst>
          </p:cNvPr>
          <p:cNvCxnSpPr/>
          <p:nvPr/>
        </p:nvCxnSpPr>
        <p:spPr>
          <a:xfrm>
            <a:off x="6103523" y="2761242"/>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Magnetic Disk 6">
            <a:extLst>
              <a:ext uri="{FF2B5EF4-FFF2-40B4-BE49-F238E27FC236}">
                <a16:creationId xmlns:a16="http://schemas.microsoft.com/office/drawing/2014/main" id="{918E3E3D-C021-F7A8-7591-F888D836875D}"/>
              </a:ext>
            </a:extLst>
          </p:cNvPr>
          <p:cNvSpPr/>
          <p:nvPr/>
        </p:nvSpPr>
        <p:spPr>
          <a:xfrm>
            <a:off x="9554458" y="3211795"/>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9" name="Magnetic Disk 8">
            <a:extLst>
              <a:ext uri="{FF2B5EF4-FFF2-40B4-BE49-F238E27FC236}">
                <a16:creationId xmlns:a16="http://schemas.microsoft.com/office/drawing/2014/main" id="{E8986141-5F56-F416-C018-6374BDF57551}"/>
              </a:ext>
            </a:extLst>
          </p:cNvPr>
          <p:cNvSpPr/>
          <p:nvPr/>
        </p:nvSpPr>
        <p:spPr>
          <a:xfrm>
            <a:off x="10680111" y="3193487"/>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cxnSp>
        <p:nvCxnSpPr>
          <p:cNvPr id="10" name="Straight Arrow Connector 9">
            <a:extLst>
              <a:ext uri="{FF2B5EF4-FFF2-40B4-BE49-F238E27FC236}">
                <a16:creationId xmlns:a16="http://schemas.microsoft.com/office/drawing/2014/main" id="{E1DC651E-6FCC-91EC-16F7-F9EF2CCEC3AD}"/>
              </a:ext>
            </a:extLst>
          </p:cNvPr>
          <p:cNvCxnSpPr/>
          <p:nvPr/>
        </p:nvCxnSpPr>
        <p:spPr>
          <a:xfrm>
            <a:off x="6106208" y="3428893"/>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6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C17C7-8B35-E39B-CCE9-197866D01905}"/>
              </a:ext>
            </a:extLst>
          </p:cNvPr>
          <p:cNvSpPr>
            <a:spLocks noGrp="1"/>
          </p:cNvSpPr>
          <p:nvPr>
            <p:ph idx="12"/>
          </p:nvPr>
        </p:nvSpPr>
        <p:spPr/>
        <p:txBody>
          <a:bodyPr/>
          <a:lstStyle/>
          <a:p>
            <a:r>
              <a:rPr lang="en-US" dirty="0" err="1"/>
              <a:t>NVMeoF</a:t>
            </a:r>
            <a:r>
              <a:rPr lang="en-US" dirty="0"/>
              <a:t> Central Discovery Agent</a:t>
            </a:r>
          </a:p>
          <a:p>
            <a:r>
              <a:rPr lang="en-US" dirty="0"/>
              <a:t>Sunfish that is geared only to </a:t>
            </a:r>
            <a:r>
              <a:rPr lang="en-US" dirty="0" err="1"/>
              <a:t>NVMeoF</a:t>
            </a:r>
            <a:r>
              <a:rPr lang="en-US" dirty="0"/>
              <a:t> endpoints</a:t>
            </a:r>
          </a:p>
          <a:p>
            <a:pPr lvl="1"/>
            <a:r>
              <a:rPr lang="en-US" dirty="0"/>
              <a:t>Any and all available endpoints of </a:t>
            </a:r>
            <a:r>
              <a:rPr lang="en-US" dirty="0" err="1"/>
              <a:t>NVMeoF</a:t>
            </a:r>
            <a:endParaRPr lang="en-US" dirty="0"/>
          </a:p>
          <a:p>
            <a:pPr lvl="1"/>
            <a:r>
              <a:rPr lang="en-US" dirty="0"/>
              <a:t>Aggregated components of each </a:t>
            </a:r>
            <a:r>
              <a:rPr lang="en-US" dirty="0" err="1"/>
              <a:t>NVMe</a:t>
            </a:r>
            <a:r>
              <a:rPr lang="en-US" dirty="0"/>
              <a:t> drive and container endpoints</a:t>
            </a:r>
          </a:p>
          <a:p>
            <a:pPr lvl="1"/>
            <a:r>
              <a:rPr lang="en-US" dirty="0"/>
              <a:t>Namespaces </a:t>
            </a:r>
          </a:p>
          <a:p>
            <a:pPr lvl="1"/>
            <a:r>
              <a:rPr lang="en-US" dirty="0"/>
              <a:t>IP addresses</a:t>
            </a:r>
          </a:p>
          <a:p>
            <a:pPr lvl="1"/>
            <a:r>
              <a:rPr lang="en-US" dirty="0"/>
              <a:t>How to access the drive namespaces-</a:t>
            </a:r>
            <a:r>
              <a:rPr lang="en-US" dirty="0" err="1"/>
              <a:t>NqN</a:t>
            </a:r>
            <a:r>
              <a:rPr lang="en-US" dirty="0"/>
              <a:t> (blake14</a:t>
            </a:r>
            <a:r>
              <a:rPr lang="en-US" i="1" dirty="0"/>
              <a:t>)</a:t>
            </a:r>
            <a:endParaRPr lang="en-US" dirty="0"/>
          </a:p>
          <a:p>
            <a:pPr lvl="1"/>
            <a:r>
              <a:rPr lang="en-US" dirty="0"/>
              <a:t>Address of the port that you need to connect to</a:t>
            </a:r>
          </a:p>
          <a:p>
            <a:pPr lvl="1"/>
            <a:r>
              <a:rPr lang="en-US" sz="1600" b="0" i="0" u="none" strike="noStrike" dirty="0" err="1">
                <a:solidFill>
                  <a:srgbClr val="172B4D"/>
                </a:solidFill>
                <a:effectLst/>
                <a:latin typeface="-apple-system"/>
              </a:rPr>
              <a:t>nvme</a:t>
            </a:r>
            <a:r>
              <a:rPr lang="en-US" sz="1600" b="0" i="0" u="none" strike="noStrike" dirty="0">
                <a:solidFill>
                  <a:srgbClr val="172B4D"/>
                </a:solidFill>
                <a:effectLst/>
                <a:latin typeface="-apple-system"/>
              </a:rPr>
              <a:t> connect -t </a:t>
            </a:r>
            <a:r>
              <a:rPr lang="en-US" sz="1600" b="0" i="0" u="none" strike="noStrike" dirty="0" err="1">
                <a:solidFill>
                  <a:srgbClr val="172B4D"/>
                </a:solidFill>
                <a:effectLst/>
                <a:latin typeface="-apple-system"/>
              </a:rPr>
              <a:t>rdma</a:t>
            </a:r>
            <a:r>
              <a:rPr lang="en-US" sz="1600" b="0" i="0" u="none" strike="noStrike" dirty="0">
                <a:solidFill>
                  <a:srgbClr val="172B4D"/>
                </a:solidFill>
                <a:effectLst/>
                <a:latin typeface="-apple-system"/>
              </a:rPr>
              <a:t> -n </a:t>
            </a:r>
            <a:r>
              <a:rPr lang="en-US" dirty="0">
                <a:solidFill>
                  <a:srgbClr val="172B4D"/>
                </a:solidFill>
                <a:latin typeface="-apple-system"/>
              </a:rPr>
              <a:t>&lt;endpoint </a:t>
            </a:r>
            <a:r>
              <a:rPr lang="en-US" dirty="0" err="1">
                <a:solidFill>
                  <a:srgbClr val="172B4D"/>
                </a:solidFill>
                <a:latin typeface="-apple-system"/>
              </a:rPr>
              <a:t>dns</a:t>
            </a:r>
            <a:r>
              <a:rPr lang="en-US" dirty="0">
                <a:solidFill>
                  <a:srgbClr val="172B4D"/>
                </a:solidFill>
                <a:latin typeface="-apple-system"/>
              </a:rPr>
              <a:t> name&gt;</a:t>
            </a:r>
            <a:r>
              <a:rPr lang="en-US" sz="1600" b="0" i="0" u="none" strike="noStrike" dirty="0">
                <a:solidFill>
                  <a:srgbClr val="172B4D"/>
                </a:solidFill>
                <a:effectLst/>
                <a:latin typeface="-apple-system"/>
              </a:rPr>
              <a:t> -a &lt;</a:t>
            </a:r>
            <a:r>
              <a:rPr lang="en-US" sz="1600" b="0" i="0" u="none" strike="noStrike" dirty="0" err="1">
                <a:solidFill>
                  <a:srgbClr val="172B4D"/>
                </a:solidFill>
                <a:effectLst/>
                <a:latin typeface="-apple-system"/>
              </a:rPr>
              <a:t>IPoI</a:t>
            </a:r>
            <a:r>
              <a:rPr lang="en-US" dirty="0" err="1">
                <a:solidFill>
                  <a:srgbClr val="172B4D"/>
                </a:solidFill>
                <a:latin typeface="-apple-system"/>
              </a:rPr>
              <a:t>B</a:t>
            </a:r>
            <a:r>
              <a:rPr lang="en-US" dirty="0">
                <a:solidFill>
                  <a:srgbClr val="172B4D"/>
                </a:solidFill>
                <a:latin typeface="-apple-system"/>
              </a:rPr>
              <a:t> address&gt;</a:t>
            </a:r>
            <a:r>
              <a:rPr lang="en-US" sz="1600" b="0" i="0" u="none" strike="noStrike" dirty="0">
                <a:solidFill>
                  <a:srgbClr val="172B4D"/>
                </a:solidFill>
                <a:effectLst/>
                <a:latin typeface="-apple-system"/>
              </a:rPr>
              <a:t> -s 4420</a:t>
            </a:r>
          </a:p>
          <a:p>
            <a:pPr lvl="1"/>
            <a:r>
              <a:rPr lang="en-US" dirty="0">
                <a:solidFill>
                  <a:srgbClr val="172B4D"/>
                </a:solidFill>
                <a:latin typeface="-apple-system"/>
              </a:rPr>
              <a:t>Multi-tenant restrictions</a:t>
            </a:r>
          </a:p>
          <a:p>
            <a:pPr lvl="1"/>
            <a:endParaRPr lang="en-US" dirty="0"/>
          </a:p>
          <a:p>
            <a:pPr lvl="1"/>
            <a:endParaRPr lang="en-US" dirty="0"/>
          </a:p>
          <a:p>
            <a:pPr lvl="1"/>
            <a:endParaRPr lang="en-US" dirty="0"/>
          </a:p>
        </p:txBody>
      </p:sp>
      <p:sp>
        <p:nvSpPr>
          <p:cNvPr id="3" name="Title 2">
            <a:extLst>
              <a:ext uri="{FF2B5EF4-FFF2-40B4-BE49-F238E27FC236}">
                <a16:creationId xmlns:a16="http://schemas.microsoft.com/office/drawing/2014/main" id="{7BD646DB-C395-1E6F-765F-9BD46E573F6F}"/>
              </a:ext>
            </a:extLst>
          </p:cNvPr>
          <p:cNvSpPr>
            <a:spLocks noGrp="1"/>
          </p:cNvSpPr>
          <p:nvPr>
            <p:ph type="title"/>
          </p:nvPr>
        </p:nvSpPr>
        <p:spPr/>
        <p:txBody>
          <a:bodyPr>
            <a:normAutofit fontScale="90000"/>
          </a:bodyPr>
          <a:lstStyle/>
          <a:p>
            <a:pPr algn="ctr"/>
            <a:r>
              <a:rPr lang="en-US" dirty="0"/>
              <a:t>Agent</a:t>
            </a:r>
          </a:p>
        </p:txBody>
      </p:sp>
      <p:sp>
        <p:nvSpPr>
          <p:cNvPr id="4" name="Text Placeholder 3">
            <a:extLst>
              <a:ext uri="{FF2B5EF4-FFF2-40B4-BE49-F238E27FC236}">
                <a16:creationId xmlns:a16="http://schemas.microsoft.com/office/drawing/2014/main" id="{EA3513B1-B67A-8ADF-69E3-9A236DBDB699}"/>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700AC234-52FD-2FC1-7AC2-183DAB198DD8}"/>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49690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C3B462-C9AF-5107-D89E-8188943C8F08}"/>
              </a:ext>
            </a:extLst>
          </p:cNvPr>
          <p:cNvSpPr>
            <a:spLocks noGrp="1"/>
          </p:cNvSpPr>
          <p:nvPr>
            <p:ph idx="12"/>
          </p:nvPr>
        </p:nvSpPr>
        <p:spPr/>
        <p:txBody>
          <a:bodyPr/>
          <a:lstStyle/>
          <a:p>
            <a:r>
              <a:rPr lang="en-US" dirty="0"/>
              <a:t>Assumption is that all of the </a:t>
            </a:r>
            <a:r>
              <a:rPr lang="en-US" dirty="0" err="1"/>
              <a:t>NVMeoF</a:t>
            </a:r>
            <a:r>
              <a:rPr lang="en-US" dirty="0"/>
              <a:t> are up and running—Container start-up</a:t>
            </a:r>
          </a:p>
          <a:p>
            <a:r>
              <a:rPr lang="en-US" dirty="0"/>
              <a:t>Sunfish Agent acts as a Centralized Discovery Controller</a:t>
            </a:r>
          </a:p>
          <a:p>
            <a:pPr lvl="1"/>
            <a:r>
              <a:rPr lang="en-US" dirty="0"/>
              <a:t>It is querying the </a:t>
            </a:r>
            <a:r>
              <a:rPr lang="en-US" dirty="0" err="1"/>
              <a:t>NVMeoF</a:t>
            </a:r>
            <a:r>
              <a:rPr lang="en-US" dirty="0"/>
              <a:t> endpoints</a:t>
            </a:r>
          </a:p>
          <a:p>
            <a:pPr lvl="2"/>
            <a:r>
              <a:rPr lang="en-US" dirty="0"/>
              <a:t>It learns and fills logs:</a:t>
            </a:r>
          </a:p>
          <a:p>
            <a:pPr lvl="3"/>
            <a:r>
              <a:rPr lang="en-US" dirty="0"/>
              <a:t>How to access the drive namespaces-</a:t>
            </a:r>
            <a:r>
              <a:rPr lang="en-US" dirty="0" err="1"/>
              <a:t>NqN</a:t>
            </a:r>
            <a:r>
              <a:rPr lang="en-US" dirty="0"/>
              <a:t> (blake14</a:t>
            </a:r>
            <a:r>
              <a:rPr lang="en-US" i="1" dirty="0"/>
              <a:t>)</a:t>
            </a:r>
            <a:endParaRPr lang="en-US" dirty="0"/>
          </a:p>
          <a:p>
            <a:pPr lvl="3"/>
            <a:r>
              <a:rPr lang="en-US" dirty="0"/>
              <a:t>Address of the port that you need to connect to</a:t>
            </a:r>
          </a:p>
          <a:p>
            <a:pPr lvl="3"/>
            <a:r>
              <a:rPr lang="en-US" sz="2000" b="0" i="0" u="none" strike="noStrike" dirty="0" err="1">
                <a:solidFill>
                  <a:srgbClr val="172B4D"/>
                </a:solidFill>
                <a:effectLst/>
                <a:latin typeface="-apple-system"/>
              </a:rPr>
              <a:t>nvme</a:t>
            </a:r>
            <a:r>
              <a:rPr lang="en-US" sz="2000" b="0" i="0" u="none" strike="noStrike" dirty="0">
                <a:solidFill>
                  <a:srgbClr val="172B4D"/>
                </a:solidFill>
                <a:effectLst/>
                <a:latin typeface="-apple-system"/>
              </a:rPr>
              <a:t> connect -t </a:t>
            </a:r>
            <a:r>
              <a:rPr lang="en-US" sz="2000" b="0" i="0" u="none" strike="noStrike" dirty="0" err="1">
                <a:solidFill>
                  <a:srgbClr val="172B4D"/>
                </a:solidFill>
                <a:effectLst/>
                <a:latin typeface="-apple-system"/>
              </a:rPr>
              <a:t>rdma</a:t>
            </a:r>
            <a:r>
              <a:rPr lang="en-US" sz="2000" b="0" i="0" u="none" strike="noStrike" dirty="0">
                <a:solidFill>
                  <a:srgbClr val="172B4D"/>
                </a:solidFill>
                <a:effectLst/>
                <a:latin typeface="-apple-system"/>
              </a:rPr>
              <a:t> -n </a:t>
            </a:r>
            <a:r>
              <a:rPr lang="en-US" sz="2000" dirty="0">
                <a:solidFill>
                  <a:srgbClr val="172B4D"/>
                </a:solidFill>
                <a:latin typeface="-apple-system"/>
              </a:rPr>
              <a:t>&lt;DNS name&gt;</a:t>
            </a:r>
            <a:r>
              <a:rPr lang="en-US" sz="2000" b="0" i="0" u="none" strike="noStrike" dirty="0">
                <a:solidFill>
                  <a:srgbClr val="172B4D"/>
                </a:solidFill>
                <a:effectLst/>
                <a:latin typeface="-apple-system"/>
              </a:rPr>
              <a:t> -a </a:t>
            </a:r>
            <a:r>
              <a:rPr lang="en-US" sz="2000" b="0" i="0" u="none" strike="noStrike" dirty="0" err="1">
                <a:solidFill>
                  <a:srgbClr val="172B4D"/>
                </a:solidFill>
                <a:effectLst/>
                <a:latin typeface="-apple-system"/>
              </a:rPr>
              <a:t>xxx.xxx.xxx.xxx</a:t>
            </a:r>
            <a:r>
              <a:rPr lang="en-US" sz="2000" b="0" i="0" u="none" strike="noStrike" dirty="0">
                <a:solidFill>
                  <a:srgbClr val="172B4D"/>
                </a:solidFill>
                <a:effectLst/>
                <a:latin typeface="-apple-system"/>
              </a:rPr>
              <a:t> -s 4420</a:t>
            </a:r>
          </a:p>
          <a:p>
            <a:pPr lvl="3"/>
            <a:r>
              <a:rPr lang="en-US" dirty="0">
                <a:solidFill>
                  <a:srgbClr val="172B4D"/>
                </a:solidFill>
                <a:latin typeface="-apple-system"/>
              </a:rPr>
              <a:t>Multi-tenant restrictions</a:t>
            </a:r>
          </a:p>
          <a:p>
            <a:pPr lvl="2"/>
            <a:r>
              <a:rPr lang="en-US" dirty="0">
                <a:solidFill>
                  <a:srgbClr val="172B4D"/>
                </a:solidFill>
                <a:latin typeface="-apple-system"/>
              </a:rPr>
              <a:t>Send events</a:t>
            </a:r>
          </a:p>
          <a:p>
            <a:pPr lvl="3"/>
            <a:endParaRPr lang="en-US" dirty="0"/>
          </a:p>
          <a:p>
            <a:endParaRPr lang="en-US" dirty="0"/>
          </a:p>
        </p:txBody>
      </p:sp>
      <p:sp>
        <p:nvSpPr>
          <p:cNvPr id="3" name="Title 2">
            <a:extLst>
              <a:ext uri="{FF2B5EF4-FFF2-40B4-BE49-F238E27FC236}">
                <a16:creationId xmlns:a16="http://schemas.microsoft.com/office/drawing/2014/main" id="{7D74213E-F2CA-1420-8F4C-4981A326638D}"/>
              </a:ext>
            </a:extLst>
          </p:cNvPr>
          <p:cNvSpPr>
            <a:spLocks noGrp="1"/>
          </p:cNvSpPr>
          <p:nvPr>
            <p:ph type="title"/>
          </p:nvPr>
        </p:nvSpPr>
        <p:spPr/>
        <p:txBody>
          <a:bodyPr>
            <a:normAutofit/>
          </a:bodyPr>
          <a:lstStyle/>
          <a:p>
            <a:pPr algn="ctr"/>
            <a:r>
              <a:rPr lang="en-US" sz="3600" dirty="0"/>
              <a:t>Sunfish Agent Discovery and Handoff Walk-Through</a:t>
            </a:r>
          </a:p>
        </p:txBody>
      </p:sp>
      <p:sp>
        <p:nvSpPr>
          <p:cNvPr id="4" name="Text Placeholder 3">
            <a:extLst>
              <a:ext uri="{FF2B5EF4-FFF2-40B4-BE49-F238E27FC236}">
                <a16:creationId xmlns:a16="http://schemas.microsoft.com/office/drawing/2014/main" id="{6F9F80FD-736D-E42C-CA10-C964EA6C5AF5}"/>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32600733-B503-23B0-0CBA-72906AE93BD7}"/>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150318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342D8-7C9E-3AC7-08F2-292DAA965C0B}"/>
              </a:ext>
            </a:extLst>
          </p:cNvPr>
          <p:cNvSpPr>
            <a:spLocks noGrp="1"/>
          </p:cNvSpPr>
          <p:nvPr>
            <p:ph type="title"/>
          </p:nvPr>
        </p:nvSpPr>
        <p:spPr>
          <a:xfrm>
            <a:off x="838200" y="365125"/>
            <a:ext cx="10515600" cy="660787"/>
          </a:xfrm>
        </p:spPr>
        <p:txBody>
          <a:bodyPr>
            <a:normAutofit fontScale="90000"/>
          </a:bodyPr>
          <a:lstStyle/>
          <a:p>
            <a:pPr algn="ctr"/>
            <a:r>
              <a:rPr lang="en-US" dirty="0"/>
              <a:t>Sunfish </a:t>
            </a:r>
            <a:r>
              <a:rPr lang="en-US" dirty="0" err="1"/>
              <a:t>NVMeoF</a:t>
            </a:r>
            <a:r>
              <a:rPr lang="en-US" dirty="0"/>
              <a:t> Agent</a:t>
            </a:r>
          </a:p>
        </p:txBody>
      </p:sp>
      <p:sp>
        <p:nvSpPr>
          <p:cNvPr id="3" name="Content Placeholder 2">
            <a:extLst>
              <a:ext uri="{FF2B5EF4-FFF2-40B4-BE49-F238E27FC236}">
                <a16:creationId xmlns:a16="http://schemas.microsoft.com/office/drawing/2014/main" id="{7201AFA1-519A-3F32-4201-365D01AF3241}"/>
              </a:ext>
            </a:extLst>
          </p:cNvPr>
          <p:cNvSpPr>
            <a:spLocks noGrp="1"/>
          </p:cNvSpPr>
          <p:nvPr>
            <p:ph idx="1"/>
          </p:nvPr>
        </p:nvSpPr>
        <p:spPr>
          <a:xfrm>
            <a:off x="838200" y="1025912"/>
            <a:ext cx="10515600" cy="5151051"/>
          </a:xfrm>
        </p:spPr>
        <p:txBody>
          <a:bodyPr>
            <a:normAutofit/>
          </a:bodyPr>
          <a:lstStyle/>
          <a:p>
            <a:r>
              <a:rPr lang="en-US" sz="2000" dirty="0" err="1"/>
              <a:t>sudo</a:t>
            </a:r>
            <a:r>
              <a:rPr lang="en-US" sz="2000" dirty="0"/>
              <a:t> </a:t>
            </a:r>
            <a:r>
              <a:rPr lang="en-US" sz="2000" dirty="0" err="1"/>
              <a:t>nvme</a:t>
            </a:r>
            <a:r>
              <a:rPr lang="en-US" sz="2000" dirty="0"/>
              <a:t> discover -t TRANSPORT -a DISCOVERY_CONTROLLER_ADDRESS -s SERVICE_ID</a:t>
            </a:r>
            <a:endParaRPr lang="en-US" sz="1400" b="0" i="0" dirty="0">
              <a:solidFill>
                <a:srgbClr val="0C322C"/>
              </a:solidFill>
              <a:effectLst/>
              <a:latin typeface="Poppins" pitchFamily="2" charset="77"/>
            </a:endParaRPr>
          </a:p>
          <a:p>
            <a:pPr marL="457200" lvl="1" indent="0">
              <a:spcBef>
                <a:spcPts val="750"/>
              </a:spcBef>
              <a:buNone/>
            </a:pPr>
            <a:endParaRPr lang="en-US" sz="1600" dirty="0"/>
          </a:p>
          <a:p>
            <a:endParaRPr lang="en-US" sz="2000" dirty="0"/>
          </a:p>
          <a:p>
            <a:endParaRPr lang="en-US" sz="2000" dirty="0"/>
          </a:p>
          <a:p>
            <a:endParaRPr lang="en-US" sz="2000" dirty="0"/>
          </a:p>
          <a:p>
            <a:pPr marL="0" indent="0">
              <a:buNone/>
            </a:pPr>
            <a:endParaRPr lang="en-US" sz="2000" dirty="0"/>
          </a:p>
          <a:p>
            <a:endParaRPr lang="en-US" sz="2000" dirty="0"/>
          </a:p>
          <a:p>
            <a:pPr marL="0" indent="0">
              <a:buNone/>
            </a:pPr>
            <a:endParaRPr lang="en-US" sz="2000" dirty="0"/>
          </a:p>
          <a:p>
            <a:r>
              <a:rPr lang="en-US" sz="2000" dirty="0" err="1"/>
              <a:t>sudo</a:t>
            </a:r>
            <a:r>
              <a:rPr lang="en-US" sz="2000" dirty="0"/>
              <a:t> </a:t>
            </a:r>
            <a:r>
              <a:rPr lang="en-US" sz="2000" dirty="0" err="1"/>
              <a:t>nvme</a:t>
            </a:r>
            <a:r>
              <a:rPr lang="en-US" sz="2000" dirty="0"/>
              <a:t> discover -t </a:t>
            </a:r>
            <a:r>
              <a:rPr lang="en-US" sz="2000" dirty="0" err="1"/>
              <a:t>tcp</a:t>
            </a:r>
            <a:r>
              <a:rPr lang="en-US" sz="2000" dirty="0"/>
              <a:t> -a &lt;</a:t>
            </a:r>
            <a:r>
              <a:rPr lang="en-US" sz="2000" dirty="0" err="1"/>
              <a:t>ip</a:t>
            </a:r>
            <a:r>
              <a:rPr lang="en-US" sz="2000" dirty="0"/>
              <a:t> address&gt; -s 4420</a:t>
            </a:r>
          </a:p>
          <a:p>
            <a:r>
              <a:rPr lang="en-US" sz="2000" dirty="0" err="1"/>
              <a:t>nvme</a:t>
            </a:r>
            <a:r>
              <a:rPr lang="en-US" sz="2000" dirty="0"/>
              <a:t> discover --transport=</a:t>
            </a:r>
            <a:r>
              <a:rPr lang="en-US" sz="2000" dirty="0" err="1"/>
              <a:t>tcp</a:t>
            </a:r>
            <a:r>
              <a:rPr lang="en-US" sz="2000" dirty="0"/>
              <a:t> --host-</a:t>
            </a:r>
            <a:r>
              <a:rPr lang="en-US" sz="2000" dirty="0" err="1"/>
              <a:t>traddr</a:t>
            </a:r>
            <a:r>
              <a:rPr lang="en-US" sz="2000" dirty="0"/>
              <a:t>=&lt;</a:t>
            </a:r>
            <a:r>
              <a:rPr lang="en-US" sz="2000" dirty="0" err="1"/>
              <a:t>ip</a:t>
            </a:r>
            <a:r>
              <a:rPr lang="en-US" sz="2000" dirty="0"/>
              <a:t> address&gt; --</a:t>
            </a:r>
            <a:r>
              <a:rPr lang="en-US" sz="2000" dirty="0" err="1"/>
              <a:t>trsvcid</a:t>
            </a:r>
            <a:r>
              <a:rPr lang="en-US" sz="2000" dirty="0"/>
              <a:t>=8009</a:t>
            </a:r>
          </a:p>
        </p:txBody>
      </p:sp>
      <p:graphicFrame>
        <p:nvGraphicFramePr>
          <p:cNvPr id="5" name="Table 4">
            <a:extLst>
              <a:ext uri="{FF2B5EF4-FFF2-40B4-BE49-F238E27FC236}">
                <a16:creationId xmlns:a16="http://schemas.microsoft.com/office/drawing/2014/main" id="{622EAFAE-F6A8-B09E-A160-BFD25B875D47}"/>
              </a:ext>
            </a:extLst>
          </p:cNvPr>
          <p:cNvGraphicFramePr>
            <a:graphicFrameLocks noGrp="1"/>
          </p:cNvGraphicFramePr>
          <p:nvPr>
            <p:extLst>
              <p:ext uri="{D42A27DB-BD31-4B8C-83A1-F6EECF244321}">
                <p14:modId xmlns:p14="http://schemas.microsoft.com/office/powerpoint/2010/main" val="3171768868"/>
              </p:ext>
            </p:extLst>
          </p:nvPr>
        </p:nvGraphicFramePr>
        <p:xfrm>
          <a:off x="1937265" y="1495550"/>
          <a:ext cx="8128000" cy="24739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17622846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rgbClr val="0C322C"/>
                          </a:solidFill>
                          <a:effectLst/>
                          <a:latin typeface="Poppins" pitchFamily="2" charset="77"/>
                        </a:rPr>
                        <a:t>Replace </a:t>
                      </a:r>
                      <a:r>
                        <a:rPr lang="en-US" sz="1600" b="0" i="1" dirty="0">
                          <a:solidFill>
                            <a:srgbClr val="0C322C"/>
                          </a:solidFill>
                          <a:effectLst/>
                          <a:latin typeface="Roboto Mono" pitchFamily="49" charset="0"/>
                        </a:rPr>
                        <a:t>TRANSPORT</a:t>
                      </a:r>
                      <a:r>
                        <a:rPr lang="en-US" sz="1600" b="0" i="0" dirty="0">
                          <a:solidFill>
                            <a:srgbClr val="0C322C"/>
                          </a:solidFill>
                          <a:effectLst/>
                          <a:latin typeface="Poppins" pitchFamily="2" charset="77"/>
                        </a:rPr>
                        <a:t> with the underlying transport medium: loop, </a:t>
                      </a:r>
                      <a:r>
                        <a:rPr lang="en-US" sz="1600" b="0" i="0" dirty="0" err="1">
                          <a:solidFill>
                            <a:srgbClr val="0C322C"/>
                          </a:solidFill>
                          <a:effectLst/>
                          <a:latin typeface="Poppins" pitchFamily="2" charset="77"/>
                        </a:rPr>
                        <a:t>rdma</a:t>
                      </a:r>
                      <a:r>
                        <a:rPr lang="en-US" sz="1600" b="0" i="0" dirty="0">
                          <a:solidFill>
                            <a:srgbClr val="0C322C"/>
                          </a:solidFill>
                          <a:effectLst/>
                          <a:latin typeface="Poppins" pitchFamily="2" charset="77"/>
                        </a:rPr>
                        <a:t>, </a:t>
                      </a:r>
                      <a:r>
                        <a:rPr lang="en-US" sz="1600" b="0" i="0" dirty="0" err="1">
                          <a:solidFill>
                            <a:srgbClr val="0C322C"/>
                          </a:solidFill>
                          <a:effectLst/>
                          <a:latin typeface="Poppins" pitchFamily="2" charset="77"/>
                        </a:rPr>
                        <a:t>tcp</a:t>
                      </a:r>
                      <a:r>
                        <a:rPr lang="en-US" sz="1600" b="0" i="0" dirty="0">
                          <a:solidFill>
                            <a:srgbClr val="0C322C"/>
                          </a:solidFill>
                          <a:effectLst/>
                          <a:latin typeface="Poppins" pitchFamily="2" charset="77"/>
                        </a:rPr>
                        <a:t>, or fc. Replace </a:t>
                      </a:r>
                      <a:r>
                        <a:rPr lang="en-US" sz="1600" b="0" i="1" dirty="0">
                          <a:solidFill>
                            <a:srgbClr val="0C322C"/>
                          </a:solidFill>
                          <a:effectLst/>
                          <a:latin typeface="Roboto Mono" pitchFamily="49" charset="0"/>
                        </a:rPr>
                        <a:t>DISCOVERY_CONTROLLER_ADDRESS</a:t>
                      </a:r>
                      <a:r>
                        <a:rPr lang="en-US" sz="1600" b="0" i="0" dirty="0">
                          <a:solidFill>
                            <a:srgbClr val="0C322C"/>
                          </a:solidFill>
                          <a:effectLst/>
                          <a:latin typeface="Poppins" pitchFamily="2" charset="77"/>
                        </a:rPr>
                        <a:t> with the address of the discovery controller. For RDMA and TCP, this should be an IPv4 address. Replace </a:t>
                      </a:r>
                      <a:r>
                        <a:rPr lang="en-US" sz="1600" b="0" i="1" dirty="0">
                          <a:solidFill>
                            <a:srgbClr val="0C322C"/>
                          </a:solidFill>
                          <a:effectLst/>
                          <a:latin typeface="Roboto Mono" pitchFamily="49" charset="0"/>
                        </a:rPr>
                        <a:t>SERVICE_ID</a:t>
                      </a:r>
                      <a:r>
                        <a:rPr lang="en-US" sz="1600" b="0" i="0" dirty="0">
                          <a:solidFill>
                            <a:srgbClr val="0C322C"/>
                          </a:solidFill>
                          <a:effectLst/>
                          <a:latin typeface="Poppins" pitchFamily="2" charset="77"/>
                        </a:rPr>
                        <a:t> with the transport service ID. If the service is IP based, like RDMA or TCP, service ID specifies the port number. For </a:t>
                      </a:r>
                      <a:r>
                        <a:rPr lang="en-US" sz="1600" b="0" i="0" dirty="0" err="1">
                          <a:solidFill>
                            <a:srgbClr val="0C322C"/>
                          </a:solidFill>
                          <a:effectLst/>
                          <a:latin typeface="Poppins" pitchFamily="2" charset="77"/>
                        </a:rPr>
                        <a:t>Fibre</a:t>
                      </a:r>
                      <a:r>
                        <a:rPr lang="en-US" sz="1600" b="0" i="0" dirty="0">
                          <a:solidFill>
                            <a:srgbClr val="0C322C"/>
                          </a:solidFill>
                          <a:effectLst/>
                          <a:latin typeface="Poppins" pitchFamily="2" charset="77"/>
                        </a:rPr>
                        <a:t> Channel, the service ID is not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C322C"/>
                          </a:solidFill>
                          <a:effectLst/>
                          <a:latin typeface="Poppins" pitchFamily="2" charset="77"/>
                        </a:rPr>
                        <a:t>https://</a:t>
                      </a:r>
                      <a:r>
                        <a:rPr lang="en-US" sz="1200" b="0" i="0" dirty="0" err="1">
                          <a:solidFill>
                            <a:srgbClr val="0C322C"/>
                          </a:solidFill>
                          <a:effectLst/>
                          <a:latin typeface="Poppins" pitchFamily="2" charset="77"/>
                        </a:rPr>
                        <a:t>manpages.debian.org</a:t>
                      </a:r>
                      <a:r>
                        <a:rPr lang="en-US" sz="1200" b="0" i="0" dirty="0">
                          <a:solidFill>
                            <a:srgbClr val="0C322C"/>
                          </a:solidFill>
                          <a:effectLst/>
                          <a:latin typeface="Poppins" pitchFamily="2" charset="77"/>
                        </a:rPr>
                        <a:t>/testing/</a:t>
                      </a:r>
                      <a:r>
                        <a:rPr lang="en-US" sz="1200" b="0" i="0" dirty="0" err="1">
                          <a:solidFill>
                            <a:srgbClr val="0C322C"/>
                          </a:solidFill>
                          <a:effectLst/>
                          <a:latin typeface="Poppins" pitchFamily="2" charset="77"/>
                        </a:rPr>
                        <a:t>nvme</a:t>
                      </a:r>
                      <a:r>
                        <a:rPr lang="en-US" sz="1200" b="0" i="0" dirty="0">
                          <a:solidFill>
                            <a:srgbClr val="0C322C"/>
                          </a:solidFill>
                          <a:effectLst/>
                          <a:latin typeface="Poppins" pitchFamily="2" charset="77"/>
                        </a:rPr>
                        <a:t>-cli/nvme-discover.1.en.html#:~:text=The%20NVMe-over-Fabrics%20specification%20defines%20the%20concept%20of%20a,which%20it%20can%20connect%20to%20on%20the%20network.</a:t>
                      </a:r>
                    </a:p>
                  </a:txBody>
                  <a:tcPr>
                    <a:solidFill>
                      <a:schemeClr val="bg1"/>
                    </a:solidFill>
                  </a:tcPr>
                </a:tc>
                <a:extLst>
                  <a:ext uri="{0D108BD9-81ED-4DB2-BD59-A6C34878D82A}">
                    <a16:rowId xmlns:a16="http://schemas.microsoft.com/office/drawing/2014/main" val="2872801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rgbClr val="0C322C"/>
                          </a:solidFill>
                          <a:effectLst/>
                          <a:latin typeface="Poppins" pitchFamily="2" charset="77"/>
                        </a:rPr>
                        <a:t>The </a:t>
                      </a:r>
                      <a:r>
                        <a:rPr lang="en-US" sz="1600" b="0" i="0" dirty="0" err="1">
                          <a:solidFill>
                            <a:srgbClr val="0C322C"/>
                          </a:solidFill>
                          <a:effectLst/>
                          <a:latin typeface="Poppins" pitchFamily="2" charset="77"/>
                        </a:rPr>
                        <a:t>NVMe</a:t>
                      </a:r>
                      <a:r>
                        <a:rPr lang="en-US" sz="1600" b="0" i="0" dirty="0">
                          <a:solidFill>
                            <a:srgbClr val="0C322C"/>
                          </a:solidFill>
                          <a:effectLst/>
                          <a:latin typeface="Poppins" pitchFamily="2" charset="77"/>
                        </a:rPr>
                        <a:t> hosts only see the subsystems they are allowed to connect to.</a:t>
                      </a:r>
                    </a:p>
                  </a:txBody>
                  <a:tcPr>
                    <a:solidFill>
                      <a:schemeClr val="bg1"/>
                    </a:solidFill>
                  </a:tcPr>
                </a:tc>
                <a:extLst>
                  <a:ext uri="{0D108BD9-81ED-4DB2-BD59-A6C34878D82A}">
                    <a16:rowId xmlns:a16="http://schemas.microsoft.com/office/drawing/2014/main" val="683818097"/>
                  </a:ext>
                </a:extLst>
              </a:tr>
            </a:tbl>
          </a:graphicData>
        </a:graphic>
      </p:graphicFrame>
      <p:graphicFrame>
        <p:nvGraphicFramePr>
          <p:cNvPr id="6" name="Table 5">
            <a:extLst>
              <a:ext uri="{FF2B5EF4-FFF2-40B4-BE49-F238E27FC236}">
                <a16:creationId xmlns:a16="http://schemas.microsoft.com/office/drawing/2014/main" id="{62CB054F-8116-AC62-C288-4116CD9BD440}"/>
              </a:ext>
            </a:extLst>
          </p:cNvPr>
          <p:cNvGraphicFramePr>
            <a:graphicFrameLocks noGrp="1"/>
          </p:cNvGraphicFramePr>
          <p:nvPr>
            <p:extLst>
              <p:ext uri="{D42A27DB-BD31-4B8C-83A1-F6EECF244321}">
                <p14:modId xmlns:p14="http://schemas.microsoft.com/office/powerpoint/2010/main" val="3711976471"/>
              </p:ext>
            </p:extLst>
          </p:nvPr>
        </p:nvGraphicFramePr>
        <p:xfrm>
          <a:off x="1574800" y="504241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19523240"/>
                    </a:ext>
                  </a:extLst>
                </a:gridCol>
              </a:tblGrid>
              <a:tr h="370840">
                <a:tc>
                  <a:txBody>
                    <a:bodyPr/>
                    <a:lstStyle/>
                    <a:p>
                      <a:r>
                        <a:rPr lang="en-US" b="0" dirty="0" err="1">
                          <a:solidFill>
                            <a:sysClr val="windowText" lastClr="000000"/>
                          </a:solidFill>
                          <a:effectLst/>
                        </a:rPr>
                        <a:t>nvme</a:t>
                      </a:r>
                      <a:r>
                        <a:rPr lang="en-US" b="0" dirty="0">
                          <a:solidFill>
                            <a:sysClr val="windowText" lastClr="000000"/>
                          </a:solidFill>
                          <a:effectLst/>
                        </a:rPr>
                        <a:t> list-</a:t>
                      </a:r>
                      <a:r>
                        <a:rPr lang="en-US" b="0" dirty="0" err="1">
                          <a:solidFill>
                            <a:sysClr val="windowText" lastClr="000000"/>
                          </a:solidFill>
                          <a:effectLst/>
                        </a:rPr>
                        <a:t>subsys</a:t>
                      </a:r>
                      <a:r>
                        <a:rPr lang="en-US" sz="1800" b="0" kern="1200" dirty="0" err="1">
                          <a:solidFill>
                            <a:sysClr val="windowText" lastClr="000000"/>
                          </a:solidFill>
                          <a:effectLst/>
                          <a:latin typeface="+mn-lt"/>
                          <a:ea typeface="+mn-ea"/>
                          <a:cs typeface="+mn-cs"/>
                        </a:rPr>
                        <a:t>Prints</a:t>
                      </a:r>
                      <a:r>
                        <a:rPr lang="en-US" sz="1800" b="0" kern="1200" dirty="0">
                          <a:solidFill>
                            <a:sysClr val="windowText" lastClr="000000"/>
                          </a:solidFill>
                          <a:effectLst/>
                          <a:latin typeface="+mn-lt"/>
                          <a:ea typeface="+mn-ea"/>
                          <a:cs typeface="+mn-cs"/>
                        </a:rPr>
                        <a:t> the layout of the multipath devices.</a:t>
                      </a:r>
                    </a:p>
                    <a:p>
                      <a:r>
                        <a:rPr lang="en-US" b="0" dirty="0">
                          <a:solidFill>
                            <a:sysClr val="windowText" lastClr="000000"/>
                          </a:solidFill>
                          <a:effectLst/>
                        </a:rPr>
                        <a:t>multipath -</a:t>
                      </a:r>
                      <a:r>
                        <a:rPr lang="en-US" b="0" dirty="0" err="1">
                          <a:solidFill>
                            <a:sysClr val="windowText" lastClr="000000"/>
                          </a:solidFill>
                          <a:effectLst/>
                        </a:rPr>
                        <a:t>ll</a:t>
                      </a:r>
                      <a:endParaRPr lang="en-US" b="0" dirty="0">
                        <a:solidFill>
                          <a:sysClr val="windowText" lastClr="000000"/>
                        </a:solidFill>
                      </a:endParaRPr>
                    </a:p>
                  </a:txBody>
                  <a:tcPr>
                    <a:solidFill>
                      <a:schemeClr val="bg1"/>
                    </a:solidFill>
                  </a:tcPr>
                </a:tc>
                <a:extLst>
                  <a:ext uri="{0D108BD9-81ED-4DB2-BD59-A6C34878D82A}">
                    <a16:rowId xmlns:a16="http://schemas.microsoft.com/office/drawing/2014/main" val="3137683898"/>
                  </a:ext>
                </a:extLst>
              </a:tr>
            </a:tbl>
          </a:graphicData>
        </a:graphic>
      </p:graphicFrame>
    </p:spTree>
    <p:extLst>
      <p:ext uri="{BB962C8B-B14F-4D97-AF65-F5344CB8AC3E}">
        <p14:creationId xmlns:p14="http://schemas.microsoft.com/office/powerpoint/2010/main" val="3739567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3F64-6E65-3268-5D56-3C4674593444}"/>
              </a:ext>
            </a:extLst>
          </p:cNvPr>
          <p:cNvSpPr>
            <a:spLocks noGrp="1"/>
          </p:cNvSpPr>
          <p:nvPr>
            <p:ph type="title"/>
          </p:nvPr>
        </p:nvSpPr>
        <p:spPr>
          <a:xfrm>
            <a:off x="838200" y="365126"/>
            <a:ext cx="10515600" cy="538124"/>
          </a:xfrm>
        </p:spPr>
        <p:txBody>
          <a:bodyPr>
            <a:normAutofit fontScale="90000"/>
          </a:bodyPr>
          <a:lstStyle/>
          <a:p>
            <a:pPr algn="ctr"/>
            <a:r>
              <a:rPr lang="en-US" dirty="0"/>
              <a:t>Client </a:t>
            </a:r>
          </a:p>
        </p:txBody>
      </p:sp>
      <p:sp>
        <p:nvSpPr>
          <p:cNvPr id="3" name="Content Placeholder 2">
            <a:extLst>
              <a:ext uri="{FF2B5EF4-FFF2-40B4-BE49-F238E27FC236}">
                <a16:creationId xmlns:a16="http://schemas.microsoft.com/office/drawing/2014/main" id="{269C92BF-C28A-5EBD-C475-B464CF978ECB}"/>
              </a:ext>
            </a:extLst>
          </p:cNvPr>
          <p:cNvSpPr>
            <a:spLocks noGrp="1"/>
          </p:cNvSpPr>
          <p:nvPr>
            <p:ph idx="1"/>
          </p:nvPr>
        </p:nvSpPr>
        <p:spPr>
          <a:xfrm>
            <a:off x="838200" y="1103971"/>
            <a:ext cx="10515600" cy="5072992"/>
          </a:xfrm>
        </p:spPr>
        <p:txBody>
          <a:bodyPr>
            <a:normAutofit/>
          </a:bodyPr>
          <a:lstStyle/>
          <a:p>
            <a:pPr algn="l">
              <a:spcBef>
                <a:spcPts val="750"/>
              </a:spcBef>
            </a:pPr>
            <a:r>
              <a:rPr lang="en-US" b="0" i="0" u="none" strike="noStrike" dirty="0">
                <a:solidFill>
                  <a:srgbClr val="172B4D"/>
                </a:solidFill>
                <a:effectLst/>
                <a:latin typeface="-apple-system"/>
              </a:rPr>
              <a:t>    </a:t>
            </a:r>
            <a:r>
              <a:rPr lang="en-US" sz="1700" b="0" i="0" u="none" strike="noStrike" dirty="0" err="1">
                <a:solidFill>
                  <a:srgbClr val="172B4D"/>
                </a:solidFill>
                <a:effectLst/>
                <a:latin typeface="-apple-system"/>
              </a:rPr>
              <a:t>dnf</a:t>
            </a:r>
            <a:r>
              <a:rPr lang="en-US" sz="1700" b="0" i="0" u="none" strike="noStrike" dirty="0">
                <a:solidFill>
                  <a:srgbClr val="172B4D"/>
                </a:solidFill>
                <a:effectLst/>
                <a:latin typeface="-apple-system"/>
              </a:rPr>
              <a:t> install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-cli</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nvmet-rdma</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nvmet</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nvme-rdma</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lsmod</a:t>
            </a:r>
            <a:r>
              <a:rPr lang="en-US" sz="1700" b="0" i="0" u="none" strike="noStrike" dirty="0">
                <a:solidFill>
                  <a:srgbClr val="172B4D"/>
                </a:solidFill>
                <a:effectLst/>
                <a:latin typeface="-apple-system"/>
              </a:rPr>
              <a:t> | grep </a:t>
            </a:r>
            <a:r>
              <a:rPr lang="en-US" sz="1700" b="0" i="0" u="none" strike="noStrike" dirty="0" err="1">
                <a:solidFill>
                  <a:srgbClr val="172B4D"/>
                </a:solidFill>
                <a:effectLst/>
                <a:latin typeface="-apple-system"/>
              </a:rPr>
              <a:t>nvme</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dnf</a:t>
            </a:r>
            <a:r>
              <a:rPr lang="en-US" sz="1700" b="0" i="0" u="none" strike="noStrike" dirty="0">
                <a:solidFill>
                  <a:srgbClr val="172B4D"/>
                </a:solidFill>
                <a:effectLst/>
                <a:latin typeface="-apple-system"/>
              </a:rPr>
              <a:t> -y install </a:t>
            </a:r>
            <a:r>
              <a:rPr lang="en-US" sz="1700" b="0" i="0" u="none" strike="noStrike" dirty="0" err="1">
                <a:solidFill>
                  <a:srgbClr val="172B4D"/>
                </a:solidFill>
                <a:effectLst/>
                <a:latin typeface="-apple-system"/>
              </a:rPr>
              <a:t>xfsprogs</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discover -t </a:t>
            </a:r>
            <a:r>
              <a:rPr lang="en-US" sz="1700" b="0" i="0" u="none" strike="noStrike" dirty="0" err="1">
                <a:solidFill>
                  <a:srgbClr val="172B4D"/>
                </a:solidFill>
                <a:effectLst/>
                <a:latin typeface="-apple-system"/>
              </a:rPr>
              <a:t>rdma</a:t>
            </a:r>
            <a:r>
              <a:rPr lang="en-US" sz="1700" b="0" i="0" u="none" strike="noStrike" dirty="0">
                <a:solidFill>
                  <a:srgbClr val="172B4D"/>
                </a:solidFill>
                <a:effectLst/>
                <a:latin typeface="-apple-system"/>
              </a:rPr>
              <a:t> -a </a:t>
            </a:r>
            <a:r>
              <a:rPr lang="en-US" sz="1700" dirty="0">
                <a:solidFill>
                  <a:srgbClr val="172B4D"/>
                </a:solidFill>
                <a:latin typeface="-apple-system"/>
              </a:rPr>
              <a:t>&lt;</a:t>
            </a:r>
            <a:r>
              <a:rPr lang="en-US" sz="1700" dirty="0" err="1">
                <a:solidFill>
                  <a:srgbClr val="172B4D"/>
                </a:solidFill>
                <a:latin typeface="-apple-system"/>
              </a:rPr>
              <a:t>IPoIB</a:t>
            </a:r>
            <a:r>
              <a:rPr lang="en-US" sz="1700" dirty="0">
                <a:solidFill>
                  <a:srgbClr val="172B4D"/>
                </a:solidFill>
                <a:latin typeface="-apple-system"/>
              </a:rPr>
              <a:t> address&gt; </a:t>
            </a:r>
            <a:r>
              <a:rPr lang="en-US" sz="1700" b="0" i="0" u="none" strike="noStrike" dirty="0">
                <a:solidFill>
                  <a:srgbClr val="172B4D"/>
                </a:solidFill>
                <a:effectLst/>
                <a:latin typeface="-apple-system"/>
              </a:rPr>
              <a:t>-s 4420</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connect -t </a:t>
            </a:r>
            <a:r>
              <a:rPr lang="en-US" sz="1700" b="0" i="0" u="none" strike="noStrike" dirty="0" err="1">
                <a:solidFill>
                  <a:srgbClr val="172B4D"/>
                </a:solidFill>
                <a:effectLst/>
                <a:latin typeface="-apple-system"/>
              </a:rPr>
              <a:t>rdma</a:t>
            </a:r>
            <a:r>
              <a:rPr lang="en-US" sz="1700" b="0" i="0" u="none" strike="noStrike" dirty="0">
                <a:solidFill>
                  <a:srgbClr val="172B4D"/>
                </a:solidFill>
                <a:effectLst/>
                <a:latin typeface="-apple-system"/>
              </a:rPr>
              <a:t> -n </a:t>
            </a:r>
            <a:r>
              <a:rPr lang="en-US" sz="1700" dirty="0">
                <a:solidFill>
                  <a:srgbClr val="172B4D"/>
                </a:solidFill>
                <a:latin typeface="-apple-system"/>
              </a:rPr>
              <a:t>&lt;DNS name&gt;</a:t>
            </a:r>
            <a:r>
              <a:rPr lang="en-US" sz="1700" b="0" i="0" u="none" strike="noStrike" dirty="0">
                <a:solidFill>
                  <a:srgbClr val="172B4D"/>
                </a:solidFill>
                <a:effectLst/>
                <a:latin typeface="-apple-system"/>
              </a:rPr>
              <a:t> -a </a:t>
            </a:r>
            <a:r>
              <a:rPr lang="en-US" sz="1700" dirty="0">
                <a:solidFill>
                  <a:srgbClr val="172B4D"/>
                </a:solidFill>
                <a:latin typeface="-apple-system"/>
              </a:rPr>
              <a:t>&lt;</a:t>
            </a:r>
            <a:r>
              <a:rPr lang="en-US" sz="1700" dirty="0" err="1">
                <a:solidFill>
                  <a:srgbClr val="172B4D"/>
                </a:solidFill>
                <a:latin typeface="-apple-system"/>
              </a:rPr>
              <a:t>IPoIB</a:t>
            </a:r>
            <a:r>
              <a:rPr lang="en-US" sz="1700" dirty="0">
                <a:solidFill>
                  <a:srgbClr val="172B4D"/>
                </a:solidFill>
                <a:latin typeface="-apple-system"/>
              </a:rPr>
              <a:t> address&gt;</a:t>
            </a:r>
            <a:r>
              <a:rPr lang="en-US" sz="1700" b="0" i="0" u="none" strike="noStrike" dirty="0">
                <a:solidFill>
                  <a:srgbClr val="172B4D"/>
                </a:solidFill>
                <a:effectLst/>
                <a:latin typeface="-apple-system"/>
              </a:rPr>
              <a:t> -s 4420</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lsblk</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dmesg</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list</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a:t>
            </a:r>
            <a:r>
              <a:rPr lang="en-US" sz="1700" b="1" i="0" u="none" strike="noStrike" dirty="0">
                <a:solidFill>
                  <a:srgbClr val="172B4D"/>
                </a:solidFill>
                <a:effectLst/>
                <a:latin typeface="-apple-system"/>
              </a:rPr>
              <a:t>disconnect</a:t>
            </a:r>
            <a:r>
              <a:rPr lang="en-US" sz="1700" b="0" i="0" u="none" strike="noStrike" dirty="0">
                <a:solidFill>
                  <a:srgbClr val="172B4D"/>
                </a:solidFill>
                <a:effectLst/>
                <a:latin typeface="-apple-system"/>
              </a:rPr>
              <a:t> -n </a:t>
            </a:r>
            <a:r>
              <a:rPr lang="en-US" sz="1700" dirty="0">
                <a:solidFill>
                  <a:srgbClr val="172B4D"/>
                </a:solidFill>
                <a:latin typeface="-apple-system"/>
              </a:rPr>
              <a:t>&lt;DNS name&gt;</a:t>
            </a:r>
            <a:endParaRPr lang="en-US" sz="1700" b="0" i="0" u="none" strike="noStrike" dirty="0">
              <a:solidFill>
                <a:srgbClr val="172B4D"/>
              </a:solidFill>
              <a:effectLst/>
              <a:latin typeface="-apple-system"/>
            </a:endParaRPr>
          </a:p>
          <a:p>
            <a:endParaRPr lang="en-US" dirty="0"/>
          </a:p>
        </p:txBody>
      </p:sp>
    </p:spTree>
    <p:extLst>
      <p:ext uri="{BB962C8B-B14F-4D97-AF65-F5344CB8AC3E}">
        <p14:creationId xmlns:p14="http://schemas.microsoft.com/office/powerpoint/2010/main" val="106080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C92AE-C8A5-BF70-B1C1-125B3E79DFE7}"/>
              </a:ext>
            </a:extLst>
          </p:cNvPr>
          <p:cNvSpPr>
            <a:spLocks noGrp="1"/>
          </p:cNvSpPr>
          <p:nvPr>
            <p:ph type="title"/>
          </p:nvPr>
        </p:nvSpPr>
        <p:spPr>
          <a:xfrm>
            <a:off x="838200" y="365126"/>
            <a:ext cx="10515600" cy="683090"/>
          </a:xfrm>
        </p:spPr>
        <p:txBody>
          <a:bodyPr>
            <a:normAutofit fontScale="90000"/>
          </a:bodyPr>
          <a:lstStyle/>
          <a:p>
            <a:pPr algn="ctr"/>
            <a:r>
              <a:rPr lang="en-US" dirty="0"/>
              <a:t>Target</a:t>
            </a:r>
          </a:p>
        </p:txBody>
      </p:sp>
      <p:sp>
        <p:nvSpPr>
          <p:cNvPr id="3" name="Content Placeholder 2">
            <a:extLst>
              <a:ext uri="{FF2B5EF4-FFF2-40B4-BE49-F238E27FC236}">
                <a16:creationId xmlns:a16="http://schemas.microsoft.com/office/drawing/2014/main" id="{D1C7EC11-0722-5501-20B9-3DAC0955A2E2}"/>
              </a:ext>
            </a:extLst>
          </p:cNvPr>
          <p:cNvSpPr>
            <a:spLocks noGrp="1"/>
          </p:cNvSpPr>
          <p:nvPr>
            <p:ph idx="1"/>
          </p:nvPr>
        </p:nvSpPr>
        <p:spPr>
          <a:xfrm>
            <a:off x="838200" y="1048216"/>
            <a:ext cx="10515600" cy="5128747"/>
          </a:xfrm>
        </p:spPr>
        <p:txBody>
          <a:bodyPr>
            <a:normAutofit fontScale="40000" lnSpcReduction="20000"/>
          </a:bodyPr>
          <a:lstStyle/>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dnf</a:t>
            </a:r>
            <a:r>
              <a:rPr lang="en-US" b="0" i="0" u="none" strike="noStrike" dirty="0">
                <a:solidFill>
                  <a:srgbClr val="172B4D"/>
                </a:solidFill>
                <a:effectLst/>
                <a:latin typeface="-apple-system"/>
              </a:rPr>
              <a:t> install </a:t>
            </a:r>
            <a:r>
              <a:rPr lang="en-US" b="0" i="0" u="none" strike="noStrike" dirty="0" err="1">
                <a:solidFill>
                  <a:srgbClr val="172B4D"/>
                </a:solidFill>
                <a:effectLst/>
                <a:latin typeface="-apple-system"/>
              </a:rPr>
              <a:t>nvme</a:t>
            </a:r>
            <a:r>
              <a:rPr lang="en-US" b="0" i="0" u="none" strike="noStrike" dirty="0">
                <a:solidFill>
                  <a:srgbClr val="172B4D"/>
                </a:solidFill>
                <a:effectLst/>
                <a:latin typeface="-apple-system"/>
              </a:rPr>
              <a:t>-cli  </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nvmet-rdma</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nvme-rdma</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lsmod</a:t>
            </a:r>
            <a:r>
              <a:rPr lang="en-US" b="0" i="0" u="none" strike="noStrike" dirty="0">
                <a:solidFill>
                  <a:srgbClr val="172B4D"/>
                </a:solidFill>
                <a:effectLst/>
                <a:latin typeface="-apple-system"/>
              </a:rPr>
              <a:t> | grep </a:t>
            </a:r>
            <a:r>
              <a:rPr lang="en-US" b="0" i="0" u="none" strike="noStrike" dirty="0" err="1">
                <a:solidFill>
                  <a:srgbClr val="172B4D"/>
                </a:solidFill>
                <a:effectLst/>
                <a:latin typeface="-apple-system"/>
              </a:rPr>
              <a:t>nvme</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cd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1 &gt; </a:t>
            </a:r>
            <a:r>
              <a:rPr lang="en-US" b="0" i="0" u="none" strike="noStrike" dirty="0" err="1">
                <a:solidFill>
                  <a:srgbClr val="172B4D"/>
                </a:solidFill>
                <a:effectLst/>
                <a:latin typeface="-apple-system"/>
              </a:rPr>
              <a:t>attr_allow_any_host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namespaces/10</a:t>
            </a:r>
          </a:p>
          <a:p>
            <a:pPr algn="l">
              <a:spcBef>
                <a:spcPts val="750"/>
              </a:spcBef>
            </a:pPr>
            <a:r>
              <a:rPr lang="en-US" b="0" i="0" u="none" strike="noStrike" dirty="0">
                <a:solidFill>
                  <a:srgbClr val="172B4D"/>
                </a:solidFill>
                <a:effectLst/>
                <a:latin typeface="-apple-system"/>
              </a:rPr>
              <a:t>   cd namespaces/10/</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a:t>
            </a:r>
            <a:r>
              <a:rPr lang="en-US" b="0" i="0" u="none" strike="noStrike" dirty="0">
                <a:solidFill>
                  <a:srgbClr val="172B4D"/>
                </a:solidFill>
                <a:effectLst/>
                <a:latin typeface="-apple-system"/>
              </a:rPr>
              <a:t> list</a:t>
            </a:r>
          </a:p>
          <a:p>
            <a:pPr algn="l">
              <a:spcBef>
                <a:spcPts val="750"/>
              </a:spcBef>
            </a:pPr>
            <a:r>
              <a:rPr lang="en-US" b="0" i="0" u="none" strike="noStrike" dirty="0">
                <a:solidFill>
                  <a:srgbClr val="172B4D"/>
                </a:solidFill>
                <a:effectLst/>
                <a:latin typeface="-apple-system"/>
              </a:rPr>
              <a:t>   echo -n /dev/nvme1n1 &gt; </a:t>
            </a:r>
            <a:r>
              <a:rPr lang="en-US" b="0" i="0" u="none" strike="noStrike" dirty="0" err="1">
                <a:solidFill>
                  <a:srgbClr val="172B4D"/>
                </a:solidFill>
                <a:effectLst/>
                <a:latin typeface="-apple-system"/>
              </a:rPr>
              <a:t>device_path</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1 &gt; enable</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pushd</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ip</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addr</a:t>
            </a:r>
            <a:r>
              <a:rPr lang="en-US" b="0" i="0" u="none" strike="noStrike" dirty="0">
                <a:solidFill>
                  <a:srgbClr val="172B4D"/>
                </a:solidFill>
                <a:effectLst/>
                <a:latin typeface="-apple-system"/>
              </a:rPr>
              <a:t> show</a:t>
            </a:r>
          </a:p>
          <a:p>
            <a:pPr algn="l">
              <a:spcBef>
                <a:spcPts val="750"/>
              </a:spcBef>
            </a:pPr>
            <a:r>
              <a:rPr lang="en-US" b="0" i="0" u="none" strike="noStrike" dirty="0">
                <a:solidFill>
                  <a:srgbClr val="172B4D"/>
                </a:solidFill>
                <a:effectLst/>
                <a:latin typeface="-apple-system"/>
              </a:rPr>
              <a:t>   echo </a:t>
            </a:r>
            <a:r>
              <a:rPr lang="en-US" dirty="0">
                <a:solidFill>
                  <a:srgbClr val="172B4D"/>
                </a:solidFill>
                <a:latin typeface="-apple-system"/>
              </a:rPr>
              <a:t>&lt;</a:t>
            </a:r>
            <a:r>
              <a:rPr lang="en-US" dirty="0" err="1">
                <a:solidFill>
                  <a:srgbClr val="172B4D"/>
                </a:solidFill>
                <a:latin typeface="-apple-system"/>
              </a:rPr>
              <a:t>IPoIB</a:t>
            </a:r>
            <a:r>
              <a:rPr lang="en-US" dirty="0">
                <a:solidFill>
                  <a:srgbClr val="172B4D"/>
                </a:solidFill>
                <a:latin typeface="-apple-system"/>
              </a:rPr>
              <a:t> address&gt;</a:t>
            </a:r>
            <a:r>
              <a:rPr lang="en-US" b="0" i="0" u="none" strike="noStrike" dirty="0">
                <a:solidFill>
                  <a:srgbClr val="172B4D"/>
                </a:solidFill>
                <a:effectLst/>
                <a:latin typeface="-apple-system"/>
              </a:rPr>
              <a:t> &gt; </a:t>
            </a:r>
            <a:r>
              <a:rPr lang="en-US" b="0" i="0" u="none" strike="noStrike" dirty="0" err="1">
                <a:solidFill>
                  <a:srgbClr val="172B4D"/>
                </a:solidFill>
                <a:effectLst/>
                <a:latin typeface="-apple-system"/>
              </a:rPr>
              <a:t>addr_traddr</a:t>
            </a:r>
            <a:r>
              <a:rPr lang="en-US" b="0" i="0" u="none" strike="noStrike" dirty="0">
                <a:solidFill>
                  <a:srgbClr val="172B4D"/>
                </a:solidFill>
                <a:effectLst/>
                <a:latin typeface="-apple-system"/>
              </a:rPr>
              <a:t>. ; # IPADDR address for ib0</a:t>
            </a:r>
          </a:p>
          <a:p>
            <a:pPr algn="l">
              <a:spcBef>
                <a:spcPts val="750"/>
              </a:spcBef>
            </a:pPr>
            <a:r>
              <a:rPr lang="en-US" b="0" i="0" u="none" strike="noStrike" dirty="0">
                <a:solidFill>
                  <a:srgbClr val="172B4D"/>
                </a:solidFill>
                <a:effectLst/>
                <a:latin typeface="-apple-system"/>
              </a:rPr>
              <a:t>   echo </a:t>
            </a:r>
            <a:r>
              <a:rPr lang="en-US" b="0" i="0" u="none" strike="noStrike" dirty="0" err="1">
                <a:solidFill>
                  <a:srgbClr val="172B4D"/>
                </a:solidFill>
                <a:effectLst/>
                <a:latin typeface="-apple-system"/>
              </a:rPr>
              <a:t>rdma</a:t>
            </a:r>
            <a:r>
              <a:rPr lang="en-US" b="0" i="0" u="none" strike="noStrike" dirty="0">
                <a:solidFill>
                  <a:srgbClr val="172B4D"/>
                </a:solidFill>
                <a:effectLst/>
                <a:latin typeface="-apple-system"/>
              </a:rPr>
              <a:t> &gt; </a:t>
            </a:r>
            <a:r>
              <a:rPr lang="en-US" b="0" i="0" u="none" strike="noStrike" dirty="0" err="1">
                <a:solidFill>
                  <a:srgbClr val="172B4D"/>
                </a:solidFill>
                <a:effectLst/>
                <a:latin typeface="-apple-system"/>
              </a:rPr>
              <a:t>addr_trtype</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4420 &gt; </a:t>
            </a:r>
            <a:r>
              <a:rPr lang="en-US" b="0" i="0" u="none" strike="noStrike" dirty="0" err="1">
                <a:solidFill>
                  <a:srgbClr val="172B4D"/>
                </a:solidFill>
                <a:effectLst/>
                <a:latin typeface="-apple-system"/>
              </a:rPr>
              <a:t>addr_trsvcid</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ipv4 &gt; </a:t>
            </a:r>
            <a:r>
              <a:rPr lang="en-US" b="0" i="0" u="none" strike="noStrike" dirty="0" err="1">
                <a:solidFill>
                  <a:srgbClr val="172B4D"/>
                </a:solidFill>
                <a:effectLst/>
                <a:latin typeface="-apple-system"/>
              </a:rPr>
              <a:t>addr_adrfam</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ln -s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dmesg</a:t>
            </a:r>
            <a:r>
              <a:rPr lang="en-US" b="0" i="0" u="none" strike="noStrike" dirty="0">
                <a:solidFill>
                  <a:srgbClr val="172B4D"/>
                </a:solidFill>
                <a:effectLst/>
                <a:latin typeface="-apple-system"/>
              </a:rPr>
              <a:t> | grep "enabling port"</a:t>
            </a:r>
          </a:p>
          <a:p>
            <a:pPr algn="l">
              <a:spcBef>
                <a:spcPts val="750"/>
              </a:spcBef>
            </a:pPr>
            <a:r>
              <a:rPr lang="en-US" b="0" i="0" u="none" strike="noStrike" dirty="0">
                <a:solidFill>
                  <a:srgbClr val="172B4D"/>
                </a:solidFill>
                <a:effectLst/>
                <a:latin typeface="-apple-system"/>
              </a:rPr>
              <a:t>   exit</a:t>
            </a:r>
          </a:p>
        </p:txBody>
      </p:sp>
    </p:spTree>
    <p:extLst>
      <p:ext uri="{BB962C8B-B14F-4D97-AF65-F5344CB8AC3E}">
        <p14:creationId xmlns:p14="http://schemas.microsoft.com/office/powerpoint/2010/main" val="1825119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715B5-6179-782B-3F32-A6DF700EEA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3F2CCB-DBFE-1859-92A5-FAA8F14FEDDF}"/>
              </a:ext>
            </a:extLst>
          </p:cNvPr>
          <p:cNvSpPr>
            <a:spLocks noGrp="1"/>
          </p:cNvSpPr>
          <p:nvPr>
            <p:ph idx="1"/>
          </p:nvPr>
        </p:nvSpPr>
        <p:spPr>
          <a:xfrm>
            <a:off x="838200" y="1690688"/>
            <a:ext cx="10515600" cy="4351338"/>
          </a:xfrm>
        </p:spPr>
        <p:txBody>
          <a:bodyPr/>
          <a:lstStyle/>
          <a:p>
            <a:r>
              <a:rPr lang="en-US" dirty="0"/>
              <a:t>Assumptions</a:t>
            </a:r>
          </a:p>
          <a:p>
            <a:pPr lvl="1"/>
            <a:r>
              <a:rPr lang="en-US" dirty="0"/>
              <a:t>Starting at time 0</a:t>
            </a:r>
          </a:p>
          <a:p>
            <a:pPr lvl="1"/>
            <a:r>
              <a:rPr lang="en-US" dirty="0"/>
              <a:t>Static endpoints</a:t>
            </a:r>
          </a:p>
          <a:p>
            <a:pPr lvl="1"/>
            <a:r>
              <a:rPr lang="en-US" dirty="0"/>
              <a:t>Static </a:t>
            </a:r>
            <a:r>
              <a:rPr lang="en-US" dirty="0" err="1"/>
              <a:t>NVMeoF</a:t>
            </a:r>
            <a:r>
              <a:rPr lang="en-US" dirty="0"/>
              <a:t> resources</a:t>
            </a:r>
          </a:p>
          <a:p>
            <a:pPr lvl="1"/>
            <a:r>
              <a:rPr lang="en-US" dirty="0"/>
              <a:t>All endpoints are already online</a:t>
            </a:r>
          </a:p>
          <a:p>
            <a:pPr lvl="1"/>
            <a:r>
              <a:rPr lang="en-US" dirty="0"/>
              <a:t>Fabric endpoints have an IP address</a:t>
            </a:r>
          </a:p>
          <a:p>
            <a:pPr lvl="1"/>
            <a:r>
              <a:rPr lang="en-US" dirty="0"/>
              <a:t>Flux Brokers have static endpoints </a:t>
            </a:r>
          </a:p>
          <a:p>
            <a:pPr marL="457200" lvl="1" indent="0">
              <a:buNone/>
            </a:pPr>
            <a:r>
              <a:rPr lang="en-US" dirty="0"/>
              <a:t>    included in the /</a:t>
            </a:r>
            <a:r>
              <a:rPr lang="en-US" dirty="0" err="1"/>
              <a:t>etc</a:t>
            </a:r>
            <a:r>
              <a:rPr lang="en-US" dirty="0"/>
              <a:t>/flux/resource </a:t>
            </a:r>
          </a:p>
          <a:p>
            <a:pPr marL="457200" lvl="1" indent="0">
              <a:buNone/>
            </a:pPr>
            <a:r>
              <a:rPr lang="en-US" dirty="0"/>
              <a:t>    folder---they stay drained, initially</a:t>
            </a:r>
          </a:p>
          <a:p>
            <a:pPr lvl="1"/>
            <a:endParaRPr lang="en-US" dirty="0"/>
          </a:p>
        </p:txBody>
      </p:sp>
      <p:sp>
        <p:nvSpPr>
          <p:cNvPr id="4" name="Rectangle 3">
            <a:extLst>
              <a:ext uri="{FF2B5EF4-FFF2-40B4-BE49-F238E27FC236}">
                <a16:creationId xmlns:a16="http://schemas.microsoft.com/office/drawing/2014/main" id="{931C2C48-6B1C-EB20-AF25-228F3DBF8B7A}"/>
              </a:ext>
            </a:extLst>
          </p:cNvPr>
          <p:cNvSpPr/>
          <p:nvPr/>
        </p:nvSpPr>
        <p:spPr>
          <a:xfrm>
            <a:off x="6463145" y="1825624"/>
            <a:ext cx="4613564" cy="38062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a:t>
            </a:r>
            <a:r>
              <a:rPr lang="en-US" sz="2800" dirty="0" err="1"/>
              <a:t>NVMeoF</a:t>
            </a:r>
            <a:r>
              <a:rPr lang="en-US" sz="2800" dirty="0"/>
              <a:t> Agent</a:t>
            </a:r>
          </a:p>
          <a:p>
            <a:pPr algn="ctr"/>
            <a:r>
              <a:rPr lang="en-US" dirty="0"/>
              <a:t>Sunfish Library </a:t>
            </a:r>
          </a:p>
          <a:p>
            <a:pPr algn="ctr"/>
            <a:r>
              <a:rPr lang="en-US" dirty="0"/>
              <a:t>Sunfish Agent Server</a:t>
            </a:r>
          </a:p>
          <a:p>
            <a:pPr algn="ctr"/>
            <a:r>
              <a:rPr lang="en-US" dirty="0"/>
              <a:t>Read the Configuration file for endpoints</a:t>
            </a:r>
          </a:p>
          <a:p>
            <a:pPr algn="ctr"/>
            <a:r>
              <a:rPr lang="en-US" dirty="0"/>
              <a:t>For each available endpoint, then</a:t>
            </a:r>
          </a:p>
          <a:p>
            <a:pPr algn="ctr"/>
            <a:r>
              <a:rPr lang="en-US" dirty="0"/>
              <a:t>retrieve Discover Log Page and register for keep alive timeout</a:t>
            </a:r>
          </a:p>
          <a:p>
            <a:pPr algn="ctr"/>
            <a:r>
              <a:rPr lang="en-US" dirty="0"/>
              <a:t>Populate the Redfish Registry</a:t>
            </a:r>
          </a:p>
          <a:p>
            <a:pPr algn="ctr"/>
            <a:r>
              <a:rPr lang="en-US" dirty="0"/>
              <a:t>Register Agent with Sunfish Server</a:t>
            </a:r>
          </a:p>
          <a:p>
            <a:pPr algn="ctr"/>
            <a:r>
              <a:rPr lang="en-US" dirty="0"/>
              <a:t>For all endpoints {</a:t>
            </a:r>
          </a:p>
          <a:p>
            <a:pPr algn="ctr"/>
            <a:r>
              <a:rPr lang="en-US" dirty="0"/>
              <a:t>Crawl through endpoint registry </a:t>
            </a:r>
          </a:p>
          <a:p>
            <a:pPr algn="ctr"/>
            <a:r>
              <a:rPr lang="en-US" dirty="0"/>
              <a:t>Send event to Sunfish Server </a:t>
            </a:r>
          </a:p>
          <a:p>
            <a:pPr algn="ctr"/>
            <a:r>
              <a:rPr lang="en-US" dirty="0"/>
              <a:t>Push discovery log page }</a:t>
            </a:r>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05473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A3291-B5EF-F61B-77C7-4D9692098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CBBA37-8A82-3919-E1DC-7B7F8A9481D0}"/>
              </a:ext>
            </a:extLst>
          </p:cNvPr>
          <p:cNvSpPr>
            <a:spLocks noGrp="1"/>
          </p:cNvSpPr>
          <p:nvPr>
            <p:ph idx="1"/>
          </p:nvPr>
        </p:nvSpPr>
        <p:spPr/>
        <p:txBody>
          <a:bodyPr/>
          <a:lstStyle/>
          <a:p>
            <a:r>
              <a:rPr lang="en-US" dirty="0"/>
              <a:t>Assumptions</a:t>
            </a:r>
          </a:p>
          <a:p>
            <a:pPr lvl="1"/>
            <a:r>
              <a:rPr lang="en-US" dirty="0"/>
              <a:t>Agents periodically poll endpoints</a:t>
            </a:r>
          </a:p>
          <a:p>
            <a:pPr lvl="1"/>
            <a:endParaRPr lang="en-US" dirty="0"/>
          </a:p>
        </p:txBody>
      </p:sp>
      <p:sp>
        <p:nvSpPr>
          <p:cNvPr id="5" name="Rectangle 4">
            <a:extLst>
              <a:ext uri="{FF2B5EF4-FFF2-40B4-BE49-F238E27FC236}">
                <a16:creationId xmlns:a16="http://schemas.microsoft.com/office/drawing/2014/main" id="{0992C43C-EC2E-341B-94CC-E709942D9CED}"/>
              </a:ext>
            </a:extLst>
          </p:cNvPr>
          <p:cNvSpPr/>
          <p:nvPr/>
        </p:nvSpPr>
        <p:spPr>
          <a:xfrm>
            <a:off x="7308273" y="1785649"/>
            <a:ext cx="4045527" cy="32867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a:t>
            </a:r>
            <a:r>
              <a:rPr lang="en-US" sz="2800" dirty="0" err="1"/>
              <a:t>NVMeoF</a:t>
            </a:r>
            <a:r>
              <a:rPr lang="en-US" sz="2800" dirty="0"/>
              <a:t> Agent</a:t>
            </a:r>
          </a:p>
          <a:p>
            <a:pPr algn="ctr"/>
            <a:r>
              <a:rPr lang="en-US" dirty="0"/>
              <a:t>Keep alive from each endpoint</a:t>
            </a:r>
          </a:p>
          <a:p>
            <a:pPr algn="ctr"/>
            <a:r>
              <a:rPr lang="en-US" dirty="0"/>
              <a:t>If keep alive is missing for endpoint {</a:t>
            </a:r>
          </a:p>
          <a:p>
            <a:pPr algn="ctr"/>
            <a:r>
              <a:rPr lang="en-US" dirty="0"/>
              <a:t>Update registry,</a:t>
            </a:r>
          </a:p>
          <a:p>
            <a:pPr algn="ctr"/>
            <a:r>
              <a:rPr lang="en-US" dirty="0"/>
              <a:t>Send Event to Sunfish server,</a:t>
            </a:r>
          </a:p>
          <a:p>
            <a:pPr algn="ctr"/>
            <a:r>
              <a:rPr lang="en-US" dirty="0"/>
              <a:t>Update Sunfish server}</a:t>
            </a:r>
          </a:p>
          <a:p>
            <a:pPr algn="ctr"/>
            <a:endParaRPr lang="en-US" sz="2800" dirty="0"/>
          </a:p>
        </p:txBody>
      </p:sp>
    </p:spTree>
    <p:extLst>
      <p:ext uri="{BB962C8B-B14F-4D97-AF65-F5344CB8AC3E}">
        <p14:creationId xmlns:p14="http://schemas.microsoft.com/office/powerpoint/2010/main" val="327359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1B67-E4D7-836B-F4BE-8492904498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61333-61CA-DBCF-6876-93DF9513B88A}"/>
              </a:ext>
            </a:extLst>
          </p:cNvPr>
          <p:cNvSpPr>
            <a:spLocks noGrp="1"/>
          </p:cNvSpPr>
          <p:nvPr>
            <p:ph idx="1"/>
          </p:nvPr>
        </p:nvSpPr>
        <p:spPr/>
        <p:txBody>
          <a:bodyPr/>
          <a:lstStyle/>
          <a:p>
            <a:r>
              <a:rPr lang="en-US" dirty="0"/>
              <a:t>Assumptions</a:t>
            </a:r>
          </a:p>
          <a:p>
            <a:pPr lvl="1"/>
            <a:r>
              <a:rPr lang="en-US" dirty="0"/>
              <a:t>Resources in Flux Broker 0 are </a:t>
            </a:r>
          </a:p>
          <a:p>
            <a:pPr marL="457200" lvl="1" indent="0">
              <a:buNone/>
            </a:pPr>
            <a:r>
              <a:rPr lang="en-US" dirty="0"/>
              <a:t>    listed as name-</a:t>
            </a:r>
            <a:r>
              <a:rPr lang="en-US" dirty="0" err="1"/>
              <a:t>jbod</a:t>
            </a:r>
            <a:r>
              <a:rPr lang="en-US" dirty="0"/>
              <a:t>, </a:t>
            </a:r>
          </a:p>
          <a:p>
            <a:pPr marL="457200" lvl="1" indent="0">
              <a:buNone/>
            </a:pPr>
            <a:r>
              <a:rPr lang="en-US" dirty="0"/>
              <a:t>    name-host-</a:t>
            </a:r>
            <a:r>
              <a:rPr lang="en-US" dirty="0" err="1"/>
              <a:t>jbod</a:t>
            </a:r>
            <a:r>
              <a:rPr lang="en-US" dirty="0"/>
              <a:t>, name-endpoint</a:t>
            </a:r>
          </a:p>
          <a:p>
            <a:pPr lvl="1"/>
            <a:r>
              <a:rPr lang="en-US" dirty="0"/>
              <a:t>Resources remain drained in Flux </a:t>
            </a:r>
          </a:p>
          <a:p>
            <a:pPr marL="457200" lvl="1" indent="0">
              <a:buNone/>
            </a:pPr>
            <a:r>
              <a:rPr lang="en-US" dirty="0"/>
              <a:t>    until Sunfish signals that the </a:t>
            </a:r>
          </a:p>
          <a:p>
            <a:pPr marL="457200" lvl="1" indent="0">
              <a:buNone/>
            </a:pPr>
            <a:r>
              <a:rPr lang="en-US" dirty="0"/>
              <a:t>    resources are active</a:t>
            </a:r>
          </a:p>
          <a:p>
            <a:pPr lvl="1"/>
            <a:r>
              <a:rPr lang="en-US" dirty="0"/>
              <a:t>HPC </a:t>
            </a:r>
            <a:r>
              <a:rPr lang="en-US" dirty="0" err="1"/>
              <a:t>headnode</a:t>
            </a:r>
            <a:r>
              <a:rPr lang="en-US" dirty="0"/>
              <a:t> can turn on </a:t>
            </a:r>
          </a:p>
          <a:p>
            <a:pPr marL="457200" lvl="1" indent="0">
              <a:buNone/>
            </a:pPr>
            <a:r>
              <a:rPr lang="en-US" dirty="0"/>
              <a:t>    resources via Redfish commands</a:t>
            </a:r>
          </a:p>
          <a:p>
            <a:pPr lvl="1"/>
            <a:r>
              <a:rPr lang="en-US" dirty="0"/>
              <a:t>Communication between Sunfish Server and Flux Broker 0 is done via Events and JSON.</a:t>
            </a:r>
          </a:p>
          <a:p>
            <a:pPr marL="457200" lvl="1" indent="0">
              <a:buNone/>
            </a:pPr>
            <a:endParaRPr lang="en-US" dirty="0"/>
          </a:p>
        </p:txBody>
      </p:sp>
      <p:sp>
        <p:nvSpPr>
          <p:cNvPr id="4" name="Rectangle 3">
            <a:extLst>
              <a:ext uri="{FF2B5EF4-FFF2-40B4-BE49-F238E27FC236}">
                <a16:creationId xmlns:a16="http://schemas.microsoft.com/office/drawing/2014/main" id="{8B4A854D-2D79-F176-2E94-26A70BFC9388}"/>
              </a:ext>
            </a:extLst>
          </p:cNvPr>
          <p:cNvSpPr/>
          <p:nvPr/>
        </p:nvSpPr>
        <p:spPr>
          <a:xfrm>
            <a:off x="6096000" y="1825625"/>
            <a:ext cx="5257800" cy="34945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Server</a:t>
            </a:r>
          </a:p>
          <a:p>
            <a:pPr algn="ctr"/>
            <a:r>
              <a:rPr lang="en-US" dirty="0"/>
              <a:t>Sunfish Server registers with Flux Broker 0</a:t>
            </a:r>
          </a:p>
          <a:p>
            <a:pPr algn="ctr"/>
            <a:r>
              <a:rPr lang="en-US" dirty="0"/>
              <a:t>Sunfish Server populates Flux Broker 0 dynamic resource list</a:t>
            </a:r>
          </a:p>
          <a:p>
            <a:pPr algn="ctr"/>
            <a:r>
              <a:rPr lang="en-US" dirty="0"/>
              <a:t>Flux </a:t>
            </a:r>
            <a:r>
              <a:rPr lang="en-US" dirty="0" err="1"/>
              <a:t>NVMeoF</a:t>
            </a:r>
            <a:r>
              <a:rPr lang="en-US" dirty="0"/>
              <a:t> resources are listed as Active is Sunfish has the resource available</a:t>
            </a:r>
          </a:p>
          <a:p>
            <a:pPr algn="ctr"/>
            <a:r>
              <a:rPr lang="en-US" dirty="0"/>
              <a:t>Flux </a:t>
            </a:r>
            <a:r>
              <a:rPr lang="en-US" dirty="0" err="1"/>
              <a:t>NVMeoF</a:t>
            </a:r>
            <a:r>
              <a:rPr lang="en-US" dirty="0"/>
              <a:t> resources are drained, initially</a:t>
            </a:r>
          </a:p>
          <a:p>
            <a:pPr algn="ctr"/>
            <a:r>
              <a:rPr lang="en-US" dirty="0"/>
              <a:t>Flux Broker 0 handles the CDI aggregation</a:t>
            </a:r>
          </a:p>
          <a:p>
            <a:pPr algn="ctr"/>
            <a:endParaRPr lang="en-US" dirty="0"/>
          </a:p>
          <a:p>
            <a:pPr algn="ctr"/>
            <a:endParaRPr lang="en-US" dirty="0"/>
          </a:p>
        </p:txBody>
      </p:sp>
    </p:spTree>
    <p:extLst>
      <p:ext uri="{BB962C8B-B14F-4D97-AF65-F5344CB8AC3E}">
        <p14:creationId xmlns:p14="http://schemas.microsoft.com/office/powerpoint/2010/main" val="3753463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8BBB-1479-4595-6149-1447D6D4E3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9F91BD-9A27-63FE-4918-8651AB38C121}"/>
              </a:ext>
            </a:extLst>
          </p:cNvPr>
          <p:cNvSpPr>
            <a:spLocks noGrp="1"/>
          </p:cNvSpPr>
          <p:nvPr>
            <p:ph idx="1"/>
          </p:nvPr>
        </p:nvSpPr>
        <p:spPr/>
        <p:txBody>
          <a:bodyPr/>
          <a:lstStyle/>
          <a:p>
            <a:r>
              <a:rPr lang="en-US" sz="1600" dirty="0">
                <a:hlinkClick r:id="rId2"/>
              </a:rPr>
              <a:t>https://www.ibm.com/docs/en/storage-ceph/7?topic=target-defining-nvme-subsystem</a:t>
            </a:r>
            <a:endParaRPr lang="en-US" sz="1600" dirty="0"/>
          </a:p>
          <a:p>
            <a:r>
              <a:rPr lang="en-US" sz="1600" dirty="0">
                <a:hlinkClick r:id="rId2"/>
              </a:rPr>
              <a:t>https://www.ibm.com/docs/en/storage-ceph/7?topic=target-defining-nvme-subsystem</a:t>
            </a:r>
            <a:endParaRPr lang="en-US" sz="1600" dirty="0"/>
          </a:p>
          <a:p>
            <a:endParaRPr lang="en-US" sz="1600" dirty="0"/>
          </a:p>
          <a:p>
            <a:endParaRPr lang="en-US" dirty="0"/>
          </a:p>
        </p:txBody>
      </p:sp>
    </p:spTree>
    <p:extLst>
      <p:ext uri="{BB962C8B-B14F-4D97-AF65-F5344CB8AC3E}">
        <p14:creationId xmlns:p14="http://schemas.microsoft.com/office/powerpoint/2010/main" val="6530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6176625-A62A-3794-6C9C-0CBC423BDD42}"/>
              </a:ext>
            </a:extLst>
          </p:cNvPr>
          <p:cNvPicPr>
            <a:picLocks noGrp="1" noChangeAspect="1"/>
          </p:cNvPicPr>
          <p:nvPr>
            <p:ph idx="12"/>
          </p:nvPr>
        </p:nvPicPr>
        <p:blipFill>
          <a:blip r:embed="rId2"/>
          <a:stretch>
            <a:fillRect/>
          </a:stretch>
        </p:blipFill>
        <p:spPr>
          <a:xfrm>
            <a:off x="1135781" y="1225550"/>
            <a:ext cx="7803483" cy="5049838"/>
          </a:xfrm>
        </p:spPr>
      </p:pic>
      <p:sp>
        <p:nvSpPr>
          <p:cNvPr id="3" name="Title 2">
            <a:extLst>
              <a:ext uri="{FF2B5EF4-FFF2-40B4-BE49-F238E27FC236}">
                <a16:creationId xmlns:a16="http://schemas.microsoft.com/office/drawing/2014/main" id="{3B56BAF6-8411-F639-DF54-9C3BC942CDD7}"/>
              </a:ext>
            </a:extLst>
          </p:cNvPr>
          <p:cNvSpPr>
            <a:spLocks noGrp="1"/>
          </p:cNvSpPr>
          <p:nvPr>
            <p:ph type="title"/>
          </p:nvPr>
        </p:nvSpPr>
        <p:spPr/>
        <p:txBody>
          <a:bodyPr>
            <a:normAutofit fontScale="90000"/>
          </a:bodyPr>
          <a:lstStyle/>
          <a:p>
            <a:pPr algn="ctr"/>
            <a:r>
              <a:rPr lang="en-US" dirty="0"/>
              <a:t>Flux Resource Data Model</a:t>
            </a:r>
          </a:p>
        </p:txBody>
      </p:sp>
      <p:sp>
        <p:nvSpPr>
          <p:cNvPr id="4" name="Text Placeholder 3">
            <a:extLst>
              <a:ext uri="{FF2B5EF4-FFF2-40B4-BE49-F238E27FC236}">
                <a16:creationId xmlns:a16="http://schemas.microsoft.com/office/drawing/2014/main" id="{9518670A-AA5B-A6A8-2537-B898C53CF49B}"/>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5D4398F1-FC06-7F97-A31B-01C0EC84AFCF}"/>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72420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B7AC-5CDE-B678-F36B-929915E8015C}"/>
              </a:ext>
            </a:extLst>
          </p:cNvPr>
          <p:cNvSpPr>
            <a:spLocks noGrp="1"/>
          </p:cNvSpPr>
          <p:nvPr>
            <p:ph type="title"/>
          </p:nvPr>
        </p:nvSpPr>
        <p:spPr>
          <a:xfrm>
            <a:off x="838200" y="365126"/>
            <a:ext cx="10515600" cy="850958"/>
          </a:xfrm>
        </p:spPr>
        <p:txBody>
          <a:bodyPr/>
          <a:lstStyle/>
          <a:p>
            <a:pPr algn="ctr"/>
            <a:r>
              <a:rPr lang="en-US" dirty="0" err="1"/>
              <a:t>NVMeoF</a:t>
            </a:r>
            <a:r>
              <a:rPr lang="en-US" dirty="0"/>
              <a:t>/Sunfish Architecture</a:t>
            </a:r>
          </a:p>
        </p:txBody>
      </p:sp>
      <p:sp>
        <p:nvSpPr>
          <p:cNvPr id="6" name="Left-Right Arrow 5">
            <a:extLst>
              <a:ext uri="{FF2B5EF4-FFF2-40B4-BE49-F238E27FC236}">
                <a16:creationId xmlns:a16="http://schemas.microsoft.com/office/drawing/2014/main" id="{37566032-3ECC-DCB2-AEB6-9EEEC9B278D8}"/>
              </a:ext>
            </a:extLst>
          </p:cNvPr>
          <p:cNvSpPr/>
          <p:nvPr/>
        </p:nvSpPr>
        <p:spPr>
          <a:xfrm>
            <a:off x="8632779" y="5045182"/>
            <a:ext cx="1351159" cy="274482"/>
          </a:xfrm>
          <a:prstGeom prst="lef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a:extLst>
              <a:ext uri="{FF2B5EF4-FFF2-40B4-BE49-F238E27FC236}">
                <a16:creationId xmlns:a16="http://schemas.microsoft.com/office/drawing/2014/main" id="{68A1A4C1-A7DC-37CF-0B9C-E866C9B60748}"/>
              </a:ext>
            </a:extLst>
          </p:cNvPr>
          <p:cNvSpPr/>
          <p:nvPr/>
        </p:nvSpPr>
        <p:spPr>
          <a:xfrm>
            <a:off x="9983939" y="4727972"/>
            <a:ext cx="1583473" cy="953429"/>
          </a:xfrm>
          <a:prstGeom prst="can">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a:t>
            </a:r>
          </a:p>
          <a:p>
            <a:pPr algn="ctr"/>
            <a:r>
              <a:rPr lang="en-US" dirty="0"/>
              <a:t>n1</a:t>
            </a:r>
          </a:p>
        </p:txBody>
      </p:sp>
      <p:sp>
        <p:nvSpPr>
          <p:cNvPr id="8" name="Left-Right Arrow 7">
            <a:extLst>
              <a:ext uri="{FF2B5EF4-FFF2-40B4-BE49-F238E27FC236}">
                <a16:creationId xmlns:a16="http://schemas.microsoft.com/office/drawing/2014/main" id="{3B2392FD-658A-1499-9394-CCBA2F618E1B}"/>
              </a:ext>
            </a:extLst>
          </p:cNvPr>
          <p:cNvSpPr/>
          <p:nvPr/>
        </p:nvSpPr>
        <p:spPr>
          <a:xfrm>
            <a:off x="8632781" y="3096579"/>
            <a:ext cx="1351154" cy="264764"/>
          </a:xfrm>
          <a:prstGeom prst="leftRightArrow">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a:extLst>
              <a:ext uri="{FF2B5EF4-FFF2-40B4-BE49-F238E27FC236}">
                <a16:creationId xmlns:a16="http://schemas.microsoft.com/office/drawing/2014/main" id="{710A9F83-F5E4-264A-F6C9-2B55F919EB34}"/>
              </a:ext>
            </a:extLst>
          </p:cNvPr>
          <p:cNvSpPr/>
          <p:nvPr/>
        </p:nvSpPr>
        <p:spPr>
          <a:xfrm>
            <a:off x="9983936" y="2720225"/>
            <a:ext cx="1583473" cy="953429"/>
          </a:xfrm>
          <a:prstGeom prst="can">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n1,n2,n3,n4</a:t>
            </a:r>
          </a:p>
        </p:txBody>
      </p:sp>
      <p:sp>
        <p:nvSpPr>
          <p:cNvPr id="10" name="Left-Right Arrow 9">
            <a:extLst>
              <a:ext uri="{FF2B5EF4-FFF2-40B4-BE49-F238E27FC236}">
                <a16:creationId xmlns:a16="http://schemas.microsoft.com/office/drawing/2014/main" id="{2FA139C4-D46D-C00A-8178-409467488D6E}"/>
              </a:ext>
            </a:extLst>
          </p:cNvPr>
          <p:cNvSpPr/>
          <p:nvPr/>
        </p:nvSpPr>
        <p:spPr>
          <a:xfrm>
            <a:off x="8632782" y="2120844"/>
            <a:ext cx="1351156" cy="264764"/>
          </a:xfrm>
          <a:prstGeom prst="leftRightArrow">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a:extLst>
              <a:ext uri="{FF2B5EF4-FFF2-40B4-BE49-F238E27FC236}">
                <a16:creationId xmlns:a16="http://schemas.microsoft.com/office/drawing/2014/main" id="{A555A1DD-3763-7F7C-5AEC-4C75BADAF5E9}"/>
              </a:ext>
            </a:extLst>
          </p:cNvPr>
          <p:cNvSpPr/>
          <p:nvPr/>
        </p:nvSpPr>
        <p:spPr>
          <a:xfrm>
            <a:off x="9983938" y="1744490"/>
            <a:ext cx="1583473" cy="953429"/>
          </a:xfrm>
          <a:prstGeom prst="can">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a:t>
            </a:r>
          </a:p>
        </p:txBody>
      </p:sp>
      <p:sp>
        <p:nvSpPr>
          <p:cNvPr id="12" name="Left-Right Arrow 11">
            <a:extLst>
              <a:ext uri="{FF2B5EF4-FFF2-40B4-BE49-F238E27FC236}">
                <a16:creationId xmlns:a16="http://schemas.microsoft.com/office/drawing/2014/main" id="{2A1A9369-F0F8-6DE8-FE02-6686DB72CFB7}"/>
              </a:ext>
            </a:extLst>
          </p:cNvPr>
          <p:cNvSpPr/>
          <p:nvPr/>
        </p:nvSpPr>
        <p:spPr>
          <a:xfrm>
            <a:off x="8642192" y="6158261"/>
            <a:ext cx="1351157" cy="261075"/>
          </a:xfrm>
          <a:prstGeom prst="lef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a:extLst>
              <a:ext uri="{FF2B5EF4-FFF2-40B4-BE49-F238E27FC236}">
                <a16:creationId xmlns:a16="http://schemas.microsoft.com/office/drawing/2014/main" id="{EC358871-F698-7EFA-F5A4-310B4C867B74}"/>
              </a:ext>
            </a:extLst>
          </p:cNvPr>
          <p:cNvSpPr/>
          <p:nvPr/>
        </p:nvSpPr>
        <p:spPr>
          <a:xfrm>
            <a:off x="9993350" y="5781908"/>
            <a:ext cx="1583473" cy="953429"/>
          </a:xfrm>
          <a:prstGeom prst="can">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a:t>
            </a:r>
            <a:r>
              <a:rPr lang="en-US" u="sng" dirty="0"/>
              <a:t>n4</a:t>
            </a:r>
            <a:endParaRPr lang="en-US" dirty="0"/>
          </a:p>
        </p:txBody>
      </p:sp>
      <p:sp>
        <p:nvSpPr>
          <p:cNvPr id="14" name="Cube 13">
            <a:extLst>
              <a:ext uri="{FF2B5EF4-FFF2-40B4-BE49-F238E27FC236}">
                <a16:creationId xmlns:a16="http://schemas.microsoft.com/office/drawing/2014/main" id="{0EBE78E7-39D3-7280-42C1-074EAD5E06BE}"/>
              </a:ext>
            </a:extLst>
          </p:cNvPr>
          <p:cNvSpPr/>
          <p:nvPr/>
        </p:nvSpPr>
        <p:spPr>
          <a:xfrm>
            <a:off x="6816137" y="4817794"/>
            <a:ext cx="1816644" cy="850958"/>
          </a:xfrm>
          <a:prstGeom prst="cube">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a:t>
            </a:r>
          </a:p>
          <a:p>
            <a:pPr algn="ctr"/>
            <a:r>
              <a:rPr lang="en-US" dirty="0"/>
              <a:t>NVMe2(n1)</a:t>
            </a:r>
          </a:p>
        </p:txBody>
      </p:sp>
      <p:sp>
        <p:nvSpPr>
          <p:cNvPr id="15" name="Cube 14">
            <a:extLst>
              <a:ext uri="{FF2B5EF4-FFF2-40B4-BE49-F238E27FC236}">
                <a16:creationId xmlns:a16="http://schemas.microsoft.com/office/drawing/2014/main" id="{FE46C8D2-F139-9DC9-6775-89646508C002}"/>
              </a:ext>
            </a:extLst>
          </p:cNvPr>
          <p:cNvSpPr/>
          <p:nvPr/>
        </p:nvSpPr>
        <p:spPr>
          <a:xfrm>
            <a:off x="6816137" y="2827595"/>
            <a:ext cx="1816643" cy="850958"/>
          </a:xfrm>
          <a:prstGeom prst="cube">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NVMe1(n2,n3)</a:t>
            </a:r>
          </a:p>
          <a:p>
            <a:pPr algn="ctr"/>
            <a:r>
              <a:rPr lang="en-US" dirty="0"/>
              <a:t>NVMe2(n1,n4)</a:t>
            </a:r>
          </a:p>
        </p:txBody>
      </p:sp>
      <p:sp>
        <p:nvSpPr>
          <p:cNvPr id="16" name="Cube 15">
            <a:extLst>
              <a:ext uri="{FF2B5EF4-FFF2-40B4-BE49-F238E27FC236}">
                <a16:creationId xmlns:a16="http://schemas.microsoft.com/office/drawing/2014/main" id="{22CCB5D8-EA21-1E63-9030-D15E4E8989C0}"/>
              </a:ext>
            </a:extLst>
          </p:cNvPr>
          <p:cNvSpPr/>
          <p:nvPr/>
        </p:nvSpPr>
        <p:spPr>
          <a:xfrm>
            <a:off x="6816139" y="1795725"/>
            <a:ext cx="1816644" cy="850958"/>
          </a:xfrm>
          <a:prstGeom prst="cube">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a:t>
            </a:r>
          </a:p>
          <a:p>
            <a:pPr algn="ctr"/>
            <a:r>
              <a:rPr lang="en-US" dirty="0"/>
              <a:t>NVMe2(n2,n3)</a:t>
            </a:r>
          </a:p>
        </p:txBody>
      </p:sp>
      <p:sp>
        <p:nvSpPr>
          <p:cNvPr id="17" name="Cube 16">
            <a:extLst>
              <a:ext uri="{FF2B5EF4-FFF2-40B4-BE49-F238E27FC236}">
                <a16:creationId xmlns:a16="http://schemas.microsoft.com/office/drawing/2014/main" id="{6CA49311-97CA-6AB6-4294-AFBDA5A27FB8}"/>
              </a:ext>
            </a:extLst>
          </p:cNvPr>
          <p:cNvSpPr/>
          <p:nvPr/>
        </p:nvSpPr>
        <p:spPr>
          <a:xfrm>
            <a:off x="6825548" y="5841052"/>
            <a:ext cx="1816643" cy="850958"/>
          </a:xfrm>
          <a:prstGeom prst="cub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NVMe1(n1,n2)</a:t>
            </a:r>
          </a:p>
          <a:p>
            <a:pPr algn="ctr"/>
            <a:r>
              <a:rPr lang="en-US" dirty="0"/>
              <a:t>NVMe2(n3,n4)</a:t>
            </a:r>
          </a:p>
        </p:txBody>
      </p:sp>
      <p:sp>
        <p:nvSpPr>
          <p:cNvPr id="18" name="Cube 17">
            <a:extLst>
              <a:ext uri="{FF2B5EF4-FFF2-40B4-BE49-F238E27FC236}">
                <a16:creationId xmlns:a16="http://schemas.microsoft.com/office/drawing/2014/main" id="{C9B8343D-4F45-E191-F767-157DC3A91C32}"/>
              </a:ext>
            </a:extLst>
          </p:cNvPr>
          <p:cNvSpPr/>
          <p:nvPr/>
        </p:nvSpPr>
        <p:spPr>
          <a:xfrm>
            <a:off x="195864" y="2240761"/>
            <a:ext cx="1412719" cy="2114302"/>
          </a:xfrm>
          <a:prstGeom prst="cube">
            <a:avLst/>
          </a:prstGeom>
          <a:solidFill>
            <a:srgbClr val="C2BF8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Broker 0</a:t>
            </a:r>
          </a:p>
        </p:txBody>
      </p:sp>
      <p:sp>
        <p:nvSpPr>
          <p:cNvPr id="22" name="CustomShape 29">
            <a:extLst>
              <a:ext uri="{FF2B5EF4-FFF2-40B4-BE49-F238E27FC236}">
                <a16:creationId xmlns:a16="http://schemas.microsoft.com/office/drawing/2014/main" id="{AC51B3EF-5B25-D014-EDCC-CF1D2145A279}"/>
              </a:ext>
            </a:extLst>
          </p:cNvPr>
          <p:cNvSpPr/>
          <p:nvPr/>
        </p:nvSpPr>
        <p:spPr>
          <a:xfrm flipH="1">
            <a:off x="5795995" y="1941525"/>
            <a:ext cx="794655" cy="4750485"/>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err="1">
                <a:solidFill>
                  <a:srgbClr val="FFFFFF"/>
                </a:solidFill>
                <a:latin typeface="Arial" panose="020B0604020202020204" pitchFamily="34" charset="0"/>
                <a:cs typeface="Arial" panose="020B0604020202020204" pitchFamily="34" charset="0"/>
              </a:rPr>
              <a:t>NVMeoF</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23" name="CustomShape 19">
            <a:extLst>
              <a:ext uri="{FF2B5EF4-FFF2-40B4-BE49-F238E27FC236}">
                <a16:creationId xmlns:a16="http://schemas.microsoft.com/office/drawing/2014/main" id="{796FE0B3-89BD-065C-F41E-4BDE5E14679A}"/>
              </a:ext>
            </a:extLst>
          </p:cNvPr>
          <p:cNvSpPr/>
          <p:nvPr/>
        </p:nvSpPr>
        <p:spPr>
          <a:xfrm flipH="1">
            <a:off x="2251269" y="2620687"/>
            <a:ext cx="3319237" cy="376534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24" name="CustomShape 36">
            <a:extLst>
              <a:ext uri="{FF2B5EF4-FFF2-40B4-BE49-F238E27FC236}">
                <a16:creationId xmlns:a16="http://schemas.microsoft.com/office/drawing/2014/main" id="{66A311EC-1342-33B3-0B2A-5494511134A8}"/>
              </a:ext>
            </a:extLst>
          </p:cNvPr>
          <p:cNvSpPr/>
          <p:nvPr/>
        </p:nvSpPr>
        <p:spPr>
          <a:xfrm flipH="1">
            <a:off x="2372230" y="2882958"/>
            <a:ext cx="2098600" cy="24046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25" name="Cylinder 64">
            <a:extLst>
              <a:ext uri="{FF2B5EF4-FFF2-40B4-BE49-F238E27FC236}">
                <a16:creationId xmlns:a16="http://schemas.microsoft.com/office/drawing/2014/main" id="{7416CDA4-488F-5C79-F0DD-19C39B0020ED}"/>
              </a:ext>
            </a:extLst>
          </p:cNvPr>
          <p:cNvSpPr/>
          <p:nvPr/>
        </p:nvSpPr>
        <p:spPr>
          <a:xfrm>
            <a:off x="4615191" y="4092309"/>
            <a:ext cx="859203" cy="119257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26" name="CustomShape 36">
            <a:extLst>
              <a:ext uri="{FF2B5EF4-FFF2-40B4-BE49-F238E27FC236}">
                <a16:creationId xmlns:a16="http://schemas.microsoft.com/office/drawing/2014/main" id="{9369E56F-EA30-9BED-09CE-31D8DCDA3DC8}"/>
              </a:ext>
            </a:extLst>
          </p:cNvPr>
          <p:cNvSpPr/>
          <p:nvPr/>
        </p:nvSpPr>
        <p:spPr>
          <a:xfrm flipH="1">
            <a:off x="2372230" y="3355514"/>
            <a:ext cx="2098600" cy="27506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27" name="CustomShape 36">
            <a:extLst>
              <a:ext uri="{FF2B5EF4-FFF2-40B4-BE49-F238E27FC236}">
                <a16:creationId xmlns:a16="http://schemas.microsoft.com/office/drawing/2014/main" id="{F5830F61-9265-A3A7-710C-5676A54C355B}"/>
              </a:ext>
            </a:extLst>
          </p:cNvPr>
          <p:cNvSpPr/>
          <p:nvPr/>
        </p:nvSpPr>
        <p:spPr>
          <a:xfrm flipH="1">
            <a:off x="2380856" y="4640472"/>
            <a:ext cx="2093044" cy="30238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28" name="CustomShape 36">
            <a:extLst>
              <a:ext uri="{FF2B5EF4-FFF2-40B4-BE49-F238E27FC236}">
                <a16:creationId xmlns:a16="http://schemas.microsoft.com/office/drawing/2014/main" id="{BFE99251-F0EB-33E6-9C66-068BEB5DFE85}"/>
              </a:ext>
            </a:extLst>
          </p:cNvPr>
          <p:cNvSpPr/>
          <p:nvPr/>
        </p:nvSpPr>
        <p:spPr>
          <a:xfrm flipH="1">
            <a:off x="2372229" y="5141860"/>
            <a:ext cx="2110299" cy="275067"/>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29" name="CustomShape 36">
            <a:extLst>
              <a:ext uri="{FF2B5EF4-FFF2-40B4-BE49-F238E27FC236}">
                <a16:creationId xmlns:a16="http://schemas.microsoft.com/office/drawing/2014/main" id="{BFB85DB0-04A5-7DB8-B5E6-ADCC41CAED87}"/>
              </a:ext>
            </a:extLst>
          </p:cNvPr>
          <p:cNvSpPr/>
          <p:nvPr/>
        </p:nvSpPr>
        <p:spPr>
          <a:xfrm flipH="1">
            <a:off x="2372229" y="5598556"/>
            <a:ext cx="2118018" cy="27506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30" name="CustomShape 36">
            <a:extLst>
              <a:ext uri="{FF2B5EF4-FFF2-40B4-BE49-F238E27FC236}">
                <a16:creationId xmlns:a16="http://schemas.microsoft.com/office/drawing/2014/main" id="{79AC0995-7B11-86B1-0A21-4BF378AB5240}"/>
              </a:ext>
            </a:extLst>
          </p:cNvPr>
          <p:cNvSpPr/>
          <p:nvPr/>
        </p:nvSpPr>
        <p:spPr>
          <a:xfrm flipH="1">
            <a:off x="2349978" y="3794574"/>
            <a:ext cx="2106947" cy="27506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31" name="CustomShape 36">
            <a:extLst>
              <a:ext uri="{FF2B5EF4-FFF2-40B4-BE49-F238E27FC236}">
                <a16:creationId xmlns:a16="http://schemas.microsoft.com/office/drawing/2014/main" id="{616D38EE-3A12-12D9-0C38-C65D1EA1D799}"/>
              </a:ext>
            </a:extLst>
          </p:cNvPr>
          <p:cNvSpPr/>
          <p:nvPr/>
        </p:nvSpPr>
        <p:spPr>
          <a:xfrm flipH="1">
            <a:off x="2363882" y="4191216"/>
            <a:ext cx="2093043" cy="30238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sp>
        <p:nvSpPr>
          <p:cNvPr id="32" name="Cube 31">
            <a:extLst>
              <a:ext uri="{FF2B5EF4-FFF2-40B4-BE49-F238E27FC236}">
                <a16:creationId xmlns:a16="http://schemas.microsoft.com/office/drawing/2014/main" id="{D529C2DB-F3A9-B27F-F11A-BCD3C7912C62}"/>
              </a:ext>
            </a:extLst>
          </p:cNvPr>
          <p:cNvSpPr/>
          <p:nvPr/>
        </p:nvSpPr>
        <p:spPr>
          <a:xfrm>
            <a:off x="131840" y="4536663"/>
            <a:ext cx="1412719" cy="2114302"/>
          </a:xfrm>
          <a:prstGeom prst="cube">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Broker 0</a:t>
            </a:r>
          </a:p>
        </p:txBody>
      </p:sp>
      <p:sp>
        <p:nvSpPr>
          <p:cNvPr id="33" name="Left-Right Arrow 32">
            <a:extLst>
              <a:ext uri="{FF2B5EF4-FFF2-40B4-BE49-F238E27FC236}">
                <a16:creationId xmlns:a16="http://schemas.microsoft.com/office/drawing/2014/main" id="{B96BDF07-95A0-42F7-C326-A9DF020E3FF3}"/>
              </a:ext>
            </a:extLst>
          </p:cNvPr>
          <p:cNvSpPr/>
          <p:nvPr/>
        </p:nvSpPr>
        <p:spPr>
          <a:xfrm>
            <a:off x="8642195" y="4081905"/>
            <a:ext cx="1351154" cy="264764"/>
          </a:xfrm>
          <a:prstGeom prst="leftRightArrow">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an 33">
            <a:extLst>
              <a:ext uri="{FF2B5EF4-FFF2-40B4-BE49-F238E27FC236}">
                <a16:creationId xmlns:a16="http://schemas.microsoft.com/office/drawing/2014/main" id="{13C68A47-33E4-8EAC-BD61-524AFC85D020}"/>
              </a:ext>
            </a:extLst>
          </p:cNvPr>
          <p:cNvSpPr/>
          <p:nvPr/>
        </p:nvSpPr>
        <p:spPr>
          <a:xfrm>
            <a:off x="9993350" y="3705551"/>
            <a:ext cx="1583473" cy="953429"/>
          </a:xfrm>
          <a:prstGeom prst="can">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n1,n2,n3,n4</a:t>
            </a:r>
          </a:p>
        </p:txBody>
      </p:sp>
      <p:sp>
        <p:nvSpPr>
          <p:cNvPr id="35" name="Cube 34">
            <a:extLst>
              <a:ext uri="{FF2B5EF4-FFF2-40B4-BE49-F238E27FC236}">
                <a16:creationId xmlns:a16="http://schemas.microsoft.com/office/drawing/2014/main" id="{149E0717-818D-0465-96D3-10D103A82CBF}"/>
              </a:ext>
            </a:extLst>
          </p:cNvPr>
          <p:cNvSpPr/>
          <p:nvPr/>
        </p:nvSpPr>
        <p:spPr>
          <a:xfrm>
            <a:off x="6825551" y="3812921"/>
            <a:ext cx="1816643" cy="850958"/>
          </a:xfrm>
          <a:prstGeom prst="cube">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NVMe1(n1,n3)</a:t>
            </a:r>
          </a:p>
          <a:p>
            <a:pPr algn="ctr"/>
            <a:r>
              <a:rPr lang="en-US" dirty="0"/>
              <a:t>NVMe2(n2,n3)</a:t>
            </a:r>
          </a:p>
        </p:txBody>
      </p:sp>
    </p:spTree>
    <p:extLst>
      <p:ext uri="{BB962C8B-B14F-4D97-AF65-F5344CB8AC3E}">
        <p14:creationId xmlns:p14="http://schemas.microsoft.com/office/powerpoint/2010/main" val="163200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99749-BEBD-937F-8D37-03498D694A4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BAABA6-C7A3-27A8-4F4E-3B4DC868777C}"/>
              </a:ext>
            </a:extLst>
          </p:cNvPr>
          <p:cNvSpPr>
            <a:spLocks noGrp="1"/>
          </p:cNvSpPr>
          <p:nvPr>
            <p:ph idx="12"/>
          </p:nvPr>
        </p:nvSpPr>
        <p:spPr>
          <a:xfrm>
            <a:off x="241490" y="5837684"/>
            <a:ext cx="5502513" cy="953464"/>
          </a:xfrm>
        </p:spPr>
        <p:txBody>
          <a:bodyPr>
            <a:normAutofit fontScale="85000" lnSpcReduction="20000"/>
          </a:bodyPr>
          <a:lstStyle/>
          <a:p>
            <a:r>
              <a:rPr lang="en-US" dirty="0" err="1"/>
              <a:t>NVMeoF</a:t>
            </a:r>
            <a:r>
              <a:rPr lang="en-US" dirty="0"/>
              <a:t> Agent does a periodic discovery of </a:t>
            </a:r>
            <a:r>
              <a:rPr lang="en-US" dirty="0" err="1"/>
              <a:t>NVMeoF</a:t>
            </a:r>
            <a:r>
              <a:rPr lang="en-US" dirty="0"/>
              <a:t> namespaces and updates Sunfish</a:t>
            </a:r>
          </a:p>
          <a:p>
            <a:r>
              <a:rPr lang="en-US" dirty="0"/>
              <a:t>Flux Brokers use Prolog/Epilog for Resource aggregation, Resource Release, data ingress/egress.</a:t>
            </a:r>
          </a:p>
          <a:p>
            <a:endParaRPr lang="en-US" dirty="0"/>
          </a:p>
        </p:txBody>
      </p:sp>
      <p:sp>
        <p:nvSpPr>
          <p:cNvPr id="3" name="Title 2">
            <a:extLst>
              <a:ext uri="{FF2B5EF4-FFF2-40B4-BE49-F238E27FC236}">
                <a16:creationId xmlns:a16="http://schemas.microsoft.com/office/drawing/2014/main" id="{073DB62C-CC6B-03EF-8FAD-D18693F79545}"/>
              </a:ext>
            </a:extLst>
          </p:cNvPr>
          <p:cNvSpPr>
            <a:spLocks noGrp="1"/>
          </p:cNvSpPr>
          <p:nvPr>
            <p:ph type="title"/>
          </p:nvPr>
        </p:nvSpPr>
        <p:spPr/>
        <p:txBody>
          <a:bodyPr>
            <a:normAutofit fontScale="90000"/>
          </a:bodyPr>
          <a:lstStyle/>
          <a:p>
            <a:pPr algn="ctr"/>
            <a:r>
              <a:rPr lang="en-US" dirty="0"/>
              <a:t>Flux Architecture and Resource Pools</a:t>
            </a:r>
          </a:p>
        </p:txBody>
      </p:sp>
      <p:sp>
        <p:nvSpPr>
          <p:cNvPr id="5" name="Text Placeholder 4">
            <a:extLst>
              <a:ext uri="{FF2B5EF4-FFF2-40B4-BE49-F238E27FC236}">
                <a16:creationId xmlns:a16="http://schemas.microsoft.com/office/drawing/2014/main" id="{82DB7260-0E8E-EFDD-850C-7A0E467796BE}"/>
              </a:ext>
            </a:extLst>
          </p:cNvPr>
          <p:cNvSpPr>
            <a:spLocks noGrp="1"/>
          </p:cNvSpPr>
          <p:nvPr>
            <p:ph type="body" sz="quarter" idx="15"/>
          </p:nvPr>
        </p:nvSpPr>
        <p:spPr/>
        <p:txBody>
          <a:bodyPr/>
          <a:lstStyle/>
          <a:p>
            <a:r>
              <a:rPr lang="en-US" dirty="0"/>
              <a:t>UUR</a:t>
            </a:r>
          </a:p>
        </p:txBody>
      </p:sp>
      <p:sp>
        <p:nvSpPr>
          <p:cNvPr id="6" name="Text Placeholder 5">
            <a:extLst>
              <a:ext uri="{FF2B5EF4-FFF2-40B4-BE49-F238E27FC236}">
                <a16:creationId xmlns:a16="http://schemas.microsoft.com/office/drawing/2014/main" id="{761E0DD3-98DB-EB87-5EAF-5488F4CC7F58}"/>
              </a:ext>
            </a:extLst>
          </p:cNvPr>
          <p:cNvSpPr>
            <a:spLocks noGrp="1"/>
          </p:cNvSpPr>
          <p:nvPr>
            <p:ph type="body" sz="quarter" idx="14"/>
          </p:nvPr>
        </p:nvSpPr>
        <p:spPr/>
        <p:txBody>
          <a:bodyPr/>
          <a:lstStyle/>
          <a:p>
            <a:r>
              <a:rPr lang="en-US" dirty="0"/>
              <a:t>UUR</a:t>
            </a:r>
          </a:p>
        </p:txBody>
      </p:sp>
      <p:sp>
        <p:nvSpPr>
          <p:cNvPr id="22" name="Rectangle 21">
            <a:extLst>
              <a:ext uri="{FF2B5EF4-FFF2-40B4-BE49-F238E27FC236}">
                <a16:creationId xmlns:a16="http://schemas.microsoft.com/office/drawing/2014/main" id="{0F5B3DFC-43F9-3C07-0AAA-89F91AD8D3FA}"/>
              </a:ext>
            </a:extLst>
          </p:cNvPr>
          <p:cNvSpPr/>
          <p:nvPr/>
        </p:nvSpPr>
        <p:spPr>
          <a:xfrm>
            <a:off x="1115162" y="3639458"/>
            <a:ext cx="2437293" cy="2083145"/>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p:txBody>
      </p:sp>
      <p:sp>
        <p:nvSpPr>
          <p:cNvPr id="27" name="Rectangle 26">
            <a:extLst>
              <a:ext uri="{FF2B5EF4-FFF2-40B4-BE49-F238E27FC236}">
                <a16:creationId xmlns:a16="http://schemas.microsoft.com/office/drawing/2014/main" id="{8720838C-553B-DAAF-A148-3BD96E5911F9}"/>
              </a:ext>
            </a:extLst>
          </p:cNvPr>
          <p:cNvSpPr/>
          <p:nvPr/>
        </p:nvSpPr>
        <p:spPr>
          <a:xfrm>
            <a:off x="4357880" y="2692047"/>
            <a:ext cx="1399280"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sp>
        <p:nvSpPr>
          <p:cNvPr id="28" name="Rectangle 27">
            <a:extLst>
              <a:ext uri="{FF2B5EF4-FFF2-40B4-BE49-F238E27FC236}">
                <a16:creationId xmlns:a16="http://schemas.microsoft.com/office/drawing/2014/main" id="{217AF139-A28D-AAB0-11D2-E0EE1D6C514B}"/>
              </a:ext>
            </a:extLst>
          </p:cNvPr>
          <p:cNvSpPr/>
          <p:nvPr/>
        </p:nvSpPr>
        <p:spPr>
          <a:xfrm>
            <a:off x="4361642" y="3448214"/>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Broker 2</a:t>
            </a:r>
          </a:p>
          <a:p>
            <a:pPr algn="ctr"/>
            <a:r>
              <a:rPr lang="en-US" sz="1400" dirty="0"/>
              <a:t>Broker 5</a:t>
            </a:r>
          </a:p>
          <a:p>
            <a:pPr algn="ctr"/>
            <a:r>
              <a:rPr lang="en-US" sz="1400" dirty="0"/>
              <a:t>(Compute)</a:t>
            </a:r>
          </a:p>
        </p:txBody>
      </p:sp>
      <p:sp>
        <p:nvSpPr>
          <p:cNvPr id="29" name="Rectangle 28">
            <a:extLst>
              <a:ext uri="{FF2B5EF4-FFF2-40B4-BE49-F238E27FC236}">
                <a16:creationId xmlns:a16="http://schemas.microsoft.com/office/drawing/2014/main" id="{CB3AC47D-392B-8292-8F61-F3D8816433C1}"/>
              </a:ext>
            </a:extLst>
          </p:cNvPr>
          <p:cNvSpPr/>
          <p:nvPr/>
        </p:nvSpPr>
        <p:spPr>
          <a:xfrm>
            <a:off x="4357880" y="4201621"/>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3</a:t>
            </a:r>
          </a:p>
          <a:p>
            <a:pPr algn="ctr"/>
            <a:r>
              <a:rPr lang="en-US" dirty="0"/>
              <a:t>(Compute)</a:t>
            </a:r>
          </a:p>
        </p:txBody>
      </p:sp>
      <p:sp>
        <p:nvSpPr>
          <p:cNvPr id="30" name="Rectangle 29">
            <a:extLst>
              <a:ext uri="{FF2B5EF4-FFF2-40B4-BE49-F238E27FC236}">
                <a16:creationId xmlns:a16="http://schemas.microsoft.com/office/drawing/2014/main" id="{B29EC7F0-E9F5-530B-9CC5-C54211545108}"/>
              </a:ext>
            </a:extLst>
          </p:cNvPr>
          <p:cNvSpPr/>
          <p:nvPr/>
        </p:nvSpPr>
        <p:spPr>
          <a:xfrm>
            <a:off x="4357880" y="4948539"/>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4</a:t>
            </a:r>
          </a:p>
          <a:p>
            <a:pPr algn="ctr"/>
            <a:r>
              <a:rPr lang="en-US" dirty="0"/>
              <a:t>(Compute)</a:t>
            </a:r>
          </a:p>
        </p:txBody>
      </p:sp>
      <p:cxnSp>
        <p:nvCxnSpPr>
          <p:cNvPr id="31" name="Straight Arrow Connector 30">
            <a:extLst>
              <a:ext uri="{FF2B5EF4-FFF2-40B4-BE49-F238E27FC236}">
                <a16:creationId xmlns:a16="http://schemas.microsoft.com/office/drawing/2014/main" id="{357DB27B-CAB5-FA7E-D7C6-ABC20210B84C}"/>
              </a:ext>
            </a:extLst>
          </p:cNvPr>
          <p:cNvCxnSpPr>
            <a:cxnSpLocks/>
          </p:cNvCxnSpPr>
          <p:nvPr/>
        </p:nvCxnSpPr>
        <p:spPr>
          <a:xfrm flipV="1">
            <a:off x="3574941" y="3020372"/>
            <a:ext cx="782939" cy="897294"/>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3A3FE87-5D80-A48B-A83D-7B7FC69C4AB9}"/>
              </a:ext>
            </a:extLst>
          </p:cNvPr>
          <p:cNvCxnSpPr>
            <a:cxnSpLocks/>
          </p:cNvCxnSpPr>
          <p:nvPr/>
        </p:nvCxnSpPr>
        <p:spPr>
          <a:xfrm flipV="1">
            <a:off x="3552455" y="3910403"/>
            <a:ext cx="807306" cy="24883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DF35461-E0FC-D83D-0284-7EC999A08FB4}"/>
              </a:ext>
            </a:extLst>
          </p:cNvPr>
          <p:cNvCxnSpPr>
            <a:cxnSpLocks/>
            <a:endCxn id="29" idx="1"/>
          </p:cNvCxnSpPr>
          <p:nvPr/>
        </p:nvCxnSpPr>
        <p:spPr>
          <a:xfrm>
            <a:off x="3574941" y="4514704"/>
            <a:ext cx="782939"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8AD97A5-FA80-1CCA-8014-C19392B31CF9}"/>
              </a:ext>
            </a:extLst>
          </p:cNvPr>
          <p:cNvCxnSpPr>
            <a:cxnSpLocks/>
            <a:endCxn id="30" idx="1"/>
          </p:cNvCxnSpPr>
          <p:nvPr/>
        </p:nvCxnSpPr>
        <p:spPr>
          <a:xfrm>
            <a:off x="3556462" y="4850911"/>
            <a:ext cx="801418" cy="410711"/>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CustomShape 28">
            <a:extLst>
              <a:ext uri="{FF2B5EF4-FFF2-40B4-BE49-F238E27FC236}">
                <a16:creationId xmlns:a16="http://schemas.microsoft.com/office/drawing/2014/main" id="{DE688FF6-1AF5-485F-87E9-3619B2B09A32}"/>
              </a:ext>
            </a:extLst>
          </p:cNvPr>
          <p:cNvSpPr/>
          <p:nvPr/>
        </p:nvSpPr>
        <p:spPr>
          <a:xfrm flipH="1">
            <a:off x="8493103" y="1563024"/>
            <a:ext cx="754772"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Slingshot</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41" name="CustomShape 38">
            <a:extLst>
              <a:ext uri="{FF2B5EF4-FFF2-40B4-BE49-F238E27FC236}">
                <a16:creationId xmlns:a16="http://schemas.microsoft.com/office/drawing/2014/main" id="{B3AF3C6B-126C-FEF0-5874-CD546BAB9356}"/>
              </a:ext>
            </a:extLst>
          </p:cNvPr>
          <p:cNvSpPr/>
          <p:nvPr/>
        </p:nvSpPr>
        <p:spPr>
          <a:xfrm flipH="1">
            <a:off x="10203241" y="932948"/>
            <a:ext cx="1395241" cy="368542"/>
          </a:xfrm>
          <a:prstGeom prst="roundRect">
            <a:avLst>
              <a:gd name="adj" fmla="val 16667"/>
            </a:avLst>
          </a:prstGeom>
          <a:solidFill>
            <a:schemeClr val="accent3">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trike="noStrike" spc="-1" dirty="0">
                <a:latin typeface="Arial" panose="020B0604020202020204" pitchFamily="34" charset="0"/>
                <a:cs typeface="Arial" panose="020B0604020202020204" pitchFamily="34" charset="0"/>
              </a:rPr>
              <a:t>Hardware Layer</a:t>
            </a:r>
          </a:p>
        </p:txBody>
      </p:sp>
      <p:cxnSp>
        <p:nvCxnSpPr>
          <p:cNvPr id="43" name="Straight Arrow Connector 42">
            <a:extLst>
              <a:ext uri="{FF2B5EF4-FFF2-40B4-BE49-F238E27FC236}">
                <a16:creationId xmlns:a16="http://schemas.microsoft.com/office/drawing/2014/main" id="{D4E83599-5D25-FCA5-13D6-4451D245BC9F}"/>
              </a:ext>
            </a:extLst>
          </p:cNvPr>
          <p:cNvCxnSpPr>
            <a:cxnSpLocks/>
            <a:stCxn id="36" idx="1"/>
            <a:endCxn id="49" idx="2"/>
          </p:cNvCxnSpPr>
          <p:nvPr/>
        </p:nvCxnSpPr>
        <p:spPr>
          <a:xfrm>
            <a:off x="9247875" y="1808600"/>
            <a:ext cx="877524" cy="49198"/>
          </a:xfrm>
          <a:prstGeom prst="straightConnector1">
            <a:avLst/>
          </a:prstGeom>
          <a:ln w="793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49" name="Oval 48">
            <a:extLst>
              <a:ext uri="{FF2B5EF4-FFF2-40B4-BE49-F238E27FC236}">
                <a16:creationId xmlns:a16="http://schemas.microsoft.com/office/drawing/2014/main" id="{9152EFC5-BD2D-EB41-1E0F-5D940717615D}"/>
              </a:ext>
            </a:extLst>
          </p:cNvPr>
          <p:cNvSpPr/>
          <p:nvPr/>
        </p:nvSpPr>
        <p:spPr>
          <a:xfrm>
            <a:off x="10125399" y="1496745"/>
            <a:ext cx="1534560"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Slingshot FM</a:t>
            </a:r>
          </a:p>
        </p:txBody>
      </p:sp>
      <p:sp>
        <p:nvSpPr>
          <p:cNvPr id="72" name="CustomShape 19">
            <a:extLst>
              <a:ext uri="{FF2B5EF4-FFF2-40B4-BE49-F238E27FC236}">
                <a16:creationId xmlns:a16="http://schemas.microsoft.com/office/drawing/2014/main" id="{5DEE00BE-E97E-2060-EB26-85BF3EA47D6B}"/>
              </a:ext>
            </a:extLst>
          </p:cNvPr>
          <p:cNvSpPr/>
          <p:nvPr/>
        </p:nvSpPr>
        <p:spPr>
          <a:xfrm flipH="1">
            <a:off x="469955" y="741812"/>
            <a:ext cx="3319237" cy="202732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73" name="CustomShape 36">
            <a:extLst>
              <a:ext uri="{FF2B5EF4-FFF2-40B4-BE49-F238E27FC236}">
                <a16:creationId xmlns:a16="http://schemas.microsoft.com/office/drawing/2014/main" id="{67175AE4-2A46-955D-8608-AD541949BD1B}"/>
              </a:ext>
            </a:extLst>
          </p:cNvPr>
          <p:cNvSpPr/>
          <p:nvPr/>
        </p:nvSpPr>
        <p:spPr>
          <a:xfrm flipH="1">
            <a:off x="602614" y="959195"/>
            <a:ext cx="2098600" cy="23178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74" name="Cylinder 64">
            <a:extLst>
              <a:ext uri="{FF2B5EF4-FFF2-40B4-BE49-F238E27FC236}">
                <a16:creationId xmlns:a16="http://schemas.microsoft.com/office/drawing/2014/main" id="{2A7E17C1-160B-F4D9-AC10-D3A6CEAC4C02}"/>
              </a:ext>
            </a:extLst>
          </p:cNvPr>
          <p:cNvSpPr/>
          <p:nvPr/>
        </p:nvSpPr>
        <p:spPr>
          <a:xfrm>
            <a:off x="2839696" y="1899069"/>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75" name="CustomShape 36">
            <a:extLst>
              <a:ext uri="{FF2B5EF4-FFF2-40B4-BE49-F238E27FC236}">
                <a16:creationId xmlns:a16="http://schemas.microsoft.com/office/drawing/2014/main" id="{AE00B433-0215-A2C4-C091-4019A9A3ED89}"/>
              </a:ext>
            </a:extLst>
          </p:cNvPr>
          <p:cNvSpPr/>
          <p:nvPr/>
        </p:nvSpPr>
        <p:spPr>
          <a:xfrm flipH="1">
            <a:off x="612249" y="1221507"/>
            <a:ext cx="2098600" cy="218152"/>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76" name="CustomShape 36">
            <a:extLst>
              <a:ext uri="{FF2B5EF4-FFF2-40B4-BE49-F238E27FC236}">
                <a16:creationId xmlns:a16="http://schemas.microsoft.com/office/drawing/2014/main" id="{83A7FAEC-C5B8-69AC-B4B7-51DE65CAEFBB}"/>
              </a:ext>
            </a:extLst>
          </p:cNvPr>
          <p:cNvSpPr/>
          <p:nvPr/>
        </p:nvSpPr>
        <p:spPr>
          <a:xfrm flipH="1">
            <a:off x="612250" y="1972821"/>
            <a:ext cx="2093044"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77" name="CustomShape 36">
            <a:extLst>
              <a:ext uri="{FF2B5EF4-FFF2-40B4-BE49-F238E27FC236}">
                <a16:creationId xmlns:a16="http://schemas.microsoft.com/office/drawing/2014/main" id="{7F15C3A9-29B0-505B-47D2-34BDDA94EFC7}"/>
              </a:ext>
            </a:extLst>
          </p:cNvPr>
          <p:cNvSpPr/>
          <p:nvPr/>
        </p:nvSpPr>
        <p:spPr>
          <a:xfrm flipH="1">
            <a:off x="602615" y="2240635"/>
            <a:ext cx="2110299" cy="20557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78" name="CustomShape 36">
            <a:extLst>
              <a:ext uri="{FF2B5EF4-FFF2-40B4-BE49-F238E27FC236}">
                <a16:creationId xmlns:a16="http://schemas.microsoft.com/office/drawing/2014/main" id="{3365BF2D-E6D7-7E50-0051-5C659C135921}"/>
              </a:ext>
            </a:extLst>
          </p:cNvPr>
          <p:cNvSpPr/>
          <p:nvPr/>
        </p:nvSpPr>
        <p:spPr>
          <a:xfrm flipH="1">
            <a:off x="594896" y="2476740"/>
            <a:ext cx="2118018"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79" name="CustomShape 36">
            <a:extLst>
              <a:ext uri="{FF2B5EF4-FFF2-40B4-BE49-F238E27FC236}">
                <a16:creationId xmlns:a16="http://schemas.microsoft.com/office/drawing/2014/main" id="{DA81FC5E-DD67-7ADC-07C6-E49E9C965155}"/>
              </a:ext>
            </a:extLst>
          </p:cNvPr>
          <p:cNvSpPr/>
          <p:nvPr/>
        </p:nvSpPr>
        <p:spPr>
          <a:xfrm flipH="1">
            <a:off x="594268" y="1479038"/>
            <a:ext cx="2106947" cy="208274"/>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80" name="CustomShape 36">
            <a:extLst>
              <a:ext uri="{FF2B5EF4-FFF2-40B4-BE49-F238E27FC236}">
                <a16:creationId xmlns:a16="http://schemas.microsoft.com/office/drawing/2014/main" id="{1F17F0AF-0273-AE80-ED26-FB9D77379FBF}"/>
              </a:ext>
            </a:extLst>
          </p:cNvPr>
          <p:cNvSpPr/>
          <p:nvPr/>
        </p:nvSpPr>
        <p:spPr>
          <a:xfrm flipH="1">
            <a:off x="608173" y="1726691"/>
            <a:ext cx="2093043"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cxnSp>
        <p:nvCxnSpPr>
          <p:cNvPr id="47" name="Straight Arrow Connector 46">
            <a:extLst>
              <a:ext uri="{FF2B5EF4-FFF2-40B4-BE49-F238E27FC236}">
                <a16:creationId xmlns:a16="http://schemas.microsoft.com/office/drawing/2014/main" id="{0C28FEFB-3509-C05E-69D6-CD5310876B29}"/>
              </a:ext>
            </a:extLst>
          </p:cNvPr>
          <p:cNvCxnSpPr>
            <a:cxnSpLocks/>
            <a:stCxn id="72" idx="1"/>
            <a:endCxn id="36" idx="3"/>
          </p:cNvCxnSpPr>
          <p:nvPr/>
        </p:nvCxnSpPr>
        <p:spPr>
          <a:xfrm>
            <a:off x="3789192" y="1755475"/>
            <a:ext cx="4703911" cy="53125"/>
          </a:xfrm>
          <a:prstGeom prst="straightConnector1">
            <a:avLst/>
          </a:prstGeom>
          <a:ln w="793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58" name="CustomShape 38">
            <a:extLst>
              <a:ext uri="{FF2B5EF4-FFF2-40B4-BE49-F238E27FC236}">
                <a16:creationId xmlns:a16="http://schemas.microsoft.com/office/drawing/2014/main" id="{C23E8523-6726-02E3-D279-B3B3BC5607F5}"/>
              </a:ext>
            </a:extLst>
          </p:cNvPr>
          <p:cNvSpPr/>
          <p:nvPr/>
        </p:nvSpPr>
        <p:spPr>
          <a:xfrm flipH="1">
            <a:off x="5121564" y="973441"/>
            <a:ext cx="1948872" cy="368542"/>
          </a:xfrm>
          <a:prstGeom prst="roundRect">
            <a:avLst>
              <a:gd name="adj" fmla="val 16667"/>
            </a:avLst>
          </a:prstGeom>
          <a:solidFill>
            <a:srgbClr val="FF0088"/>
          </a:solidFill>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pc="-1" dirty="0">
                <a:latin typeface="Arial" panose="020B0604020202020204" pitchFamily="34" charset="0"/>
                <a:cs typeface="Arial" panose="020B0604020202020204" pitchFamily="34" charset="0"/>
              </a:rPr>
              <a:t>Redfish</a:t>
            </a:r>
            <a:r>
              <a:rPr lang="en-IE" sz="1050" b="1" strike="noStrike" spc="-1" dirty="0">
                <a:latin typeface="Arial" panose="020B0604020202020204" pitchFamily="34" charset="0"/>
                <a:cs typeface="Arial" panose="020B0604020202020204" pitchFamily="34" charset="0"/>
              </a:rPr>
              <a:t> Layer</a:t>
            </a:r>
          </a:p>
        </p:txBody>
      </p:sp>
      <p:pic>
        <p:nvPicPr>
          <p:cNvPr id="62" name="Picture 61">
            <a:extLst>
              <a:ext uri="{FF2B5EF4-FFF2-40B4-BE49-F238E27FC236}">
                <a16:creationId xmlns:a16="http://schemas.microsoft.com/office/drawing/2014/main" id="{7B6F3E29-31DF-0765-B4E5-2DB4D14FE752}"/>
              </a:ext>
            </a:extLst>
          </p:cNvPr>
          <p:cNvPicPr>
            <a:picLocks noChangeAspect="1"/>
          </p:cNvPicPr>
          <p:nvPr/>
        </p:nvPicPr>
        <p:blipFill>
          <a:blip r:embed="rId2"/>
          <a:stretch>
            <a:fillRect/>
          </a:stretch>
        </p:blipFill>
        <p:spPr>
          <a:xfrm>
            <a:off x="7389497" y="2278901"/>
            <a:ext cx="4346525" cy="3790170"/>
          </a:xfrm>
          <a:prstGeom prst="rect">
            <a:avLst/>
          </a:prstGeom>
        </p:spPr>
      </p:pic>
      <p:cxnSp>
        <p:nvCxnSpPr>
          <p:cNvPr id="63" name="Straight Arrow Connector 62">
            <a:extLst>
              <a:ext uri="{FF2B5EF4-FFF2-40B4-BE49-F238E27FC236}">
                <a16:creationId xmlns:a16="http://schemas.microsoft.com/office/drawing/2014/main" id="{B5FB13A2-90CF-2FA5-BF3E-AB2CA1459EA9}"/>
              </a:ext>
            </a:extLst>
          </p:cNvPr>
          <p:cNvCxnSpPr>
            <a:cxnSpLocks/>
          </p:cNvCxnSpPr>
          <p:nvPr/>
        </p:nvCxnSpPr>
        <p:spPr>
          <a:xfrm>
            <a:off x="3789192" y="2059834"/>
            <a:ext cx="3714184" cy="894153"/>
          </a:xfrm>
          <a:prstGeom prst="straightConnector1">
            <a:avLst/>
          </a:prstGeom>
          <a:ln w="793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92" name="Straight Connector 91">
            <a:extLst>
              <a:ext uri="{FF2B5EF4-FFF2-40B4-BE49-F238E27FC236}">
                <a16:creationId xmlns:a16="http://schemas.microsoft.com/office/drawing/2014/main" id="{A7966C71-8EA4-86D1-513E-804A24476B2F}"/>
              </a:ext>
            </a:extLst>
          </p:cNvPr>
          <p:cNvCxnSpPr>
            <a:cxnSpLocks/>
            <a:stCxn id="27" idx="3"/>
          </p:cNvCxnSpPr>
          <p:nvPr/>
        </p:nvCxnSpPr>
        <p:spPr>
          <a:xfrm>
            <a:off x="5757160" y="3005130"/>
            <a:ext cx="1113197" cy="26070"/>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AF9CCD5A-AF8E-08D0-B813-5BBD9CFF0BF4}"/>
              </a:ext>
            </a:extLst>
          </p:cNvPr>
          <p:cNvCxnSpPr>
            <a:cxnSpLocks/>
          </p:cNvCxnSpPr>
          <p:nvPr/>
        </p:nvCxnSpPr>
        <p:spPr>
          <a:xfrm flipV="1">
            <a:off x="6833438" y="2218850"/>
            <a:ext cx="940077" cy="835002"/>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824CA287-6BA6-94A9-107E-509D51D0CA86}"/>
              </a:ext>
            </a:extLst>
          </p:cNvPr>
          <p:cNvCxnSpPr>
            <a:cxnSpLocks/>
          </p:cNvCxnSpPr>
          <p:nvPr/>
        </p:nvCxnSpPr>
        <p:spPr>
          <a:xfrm>
            <a:off x="7720541" y="2241505"/>
            <a:ext cx="1218002" cy="387543"/>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9FC77D9C-ECE2-30E6-DB70-1A4B10DA380A}"/>
              </a:ext>
            </a:extLst>
          </p:cNvPr>
          <p:cNvCxnSpPr>
            <a:cxnSpLocks/>
          </p:cNvCxnSpPr>
          <p:nvPr/>
        </p:nvCxnSpPr>
        <p:spPr>
          <a:xfrm>
            <a:off x="5757160" y="5217919"/>
            <a:ext cx="1108470" cy="0"/>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9E8BBA6E-0D31-3D24-A991-F518B35848E6}"/>
              </a:ext>
            </a:extLst>
          </p:cNvPr>
          <p:cNvCxnSpPr>
            <a:cxnSpLocks/>
          </p:cNvCxnSpPr>
          <p:nvPr/>
        </p:nvCxnSpPr>
        <p:spPr>
          <a:xfrm>
            <a:off x="6828711" y="5240571"/>
            <a:ext cx="891830" cy="1330164"/>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C1CB10CF-9B9C-9147-1532-B7F8D74A50C3}"/>
              </a:ext>
            </a:extLst>
          </p:cNvPr>
          <p:cNvCxnSpPr>
            <a:cxnSpLocks/>
          </p:cNvCxnSpPr>
          <p:nvPr/>
        </p:nvCxnSpPr>
        <p:spPr>
          <a:xfrm flipV="1">
            <a:off x="7661189" y="5943600"/>
            <a:ext cx="868539" cy="640851"/>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12" name="Straight Arrow Connector 111">
            <a:extLst>
              <a:ext uri="{FF2B5EF4-FFF2-40B4-BE49-F238E27FC236}">
                <a16:creationId xmlns:a16="http://schemas.microsoft.com/office/drawing/2014/main" id="{248D76C9-D91F-CF82-5ADC-1CDC92A03498}"/>
              </a:ext>
            </a:extLst>
          </p:cNvPr>
          <p:cNvCxnSpPr>
            <a:cxnSpLocks/>
          </p:cNvCxnSpPr>
          <p:nvPr/>
        </p:nvCxnSpPr>
        <p:spPr>
          <a:xfrm>
            <a:off x="2161080" y="2765894"/>
            <a:ext cx="0" cy="873564"/>
          </a:xfrm>
          <a:prstGeom prst="straightConnector1">
            <a:avLst/>
          </a:prstGeom>
          <a:ln w="63500">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13DB15D4-5EA3-1C04-961C-CDF5EB510914}"/>
              </a:ext>
            </a:extLst>
          </p:cNvPr>
          <p:cNvCxnSpPr>
            <a:cxnSpLocks/>
          </p:cNvCxnSpPr>
          <p:nvPr/>
        </p:nvCxnSpPr>
        <p:spPr>
          <a:xfrm>
            <a:off x="2605831" y="2765894"/>
            <a:ext cx="0" cy="873564"/>
          </a:xfrm>
          <a:prstGeom prst="straightConnector1">
            <a:avLst/>
          </a:prstGeom>
          <a:ln w="6350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4EAB7E4A-A236-6A73-6E9B-B26979F98215}"/>
              </a:ext>
            </a:extLst>
          </p:cNvPr>
          <p:cNvCxnSpPr>
            <a:cxnSpLocks/>
          </p:cNvCxnSpPr>
          <p:nvPr/>
        </p:nvCxnSpPr>
        <p:spPr>
          <a:xfrm>
            <a:off x="3123631" y="2765894"/>
            <a:ext cx="0" cy="873564"/>
          </a:xfrm>
          <a:prstGeom prst="straightConnector1">
            <a:avLst/>
          </a:prstGeom>
          <a:ln w="63500">
            <a:solidFill>
              <a:schemeClr val="tx2">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BE3F4950-5D5D-AAC5-EA80-5901178C4B2C}"/>
              </a:ext>
            </a:extLst>
          </p:cNvPr>
          <p:cNvSpPr txBox="1"/>
          <p:nvPr/>
        </p:nvSpPr>
        <p:spPr>
          <a:xfrm>
            <a:off x="116382" y="2856663"/>
            <a:ext cx="1924328" cy="738664"/>
          </a:xfrm>
          <a:prstGeom prst="rect">
            <a:avLst/>
          </a:prstGeom>
          <a:noFill/>
        </p:spPr>
        <p:txBody>
          <a:bodyPr wrap="square" rtlCol="0">
            <a:spAutoFit/>
          </a:bodyPr>
          <a:lstStyle/>
          <a:p>
            <a:r>
              <a:rPr lang="en-US" sz="1400" dirty="0"/>
              <a:t>Events, Data, Transactions between Flux and Sunfish</a:t>
            </a:r>
          </a:p>
        </p:txBody>
      </p:sp>
    </p:spTree>
    <p:extLst>
      <p:ext uri="{BB962C8B-B14F-4D97-AF65-F5344CB8AC3E}">
        <p14:creationId xmlns:p14="http://schemas.microsoft.com/office/powerpoint/2010/main" val="11390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4629-FAC0-011C-54AF-967DF83FD87B}"/>
              </a:ext>
            </a:extLst>
          </p:cNvPr>
          <p:cNvSpPr>
            <a:spLocks noGrp="1"/>
          </p:cNvSpPr>
          <p:nvPr>
            <p:ph type="title"/>
          </p:nvPr>
        </p:nvSpPr>
        <p:spPr>
          <a:xfrm>
            <a:off x="838200" y="365126"/>
            <a:ext cx="10515600" cy="942168"/>
          </a:xfrm>
        </p:spPr>
        <p:txBody>
          <a:bodyPr/>
          <a:lstStyle/>
          <a:p>
            <a:pPr algn="ctr"/>
            <a:r>
              <a:rPr lang="en-US" dirty="0"/>
              <a:t>Flux/Sunfish/</a:t>
            </a:r>
            <a:r>
              <a:rPr lang="en-US" dirty="0" err="1"/>
              <a:t>NVMe-oF</a:t>
            </a:r>
            <a:r>
              <a:rPr lang="en-US" dirty="0"/>
              <a:t> Timing Diagram</a:t>
            </a:r>
          </a:p>
        </p:txBody>
      </p:sp>
      <p:pic>
        <p:nvPicPr>
          <p:cNvPr id="4" name="Picture 3">
            <a:extLst>
              <a:ext uri="{FF2B5EF4-FFF2-40B4-BE49-F238E27FC236}">
                <a16:creationId xmlns:a16="http://schemas.microsoft.com/office/drawing/2014/main" id="{8144EBA5-7364-CA9D-C5F9-5614BF952915}"/>
              </a:ext>
            </a:extLst>
          </p:cNvPr>
          <p:cNvPicPr>
            <a:picLocks noChangeAspect="1"/>
          </p:cNvPicPr>
          <p:nvPr/>
        </p:nvPicPr>
        <p:blipFill>
          <a:blip r:embed="rId2"/>
          <a:stretch>
            <a:fillRect/>
          </a:stretch>
        </p:blipFill>
        <p:spPr>
          <a:xfrm>
            <a:off x="1184710" y="1307293"/>
            <a:ext cx="10169090" cy="5389618"/>
          </a:xfrm>
          <a:prstGeom prst="rect">
            <a:avLst/>
          </a:prstGeom>
        </p:spPr>
      </p:pic>
    </p:spTree>
    <p:extLst>
      <p:ext uri="{BB962C8B-B14F-4D97-AF65-F5344CB8AC3E}">
        <p14:creationId xmlns:p14="http://schemas.microsoft.com/office/powerpoint/2010/main" val="30970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D2D6B-4BB4-6338-2957-7D0466A72E8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A35E838-DB97-C2B1-6DA4-B1425D4A41FC}"/>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CDD092A5-5257-2392-B4C4-5718C4506409}"/>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A46B37A0-A244-281C-3E0F-DFC7D95AFACD}"/>
              </a:ext>
            </a:extLst>
          </p:cNvPr>
          <p:cNvSpPr/>
          <p:nvPr/>
        </p:nvSpPr>
        <p:spPr>
          <a:xfrm>
            <a:off x="1370801" y="4192357"/>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7" name="Rectangle 6">
            <a:extLst>
              <a:ext uri="{FF2B5EF4-FFF2-40B4-BE49-F238E27FC236}">
                <a16:creationId xmlns:a16="http://schemas.microsoft.com/office/drawing/2014/main" id="{06BD69D8-C8FF-265B-F8CA-7C323F57AADF}"/>
              </a:ext>
            </a:extLst>
          </p:cNvPr>
          <p:cNvSpPr/>
          <p:nvPr/>
        </p:nvSpPr>
        <p:spPr>
          <a:xfrm>
            <a:off x="1291306" y="977163"/>
            <a:ext cx="4893184" cy="2301410"/>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cxnSp>
        <p:nvCxnSpPr>
          <p:cNvPr id="11" name="Straight Arrow Connector 10">
            <a:extLst>
              <a:ext uri="{FF2B5EF4-FFF2-40B4-BE49-F238E27FC236}">
                <a16:creationId xmlns:a16="http://schemas.microsoft.com/office/drawing/2014/main" id="{8FD20F79-9E53-0946-E5CA-B00287FFB112}"/>
              </a:ext>
            </a:extLst>
          </p:cNvPr>
          <p:cNvCxnSpPr>
            <a:cxnSpLocks/>
          </p:cNvCxnSpPr>
          <p:nvPr/>
        </p:nvCxnSpPr>
        <p:spPr>
          <a:xfrm flipV="1">
            <a:off x="3729609" y="3278573"/>
            <a:ext cx="0" cy="1000586"/>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1522C2F7-D50B-36CB-1AA5-07DB408F8C0E}"/>
              </a:ext>
            </a:extLst>
          </p:cNvPr>
          <p:cNvSpPr/>
          <p:nvPr/>
        </p:nvSpPr>
        <p:spPr>
          <a:xfrm>
            <a:off x="4515195" y="4248176"/>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1" name="Rectangle 30">
            <a:extLst>
              <a:ext uri="{FF2B5EF4-FFF2-40B4-BE49-F238E27FC236}">
                <a16:creationId xmlns:a16="http://schemas.microsoft.com/office/drawing/2014/main" id="{D3769DE3-B131-AADB-936D-C3E47CC680AE}"/>
              </a:ext>
            </a:extLst>
          </p:cNvPr>
          <p:cNvSpPr/>
          <p:nvPr/>
        </p:nvSpPr>
        <p:spPr>
          <a:xfrm>
            <a:off x="4623350" y="1122861"/>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2" name="Oval 1">
            <a:extLst>
              <a:ext uri="{FF2B5EF4-FFF2-40B4-BE49-F238E27FC236}">
                <a16:creationId xmlns:a16="http://schemas.microsoft.com/office/drawing/2014/main" id="{30E921DD-3E4A-B762-E60C-4FF9E213502B}"/>
              </a:ext>
            </a:extLst>
          </p:cNvPr>
          <p:cNvSpPr/>
          <p:nvPr/>
        </p:nvSpPr>
        <p:spPr>
          <a:xfrm>
            <a:off x="7973668" y="1264356"/>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Cabinet</a:t>
            </a:r>
          </a:p>
        </p:txBody>
      </p:sp>
      <p:sp>
        <p:nvSpPr>
          <p:cNvPr id="4" name="Oval 3">
            <a:extLst>
              <a:ext uri="{FF2B5EF4-FFF2-40B4-BE49-F238E27FC236}">
                <a16:creationId xmlns:a16="http://schemas.microsoft.com/office/drawing/2014/main" id="{D9C06D1D-94A4-6F06-6B06-B5079C6AECDF}"/>
              </a:ext>
            </a:extLst>
          </p:cNvPr>
          <p:cNvSpPr/>
          <p:nvPr/>
        </p:nvSpPr>
        <p:spPr>
          <a:xfrm>
            <a:off x="7973668" y="4340578"/>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a:t>
            </a:r>
          </a:p>
        </p:txBody>
      </p:sp>
      <p:cxnSp>
        <p:nvCxnSpPr>
          <p:cNvPr id="33" name="Curved Connector 32">
            <a:extLst>
              <a:ext uri="{FF2B5EF4-FFF2-40B4-BE49-F238E27FC236}">
                <a16:creationId xmlns:a16="http://schemas.microsoft.com/office/drawing/2014/main" id="{D90048E0-B50D-BEAA-43BC-A5457E47AB57}"/>
              </a:ext>
            </a:extLst>
          </p:cNvPr>
          <p:cNvCxnSpPr>
            <a:cxnSpLocks/>
          </p:cNvCxnSpPr>
          <p:nvPr/>
        </p:nvCxnSpPr>
        <p:spPr>
          <a:xfrm rot="10800000" flipV="1">
            <a:off x="9415343" y="1920636"/>
            <a:ext cx="12700" cy="2843663"/>
          </a:xfrm>
          <a:prstGeom prst="curvedConnector4">
            <a:avLst>
              <a:gd name="adj1" fmla="val -9355559"/>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Curved Connector 34">
            <a:extLst>
              <a:ext uri="{FF2B5EF4-FFF2-40B4-BE49-F238E27FC236}">
                <a16:creationId xmlns:a16="http://schemas.microsoft.com/office/drawing/2014/main" id="{6E9BA3EC-253D-3FC5-BF75-B7D3D2DC5772}"/>
              </a:ext>
            </a:extLst>
          </p:cNvPr>
          <p:cNvCxnSpPr>
            <a:cxnSpLocks/>
          </p:cNvCxnSpPr>
          <p:nvPr/>
        </p:nvCxnSpPr>
        <p:spPr>
          <a:xfrm rot="10800000" flipV="1">
            <a:off x="8248354" y="1890889"/>
            <a:ext cx="12700" cy="2843663"/>
          </a:xfrm>
          <a:prstGeom prst="curvedConnector4">
            <a:avLst>
              <a:gd name="adj1" fmla="val 11177780"/>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1B305F26-3D62-0DDE-BE7E-1F4B350BDA88}"/>
              </a:ext>
            </a:extLst>
          </p:cNvPr>
          <p:cNvSpPr txBox="1"/>
          <p:nvPr/>
        </p:nvSpPr>
        <p:spPr>
          <a:xfrm>
            <a:off x="6780798" y="3157801"/>
            <a:ext cx="1467555" cy="369332"/>
          </a:xfrm>
          <a:prstGeom prst="rect">
            <a:avLst/>
          </a:prstGeom>
          <a:noFill/>
        </p:spPr>
        <p:txBody>
          <a:bodyPr wrap="square" rtlCol="0">
            <a:spAutoFit/>
          </a:bodyPr>
          <a:lstStyle/>
          <a:p>
            <a:r>
              <a:rPr lang="en-US" dirty="0"/>
              <a:t>Is a part of</a:t>
            </a:r>
          </a:p>
        </p:txBody>
      </p:sp>
      <p:sp>
        <p:nvSpPr>
          <p:cNvPr id="38" name="TextBox 37">
            <a:extLst>
              <a:ext uri="{FF2B5EF4-FFF2-40B4-BE49-F238E27FC236}">
                <a16:creationId xmlns:a16="http://schemas.microsoft.com/office/drawing/2014/main" id="{5CA86FFC-4DEC-B907-3E2A-FEABFE0674A6}"/>
              </a:ext>
            </a:extLst>
          </p:cNvPr>
          <p:cNvSpPr txBox="1"/>
          <p:nvPr/>
        </p:nvSpPr>
        <p:spPr>
          <a:xfrm>
            <a:off x="9591139" y="3093907"/>
            <a:ext cx="1467555" cy="369332"/>
          </a:xfrm>
          <a:prstGeom prst="rect">
            <a:avLst/>
          </a:prstGeom>
          <a:noFill/>
        </p:spPr>
        <p:txBody>
          <a:bodyPr wrap="square" rtlCol="0">
            <a:spAutoFit/>
          </a:bodyPr>
          <a:lstStyle/>
          <a:p>
            <a:r>
              <a:rPr lang="en-US" dirty="0"/>
              <a:t>Contains</a:t>
            </a:r>
          </a:p>
        </p:txBody>
      </p:sp>
    </p:spTree>
    <p:extLst>
      <p:ext uri="{BB962C8B-B14F-4D97-AF65-F5344CB8AC3E}">
        <p14:creationId xmlns:p14="http://schemas.microsoft.com/office/powerpoint/2010/main" val="126780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8C7A9-3686-2F6B-B7CC-E91D0B492D3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F55F027-1FDB-5D85-6C79-47FBE3F289EA}"/>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1F4EC8AA-75EF-7113-4B26-1675FA98395D}"/>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10B14FC5-A17B-069C-0259-C5995AA09E77}"/>
              </a:ext>
            </a:extLst>
          </p:cNvPr>
          <p:cNvSpPr/>
          <p:nvPr/>
        </p:nvSpPr>
        <p:spPr>
          <a:xfrm>
            <a:off x="1370801" y="4192357"/>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7" name="Rectangle 6">
            <a:extLst>
              <a:ext uri="{FF2B5EF4-FFF2-40B4-BE49-F238E27FC236}">
                <a16:creationId xmlns:a16="http://schemas.microsoft.com/office/drawing/2014/main" id="{15B7E58E-FE4A-50CE-5792-355E8286D875}"/>
              </a:ext>
            </a:extLst>
          </p:cNvPr>
          <p:cNvSpPr/>
          <p:nvPr/>
        </p:nvSpPr>
        <p:spPr>
          <a:xfrm>
            <a:off x="1291306" y="977163"/>
            <a:ext cx="4893184" cy="2301410"/>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cxnSp>
        <p:nvCxnSpPr>
          <p:cNvPr id="11" name="Straight Arrow Connector 10">
            <a:extLst>
              <a:ext uri="{FF2B5EF4-FFF2-40B4-BE49-F238E27FC236}">
                <a16:creationId xmlns:a16="http://schemas.microsoft.com/office/drawing/2014/main" id="{C1F8CE8A-069D-5521-4E8E-417E71263B2C}"/>
              </a:ext>
            </a:extLst>
          </p:cNvPr>
          <p:cNvCxnSpPr>
            <a:cxnSpLocks/>
          </p:cNvCxnSpPr>
          <p:nvPr/>
        </p:nvCxnSpPr>
        <p:spPr>
          <a:xfrm flipV="1">
            <a:off x="3729609" y="3278573"/>
            <a:ext cx="0" cy="1000586"/>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C20BB41B-C7AE-186C-423F-A22A29892CAD}"/>
              </a:ext>
            </a:extLst>
          </p:cNvPr>
          <p:cNvSpPr/>
          <p:nvPr/>
        </p:nvSpPr>
        <p:spPr>
          <a:xfrm>
            <a:off x="4515195" y="4248176"/>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1" name="Rectangle 30">
            <a:extLst>
              <a:ext uri="{FF2B5EF4-FFF2-40B4-BE49-F238E27FC236}">
                <a16:creationId xmlns:a16="http://schemas.microsoft.com/office/drawing/2014/main" id="{731F5C97-D073-9F6C-A454-2096E26769B5}"/>
              </a:ext>
            </a:extLst>
          </p:cNvPr>
          <p:cNvSpPr/>
          <p:nvPr/>
        </p:nvSpPr>
        <p:spPr>
          <a:xfrm>
            <a:off x="4623350" y="1122861"/>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2" name="Oval 1">
            <a:extLst>
              <a:ext uri="{FF2B5EF4-FFF2-40B4-BE49-F238E27FC236}">
                <a16:creationId xmlns:a16="http://schemas.microsoft.com/office/drawing/2014/main" id="{B853B6CB-9959-205F-ADC8-01D44FB5930E}"/>
              </a:ext>
            </a:extLst>
          </p:cNvPr>
          <p:cNvSpPr/>
          <p:nvPr/>
        </p:nvSpPr>
        <p:spPr>
          <a:xfrm>
            <a:off x="7973668" y="1264356"/>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Cabinet</a:t>
            </a:r>
          </a:p>
        </p:txBody>
      </p:sp>
      <p:sp>
        <p:nvSpPr>
          <p:cNvPr id="4" name="Oval 3">
            <a:extLst>
              <a:ext uri="{FF2B5EF4-FFF2-40B4-BE49-F238E27FC236}">
                <a16:creationId xmlns:a16="http://schemas.microsoft.com/office/drawing/2014/main" id="{F46E4EC8-48A5-1D84-EE5B-0D90471936EB}"/>
              </a:ext>
            </a:extLst>
          </p:cNvPr>
          <p:cNvSpPr/>
          <p:nvPr/>
        </p:nvSpPr>
        <p:spPr>
          <a:xfrm>
            <a:off x="7973668" y="4340578"/>
            <a:ext cx="169526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NVMeoF</a:t>
            </a:r>
            <a:r>
              <a:rPr lang="en-US" dirty="0"/>
              <a:t> </a:t>
            </a:r>
            <a:r>
              <a:rPr lang="en-US" dirty="0" err="1"/>
              <a:t>EndpointX</a:t>
            </a:r>
            <a:endParaRPr lang="en-US" dirty="0"/>
          </a:p>
        </p:txBody>
      </p:sp>
      <p:cxnSp>
        <p:nvCxnSpPr>
          <p:cNvPr id="33" name="Curved Connector 32">
            <a:extLst>
              <a:ext uri="{FF2B5EF4-FFF2-40B4-BE49-F238E27FC236}">
                <a16:creationId xmlns:a16="http://schemas.microsoft.com/office/drawing/2014/main" id="{43495866-23EE-093D-0D0A-96FABE3E8931}"/>
              </a:ext>
            </a:extLst>
          </p:cNvPr>
          <p:cNvCxnSpPr>
            <a:cxnSpLocks/>
          </p:cNvCxnSpPr>
          <p:nvPr/>
        </p:nvCxnSpPr>
        <p:spPr>
          <a:xfrm rot="10800000" flipV="1">
            <a:off x="9415343" y="1920636"/>
            <a:ext cx="12700" cy="2843663"/>
          </a:xfrm>
          <a:prstGeom prst="curvedConnector4">
            <a:avLst>
              <a:gd name="adj1" fmla="val -9355559"/>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Curved Connector 34">
            <a:extLst>
              <a:ext uri="{FF2B5EF4-FFF2-40B4-BE49-F238E27FC236}">
                <a16:creationId xmlns:a16="http://schemas.microsoft.com/office/drawing/2014/main" id="{EF0B5A74-9728-95B6-2B75-E0CFB3C542F3}"/>
              </a:ext>
            </a:extLst>
          </p:cNvPr>
          <p:cNvCxnSpPr>
            <a:cxnSpLocks/>
          </p:cNvCxnSpPr>
          <p:nvPr/>
        </p:nvCxnSpPr>
        <p:spPr>
          <a:xfrm rot="10800000" flipV="1">
            <a:off x="8248354" y="1890889"/>
            <a:ext cx="12700" cy="2843663"/>
          </a:xfrm>
          <a:prstGeom prst="curvedConnector4">
            <a:avLst>
              <a:gd name="adj1" fmla="val 11177780"/>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06E337FC-C193-1DF8-1230-1A672F039A2A}"/>
              </a:ext>
            </a:extLst>
          </p:cNvPr>
          <p:cNvSpPr txBox="1"/>
          <p:nvPr/>
        </p:nvSpPr>
        <p:spPr>
          <a:xfrm>
            <a:off x="6780798" y="3157801"/>
            <a:ext cx="1467555" cy="369332"/>
          </a:xfrm>
          <a:prstGeom prst="rect">
            <a:avLst/>
          </a:prstGeom>
          <a:noFill/>
        </p:spPr>
        <p:txBody>
          <a:bodyPr wrap="square" rtlCol="0">
            <a:spAutoFit/>
          </a:bodyPr>
          <a:lstStyle/>
          <a:p>
            <a:r>
              <a:rPr lang="en-US" dirty="0"/>
              <a:t>Is a part of</a:t>
            </a:r>
          </a:p>
        </p:txBody>
      </p:sp>
      <p:sp>
        <p:nvSpPr>
          <p:cNvPr id="38" name="TextBox 37">
            <a:extLst>
              <a:ext uri="{FF2B5EF4-FFF2-40B4-BE49-F238E27FC236}">
                <a16:creationId xmlns:a16="http://schemas.microsoft.com/office/drawing/2014/main" id="{E46D65DE-A9AD-A308-CEBD-8F1F65DDB7FE}"/>
              </a:ext>
            </a:extLst>
          </p:cNvPr>
          <p:cNvSpPr txBox="1"/>
          <p:nvPr/>
        </p:nvSpPr>
        <p:spPr>
          <a:xfrm>
            <a:off x="9591139" y="3093907"/>
            <a:ext cx="1467555" cy="369332"/>
          </a:xfrm>
          <a:prstGeom prst="rect">
            <a:avLst/>
          </a:prstGeom>
          <a:noFill/>
        </p:spPr>
        <p:txBody>
          <a:bodyPr wrap="square" rtlCol="0">
            <a:spAutoFit/>
          </a:bodyPr>
          <a:lstStyle/>
          <a:p>
            <a:r>
              <a:rPr lang="en-US" dirty="0"/>
              <a:t>Contains</a:t>
            </a:r>
          </a:p>
        </p:txBody>
      </p:sp>
    </p:spTree>
    <p:extLst>
      <p:ext uri="{BB962C8B-B14F-4D97-AF65-F5344CB8AC3E}">
        <p14:creationId xmlns:p14="http://schemas.microsoft.com/office/powerpoint/2010/main" val="417206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905133-ED48-9C1C-5A06-0C2FF07E3FDF}"/>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98C7BF51-DE98-C6EE-DA1F-44C5842217FB}"/>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79205B80-5663-F70C-EDBA-4CE30BB5865C}"/>
              </a:ext>
            </a:extLst>
          </p:cNvPr>
          <p:cNvSpPr/>
          <p:nvPr/>
        </p:nvSpPr>
        <p:spPr>
          <a:xfrm>
            <a:off x="0" y="4158491"/>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15" name="CustomShape 19">
            <a:extLst>
              <a:ext uri="{FF2B5EF4-FFF2-40B4-BE49-F238E27FC236}">
                <a16:creationId xmlns:a16="http://schemas.microsoft.com/office/drawing/2014/main" id="{370163DB-371C-A4A4-B91F-492434CAAB17}"/>
              </a:ext>
            </a:extLst>
          </p:cNvPr>
          <p:cNvSpPr/>
          <p:nvPr/>
        </p:nvSpPr>
        <p:spPr>
          <a:xfrm flipH="1">
            <a:off x="96255" y="1346479"/>
            <a:ext cx="3319237" cy="202732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16" name="CustomShape 36">
            <a:extLst>
              <a:ext uri="{FF2B5EF4-FFF2-40B4-BE49-F238E27FC236}">
                <a16:creationId xmlns:a16="http://schemas.microsoft.com/office/drawing/2014/main" id="{4BA29059-7C6D-6634-738B-EC8C5013A763}"/>
              </a:ext>
            </a:extLst>
          </p:cNvPr>
          <p:cNvSpPr/>
          <p:nvPr/>
        </p:nvSpPr>
        <p:spPr>
          <a:xfrm flipH="1">
            <a:off x="319207" y="1567106"/>
            <a:ext cx="2098600" cy="23178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17" name="Cylinder 64">
            <a:extLst>
              <a:ext uri="{FF2B5EF4-FFF2-40B4-BE49-F238E27FC236}">
                <a16:creationId xmlns:a16="http://schemas.microsoft.com/office/drawing/2014/main" id="{757EDBDD-9142-8204-9276-E00194ED33D8}"/>
              </a:ext>
            </a:extLst>
          </p:cNvPr>
          <p:cNvSpPr/>
          <p:nvPr/>
        </p:nvSpPr>
        <p:spPr>
          <a:xfrm>
            <a:off x="2556289" y="2506980"/>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18" name="CustomShape 36">
            <a:extLst>
              <a:ext uri="{FF2B5EF4-FFF2-40B4-BE49-F238E27FC236}">
                <a16:creationId xmlns:a16="http://schemas.microsoft.com/office/drawing/2014/main" id="{934F24B3-0EFE-01B5-F452-0BF106EBE543}"/>
              </a:ext>
            </a:extLst>
          </p:cNvPr>
          <p:cNvSpPr/>
          <p:nvPr/>
        </p:nvSpPr>
        <p:spPr>
          <a:xfrm flipH="1">
            <a:off x="328842" y="1829418"/>
            <a:ext cx="2098600" cy="218152"/>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19" name="CustomShape 36">
            <a:extLst>
              <a:ext uri="{FF2B5EF4-FFF2-40B4-BE49-F238E27FC236}">
                <a16:creationId xmlns:a16="http://schemas.microsoft.com/office/drawing/2014/main" id="{53B89C4F-1193-0844-2763-B6EAA38A67F1}"/>
              </a:ext>
            </a:extLst>
          </p:cNvPr>
          <p:cNvSpPr/>
          <p:nvPr/>
        </p:nvSpPr>
        <p:spPr>
          <a:xfrm flipH="1">
            <a:off x="328843" y="2580732"/>
            <a:ext cx="2093044"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20" name="CustomShape 36">
            <a:extLst>
              <a:ext uri="{FF2B5EF4-FFF2-40B4-BE49-F238E27FC236}">
                <a16:creationId xmlns:a16="http://schemas.microsoft.com/office/drawing/2014/main" id="{2239E9E4-E9EF-C9EE-40CD-EE5ABFD311B7}"/>
              </a:ext>
            </a:extLst>
          </p:cNvPr>
          <p:cNvSpPr/>
          <p:nvPr/>
        </p:nvSpPr>
        <p:spPr>
          <a:xfrm flipH="1">
            <a:off x="319208" y="2848546"/>
            <a:ext cx="2110299" cy="20557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21" name="CustomShape 36">
            <a:extLst>
              <a:ext uri="{FF2B5EF4-FFF2-40B4-BE49-F238E27FC236}">
                <a16:creationId xmlns:a16="http://schemas.microsoft.com/office/drawing/2014/main" id="{74B66439-5B61-5604-8E61-EFCF7C73E086}"/>
              </a:ext>
            </a:extLst>
          </p:cNvPr>
          <p:cNvSpPr/>
          <p:nvPr/>
        </p:nvSpPr>
        <p:spPr>
          <a:xfrm flipH="1">
            <a:off x="311489" y="3084651"/>
            <a:ext cx="2118018"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22" name="CustomShape 36">
            <a:extLst>
              <a:ext uri="{FF2B5EF4-FFF2-40B4-BE49-F238E27FC236}">
                <a16:creationId xmlns:a16="http://schemas.microsoft.com/office/drawing/2014/main" id="{BE4524F5-0243-84B5-C2E3-22AFD9D4F56F}"/>
              </a:ext>
            </a:extLst>
          </p:cNvPr>
          <p:cNvSpPr/>
          <p:nvPr/>
        </p:nvSpPr>
        <p:spPr>
          <a:xfrm flipH="1">
            <a:off x="310861" y="2086949"/>
            <a:ext cx="2106947" cy="208274"/>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23" name="CustomShape 36">
            <a:extLst>
              <a:ext uri="{FF2B5EF4-FFF2-40B4-BE49-F238E27FC236}">
                <a16:creationId xmlns:a16="http://schemas.microsoft.com/office/drawing/2014/main" id="{46D4C06D-74DC-86DF-9EDD-EB0C80B4056C}"/>
              </a:ext>
            </a:extLst>
          </p:cNvPr>
          <p:cNvSpPr/>
          <p:nvPr/>
        </p:nvSpPr>
        <p:spPr>
          <a:xfrm flipH="1">
            <a:off x="324766" y="2334602"/>
            <a:ext cx="2093043"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cxnSp>
        <p:nvCxnSpPr>
          <p:cNvPr id="24" name="Straight Arrow Connector 23">
            <a:extLst>
              <a:ext uri="{FF2B5EF4-FFF2-40B4-BE49-F238E27FC236}">
                <a16:creationId xmlns:a16="http://schemas.microsoft.com/office/drawing/2014/main" id="{E5E89726-9FA1-F3CA-3EE9-BF8D2441D007}"/>
              </a:ext>
            </a:extLst>
          </p:cNvPr>
          <p:cNvCxnSpPr>
            <a:cxnSpLocks/>
          </p:cNvCxnSpPr>
          <p:nvPr/>
        </p:nvCxnSpPr>
        <p:spPr>
          <a:xfrm>
            <a:off x="1311123" y="3338038"/>
            <a:ext cx="0" cy="873564"/>
          </a:xfrm>
          <a:prstGeom prst="straightConnector1">
            <a:avLst/>
          </a:prstGeom>
          <a:ln w="63500">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B20B2EC-E84E-09D3-33C2-6AF3C24E4552}"/>
              </a:ext>
            </a:extLst>
          </p:cNvPr>
          <p:cNvCxnSpPr>
            <a:cxnSpLocks/>
          </p:cNvCxnSpPr>
          <p:nvPr/>
        </p:nvCxnSpPr>
        <p:spPr>
          <a:xfrm>
            <a:off x="1755874" y="3338038"/>
            <a:ext cx="0" cy="873564"/>
          </a:xfrm>
          <a:prstGeom prst="straightConnector1">
            <a:avLst/>
          </a:prstGeom>
          <a:ln w="6350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1541F5F-0DBD-C56E-B5C0-7348D78BA8D7}"/>
              </a:ext>
            </a:extLst>
          </p:cNvPr>
          <p:cNvCxnSpPr>
            <a:cxnSpLocks/>
          </p:cNvCxnSpPr>
          <p:nvPr/>
        </p:nvCxnSpPr>
        <p:spPr>
          <a:xfrm>
            <a:off x="2273674" y="3338038"/>
            <a:ext cx="0" cy="873564"/>
          </a:xfrm>
          <a:prstGeom prst="straightConnector1">
            <a:avLst/>
          </a:prstGeom>
          <a:ln w="63500">
            <a:solidFill>
              <a:schemeClr val="tx2">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F55A9B84-92E5-680C-056A-18C6908BCE74}"/>
              </a:ext>
            </a:extLst>
          </p:cNvPr>
          <p:cNvSpPr/>
          <p:nvPr/>
        </p:nvSpPr>
        <p:spPr>
          <a:xfrm>
            <a:off x="3144394" y="4214310"/>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2" name="Oval 31">
            <a:extLst>
              <a:ext uri="{FF2B5EF4-FFF2-40B4-BE49-F238E27FC236}">
                <a16:creationId xmlns:a16="http://schemas.microsoft.com/office/drawing/2014/main" id="{7ED5EB18-AC52-4797-F911-8668E7C466AA}"/>
              </a:ext>
            </a:extLst>
          </p:cNvPr>
          <p:cNvSpPr/>
          <p:nvPr/>
        </p:nvSpPr>
        <p:spPr>
          <a:xfrm>
            <a:off x="6873061" y="918353"/>
            <a:ext cx="10352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Redfish</a:t>
            </a:r>
          </a:p>
        </p:txBody>
      </p:sp>
      <p:sp>
        <p:nvSpPr>
          <p:cNvPr id="39" name="TextBox 38">
            <a:extLst>
              <a:ext uri="{FF2B5EF4-FFF2-40B4-BE49-F238E27FC236}">
                <a16:creationId xmlns:a16="http://schemas.microsoft.com/office/drawing/2014/main" id="{BEB765FC-4469-5117-AA6F-19389FF8A99A}"/>
              </a:ext>
            </a:extLst>
          </p:cNvPr>
          <p:cNvSpPr txBox="1"/>
          <p:nvPr/>
        </p:nvSpPr>
        <p:spPr>
          <a:xfrm>
            <a:off x="1501422" y="6549586"/>
            <a:ext cx="8465352" cy="369332"/>
          </a:xfrm>
          <a:prstGeom prst="rect">
            <a:avLst/>
          </a:prstGeom>
          <a:noFill/>
        </p:spPr>
        <p:txBody>
          <a:bodyPr wrap="square" rtlCol="0">
            <a:spAutoFit/>
          </a:bodyPr>
          <a:lstStyle/>
          <a:p>
            <a:r>
              <a:rPr lang="en-US" dirty="0"/>
              <a:t>https://</a:t>
            </a:r>
            <a:r>
              <a:rPr lang="en-US" dirty="0" err="1"/>
              <a:t>redfish.dmtf.org</a:t>
            </a:r>
            <a:r>
              <a:rPr lang="en-US" dirty="0"/>
              <a:t>/schemas/DSP2046_2022.2.html#aggregationservice-101</a:t>
            </a:r>
          </a:p>
        </p:txBody>
      </p:sp>
      <p:sp>
        <p:nvSpPr>
          <p:cNvPr id="42" name="Oval 41">
            <a:extLst>
              <a:ext uri="{FF2B5EF4-FFF2-40B4-BE49-F238E27FC236}">
                <a16:creationId xmlns:a16="http://schemas.microsoft.com/office/drawing/2014/main" id="{CC891254-8FDB-0EEC-1823-F85C580AC0DA}"/>
              </a:ext>
            </a:extLst>
          </p:cNvPr>
          <p:cNvSpPr/>
          <p:nvPr/>
        </p:nvSpPr>
        <p:spPr>
          <a:xfrm>
            <a:off x="6873061" y="1541821"/>
            <a:ext cx="10352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v1</a:t>
            </a:r>
          </a:p>
        </p:txBody>
      </p:sp>
      <p:sp>
        <p:nvSpPr>
          <p:cNvPr id="43" name="Oval 42">
            <a:extLst>
              <a:ext uri="{FF2B5EF4-FFF2-40B4-BE49-F238E27FC236}">
                <a16:creationId xmlns:a16="http://schemas.microsoft.com/office/drawing/2014/main" id="{B05B54EA-39D2-8BFC-46B0-F4E52536F565}"/>
              </a:ext>
            </a:extLst>
          </p:cNvPr>
          <p:cNvSpPr/>
          <p:nvPr/>
        </p:nvSpPr>
        <p:spPr>
          <a:xfrm>
            <a:off x="3853621" y="2483681"/>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Systems</a:t>
            </a:r>
          </a:p>
        </p:txBody>
      </p:sp>
      <p:sp>
        <p:nvSpPr>
          <p:cNvPr id="44" name="Oval 43">
            <a:extLst>
              <a:ext uri="{FF2B5EF4-FFF2-40B4-BE49-F238E27FC236}">
                <a16:creationId xmlns:a16="http://schemas.microsoft.com/office/drawing/2014/main" id="{67B65D1C-A138-FFE9-B950-4F382F8F07C8}"/>
              </a:ext>
            </a:extLst>
          </p:cNvPr>
          <p:cNvSpPr/>
          <p:nvPr/>
        </p:nvSpPr>
        <p:spPr>
          <a:xfrm>
            <a:off x="5035096" y="2457646"/>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Chassis</a:t>
            </a:r>
          </a:p>
        </p:txBody>
      </p:sp>
      <p:sp>
        <p:nvSpPr>
          <p:cNvPr id="46" name="Oval 45">
            <a:extLst>
              <a:ext uri="{FF2B5EF4-FFF2-40B4-BE49-F238E27FC236}">
                <a16:creationId xmlns:a16="http://schemas.microsoft.com/office/drawing/2014/main" id="{E12FE616-71AB-4CD1-A26B-D119B65B07B0}"/>
              </a:ext>
            </a:extLst>
          </p:cNvPr>
          <p:cNvSpPr/>
          <p:nvPr/>
        </p:nvSpPr>
        <p:spPr>
          <a:xfrm>
            <a:off x="6195459" y="2457646"/>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Managers</a:t>
            </a:r>
          </a:p>
        </p:txBody>
      </p:sp>
      <p:sp>
        <p:nvSpPr>
          <p:cNvPr id="47" name="Oval 46">
            <a:extLst>
              <a:ext uri="{FF2B5EF4-FFF2-40B4-BE49-F238E27FC236}">
                <a16:creationId xmlns:a16="http://schemas.microsoft.com/office/drawing/2014/main" id="{E4FFF13F-9841-4E2F-47FF-90F6605532CB}"/>
              </a:ext>
            </a:extLst>
          </p:cNvPr>
          <p:cNvSpPr/>
          <p:nvPr/>
        </p:nvSpPr>
        <p:spPr>
          <a:xfrm>
            <a:off x="7476284" y="2466754"/>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Session</a:t>
            </a:r>
          </a:p>
          <a:p>
            <a:pPr algn="ctr"/>
            <a:r>
              <a:rPr lang="en-US" sz="1200" dirty="0">
                <a:solidFill>
                  <a:schemeClr val="tx1"/>
                </a:solidFill>
              </a:rPr>
              <a:t>Service</a:t>
            </a:r>
          </a:p>
        </p:txBody>
      </p:sp>
      <p:sp>
        <p:nvSpPr>
          <p:cNvPr id="48" name="Oval 47">
            <a:extLst>
              <a:ext uri="{FF2B5EF4-FFF2-40B4-BE49-F238E27FC236}">
                <a16:creationId xmlns:a16="http://schemas.microsoft.com/office/drawing/2014/main" id="{B1078098-8E02-C0CE-E899-BB0122B136DD}"/>
              </a:ext>
            </a:extLst>
          </p:cNvPr>
          <p:cNvSpPr/>
          <p:nvPr/>
        </p:nvSpPr>
        <p:spPr>
          <a:xfrm>
            <a:off x="8634600" y="2495069"/>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Account</a:t>
            </a:r>
          </a:p>
          <a:p>
            <a:pPr algn="ctr"/>
            <a:r>
              <a:rPr lang="en-US" sz="1200" dirty="0">
                <a:solidFill>
                  <a:schemeClr val="tx1"/>
                </a:solidFill>
              </a:rPr>
              <a:t>Service</a:t>
            </a:r>
          </a:p>
        </p:txBody>
      </p:sp>
      <p:sp>
        <p:nvSpPr>
          <p:cNvPr id="49" name="Oval 48">
            <a:extLst>
              <a:ext uri="{FF2B5EF4-FFF2-40B4-BE49-F238E27FC236}">
                <a16:creationId xmlns:a16="http://schemas.microsoft.com/office/drawing/2014/main" id="{FCF1407D-EB16-2E48-A902-5A27F8AD9A0C}"/>
              </a:ext>
            </a:extLst>
          </p:cNvPr>
          <p:cNvSpPr/>
          <p:nvPr/>
        </p:nvSpPr>
        <p:spPr>
          <a:xfrm>
            <a:off x="9794962" y="2495069"/>
            <a:ext cx="1199505"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Storage</a:t>
            </a:r>
          </a:p>
        </p:txBody>
      </p:sp>
      <p:sp>
        <p:nvSpPr>
          <p:cNvPr id="50" name="Oval 49">
            <a:extLst>
              <a:ext uri="{FF2B5EF4-FFF2-40B4-BE49-F238E27FC236}">
                <a16:creationId xmlns:a16="http://schemas.microsoft.com/office/drawing/2014/main" id="{56EED24B-A49D-A052-0AE9-36B6DBF8E169}"/>
              </a:ext>
            </a:extLst>
          </p:cNvPr>
          <p:cNvSpPr/>
          <p:nvPr/>
        </p:nvSpPr>
        <p:spPr>
          <a:xfrm>
            <a:off x="11075788" y="2504177"/>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Fabrics</a:t>
            </a:r>
          </a:p>
        </p:txBody>
      </p:sp>
      <p:sp>
        <p:nvSpPr>
          <p:cNvPr id="51" name="Oval 50">
            <a:extLst>
              <a:ext uri="{FF2B5EF4-FFF2-40B4-BE49-F238E27FC236}">
                <a16:creationId xmlns:a16="http://schemas.microsoft.com/office/drawing/2014/main" id="{7EEC7A9A-EEC5-213B-DEC8-80ED98BF348A}"/>
              </a:ext>
            </a:extLst>
          </p:cNvPr>
          <p:cNvSpPr/>
          <p:nvPr/>
        </p:nvSpPr>
        <p:spPr>
          <a:xfrm>
            <a:off x="3688808" y="3014258"/>
            <a:ext cx="1440865"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a:t>
            </a:r>
            <a:endParaRPr lang="en-US" sz="1200" dirty="0">
              <a:solidFill>
                <a:schemeClr val="tx1"/>
              </a:solidFill>
            </a:endParaRPr>
          </a:p>
          <a:p>
            <a:pPr algn="ctr"/>
            <a:r>
              <a:rPr lang="en-US" sz="1200" dirty="0" err="1">
                <a:solidFill>
                  <a:schemeClr val="tx1"/>
                </a:solidFill>
              </a:rPr>
              <a:t>ContainerX</a:t>
            </a:r>
            <a:endParaRPr lang="en-US" sz="1200" dirty="0">
              <a:solidFill>
                <a:schemeClr val="tx1"/>
              </a:solidFill>
            </a:endParaRPr>
          </a:p>
        </p:txBody>
      </p:sp>
      <p:sp>
        <p:nvSpPr>
          <p:cNvPr id="52" name="Oval 51">
            <a:extLst>
              <a:ext uri="{FF2B5EF4-FFF2-40B4-BE49-F238E27FC236}">
                <a16:creationId xmlns:a16="http://schemas.microsoft.com/office/drawing/2014/main" id="{3949B342-A452-BD01-F9AE-19B875C42BA2}"/>
              </a:ext>
            </a:extLst>
          </p:cNvPr>
          <p:cNvSpPr/>
          <p:nvPr/>
        </p:nvSpPr>
        <p:spPr>
          <a:xfrm>
            <a:off x="2622247" y="3606373"/>
            <a:ext cx="123137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NIC card interface</a:t>
            </a:r>
          </a:p>
        </p:txBody>
      </p:sp>
      <p:sp>
        <p:nvSpPr>
          <p:cNvPr id="53" name="Oval 52">
            <a:extLst>
              <a:ext uri="{FF2B5EF4-FFF2-40B4-BE49-F238E27FC236}">
                <a16:creationId xmlns:a16="http://schemas.microsoft.com/office/drawing/2014/main" id="{A75BFE5B-0FCE-EBEE-B3B9-5A115D2FF233}"/>
              </a:ext>
            </a:extLst>
          </p:cNvPr>
          <p:cNvSpPr/>
          <p:nvPr/>
        </p:nvSpPr>
        <p:spPr>
          <a:xfrm>
            <a:off x="3904675" y="3675536"/>
            <a:ext cx="14408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K8s Deployment</a:t>
            </a:r>
          </a:p>
        </p:txBody>
      </p:sp>
      <p:sp>
        <p:nvSpPr>
          <p:cNvPr id="54" name="Oval 53">
            <a:extLst>
              <a:ext uri="{FF2B5EF4-FFF2-40B4-BE49-F238E27FC236}">
                <a16:creationId xmlns:a16="http://schemas.microsoft.com/office/drawing/2014/main" id="{91FC47C1-3721-35DB-A5BB-F40FE5F60D0C}"/>
              </a:ext>
            </a:extLst>
          </p:cNvPr>
          <p:cNvSpPr/>
          <p:nvPr/>
        </p:nvSpPr>
        <p:spPr>
          <a:xfrm>
            <a:off x="5427248" y="3673529"/>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 Chassis X</a:t>
            </a:r>
          </a:p>
        </p:txBody>
      </p:sp>
      <p:sp>
        <p:nvSpPr>
          <p:cNvPr id="55" name="Oval 54">
            <a:extLst>
              <a:ext uri="{FF2B5EF4-FFF2-40B4-BE49-F238E27FC236}">
                <a16:creationId xmlns:a16="http://schemas.microsoft.com/office/drawing/2014/main" id="{4D88C002-25D1-5D88-F9A9-05A3FEDA4ADF}"/>
              </a:ext>
            </a:extLst>
          </p:cNvPr>
          <p:cNvSpPr/>
          <p:nvPr/>
        </p:nvSpPr>
        <p:spPr>
          <a:xfrm>
            <a:off x="5196713" y="3021729"/>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ChassisX</a:t>
            </a:r>
            <a:endParaRPr lang="en-US" sz="1200" dirty="0">
              <a:solidFill>
                <a:schemeClr val="tx1"/>
              </a:solidFill>
            </a:endParaRPr>
          </a:p>
        </p:txBody>
      </p:sp>
      <p:cxnSp>
        <p:nvCxnSpPr>
          <p:cNvPr id="57" name="Straight Arrow Connector 56">
            <a:extLst>
              <a:ext uri="{FF2B5EF4-FFF2-40B4-BE49-F238E27FC236}">
                <a16:creationId xmlns:a16="http://schemas.microsoft.com/office/drawing/2014/main" id="{DB8CA97D-5EEE-2526-E0C7-71266C5F6477}"/>
              </a:ext>
            </a:extLst>
          </p:cNvPr>
          <p:cNvCxnSpPr>
            <a:stCxn id="32" idx="4"/>
            <a:endCxn id="42" idx="0"/>
          </p:cNvCxnSpPr>
          <p:nvPr/>
        </p:nvCxnSpPr>
        <p:spPr>
          <a:xfrm>
            <a:off x="7390691" y="1359245"/>
            <a:ext cx="0" cy="18257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3FAB78D0-55D6-1E5F-4EC4-40AE62C49850}"/>
              </a:ext>
            </a:extLst>
          </p:cNvPr>
          <p:cNvCxnSpPr>
            <a:cxnSpLocks/>
            <a:stCxn id="42" idx="2"/>
          </p:cNvCxnSpPr>
          <p:nvPr/>
        </p:nvCxnSpPr>
        <p:spPr>
          <a:xfrm flipH="1">
            <a:off x="4614352" y="1762267"/>
            <a:ext cx="2258709" cy="704487"/>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AE06E34A-6AE9-B8C1-A84B-100EC8167E3B}"/>
              </a:ext>
            </a:extLst>
          </p:cNvPr>
          <p:cNvCxnSpPr>
            <a:cxnSpLocks/>
            <a:stCxn id="42" idx="3"/>
            <a:endCxn id="44" idx="0"/>
          </p:cNvCxnSpPr>
          <p:nvPr/>
        </p:nvCxnSpPr>
        <p:spPr>
          <a:xfrm flipH="1">
            <a:off x="5572481" y="1918146"/>
            <a:ext cx="1452190" cy="53950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0D37B37A-632F-B50A-3A17-6A702711DD69}"/>
              </a:ext>
            </a:extLst>
          </p:cNvPr>
          <p:cNvCxnSpPr>
            <a:cxnSpLocks/>
          </p:cNvCxnSpPr>
          <p:nvPr/>
        </p:nvCxnSpPr>
        <p:spPr>
          <a:xfrm flipH="1">
            <a:off x="6750189" y="1954984"/>
            <a:ext cx="406967" cy="48573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3A5E4F3-3666-AC4D-D14F-E933192253F6}"/>
              </a:ext>
            </a:extLst>
          </p:cNvPr>
          <p:cNvCxnSpPr>
            <a:cxnSpLocks/>
            <a:endCxn id="47" idx="0"/>
          </p:cNvCxnSpPr>
          <p:nvPr/>
        </p:nvCxnSpPr>
        <p:spPr>
          <a:xfrm>
            <a:off x="7476284" y="1981866"/>
            <a:ext cx="537385" cy="48488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5BA5F663-77ED-5131-9988-45D275EC4426}"/>
              </a:ext>
            </a:extLst>
          </p:cNvPr>
          <p:cNvCxnSpPr>
            <a:cxnSpLocks/>
            <a:stCxn id="42" idx="5"/>
          </p:cNvCxnSpPr>
          <p:nvPr/>
        </p:nvCxnSpPr>
        <p:spPr>
          <a:xfrm>
            <a:off x="7756710" y="1918146"/>
            <a:ext cx="1394339" cy="53950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FC07B765-699D-9272-B0E4-1E553739200F}"/>
              </a:ext>
            </a:extLst>
          </p:cNvPr>
          <p:cNvCxnSpPr>
            <a:cxnSpLocks/>
            <a:stCxn id="42" idx="6"/>
          </p:cNvCxnSpPr>
          <p:nvPr/>
        </p:nvCxnSpPr>
        <p:spPr>
          <a:xfrm>
            <a:off x="7908320" y="1762267"/>
            <a:ext cx="2488686" cy="732802"/>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a:extLst>
              <a:ext uri="{FF2B5EF4-FFF2-40B4-BE49-F238E27FC236}">
                <a16:creationId xmlns:a16="http://schemas.microsoft.com/office/drawing/2014/main" id="{36764BB9-E129-11ED-D142-82CC8A6B8B32}"/>
              </a:ext>
            </a:extLst>
          </p:cNvPr>
          <p:cNvCxnSpPr>
            <a:cxnSpLocks/>
            <a:stCxn id="42" idx="7"/>
          </p:cNvCxnSpPr>
          <p:nvPr/>
        </p:nvCxnSpPr>
        <p:spPr>
          <a:xfrm>
            <a:off x="7756710" y="1606388"/>
            <a:ext cx="3812695" cy="897789"/>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9CECF33A-86AD-2B8C-E45A-0D36C3FE85E5}"/>
              </a:ext>
            </a:extLst>
          </p:cNvPr>
          <p:cNvCxnSpPr>
            <a:cxnSpLocks/>
            <a:endCxn id="55" idx="0"/>
          </p:cNvCxnSpPr>
          <p:nvPr/>
        </p:nvCxnSpPr>
        <p:spPr>
          <a:xfrm>
            <a:off x="5505168" y="2917115"/>
            <a:ext cx="228930" cy="104614"/>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a:extLst>
              <a:ext uri="{FF2B5EF4-FFF2-40B4-BE49-F238E27FC236}">
                <a16:creationId xmlns:a16="http://schemas.microsoft.com/office/drawing/2014/main" id="{D601E729-9084-7218-8FF6-D100BED183D7}"/>
              </a:ext>
            </a:extLst>
          </p:cNvPr>
          <p:cNvCxnSpPr>
            <a:cxnSpLocks/>
            <a:endCxn id="51" idx="0"/>
          </p:cNvCxnSpPr>
          <p:nvPr/>
        </p:nvCxnSpPr>
        <p:spPr>
          <a:xfrm>
            <a:off x="4378784" y="2922893"/>
            <a:ext cx="30457" cy="9136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2" name="Straight Arrow Connector 81">
            <a:extLst>
              <a:ext uri="{FF2B5EF4-FFF2-40B4-BE49-F238E27FC236}">
                <a16:creationId xmlns:a16="http://schemas.microsoft.com/office/drawing/2014/main" id="{2C7D9EF1-6AA2-6A79-97E3-AEB534CFF3AF}"/>
              </a:ext>
            </a:extLst>
          </p:cNvPr>
          <p:cNvCxnSpPr>
            <a:cxnSpLocks/>
            <a:stCxn id="51" idx="3"/>
          </p:cNvCxnSpPr>
          <p:nvPr/>
        </p:nvCxnSpPr>
        <p:spPr>
          <a:xfrm flipH="1">
            <a:off x="3334027" y="3390583"/>
            <a:ext cx="565791" cy="20586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4" name="Straight Arrow Connector 83">
            <a:extLst>
              <a:ext uri="{FF2B5EF4-FFF2-40B4-BE49-F238E27FC236}">
                <a16:creationId xmlns:a16="http://schemas.microsoft.com/office/drawing/2014/main" id="{9F2F4329-0902-19CA-2712-60EFF6F0A5AC}"/>
              </a:ext>
            </a:extLst>
          </p:cNvPr>
          <p:cNvCxnSpPr>
            <a:cxnSpLocks/>
            <a:stCxn id="51" idx="4"/>
          </p:cNvCxnSpPr>
          <p:nvPr/>
        </p:nvCxnSpPr>
        <p:spPr>
          <a:xfrm>
            <a:off x="4409241" y="3455150"/>
            <a:ext cx="9983" cy="2203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6" name="Straight Arrow Connector 85">
            <a:extLst>
              <a:ext uri="{FF2B5EF4-FFF2-40B4-BE49-F238E27FC236}">
                <a16:creationId xmlns:a16="http://schemas.microsoft.com/office/drawing/2014/main" id="{4EF4AE99-1084-F474-DA70-031E14E0771B}"/>
              </a:ext>
            </a:extLst>
          </p:cNvPr>
          <p:cNvCxnSpPr>
            <a:cxnSpLocks/>
            <a:stCxn id="51" idx="5"/>
            <a:endCxn id="54" idx="1"/>
          </p:cNvCxnSpPr>
          <p:nvPr/>
        </p:nvCxnSpPr>
        <p:spPr>
          <a:xfrm>
            <a:off x="4918663" y="3390583"/>
            <a:ext cx="683623" cy="347513"/>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984188C9-A49D-EF59-529A-FD9F255D3B33}"/>
              </a:ext>
            </a:extLst>
          </p:cNvPr>
          <p:cNvCxnSpPr>
            <a:cxnSpLocks/>
            <a:stCxn id="55" idx="4"/>
            <a:endCxn id="54" idx="0"/>
          </p:cNvCxnSpPr>
          <p:nvPr/>
        </p:nvCxnSpPr>
        <p:spPr>
          <a:xfrm>
            <a:off x="5734098" y="3462621"/>
            <a:ext cx="290766" cy="21090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92" name="Oval 91">
            <a:extLst>
              <a:ext uri="{FF2B5EF4-FFF2-40B4-BE49-F238E27FC236}">
                <a16:creationId xmlns:a16="http://schemas.microsoft.com/office/drawing/2014/main" id="{1931A077-E27A-97A0-C707-97DA4001861F}"/>
              </a:ext>
            </a:extLst>
          </p:cNvPr>
          <p:cNvSpPr/>
          <p:nvPr/>
        </p:nvSpPr>
        <p:spPr>
          <a:xfrm>
            <a:off x="8322246" y="3484192"/>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NVMeoFX</a:t>
            </a:r>
            <a:endParaRPr lang="en-US" sz="1200" dirty="0">
              <a:solidFill>
                <a:schemeClr val="tx1"/>
              </a:solidFill>
            </a:endParaRPr>
          </a:p>
        </p:txBody>
      </p:sp>
      <p:sp>
        <p:nvSpPr>
          <p:cNvPr id="93" name="Oval 92">
            <a:extLst>
              <a:ext uri="{FF2B5EF4-FFF2-40B4-BE49-F238E27FC236}">
                <a16:creationId xmlns:a16="http://schemas.microsoft.com/office/drawing/2014/main" id="{350BF97A-CA72-C327-6501-30F61D85E121}"/>
              </a:ext>
            </a:extLst>
          </p:cNvPr>
          <p:cNvSpPr/>
          <p:nvPr/>
        </p:nvSpPr>
        <p:spPr>
          <a:xfrm>
            <a:off x="7458195" y="4171518"/>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NVMe0</a:t>
            </a:r>
          </a:p>
          <a:p>
            <a:pPr algn="ctr"/>
            <a:r>
              <a:rPr lang="en-US" sz="1200" dirty="0">
                <a:solidFill>
                  <a:schemeClr val="tx1"/>
                </a:solidFill>
              </a:rPr>
              <a:t>n1</a:t>
            </a:r>
          </a:p>
        </p:txBody>
      </p:sp>
      <p:sp>
        <p:nvSpPr>
          <p:cNvPr id="94" name="Oval 93">
            <a:extLst>
              <a:ext uri="{FF2B5EF4-FFF2-40B4-BE49-F238E27FC236}">
                <a16:creationId xmlns:a16="http://schemas.microsoft.com/office/drawing/2014/main" id="{497D3CA5-67D6-7D19-7C74-E6F38049EC52}"/>
              </a:ext>
            </a:extLst>
          </p:cNvPr>
          <p:cNvSpPr/>
          <p:nvPr/>
        </p:nvSpPr>
        <p:spPr>
          <a:xfrm>
            <a:off x="8726794" y="4154357"/>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NVMe0</a:t>
            </a:r>
          </a:p>
          <a:p>
            <a:pPr algn="ctr"/>
            <a:r>
              <a:rPr lang="en-US" sz="1200" dirty="0" err="1">
                <a:solidFill>
                  <a:schemeClr val="tx1"/>
                </a:solidFill>
              </a:rPr>
              <a:t>nX</a:t>
            </a:r>
            <a:endParaRPr lang="en-US" sz="1200" dirty="0">
              <a:solidFill>
                <a:schemeClr val="tx1"/>
              </a:solidFill>
            </a:endParaRPr>
          </a:p>
        </p:txBody>
      </p:sp>
      <p:cxnSp>
        <p:nvCxnSpPr>
          <p:cNvPr id="95" name="Straight Arrow Connector 94">
            <a:extLst>
              <a:ext uri="{FF2B5EF4-FFF2-40B4-BE49-F238E27FC236}">
                <a16:creationId xmlns:a16="http://schemas.microsoft.com/office/drawing/2014/main" id="{47224707-CAEA-C97F-A0D0-0C7A5C76F8FF}"/>
              </a:ext>
            </a:extLst>
          </p:cNvPr>
          <p:cNvCxnSpPr>
            <a:cxnSpLocks/>
            <a:stCxn id="49" idx="4"/>
            <a:endCxn id="92" idx="0"/>
          </p:cNvCxnSpPr>
          <p:nvPr/>
        </p:nvCxnSpPr>
        <p:spPr>
          <a:xfrm flipH="1">
            <a:off x="8859631" y="2935961"/>
            <a:ext cx="1535084" cy="54823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9F2C3A8E-0EA4-471C-42CE-68ED8B8D0903}"/>
              </a:ext>
            </a:extLst>
          </p:cNvPr>
          <p:cNvCxnSpPr>
            <a:cxnSpLocks/>
            <a:endCxn id="93" idx="0"/>
          </p:cNvCxnSpPr>
          <p:nvPr/>
        </p:nvCxnSpPr>
        <p:spPr>
          <a:xfrm flipH="1">
            <a:off x="7995580" y="3878874"/>
            <a:ext cx="537385" cy="292644"/>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0EECC02E-EDD5-8DE9-0B4B-3C55E5E6A1E5}"/>
              </a:ext>
            </a:extLst>
          </p:cNvPr>
          <p:cNvCxnSpPr>
            <a:cxnSpLocks/>
          </p:cNvCxnSpPr>
          <p:nvPr/>
        </p:nvCxnSpPr>
        <p:spPr>
          <a:xfrm>
            <a:off x="9070350" y="3901979"/>
            <a:ext cx="201662" cy="24327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ED7CEB1F-E127-4B85-2268-35C937A97DAC}"/>
              </a:ext>
            </a:extLst>
          </p:cNvPr>
          <p:cNvCxnSpPr>
            <a:cxnSpLocks/>
            <a:stCxn id="106" idx="0"/>
          </p:cNvCxnSpPr>
          <p:nvPr/>
        </p:nvCxnSpPr>
        <p:spPr>
          <a:xfrm flipH="1" flipV="1">
            <a:off x="11600272" y="2968575"/>
            <a:ext cx="12901" cy="52493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06" name="Oval 105">
            <a:extLst>
              <a:ext uri="{FF2B5EF4-FFF2-40B4-BE49-F238E27FC236}">
                <a16:creationId xmlns:a16="http://schemas.microsoft.com/office/drawing/2014/main" id="{20C0AB29-971E-6397-5C0A-617A6691D88C}"/>
              </a:ext>
            </a:extLst>
          </p:cNvPr>
          <p:cNvSpPr/>
          <p:nvPr/>
        </p:nvSpPr>
        <p:spPr>
          <a:xfrm>
            <a:off x="11075788" y="3493513"/>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a:t>
            </a:r>
            <a:endParaRPr lang="en-US" sz="1200" dirty="0">
              <a:solidFill>
                <a:schemeClr val="tx1"/>
              </a:solidFill>
            </a:endParaRPr>
          </a:p>
        </p:txBody>
      </p:sp>
      <p:sp>
        <p:nvSpPr>
          <p:cNvPr id="109" name="Oval 108">
            <a:extLst>
              <a:ext uri="{FF2B5EF4-FFF2-40B4-BE49-F238E27FC236}">
                <a16:creationId xmlns:a16="http://schemas.microsoft.com/office/drawing/2014/main" id="{5934091B-5F91-D4CE-A873-A27B0E50A42E}"/>
              </a:ext>
            </a:extLst>
          </p:cNvPr>
          <p:cNvSpPr/>
          <p:nvPr/>
        </p:nvSpPr>
        <p:spPr>
          <a:xfrm>
            <a:off x="6793075" y="5257107"/>
            <a:ext cx="124100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Endpoints</a:t>
            </a:r>
          </a:p>
        </p:txBody>
      </p:sp>
      <p:sp>
        <p:nvSpPr>
          <p:cNvPr id="110" name="Oval 109">
            <a:extLst>
              <a:ext uri="{FF2B5EF4-FFF2-40B4-BE49-F238E27FC236}">
                <a16:creationId xmlns:a16="http://schemas.microsoft.com/office/drawing/2014/main" id="{AC8EFF4D-D601-43AD-9A05-3C00F982AE7A}"/>
              </a:ext>
            </a:extLst>
          </p:cNvPr>
          <p:cNvSpPr/>
          <p:nvPr/>
        </p:nvSpPr>
        <p:spPr>
          <a:xfrm>
            <a:off x="8451253" y="5264880"/>
            <a:ext cx="180598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EndpointGroups</a:t>
            </a:r>
            <a:endParaRPr lang="en-US" sz="1200" dirty="0">
              <a:solidFill>
                <a:schemeClr val="tx1"/>
              </a:solidFill>
            </a:endParaRPr>
          </a:p>
        </p:txBody>
      </p:sp>
      <p:sp>
        <p:nvSpPr>
          <p:cNvPr id="111" name="Oval 110">
            <a:extLst>
              <a:ext uri="{FF2B5EF4-FFF2-40B4-BE49-F238E27FC236}">
                <a16:creationId xmlns:a16="http://schemas.microsoft.com/office/drawing/2014/main" id="{0BFDBC66-72A2-87C3-4CFF-BB650F79C8A7}"/>
              </a:ext>
            </a:extLst>
          </p:cNvPr>
          <p:cNvSpPr/>
          <p:nvPr/>
        </p:nvSpPr>
        <p:spPr>
          <a:xfrm>
            <a:off x="10553618" y="5251612"/>
            <a:ext cx="1514203"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Connections</a:t>
            </a:r>
          </a:p>
        </p:txBody>
      </p:sp>
      <p:cxnSp>
        <p:nvCxnSpPr>
          <p:cNvPr id="112" name="Straight Arrow Connector 111">
            <a:extLst>
              <a:ext uri="{FF2B5EF4-FFF2-40B4-BE49-F238E27FC236}">
                <a16:creationId xmlns:a16="http://schemas.microsoft.com/office/drawing/2014/main" id="{4CC62459-1FEB-C5C0-6453-7C217D078434}"/>
              </a:ext>
            </a:extLst>
          </p:cNvPr>
          <p:cNvCxnSpPr>
            <a:cxnSpLocks/>
            <a:stCxn id="109" idx="7"/>
            <a:endCxn id="106" idx="3"/>
          </p:cNvCxnSpPr>
          <p:nvPr/>
        </p:nvCxnSpPr>
        <p:spPr>
          <a:xfrm flipV="1">
            <a:off x="7852338" y="3869838"/>
            <a:ext cx="3380846" cy="145183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4" name="Straight Arrow Connector 113">
            <a:extLst>
              <a:ext uri="{FF2B5EF4-FFF2-40B4-BE49-F238E27FC236}">
                <a16:creationId xmlns:a16="http://schemas.microsoft.com/office/drawing/2014/main" id="{F1266D43-0E1B-ACC8-A474-8A0DB7DE9E77}"/>
              </a:ext>
            </a:extLst>
          </p:cNvPr>
          <p:cNvCxnSpPr>
            <a:cxnSpLocks/>
            <a:stCxn id="110" idx="0"/>
            <a:endCxn id="106" idx="4"/>
          </p:cNvCxnSpPr>
          <p:nvPr/>
        </p:nvCxnSpPr>
        <p:spPr>
          <a:xfrm flipV="1">
            <a:off x="9354245" y="3934405"/>
            <a:ext cx="2258928" cy="133047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9" name="Straight Arrow Connector 118">
            <a:extLst>
              <a:ext uri="{FF2B5EF4-FFF2-40B4-BE49-F238E27FC236}">
                <a16:creationId xmlns:a16="http://schemas.microsoft.com/office/drawing/2014/main" id="{9CDF65A0-3C26-982D-6A03-9D7978D62CF1}"/>
              </a:ext>
            </a:extLst>
          </p:cNvPr>
          <p:cNvCxnSpPr>
            <a:cxnSpLocks/>
            <a:stCxn id="111" idx="0"/>
          </p:cNvCxnSpPr>
          <p:nvPr/>
        </p:nvCxnSpPr>
        <p:spPr>
          <a:xfrm flipV="1">
            <a:off x="11310720" y="3943726"/>
            <a:ext cx="459849" cy="13078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26" name="Oval 125">
            <a:extLst>
              <a:ext uri="{FF2B5EF4-FFF2-40B4-BE49-F238E27FC236}">
                <a16:creationId xmlns:a16="http://schemas.microsoft.com/office/drawing/2014/main" id="{AD3A587A-2E79-9225-B481-73D17A621A64}"/>
              </a:ext>
            </a:extLst>
          </p:cNvPr>
          <p:cNvSpPr/>
          <p:nvPr/>
        </p:nvSpPr>
        <p:spPr>
          <a:xfrm>
            <a:off x="7030574" y="3288323"/>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Sessions</a:t>
            </a:r>
          </a:p>
        </p:txBody>
      </p:sp>
      <p:cxnSp>
        <p:nvCxnSpPr>
          <p:cNvPr id="127" name="Straight Arrow Connector 126">
            <a:extLst>
              <a:ext uri="{FF2B5EF4-FFF2-40B4-BE49-F238E27FC236}">
                <a16:creationId xmlns:a16="http://schemas.microsoft.com/office/drawing/2014/main" id="{E18477C0-94DF-3348-6E2B-3FF362C16638}"/>
              </a:ext>
            </a:extLst>
          </p:cNvPr>
          <p:cNvCxnSpPr>
            <a:cxnSpLocks/>
            <a:endCxn id="126" idx="0"/>
          </p:cNvCxnSpPr>
          <p:nvPr/>
        </p:nvCxnSpPr>
        <p:spPr>
          <a:xfrm flipH="1">
            <a:off x="7628190" y="2887137"/>
            <a:ext cx="200703" cy="4011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753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53FAE1D-8D18-87DA-7325-1582093AD72E}"/>
              </a:ext>
            </a:extLst>
          </p:cNvPr>
          <p:cNvPicPr>
            <a:picLocks noGrp="1" noChangeAspect="1"/>
          </p:cNvPicPr>
          <p:nvPr>
            <p:ph idx="12"/>
          </p:nvPr>
        </p:nvPicPr>
        <p:blipFill>
          <a:blip r:embed="rId2"/>
          <a:stretch>
            <a:fillRect/>
          </a:stretch>
        </p:blipFill>
        <p:spPr>
          <a:xfrm>
            <a:off x="3527873" y="1225550"/>
            <a:ext cx="4888604" cy="5049838"/>
          </a:xfrm>
        </p:spPr>
      </p:pic>
      <p:sp>
        <p:nvSpPr>
          <p:cNvPr id="3" name="Title 2">
            <a:extLst>
              <a:ext uri="{FF2B5EF4-FFF2-40B4-BE49-F238E27FC236}">
                <a16:creationId xmlns:a16="http://schemas.microsoft.com/office/drawing/2014/main" id="{96830C8F-15DC-F4B8-A113-A4A5746813C8}"/>
              </a:ext>
            </a:extLst>
          </p:cNvPr>
          <p:cNvSpPr>
            <a:spLocks noGrp="1"/>
          </p:cNvSpPr>
          <p:nvPr>
            <p:ph type="title"/>
          </p:nvPr>
        </p:nvSpPr>
        <p:spPr/>
        <p:txBody>
          <a:bodyPr>
            <a:normAutofit fontScale="90000"/>
          </a:bodyPr>
          <a:lstStyle/>
          <a:p>
            <a:pPr algn="ctr"/>
            <a:r>
              <a:rPr lang="en-US" dirty="0"/>
              <a:t>Flux Composite Resource Model</a:t>
            </a:r>
          </a:p>
        </p:txBody>
      </p:sp>
      <p:sp>
        <p:nvSpPr>
          <p:cNvPr id="4" name="Text Placeholder 3">
            <a:extLst>
              <a:ext uri="{FF2B5EF4-FFF2-40B4-BE49-F238E27FC236}">
                <a16:creationId xmlns:a16="http://schemas.microsoft.com/office/drawing/2014/main" id="{D44BA7DD-8C0F-D1B5-AEFB-4E70E92096BD}"/>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25E591F9-8D63-1ECE-CC07-A749C67A2DFF}"/>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85354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2439</TotalTime>
  <Words>1495</Words>
  <Application>Microsoft Macintosh PowerPoint</Application>
  <PresentationFormat>Widescreen</PresentationFormat>
  <Paragraphs>287</Paragraphs>
  <Slides>18</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18</vt:i4>
      </vt:variant>
    </vt:vector>
  </HeadingPairs>
  <TitlesOfParts>
    <vt:vector size="32" baseType="lpstr">
      <vt:lpstr>-apple-system</vt:lpstr>
      <vt:lpstr>Aptos</vt:lpstr>
      <vt:lpstr>Aptos Display</vt:lpstr>
      <vt:lpstr>Arial</vt:lpstr>
      <vt:lpstr>Calibri</vt:lpstr>
      <vt:lpstr>Courier New</vt:lpstr>
      <vt:lpstr>Exo 2 Semi Bold</vt:lpstr>
      <vt:lpstr>Lato</vt:lpstr>
      <vt:lpstr>Menlo</vt:lpstr>
      <vt:lpstr>Open Sans Light</vt:lpstr>
      <vt:lpstr>Open Sans SemiBold</vt:lpstr>
      <vt:lpstr>Poppins</vt:lpstr>
      <vt:lpstr>Roboto Mono</vt:lpstr>
      <vt:lpstr>Office Theme</vt:lpstr>
      <vt:lpstr>Flux Architecture and Resource Pools</vt:lpstr>
      <vt:lpstr>Flux Resource Data Model</vt:lpstr>
      <vt:lpstr>NVMeoF/Sunfish Architecture</vt:lpstr>
      <vt:lpstr>Flux Architecture and Resource Pools</vt:lpstr>
      <vt:lpstr>Flux/Sunfish/NVMe-oF Timing Diagram</vt:lpstr>
      <vt:lpstr> Flux Architecture and Resource Pools NVMeoF</vt:lpstr>
      <vt:lpstr> Flux Architecture and Resource Pools NVMeoF</vt:lpstr>
      <vt:lpstr> Flux Architecture and Resource Pools NVMeoF</vt:lpstr>
      <vt:lpstr>Flux Composite Resource Model</vt:lpstr>
      <vt:lpstr>Agent</vt:lpstr>
      <vt:lpstr>Sunfish Agent Discovery and Handoff Walk-Through</vt:lpstr>
      <vt:lpstr>Sunfish NVMeoF Agent</vt:lpstr>
      <vt:lpstr>Client </vt:lpstr>
      <vt:lpstr>Target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Aguilar, Michael James</dc:creator>
  <cp:lastModifiedBy>Aguilar, Michael James</cp:lastModifiedBy>
  <cp:revision>41</cp:revision>
  <dcterms:created xsi:type="dcterms:W3CDTF">2025-02-10T14:58:33Z</dcterms:created>
  <dcterms:modified xsi:type="dcterms:W3CDTF">2025-05-08T21:20:49Z</dcterms:modified>
</cp:coreProperties>
</file>