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33"/>
  </p:notesMasterIdLst>
  <p:handoutMasterIdLst>
    <p:handoutMasterId r:id="rId34"/>
  </p:handoutMasterIdLst>
  <p:sldIdLst>
    <p:sldId id="4192" r:id="rId2"/>
    <p:sldId id="4214" r:id="rId3"/>
    <p:sldId id="4215" r:id="rId4"/>
    <p:sldId id="4216" r:id="rId5"/>
    <p:sldId id="4219" r:id="rId6"/>
    <p:sldId id="4620" r:id="rId7"/>
    <p:sldId id="4223" r:id="rId8"/>
    <p:sldId id="4224" r:id="rId9"/>
    <p:sldId id="4225" r:id="rId10"/>
    <p:sldId id="4226" r:id="rId11"/>
    <p:sldId id="4227" r:id="rId12"/>
    <p:sldId id="4228" r:id="rId13"/>
    <p:sldId id="4619" r:id="rId14"/>
    <p:sldId id="1802" r:id="rId15"/>
    <p:sldId id="2729" r:id="rId16"/>
    <p:sldId id="4626" r:id="rId17"/>
    <p:sldId id="2736" r:id="rId18"/>
    <p:sldId id="4621" r:id="rId19"/>
    <p:sldId id="4596" r:id="rId20"/>
    <p:sldId id="4600" r:id="rId21"/>
    <p:sldId id="4604" r:id="rId22"/>
    <p:sldId id="4630" r:id="rId23"/>
    <p:sldId id="4631" r:id="rId24"/>
    <p:sldId id="4633" r:id="rId25"/>
    <p:sldId id="4632" r:id="rId26"/>
    <p:sldId id="4607" r:id="rId27"/>
    <p:sldId id="4629" r:id="rId28"/>
    <p:sldId id="4624" r:id="rId29"/>
    <p:sldId id="4627" r:id="rId30"/>
    <p:sldId id="4628" r:id="rId31"/>
    <p:sldId id="422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lete before Use***" id="{CC200BBE-4064-BF49-B4E5-63039981F78F}">
          <p14:sldIdLst>
            <p14:sldId id="4192"/>
            <p14:sldId id="4214"/>
            <p14:sldId id="4215"/>
            <p14:sldId id="4216"/>
            <p14:sldId id="4219"/>
            <p14:sldId id="4620"/>
            <p14:sldId id="4223"/>
            <p14:sldId id="4224"/>
            <p14:sldId id="4225"/>
            <p14:sldId id="4226"/>
            <p14:sldId id="4227"/>
            <p14:sldId id="4228"/>
            <p14:sldId id="4619"/>
            <p14:sldId id="1802"/>
            <p14:sldId id="2729"/>
            <p14:sldId id="4626"/>
            <p14:sldId id="2736"/>
            <p14:sldId id="4621"/>
            <p14:sldId id="4596"/>
            <p14:sldId id="4600"/>
            <p14:sldId id="4604"/>
            <p14:sldId id="4630"/>
            <p14:sldId id="4631"/>
            <p14:sldId id="4633"/>
            <p14:sldId id="4632"/>
            <p14:sldId id="4607"/>
            <p14:sldId id="4629"/>
            <p14:sldId id="4624"/>
            <p14:sldId id="4627"/>
            <p14:sldId id="4628"/>
            <p14:sldId id="4220"/>
          </p14:sldIdLst>
        </p14:section>
        <p14:section name="Default" id="{034B0B4A-A529-6E42-B287-18AA63B3BB8E}">
          <p14:sldIdLst/>
        </p14:section>
      </p14:sectionLst>
    </p:ext>
    <p:ext uri="{EFAFB233-063F-42B5-8137-9DF3F51BA10A}">
      <p15:sldGuideLst xmlns:p15="http://schemas.microsoft.com/office/powerpoint/2012/main">
        <p15:guide id="2" pos="3816" userDrawn="1">
          <p15:clr>
            <a:srgbClr val="A4A3A4"/>
          </p15:clr>
        </p15:guide>
        <p15:guide id="3" orient="horz" pos="2160">
          <p15:clr>
            <a:srgbClr val="A4A3A4"/>
          </p15:clr>
        </p15:guide>
        <p15:guide id="4" orient="horz" pos="29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BFF"/>
    <a:srgbClr val="FF006F"/>
    <a:srgbClr val="D86ECC"/>
    <a:srgbClr val="E96A6F"/>
    <a:srgbClr val="7C8EA0"/>
    <a:srgbClr val="00ADD0"/>
    <a:srgbClr val="011C32"/>
    <a:srgbClr val="02143C"/>
    <a:srgbClr val="E8EEFF"/>
    <a:srgbClr val="021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20"/>
    <p:restoredTop sz="85899"/>
  </p:normalViewPr>
  <p:slideViewPr>
    <p:cSldViewPr snapToGrid="0" showGuides="1">
      <p:cViewPr varScale="1">
        <p:scale>
          <a:sx n="127" d="100"/>
          <a:sy n="127" d="100"/>
        </p:scale>
        <p:origin x="2648" y="192"/>
      </p:cViewPr>
      <p:guideLst>
        <p:guide pos="3816"/>
        <p:guide orient="horz" pos="2160"/>
        <p:guide orient="horz" pos="2904"/>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16" d="100"/>
          <a:sy n="116" d="100"/>
        </p:scale>
        <p:origin x="4424"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6B21C-11CE-020C-C7C7-A56E697676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A8EA4E-8C71-6B84-5246-141C21D067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E3CCE7-68AE-E346-916A-F1D60BC6101A}" type="datetimeFigureOut">
              <a:rPr lang="en-US" smtClean="0"/>
              <a:t>6/3/25</a:t>
            </a:fld>
            <a:endParaRPr lang="en-US"/>
          </a:p>
        </p:txBody>
      </p:sp>
      <p:sp>
        <p:nvSpPr>
          <p:cNvPr id="4" name="Footer Placeholder 3">
            <a:extLst>
              <a:ext uri="{FF2B5EF4-FFF2-40B4-BE49-F238E27FC236}">
                <a16:creationId xmlns:a16="http://schemas.microsoft.com/office/drawing/2014/main" id="{927A30FC-35B1-2FBF-D872-EF6D0CB900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E7598D-0469-A75F-4735-9194D0695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56C03-4C17-8648-B8BB-9EDFC8C1C550}" type="slidenum">
              <a:rPr lang="en-US" smtClean="0"/>
              <a:t>‹#›</a:t>
            </a:fld>
            <a:endParaRPr lang="en-US"/>
          </a:p>
        </p:txBody>
      </p:sp>
    </p:spTree>
    <p:extLst>
      <p:ext uri="{BB962C8B-B14F-4D97-AF65-F5344CB8AC3E}">
        <p14:creationId xmlns:p14="http://schemas.microsoft.com/office/powerpoint/2010/main" val="37838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F7F9A-864F-DE44-AF07-EDC0CAC90137}" type="datetimeFigureOut">
              <a:rPr lang="en-US" smtClean="0"/>
              <a:t>6/2/25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53EA-6907-8F47-ACA5-08DBFA1C37EA}" type="slidenum">
              <a:rPr lang="en-US" smtClean="0"/>
              <a:t>‹#›</a:t>
            </a:fld>
            <a:endParaRPr lang="en-US"/>
          </a:p>
        </p:txBody>
      </p:sp>
    </p:spTree>
    <p:extLst>
      <p:ext uri="{BB962C8B-B14F-4D97-AF65-F5344CB8AC3E}">
        <p14:creationId xmlns:p14="http://schemas.microsoft.com/office/powerpoint/2010/main" val="377180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a:t>
            </a:fld>
            <a:endParaRPr lang="en-US"/>
          </a:p>
        </p:txBody>
      </p:sp>
    </p:spTree>
    <p:extLst>
      <p:ext uri="{BB962C8B-B14F-4D97-AF65-F5344CB8AC3E}">
        <p14:creationId xmlns:p14="http://schemas.microsoft.com/office/powerpoint/2010/main" val="373194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preprocessing - raw data ingest and organization e.g., deduplication, privacy/ethical processing to for example remove PII and remove bias, </a:t>
            </a:r>
            <a:r>
              <a:rPr lang="en-US" dirty="0" err="1"/>
              <a:t>etc</a:t>
            </a:r>
            <a:r>
              <a:rPr lang="en-US" dirty="0"/>
              <a:t>, and then written to storage</a:t>
            </a:r>
          </a:p>
          <a:p>
            <a:r>
              <a:rPr lang="en-US" dirty="0"/>
              <a:t>Data Preparation - loading raw data and identify patterns/outliers/relationships, extract features, convert data types, …</a:t>
            </a:r>
          </a:p>
          <a:p>
            <a:r>
              <a:rPr lang="en-US" dirty="0"/>
              <a:t>Model Training - load data from storage into memory from storage for training as well as periodic checkpoint saving </a:t>
            </a:r>
          </a:p>
          <a:p>
            <a:r>
              <a:rPr lang="en-US" dirty="0"/>
              <a:t>Model evaluation, and tuning - tuning, adjusting parameters, etc.</a:t>
            </a:r>
          </a:p>
          <a:p>
            <a:r>
              <a:rPr lang="en-US" dirty="0"/>
              <a:t>Inferencing information from data - loading model data, business specific data, etc. to solve problems and generate responses and thus business value</a:t>
            </a:r>
          </a:p>
          <a:p>
            <a:r>
              <a:rPr lang="en-US" dirty="0"/>
              <a:t>long-term archiving of training data</a:t>
            </a:r>
          </a:p>
        </p:txBody>
      </p:sp>
      <p:sp>
        <p:nvSpPr>
          <p:cNvPr id="4" name="Slide Number Placeholder 3"/>
          <p:cNvSpPr>
            <a:spLocks noGrp="1"/>
          </p:cNvSpPr>
          <p:nvPr>
            <p:ph type="sldNum" sz="quarter" idx="5"/>
          </p:nvPr>
        </p:nvSpPr>
        <p:spPr/>
        <p:txBody>
          <a:bodyPr/>
          <a:lstStyle/>
          <a:p>
            <a:fld id="{15EF64EA-60FF-47B8-A57A-06D6B92AF951}" type="slidenum">
              <a:rPr lang="en-US" smtClean="0"/>
              <a:t>6</a:t>
            </a:fld>
            <a:endParaRPr lang="en-US"/>
          </a:p>
        </p:txBody>
      </p:sp>
    </p:spTree>
    <p:extLst>
      <p:ext uri="{BB962C8B-B14F-4D97-AF65-F5344CB8AC3E}">
        <p14:creationId xmlns:p14="http://schemas.microsoft.com/office/powerpoint/2010/main" val="134329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11</a:t>
            </a:fld>
            <a:endParaRPr lang="en-US"/>
          </a:p>
        </p:txBody>
      </p:sp>
    </p:spTree>
    <p:extLst>
      <p:ext uri="{BB962C8B-B14F-4D97-AF65-F5344CB8AC3E}">
        <p14:creationId xmlns:p14="http://schemas.microsoft.com/office/powerpoint/2010/main" val="3881022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knapsack problem, right now as a temporal multidimensional, multiple knapsack, where each pool is the knapsack, with constraints on jobs and resources. </a:t>
            </a:r>
          </a:p>
          <a:p>
            <a:endParaRPr lang="en-US" dirty="0"/>
          </a:p>
          <a:p>
            <a:r>
              <a:rPr lang="en-US" dirty="0"/>
              <a:t>Converges on a good solution, but not necessarily optimal.</a:t>
            </a:r>
          </a:p>
        </p:txBody>
      </p:sp>
      <p:sp>
        <p:nvSpPr>
          <p:cNvPr id="4" name="Slide Number Placeholder 3"/>
          <p:cNvSpPr>
            <a:spLocks noGrp="1"/>
          </p:cNvSpPr>
          <p:nvPr>
            <p:ph type="sldNum" sz="quarter" idx="5"/>
          </p:nvPr>
        </p:nvSpPr>
        <p:spPr/>
        <p:txBody>
          <a:bodyPr/>
          <a:lstStyle/>
          <a:p>
            <a:fld id="{160053EA-6907-8F47-ACA5-08DBFA1C37EA}" type="slidenum">
              <a:rPr lang="en-US" smtClean="0"/>
              <a:t>12</a:t>
            </a:fld>
            <a:endParaRPr lang="en-US"/>
          </a:p>
        </p:txBody>
      </p:sp>
    </p:spTree>
    <p:extLst>
      <p:ext uri="{BB962C8B-B14F-4D97-AF65-F5344CB8AC3E}">
        <p14:creationId xmlns:p14="http://schemas.microsoft.com/office/powerpoint/2010/main" val="397433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909F48-5E41-3845-808A-2274B12D264C}" type="slidenum">
              <a:rPr lang="en-US" smtClean="0"/>
              <a:t>15</a:t>
            </a:fld>
            <a:endParaRPr lang="en-US"/>
          </a:p>
        </p:txBody>
      </p:sp>
    </p:spTree>
    <p:extLst>
      <p:ext uri="{BB962C8B-B14F-4D97-AF65-F5344CB8AC3E}">
        <p14:creationId xmlns:p14="http://schemas.microsoft.com/office/powerpoint/2010/main" val="180556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24</a:t>
            </a:fld>
            <a:endParaRPr lang="en-US"/>
          </a:p>
        </p:txBody>
      </p:sp>
    </p:spTree>
    <p:extLst>
      <p:ext uri="{BB962C8B-B14F-4D97-AF65-F5344CB8AC3E}">
        <p14:creationId xmlns:p14="http://schemas.microsoft.com/office/powerpoint/2010/main" val="575902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FB5E77DC-2C9B-3252-42A1-1220C6B3BBBA}"/>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1431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C661E6C-52B9-8F15-78D8-DB44AF0B6FE0}"/>
              </a:ext>
            </a:extLst>
          </p:cNvPr>
          <p:cNvSpPr>
            <a:spLocks noGrp="1"/>
          </p:cNvSpPr>
          <p:nvPr>
            <p:ph idx="12"/>
          </p:nvPr>
        </p:nvSpPr>
        <p:spPr>
          <a:xfrm>
            <a:off x="352326" y="1225691"/>
            <a:ext cx="11239500" cy="5049811"/>
          </a:xfrm>
          <a:prstGeom prst="rect">
            <a:avLst/>
          </a:prstGeom>
        </p:spPr>
        <p:txBody>
          <a:bodyPr>
            <a:normAutofit/>
          </a:bodyPr>
          <a:lstStyle>
            <a:lvl1pPr marL="182880" indent="-182880">
              <a:spcBef>
                <a:spcPts val="1200"/>
              </a:spcBef>
              <a:spcAft>
                <a:spcPts val="0"/>
              </a:spcAft>
              <a:buFont typeface="Arial" panose="020B0604020202020204" pitchFamily="34" charset="0"/>
              <a:buChar char="•"/>
              <a:defRPr sz="1800">
                <a:latin typeface="Open Sans SemiBold" panose="020B0706030804020204" pitchFamily="34" charset="0"/>
                <a:ea typeface="Open Sans SemiBold" panose="020B0706030804020204" pitchFamily="34" charset="0"/>
                <a:cs typeface="Open Sans SemiBold" panose="020B0706030804020204" pitchFamily="34" charset="0"/>
              </a:defRPr>
            </a:lvl1pPr>
            <a:lvl2pPr marL="548640" indent="-182880">
              <a:spcBef>
                <a:spcPts val="1000"/>
              </a:spcBef>
              <a:spcAft>
                <a:spcPts val="0"/>
              </a:spcAft>
              <a:buFont typeface="Arial" panose="020B0604020202020204" pitchFamily="34" charset="0"/>
              <a:buChar char="•"/>
              <a:defRPr sz="1600"/>
            </a:lvl2pPr>
            <a:lvl3pPr marL="914400" indent="-182880">
              <a:spcBef>
                <a:spcPts val="800"/>
              </a:spcBef>
              <a:spcAft>
                <a:spcPts val="0"/>
              </a:spcAft>
              <a:buFont typeface="Courier New" panose="02070309020205020404" pitchFamily="49" charset="0"/>
              <a:buChar char="o"/>
              <a:defRPr sz="14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dirty="0"/>
              <a:t>Click to edit Master text styles</a:t>
            </a:r>
          </a:p>
          <a:p>
            <a:pPr lvl="1"/>
            <a:r>
              <a:rPr lang="en-US" dirty="0"/>
              <a:t>Sub1-style</a:t>
            </a:r>
          </a:p>
          <a:p>
            <a:pPr lvl="2"/>
            <a:r>
              <a:rPr lang="en-US" dirty="0"/>
              <a:t>Sub2-style</a:t>
            </a:r>
          </a:p>
        </p:txBody>
      </p:sp>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a:prstGeom prst="rect">
            <a:avLst/>
          </a:prstGeom>
        </p:spPr>
        <p:txBody>
          <a:bodyPr/>
          <a:lstStyle/>
          <a:p>
            <a:endParaRPr lang="en-US" dirty="0"/>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bg2"/>
                </a:solidFill>
                <a:latin typeface="Exo 2 Semi Bold" pitchFamily="2" charset="77"/>
              </a:defRPr>
            </a:lvl1pPr>
          </a:lstStyle>
          <a:p>
            <a:fld id="{6FB6B91F-BB11-E946-B7F6-1372EDB8DEC1}" type="slidenum">
              <a:rPr lang="en-US" smtClean="0"/>
              <a:pPr/>
              <a:t>‹#›</a:t>
            </a:fld>
            <a:endParaRPr lang="en-US" dirty="0"/>
          </a:p>
        </p:txBody>
      </p:sp>
      <p:sp>
        <p:nvSpPr>
          <p:cNvPr id="11" name="Text Placeholder 3">
            <a:extLst>
              <a:ext uri="{FF2B5EF4-FFF2-40B4-BE49-F238E27FC236}">
                <a16:creationId xmlns:a16="http://schemas.microsoft.com/office/drawing/2014/main" id="{091DFAAA-765D-7F91-86A5-C0F112B8D169}"/>
              </a:ext>
            </a:extLst>
          </p:cNvPr>
          <p:cNvSpPr>
            <a:spLocks noGrp="1"/>
          </p:cNvSpPr>
          <p:nvPr>
            <p:ph type="body" sz="quarter" idx="15" hasCustomPrompt="1"/>
          </p:nvPr>
        </p:nvSpPr>
        <p:spPr>
          <a:xfrm>
            <a:off x="4224629" y="6584451"/>
            <a:ext cx="3749040" cy="266128"/>
          </a:xfrm>
          <a:prstGeom prst="rect">
            <a:avLst/>
          </a:prstGeom>
        </p:spPr>
        <p:txBody>
          <a:bodyPr>
            <a:normAutofit/>
          </a:bodyPr>
          <a:lstStyle>
            <a:lvl1pPr marL="0" indent="0" algn="ctr">
              <a:buNone/>
              <a:defRPr sz="900">
                <a:solidFill>
                  <a:schemeClr val="bg1"/>
                </a:solidFill>
              </a:defRPr>
            </a:lvl1pPr>
          </a:lstStyle>
          <a:p>
            <a:r>
              <a:rPr lang="en-US" dirty="0"/>
              <a:t>CLICK TO EDIT CONTROL MARKING//CATEGORY</a:t>
            </a:r>
          </a:p>
        </p:txBody>
      </p:sp>
      <p:sp>
        <p:nvSpPr>
          <p:cNvPr id="12" name="Text Placeholder 3">
            <a:extLst>
              <a:ext uri="{FF2B5EF4-FFF2-40B4-BE49-F238E27FC236}">
                <a16:creationId xmlns:a16="http://schemas.microsoft.com/office/drawing/2014/main" id="{FD0AEE52-C09E-3992-7EF9-62FF9C05B149}"/>
              </a:ext>
            </a:extLst>
          </p:cNvPr>
          <p:cNvSpPr>
            <a:spLocks noGrp="1"/>
          </p:cNvSpPr>
          <p:nvPr>
            <p:ph type="body" sz="quarter" idx="14" hasCustomPrompt="1"/>
          </p:nvPr>
        </p:nvSpPr>
        <p:spPr>
          <a:xfrm>
            <a:off x="4224629" y="70119"/>
            <a:ext cx="3749040" cy="266128"/>
          </a:xfrm>
          <a:prstGeom prst="rect">
            <a:avLst/>
          </a:prstGeom>
        </p:spPr>
        <p:txBody>
          <a:bodyPr>
            <a:normAutofit/>
          </a:bodyPr>
          <a:lstStyle>
            <a:lvl1pPr marL="0" indent="0" algn="ctr">
              <a:buNone/>
              <a:defRPr sz="900">
                <a:solidFill>
                  <a:schemeClr val="bg1"/>
                </a:solidFill>
              </a:defRPr>
            </a:lvl1pPr>
          </a:lstStyle>
          <a:p>
            <a:r>
              <a:rPr lang="en-US" dirty="0"/>
              <a:t>CLICK TO EDIT CONTROL MARKING//CATEGORY</a:t>
            </a:r>
          </a:p>
        </p:txBody>
      </p:sp>
    </p:spTree>
    <p:extLst>
      <p:ext uri="{BB962C8B-B14F-4D97-AF65-F5344CB8AC3E}">
        <p14:creationId xmlns:p14="http://schemas.microsoft.com/office/powerpoint/2010/main" val="208418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AF0E8022-DF14-62B8-B246-81EB16FC656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pic>
        <p:nvPicPr>
          <p:cNvPr id="7" name="Picture 6">
            <a:extLst>
              <a:ext uri="{FF2B5EF4-FFF2-40B4-BE49-F238E27FC236}">
                <a16:creationId xmlns:a16="http://schemas.microsoft.com/office/drawing/2014/main" id="{C42614B7-2113-5057-CCB6-E38C5A070829}"/>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32004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25A95-582E-4BBB-DEB4-056147D55C2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1"/>
          <p:cNvSpPr>
            <a:spLocks noGrp="1"/>
          </p:cNvSpPr>
          <p:nvPr>
            <p:ph type="ctrTitle" hasCustomPrompt="1"/>
          </p:nvPr>
        </p:nvSpPr>
        <p:spPr>
          <a:xfrm>
            <a:off x="4161692" y="2031023"/>
            <a:ext cx="3868616" cy="2795954"/>
          </a:xfrm>
        </p:spPr>
        <p:txBody>
          <a:bodyPr anchor="ctr">
            <a:normAutofit/>
          </a:bodyPr>
          <a:lstStyle>
            <a:lvl1pPr algn="ctr">
              <a:defRPr sz="4000">
                <a:solidFill>
                  <a:schemeClr val="bg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3" name="Footer Placeholder 4">
            <a:extLst>
              <a:ext uri="{FF2B5EF4-FFF2-40B4-BE49-F238E27FC236}">
                <a16:creationId xmlns:a16="http://schemas.microsoft.com/office/drawing/2014/main" id="{5560EA2B-BE9C-1249-82D6-B7B0949FCFDE}"/>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181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5" name="Footer Placeholder 4">
            <a:extLst>
              <a:ext uri="{FF2B5EF4-FFF2-40B4-BE49-F238E27FC236}">
                <a16:creationId xmlns:a16="http://schemas.microsoft.com/office/drawing/2014/main" id="{F011983E-5F7D-4A6F-7455-559917154B65}"/>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109791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5" name="Title Placeholder 1">
            <a:extLst>
              <a:ext uri="{FF2B5EF4-FFF2-40B4-BE49-F238E27FC236}">
                <a16:creationId xmlns:a16="http://schemas.microsoft.com/office/drawing/2014/main" id="{B9BA94E1-F833-74C4-C220-979B5551CE35}"/>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2" name="Footer Placeholder 4">
            <a:extLst>
              <a:ext uri="{FF2B5EF4-FFF2-40B4-BE49-F238E27FC236}">
                <a16:creationId xmlns:a16="http://schemas.microsoft.com/office/drawing/2014/main" id="{57360BF7-31E7-2BD1-4BB4-C13DCDA30168}"/>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AE2A5084-C44C-EA39-3933-08EF7A31F02B}"/>
              </a:ext>
            </a:extLst>
          </p:cNvPr>
          <p:cNvSpPr>
            <a:spLocks noGrp="1"/>
          </p:cNvSpPr>
          <p:nvPr>
            <p:ph type="dt" sz="half" idx="10"/>
          </p:nvPr>
        </p:nvSpPr>
        <p:spPr>
          <a:xfrm>
            <a:off x="352326" y="6638826"/>
            <a:ext cx="1047750" cy="219174"/>
          </a:xfrm>
        </p:spPr>
        <p:txBody>
          <a:bodyPr/>
          <a:lstStyle/>
          <a:p>
            <a:endParaRPr lang="en-US" dirty="0"/>
          </a:p>
        </p:txBody>
      </p:sp>
    </p:spTree>
    <p:extLst>
      <p:ext uri="{BB962C8B-B14F-4D97-AF65-F5344CB8AC3E}">
        <p14:creationId xmlns:p14="http://schemas.microsoft.com/office/powerpoint/2010/main" val="23214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Footer Placeholder 4">
            <a:extLst>
              <a:ext uri="{FF2B5EF4-FFF2-40B4-BE49-F238E27FC236}">
                <a16:creationId xmlns:a16="http://schemas.microsoft.com/office/drawing/2014/main" id="{8DBDE7BE-0766-0034-7D0C-E8361882A2A3}"/>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9" name="Title Placeholder 1">
            <a:extLst>
              <a:ext uri="{FF2B5EF4-FFF2-40B4-BE49-F238E27FC236}">
                <a16:creationId xmlns:a16="http://schemas.microsoft.com/office/drawing/2014/main" id="{5B33AD1C-7933-2EF8-CAB0-A2F20CFCC907}"/>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25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6116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095CF84F-EC16-562C-2BAD-72F51D22DAB1}"/>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3" name="Title Placeholder 1">
            <a:extLst>
              <a:ext uri="{FF2B5EF4-FFF2-40B4-BE49-F238E27FC236}">
                <a16:creationId xmlns:a16="http://schemas.microsoft.com/office/drawing/2014/main" id="{D4A350AF-779F-D130-3E44-E37B55D94EC8}"/>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407879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4B54AD98-93FF-50F1-2674-9C5F6C07E9B6}"/>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65755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28194"/>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tx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FD72EF1B-4646-6E00-A89E-1C0F88866C41}"/>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pic>
        <p:nvPicPr>
          <p:cNvPr id="52" name="Picture 51">
            <a:extLst>
              <a:ext uri="{FF2B5EF4-FFF2-40B4-BE49-F238E27FC236}">
                <a16:creationId xmlns:a16="http://schemas.microsoft.com/office/drawing/2014/main" id="{595B480F-57BC-AAE4-E8B1-8E74194E0AF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2950539206"/>
      </p:ext>
    </p:extLst>
  </p:cSld>
  <p:clrMap bg1="lt1" tx1="dk1" bg2="lt2" tx2="dk2" accent1="accent1" accent2="accent2" accent3="accent3" accent4="accent4" accent5="accent5" accent6="accent6" hlink="hlink" folHlink="folHlink"/>
  <p:sldLayoutIdLst>
    <p:sldLayoutId id="2147483700" r:id="rId1"/>
    <p:sldLayoutId id="2147483711" r:id="rId2"/>
    <p:sldLayoutId id="2147483710" r:id="rId3"/>
    <p:sldLayoutId id="2147483715" r:id="rId4"/>
    <p:sldLayoutId id="2147483714" r:id="rId5"/>
    <p:sldLayoutId id="2147483706" r:id="rId6"/>
    <p:sldLayoutId id="2147483707" r:id="rId7"/>
    <p:sldLayoutId id="2147483708" r:id="rId8"/>
    <p:sldLayoutId id="2147483709" r:id="rId9"/>
    <p:sldLayoutId id="2147483716" r:id="rId10"/>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0.xml"/><Relationship Id="rId5" Type="http://schemas.openxmlformats.org/officeDocument/2006/relationships/image" Target="../media/image21.jpe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A2410B-6AF7-5C23-C262-97C467549352}"/>
              </a:ext>
            </a:extLst>
          </p:cNvPr>
          <p:cNvSpPr>
            <a:spLocks noGrp="1"/>
          </p:cNvSpPr>
          <p:nvPr>
            <p:ph type="ctrTitle"/>
          </p:nvPr>
        </p:nvSpPr>
        <p:spPr>
          <a:xfrm>
            <a:off x="352895" y="1324709"/>
            <a:ext cx="6477000" cy="1406300"/>
          </a:xfrm>
        </p:spPr>
        <p:txBody>
          <a:bodyPr>
            <a:normAutofit fontScale="90000"/>
          </a:bodyPr>
          <a:lstStyle/>
          <a:p>
            <a:r>
              <a:rPr lang="en-US" b="1" dirty="0"/>
              <a:t>Flux and Sunfish for Deploying CDI Resources for Ephemeral Burst Buffers</a:t>
            </a:r>
            <a:endParaRPr lang="en-US" dirty="0"/>
          </a:p>
        </p:txBody>
      </p:sp>
      <p:sp>
        <p:nvSpPr>
          <p:cNvPr id="9" name="Subtitle 8">
            <a:extLst>
              <a:ext uri="{FF2B5EF4-FFF2-40B4-BE49-F238E27FC236}">
                <a16:creationId xmlns:a16="http://schemas.microsoft.com/office/drawing/2014/main" id="{277E70AA-80C4-8182-CFB3-3F7F8063FE23}"/>
              </a:ext>
            </a:extLst>
          </p:cNvPr>
          <p:cNvSpPr>
            <a:spLocks noGrp="1"/>
          </p:cNvSpPr>
          <p:nvPr>
            <p:ph type="subTitle" idx="1"/>
          </p:nvPr>
        </p:nvSpPr>
        <p:spPr/>
        <p:txBody>
          <a:bodyPr/>
          <a:lstStyle/>
          <a:p>
            <a:r>
              <a:rPr lang="en-US" dirty="0"/>
              <a:t>Michael Aguilar, Catherine Appleby</a:t>
            </a:r>
          </a:p>
        </p:txBody>
      </p:sp>
      <p:sp>
        <p:nvSpPr>
          <p:cNvPr id="12" name="Content Placeholder 11">
            <a:extLst>
              <a:ext uri="{FF2B5EF4-FFF2-40B4-BE49-F238E27FC236}">
                <a16:creationId xmlns:a16="http://schemas.microsoft.com/office/drawing/2014/main" id="{FE4873B7-1324-8AB3-9E55-13DFF8C23AA3}"/>
              </a:ext>
            </a:extLst>
          </p:cNvPr>
          <p:cNvSpPr>
            <a:spLocks noGrp="1"/>
          </p:cNvSpPr>
          <p:nvPr>
            <p:ph sz="quarter" idx="29"/>
          </p:nvPr>
        </p:nvSpPr>
        <p:spPr/>
        <p:txBody>
          <a:bodyPr/>
          <a:lstStyle/>
          <a:p>
            <a:r>
              <a:rPr lang="en-US" b="1" i="0" u="none" strike="noStrike" dirty="0">
                <a:solidFill>
                  <a:srgbClr val="010B13"/>
                </a:solidFill>
                <a:effectLst/>
                <a:latin typeface="Open Sans" panose="020B0606030504020204" pitchFamily="34" charset="0"/>
              </a:rPr>
              <a:t>SAND2025-06753C</a:t>
            </a:r>
            <a:endParaRPr lang="en-US" dirty="0"/>
          </a:p>
        </p:txBody>
      </p:sp>
      <p:sp>
        <p:nvSpPr>
          <p:cNvPr id="11" name="Text Placeholder 10">
            <a:extLst>
              <a:ext uri="{FF2B5EF4-FFF2-40B4-BE49-F238E27FC236}">
                <a16:creationId xmlns:a16="http://schemas.microsoft.com/office/drawing/2014/main" id="{723372AE-4EB0-AF36-96F8-172343BDF00D}"/>
              </a:ext>
            </a:extLst>
          </p:cNvPr>
          <p:cNvSpPr>
            <a:spLocks noGrp="1"/>
          </p:cNvSpPr>
          <p:nvPr>
            <p:ph type="body" sz="quarter" idx="26"/>
          </p:nvPr>
        </p:nvSpPr>
        <p:spPr/>
        <p:txBody>
          <a:bodyPr/>
          <a:lstStyle/>
          <a:p>
            <a:r>
              <a:rPr lang="en-US" dirty="0"/>
              <a:t>Sandia National Laboratories</a:t>
            </a:r>
          </a:p>
        </p:txBody>
      </p:sp>
      <p:sp>
        <p:nvSpPr>
          <p:cNvPr id="13" name="Text Placeholder 12">
            <a:extLst>
              <a:ext uri="{FF2B5EF4-FFF2-40B4-BE49-F238E27FC236}">
                <a16:creationId xmlns:a16="http://schemas.microsoft.com/office/drawing/2014/main" id="{E22B2ACE-23E2-92D2-528F-973283EE27CB}"/>
              </a:ext>
            </a:extLst>
          </p:cNvPr>
          <p:cNvSpPr>
            <a:spLocks noGrp="1"/>
          </p:cNvSpPr>
          <p:nvPr>
            <p:ph type="body" sz="quarter" idx="31"/>
          </p:nvPr>
        </p:nvSpPr>
        <p:spPr/>
        <p:txBody>
          <a:bodyPr>
            <a:normAutofit lnSpcReduction="10000"/>
          </a:bodyPr>
          <a:lstStyle/>
          <a:p>
            <a:r>
              <a:rPr lang="en-US" dirty="0"/>
              <a:t>Storage Technology Showcase</a:t>
            </a:r>
          </a:p>
          <a:p>
            <a:r>
              <a:rPr lang="en-US" dirty="0"/>
              <a:t>June 9, 2025	</a:t>
            </a:r>
          </a:p>
        </p:txBody>
      </p:sp>
      <p:sp>
        <p:nvSpPr>
          <p:cNvPr id="2" name="Text Placeholder 3">
            <a:extLst>
              <a:ext uri="{FF2B5EF4-FFF2-40B4-BE49-F238E27FC236}">
                <a16:creationId xmlns:a16="http://schemas.microsoft.com/office/drawing/2014/main" id="{211AB609-4D5C-B920-58FA-BC7E13109A76}"/>
              </a:ext>
            </a:extLst>
          </p:cNvPr>
          <p:cNvSpPr txBox="1">
            <a:spLocks/>
          </p:cNvSpPr>
          <p:nvPr/>
        </p:nvSpPr>
        <p:spPr>
          <a:xfrm>
            <a:off x="4377029" y="6627556"/>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56396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9146-602D-A3E0-DFBC-70C478CE719E}"/>
              </a:ext>
            </a:extLst>
          </p:cNvPr>
          <p:cNvSpPr>
            <a:spLocks noGrp="1"/>
          </p:cNvSpPr>
          <p:nvPr>
            <p:ph type="title"/>
          </p:nvPr>
        </p:nvSpPr>
        <p:spPr/>
        <p:txBody>
          <a:bodyPr/>
          <a:lstStyle/>
          <a:p>
            <a:pPr algn="ctr"/>
            <a:r>
              <a:rPr lang="en-US" dirty="0"/>
              <a:t>Integration of Flux with Sunfish</a:t>
            </a:r>
          </a:p>
        </p:txBody>
      </p:sp>
      <p:sp>
        <p:nvSpPr>
          <p:cNvPr id="4" name="Slide Number Placeholder 3">
            <a:extLst>
              <a:ext uri="{FF2B5EF4-FFF2-40B4-BE49-F238E27FC236}">
                <a16:creationId xmlns:a16="http://schemas.microsoft.com/office/drawing/2014/main" id="{C1C1AA27-4CC1-F5E3-8F6C-CCB81714597E}"/>
              </a:ext>
            </a:extLst>
          </p:cNvPr>
          <p:cNvSpPr>
            <a:spLocks noGrp="1"/>
          </p:cNvSpPr>
          <p:nvPr>
            <p:ph type="sldNum" sz="quarter" idx="4"/>
          </p:nvPr>
        </p:nvSpPr>
        <p:spPr/>
        <p:txBody>
          <a:bodyPr/>
          <a:lstStyle/>
          <a:p>
            <a:fld id="{6FB6B91F-BB11-E946-B7F6-1372EDB8DEC1}" type="slidenum">
              <a:rPr lang="en-US" smtClean="0"/>
              <a:pPr/>
              <a:t>10</a:t>
            </a:fld>
            <a:endParaRPr lang="en-US" dirty="0"/>
          </a:p>
        </p:txBody>
      </p:sp>
      <p:sp>
        <p:nvSpPr>
          <p:cNvPr id="5" name="Content Placeholder 2">
            <a:extLst>
              <a:ext uri="{FF2B5EF4-FFF2-40B4-BE49-F238E27FC236}">
                <a16:creationId xmlns:a16="http://schemas.microsoft.com/office/drawing/2014/main" id="{9C8DB90A-14BD-985B-EF97-4DE42F16C8A4}"/>
              </a:ext>
            </a:extLst>
          </p:cNvPr>
          <p:cNvSpPr>
            <a:spLocks noGrp="1"/>
          </p:cNvSpPr>
          <p:nvPr>
            <p:ph idx="1"/>
          </p:nvPr>
        </p:nvSpPr>
        <p:spPr>
          <a:xfrm>
            <a:off x="609600" y="1312639"/>
            <a:ext cx="10972800" cy="4813525"/>
          </a:xfrm>
        </p:spPr>
        <p:txBody>
          <a:bodyPr/>
          <a:lstStyle/>
          <a:p>
            <a:pPr marL="0" indent="0">
              <a:buNone/>
            </a:pPr>
            <a:r>
              <a:rPr lang="en-US" b="1" dirty="0"/>
              <a:t>Projected Capabilities</a:t>
            </a:r>
          </a:p>
          <a:p>
            <a:pPr marL="514350" lvl="1" indent="-342900"/>
            <a:r>
              <a:rPr lang="en-US" dirty="0"/>
              <a:t>Single open-source framework to be used as an interface for HPC architectural implementations</a:t>
            </a:r>
          </a:p>
          <a:p>
            <a:pPr marL="514350" lvl="1" indent="-342900"/>
            <a:r>
              <a:rPr lang="en-US" dirty="0"/>
              <a:t>Batch support for resource sharing from under-utilized compute node resources</a:t>
            </a:r>
          </a:p>
          <a:p>
            <a:pPr marL="514350" lvl="1" indent="-342900"/>
            <a:r>
              <a:rPr lang="en-US" dirty="0"/>
              <a:t>Verification of successful CDI aggregation for batch-job runs</a:t>
            </a:r>
          </a:p>
          <a:p>
            <a:pPr marL="514350" lvl="1" indent="-342900"/>
            <a:r>
              <a:rPr lang="en-US" dirty="0"/>
              <a:t>Integration of virtual graphical spatial representations of remote physical resources</a:t>
            </a:r>
          </a:p>
          <a:p>
            <a:pPr marL="514350" lvl="1" indent="-342900"/>
            <a:r>
              <a:rPr lang="en-US" dirty="0"/>
              <a:t>Dynamic optimized resource scheduling using Deep-Learning algorithms</a:t>
            </a:r>
          </a:p>
          <a:p>
            <a:pPr marL="514350" lvl="1" indent="-342900"/>
            <a:r>
              <a:rPr lang="en-US" b="0" dirty="0"/>
              <a:t>Built-in support for multitenancy and s</a:t>
            </a:r>
            <a:r>
              <a:rPr lang="en-US" dirty="0"/>
              <a:t>ecurity for CDI resources within software-derived nodes</a:t>
            </a:r>
          </a:p>
          <a:p>
            <a:pPr marL="514350" lvl="1" indent="-342900"/>
            <a:r>
              <a:rPr lang="en-US" b="0" dirty="0"/>
              <a:t>Granular accounting of CDI resources for individual batch runs</a:t>
            </a:r>
          </a:p>
          <a:p>
            <a:pPr marL="171450" lvl="1" indent="0">
              <a:buNone/>
            </a:pPr>
            <a:endParaRPr lang="en-US" b="0" dirty="0"/>
          </a:p>
          <a:p>
            <a:pPr marL="171450" lvl="1" indent="0">
              <a:buNone/>
            </a:pPr>
            <a:endParaRPr lang="en-US" b="0" dirty="0"/>
          </a:p>
          <a:p>
            <a:pPr marL="171450" lvl="1" indent="0">
              <a:buNone/>
            </a:pPr>
            <a:endParaRPr lang="en-US" b="0" dirty="0"/>
          </a:p>
        </p:txBody>
      </p:sp>
      <p:sp>
        <p:nvSpPr>
          <p:cNvPr id="3" name="Text Placeholder 3">
            <a:extLst>
              <a:ext uri="{FF2B5EF4-FFF2-40B4-BE49-F238E27FC236}">
                <a16:creationId xmlns:a16="http://schemas.microsoft.com/office/drawing/2014/main" id="{4B1E7F2D-F464-012B-D17E-9D0866068DB8}"/>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1360040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1A00-A50B-1907-F35F-0A8D586FC8CD}"/>
              </a:ext>
            </a:extLst>
          </p:cNvPr>
          <p:cNvSpPr>
            <a:spLocks noGrp="1"/>
          </p:cNvSpPr>
          <p:nvPr>
            <p:ph type="title"/>
          </p:nvPr>
        </p:nvSpPr>
        <p:spPr/>
        <p:txBody>
          <a:bodyPr/>
          <a:lstStyle/>
          <a:p>
            <a:pPr algn="ctr"/>
            <a:r>
              <a:rPr lang="en-US" dirty="0"/>
              <a:t>Resource scheduling with Sunfish</a:t>
            </a:r>
          </a:p>
        </p:txBody>
      </p:sp>
      <p:sp>
        <p:nvSpPr>
          <p:cNvPr id="4" name="Slide Number Placeholder 3">
            <a:extLst>
              <a:ext uri="{FF2B5EF4-FFF2-40B4-BE49-F238E27FC236}">
                <a16:creationId xmlns:a16="http://schemas.microsoft.com/office/drawing/2014/main" id="{54661573-E7E0-DA8F-57FB-2F41D21EE3D5}"/>
              </a:ext>
            </a:extLst>
          </p:cNvPr>
          <p:cNvSpPr>
            <a:spLocks noGrp="1"/>
          </p:cNvSpPr>
          <p:nvPr>
            <p:ph type="sldNum" sz="quarter" idx="4"/>
          </p:nvPr>
        </p:nvSpPr>
        <p:spPr/>
        <p:txBody>
          <a:bodyPr/>
          <a:lstStyle/>
          <a:p>
            <a:fld id="{6FB6B91F-BB11-E946-B7F6-1372EDB8DEC1}" type="slidenum">
              <a:rPr lang="en-US" smtClean="0"/>
              <a:pPr/>
              <a:t>11</a:t>
            </a:fld>
            <a:endParaRPr lang="en-US" dirty="0"/>
          </a:p>
        </p:txBody>
      </p:sp>
      <p:sp>
        <p:nvSpPr>
          <p:cNvPr id="7" name="Footer Placeholder 4">
            <a:extLst>
              <a:ext uri="{FF2B5EF4-FFF2-40B4-BE49-F238E27FC236}">
                <a16:creationId xmlns:a16="http://schemas.microsoft.com/office/drawing/2014/main" id="{7735F8D0-70D2-70FF-30D2-FA8023A152AA}"/>
              </a:ext>
            </a:extLst>
          </p:cNvPr>
          <p:cNvSpPr txBox="1">
            <a:spLocks/>
          </p:cNvSpPr>
          <p:nvPr/>
        </p:nvSpPr>
        <p:spPr>
          <a:xfrm>
            <a:off x="7930433" y="6401351"/>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err="1"/>
              <a:t>OpenFabrics</a:t>
            </a:r>
            <a:r>
              <a:rPr lang="en-US" dirty="0"/>
              <a:t> Alliance</a:t>
            </a:r>
          </a:p>
        </p:txBody>
      </p:sp>
      <p:sp>
        <p:nvSpPr>
          <p:cNvPr id="8" name="Content Placeholder 9">
            <a:extLst>
              <a:ext uri="{FF2B5EF4-FFF2-40B4-BE49-F238E27FC236}">
                <a16:creationId xmlns:a16="http://schemas.microsoft.com/office/drawing/2014/main" id="{F4943FAF-0C11-D9A6-6659-3592E2785423}"/>
              </a:ext>
            </a:extLst>
          </p:cNvPr>
          <p:cNvSpPr>
            <a:spLocks noGrp="1"/>
          </p:cNvSpPr>
          <p:nvPr>
            <p:ph idx="1"/>
          </p:nvPr>
        </p:nvSpPr>
        <p:spPr>
          <a:xfrm>
            <a:off x="267757" y="1167867"/>
            <a:ext cx="5013408" cy="4989094"/>
          </a:xfrm>
        </p:spPr>
        <p:txBody>
          <a:bodyPr vert="horz" lIns="45720" tIns="45720" rIns="45720" bIns="45720" rtlCol="0" anchor="t">
            <a:normAutofit/>
          </a:bodyPr>
          <a:lstStyle/>
          <a:p>
            <a:pPr marL="0" indent="0">
              <a:buNone/>
            </a:pPr>
            <a:r>
              <a:rPr lang="en-US" b="1" dirty="0">
                <a:latin typeface="Open Sans"/>
                <a:ea typeface="Open Sans"/>
                <a:cs typeface="Open Sans"/>
              </a:rPr>
              <a:t>Problem: </a:t>
            </a:r>
          </a:p>
          <a:p>
            <a:r>
              <a:rPr lang="en-US" b="0" dirty="0">
                <a:latin typeface="Open Sans"/>
                <a:ea typeface="Open Sans"/>
                <a:cs typeface="Open Sans"/>
              </a:rPr>
              <a:t>Need to schedule </a:t>
            </a:r>
            <a:r>
              <a:rPr lang="en-US" dirty="0">
                <a:latin typeface="Open Sans"/>
                <a:ea typeface="Open Sans"/>
                <a:cs typeface="Open Sans"/>
              </a:rPr>
              <a:t>resources and jobs to maximize use, reduce latency and job starvation</a:t>
            </a:r>
          </a:p>
          <a:p>
            <a:pPr marL="0" indent="0">
              <a:buNone/>
            </a:pPr>
            <a:r>
              <a:rPr lang="en-US" b="1" dirty="0">
                <a:latin typeface="Open Sans"/>
                <a:ea typeface="Open Sans"/>
                <a:cs typeface="Open Sans"/>
              </a:rPr>
              <a:t>Current Approach:</a:t>
            </a:r>
          </a:p>
          <a:p>
            <a:r>
              <a:rPr lang="en-US" dirty="0">
                <a:latin typeface="Open Sans"/>
                <a:ea typeface="Open Sans"/>
                <a:cs typeface="Open Sans"/>
              </a:rPr>
              <a:t>A</a:t>
            </a:r>
            <a:r>
              <a:rPr lang="en-US" b="0" dirty="0">
                <a:latin typeface="Open Sans"/>
                <a:ea typeface="Open Sans"/>
                <a:cs typeface="Open Sans"/>
              </a:rPr>
              <a:t>ddressed currently via heuristic or optimization algorithms</a:t>
            </a:r>
          </a:p>
          <a:p>
            <a:pPr marL="800100" lvl="1" indent="-342900">
              <a:buFontTx/>
              <a:buChar char="-"/>
            </a:pPr>
            <a:r>
              <a:rPr lang="en-US" b="0" dirty="0">
                <a:latin typeface="Open Sans"/>
                <a:ea typeface="Open Sans"/>
                <a:cs typeface="Open Sans"/>
              </a:rPr>
              <a:t>Heuristics can be fair</a:t>
            </a:r>
          </a:p>
          <a:p>
            <a:pPr marL="800100" lvl="1" indent="-342900">
              <a:buFontTx/>
              <a:buChar char="-"/>
            </a:pPr>
            <a:r>
              <a:rPr lang="en-US" b="0" dirty="0">
                <a:latin typeface="Open Sans"/>
                <a:ea typeface="Open Sans"/>
                <a:cs typeface="Open Sans"/>
              </a:rPr>
              <a:t>Optimization algorithms have to be highly tailored to specific machines</a:t>
            </a:r>
          </a:p>
          <a:p>
            <a:pPr marL="0" indent="0">
              <a:buNone/>
            </a:pPr>
            <a:endParaRPr lang="en-US" dirty="0">
              <a:latin typeface="Open Sans"/>
              <a:ea typeface="Open Sans"/>
              <a:cs typeface="Open Sans"/>
            </a:endParaRPr>
          </a:p>
          <a:p>
            <a:pPr marL="0" indent="0">
              <a:buNone/>
            </a:pPr>
            <a:endParaRPr lang="en-US" dirty="0">
              <a:latin typeface="Open Sans"/>
              <a:ea typeface="Open Sans"/>
              <a:cs typeface="Open Sans"/>
            </a:endParaRPr>
          </a:p>
        </p:txBody>
      </p:sp>
      <p:sp>
        <p:nvSpPr>
          <p:cNvPr id="3" name="Text Placeholder 3">
            <a:extLst>
              <a:ext uri="{FF2B5EF4-FFF2-40B4-BE49-F238E27FC236}">
                <a16:creationId xmlns:a16="http://schemas.microsoft.com/office/drawing/2014/main" id="{49199D45-650D-7E76-9BF5-6DAB5D4D2995}"/>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
        <p:nvSpPr>
          <p:cNvPr id="11" name="Rounded Rectangle 10">
            <a:extLst>
              <a:ext uri="{FF2B5EF4-FFF2-40B4-BE49-F238E27FC236}">
                <a16:creationId xmlns:a16="http://schemas.microsoft.com/office/drawing/2014/main" id="{C9828D49-BFAB-DA42-4570-29B60DD46C52}"/>
              </a:ext>
            </a:extLst>
          </p:cNvPr>
          <p:cNvSpPr/>
          <p:nvPr/>
        </p:nvSpPr>
        <p:spPr>
          <a:xfrm>
            <a:off x="7344876" y="3318243"/>
            <a:ext cx="1936947" cy="914400"/>
          </a:xfrm>
          <a:prstGeom prst="roundRect">
            <a:avLst/>
          </a:prstGeom>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Intelligent Resource Scheduler (IRS)</a:t>
            </a:r>
          </a:p>
        </p:txBody>
      </p:sp>
      <p:sp>
        <p:nvSpPr>
          <p:cNvPr id="12" name="Rounded Rectangle 11">
            <a:extLst>
              <a:ext uri="{FF2B5EF4-FFF2-40B4-BE49-F238E27FC236}">
                <a16:creationId xmlns:a16="http://schemas.microsoft.com/office/drawing/2014/main" id="{20D1F1F5-459D-2747-F672-65662A906C5A}"/>
              </a:ext>
            </a:extLst>
          </p:cNvPr>
          <p:cNvSpPr/>
          <p:nvPr/>
        </p:nvSpPr>
        <p:spPr>
          <a:xfrm>
            <a:off x="5052060" y="2419083"/>
            <a:ext cx="1843537" cy="1371600"/>
          </a:xfrm>
          <a:prstGeom prst="roundRect">
            <a:avLst/>
          </a:prstGeom>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Resources</a:t>
            </a:r>
          </a:p>
        </p:txBody>
      </p:sp>
      <p:sp>
        <p:nvSpPr>
          <p:cNvPr id="13" name="Rounded Rectangle 12">
            <a:extLst>
              <a:ext uri="{FF2B5EF4-FFF2-40B4-BE49-F238E27FC236}">
                <a16:creationId xmlns:a16="http://schemas.microsoft.com/office/drawing/2014/main" id="{EFA937EA-AAC9-DC3D-CBBE-9F38E7296FBE}"/>
              </a:ext>
            </a:extLst>
          </p:cNvPr>
          <p:cNvSpPr/>
          <p:nvPr/>
        </p:nvSpPr>
        <p:spPr>
          <a:xfrm>
            <a:off x="6438900" y="2915668"/>
            <a:ext cx="342900" cy="336309"/>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1479D68C-AB28-BCF7-CB3D-D28A5F05CC4A}"/>
              </a:ext>
            </a:extLst>
          </p:cNvPr>
          <p:cNvSpPr/>
          <p:nvPr/>
        </p:nvSpPr>
        <p:spPr>
          <a:xfrm>
            <a:off x="6011334" y="2915668"/>
            <a:ext cx="342900" cy="336309"/>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2256EC84-A2AF-7ABF-77DA-4968C79E8103}"/>
              </a:ext>
            </a:extLst>
          </p:cNvPr>
          <p:cNvSpPr/>
          <p:nvPr/>
        </p:nvSpPr>
        <p:spPr>
          <a:xfrm>
            <a:off x="5583767" y="2915668"/>
            <a:ext cx="342900" cy="336309"/>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F201A047-F1D2-D12A-9F4E-C4F0E6E43B22}"/>
              </a:ext>
            </a:extLst>
          </p:cNvPr>
          <p:cNvSpPr/>
          <p:nvPr/>
        </p:nvSpPr>
        <p:spPr>
          <a:xfrm>
            <a:off x="5156200" y="2915668"/>
            <a:ext cx="342900" cy="336309"/>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4BEB1C-6EA9-BC27-E9CE-D88DD4473E55}"/>
              </a:ext>
            </a:extLst>
          </p:cNvPr>
          <p:cNvSpPr/>
          <p:nvPr/>
        </p:nvSpPr>
        <p:spPr>
          <a:xfrm>
            <a:off x="6494731" y="3400037"/>
            <a:ext cx="254000" cy="25400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118A6A2-2D68-C375-7E40-0A875A1DDEC4}"/>
              </a:ext>
            </a:extLst>
          </p:cNvPr>
          <p:cNvSpPr/>
          <p:nvPr/>
        </p:nvSpPr>
        <p:spPr>
          <a:xfrm>
            <a:off x="6054904" y="3400037"/>
            <a:ext cx="254000" cy="25400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1ED2DA8-4413-2B83-903D-836C54D942A7}"/>
              </a:ext>
            </a:extLst>
          </p:cNvPr>
          <p:cNvSpPr/>
          <p:nvPr/>
        </p:nvSpPr>
        <p:spPr>
          <a:xfrm>
            <a:off x="5615077" y="3400037"/>
            <a:ext cx="254000" cy="25400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0EFBFC-1482-CB52-A00A-2F2867087137}"/>
              </a:ext>
            </a:extLst>
          </p:cNvPr>
          <p:cNvSpPr/>
          <p:nvPr/>
        </p:nvSpPr>
        <p:spPr>
          <a:xfrm>
            <a:off x="5175250" y="3400037"/>
            <a:ext cx="254000" cy="25400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4FDAA53-23A4-CAFD-955B-DFB26708A6E6}"/>
              </a:ext>
            </a:extLst>
          </p:cNvPr>
          <p:cNvSpPr/>
          <p:nvPr/>
        </p:nvSpPr>
        <p:spPr>
          <a:xfrm>
            <a:off x="5067300" y="4083334"/>
            <a:ext cx="1843537" cy="1066800"/>
          </a:xfrm>
          <a:prstGeom prst="roundRect">
            <a:avLst/>
          </a:prstGeom>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Job Queue</a:t>
            </a:r>
          </a:p>
        </p:txBody>
      </p:sp>
      <p:sp>
        <p:nvSpPr>
          <p:cNvPr id="22" name="Rounded Rectangle 21">
            <a:extLst>
              <a:ext uri="{FF2B5EF4-FFF2-40B4-BE49-F238E27FC236}">
                <a16:creationId xmlns:a16="http://schemas.microsoft.com/office/drawing/2014/main" id="{519FB571-B44A-FB95-4A2A-3891F3DFA050}"/>
              </a:ext>
            </a:extLst>
          </p:cNvPr>
          <p:cNvSpPr/>
          <p:nvPr/>
        </p:nvSpPr>
        <p:spPr>
          <a:xfrm>
            <a:off x="6391275" y="4647760"/>
            <a:ext cx="342900" cy="336309"/>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sp>
        <p:nvSpPr>
          <p:cNvPr id="23" name="Rounded Rectangle 22">
            <a:extLst>
              <a:ext uri="{FF2B5EF4-FFF2-40B4-BE49-F238E27FC236}">
                <a16:creationId xmlns:a16="http://schemas.microsoft.com/office/drawing/2014/main" id="{54F9B2B8-3178-442D-09F5-DF14A2FD3D07}"/>
              </a:ext>
            </a:extLst>
          </p:cNvPr>
          <p:cNvSpPr/>
          <p:nvPr/>
        </p:nvSpPr>
        <p:spPr>
          <a:xfrm>
            <a:off x="5835650" y="4647760"/>
            <a:ext cx="342900" cy="336309"/>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sp>
        <p:nvSpPr>
          <p:cNvPr id="24" name="Rounded Rectangle 23">
            <a:extLst>
              <a:ext uri="{FF2B5EF4-FFF2-40B4-BE49-F238E27FC236}">
                <a16:creationId xmlns:a16="http://schemas.microsoft.com/office/drawing/2014/main" id="{C96D770B-A712-EDB8-C71F-887D0C8A14E7}"/>
              </a:ext>
            </a:extLst>
          </p:cNvPr>
          <p:cNvSpPr/>
          <p:nvPr/>
        </p:nvSpPr>
        <p:spPr>
          <a:xfrm>
            <a:off x="5280025" y="4647760"/>
            <a:ext cx="342900" cy="336309"/>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sp>
        <p:nvSpPr>
          <p:cNvPr id="26" name="Rounded Rectangle 25">
            <a:extLst>
              <a:ext uri="{FF2B5EF4-FFF2-40B4-BE49-F238E27FC236}">
                <a16:creationId xmlns:a16="http://schemas.microsoft.com/office/drawing/2014/main" id="{9052636E-3224-0EF2-890F-4FD9286F1FA3}"/>
              </a:ext>
            </a:extLst>
          </p:cNvPr>
          <p:cNvSpPr/>
          <p:nvPr/>
        </p:nvSpPr>
        <p:spPr>
          <a:xfrm>
            <a:off x="9738699" y="1733812"/>
            <a:ext cx="2155064" cy="4070618"/>
          </a:xfrm>
          <a:prstGeom prst="roundRect">
            <a:avLst/>
          </a:prstGeom>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a:t>Temporary Resource Pools </a:t>
            </a:r>
          </a:p>
        </p:txBody>
      </p:sp>
      <p:sp>
        <p:nvSpPr>
          <p:cNvPr id="27" name="Rounded Rectangle 26">
            <a:extLst>
              <a:ext uri="{FF2B5EF4-FFF2-40B4-BE49-F238E27FC236}">
                <a16:creationId xmlns:a16="http://schemas.microsoft.com/office/drawing/2014/main" id="{3C8A5BCC-A775-FD6A-E8CF-BE54B54F8ED6}"/>
              </a:ext>
            </a:extLst>
          </p:cNvPr>
          <p:cNvSpPr/>
          <p:nvPr/>
        </p:nvSpPr>
        <p:spPr>
          <a:xfrm>
            <a:off x="10160911" y="2819159"/>
            <a:ext cx="1371600" cy="825233"/>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28" name="Rounded Rectangle 27">
            <a:extLst>
              <a:ext uri="{FF2B5EF4-FFF2-40B4-BE49-F238E27FC236}">
                <a16:creationId xmlns:a16="http://schemas.microsoft.com/office/drawing/2014/main" id="{486952C7-28A5-63BF-166C-AFBDC8A9BF88}"/>
              </a:ext>
            </a:extLst>
          </p:cNvPr>
          <p:cNvSpPr/>
          <p:nvPr/>
        </p:nvSpPr>
        <p:spPr>
          <a:xfrm>
            <a:off x="10160911" y="3733035"/>
            <a:ext cx="1371600" cy="825233"/>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29" name="Rounded Rectangle 28">
            <a:extLst>
              <a:ext uri="{FF2B5EF4-FFF2-40B4-BE49-F238E27FC236}">
                <a16:creationId xmlns:a16="http://schemas.microsoft.com/office/drawing/2014/main" id="{767E6D32-A55F-01A8-316A-3219F40C296D}"/>
              </a:ext>
            </a:extLst>
          </p:cNvPr>
          <p:cNvSpPr/>
          <p:nvPr/>
        </p:nvSpPr>
        <p:spPr>
          <a:xfrm>
            <a:off x="10160911" y="4659060"/>
            <a:ext cx="1371600" cy="825233"/>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30" name="Rounded Rectangle 29">
            <a:extLst>
              <a:ext uri="{FF2B5EF4-FFF2-40B4-BE49-F238E27FC236}">
                <a16:creationId xmlns:a16="http://schemas.microsoft.com/office/drawing/2014/main" id="{1F7D308A-BD44-14C5-ED3E-CBA8F37FF8B5}"/>
              </a:ext>
            </a:extLst>
          </p:cNvPr>
          <p:cNvSpPr/>
          <p:nvPr/>
        </p:nvSpPr>
        <p:spPr>
          <a:xfrm>
            <a:off x="10263339" y="2923544"/>
            <a:ext cx="342900" cy="336309"/>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AE292831-E7E3-461E-6E7A-E39DF8098CDE}"/>
              </a:ext>
            </a:extLst>
          </p:cNvPr>
          <p:cNvSpPr/>
          <p:nvPr/>
        </p:nvSpPr>
        <p:spPr>
          <a:xfrm>
            <a:off x="10263339" y="3824649"/>
            <a:ext cx="342900" cy="336309"/>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8B69F75A-E6EE-9509-6024-DA25A70BFB81}"/>
              </a:ext>
            </a:extLst>
          </p:cNvPr>
          <p:cNvSpPr/>
          <p:nvPr/>
        </p:nvSpPr>
        <p:spPr>
          <a:xfrm>
            <a:off x="10282389" y="4755380"/>
            <a:ext cx="342900" cy="336309"/>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BF5A485C-4F36-F847-8D8E-04AF9EEB5085}"/>
              </a:ext>
            </a:extLst>
          </p:cNvPr>
          <p:cNvSpPr/>
          <p:nvPr/>
        </p:nvSpPr>
        <p:spPr>
          <a:xfrm>
            <a:off x="10648721" y="2923543"/>
            <a:ext cx="342900" cy="336309"/>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D7BA232-671E-3FEC-CE73-E44561192D9C}"/>
              </a:ext>
            </a:extLst>
          </p:cNvPr>
          <p:cNvSpPr/>
          <p:nvPr/>
        </p:nvSpPr>
        <p:spPr>
          <a:xfrm>
            <a:off x="10665019" y="3865803"/>
            <a:ext cx="254000" cy="25400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36CB8D6-D22C-F102-D018-408A76EABA0B}"/>
              </a:ext>
            </a:extLst>
          </p:cNvPr>
          <p:cNvSpPr/>
          <p:nvPr/>
        </p:nvSpPr>
        <p:spPr>
          <a:xfrm>
            <a:off x="10994235" y="3869447"/>
            <a:ext cx="254000" cy="25400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4A99473-D055-F3F2-BFB8-62E3D7527C53}"/>
              </a:ext>
            </a:extLst>
          </p:cNvPr>
          <p:cNvSpPr/>
          <p:nvPr/>
        </p:nvSpPr>
        <p:spPr>
          <a:xfrm>
            <a:off x="10693171" y="4796534"/>
            <a:ext cx="254000" cy="25400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AF99924-B159-4A39-1093-7C04DBBC0378}"/>
              </a:ext>
            </a:extLst>
          </p:cNvPr>
          <p:cNvSpPr/>
          <p:nvPr/>
        </p:nvSpPr>
        <p:spPr>
          <a:xfrm>
            <a:off x="11104701" y="3212314"/>
            <a:ext cx="342900" cy="336309"/>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sp>
        <p:nvSpPr>
          <p:cNvPr id="38" name="Rounded Rectangle 37">
            <a:extLst>
              <a:ext uri="{FF2B5EF4-FFF2-40B4-BE49-F238E27FC236}">
                <a16:creationId xmlns:a16="http://schemas.microsoft.com/office/drawing/2014/main" id="{7569A0E0-176F-C686-3CC3-11AB21C75AEE}"/>
              </a:ext>
            </a:extLst>
          </p:cNvPr>
          <p:cNvSpPr/>
          <p:nvPr/>
        </p:nvSpPr>
        <p:spPr>
          <a:xfrm>
            <a:off x="11104701" y="4166626"/>
            <a:ext cx="342900" cy="336309"/>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sp>
        <p:nvSpPr>
          <p:cNvPr id="39" name="Rounded Rectangle 38">
            <a:extLst>
              <a:ext uri="{FF2B5EF4-FFF2-40B4-BE49-F238E27FC236}">
                <a16:creationId xmlns:a16="http://schemas.microsoft.com/office/drawing/2014/main" id="{AE1506DF-820E-168D-4832-23A29E4FBAD6}"/>
              </a:ext>
            </a:extLst>
          </p:cNvPr>
          <p:cNvSpPr/>
          <p:nvPr/>
        </p:nvSpPr>
        <p:spPr>
          <a:xfrm>
            <a:off x="11104701" y="5025592"/>
            <a:ext cx="342900" cy="336309"/>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44" name="Straight Arrow Connector 43">
            <a:extLst>
              <a:ext uri="{FF2B5EF4-FFF2-40B4-BE49-F238E27FC236}">
                <a16:creationId xmlns:a16="http://schemas.microsoft.com/office/drawing/2014/main" id="{07D11762-83CE-AC47-14CA-2F5F5399926B}"/>
              </a:ext>
            </a:extLst>
          </p:cNvPr>
          <p:cNvCxnSpPr>
            <a:cxnSpLocks/>
          </p:cNvCxnSpPr>
          <p:nvPr/>
        </p:nvCxnSpPr>
        <p:spPr>
          <a:xfrm flipV="1">
            <a:off x="6917721" y="3865803"/>
            <a:ext cx="412426" cy="468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8F9837E-CF76-60B3-F1EF-9880C9E757A3}"/>
              </a:ext>
            </a:extLst>
          </p:cNvPr>
          <p:cNvCxnSpPr>
            <a:cxnSpLocks/>
          </p:cNvCxnSpPr>
          <p:nvPr/>
        </p:nvCxnSpPr>
        <p:spPr>
          <a:xfrm>
            <a:off x="9296552" y="3762977"/>
            <a:ext cx="4443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Arc 71">
            <a:extLst>
              <a:ext uri="{FF2B5EF4-FFF2-40B4-BE49-F238E27FC236}">
                <a16:creationId xmlns:a16="http://schemas.microsoft.com/office/drawing/2014/main" id="{027DD46E-A777-B52F-8819-C28E731B58E1}"/>
              </a:ext>
            </a:extLst>
          </p:cNvPr>
          <p:cNvSpPr/>
          <p:nvPr/>
        </p:nvSpPr>
        <p:spPr>
          <a:xfrm rot="724633">
            <a:off x="10853071" y="3941500"/>
            <a:ext cx="914400" cy="914400"/>
          </a:xfrm>
          <a:prstGeom prst="arc">
            <a:avLst>
              <a:gd name="adj1" fmla="val 16200000"/>
              <a:gd name="adj2" fmla="val 4029981"/>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4" name="Straight Arrow Connector 73">
            <a:extLst>
              <a:ext uri="{FF2B5EF4-FFF2-40B4-BE49-F238E27FC236}">
                <a16:creationId xmlns:a16="http://schemas.microsoft.com/office/drawing/2014/main" id="{43A656D5-7D07-E93C-CF2E-F0C85541EA25}"/>
              </a:ext>
            </a:extLst>
          </p:cNvPr>
          <p:cNvCxnSpPr>
            <a:cxnSpLocks/>
            <a:stCxn id="72" idx="2"/>
          </p:cNvCxnSpPr>
          <p:nvPr/>
        </p:nvCxnSpPr>
        <p:spPr>
          <a:xfrm flipH="1" flipV="1">
            <a:off x="11310271" y="4841314"/>
            <a:ext cx="85330" cy="65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Oval 77">
            <a:extLst>
              <a:ext uri="{FF2B5EF4-FFF2-40B4-BE49-F238E27FC236}">
                <a16:creationId xmlns:a16="http://schemas.microsoft.com/office/drawing/2014/main" id="{24ACE351-D84D-EB0A-C1A0-F8B3927E05D5}"/>
              </a:ext>
            </a:extLst>
          </p:cNvPr>
          <p:cNvSpPr/>
          <p:nvPr/>
        </p:nvSpPr>
        <p:spPr>
          <a:xfrm>
            <a:off x="11005016" y="4780984"/>
            <a:ext cx="254000" cy="25400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07D11762-83CE-AC47-14CA-2F5F5399926B}"/>
              </a:ext>
            </a:extLst>
          </p:cNvPr>
          <p:cNvCxnSpPr>
            <a:cxnSpLocks/>
            <a:endCxn id="11" idx="1"/>
          </p:cNvCxnSpPr>
          <p:nvPr/>
        </p:nvCxnSpPr>
        <p:spPr>
          <a:xfrm>
            <a:off x="6872998" y="3380468"/>
            <a:ext cx="471878" cy="394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6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2"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0E97-F36A-3A46-7EFE-46D4D353C462}"/>
              </a:ext>
            </a:extLst>
          </p:cNvPr>
          <p:cNvSpPr>
            <a:spLocks noGrp="1"/>
          </p:cNvSpPr>
          <p:nvPr>
            <p:ph type="title"/>
          </p:nvPr>
        </p:nvSpPr>
        <p:spPr>
          <a:xfrm>
            <a:off x="352326" y="428648"/>
            <a:ext cx="10224545" cy="676374"/>
          </a:xfrm>
        </p:spPr>
        <p:txBody>
          <a:bodyPr/>
          <a:lstStyle/>
          <a:p>
            <a:pPr algn="ctr"/>
            <a:r>
              <a:rPr lang="en-US" dirty="0"/>
              <a:t>Scheduling with deep learning</a:t>
            </a:r>
          </a:p>
        </p:txBody>
      </p:sp>
      <p:sp>
        <p:nvSpPr>
          <p:cNvPr id="4" name="Slide Number Placeholder 3">
            <a:extLst>
              <a:ext uri="{FF2B5EF4-FFF2-40B4-BE49-F238E27FC236}">
                <a16:creationId xmlns:a16="http://schemas.microsoft.com/office/drawing/2014/main" id="{73DE95B8-52D1-180F-BE6D-891C9A507382}"/>
              </a:ext>
            </a:extLst>
          </p:cNvPr>
          <p:cNvSpPr>
            <a:spLocks noGrp="1"/>
          </p:cNvSpPr>
          <p:nvPr>
            <p:ph type="sldNum" sz="quarter" idx="4"/>
          </p:nvPr>
        </p:nvSpPr>
        <p:spPr/>
        <p:txBody>
          <a:bodyPr/>
          <a:lstStyle/>
          <a:p>
            <a:fld id="{6FB6B91F-BB11-E946-B7F6-1372EDB8DEC1}" type="slidenum">
              <a:rPr lang="en-US" smtClean="0"/>
              <a:pPr/>
              <a:t>12</a:t>
            </a:fld>
            <a:endParaRPr lang="en-US" dirty="0"/>
          </a:p>
        </p:txBody>
      </p:sp>
      <p:sp>
        <p:nvSpPr>
          <p:cNvPr id="5" name="Slide Number Placeholder 3">
            <a:extLst>
              <a:ext uri="{FF2B5EF4-FFF2-40B4-BE49-F238E27FC236}">
                <a16:creationId xmlns:a16="http://schemas.microsoft.com/office/drawing/2014/main" id="{429C05DE-CB0A-CC4F-035B-BB764CD1F877}"/>
              </a:ext>
            </a:extLst>
          </p:cNvPr>
          <p:cNvSpPr txBox="1">
            <a:spLocks/>
          </p:cNvSpPr>
          <p:nvPr/>
        </p:nvSpPr>
        <p:spPr>
          <a:xfrm>
            <a:off x="4724400" y="6401351"/>
            <a:ext cx="2743200" cy="365125"/>
          </a:xfrm>
          <a:prstGeom prst="rect">
            <a:avLst/>
          </a:prstGeom>
        </p:spPr>
        <p:txBody>
          <a:bodyPr vert="horz" lIns="0" tIns="0" rIns="0" bIns="0" rtlCol="0" anchor="ctr"/>
          <a:lstStyle>
            <a:defPPr>
              <a:defRPr lang="en-US"/>
            </a:defPPr>
            <a:lvl1pPr marL="0" marR="0" indent="0" algn="ctr" defTabSz="914400" rtl="0" eaLnBrk="1" fontAlgn="auto" latinLnBrk="0" hangingPunct="1">
              <a:lnSpc>
                <a:spcPct val="100000"/>
              </a:lnSpc>
              <a:spcBef>
                <a:spcPts val="0"/>
              </a:spcBef>
              <a:spcAft>
                <a:spcPts val="0"/>
              </a:spcAft>
              <a:buClrTx/>
              <a:buSzTx/>
              <a:buFontTx/>
              <a:buNone/>
              <a:tabLst/>
              <a:defRPr sz="900" b="0" i="0" kern="1200">
                <a:solidFill>
                  <a:schemeClr val="bg1"/>
                </a:solidFill>
                <a:latin typeface="+mn-lt"/>
                <a:ea typeface="Open Sans SemiBold" panose="020B0606030504020204" pitchFamily="34" charset="0"/>
                <a:cs typeface="Open Sans SemiBold"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43EA0E-C5B1-48EC-8082-F253EA88050D}" type="slidenum">
              <a:rPr lang="en-US" smtClean="0"/>
              <a:pPr/>
              <a:t>12</a:t>
            </a:fld>
            <a:endParaRPr lang="en-US" dirty="0"/>
          </a:p>
        </p:txBody>
      </p:sp>
      <p:sp>
        <p:nvSpPr>
          <p:cNvPr id="8" name="TextBox 7">
            <a:extLst>
              <a:ext uri="{FF2B5EF4-FFF2-40B4-BE49-F238E27FC236}">
                <a16:creationId xmlns:a16="http://schemas.microsoft.com/office/drawing/2014/main" id="{D52AEDFA-5F40-D4D8-8BC8-C830E3464378}"/>
              </a:ext>
            </a:extLst>
          </p:cNvPr>
          <p:cNvSpPr txBox="1"/>
          <p:nvPr/>
        </p:nvSpPr>
        <p:spPr>
          <a:xfrm>
            <a:off x="579461" y="1482543"/>
            <a:ext cx="6888139" cy="4708981"/>
          </a:xfrm>
          <a:prstGeom prst="rect">
            <a:avLst/>
          </a:prstGeom>
          <a:noFill/>
        </p:spPr>
        <p:txBody>
          <a:bodyPr wrap="square" rtlCol="0">
            <a:spAutoFit/>
          </a:bodyPr>
          <a:lstStyle/>
          <a:p>
            <a:r>
              <a:rPr lang="en-US" sz="2000" dirty="0"/>
              <a:t>We can represent the problem as a combinatorial optimization problem</a:t>
            </a:r>
          </a:p>
          <a:p>
            <a:endParaRPr lang="en-US" sz="2000" dirty="0"/>
          </a:p>
          <a:p>
            <a:r>
              <a:rPr lang="en-US" sz="2000" dirty="0"/>
              <a:t>How to solve?</a:t>
            </a:r>
          </a:p>
          <a:p>
            <a:pPr marL="285750" indent="-285750">
              <a:buFont typeface="Arial" panose="020B0604020202020204" pitchFamily="34" charset="0"/>
              <a:buChar char="•"/>
            </a:pPr>
            <a:r>
              <a:rPr lang="en-US" sz="2000" dirty="0"/>
              <a:t>Solvers take time, especially with scheduling dynamically as more jobs arrive</a:t>
            </a:r>
          </a:p>
          <a:p>
            <a:pPr marL="285750" indent="-285750">
              <a:buFont typeface="Arial" panose="020B0604020202020204" pitchFamily="34" charset="0"/>
              <a:buChar char="•"/>
            </a:pPr>
            <a:r>
              <a:rPr lang="en-US" sz="2000" dirty="0"/>
              <a:t>Evaluating the objective is usually fast</a:t>
            </a:r>
          </a:p>
          <a:p>
            <a:pPr marL="285750" indent="-285750">
              <a:buFont typeface="Arial" panose="020B0604020202020204" pitchFamily="34" charset="0"/>
              <a:buChar char="•"/>
            </a:pPr>
            <a:endParaRPr lang="en-US" sz="2000" dirty="0"/>
          </a:p>
          <a:p>
            <a:r>
              <a:rPr lang="en-US" sz="2000" dirty="0">
                <a:solidFill>
                  <a:schemeClr val="accent2"/>
                </a:solidFill>
              </a:rPr>
              <a:t>Deep Learning</a:t>
            </a:r>
          </a:p>
          <a:p>
            <a:pPr marL="285750" indent="-285750">
              <a:buFont typeface="Arial" panose="020B0604020202020204" pitchFamily="34" charset="0"/>
              <a:buChar char="•"/>
            </a:pPr>
            <a:r>
              <a:rPr lang="en-US" sz="2000" dirty="0"/>
              <a:t>Rapidly generate solutions, converge on a good solution</a:t>
            </a:r>
          </a:p>
          <a:p>
            <a:pPr marL="285750" indent="-285750">
              <a:buFont typeface="Arial" panose="020B0604020202020204" pitchFamily="34" charset="0"/>
              <a:buChar char="•"/>
            </a:pPr>
            <a:r>
              <a:rPr lang="en-US" sz="2000" dirty="0"/>
              <a:t>Use the objective function as a loss function</a:t>
            </a:r>
          </a:p>
          <a:p>
            <a:pPr marL="285750" indent="-285750">
              <a:buFont typeface="Arial" panose="020B0604020202020204" pitchFamily="34" charset="0"/>
              <a:buChar char="•"/>
            </a:pPr>
            <a:r>
              <a:rPr lang="en-US" sz="2000" dirty="0"/>
              <a:t>“Learn” from previous solutions, iterate over time</a:t>
            </a:r>
          </a:p>
          <a:p>
            <a:endParaRPr lang="en-US" sz="2000" dirty="0"/>
          </a:p>
          <a:p>
            <a:endParaRPr lang="en-US" sz="2000" dirty="0"/>
          </a:p>
        </p:txBody>
      </p:sp>
      <p:sp>
        <p:nvSpPr>
          <p:cNvPr id="3" name="Text Placeholder 3">
            <a:extLst>
              <a:ext uri="{FF2B5EF4-FFF2-40B4-BE49-F238E27FC236}">
                <a16:creationId xmlns:a16="http://schemas.microsoft.com/office/drawing/2014/main" id="{9730EA97-5865-2967-A4AC-881C3ECA5399}"/>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
        <p:nvSpPr>
          <p:cNvPr id="9" name="Rectangle 8">
            <a:extLst>
              <a:ext uri="{FF2B5EF4-FFF2-40B4-BE49-F238E27FC236}">
                <a16:creationId xmlns:a16="http://schemas.microsoft.com/office/drawing/2014/main" id="{74A52E59-8508-315C-9271-BE6A28D60F8F}"/>
              </a:ext>
            </a:extLst>
          </p:cNvPr>
          <p:cNvSpPr/>
          <p:nvPr/>
        </p:nvSpPr>
        <p:spPr>
          <a:xfrm>
            <a:off x="7683500" y="3314700"/>
            <a:ext cx="4127500" cy="2438278"/>
          </a:xfrm>
          <a:prstGeom prst="rect">
            <a:avLst/>
          </a:prstGeom>
          <a:solidFill>
            <a:schemeClr val="accent1">
              <a:lumMod val="20000"/>
              <a:lumOff val="80000"/>
            </a:schemeClr>
          </a:solidFill>
          <a:ln>
            <a:solidFill>
              <a:schemeClr val="bg2">
                <a:lumMod val="40000"/>
                <a:lumOff val="60000"/>
              </a:schemeClr>
            </a:solidFill>
          </a:ln>
        </p:spPr>
        <p:style>
          <a:lnRef idx="0">
            <a:scrgbClr r="0" g="0" b="0"/>
          </a:lnRef>
          <a:fillRef idx="0">
            <a:scrgbClr r="0" g="0" b="0"/>
          </a:fillRef>
          <a:effectRef idx="0">
            <a:scrgbClr r="0" g="0" b="0"/>
          </a:effectRef>
          <a:fontRef idx="minor">
            <a:schemeClr val="dk1"/>
          </a:fontRef>
        </p:style>
        <p:txBody>
          <a:bodyPr rtlCol="0" anchor="ctr"/>
          <a:lstStyle/>
          <a:p>
            <a:r>
              <a:rPr lang="en-US" sz="2000" dirty="0">
                <a:solidFill>
                  <a:schemeClr val="tx1"/>
                </a:solidFill>
              </a:rPr>
              <a:t>Objective/loss function can take into account:</a:t>
            </a:r>
          </a:p>
          <a:p>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Run time network congestion</a:t>
            </a:r>
          </a:p>
          <a:p>
            <a:pPr marL="285750" indent="-285750">
              <a:buFont typeface="Arial" panose="020B0604020202020204" pitchFamily="34" charset="0"/>
              <a:buChar char="•"/>
            </a:pPr>
            <a:r>
              <a:rPr lang="en-US" sz="2000" dirty="0">
                <a:solidFill>
                  <a:schemeClr val="tx1"/>
                </a:solidFill>
              </a:rPr>
              <a:t>Start-up latency </a:t>
            </a:r>
          </a:p>
          <a:p>
            <a:pPr marL="285750" indent="-285750">
              <a:buFont typeface="Arial" panose="020B0604020202020204" pitchFamily="34" charset="0"/>
              <a:buChar char="•"/>
            </a:pPr>
            <a:r>
              <a:rPr lang="en-US" sz="2000" dirty="0">
                <a:solidFill>
                  <a:schemeClr val="tx1"/>
                </a:solidFill>
              </a:rPr>
              <a:t>Any other recorded resource or job characteristic</a:t>
            </a:r>
          </a:p>
        </p:txBody>
      </p:sp>
      <p:sp>
        <p:nvSpPr>
          <p:cNvPr id="11" name="Rectangle 10">
            <a:extLst>
              <a:ext uri="{FF2B5EF4-FFF2-40B4-BE49-F238E27FC236}">
                <a16:creationId xmlns:a16="http://schemas.microsoft.com/office/drawing/2014/main" id="{95B840C7-E476-BFF4-91EE-26BC54AAF4A2}"/>
              </a:ext>
            </a:extLst>
          </p:cNvPr>
          <p:cNvSpPr/>
          <p:nvPr/>
        </p:nvSpPr>
        <p:spPr>
          <a:xfrm>
            <a:off x="7683500" y="1739761"/>
            <a:ext cx="4127500" cy="673100"/>
          </a:xfrm>
          <a:prstGeom prst="rect">
            <a:avLst/>
          </a:prstGeom>
          <a:solidFill>
            <a:schemeClr val="bg1">
              <a:lumMod val="85000"/>
            </a:schemeClr>
          </a:solidFill>
          <a:ln>
            <a:solidFill>
              <a:schemeClr val="bg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Resource pools = knapsacks</a:t>
            </a:r>
          </a:p>
        </p:txBody>
      </p:sp>
    </p:spTree>
    <p:extLst>
      <p:ext uri="{BB962C8B-B14F-4D97-AF65-F5344CB8AC3E}">
        <p14:creationId xmlns:p14="http://schemas.microsoft.com/office/powerpoint/2010/main" val="41561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5F8F7-1916-9F54-FE08-347B3AB3B8FB}"/>
              </a:ext>
            </a:extLst>
          </p:cNvPr>
          <p:cNvSpPr>
            <a:spLocks noGrp="1"/>
          </p:cNvSpPr>
          <p:nvPr>
            <p:ph type="title"/>
          </p:nvPr>
        </p:nvSpPr>
        <p:spPr/>
        <p:txBody>
          <a:bodyPr/>
          <a:lstStyle/>
          <a:p>
            <a:pPr algn="ctr"/>
            <a:r>
              <a:rPr lang="en-US" sz="2800" dirty="0"/>
              <a:t>BeeOND Ephemeral Parallel Filesystem</a:t>
            </a:r>
            <a:endParaRPr lang="en-US" dirty="0"/>
          </a:p>
        </p:txBody>
      </p:sp>
      <p:sp>
        <p:nvSpPr>
          <p:cNvPr id="4" name="Slide Number Placeholder 3">
            <a:extLst>
              <a:ext uri="{FF2B5EF4-FFF2-40B4-BE49-F238E27FC236}">
                <a16:creationId xmlns:a16="http://schemas.microsoft.com/office/drawing/2014/main" id="{26378F70-DB2B-279C-8794-379F9044DABA}"/>
              </a:ext>
            </a:extLst>
          </p:cNvPr>
          <p:cNvSpPr>
            <a:spLocks noGrp="1"/>
          </p:cNvSpPr>
          <p:nvPr>
            <p:ph type="sldNum" sz="quarter" idx="4"/>
          </p:nvPr>
        </p:nvSpPr>
        <p:spPr/>
        <p:txBody>
          <a:bodyPr/>
          <a:lstStyle/>
          <a:p>
            <a:fld id="{6FB6B91F-BB11-E946-B7F6-1372EDB8DEC1}" type="slidenum">
              <a:rPr lang="en-US" smtClean="0"/>
              <a:pPr/>
              <a:t>13</a:t>
            </a:fld>
            <a:endParaRPr lang="en-US" dirty="0"/>
          </a:p>
        </p:txBody>
      </p:sp>
      <p:sp>
        <p:nvSpPr>
          <p:cNvPr id="5" name="Slide Number Placeholder 3">
            <a:extLst>
              <a:ext uri="{FF2B5EF4-FFF2-40B4-BE49-F238E27FC236}">
                <a16:creationId xmlns:a16="http://schemas.microsoft.com/office/drawing/2014/main" id="{7D88549D-1F77-F25D-A569-E216FBE2AE6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AB457B-E393-9D4C-BF93-45802A1A220B}" type="slidenum">
              <a:rPr lang="en-US" smtClean="0"/>
              <a:pPr/>
              <a:t>13</a:t>
            </a:fld>
            <a:endParaRPr lang="en-US" dirty="0"/>
          </a:p>
        </p:txBody>
      </p:sp>
      <p:sp>
        <p:nvSpPr>
          <p:cNvPr id="6" name="Rectangle 5">
            <a:extLst>
              <a:ext uri="{FF2B5EF4-FFF2-40B4-BE49-F238E27FC236}">
                <a16:creationId xmlns:a16="http://schemas.microsoft.com/office/drawing/2014/main" id="{A8B1FB0F-F80E-CFD0-5D57-48B4687FF45A}"/>
              </a:ext>
            </a:extLst>
          </p:cNvPr>
          <p:cNvSpPr/>
          <p:nvPr/>
        </p:nvSpPr>
        <p:spPr>
          <a:xfrm>
            <a:off x="191424" y="2615052"/>
            <a:ext cx="3899933" cy="2923674"/>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BACC01-1B74-5015-BE38-83763FAF1685}"/>
              </a:ext>
            </a:extLst>
          </p:cNvPr>
          <p:cNvSpPr txBox="1"/>
          <p:nvPr/>
        </p:nvSpPr>
        <p:spPr>
          <a:xfrm>
            <a:off x="395562" y="2828322"/>
            <a:ext cx="2679032" cy="2123658"/>
          </a:xfrm>
          <a:prstGeom prst="rect">
            <a:avLst/>
          </a:prstGeom>
          <a:noFill/>
        </p:spPr>
        <p:txBody>
          <a:bodyPr wrap="square" rtlCol="0">
            <a:spAutoFit/>
          </a:bodyPr>
          <a:lstStyle/>
          <a:p>
            <a:pPr algn="ctr"/>
            <a:r>
              <a:rPr lang="en-US" sz="4400" dirty="0"/>
              <a:t>BeeOND Parallel Storage</a:t>
            </a:r>
          </a:p>
        </p:txBody>
      </p:sp>
      <p:sp>
        <p:nvSpPr>
          <p:cNvPr id="8" name="Rectangle 7">
            <a:extLst>
              <a:ext uri="{FF2B5EF4-FFF2-40B4-BE49-F238E27FC236}">
                <a16:creationId xmlns:a16="http://schemas.microsoft.com/office/drawing/2014/main" id="{A94DD3E8-6572-F04D-96B8-9C8C4A50EBF5}"/>
              </a:ext>
            </a:extLst>
          </p:cNvPr>
          <p:cNvSpPr/>
          <p:nvPr/>
        </p:nvSpPr>
        <p:spPr>
          <a:xfrm>
            <a:off x="6421549" y="3053553"/>
            <a:ext cx="5470359" cy="925513"/>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FF2AE8-F62E-A572-9FB5-78D9921E2143}"/>
              </a:ext>
            </a:extLst>
          </p:cNvPr>
          <p:cNvSpPr/>
          <p:nvPr/>
        </p:nvSpPr>
        <p:spPr>
          <a:xfrm>
            <a:off x="6421549" y="4312858"/>
            <a:ext cx="5470359" cy="925513"/>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056111-BC6D-9380-09A8-C5DCFB8D4A61}"/>
              </a:ext>
            </a:extLst>
          </p:cNvPr>
          <p:cNvSpPr/>
          <p:nvPr/>
        </p:nvSpPr>
        <p:spPr>
          <a:xfrm>
            <a:off x="6421548" y="5572163"/>
            <a:ext cx="5470359" cy="925513"/>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EE4982-D067-2352-ABEC-C391B11DDF9E}"/>
              </a:ext>
            </a:extLst>
          </p:cNvPr>
          <p:cNvSpPr txBox="1"/>
          <p:nvPr/>
        </p:nvSpPr>
        <p:spPr>
          <a:xfrm>
            <a:off x="6694265" y="3187253"/>
            <a:ext cx="4732421" cy="584775"/>
          </a:xfrm>
          <a:prstGeom prst="rect">
            <a:avLst/>
          </a:prstGeom>
          <a:noFill/>
        </p:spPr>
        <p:txBody>
          <a:bodyPr wrap="square" rtlCol="0">
            <a:spAutoFit/>
          </a:bodyPr>
          <a:lstStyle/>
          <a:p>
            <a:pPr algn="ctr"/>
            <a:r>
              <a:rPr lang="en-US" sz="3200" b="1" dirty="0" err="1"/>
              <a:t>Lustre</a:t>
            </a:r>
            <a:endParaRPr lang="en-US" sz="3200" b="1" dirty="0"/>
          </a:p>
        </p:txBody>
      </p:sp>
      <p:sp>
        <p:nvSpPr>
          <p:cNvPr id="12" name="TextBox 11">
            <a:extLst>
              <a:ext uri="{FF2B5EF4-FFF2-40B4-BE49-F238E27FC236}">
                <a16:creationId xmlns:a16="http://schemas.microsoft.com/office/drawing/2014/main" id="{1CE2060D-1A35-7BCC-E1AA-23C522090EAB}"/>
              </a:ext>
            </a:extLst>
          </p:cNvPr>
          <p:cNvSpPr txBox="1"/>
          <p:nvPr/>
        </p:nvSpPr>
        <p:spPr>
          <a:xfrm>
            <a:off x="6790516" y="4515390"/>
            <a:ext cx="4732421" cy="584775"/>
          </a:xfrm>
          <a:prstGeom prst="rect">
            <a:avLst/>
          </a:prstGeom>
          <a:noFill/>
        </p:spPr>
        <p:txBody>
          <a:bodyPr wrap="square" rtlCol="0">
            <a:spAutoFit/>
          </a:bodyPr>
          <a:lstStyle/>
          <a:p>
            <a:pPr algn="ctr"/>
            <a:r>
              <a:rPr lang="en-US" sz="3200" b="1" dirty="0"/>
              <a:t>GPFS</a:t>
            </a:r>
          </a:p>
        </p:txBody>
      </p:sp>
      <p:sp>
        <p:nvSpPr>
          <p:cNvPr id="13" name="TextBox 12">
            <a:extLst>
              <a:ext uri="{FF2B5EF4-FFF2-40B4-BE49-F238E27FC236}">
                <a16:creationId xmlns:a16="http://schemas.microsoft.com/office/drawing/2014/main" id="{F1D1D8D8-26CD-7A13-25A0-E9DEB443C1C2}"/>
              </a:ext>
            </a:extLst>
          </p:cNvPr>
          <p:cNvSpPr txBox="1"/>
          <p:nvPr/>
        </p:nvSpPr>
        <p:spPr>
          <a:xfrm>
            <a:off x="6790516" y="5742531"/>
            <a:ext cx="4732421" cy="584775"/>
          </a:xfrm>
          <a:prstGeom prst="rect">
            <a:avLst/>
          </a:prstGeom>
          <a:noFill/>
        </p:spPr>
        <p:txBody>
          <a:bodyPr wrap="square" rtlCol="0">
            <a:spAutoFit/>
          </a:bodyPr>
          <a:lstStyle/>
          <a:p>
            <a:pPr algn="ctr"/>
            <a:r>
              <a:rPr lang="en-US" sz="3200" b="1" dirty="0"/>
              <a:t>NFS</a:t>
            </a:r>
          </a:p>
        </p:txBody>
      </p:sp>
      <p:sp>
        <p:nvSpPr>
          <p:cNvPr id="14" name="TextBox 13">
            <a:extLst>
              <a:ext uri="{FF2B5EF4-FFF2-40B4-BE49-F238E27FC236}">
                <a16:creationId xmlns:a16="http://schemas.microsoft.com/office/drawing/2014/main" id="{70FD8858-78FC-5434-C94C-33329E2FC1C0}"/>
              </a:ext>
            </a:extLst>
          </p:cNvPr>
          <p:cNvSpPr txBox="1"/>
          <p:nvPr/>
        </p:nvSpPr>
        <p:spPr>
          <a:xfrm>
            <a:off x="3693226" y="4790976"/>
            <a:ext cx="2772204" cy="1077218"/>
          </a:xfrm>
          <a:prstGeom prst="rect">
            <a:avLst/>
          </a:prstGeom>
          <a:noFill/>
        </p:spPr>
        <p:txBody>
          <a:bodyPr wrap="square" rtlCol="0">
            <a:spAutoFit/>
          </a:bodyPr>
          <a:lstStyle/>
          <a:p>
            <a:pPr algn="ctr"/>
            <a:r>
              <a:rPr lang="en-US" sz="3200" dirty="0"/>
              <a:t>Copy In/</a:t>
            </a:r>
          </a:p>
          <a:p>
            <a:pPr algn="ctr"/>
            <a:r>
              <a:rPr lang="en-US" sz="3200" dirty="0"/>
              <a:t>Copy Out</a:t>
            </a:r>
            <a:endParaRPr lang="en-US" sz="3200" dirty="0">
              <a:solidFill>
                <a:schemeClr val="bg1"/>
              </a:solidFill>
            </a:endParaRPr>
          </a:p>
        </p:txBody>
      </p:sp>
      <p:cxnSp>
        <p:nvCxnSpPr>
          <p:cNvPr id="15" name="Straight Arrow Connector 14">
            <a:extLst>
              <a:ext uri="{FF2B5EF4-FFF2-40B4-BE49-F238E27FC236}">
                <a16:creationId xmlns:a16="http://schemas.microsoft.com/office/drawing/2014/main" id="{01D18125-B058-EBF8-6821-4FE2BE28E035}"/>
              </a:ext>
            </a:extLst>
          </p:cNvPr>
          <p:cNvCxnSpPr/>
          <p:nvPr/>
        </p:nvCxnSpPr>
        <p:spPr>
          <a:xfrm flipV="1">
            <a:off x="4059897" y="3258539"/>
            <a:ext cx="1491917" cy="56099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BB59BB0-46AE-AB76-5C47-A4746E82B5D3}"/>
              </a:ext>
            </a:extLst>
          </p:cNvPr>
          <p:cNvCxnSpPr>
            <a:cxnSpLocks/>
          </p:cNvCxnSpPr>
          <p:nvPr/>
        </p:nvCxnSpPr>
        <p:spPr>
          <a:xfrm>
            <a:off x="4091357" y="5670533"/>
            <a:ext cx="1354937" cy="487896"/>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C52315F-01B6-0D85-359B-85411C0C502B}"/>
              </a:ext>
            </a:extLst>
          </p:cNvPr>
          <p:cNvSpPr/>
          <p:nvPr/>
        </p:nvSpPr>
        <p:spPr>
          <a:xfrm>
            <a:off x="6421546" y="1825784"/>
            <a:ext cx="5470359" cy="925513"/>
          </a:xfrm>
          <a:prstGeom prst="rect">
            <a:avLst/>
          </a:prstGeom>
          <a:solidFill>
            <a:srgbClr val="FF4ED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8" name="TextBox 17">
            <a:extLst>
              <a:ext uri="{FF2B5EF4-FFF2-40B4-BE49-F238E27FC236}">
                <a16:creationId xmlns:a16="http://schemas.microsoft.com/office/drawing/2014/main" id="{F54CA1E4-7711-8307-F514-B43815F10938}"/>
              </a:ext>
            </a:extLst>
          </p:cNvPr>
          <p:cNvSpPr txBox="1"/>
          <p:nvPr/>
        </p:nvSpPr>
        <p:spPr>
          <a:xfrm>
            <a:off x="6731731" y="2030277"/>
            <a:ext cx="4732421" cy="584775"/>
          </a:xfrm>
          <a:prstGeom prst="rect">
            <a:avLst/>
          </a:prstGeom>
          <a:noFill/>
        </p:spPr>
        <p:txBody>
          <a:bodyPr wrap="square" rtlCol="0">
            <a:spAutoFit/>
          </a:bodyPr>
          <a:lstStyle/>
          <a:p>
            <a:pPr algn="ctr"/>
            <a:r>
              <a:rPr lang="en-US" sz="3200" b="1" dirty="0" err="1"/>
              <a:t>BeeGFS</a:t>
            </a:r>
            <a:endParaRPr lang="en-US" sz="3200" b="1" dirty="0"/>
          </a:p>
        </p:txBody>
      </p:sp>
      <p:sp>
        <p:nvSpPr>
          <p:cNvPr id="19" name="Up-Down Arrow 18">
            <a:extLst>
              <a:ext uri="{FF2B5EF4-FFF2-40B4-BE49-F238E27FC236}">
                <a16:creationId xmlns:a16="http://schemas.microsoft.com/office/drawing/2014/main" id="{6D365655-F1C6-9C7F-A9AC-2DCE21095E82}"/>
              </a:ext>
            </a:extLst>
          </p:cNvPr>
          <p:cNvSpPr/>
          <p:nvPr/>
        </p:nvSpPr>
        <p:spPr>
          <a:xfrm rot="5400000">
            <a:off x="4368461" y="2749595"/>
            <a:ext cx="1712498" cy="2174649"/>
          </a:xfrm>
          <a:prstGeom prst="upDownArrow">
            <a:avLst/>
          </a:prstGeom>
          <a:solidFill>
            <a:srgbClr val="F5165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BFECE50-7089-4AB0-A52A-0A894C44C1F7}"/>
              </a:ext>
            </a:extLst>
          </p:cNvPr>
          <p:cNvPicPr>
            <a:picLocks noChangeAspect="1"/>
          </p:cNvPicPr>
          <p:nvPr/>
        </p:nvPicPr>
        <p:blipFill>
          <a:blip r:embed="rId2"/>
          <a:stretch>
            <a:fillRect/>
          </a:stretch>
        </p:blipFill>
        <p:spPr>
          <a:xfrm>
            <a:off x="3021437" y="3479640"/>
            <a:ext cx="789045" cy="771077"/>
          </a:xfrm>
          <a:prstGeom prst="rect">
            <a:avLst/>
          </a:prstGeom>
          <a:effectLst>
            <a:outerShdw blurRad="50800" dist="38100" algn="l" rotWithShape="0">
              <a:prstClr val="black">
                <a:alpha val="40000"/>
              </a:prstClr>
            </a:outerShdw>
          </a:effectLst>
        </p:spPr>
      </p:pic>
      <p:pic>
        <p:nvPicPr>
          <p:cNvPr id="21" name="Picture 20">
            <a:extLst>
              <a:ext uri="{FF2B5EF4-FFF2-40B4-BE49-F238E27FC236}">
                <a16:creationId xmlns:a16="http://schemas.microsoft.com/office/drawing/2014/main" id="{F73509AE-05DC-59CA-47B3-7B35B61F0E18}"/>
              </a:ext>
            </a:extLst>
          </p:cNvPr>
          <p:cNvPicPr>
            <a:picLocks noChangeAspect="1"/>
          </p:cNvPicPr>
          <p:nvPr/>
        </p:nvPicPr>
        <p:blipFill>
          <a:blip r:embed="rId2"/>
          <a:stretch>
            <a:fillRect/>
          </a:stretch>
        </p:blipFill>
        <p:spPr>
          <a:xfrm>
            <a:off x="10434590" y="1903001"/>
            <a:ext cx="789045" cy="771077"/>
          </a:xfrm>
          <a:prstGeom prst="rect">
            <a:avLst/>
          </a:prstGeom>
          <a:effectLst>
            <a:outerShdw blurRad="50800" dist="38100" dir="5400000" algn="t" rotWithShape="0">
              <a:prstClr val="black">
                <a:alpha val="40000"/>
              </a:prstClr>
            </a:outerShdw>
          </a:effectLst>
        </p:spPr>
      </p:pic>
      <p:pic>
        <p:nvPicPr>
          <p:cNvPr id="22" name="Picture 21">
            <a:extLst>
              <a:ext uri="{FF2B5EF4-FFF2-40B4-BE49-F238E27FC236}">
                <a16:creationId xmlns:a16="http://schemas.microsoft.com/office/drawing/2014/main" id="{A235F188-6800-A1C1-9B2B-C09ED89FFF11}"/>
              </a:ext>
            </a:extLst>
          </p:cNvPr>
          <p:cNvPicPr>
            <a:picLocks noChangeAspect="1"/>
          </p:cNvPicPr>
          <p:nvPr/>
        </p:nvPicPr>
        <p:blipFill>
          <a:blip r:embed="rId2"/>
          <a:stretch>
            <a:fillRect/>
          </a:stretch>
        </p:blipFill>
        <p:spPr>
          <a:xfrm>
            <a:off x="9060475" y="264223"/>
            <a:ext cx="581892" cy="568641"/>
          </a:xfrm>
          <a:prstGeom prst="rect">
            <a:avLst/>
          </a:prstGeom>
        </p:spPr>
      </p:pic>
      <p:sp>
        <p:nvSpPr>
          <p:cNvPr id="23" name="TextBox 22">
            <a:extLst>
              <a:ext uri="{FF2B5EF4-FFF2-40B4-BE49-F238E27FC236}">
                <a16:creationId xmlns:a16="http://schemas.microsoft.com/office/drawing/2014/main" id="{22EF3007-2350-7320-8E26-2667D396146F}"/>
              </a:ext>
            </a:extLst>
          </p:cNvPr>
          <p:cNvSpPr txBox="1"/>
          <p:nvPr/>
        </p:nvSpPr>
        <p:spPr>
          <a:xfrm>
            <a:off x="830514" y="1274911"/>
            <a:ext cx="2316480" cy="1682512"/>
          </a:xfrm>
          <a:prstGeom prst="rect">
            <a:avLst/>
          </a:prstGeom>
          <a:noFill/>
        </p:spPr>
        <p:txBody>
          <a:bodyPr wrap="square" rtlCol="0">
            <a:spAutoFit/>
          </a:bodyPr>
          <a:lstStyle/>
          <a:p>
            <a:pPr>
              <a:spcBef>
                <a:spcPts val="1000"/>
              </a:spcBef>
              <a:spcAft>
                <a:spcPts val="600"/>
              </a:spcAft>
            </a:pPr>
            <a:r>
              <a:rPr lang="en-US" dirty="0"/>
              <a:t>BeeOND can be used for Burst Buffering and Temporary Storage</a:t>
            </a:r>
          </a:p>
          <a:p>
            <a:pPr algn="l">
              <a:spcBef>
                <a:spcPts val="1000"/>
              </a:spcBef>
              <a:spcAft>
                <a:spcPts val="600"/>
              </a:spcAft>
            </a:pPr>
            <a:endParaRPr lang="en-US" dirty="0" err="1"/>
          </a:p>
        </p:txBody>
      </p:sp>
      <p:sp>
        <p:nvSpPr>
          <p:cNvPr id="3" name="Text Placeholder 3">
            <a:extLst>
              <a:ext uri="{FF2B5EF4-FFF2-40B4-BE49-F238E27FC236}">
                <a16:creationId xmlns:a16="http://schemas.microsoft.com/office/drawing/2014/main" id="{6D1D4507-611A-E689-E0FF-BE0CAE047406}"/>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207291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44F8C4-202F-5748-954E-E748CC614D70}"/>
              </a:ext>
            </a:extLst>
          </p:cNvPr>
          <p:cNvSpPr>
            <a:spLocks noGrp="1"/>
          </p:cNvSpPr>
          <p:nvPr>
            <p:ph type="title"/>
          </p:nvPr>
        </p:nvSpPr>
        <p:spPr/>
        <p:txBody>
          <a:bodyPr>
            <a:normAutofit fontScale="90000"/>
          </a:bodyPr>
          <a:lstStyle/>
          <a:p>
            <a:pPr algn="ctr"/>
            <a:br>
              <a:rPr lang="en-US" dirty="0"/>
            </a:br>
            <a:r>
              <a:rPr lang="en-US" sz="2800" dirty="0"/>
              <a:t>BeeOND Ephemeral Parallel Filesystem</a:t>
            </a:r>
            <a:br>
              <a:rPr lang="en-US" dirty="0"/>
            </a:br>
            <a:r>
              <a:rPr lang="en-US" dirty="0"/>
              <a:t> </a:t>
            </a:r>
            <a:r>
              <a:rPr lang="en-US" dirty="0" err="1"/>
              <a:t>BeeGFS</a:t>
            </a:r>
            <a:r>
              <a:rPr lang="en-US" dirty="0"/>
              <a:t> Provided BeeOND Start-Up</a:t>
            </a:r>
            <a:br>
              <a:rPr lang="en-US" dirty="0"/>
            </a:br>
            <a:endParaRPr lang="en-US" dirty="0"/>
          </a:p>
        </p:txBody>
      </p:sp>
      <p:sp>
        <p:nvSpPr>
          <p:cNvPr id="4" name="Slide Number Placeholder 3">
            <a:extLst>
              <a:ext uri="{FF2B5EF4-FFF2-40B4-BE49-F238E27FC236}">
                <a16:creationId xmlns:a16="http://schemas.microsoft.com/office/drawing/2014/main" id="{69C24318-C227-C14C-8797-6BDA81B9987F}"/>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defPPr>
              <a:defRPr lang="en-US"/>
            </a:defPPr>
            <a:lvl1pPr marL="0" algn="ctr" defTabSz="457200" rtl="0" eaLnBrk="1" latinLnBrk="0" hangingPunct="1">
              <a:defRPr sz="1400" b="0" i="0" kern="1200">
                <a:solidFill>
                  <a:schemeClr val="bg1">
                    <a:lumMod val="50000"/>
                  </a:schemeClr>
                </a:solidFill>
                <a:latin typeface="Open Sans" panose="020B06060305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B149FD-26F7-3645-B4E7-BA8B8CC5EEA8}" type="slidenum">
              <a:rPr lang="en-US" smtClean="0"/>
              <a:pPr/>
              <a:t>14</a:t>
            </a:fld>
            <a:endParaRPr lang="en-US" dirty="0"/>
          </a:p>
        </p:txBody>
      </p:sp>
      <p:sp>
        <p:nvSpPr>
          <p:cNvPr id="2" name="Oval 1">
            <a:extLst>
              <a:ext uri="{FF2B5EF4-FFF2-40B4-BE49-F238E27FC236}">
                <a16:creationId xmlns:a16="http://schemas.microsoft.com/office/drawing/2014/main" id="{D48D5382-227D-6933-ED3D-1D2B8DA2954E}"/>
              </a:ext>
            </a:extLst>
          </p:cNvPr>
          <p:cNvSpPr/>
          <p:nvPr/>
        </p:nvSpPr>
        <p:spPr>
          <a:xfrm>
            <a:off x="643276" y="2408321"/>
            <a:ext cx="1070263" cy="10287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Start</a:t>
            </a:r>
          </a:p>
        </p:txBody>
      </p:sp>
      <p:sp>
        <p:nvSpPr>
          <p:cNvPr id="7" name="Oval 6">
            <a:extLst>
              <a:ext uri="{FF2B5EF4-FFF2-40B4-BE49-F238E27FC236}">
                <a16:creationId xmlns:a16="http://schemas.microsoft.com/office/drawing/2014/main" id="{3DDE0787-4B1D-5174-4136-E23EF18425A7}"/>
              </a:ext>
            </a:extLst>
          </p:cNvPr>
          <p:cNvSpPr/>
          <p:nvPr/>
        </p:nvSpPr>
        <p:spPr>
          <a:xfrm>
            <a:off x="2229832" y="2408321"/>
            <a:ext cx="1797416"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Slurm Allocates Nodes</a:t>
            </a:r>
          </a:p>
        </p:txBody>
      </p:sp>
      <p:sp>
        <p:nvSpPr>
          <p:cNvPr id="11" name="Oval 10">
            <a:extLst>
              <a:ext uri="{FF2B5EF4-FFF2-40B4-BE49-F238E27FC236}">
                <a16:creationId xmlns:a16="http://schemas.microsoft.com/office/drawing/2014/main" id="{94D2D7FF-B795-7181-3D08-569F2AFFA180}"/>
              </a:ext>
            </a:extLst>
          </p:cNvPr>
          <p:cNvSpPr/>
          <p:nvPr/>
        </p:nvSpPr>
        <p:spPr>
          <a:xfrm>
            <a:off x="4543541" y="2408321"/>
            <a:ext cx="1925570"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a:t>
            </a:r>
          </a:p>
          <a:p>
            <a:pPr algn="ctr"/>
            <a:r>
              <a:rPr lang="en-US" dirty="0">
                <a:solidFill>
                  <a:schemeClr val="tx1"/>
                </a:solidFill>
              </a:rPr>
              <a:t>Creates Node List</a:t>
            </a:r>
            <a:endParaRPr lang="en-US" dirty="0"/>
          </a:p>
        </p:txBody>
      </p:sp>
      <p:sp>
        <p:nvSpPr>
          <p:cNvPr id="14" name="Oval 13">
            <a:extLst>
              <a:ext uri="{FF2B5EF4-FFF2-40B4-BE49-F238E27FC236}">
                <a16:creationId xmlns:a16="http://schemas.microsoft.com/office/drawing/2014/main" id="{D8277054-6C7E-62F1-B012-B2309390938F}"/>
              </a:ext>
            </a:extLst>
          </p:cNvPr>
          <p:cNvSpPr/>
          <p:nvPr/>
        </p:nvSpPr>
        <p:spPr>
          <a:xfrm>
            <a:off x="6985404" y="2400300"/>
            <a:ext cx="2602711"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a:t>
            </a:r>
          </a:p>
          <a:p>
            <a:pPr algn="ctr"/>
            <a:r>
              <a:rPr lang="en-US" dirty="0">
                <a:solidFill>
                  <a:schemeClr val="tx1"/>
                </a:solidFill>
              </a:rPr>
              <a:t>Manually Starts Filesystem</a:t>
            </a:r>
            <a:endParaRPr lang="en-US" dirty="0"/>
          </a:p>
        </p:txBody>
      </p:sp>
      <p:sp>
        <p:nvSpPr>
          <p:cNvPr id="16" name="Oval 15">
            <a:extLst>
              <a:ext uri="{FF2B5EF4-FFF2-40B4-BE49-F238E27FC236}">
                <a16:creationId xmlns:a16="http://schemas.microsoft.com/office/drawing/2014/main" id="{3F291984-0C49-F2DA-B856-77B7F3AFFB1B}"/>
              </a:ext>
            </a:extLst>
          </p:cNvPr>
          <p:cNvSpPr/>
          <p:nvPr/>
        </p:nvSpPr>
        <p:spPr>
          <a:xfrm>
            <a:off x="279698" y="4625494"/>
            <a:ext cx="1950133"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Runs Application</a:t>
            </a:r>
          </a:p>
        </p:txBody>
      </p:sp>
      <p:sp>
        <p:nvSpPr>
          <p:cNvPr id="17" name="Oval 16">
            <a:extLst>
              <a:ext uri="{FF2B5EF4-FFF2-40B4-BE49-F238E27FC236}">
                <a16:creationId xmlns:a16="http://schemas.microsoft.com/office/drawing/2014/main" id="{536FB762-3C02-F06D-74B4-22CC35784C7F}"/>
              </a:ext>
            </a:extLst>
          </p:cNvPr>
          <p:cNvSpPr/>
          <p:nvPr/>
        </p:nvSpPr>
        <p:spPr>
          <a:xfrm>
            <a:off x="3098055" y="4625494"/>
            <a:ext cx="1950133"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Copies off Data</a:t>
            </a:r>
          </a:p>
        </p:txBody>
      </p:sp>
      <p:sp>
        <p:nvSpPr>
          <p:cNvPr id="18" name="Oval 17">
            <a:extLst>
              <a:ext uri="{FF2B5EF4-FFF2-40B4-BE49-F238E27FC236}">
                <a16:creationId xmlns:a16="http://schemas.microsoft.com/office/drawing/2014/main" id="{08A116F5-57C7-B4EE-E643-D79CFABA435E}"/>
              </a:ext>
            </a:extLst>
          </p:cNvPr>
          <p:cNvSpPr/>
          <p:nvPr/>
        </p:nvSpPr>
        <p:spPr>
          <a:xfrm>
            <a:off x="5542500" y="4625494"/>
            <a:ext cx="2602711"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Manually Stops Filesystem</a:t>
            </a:r>
          </a:p>
        </p:txBody>
      </p:sp>
      <p:sp>
        <p:nvSpPr>
          <p:cNvPr id="20" name="Oval 19">
            <a:extLst>
              <a:ext uri="{FF2B5EF4-FFF2-40B4-BE49-F238E27FC236}">
                <a16:creationId xmlns:a16="http://schemas.microsoft.com/office/drawing/2014/main" id="{A9AAB3C2-B893-D958-80A5-AAF3F8B3F9F3}"/>
              </a:ext>
            </a:extLst>
          </p:cNvPr>
          <p:cNvSpPr/>
          <p:nvPr/>
        </p:nvSpPr>
        <p:spPr>
          <a:xfrm>
            <a:off x="10900511" y="4625494"/>
            <a:ext cx="1070263" cy="10287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cxnSp>
        <p:nvCxnSpPr>
          <p:cNvPr id="22" name="Straight Arrow Connector 21">
            <a:extLst>
              <a:ext uri="{FF2B5EF4-FFF2-40B4-BE49-F238E27FC236}">
                <a16:creationId xmlns:a16="http://schemas.microsoft.com/office/drawing/2014/main" id="{8462527D-CFDD-4121-D2B3-2DEBE696B1B2}"/>
              </a:ext>
            </a:extLst>
          </p:cNvPr>
          <p:cNvCxnSpPr>
            <a:stCxn id="2" idx="6"/>
            <a:endCxn id="7" idx="2"/>
          </p:cNvCxnSpPr>
          <p:nvPr/>
        </p:nvCxnSpPr>
        <p:spPr>
          <a:xfrm>
            <a:off x="1713539" y="2922671"/>
            <a:ext cx="516293"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7CD14E6-4B52-E35E-0CE9-8399BE09D955}"/>
              </a:ext>
            </a:extLst>
          </p:cNvPr>
          <p:cNvCxnSpPr/>
          <p:nvPr/>
        </p:nvCxnSpPr>
        <p:spPr>
          <a:xfrm>
            <a:off x="4027248" y="2922671"/>
            <a:ext cx="516293"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F28E207-5FE9-F939-CD25-EA6EDEEF7098}"/>
              </a:ext>
            </a:extLst>
          </p:cNvPr>
          <p:cNvCxnSpPr/>
          <p:nvPr/>
        </p:nvCxnSpPr>
        <p:spPr>
          <a:xfrm>
            <a:off x="6469111" y="2922671"/>
            <a:ext cx="516293"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3440428D-D58B-D990-763C-2C5F4EFECEA7}"/>
              </a:ext>
            </a:extLst>
          </p:cNvPr>
          <p:cNvCxnSpPr/>
          <p:nvPr/>
        </p:nvCxnSpPr>
        <p:spPr>
          <a:xfrm>
            <a:off x="9588115" y="2874532"/>
            <a:ext cx="516293"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3C09CF56-3E14-7555-CA15-7115254B70CF}"/>
              </a:ext>
            </a:extLst>
          </p:cNvPr>
          <p:cNvCxnSpPr>
            <a:cxnSpLocks/>
          </p:cNvCxnSpPr>
          <p:nvPr/>
        </p:nvCxnSpPr>
        <p:spPr>
          <a:xfrm>
            <a:off x="2229831" y="5117627"/>
            <a:ext cx="883040" cy="22217"/>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77D5CBFA-987A-24CA-5841-6217F1C88F4E}"/>
              </a:ext>
            </a:extLst>
          </p:cNvPr>
          <p:cNvCxnSpPr>
            <a:cxnSpLocks/>
            <a:stCxn id="17" idx="6"/>
          </p:cNvCxnSpPr>
          <p:nvPr/>
        </p:nvCxnSpPr>
        <p:spPr>
          <a:xfrm>
            <a:off x="5048188" y="5139844"/>
            <a:ext cx="485660"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466B339E-3E38-0642-1C5F-46BE504BC98A}"/>
              </a:ext>
            </a:extLst>
          </p:cNvPr>
          <p:cNvCxnSpPr>
            <a:cxnSpLocks/>
          </p:cNvCxnSpPr>
          <p:nvPr/>
        </p:nvCxnSpPr>
        <p:spPr>
          <a:xfrm>
            <a:off x="10567555" y="5139844"/>
            <a:ext cx="345664"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7C217A8B-3859-234A-6638-A18EC7E019B7}"/>
              </a:ext>
            </a:extLst>
          </p:cNvPr>
          <p:cNvCxnSpPr>
            <a:cxnSpLocks/>
            <a:stCxn id="15" idx="4"/>
            <a:endCxn id="16" idx="0"/>
          </p:cNvCxnSpPr>
          <p:nvPr/>
        </p:nvCxnSpPr>
        <p:spPr>
          <a:xfrm flipH="1">
            <a:off x="1254765" y="3429000"/>
            <a:ext cx="9748351" cy="1196494"/>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3E4A150A-23EE-3065-6050-BC2F601A52BB}"/>
              </a:ext>
            </a:extLst>
          </p:cNvPr>
          <p:cNvSpPr txBox="1"/>
          <p:nvPr/>
        </p:nvSpPr>
        <p:spPr>
          <a:xfrm>
            <a:off x="1971685" y="1292871"/>
            <a:ext cx="5726963" cy="646331"/>
          </a:xfrm>
          <a:prstGeom prst="rect">
            <a:avLst/>
          </a:prstGeom>
          <a:noFill/>
        </p:spPr>
        <p:txBody>
          <a:bodyPr wrap="square" rtlCol="0">
            <a:spAutoFit/>
          </a:bodyPr>
          <a:lstStyle/>
          <a:p>
            <a:r>
              <a:rPr lang="en-US" b="1" dirty="0"/>
              <a:t>Clunky for Customers to Operate</a:t>
            </a:r>
          </a:p>
          <a:p>
            <a:r>
              <a:rPr lang="en-US" b="1" dirty="0"/>
              <a:t>Start and Stop take more time to run---Latency</a:t>
            </a:r>
          </a:p>
        </p:txBody>
      </p:sp>
      <p:sp>
        <p:nvSpPr>
          <p:cNvPr id="37" name="Sun 36">
            <a:extLst>
              <a:ext uri="{FF2B5EF4-FFF2-40B4-BE49-F238E27FC236}">
                <a16:creationId xmlns:a16="http://schemas.microsoft.com/office/drawing/2014/main" id="{20B314D2-D00C-E803-7E1C-2CE9A3ABD635}"/>
              </a:ext>
            </a:extLst>
          </p:cNvPr>
          <p:cNvSpPr/>
          <p:nvPr/>
        </p:nvSpPr>
        <p:spPr>
          <a:xfrm>
            <a:off x="761938" y="1211930"/>
            <a:ext cx="985652" cy="795245"/>
          </a:xfrm>
          <a:prstGeom prst="su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C0FAA02-6140-798A-9694-86420713C767}"/>
              </a:ext>
            </a:extLst>
          </p:cNvPr>
          <p:cNvSpPr/>
          <p:nvPr/>
        </p:nvSpPr>
        <p:spPr>
          <a:xfrm>
            <a:off x="8490875" y="4614385"/>
            <a:ext cx="2076680"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Slurm Deallocates Nodes</a:t>
            </a:r>
          </a:p>
        </p:txBody>
      </p:sp>
      <p:cxnSp>
        <p:nvCxnSpPr>
          <p:cNvPr id="42" name="Straight Arrow Connector 41">
            <a:extLst>
              <a:ext uri="{FF2B5EF4-FFF2-40B4-BE49-F238E27FC236}">
                <a16:creationId xmlns:a16="http://schemas.microsoft.com/office/drawing/2014/main" id="{AA4D9888-7FB9-5E99-70CB-502899658E34}"/>
              </a:ext>
            </a:extLst>
          </p:cNvPr>
          <p:cNvCxnSpPr>
            <a:cxnSpLocks/>
          </p:cNvCxnSpPr>
          <p:nvPr/>
        </p:nvCxnSpPr>
        <p:spPr>
          <a:xfrm>
            <a:off x="8145211" y="5110507"/>
            <a:ext cx="345664"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0F06F93A-D041-4EEE-EB4D-85D1F36A8A7B}"/>
              </a:ext>
            </a:extLst>
          </p:cNvPr>
          <p:cNvPicPr>
            <a:picLocks noChangeAspect="1"/>
          </p:cNvPicPr>
          <p:nvPr/>
        </p:nvPicPr>
        <p:blipFill>
          <a:blip r:embed="rId2"/>
          <a:stretch>
            <a:fillRect/>
          </a:stretch>
        </p:blipFill>
        <p:spPr>
          <a:xfrm>
            <a:off x="8318043" y="612047"/>
            <a:ext cx="581892" cy="568641"/>
          </a:xfrm>
          <a:prstGeom prst="rect">
            <a:avLst/>
          </a:prstGeom>
        </p:spPr>
      </p:pic>
      <p:sp>
        <p:nvSpPr>
          <p:cNvPr id="5" name="Text Placeholder 3">
            <a:extLst>
              <a:ext uri="{FF2B5EF4-FFF2-40B4-BE49-F238E27FC236}">
                <a16:creationId xmlns:a16="http://schemas.microsoft.com/office/drawing/2014/main" id="{4E0A7ED5-69D4-B463-6CBF-DE71C34FB88D}"/>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
        <p:nvSpPr>
          <p:cNvPr id="15" name="Oval 14">
            <a:extLst>
              <a:ext uri="{FF2B5EF4-FFF2-40B4-BE49-F238E27FC236}">
                <a16:creationId xmlns:a16="http://schemas.microsoft.com/office/drawing/2014/main" id="{D52FF919-84B6-8524-BE6C-681BFF7E3BEC}"/>
              </a:ext>
            </a:extLst>
          </p:cNvPr>
          <p:cNvSpPr/>
          <p:nvPr/>
        </p:nvSpPr>
        <p:spPr>
          <a:xfrm>
            <a:off x="10104408" y="2400300"/>
            <a:ext cx="1797416"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Inputs Data</a:t>
            </a:r>
          </a:p>
        </p:txBody>
      </p:sp>
    </p:spTree>
    <p:extLst>
      <p:ext uri="{BB962C8B-B14F-4D97-AF65-F5344CB8AC3E}">
        <p14:creationId xmlns:p14="http://schemas.microsoft.com/office/powerpoint/2010/main" val="210984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9A2CE0-CC8F-95F0-D6E6-D108C9292B45}"/>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defPPr>
              <a:defRPr lang="en-US"/>
            </a:defPPr>
            <a:lvl1pPr marL="0" algn="ctr" defTabSz="457200" rtl="0" eaLnBrk="1" latinLnBrk="0" hangingPunct="1">
              <a:defRPr sz="1400" b="0" i="0" kern="1200">
                <a:solidFill>
                  <a:schemeClr val="bg1">
                    <a:lumMod val="50000"/>
                  </a:schemeClr>
                </a:solidFill>
                <a:latin typeface="Open Sans" panose="020B06060305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F6B149FD-26F7-3645-B4E7-BA8B8CC5EEA8}" type="slidenum">
              <a:rPr lang="en-US" smtClean="0"/>
              <a:pPr algn="ctr"/>
              <a:t>15</a:t>
            </a:fld>
            <a:endParaRPr lang="en-US" dirty="0"/>
          </a:p>
        </p:txBody>
      </p:sp>
      <p:sp>
        <p:nvSpPr>
          <p:cNvPr id="5" name="Rectangle 4">
            <a:extLst>
              <a:ext uri="{FF2B5EF4-FFF2-40B4-BE49-F238E27FC236}">
                <a16:creationId xmlns:a16="http://schemas.microsoft.com/office/drawing/2014/main" id="{B3FCAFED-8FE1-5A23-A98D-1A43AA271892}"/>
              </a:ext>
            </a:extLst>
          </p:cNvPr>
          <p:cNvSpPr/>
          <p:nvPr/>
        </p:nvSpPr>
        <p:spPr>
          <a:xfrm>
            <a:off x="908550" y="4143978"/>
            <a:ext cx="4536374" cy="100146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Sandia Custom Start Script</a:t>
            </a:r>
          </a:p>
        </p:txBody>
      </p:sp>
      <p:sp>
        <p:nvSpPr>
          <p:cNvPr id="6" name="Rectangle 5">
            <a:extLst>
              <a:ext uri="{FF2B5EF4-FFF2-40B4-BE49-F238E27FC236}">
                <a16:creationId xmlns:a16="http://schemas.microsoft.com/office/drawing/2014/main" id="{D6E198A2-3227-A60F-FA4A-330FDD4D45C9}"/>
              </a:ext>
            </a:extLst>
          </p:cNvPr>
          <p:cNvSpPr/>
          <p:nvPr/>
        </p:nvSpPr>
        <p:spPr>
          <a:xfrm>
            <a:off x="6610610" y="4160482"/>
            <a:ext cx="4536374" cy="994778"/>
          </a:xfrm>
          <a:prstGeom prst="rect">
            <a:avLst/>
          </a:prstGeom>
          <a:solidFill>
            <a:srgbClr val="FD56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Sandia Custom Stop Script</a:t>
            </a:r>
          </a:p>
        </p:txBody>
      </p:sp>
      <p:sp>
        <p:nvSpPr>
          <p:cNvPr id="7" name="Rectangle 6">
            <a:extLst>
              <a:ext uri="{FF2B5EF4-FFF2-40B4-BE49-F238E27FC236}">
                <a16:creationId xmlns:a16="http://schemas.microsoft.com/office/drawing/2014/main" id="{3012A432-08C2-A3B1-940D-DCDEC5D5945E}"/>
              </a:ext>
            </a:extLst>
          </p:cNvPr>
          <p:cNvSpPr/>
          <p:nvPr/>
        </p:nvSpPr>
        <p:spPr>
          <a:xfrm>
            <a:off x="685536" y="5489159"/>
            <a:ext cx="973779" cy="745375"/>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MGMT</a:t>
            </a:r>
          </a:p>
        </p:txBody>
      </p:sp>
      <p:sp>
        <p:nvSpPr>
          <p:cNvPr id="8" name="Rectangle 7">
            <a:extLst>
              <a:ext uri="{FF2B5EF4-FFF2-40B4-BE49-F238E27FC236}">
                <a16:creationId xmlns:a16="http://schemas.microsoft.com/office/drawing/2014/main" id="{2B18FDB0-C7E6-34D6-AAD8-F606A99ADB64}"/>
              </a:ext>
            </a:extLst>
          </p:cNvPr>
          <p:cNvSpPr/>
          <p:nvPr/>
        </p:nvSpPr>
        <p:spPr>
          <a:xfrm>
            <a:off x="1829317" y="5489158"/>
            <a:ext cx="973779" cy="745375"/>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MDS Nodes</a:t>
            </a:r>
          </a:p>
        </p:txBody>
      </p:sp>
      <p:sp>
        <p:nvSpPr>
          <p:cNvPr id="9" name="Rectangle 8">
            <a:extLst>
              <a:ext uri="{FF2B5EF4-FFF2-40B4-BE49-F238E27FC236}">
                <a16:creationId xmlns:a16="http://schemas.microsoft.com/office/drawing/2014/main" id="{CEA41B5F-2D23-AC4E-99B1-E259460636BD}"/>
              </a:ext>
            </a:extLst>
          </p:cNvPr>
          <p:cNvSpPr/>
          <p:nvPr/>
        </p:nvSpPr>
        <p:spPr>
          <a:xfrm>
            <a:off x="2973098" y="5489158"/>
            <a:ext cx="973779" cy="745375"/>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OSS Nodes</a:t>
            </a:r>
          </a:p>
        </p:txBody>
      </p:sp>
      <p:sp>
        <p:nvSpPr>
          <p:cNvPr id="10" name="Rectangle 9">
            <a:extLst>
              <a:ext uri="{FF2B5EF4-FFF2-40B4-BE49-F238E27FC236}">
                <a16:creationId xmlns:a16="http://schemas.microsoft.com/office/drawing/2014/main" id="{4AFBE8D5-8409-9DDA-E9E3-A6C7CEE98863}"/>
              </a:ext>
            </a:extLst>
          </p:cNvPr>
          <p:cNvSpPr/>
          <p:nvPr/>
        </p:nvSpPr>
        <p:spPr>
          <a:xfrm>
            <a:off x="4720876" y="5475007"/>
            <a:ext cx="973779" cy="745375"/>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OSS Nodes</a:t>
            </a:r>
          </a:p>
        </p:txBody>
      </p:sp>
      <p:sp>
        <p:nvSpPr>
          <p:cNvPr id="11" name="Oval 10">
            <a:extLst>
              <a:ext uri="{FF2B5EF4-FFF2-40B4-BE49-F238E27FC236}">
                <a16:creationId xmlns:a16="http://schemas.microsoft.com/office/drawing/2014/main" id="{AA7A79EC-8A3E-0ABF-BD3C-5F01B2EC53D1}"/>
              </a:ext>
            </a:extLst>
          </p:cNvPr>
          <p:cNvSpPr/>
          <p:nvPr/>
        </p:nvSpPr>
        <p:spPr>
          <a:xfrm>
            <a:off x="4013881" y="5735343"/>
            <a:ext cx="183130" cy="209206"/>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03CDE39-8665-1486-87BF-3668EFDF46E2}"/>
              </a:ext>
            </a:extLst>
          </p:cNvPr>
          <p:cNvSpPr/>
          <p:nvPr/>
        </p:nvSpPr>
        <p:spPr>
          <a:xfrm>
            <a:off x="4256616" y="5735342"/>
            <a:ext cx="183130" cy="209206"/>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929952-0FDF-62F5-D3E1-229588C2AEB4}"/>
              </a:ext>
            </a:extLst>
          </p:cNvPr>
          <p:cNvSpPr/>
          <p:nvPr/>
        </p:nvSpPr>
        <p:spPr>
          <a:xfrm>
            <a:off x="4491852" y="5733995"/>
            <a:ext cx="183130" cy="209206"/>
          </a:xfrm>
          <a:prstGeom prst="ellips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17D19C-2D34-9F7F-CCFD-F9B03CD3DC55}"/>
              </a:ext>
            </a:extLst>
          </p:cNvPr>
          <p:cNvSpPr/>
          <p:nvPr/>
        </p:nvSpPr>
        <p:spPr>
          <a:xfrm>
            <a:off x="6411738" y="5507795"/>
            <a:ext cx="973779" cy="745375"/>
          </a:xfrm>
          <a:prstGeom prst="rect">
            <a:avLst/>
          </a:prstGeom>
          <a:solidFill>
            <a:srgbClr val="FD56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MGMT</a:t>
            </a:r>
          </a:p>
        </p:txBody>
      </p:sp>
      <p:sp>
        <p:nvSpPr>
          <p:cNvPr id="15" name="Rectangle 14">
            <a:extLst>
              <a:ext uri="{FF2B5EF4-FFF2-40B4-BE49-F238E27FC236}">
                <a16:creationId xmlns:a16="http://schemas.microsoft.com/office/drawing/2014/main" id="{EB6CA532-4D16-46D9-1A8F-C35A8FE18B8A}"/>
              </a:ext>
            </a:extLst>
          </p:cNvPr>
          <p:cNvSpPr/>
          <p:nvPr/>
        </p:nvSpPr>
        <p:spPr>
          <a:xfrm>
            <a:off x="7557395" y="5507795"/>
            <a:ext cx="973779" cy="745375"/>
          </a:xfrm>
          <a:prstGeom prst="rect">
            <a:avLst/>
          </a:prstGeom>
          <a:solidFill>
            <a:srgbClr val="FD56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MDS Nodes</a:t>
            </a:r>
          </a:p>
        </p:txBody>
      </p:sp>
      <p:sp>
        <p:nvSpPr>
          <p:cNvPr id="16" name="Rectangle 15">
            <a:extLst>
              <a:ext uri="{FF2B5EF4-FFF2-40B4-BE49-F238E27FC236}">
                <a16:creationId xmlns:a16="http://schemas.microsoft.com/office/drawing/2014/main" id="{B9D0368A-7CD3-9209-7711-E627F5B9EA41}"/>
              </a:ext>
            </a:extLst>
          </p:cNvPr>
          <p:cNvSpPr/>
          <p:nvPr/>
        </p:nvSpPr>
        <p:spPr>
          <a:xfrm>
            <a:off x="8701176" y="5507795"/>
            <a:ext cx="973779" cy="745375"/>
          </a:xfrm>
          <a:prstGeom prst="rect">
            <a:avLst/>
          </a:prstGeom>
          <a:solidFill>
            <a:srgbClr val="FD56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OSS Nodes</a:t>
            </a:r>
          </a:p>
        </p:txBody>
      </p:sp>
      <p:sp>
        <p:nvSpPr>
          <p:cNvPr id="17" name="Rectangle 16">
            <a:extLst>
              <a:ext uri="{FF2B5EF4-FFF2-40B4-BE49-F238E27FC236}">
                <a16:creationId xmlns:a16="http://schemas.microsoft.com/office/drawing/2014/main" id="{21E3701A-CCC0-9DD0-454E-BF756C868AD2}"/>
              </a:ext>
            </a:extLst>
          </p:cNvPr>
          <p:cNvSpPr/>
          <p:nvPr/>
        </p:nvSpPr>
        <p:spPr>
          <a:xfrm>
            <a:off x="10448954" y="5493644"/>
            <a:ext cx="973779" cy="745375"/>
          </a:xfrm>
          <a:prstGeom prst="rect">
            <a:avLst/>
          </a:prstGeom>
          <a:solidFill>
            <a:srgbClr val="FD56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OSS Nodes</a:t>
            </a:r>
          </a:p>
        </p:txBody>
      </p:sp>
      <p:sp>
        <p:nvSpPr>
          <p:cNvPr id="18" name="Oval 17">
            <a:extLst>
              <a:ext uri="{FF2B5EF4-FFF2-40B4-BE49-F238E27FC236}">
                <a16:creationId xmlns:a16="http://schemas.microsoft.com/office/drawing/2014/main" id="{BB587300-E7AF-EE5C-C813-EBEFA800B2E1}"/>
              </a:ext>
            </a:extLst>
          </p:cNvPr>
          <p:cNvSpPr/>
          <p:nvPr/>
        </p:nvSpPr>
        <p:spPr>
          <a:xfrm>
            <a:off x="9757457" y="5753980"/>
            <a:ext cx="183130" cy="209206"/>
          </a:xfrm>
          <a:prstGeom prst="ellipse">
            <a:avLst/>
          </a:prstGeom>
          <a:solidFill>
            <a:srgbClr val="FD569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7C5FE86-D069-6B8D-C3F4-7C76236A26D2}"/>
              </a:ext>
            </a:extLst>
          </p:cNvPr>
          <p:cNvSpPr/>
          <p:nvPr/>
        </p:nvSpPr>
        <p:spPr>
          <a:xfrm>
            <a:off x="9992443" y="5746230"/>
            <a:ext cx="183130" cy="209206"/>
          </a:xfrm>
          <a:prstGeom prst="ellipse">
            <a:avLst/>
          </a:prstGeom>
          <a:solidFill>
            <a:srgbClr val="FD569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C590DF3-A36D-9102-210A-CF870360B07D}"/>
              </a:ext>
            </a:extLst>
          </p:cNvPr>
          <p:cNvSpPr/>
          <p:nvPr/>
        </p:nvSpPr>
        <p:spPr>
          <a:xfrm>
            <a:off x="10227679" y="5744883"/>
            <a:ext cx="183130" cy="209206"/>
          </a:xfrm>
          <a:prstGeom prst="ellipse">
            <a:avLst/>
          </a:prstGeom>
          <a:solidFill>
            <a:srgbClr val="FD569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1A5544C-044C-4878-99D9-A4BAB8D60E1F}"/>
              </a:ext>
            </a:extLst>
          </p:cNvPr>
          <p:cNvCxnSpPr>
            <a:cxnSpLocks/>
          </p:cNvCxnSpPr>
          <p:nvPr/>
        </p:nvCxnSpPr>
        <p:spPr>
          <a:xfrm flipH="1">
            <a:off x="5943780" y="1190281"/>
            <a:ext cx="3681" cy="5286945"/>
          </a:xfrm>
          <a:prstGeom prst="line">
            <a:avLst/>
          </a:prstGeom>
          <a:ln w="603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Multiply 25">
            <a:extLst>
              <a:ext uri="{FF2B5EF4-FFF2-40B4-BE49-F238E27FC236}">
                <a16:creationId xmlns:a16="http://schemas.microsoft.com/office/drawing/2014/main" id="{87F94307-29A5-F530-E155-D3C8E90A0DB7}"/>
              </a:ext>
            </a:extLst>
          </p:cNvPr>
          <p:cNvSpPr/>
          <p:nvPr/>
        </p:nvSpPr>
        <p:spPr>
          <a:xfrm>
            <a:off x="6334830" y="5800457"/>
            <a:ext cx="1037065" cy="125213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a:extLst>
              <a:ext uri="{FF2B5EF4-FFF2-40B4-BE49-F238E27FC236}">
                <a16:creationId xmlns:a16="http://schemas.microsoft.com/office/drawing/2014/main" id="{A93E0202-E387-7219-8FE2-0403035F3C87}"/>
              </a:ext>
            </a:extLst>
          </p:cNvPr>
          <p:cNvSpPr/>
          <p:nvPr/>
        </p:nvSpPr>
        <p:spPr>
          <a:xfrm>
            <a:off x="7612754" y="5802992"/>
            <a:ext cx="1037065" cy="125213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y 27">
            <a:extLst>
              <a:ext uri="{FF2B5EF4-FFF2-40B4-BE49-F238E27FC236}">
                <a16:creationId xmlns:a16="http://schemas.microsoft.com/office/drawing/2014/main" id="{519E5336-98FF-0436-3C02-66161234BC69}"/>
              </a:ext>
            </a:extLst>
          </p:cNvPr>
          <p:cNvSpPr/>
          <p:nvPr/>
        </p:nvSpPr>
        <p:spPr>
          <a:xfrm>
            <a:off x="8685590" y="5814866"/>
            <a:ext cx="1037065" cy="125213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y 28">
            <a:extLst>
              <a:ext uri="{FF2B5EF4-FFF2-40B4-BE49-F238E27FC236}">
                <a16:creationId xmlns:a16="http://schemas.microsoft.com/office/drawing/2014/main" id="{EA8344F8-6B56-147C-3F32-C713AB83F0D5}"/>
              </a:ext>
            </a:extLst>
          </p:cNvPr>
          <p:cNvSpPr/>
          <p:nvPr/>
        </p:nvSpPr>
        <p:spPr>
          <a:xfrm>
            <a:off x="10433456" y="5817139"/>
            <a:ext cx="1037065" cy="125213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E2E437E-E903-64C1-FA9F-1C7366EDABD5}"/>
              </a:ext>
            </a:extLst>
          </p:cNvPr>
          <p:cNvSpPr/>
          <p:nvPr/>
        </p:nvSpPr>
        <p:spPr>
          <a:xfrm>
            <a:off x="6529825" y="1375968"/>
            <a:ext cx="4617159" cy="451262"/>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Workload Manager Node Deallocation</a:t>
            </a:r>
          </a:p>
        </p:txBody>
      </p:sp>
      <p:sp>
        <p:nvSpPr>
          <p:cNvPr id="32" name="Rectangle 31">
            <a:extLst>
              <a:ext uri="{FF2B5EF4-FFF2-40B4-BE49-F238E27FC236}">
                <a16:creationId xmlns:a16="http://schemas.microsoft.com/office/drawing/2014/main" id="{3CE7A92E-EDDE-8CCA-75B8-2F6233E7CCEB}"/>
              </a:ext>
            </a:extLst>
          </p:cNvPr>
          <p:cNvSpPr/>
          <p:nvPr/>
        </p:nvSpPr>
        <p:spPr>
          <a:xfrm>
            <a:off x="833857" y="1375968"/>
            <a:ext cx="4617159" cy="451262"/>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Workload Manager Node Allocation</a:t>
            </a:r>
          </a:p>
        </p:txBody>
      </p:sp>
      <p:sp>
        <p:nvSpPr>
          <p:cNvPr id="33" name="Rectangle 32">
            <a:extLst>
              <a:ext uri="{FF2B5EF4-FFF2-40B4-BE49-F238E27FC236}">
                <a16:creationId xmlns:a16="http://schemas.microsoft.com/office/drawing/2014/main" id="{59BD3815-8783-9D02-F771-B286776341CC}"/>
              </a:ext>
            </a:extLst>
          </p:cNvPr>
          <p:cNvSpPr/>
          <p:nvPr/>
        </p:nvSpPr>
        <p:spPr>
          <a:xfrm>
            <a:off x="2132872" y="2170862"/>
            <a:ext cx="2139242" cy="451262"/>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Prolog</a:t>
            </a:r>
          </a:p>
        </p:txBody>
      </p:sp>
      <p:sp>
        <p:nvSpPr>
          <p:cNvPr id="34" name="Rectangle 33">
            <a:extLst>
              <a:ext uri="{FF2B5EF4-FFF2-40B4-BE49-F238E27FC236}">
                <a16:creationId xmlns:a16="http://schemas.microsoft.com/office/drawing/2014/main" id="{44D47B97-3988-358C-7B37-0AD2D1D9E1E6}"/>
              </a:ext>
            </a:extLst>
          </p:cNvPr>
          <p:cNvSpPr/>
          <p:nvPr/>
        </p:nvSpPr>
        <p:spPr>
          <a:xfrm>
            <a:off x="7818505" y="2193358"/>
            <a:ext cx="2139242" cy="451262"/>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Epilog</a:t>
            </a:r>
          </a:p>
        </p:txBody>
      </p:sp>
      <p:sp>
        <p:nvSpPr>
          <p:cNvPr id="35" name="Rectangle 34">
            <a:extLst>
              <a:ext uri="{FF2B5EF4-FFF2-40B4-BE49-F238E27FC236}">
                <a16:creationId xmlns:a16="http://schemas.microsoft.com/office/drawing/2014/main" id="{21E13B75-6DB9-F6CF-D0BD-106FF86A40E1}"/>
              </a:ext>
            </a:extLst>
          </p:cNvPr>
          <p:cNvSpPr/>
          <p:nvPr/>
        </p:nvSpPr>
        <p:spPr>
          <a:xfrm>
            <a:off x="1478350" y="3097869"/>
            <a:ext cx="3520757" cy="570192"/>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Who Am I----What Node am I and What’s My Role?</a:t>
            </a:r>
          </a:p>
        </p:txBody>
      </p:sp>
      <p:sp>
        <p:nvSpPr>
          <p:cNvPr id="36" name="Rectangle 35">
            <a:extLst>
              <a:ext uri="{FF2B5EF4-FFF2-40B4-BE49-F238E27FC236}">
                <a16:creationId xmlns:a16="http://schemas.microsoft.com/office/drawing/2014/main" id="{2166DCB3-F7B5-DC04-76D8-30C018B72587}"/>
              </a:ext>
            </a:extLst>
          </p:cNvPr>
          <p:cNvSpPr/>
          <p:nvPr/>
        </p:nvSpPr>
        <p:spPr>
          <a:xfrm>
            <a:off x="6916775" y="2895644"/>
            <a:ext cx="3924044" cy="917528"/>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Unmount and Restore Back to ‘</a:t>
            </a:r>
            <a:r>
              <a:rPr lang="en-US" dirty="0" err="1">
                <a:solidFill>
                  <a:schemeClr val="tx1"/>
                </a:solidFill>
              </a:rPr>
              <a:t>Unprovisioned</a:t>
            </a:r>
            <a:r>
              <a:rPr lang="en-US" dirty="0">
                <a:solidFill>
                  <a:schemeClr val="tx1"/>
                </a:solidFill>
              </a:rPr>
              <a:t> State’ </a:t>
            </a:r>
          </a:p>
          <a:p>
            <a:pPr algn="ctr"/>
            <a:r>
              <a:rPr lang="en-US" dirty="0">
                <a:solidFill>
                  <a:schemeClr val="tx1"/>
                </a:solidFill>
              </a:rPr>
              <a:t>All Nodes are Treated the Same</a:t>
            </a:r>
          </a:p>
        </p:txBody>
      </p:sp>
      <p:cxnSp>
        <p:nvCxnSpPr>
          <p:cNvPr id="38" name="Straight Arrow Connector 37">
            <a:extLst>
              <a:ext uri="{FF2B5EF4-FFF2-40B4-BE49-F238E27FC236}">
                <a16:creationId xmlns:a16="http://schemas.microsoft.com/office/drawing/2014/main" id="{936799FD-D51A-30E6-EF16-8297952AA449}"/>
              </a:ext>
            </a:extLst>
          </p:cNvPr>
          <p:cNvCxnSpPr>
            <a:stCxn id="32" idx="2"/>
          </p:cNvCxnSpPr>
          <p:nvPr/>
        </p:nvCxnSpPr>
        <p:spPr>
          <a:xfrm flipH="1">
            <a:off x="3142436" y="1827230"/>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8A7CD29-21E3-98D1-DD0A-910D44C6F7E0}"/>
              </a:ext>
            </a:extLst>
          </p:cNvPr>
          <p:cNvCxnSpPr>
            <a:cxnSpLocks/>
          </p:cNvCxnSpPr>
          <p:nvPr/>
        </p:nvCxnSpPr>
        <p:spPr>
          <a:xfrm>
            <a:off x="3142436" y="2638096"/>
            <a:ext cx="0" cy="459773"/>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4FAAD26-8F85-5F44-854E-1D49329B4F6A}"/>
              </a:ext>
            </a:extLst>
          </p:cNvPr>
          <p:cNvCxnSpPr>
            <a:cxnSpLocks/>
          </p:cNvCxnSpPr>
          <p:nvPr/>
        </p:nvCxnSpPr>
        <p:spPr>
          <a:xfrm>
            <a:off x="3161142" y="3679631"/>
            <a:ext cx="0" cy="44110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AB61898-61D4-DD08-C7DC-21D1E456C89D}"/>
              </a:ext>
            </a:extLst>
          </p:cNvPr>
          <p:cNvCxnSpPr/>
          <p:nvPr/>
        </p:nvCxnSpPr>
        <p:spPr>
          <a:xfrm flipH="1">
            <a:off x="1268843" y="5151718"/>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1E13650-E9E2-F702-7B88-3083FBA0FC10}"/>
              </a:ext>
            </a:extLst>
          </p:cNvPr>
          <p:cNvCxnSpPr/>
          <p:nvPr/>
        </p:nvCxnSpPr>
        <p:spPr>
          <a:xfrm flipH="1">
            <a:off x="2323541" y="5147494"/>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7D30178-5DBB-DDFD-66FB-BE98838E3814}"/>
              </a:ext>
            </a:extLst>
          </p:cNvPr>
          <p:cNvCxnSpPr/>
          <p:nvPr/>
        </p:nvCxnSpPr>
        <p:spPr>
          <a:xfrm flipH="1">
            <a:off x="3453819" y="5148305"/>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4D00EE3-4901-ED4D-9E12-32EE2850A483}"/>
              </a:ext>
            </a:extLst>
          </p:cNvPr>
          <p:cNvCxnSpPr/>
          <p:nvPr/>
        </p:nvCxnSpPr>
        <p:spPr>
          <a:xfrm flipH="1">
            <a:off x="5197624" y="5151718"/>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A549160C-F4DF-2F36-9E53-2874DDFB7E99}"/>
              </a:ext>
            </a:extLst>
          </p:cNvPr>
          <p:cNvCxnSpPr>
            <a:cxnSpLocks/>
            <a:stCxn id="36" idx="2"/>
            <a:endCxn id="6" idx="0"/>
          </p:cNvCxnSpPr>
          <p:nvPr/>
        </p:nvCxnSpPr>
        <p:spPr>
          <a:xfrm>
            <a:off x="8878797" y="3813172"/>
            <a:ext cx="0" cy="34731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7ED96E9F-C7F6-CCE6-5C5B-8A57F7A19656}"/>
              </a:ext>
            </a:extLst>
          </p:cNvPr>
          <p:cNvCxnSpPr>
            <a:cxnSpLocks/>
            <a:stCxn id="34" idx="2"/>
            <a:endCxn id="36" idx="0"/>
          </p:cNvCxnSpPr>
          <p:nvPr/>
        </p:nvCxnSpPr>
        <p:spPr>
          <a:xfrm flipH="1">
            <a:off x="8878797" y="2644620"/>
            <a:ext cx="9329" cy="251024"/>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C5062D8-1ED7-851E-CB42-0BD9A456040D}"/>
              </a:ext>
            </a:extLst>
          </p:cNvPr>
          <p:cNvCxnSpPr/>
          <p:nvPr/>
        </p:nvCxnSpPr>
        <p:spPr>
          <a:xfrm flipH="1">
            <a:off x="8878795" y="1813972"/>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7ECDBBED-9A70-F3E8-F879-34AF759043E5}"/>
              </a:ext>
            </a:extLst>
          </p:cNvPr>
          <p:cNvSpPr txBox="1">
            <a:spLocks/>
          </p:cNvSpPr>
          <p:nvPr/>
        </p:nvSpPr>
        <p:spPr>
          <a:xfrm>
            <a:off x="4116695" y="6653888"/>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pic>
        <p:nvPicPr>
          <p:cNvPr id="21" name="Picture 20">
            <a:extLst>
              <a:ext uri="{FF2B5EF4-FFF2-40B4-BE49-F238E27FC236}">
                <a16:creationId xmlns:a16="http://schemas.microsoft.com/office/drawing/2014/main" id="{17CC392A-B6A5-CF64-5364-D9E69729D7FA}"/>
              </a:ext>
            </a:extLst>
          </p:cNvPr>
          <p:cNvPicPr>
            <a:picLocks noChangeAspect="1"/>
          </p:cNvPicPr>
          <p:nvPr/>
        </p:nvPicPr>
        <p:blipFill>
          <a:blip r:embed="rId3"/>
          <a:stretch>
            <a:fillRect/>
          </a:stretch>
        </p:blipFill>
        <p:spPr>
          <a:xfrm>
            <a:off x="9836666" y="326330"/>
            <a:ext cx="581892" cy="568641"/>
          </a:xfrm>
          <a:prstGeom prst="rect">
            <a:avLst/>
          </a:prstGeom>
        </p:spPr>
      </p:pic>
      <p:cxnSp>
        <p:nvCxnSpPr>
          <p:cNvPr id="59" name="Straight Arrow Connector 58">
            <a:extLst>
              <a:ext uri="{FF2B5EF4-FFF2-40B4-BE49-F238E27FC236}">
                <a16:creationId xmlns:a16="http://schemas.microsoft.com/office/drawing/2014/main" id="{7AB61898-61D4-DD08-C7DC-21D1E456C89D}"/>
              </a:ext>
            </a:extLst>
          </p:cNvPr>
          <p:cNvCxnSpPr/>
          <p:nvPr/>
        </p:nvCxnSpPr>
        <p:spPr>
          <a:xfrm flipH="1">
            <a:off x="6907656" y="5156887"/>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1E13650-E9E2-F702-7B88-3083FBA0FC10}"/>
              </a:ext>
            </a:extLst>
          </p:cNvPr>
          <p:cNvCxnSpPr/>
          <p:nvPr/>
        </p:nvCxnSpPr>
        <p:spPr>
          <a:xfrm flipH="1">
            <a:off x="7962354" y="5152663"/>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7D30178-5DBB-DDFD-66FB-BE98838E3814}"/>
              </a:ext>
            </a:extLst>
          </p:cNvPr>
          <p:cNvCxnSpPr/>
          <p:nvPr/>
        </p:nvCxnSpPr>
        <p:spPr>
          <a:xfrm flipH="1">
            <a:off x="9092632" y="5153474"/>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4D00EE3-4901-ED4D-9E12-32EE2850A483}"/>
              </a:ext>
            </a:extLst>
          </p:cNvPr>
          <p:cNvCxnSpPr/>
          <p:nvPr/>
        </p:nvCxnSpPr>
        <p:spPr>
          <a:xfrm flipH="1">
            <a:off x="10836437" y="5156887"/>
            <a:ext cx="1" cy="34363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368A487-E533-4ADC-6C65-AB67A1B172EA}"/>
              </a:ext>
            </a:extLst>
          </p:cNvPr>
          <p:cNvSpPr>
            <a:spLocks noGrp="1"/>
          </p:cNvSpPr>
          <p:nvPr>
            <p:ph type="title"/>
          </p:nvPr>
        </p:nvSpPr>
        <p:spPr>
          <a:xfrm>
            <a:off x="235517" y="101659"/>
            <a:ext cx="11690110" cy="1325563"/>
          </a:xfrm>
        </p:spPr>
        <p:txBody>
          <a:bodyPr>
            <a:normAutofit/>
          </a:bodyPr>
          <a:lstStyle/>
          <a:p>
            <a:pPr algn="ctr"/>
            <a:r>
              <a:rPr lang="en-US" sz="2600" dirty="0"/>
              <a:t>BeeOND Ephemeral Parallel Filesystem</a:t>
            </a:r>
            <a:br>
              <a:rPr lang="en-US" sz="2600" dirty="0"/>
            </a:br>
            <a:r>
              <a:rPr lang="en-US" sz="2600" dirty="0"/>
              <a:t>Sandia--How we have developed the BeeOND Start-Up and Stop</a:t>
            </a:r>
          </a:p>
        </p:txBody>
      </p:sp>
    </p:spTree>
    <p:extLst>
      <p:ext uri="{BB962C8B-B14F-4D97-AF65-F5344CB8AC3E}">
        <p14:creationId xmlns:p14="http://schemas.microsoft.com/office/powerpoint/2010/main" val="187072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15C59-88F9-620E-9328-205EC656EB4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2DA11B6-0CA0-2AF6-8EE0-7280541EB6F4}"/>
              </a:ext>
            </a:extLst>
          </p:cNvPr>
          <p:cNvSpPr>
            <a:spLocks noGrp="1"/>
          </p:cNvSpPr>
          <p:nvPr>
            <p:ph type="title"/>
          </p:nvPr>
        </p:nvSpPr>
        <p:spPr/>
        <p:txBody>
          <a:bodyPr>
            <a:normAutofit fontScale="90000"/>
          </a:bodyPr>
          <a:lstStyle/>
          <a:p>
            <a:pPr algn="ctr"/>
            <a:r>
              <a:rPr lang="en-US" dirty="0"/>
              <a:t> </a:t>
            </a:r>
            <a:r>
              <a:rPr lang="en-US" sz="2800" dirty="0"/>
              <a:t>BeeOND Ephemeral Parallel Filesystem</a:t>
            </a:r>
            <a:br>
              <a:rPr lang="en-US" dirty="0"/>
            </a:br>
            <a:endParaRPr lang="en-US" dirty="0"/>
          </a:p>
        </p:txBody>
      </p:sp>
      <p:sp>
        <p:nvSpPr>
          <p:cNvPr id="4" name="Slide Number Placeholder 3">
            <a:extLst>
              <a:ext uri="{FF2B5EF4-FFF2-40B4-BE49-F238E27FC236}">
                <a16:creationId xmlns:a16="http://schemas.microsoft.com/office/drawing/2014/main" id="{60075CDA-3096-9517-9EC8-E2F519010EDF}"/>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defPPr>
              <a:defRPr lang="en-US"/>
            </a:defPPr>
            <a:lvl1pPr marL="0" algn="ctr" defTabSz="457200" rtl="0" eaLnBrk="1" latinLnBrk="0" hangingPunct="1">
              <a:defRPr sz="1400" b="0" i="0" kern="1200">
                <a:solidFill>
                  <a:schemeClr val="bg1">
                    <a:lumMod val="50000"/>
                  </a:schemeClr>
                </a:solidFill>
                <a:latin typeface="Open Sans" panose="020B06060305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B149FD-26F7-3645-B4E7-BA8B8CC5EEA8}" type="slidenum">
              <a:rPr lang="en-US" smtClean="0"/>
              <a:pPr/>
              <a:t>16</a:t>
            </a:fld>
            <a:endParaRPr lang="en-US" dirty="0"/>
          </a:p>
        </p:txBody>
      </p:sp>
      <p:sp>
        <p:nvSpPr>
          <p:cNvPr id="2" name="Oval 1">
            <a:extLst>
              <a:ext uri="{FF2B5EF4-FFF2-40B4-BE49-F238E27FC236}">
                <a16:creationId xmlns:a16="http://schemas.microsoft.com/office/drawing/2014/main" id="{293A1171-451C-ED48-0968-3C04D4F1379E}"/>
              </a:ext>
            </a:extLst>
          </p:cNvPr>
          <p:cNvSpPr/>
          <p:nvPr/>
        </p:nvSpPr>
        <p:spPr>
          <a:xfrm>
            <a:off x="922975" y="2590800"/>
            <a:ext cx="1070263" cy="10287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Start</a:t>
            </a:r>
          </a:p>
        </p:txBody>
      </p:sp>
      <p:sp>
        <p:nvSpPr>
          <p:cNvPr id="16" name="Oval 15">
            <a:extLst>
              <a:ext uri="{FF2B5EF4-FFF2-40B4-BE49-F238E27FC236}">
                <a16:creationId xmlns:a16="http://schemas.microsoft.com/office/drawing/2014/main" id="{7E2ECC28-4632-CE3D-DD13-EC915258A306}"/>
              </a:ext>
            </a:extLst>
          </p:cNvPr>
          <p:cNvSpPr/>
          <p:nvPr/>
        </p:nvSpPr>
        <p:spPr>
          <a:xfrm>
            <a:off x="559397" y="4807973"/>
            <a:ext cx="1950133"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Runs Application</a:t>
            </a:r>
          </a:p>
        </p:txBody>
      </p:sp>
      <p:sp>
        <p:nvSpPr>
          <p:cNvPr id="17" name="Oval 16">
            <a:extLst>
              <a:ext uri="{FF2B5EF4-FFF2-40B4-BE49-F238E27FC236}">
                <a16:creationId xmlns:a16="http://schemas.microsoft.com/office/drawing/2014/main" id="{AD8AFC08-770B-1418-1C1F-B408D0AC0D2F}"/>
              </a:ext>
            </a:extLst>
          </p:cNvPr>
          <p:cNvSpPr/>
          <p:nvPr/>
        </p:nvSpPr>
        <p:spPr>
          <a:xfrm>
            <a:off x="3527733" y="4807973"/>
            <a:ext cx="1950133"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Copies off Data</a:t>
            </a:r>
          </a:p>
        </p:txBody>
      </p:sp>
      <p:sp>
        <p:nvSpPr>
          <p:cNvPr id="18" name="Oval 17">
            <a:extLst>
              <a:ext uri="{FF2B5EF4-FFF2-40B4-BE49-F238E27FC236}">
                <a16:creationId xmlns:a16="http://schemas.microsoft.com/office/drawing/2014/main" id="{DBE9CCF7-1BE9-AC8E-1D83-CCA4834DF5FF}"/>
              </a:ext>
            </a:extLst>
          </p:cNvPr>
          <p:cNvSpPr/>
          <p:nvPr/>
        </p:nvSpPr>
        <p:spPr>
          <a:xfrm>
            <a:off x="6163351" y="4807973"/>
            <a:ext cx="4078517"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Slurm takes back nodes and BeeOND Filesystem is deconstructed</a:t>
            </a:r>
          </a:p>
        </p:txBody>
      </p:sp>
      <p:sp>
        <p:nvSpPr>
          <p:cNvPr id="20" name="Oval 19">
            <a:extLst>
              <a:ext uri="{FF2B5EF4-FFF2-40B4-BE49-F238E27FC236}">
                <a16:creationId xmlns:a16="http://schemas.microsoft.com/office/drawing/2014/main" id="{A3BEA481-E93E-C290-6CE0-3D8BA1D57B19}"/>
              </a:ext>
            </a:extLst>
          </p:cNvPr>
          <p:cNvSpPr/>
          <p:nvPr/>
        </p:nvSpPr>
        <p:spPr>
          <a:xfrm>
            <a:off x="10957118" y="4807973"/>
            <a:ext cx="1070263" cy="10287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cxnSp>
        <p:nvCxnSpPr>
          <p:cNvPr id="22" name="Straight Arrow Connector 21">
            <a:extLst>
              <a:ext uri="{FF2B5EF4-FFF2-40B4-BE49-F238E27FC236}">
                <a16:creationId xmlns:a16="http://schemas.microsoft.com/office/drawing/2014/main" id="{77AA974E-DFCF-B1F4-53F8-FC773DF4D2E4}"/>
              </a:ext>
            </a:extLst>
          </p:cNvPr>
          <p:cNvCxnSpPr>
            <a:cxnSpLocks/>
            <a:stCxn id="2" idx="6"/>
            <a:endCxn id="7" idx="2"/>
          </p:cNvCxnSpPr>
          <p:nvPr/>
        </p:nvCxnSpPr>
        <p:spPr>
          <a:xfrm>
            <a:off x="1993238" y="3105150"/>
            <a:ext cx="566150" cy="14196"/>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9C68153-0DFF-C6D8-D595-5062DB7FEEC8}"/>
              </a:ext>
            </a:extLst>
          </p:cNvPr>
          <p:cNvCxnSpPr>
            <a:cxnSpLocks/>
          </p:cNvCxnSpPr>
          <p:nvPr/>
        </p:nvCxnSpPr>
        <p:spPr>
          <a:xfrm>
            <a:off x="6537839" y="3119346"/>
            <a:ext cx="372478" cy="402752"/>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2065DB00-D51F-D48D-D7C1-492003A7BCD8}"/>
              </a:ext>
            </a:extLst>
          </p:cNvPr>
          <p:cNvCxnSpPr>
            <a:cxnSpLocks/>
            <a:endCxn id="17" idx="2"/>
          </p:cNvCxnSpPr>
          <p:nvPr/>
        </p:nvCxnSpPr>
        <p:spPr>
          <a:xfrm>
            <a:off x="2509530" y="5300106"/>
            <a:ext cx="1018203" cy="22217"/>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772480B7-125A-DAFD-FC43-B4E811527A06}"/>
              </a:ext>
            </a:extLst>
          </p:cNvPr>
          <p:cNvCxnSpPr>
            <a:cxnSpLocks/>
            <a:stCxn id="17" idx="6"/>
            <a:endCxn id="18" idx="2"/>
          </p:cNvCxnSpPr>
          <p:nvPr/>
        </p:nvCxnSpPr>
        <p:spPr>
          <a:xfrm>
            <a:off x="5477866" y="5322323"/>
            <a:ext cx="685485"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AF9D75C3-4E07-413D-C843-A116C5E7006F}"/>
              </a:ext>
            </a:extLst>
          </p:cNvPr>
          <p:cNvCxnSpPr>
            <a:cxnSpLocks/>
          </p:cNvCxnSpPr>
          <p:nvPr/>
        </p:nvCxnSpPr>
        <p:spPr>
          <a:xfrm>
            <a:off x="10241868" y="5300106"/>
            <a:ext cx="715250" cy="0"/>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6B904B18-40EA-A967-A50B-0C605CC111B1}"/>
              </a:ext>
            </a:extLst>
          </p:cNvPr>
          <p:cNvCxnSpPr>
            <a:cxnSpLocks/>
            <a:stCxn id="15" idx="4"/>
            <a:endCxn id="16" idx="0"/>
          </p:cNvCxnSpPr>
          <p:nvPr/>
        </p:nvCxnSpPr>
        <p:spPr>
          <a:xfrm flipH="1">
            <a:off x="1534464" y="4550798"/>
            <a:ext cx="5527595" cy="257175"/>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5C95579E-9C54-B851-A072-48FC81109836}"/>
              </a:ext>
            </a:extLst>
          </p:cNvPr>
          <p:cNvSpPr txBox="1"/>
          <p:nvPr/>
        </p:nvSpPr>
        <p:spPr>
          <a:xfrm>
            <a:off x="1837620" y="1348393"/>
            <a:ext cx="3221268" cy="369332"/>
          </a:xfrm>
          <a:prstGeom prst="rect">
            <a:avLst/>
          </a:prstGeom>
          <a:noFill/>
        </p:spPr>
        <p:txBody>
          <a:bodyPr wrap="square" rtlCol="0">
            <a:spAutoFit/>
          </a:bodyPr>
          <a:lstStyle/>
          <a:p>
            <a:r>
              <a:rPr lang="en-US" b="1" dirty="0"/>
              <a:t>Seamless for Customers</a:t>
            </a:r>
          </a:p>
        </p:txBody>
      </p:sp>
      <p:sp>
        <p:nvSpPr>
          <p:cNvPr id="3" name="Sun 2">
            <a:extLst>
              <a:ext uri="{FF2B5EF4-FFF2-40B4-BE49-F238E27FC236}">
                <a16:creationId xmlns:a16="http://schemas.microsoft.com/office/drawing/2014/main" id="{E5F64ED4-4988-9249-6A1C-2D1329E227A6}"/>
              </a:ext>
            </a:extLst>
          </p:cNvPr>
          <p:cNvSpPr/>
          <p:nvPr/>
        </p:nvSpPr>
        <p:spPr>
          <a:xfrm>
            <a:off x="761938" y="1211930"/>
            <a:ext cx="985652" cy="795245"/>
          </a:xfrm>
          <a:prstGeom prst="su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CDF9CACE-F43F-D9AF-765A-BEC53A64AFEB}"/>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pic>
        <p:nvPicPr>
          <p:cNvPr id="6" name="Picture 5">
            <a:extLst>
              <a:ext uri="{FF2B5EF4-FFF2-40B4-BE49-F238E27FC236}">
                <a16:creationId xmlns:a16="http://schemas.microsoft.com/office/drawing/2014/main" id="{C456C816-A43D-28AB-979A-B54E01D5B5D3}"/>
              </a:ext>
            </a:extLst>
          </p:cNvPr>
          <p:cNvPicPr>
            <a:picLocks noChangeAspect="1"/>
          </p:cNvPicPr>
          <p:nvPr/>
        </p:nvPicPr>
        <p:blipFill>
          <a:blip r:embed="rId2"/>
          <a:stretch>
            <a:fillRect/>
          </a:stretch>
        </p:blipFill>
        <p:spPr>
          <a:xfrm>
            <a:off x="6771112" y="1382296"/>
            <a:ext cx="1499127" cy="1464988"/>
          </a:xfrm>
          <a:prstGeom prst="rect">
            <a:avLst/>
          </a:prstGeom>
        </p:spPr>
      </p:pic>
      <p:sp>
        <p:nvSpPr>
          <p:cNvPr id="15" name="Oval 14">
            <a:extLst>
              <a:ext uri="{FF2B5EF4-FFF2-40B4-BE49-F238E27FC236}">
                <a16:creationId xmlns:a16="http://schemas.microsoft.com/office/drawing/2014/main" id="{234C6BAC-73B9-F439-507D-063608888614}"/>
              </a:ext>
            </a:extLst>
          </p:cNvPr>
          <p:cNvSpPr/>
          <p:nvPr/>
        </p:nvSpPr>
        <p:spPr>
          <a:xfrm>
            <a:off x="6163351" y="3522098"/>
            <a:ext cx="1797416"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Inputs Data</a:t>
            </a:r>
          </a:p>
        </p:txBody>
      </p:sp>
      <p:sp>
        <p:nvSpPr>
          <p:cNvPr id="7" name="Oval 6">
            <a:extLst>
              <a:ext uri="{FF2B5EF4-FFF2-40B4-BE49-F238E27FC236}">
                <a16:creationId xmlns:a16="http://schemas.microsoft.com/office/drawing/2014/main" id="{2A3EF289-5379-20CC-00FE-7675F945D353}"/>
              </a:ext>
            </a:extLst>
          </p:cNvPr>
          <p:cNvSpPr/>
          <p:nvPr/>
        </p:nvSpPr>
        <p:spPr>
          <a:xfrm>
            <a:off x="2559388" y="2604996"/>
            <a:ext cx="4004714"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Slurm Allocates Nodes and BeeOND Filesystem is built Out</a:t>
            </a:r>
          </a:p>
        </p:txBody>
      </p:sp>
    </p:spTree>
    <p:extLst>
      <p:ext uri="{BB962C8B-B14F-4D97-AF65-F5344CB8AC3E}">
        <p14:creationId xmlns:p14="http://schemas.microsoft.com/office/powerpoint/2010/main" val="190269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04BE6-4310-2A21-DAE0-CC3E3513367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D919BFD-5537-5A3C-08C5-85449DFFB9E3}"/>
              </a:ext>
            </a:extLst>
          </p:cNvPr>
          <p:cNvSpPr>
            <a:spLocks noGrp="1"/>
          </p:cNvSpPr>
          <p:nvPr>
            <p:ph type="title"/>
          </p:nvPr>
        </p:nvSpPr>
        <p:spPr/>
        <p:txBody>
          <a:bodyPr>
            <a:normAutofit fontScale="90000"/>
          </a:bodyPr>
          <a:lstStyle/>
          <a:p>
            <a:pPr algn="ctr"/>
            <a:r>
              <a:rPr lang="en-US" dirty="0"/>
              <a:t> </a:t>
            </a:r>
            <a:br>
              <a:rPr lang="en-US" dirty="0"/>
            </a:br>
            <a:r>
              <a:rPr lang="en-US" sz="2800" dirty="0"/>
              <a:t>BeeOND Ephemeral Parallel Filesystem</a:t>
            </a:r>
            <a:br>
              <a:rPr lang="en-US" dirty="0"/>
            </a:br>
            <a:endParaRPr lang="en-US" dirty="0"/>
          </a:p>
        </p:txBody>
      </p:sp>
      <p:sp>
        <p:nvSpPr>
          <p:cNvPr id="4" name="Slide Number Placeholder 3">
            <a:extLst>
              <a:ext uri="{FF2B5EF4-FFF2-40B4-BE49-F238E27FC236}">
                <a16:creationId xmlns:a16="http://schemas.microsoft.com/office/drawing/2014/main" id="{93FB8241-3EE7-4AF0-4A63-0081A1EE8629}"/>
              </a:ext>
            </a:extLst>
          </p:cNvPr>
          <p:cNvSpPr>
            <a:spLocks noGrp="1"/>
          </p:cNvSpPr>
          <p:nvPr>
            <p:ph type="sldNum" sz="quarter" idx="4"/>
          </p:nvPr>
        </p:nvSpPr>
        <p:spPr>
          <a:xfrm>
            <a:off x="0" y="356686"/>
            <a:ext cx="559397" cy="570225"/>
          </a:xfrm>
          <a:prstGeom prst="rect">
            <a:avLst/>
          </a:prstGeom>
        </p:spPr>
        <p:txBody>
          <a:bodyPr vert="horz" lIns="45720" tIns="45720" rIns="45720" bIns="45720" rtlCol="0" anchor="ctr"/>
          <a:lstStyle>
            <a:defPPr>
              <a:defRPr lang="en-US"/>
            </a:defPPr>
            <a:lvl1pPr marL="0" algn="ctr" defTabSz="457200" rtl="0" eaLnBrk="1" latinLnBrk="0" hangingPunct="1">
              <a:defRPr sz="1400" b="0" i="0" kern="1200">
                <a:solidFill>
                  <a:schemeClr val="bg1">
                    <a:lumMod val="50000"/>
                  </a:schemeClr>
                </a:solidFill>
                <a:latin typeface="Open Sans" panose="020B0606030504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B149FD-26F7-3645-B4E7-BA8B8CC5EEA8}" type="slidenum">
              <a:rPr lang="en-US" smtClean="0"/>
              <a:pPr/>
              <a:t>17</a:t>
            </a:fld>
            <a:endParaRPr lang="en-US" dirty="0"/>
          </a:p>
        </p:txBody>
      </p:sp>
      <p:sp>
        <p:nvSpPr>
          <p:cNvPr id="2" name="Oval 1">
            <a:extLst>
              <a:ext uri="{FF2B5EF4-FFF2-40B4-BE49-F238E27FC236}">
                <a16:creationId xmlns:a16="http://schemas.microsoft.com/office/drawing/2014/main" id="{F58D7AF2-DCD9-B185-830C-B212AAEF4FAD}"/>
              </a:ext>
            </a:extLst>
          </p:cNvPr>
          <p:cNvSpPr/>
          <p:nvPr/>
        </p:nvSpPr>
        <p:spPr>
          <a:xfrm>
            <a:off x="643276" y="2226568"/>
            <a:ext cx="1070263" cy="10287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Start</a:t>
            </a:r>
          </a:p>
        </p:txBody>
      </p:sp>
      <p:sp>
        <p:nvSpPr>
          <p:cNvPr id="7" name="Oval 6">
            <a:extLst>
              <a:ext uri="{FF2B5EF4-FFF2-40B4-BE49-F238E27FC236}">
                <a16:creationId xmlns:a16="http://schemas.microsoft.com/office/drawing/2014/main" id="{86A0292B-CA8A-9399-4B4A-287F038B69F8}"/>
              </a:ext>
            </a:extLst>
          </p:cNvPr>
          <p:cNvSpPr/>
          <p:nvPr/>
        </p:nvSpPr>
        <p:spPr>
          <a:xfrm>
            <a:off x="2279689" y="1653215"/>
            <a:ext cx="4004714" cy="2106411"/>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Slurm Allocates Nodes and BeeOND Filesystem is built Out </a:t>
            </a:r>
            <a:r>
              <a:rPr lang="en-US" dirty="0">
                <a:solidFill>
                  <a:schemeClr val="accent6">
                    <a:lumMod val="75000"/>
                  </a:schemeClr>
                </a:solidFill>
              </a:rPr>
              <a:t>Data copied in as part of Flux-Prolog</a:t>
            </a:r>
          </a:p>
        </p:txBody>
      </p:sp>
      <p:sp>
        <p:nvSpPr>
          <p:cNvPr id="16" name="Oval 15">
            <a:extLst>
              <a:ext uri="{FF2B5EF4-FFF2-40B4-BE49-F238E27FC236}">
                <a16:creationId xmlns:a16="http://schemas.microsoft.com/office/drawing/2014/main" id="{2BEDBB38-7BAC-A6A0-6E7E-7B69FD89D0AA}"/>
              </a:ext>
            </a:extLst>
          </p:cNvPr>
          <p:cNvSpPr/>
          <p:nvPr/>
        </p:nvSpPr>
        <p:spPr>
          <a:xfrm>
            <a:off x="8683554" y="1999097"/>
            <a:ext cx="1950133" cy="1028700"/>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Customer Runs Application</a:t>
            </a:r>
          </a:p>
        </p:txBody>
      </p:sp>
      <p:sp>
        <p:nvSpPr>
          <p:cNvPr id="20" name="Oval 19">
            <a:extLst>
              <a:ext uri="{FF2B5EF4-FFF2-40B4-BE49-F238E27FC236}">
                <a16:creationId xmlns:a16="http://schemas.microsoft.com/office/drawing/2014/main" id="{BE30D56A-653B-F2F1-609E-56B315662383}"/>
              </a:ext>
            </a:extLst>
          </p:cNvPr>
          <p:cNvSpPr/>
          <p:nvPr/>
        </p:nvSpPr>
        <p:spPr>
          <a:xfrm>
            <a:off x="10677419" y="4443741"/>
            <a:ext cx="1070263" cy="10287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a:t>
            </a:r>
          </a:p>
        </p:txBody>
      </p:sp>
      <p:cxnSp>
        <p:nvCxnSpPr>
          <p:cNvPr id="22" name="Straight Arrow Connector 21">
            <a:extLst>
              <a:ext uri="{FF2B5EF4-FFF2-40B4-BE49-F238E27FC236}">
                <a16:creationId xmlns:a16="http://schemas.microsoft.com/office/drawing/2014/main" id="{41F058AA-CF8E-5F0C-1DC1-E823A164D0A9}"/>
              </a:ext>
            </a:extLst>
          </p:cNvPr>
          <p:cNvCxnSpPr>
            <a:cxnSpLocks/>
            <a:stCxn id="2" idx="6"/>
            <a:endCxn id="7" idx="2"/>
          </p:cNvCxnSpPr>
          <p:nvPr/>
        </p:nvCxnSpPr>
        <p:spPr>
          <a:xfrm flipV="1">
            <a:off x="1713539" y="2706421"/>
            <a:ext cx="566150" cy="34497"/>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A3268D6D-C3EA-3015-1FE1-F54975EF5B5A}"/>
              </a:ext>
            </a:extLst>
          </p:cNvPr>
          <p:cNvCxnSpPr>
            <a:cxnSpLocks/>
            <a:stCxn id="16" idx="3"/>
            <a:endCxn id="18" idx="0"/>
          </p:cNvCxnSpPr>
          <p:nvPr/>
        </p:nvCxnSpPr>
        <p:spPr>
          <a:xfrm flipH="1">
            <a:off x="7935728" y="2877147"/>
            <a:ext cx="1033416" cy="379342"/>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4FE38833-839D-F446-2CB8-D1855277F31A}"/>
              </a:ext>
            </a:extLst>
          </p:cNvPr>
          <p:cNvCxnSpPr>
            <a:cxnSpLocks/>
          </p:cNvCxnSpPr>
          <p:nvPr/>
        </p:nvCxnSpPr>
        <p:spPr>
          <a:xfrm>
            <a:off x="9890234" y="4768619"/>
            <a:ext cx="787185" cy="167255"/>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9719D94-6B7E-5A81-C465-CAA7775F4B17}"/>
              </a:ext>
            </a:extLst>
          </p:cNvPr>
          <p:cNvCxnSpPr>
            <a:cxnSpLocks/>
            <a:stCxn id="7" idx="6"/>
          </p:cNvCxnSpPr>
          <p:nvPr/>
        </p:nvCxnSpPr>
        <p:spPr>
          <a:xfrm flipV="1">
            <a:off x="6284403" y="2552409"/>
            <a:ext cx="2399151" cy="154012"/>
          </a:xfrm>
          <a:prstGeom prst="straightConnector1">
            <a:avLst/>
          </a:prstGeom>
          <a:ln w="44450">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3886358E-A0FA-E014-32C2-A35AE52B414E}"/>
              </a:ext>
            </a:extLst>
          </p:cNvPr>
          <p:cNvSpPr txBox="1"/>
          <p:nvPr/>
        </p:nvSpPr>
        <p:spPr>
          <a:xfrm>
            <a:off x="1850605" y="997170"/>
            <a:ext cx="3221268" cy="369332"/>
          </a:xfrm>
          <a:prstGeom prst="rect">
            <a:avLst/>
          </a:prstGeom>
          <a:noFill/>
        </p:spPr>
        <p:txBody>
          <a:bodyPr wrap="square" rtlCol="0">
            <a:spAutoFit/>
          </a:bodyPr>
          <a:lstStyle/>
          <a:p>
            <a:r>
              <a:rPr lang="en-US" b="1" dirty="0"/>
              <a:t>Seamless for Customers</a:t>
            </a:r>
          </a:p>
        </p:txBody>
      </p:sp>
      <p:sp>
        <p:nvSpPr>
          <p:cNvPr id="3" name="Sun 2">
            <a:extLst>
              <a:ext uri="{FF2B5EF4-FFF2-40B4-BE49-F238E27FC236}">
                <a16:creationId xmlns:a16="http://schemas.microsoft.com/office/drawing/2014/main" id="{AFE5D473-06B5-8A58-ABF2-E369B15E46A4}"/>
              </a:ext>
            </a:extLst>
          </p:cNvPr>
          <p:cNvSpPr/>
          <p:nvPr/>
        </p:nvSpPr>
        <p:spPr>
          <a:xfrm>
            <a:off x="685581" y="1075543"/>
            <a:ext cx="985652" cy="795245"/>
          </a:xfrm>
          <a:prstGeom prst="sun">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EC611100-0295-F669-C3D7-DD4D67F88AEF}"/>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pic>
        <p:nvPicPr>
          <p:cNvPr id="6" name="Picture 5">
            <a:extLst>
              <a:ext uri="{FF2B5EF4-FFF2-40B4-BE49-F238E27FC236}">
                <a16:creationId xmlns:a16="http://schemas.microsoft.com/office/drawing/2014/main" id="{1515A966-8D3A-EF96-AAFD-D529211418BD}"/>
              </a:ext>
            </a:extLst>
          </p:cNvPr>
          <p:cNvPicPr>
            <a:picLocks noChangeAspect="1"/>
          </p:cNvPicPr>
          <p:nvPr/>
        </p:nvPicPr>
        <p:blipFill>
          <a:blip r:embed="rId2"/>
          <a:stretch>
            <a:fillRect/>
          </a:stretch>
        </p:blipFill>
        <p:spPr>
          <a:xfrm>
            <a:off x="3097883" y="5061337"/>
            <a:ext cx="1456201" cy="1423040"/>
          </a:xfrm>
          <a:prstGeom prst="rect">
            <a:avLst/>
          </a:prstGeom>
        </p:spPr>
      </p:pic>
      <p:pic>
        <p:nvPicPr>
          <p:cNvPr id="8" name="Picture 2" descr="Starfish Storage Celebrates a Decade of Leadership in Metadata-Driven Unstructured Data Management">
            <a:extLst>
              <a:ext uri="{FF2B5EF4-FFF2-40B4-BE49-F238E27FC236}">
                <a16:creationId xmlns:a16="http://schemas.microsoft.com/office/drawing/2014/main" id="{893B35FF-7305-8D88-EEB0-DBF64D710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546" y="5377098"/>
            <a:ext cx="1789845" cy="9368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lux Supercomputing Workload Manager Hits Milestones in Advance of Supporting Exascale Science">
            <a:extLst>
              <a:ext uri="{FF2B5EF4-FFF2-40B4-BE49-F238E27FC236}">
                <a16:creationId xmlns:a16="http://schemas.microsoft.com/office/drawing/2014/main" id="{3A3DF72B-B8A6-EC4C-B1ED-DF0CF830F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822" y="5439707"/>
            <a:ext cx="1145059" cy="874230"/>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B90F96E0-A3EA-ACFC-EB02-159278997BA0}"/>
              </a:ext>
            </a:extLst>
          </p:cNvPr>
          <p:cNvSpPr/>
          <p:nvPr/>
        </p:nvSpPr>
        <p:spPr>
          <a:xfrm>
            <a:off x="5896469" y="3256489"/>
            <a:ext cx="4078517" cy="2469931"/>
          </a:xfrm>
          <a:prstGeom prst="ellipse">
            <a:avLst/>
          </a:prstGeom>
          <a:solidFill>
            <a:srgbClr val="A1A87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75000"/>
                  </a:schemeClr>
                </a:solidFill>
              </a:rPr>
              <a:t>As part of Flux/Epilog, ID data with Starfish, Data Copied out.  </a:t>
            </a:r>
            <a:r>
              <a:rPr lang="en-US" dirty="0">
                <a:solidFill>
                  <a:schemeClr val="tx1"/>
                </a:solidFill>
              </a:rPr>
              <a:t>Afterwards, Slurm takes back nodes and BeeOND Filesystem is deconstructed</a:t>
            </a:r>
          </a:p>
        </p:txBody>
      </p:sp>
    </p:spTree>
    <p:extLst>
      <p:ext uri="{BB962C8B-B14F-4D97-AF65-F5344CB8AC3E}">
        <p14:creationId xmlns:p14="http://schemas.microsoft.com/office/powerpoint/2010/main" val="366281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4144D-6B16-CE8B-FF0E-D114AEC35A20}"/>
              </a:ext>
            </a:extLst>
          </p:cNvPr>
          <p:cNvSpPr>
            <a:spLocks noGrp="1"/>
          </p:cNvSpPr>
          <p:nvPr>
            <p:ph type="title"/>
          </p:nvPr>
        </p:nvSpPr>
        <p:spPr/>
        <p:txBody>
          <a:bodyPr/>
          <a:lstStyle/>
          <a:p>
            <a:pPr algn="ctr"/>
            <a:r>
              <a:rPr lang="en-US" dirty="0"/>
              <a:t>Ephemeral starfish data asset management</a:t>
            </a:r>
            <a:br>
              <a:rPr lang="en-US" dirty="0"/>
            </a:br>
            <a:r>
              <a:rPr lang="en-US" dirty="0"/>
              <a:t>data ingress and data Egress</a:t>
            </a:r>
          </a:p>
        </p:txBody>
      </p:sp>
      <p:graphicFrame>
        <p:nvGraphicFramePr>
          <p:cNvPr id="5" name="Content Placeholder 4">
            <a:extLst>
              <a:ext uri="{FF2B5EF4-FFF2-40B4-BE49-F238E27FC236}">
                <a16:creationId xmlns:a16="http://schemas.microsoft.com/office/drawing/2014/main" id="{001DE3B4-A375-6C0B-E64A-7FECCEA97931}"/>
              </a:ext>
            </a:extLst>
          </p:cNvPr>
          <p:cNvGraphicFramePr>
            <a:graphicFrameLocks noGrp="1"/>
          </p:cNvGraphicFramePr>
          <p:nvPr>
            <p:ph idx="1"/>
            <p:extLst>
              <p:ext uri="{D42A27DB-BD31-4B8C-83A1-F6EECF244321}">
                <p14:modId xmlns:p14="http://schemas.microsoft.com/office/powerpoint/2010/main" val="1464617566"/>
              </p:ext>
            </p:extLst>
          </p:nvPr>
        </p:nvGraphicFramePr>
        <p:xfrm>
          <a:off x="737153" y="4943918"/>
          <a:ext cx="10450164" cy="1223010"/>
        </p:xfrm>
        <a:graphic>
          <a:graphicData uri="http://schemas.openxmlformats.org/drawingml/2006/table">
            <a:tbl>
              <a:tblPr>
                <a:effectLst>
                  <a:outerShdw blurRad="50800" dist="38100" dir="2700000" algn="tl" rotWithShape="0">
                    <a:prstClr val="black">
                      <a:alpha val="40000"/>
                    </a:prstClr>
                  </a:outerShdw>
                </a:effectLst>
              </a:tblPr>
              <a:tblGrid>
                <a:gridCol w="5225082">
                  <a:extLst>
                    <a:ext uri="{9D8B030D-6E8A-4147-A177-3AD203B41FA5}">
                      <a16:colId xmlns:a16="http://schemas.microsoft.com/office/drawing/2014/main" val="2208300963"/>
                    </a:ext>
                  </a:extLst>
                </a:gridCol>
                <a:gridCol w="5225082">
                  <a:extLst>
                    <a:ext uri="{9D8B030D-6E8A-4147-A177-3AD203B41FA5}">
                      <a16:colId xmlns:a16="http://schemas.microsoft.com/office/drawing/2014/main" val="526755773"/>
                    </a:ext>
                  </a:extLst>
                </a:gridCol>
              </a:tblGrid>
              <a:tr h="0">
                <a:tc>
                  <a:txBody>
                    <a:bodyPr/>
                    <a:lstStyle/>
                    <a:p>
                      <a:pPr algn="l" fontAlgn="t"/>
                      <a:r>
                        <a:rPr lang="en-US">
                          <a:effectLst/>
                        </a:rPr>
                        <a:t>Ingress metrics</a:t>
                      </a: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a:effectLst/>
                        </a:rPr>
                        <a:t>--setattr=starfish_ingress=&lt;Path&gt;</a:t>
                      </a: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856100978"/>
                  </a:ext>
                </a:extLst>
              </a:tr>
              <a:tr h="0">
                <a:tc>
                  <a:txBody>
                    <a:bodyPr/>
                    <a:lstStyle/>
                    <a:p>
                      <a:pPr algn="l" fontAlgn="t"/>
                      <a:r>
                        <a:rPr lang="en-US">
                          <a:effectLst/>
                        </a:rPr>
                        <a:t>Egress metrics </a:t>
                      </a: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a:effectLst/>
                        </a:rPr>
                        <a:t>--setattr=starfish_egress_rule=&lt;extension, etc.&gt;</a:t>
                      </a: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3633263162"/>
                  </a:ext>
                </a:extLst>
              </a:tr>
              <a:tr h="0">
                <a:tc>
                  <a:txBody>
                    <a:bodyPr/>
                    <a:lstStyle/>
                    <a:p>
                      <a:pPr algn="l" fontAlgn="t"/>
                      <a:r>
                        <a:rPr lang="en-US" dirty="0">
                          <a:effectLst/>
                        </a:rPr>
                        <a:t>Egress path</a:t>
                      </a: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tc>
                  <a:txBody>
                    <a:bodyPr/>
                    <a:lstStyle/>
                    <a:p>
                      <a:pPr algn="l" fontAlgn="t"/>
                      <a:r>
                        <a:rPr lang="en-US" dirty="0">
                          <a:effectLst/>
                        </a:rPr>
                        <a:t>--</a:t>
                      </a:r>
                      <a:r>
                        <a:rPr lang="en-US" dirty="0" err="1">
                          <a:effectLst/>
                        </a:rPr>
                        <a:t>setattr</a:t>
                      </a:r>
                      <a:r>
                        <a:rPr lang="en-US" dirty="0">
                          <a:effectLst/>
                        </a:rPr>
                        <a:t>=</a:t>
                      </a:r>
                      <a:r>
                        <a:rPr lang="en-US" dirty="0" err="1">
                          <a:effectLst/>
                        </a:rPr>
                        <a:t>starfish_egress_dir</a:t>
                      </a:r>
                      <a:r>
                        <a:rPr lang="en-US" dirty="0">
                          <a:effectLst/>
                        </a:rPr>
                        <a:t>=&lt;Path&gt; </a:t>
                      </a:r>
                    </a:p>
                  </a:txBody>
                  <a:tcPr marL="95250" marR="95250" marT="66675" marB="66675">
                    <a:lnL w="9525" cap="flat" cmpd="sng" algn="ctr">
                      <a:solidFill>
                        <a:srgbClr val="C1C7D0"/>
                      </a:solidFill>
                      <a:prstDash val="solid"/>
                      <a:round/>
                      <a:headEnd type="none" w="med" len="med"/>
                      <a:tailEnd type="none" w="med" len="med"/>
                    </a:lnL>
                    <a:lnR w="9525" cap="flat" cmpd="sng" algn="ctr">
                      <a:solidFill>
                        <a:srgbClr val="C1C7D0"/>
                      </a:solidFill>
                      <a:prstDash val="solid"/>
                      <a:round/>
                      <a:headEnd type="none" w="med" len="med"/>
                      <a:tailEnd type="none" w="med" len="med"/>
                    </a:lnR>
                    <a:lnT w="9525" cap="flat" cmpd="sng" algn="ctr">
                      <a:solidFill>
                        <a:srgbClr val="C1C7D0"/>
                      </a:solidFill>
                      <a:prstDash val="solid"/>
                      <a:round/>
                      <a:headEnd type="none" w="med" len="med"/>
                      <a:tailEnd type="none" w="med" len="med"/>
                    </a:lnT>
                    <a:lnB w="9525" cap="flat" cmpd="sng" algn="ctr">
                      <a:solidFill>
                        <a:srgbClr val="C1C7D0"/>
                      </a:solidFill>
                      <a:prstDash val="solid"/>
                      <a:round/>
                      <a:headEnd type="none" w="med" len="med"/>
                      <a:tailEnd type="none" w="med" len="med"/>
                    </a:lnB>
                    <a:solidFill>
                      <a:srgbClr val="FFFFFF"/>
                    </a:solidFill>
                  </a:tcPr>
                </a:tc>
                <a:extLst>
                  <a:ext uri="{0D108BD9-81ED-4DB2-BD59-A6C34878D82A}">
                    <a16:rowId xmlns:a16="http://schemas.microsoft.com/office/drawing/2014/main" val="2921450106"/>
                  </a:ext>
                </a:extLst>
              </a:tr>
            </a:tbl>
          </a:graphicData>
        </a:graphic>
      </p:graphicFrame>
      <p:sp>
        <p:nvSpPr>
          <p:cNvPr id="4" name="Slide Number Placeholder 3">
            <a:extLst>
              <a:ext uri="{FF2B5EF4-FFF2-40B4-BE49-F238E27FC236}">
                <a16:creationId xmlns:a16="http://schemas.microsoft.com/office/drawing/2014/main" id="{536262CD-6A0B-63D5-CB33-AF6F03A1DCCD}"/>
              </a:ext>
            </a:extLst>
          </p:cNvPr>
          <p:cNvSpPr>
            <a:spLocks noGrp="1"/>
          </p:cNvSpPr>
          <p:nvPr>
            <p:ph type="sldNum" sz="quarter" idx="4"/>
          </p:nvPr>
        </p:nvSpPr>
        <p:spPr/>
        <p:txBody>
          <a:bodyPr/>
          <a:lstStyle/>
          <a:p>
            <a:fld id="{6FB6B91F-BB11-E946-B7F6-1372EDB8DEC1}" type="slidenum">
              <a:rPr lang="en-US" smtClean="0"/>
              <a:pPr/>
              <a:t>18</a:t>
            </a:fld>
            <a:endParaRPr lang="en-US" dirty="0"/>
          </a:p>
        </p:txBody>
      </p:sp>
      <p:pic>
        <p:nvPicPr>
          <p:cNvPr id="7170" name="Picture 2" descr="Starfish Storage Celebrates a Decade of Leadership in Metadata-Driven Unstructured Data Management">
            <a:extLst>
              <a:ext uri="{FF2B5EF4-FFF2-40B4-BE49-F238E27FC236}">
                <a16:creationId xmlns:a16="http://schemas.microsoft.com/office/drawing/2014/main" id="{14C2F660-3E47-6C89-23B7-6595F2D68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235" y="1683218"/>
            <a:ext cx="3570909" cy="18690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lux Supercomputing Workload Manager Hits Milestones in Advance of Supporting Exascale Science">
            <a:extLst>
              <a:ext uri="{FF2B5EF4-FFF2-40B4-BE49-F238E27FC236}">
                <a16:creationId xmlns:a16="http://schemas.microsoft.com/office/drawing/2014/main" id="{5F56E0E2-87F8-B92C-FD79-03EF18557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928" y="1683218"/>
            <a:ext cx="3506731" cy="2677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1830EA80-1B29-BB2F-C2D5-A87828E8261E}"/>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348836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99749-BEBD-937F-8D37-03498D694A4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BAABA6-C7A3-27A8-4F4E-3B4DC868777C}"/>
              </a:ext>
            </a:extLst>
          </p:cNvPr>
          <p:cNvSpPr>
            <a:spLocks noGrp="1"/>
          </p:cNvSpPr>
          <p:nvPr>
            <p:ph idx="12"/>
          </p:nvPr>
        </p:nvSpPr>
        <p:spPr>
          <a:xfrm>
            <a:off x="241490" y="5837684"/>
            <a:ext cx="6863640" cy="953464"/>
          </a:xfrm>
        </p:spPr>
        <p:txBody>
          <a:bodyPr>
            <a:normAutofit fontScale="85000" lnSpcReduction="20000"/>
          </a:bodyPr>
          <a:lstStyle/>
          <a:p>
            <a:r>
              <a:rPr lang="en-US" dirty="0"/>
              <a:t>NVMeoF Agent does a periodic discovery of NVMeoF namespaces and updates Sunfish.  Sunfish updates Flux with on-line Resources.</a:t>
            </a:r>
          </a:p>
          <a:p>
            <a:r>
              <a:rPr lang="en-US" dirty="0"/>
              <a:t>Flux Brokers use Prolog/Epilog for Resource aggregation, burst buffer deployment, Resource Release, data ingress/egress.</a:t>
            </a:r>
          </a:p>
          <a:p>
            <a:endParaRPr lang="en-US" dirty="0"/>
          </a:p>
        </p:txBody>
      </p:sp>
      <p:sp>
        <p:nvSpPr>
          <p:cNvPr id="3" name="Title 2">
            <a:extLst>
              <a:ext uri="{FF2B5EF4-FFF2-40B4-BE49-F238E27FC236}">
                <a16:creationId xmlns:a16="http://schemas.microsoft.com/office/drawing/2014/main" id="{073DB62C-CC6B-03EF-8FAD-D18693F79545}"/>
              </a:ext>
            </a:extLst>
          </p:cNvPr>
          <p:cNvSpPr>
            <a:spLocks noGrp="1"/>
          </p:cNvSpPr>
          <p:nvPr>
            <p:ph type="title"/>
          </p:nvPr>
        </p:nvSpPr>
        <p:spPr/>
        <p:txBody>
          <a:bodyPr>
            <a:normAutofit/>
          </a:bodyPr>
          <a:lstStyle/>
          <a:p>
            <a:pPr lvl="1" algn="ctr"/>
            <a:r>
              <a:rPr lang="en-US" sz="2800" dirty="0">
                <a:latin typeface="+mn-lt"/>
              </a:rPr>
              <a:t>Implementation of the BeeOND burst buffer</a:t>
            </a:r>
          </a:p>
        </p:txBody>
      </p:sp>
      <p:sp>
        <p:nvSpPr>
          <p:cNvPr id="5" name="Text Placeholder 4">
            <a:extLst>
              <a:ext uri="{FF2B5EF4-FFF2-40B4-BE49-F238E27FC236}">
                <a16:creationId xmlns:a16="http://schemas.microsoft.com/office/drawing/2014/main" id="{82DB7260-0E8E-EFDD-850C-7A0E467796BE}"/>
              </a:ext>
            </a:extLst>
          </p:cNvPr>
          <p:cNvSpPr>
            <a:spLocks noGrp="1"/>
          </p:cNvSpPr>
          <p:nvPr>
            <p:ph type="body" sz="quarter" idx="15"/>
          </p:nvPr>
        </p:nvSpPr>
        <p:spPr/>
        <p:txBody>
          <a:bodyPr/>
          <a:lstStyle/>
          <a:p>
            <a:r>
              <a:rPr lang="en-US" dirty="0"/>
              <a:t>UUR</a:t>
            </a:r>
          </a:p>
        </p:txBody>
      </p:sp>
      <p:sp>
        <p:nvSpPr>
          <p:cNvPr id="6" name="Text Placeholder 5">
            <a:extLst>
              <a:ext uri="{FF2B5EF4-FFF2-40B4-BE49-F238E27FC236}">
                <a16:creationId xmlns:a16="http://schemas.microsoft.com/office/drawing/2014/main" id="{761E0DD3-98DB-EB87-5EAF-5488F4CC7F58}"/>
              </a:ext>
            </a:extLst>
          </p:cNvPr>
          <p:cNvSpPr>
            <a:spLocks noGrp="1"/>
          </p:cNvSpPr>
          <p:nvPr>
            <p:ph type="body" sz="quarter" idx="14"/>
          </p:nvPr>
        </p:nvSpPr>
        <p:spPr/>
        <p:txBody>
          <a:bodyPr/>
          <a:lstStyle/>
          <a:p>
            <a:r>
              <a:rPr lang="en-US" dirty="0"/>
              <a:t>UUR</a:t>
            </a:r>
          </a:p>
        </p:txBody>
      </p:sp>
      <p:sp>
        <p:nvSpPr>
          <p:cNvPr id="22" name="Rectangle 21">
            <a:extLst>
              <a:ext uri="{FF2B5EF4-FFF2-40B4-BE49-F238E27FC236}">
                <a16:creationId xmlns:a16="http://schemas.microsoft.com/office/drawing/2014/main" id="{0F5B3DFC-43F9-3C07-0AAA-89F91AD8D3FA}"/>
              </a:ext>
            </a:extLst>
          </p:cNvPr>
          <p:cNvSpPr/>
          <p:nvPr/>
        </p:nvSpPr>
        <p:spPr>
          <a:xfrm>
            <a:off x="1115162" y="3639458"/>
            <a:ext cx="2437293" cy="2083145"/>
          </a:xfrm>
          <a:prstGeom prst="rect">
            <a:avLst/>
          </a:prstGeom>
          <a:solidFill>
            <a:srgbClr val="8B03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Flux </a:t>
            </a:r>
          </a:p>
          <a:p>
            <a:pPr algn="ctr"/>
            <a:r>
              <a:rPr lang="en-US" dirty="0"/>
              <a:t>Broker 0</a:t>
            </a:r>
          </a:p>
        </p:txBody>
      </p:sp>
      <p:sp>
        <p:nvSpPr>
          <p:cNvPr id="27" name="Rectangle 26">
            <a:extLst>
              <a:ext uri="{FF2B5EF4-FFF2-40B4-BE49-F238E27FC236}">
                <a16:creationId xmlns:a16="http://schemas.microsoft.com/office/drawing/2014/main" id="{8720838C-553B-DAAF-A148-3BD96E5911F9}"/>
              </a:ext>
            </a:extLst>
          </p:cNvPr>
          <p:cNvSpPr/>
          <p:nvPr/>
        </p:nvSpPr>
        <p:spPr>
          <a:xfrm>
            <a:off x="4357879" y="2692047"/>
            <a:ext cx="1738113" cy="626165"/>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 1</a:t>
            </a:r>
          </a:p>
          <a:p>
            <a:pPr algn="ctr"/>
            <a:r>
              <a:rPr lang="en-US" dirty="0"/>
              <a:t>(Compute)</a:t>
            </a:r>
          </a:p>
        </p:txBody>
      </p:sp>
      <p:sp>
        <p:nvSpPr>
          <p:cNvPr id="28" name="Rectangle 27">
            <a:extLst>
              <a:ext uri="{FF2B5EF4-FFF2-40B4-BE49-F238E27FC236}">
                <a16:creationId xmlns:a16="http://schemas.microsoft.com/office/drawing/2014/main" id="{217AF139-A28D-AAB0-11D2-E0EE1D6C514B}"/>
              </a:ext>
            </a:extLst>
          </p:cNvPr>
          <p:cNvSpPr/>
          <p:nvPr/>
        </p:nvSpPr>
        <p:spPr>
          <a:xfrm>
            <a:off x="4361642" y="3448214"/>
            <a:ext cx="1779505" cy="626165"/>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Broker 2</a:t>
            </a:r>
          </a:p>
          <a:p>
            <a:pPr algn="ctr"/>
            <a:r>
              <a:rPr lang="en-US" sz="1400" dirty="0"/>
              <a:t>Broker 5</a:t>
            </a:r>
          </a:p>
          <a:p>
            <a:pPr algn="ctr"/>
            <a:r>
              <a:rPr lang="en-US" sz="1400" dirty="0"/>
              <a:t>(Compute)</a:t>
            </a:r>
          </a:p>
        </p:txBody>
      </p:sp>
      <p:sp>
        <p:nvSpPr>
          <p:cNvPr id="29" name="Rectangle 28">
            <a:extLst>
              <a:ext uri="{FF2B5EF4-FFF2-40B4-BE49-F238E27FC236}">
                <a16:creationId xmlns:a16="http://schemas.microsoft.com/office/drawing/2014/main" id="{CB3AC47D-392B-8292-8F61-F3D8816433C1}"/>
              </a:ext>
            </a:extLst>
          </p:cNvPr>
          <p:cNvSpPr/>
          <p:nvPr/>
        </p:nvSpPr>
        <p:spPr>
          <a:xfrm>
            <a:off x="4357880" y="4201621"/>
            <a:ext cx="1779505" cy="626165"/>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 3</a:t>
            </a:r>
          </a:p>
          <a:p>
            <a:pPr algn="ctr"/>
            <a:r>
              <a:rPr lang="en-US" dirty="0"/>
              <a:t>(Compute)</a:t>
            </a:r>
          </a:p>
        </p:txBody>
      </p:sp>
      <p:sp>
        <p:nvSpPr>
          <p:cNvPr id="30" name="Rectangle 29">
            <a:extLst>
              <a:ext uri="{FF2B5EF4-FFF2-40B4-BE49-F238E27FC236}">
                <a16:creationId xmlns:a16="http://schemas.microsoft.com/office/drawing/2014/main" id="{B29EC7F0-E9F5-530B-9CC5-C54211545108}"/>
              </a:ext>
            </a:extLst>
          </p:cNvPr>
          <p:cNvSpPr/>
          <p:nvPr/>
        </p:nvSpPr>
        <p:spPr>
          <a:xfrm>
            <a:off x="4357880" y="4948539"/>
            <a:ext cx="1779505" cy="626165"/>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 4</a:t>
            </a:r>
          </a:p>
          <a:p>
            <a:pPr algn="ctr"/>
            <a:r>
              <a:rPr lang="en-US" dirty="0"/>
              <a:t>(Compute)</a:t>
            </a:r>
          </a:p>
        </p:txBody>
      </p:sp>
      <p:cxnSp>
        <p:nvCxnSpPr>
          <p:cNvPr id="31" name="Straight Arrow Connector 30">
            <a:extLst>
              <a:ext uri="{FF2B5EF4-FFF2-40B4-BE49-F238E27FC236}">
                <a16:creationId xmlns:a16="http://schemas.microsoft.com/office/drawing/2014/main" id="{357DB27B-CAB5-FA7E-D7C6-ABC20210B84C}"/>
              </a:ext>
            </a:extLst>
          </p:cNvPr>
          <p:cNvCxnSpPr>
            <a:cxnSpLocks/>
          </p:cNvCxnSpPr>
          <p:nvPr/>
        </p:nvCxnSpPr>
        <p:spPr>
          <a:xfrm flipV="1">
            <a:off x="3574941" y="3020372"/>
            <a:ext cx="782939" cy="897294"/>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A3FE87-5D80-A48B-A83D-7B7FC69C4AB9}"/>
              </a:ext>
            </a:extLst>
          </p:cNvPr>
          <p:cNvCxnSpPr>
            <a:cxnSpLocks/>
          </p:cNvCxnSpPr>
          <p:nvPr/>
        </p:nvCxnSpPr>
        <p:spPr>
          <a:xfrm flipV="1">
            <a:off x="3552455" y="3910403"/>
            <a:ext cx="807306" cy="248837"/>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DF35461-E0FC-D83D-0284-7EC999A08FB4}"/>
              </a:ext>
            </a:extLst>
          </p:cNvPr>
          <p:cNvCxnSpPr>
            <a:cxnSpLocks/>
            <a:endCxn id="29" idx="1"/>
          </p:cNvCxnSpPr>
          <p:nvPr/>
        </p:nvCxnSpPr>
        <p:spPr>
          <a:xfrm>
            <a:off x="3574941" y="4514704"/>
            <a:ext cx="782939" cy="0"/>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8AD97A5-FA80-1CCA-8014-C19392B31CF9}"/>
              </a:ext>
            </a:extLst>
          </p:cNvPr>
          <p:cNvCxnSpPr>
            <a:cxnSpLocks/>
          </p:cNvCxnSpPr>
          <p:nvPr/>
        </p:nvCxnSpPr>
        <p:spPr>
          <a:xfrm>
            <a:off x="3552455" y="4853575"/>
            <a:ext cx="801418" cy="410711"/>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CustomShape 28">
            <a:extLst>
              <a:ext uri="{FF2B5EF4-FFF2-40B4-BE49-F238E27FC236}">
                <a16:creationId xmlns:a16="http://schemas.microsoft.com/office/drawing/2014/main" id="{DE688FF6-1AF5-485F-87E9-3619B2B09A32}"/>
              </a:ext>
            </a:extLst>
          </p:cNvPr>
          <p:cNvSpPr/>
          <p:nvPr/>
        </p:nvSpPr>
        <p:spPr>
          <a:xfrm flipH="1">
            <a:off x="8493103" y="1613824"/>
            <a:ext cx="754772" cy="491152"/>
          </a:xfrm>
          <a:prstGeom prst="roundRect">
            <a:avLst>
              <a:gd name="adj" fmla="val 16667"/>
            </a:avLst>
          </a:prstGeom>
          <a:gradFill rotWithShape="0">
            <a:gsLst>
              <a:gs pos="0">
                <a:srgbClr val="C00000"/>
              </a:gs>
              <a:gs pos="100000">
                <a:srgbClr val="00B050"/>
              </a:gs>
            </a:gsLst>
            <a:lin ang="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1000" b="0" strike="noStrike" spc="-1" dirty="0">
                <a:solidFill>
                  <a:srgbClr val="FFFFFF"/>
                </a:solidFill>
                <a:latin typeface="Arial" panose="020B0604020202020204" pitchFamily="34" charset="0"/>
                <a:cs typeface="Arial" panose="020B0604020202020204" pitchFamily="34" charset="0"/>
              </a:rPr>
              <a:t>Slingshot</a:t>
            </a:r>
            <a:endParaRPr lang="en-IE" sz="1000" b="0" strike="noStrike" spc="-1" dirty="0">
              <a:latin typeface="Arial" panose="020B0604020202020204" pitchFamily="34" charset="0"/>
              <a:cs typeface="Arial" panose="020B0604020202020204" pitchFamily="34" charset="0"/>
            </a:endParaRPr>
          </a:p>
          <a:p>
            <a:pPr algn="ctr">
              <a:lnSpc>
                <a:spcPct val="100000"/>
              </a:lnSpc>
            </a:pPr>
            <a:r>
              <a:rPr lang="en-US" sz="1000" b="0" strike="noStrike" spc="-1" dirty="0">
                <a:solidFill>
                  <a:srgbClr val="FFFFFF"/>
                </a:solidFill>
                <a:latin typeface="Arial" panose="020B0604020202020204" pitchFamily="34" charset="0"/>
                <a:cs typeface="Arial" panose="020B0604020202020204" pitchFamily="34" charset="0"/>
              </a:rPr>
              <a:t>Agent</a:t>
            </a:r>
            <a:endParaRPr lang="en-IE" sz="1000" b="0" strike="noStrike" spc="-1" dirty="0">
              <a:latin typeface="Arial" panose="020B0604020202020204" pitchFamily="34" charset="0"/>
              <a:cs typeface="Arial" panose="020B0604020202020204" pitchFamily="34" charset="0"/>
            </a:endParaRPr>
          </a:p>
        </p:txBody>
      </p:sp>
      <p:sp>
        <p:nvSpPr>
          <p:cNvPr id="41" name="CustomShape 38">
            <a:extLst>
              <a:ext uri="{FF2B5EF4-FFF2-40B4-BE49-F238E27FC236}">
                <a16:creationId xmlns:a16="http://schemas.microsoft.com/office/drawing/2014/main" id="{B3AF3C6B-126C-FEF0-5874-CD546BAB9356}"/>
              </a:ext>
            </a:extLst>
          </p:cNvPr>
          <p:cNvSpPr/>
          <p:nvPr/>
        </p:nvSpPr>
        <p:spPr>
          <a:xfrm flipH="1">
            <a:off x="10146091" y="990098"/>
            <a:ext cx="1395241" cy="368542"/>
          </a:xfrm>
          <a:prstGeom prst="roundRect">
            <a:avLst>
              <a:gd name="adj" fmla="val 16667"/>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90000" tIns="45000" rIns="90000" bIns="45000" anchor="ctr">
            <a:noAutofit/>
          </a:bodyPr>
          <a:lstStyle/>
          <a:p>
            <a:pPr algn="ctr">
              <a:lnSpc>
                <a:spcPct val="100000"/>
              </a:lnSpc>
            </a:pPr>
            <a:r>
              <a:rPr lang="en-IE" sz="1050" b="1" strike="noStrike" spc="-1" dirty="0">
                <a:latin typeface="Arial" panose="020B0604020202020204" pitchFamily="34" charset="0"/>
                <a:cs typeface="Arial" panose="020B0604020202020204" pitchFamily="34" charset="0"/>
              </a:rPr>
              <a:t>Hardware Layer                                         </a:t>
            </a:r>
          </a:p>
        </p:txBody>
      </p:sp>
      <p:cxnSp>
        <p:nvCxnSpPr>
          <p:cNvPr id="43" name="Straight Arrow Connector 42">
            <a:extLst>
              <a:ext uri="{FF2B5EF4-FFF2-40B4-BE49-F238E27FC236}">
                <a16:creationId xmlns:a16="http://schemas.microsoft.com/office/drawing/2014/main" id="{D4E83599-5D25-FCA5-13D6-4451D245BC9F}"/>
              </a:ext>
            </a:extLst>
          </p:cNvPr>
          <p:cNvCxnSpPr>
            <a:cxnSpLocks/>
            <a:stCxn id="36" idx="1"/>
            <a:endCxn id="49" idx="2"/>
          </p:cNvCxnSpPr>
          <p:nvPr/>
        </p:nvCxnSpPr>
        <p:spPr>
          <a:xfrm flipV="1">
            <a:off x="9247875" y="1857798"/>
            <a:ext cx="877524" cy="1602"/>
          </a:xfrm>
          <a:prstGeom prst="straightConnector1">
            <a:avLst/>
          </a:prstGeom>
          <a:ln w="79375">
            <a:solidFill>
              <a:srgbClr val="00B050"/>
            </a:solidFill>
            <a:headEnd type="triangle" w="med" len="med"/>
            <a:tailEnd type="triangl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72" name="CustomShape 19">
            <a:extLst>
              <a:ext uri="{FF2B5EF4-FFF2-40B4-BE49-F238E27FC236}">
                <a16:creationId xmlns:a16="http://schemas.microsoft.com/office/drawing/2014/main" id="{5DEE00BE-E97E-2060-EB26-85BF3EA47D6B}"/>
              </a:ext>
            </a:extLst>
          </p:cNvPr>
          <p:cNvSpPr/>
          <p:nvPr/>
        </p:nvSpPr>
        <p:spPr>
          <a:xfrm flipH="1">
            <a:off x="469955" y="741812"/>
            <a:ext cx="3319237" cy="2027326"/>
          </a:xfrm>
          <a:prstGeom prst="rect">
            <a:avLst/>
          </a:prstGeom>
          <a:solidFill>
            <a:schemeClr val="accent4">
              <a:lumMod val="60000"/>
              <a:lumOff val="40000"/>
            </a:schemeClr>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0000" tIns="45000" rIns="90000" bIns="45000">
            <a:noAutofit/>
          </a:bodyPr>
          <a:lstStyle/>
          <a:p>
            <a:pPr algn="ctr">
              <a:lnSpc>
                <a:spcPct val="100000"/>
              </a:lnSpc>
            </a:pPr>
            <a:r>
              <a:rPr lang="en-US" sz="1000" b="1" spc="-1" dirty="0">
                <a:solidFill>
                  <a:schemeClr val="accent6">
                    <a:lumMod val="75000"/>
                  </a:schemeClr>
                </a:solidFill>
                <a:latin typeface="Arial" panose="020B0604020202020204" pitchFamily="34" charset="0"/>
                <a:cs typeface="Arial" panose="020B0604020202020204" pitchFamily="34" charset="0"/>
              </a:rPr>
              <a:t>Sunfish</a:t>
            </a:r>
            <a:r>
              <a:rPr lang="en-US" sz="1000" b="1" strike="noStrike" spc="-1" dirty="0">
                <a:solidFill>
                  <a:schemeClr val="accent6">
                    <a:lumMod val="75000"/>
                  </a:schemeClr>
                </a:solidFill>
                <a:latin typeface="Arial" panose="020B0604020202020204" pitchFamily="34" charset="0"/>
                <a:cs typeface="Arial" panose="020B0604020202020204" pitchFamily="34" charset="0"/>
              </a:rPr>
              <a:t> Services</a:t>
            </a:r>
            <a:endParaRPr lang="en-IE" sz="1000" b="1" strike="noStrike" spc="-1" dirty="0">
              <a:solidFill>
                <a:schemeClr val="accent6">
                  <a:lumMod val="75000"/>
                </a:schemeClr>
              </a:solidFill>
              <a:latin typeface="Arial" panose="020B0604020202020204" pitchFamily="34" charset="0"/>
              <a:cs typeface="Arial" panose="020B0604020202020204" pitchFamily="34" charset="0"/>
            </a:endParaRPr>
          </a:p>
        </p:txBody>
      </p:sp>
      <p:sp>
        <p:nvSpPr>
          <p:cNvPr id="73" name="CustomShape 36">
            <a:extLst>
              <a:ext uri="{FF2B5EF4-FFF2-40B4-BE49-F238E27FC236}">
                <a16:creationId xmlns:a16="http://schemas.microsoft.com/office/drawing/2014/main" id="{67175AE4-2A46-955D-8608-AD541949BD1B}"/>
              </a:ext>
            </a:extLst>
          </p:cNvPr>
          <p:cNvSpPr/>
          <p:nvPr/>
        </p:nvSpPr>
        <p:spPr>
          <a:xfrm flipH="1">
            <a:off x="602614" y="959195"/>
            <a:ext cx="2098600" cy="231780"/>
          </a:xfrm>
          <a:prstGeom prst="rect">
            <a:avLst/>
          </a:prstGeom>
          <a:solidFill>
            <a:srgbClr val="FFFFFF"/>
          </a:solidFill>
          <a:ln w="6480">
            <a:solidFill>
              <a:srgbClr val="7030A0"/>
            </a:solidFill>
            <a:miter/>
          </a:ln>
          <a:effectLst>
            <a:innerShdw blurRad="63500" dist="50800" dir="18900000">
              <a:prstClr val="black">
                <a:alpha val="50000"/>
              </a:prstClr>
            </a:innerShdw>
          </a:effectLst>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Resource Inventory</a:t>
            </a:r>
            <a:endParaRPr lang="en-IE" sz="1000" b="0" strike="noStrike" spc="-1" dirty="0">
              <a:latin typeface="Arial" panose="020B0604020202020204" pitchFamily="34" charset="0"/>
              <a:cs typeface="Arial" panose="020B0604020202020204" pitchFamily="34" charset="0"/>
            </a:endParaRPr>
          </a:p>
        </p:txBody>
      </p:sp>
      <p:sp>
        <p:nvSpPr>
          <p:cNvPr id="74" name="Cylinder 64">
            <a:extLst>
              <a:ext uri="{FF2B5EF4-FFF2-40B4-BE49-F238E27FC236}">
                <a16:creationId xmlns:a16="http://schemas.microsoft.com/office/drawing/2014/main" id="{2A7E17C1-160B-F4D9-AC10-D3A6CEAC4C02}"/>
              </a:ext>
            </a:extLst>
          </p:cNvPr>
          <p:cNvSpPr/>
          <p:nvPr/>
        </p:nvSpPr>
        <p:spPr>
          <a:xfrm>
            <a:off x="2839696" y="1899069"/>
            <a:ext cx="859203" cy="642100"/>
          </a:xfrm>
          <a:prstGeom prst="can">
            <a:avLst/>
          </a:prstGeom>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900" dirty="0">
                <a:latin typeface="Arial"/>
                <a:cs typeface="Arial"/>
              </a:rPr>
              <a:t>Data Store</a:t>
            </a:r>
            <a:endParaRPr lang="en-IE" sz="900" dirty="0">
              <a:latin typeface="Arial"/>
              <a:cs typeface="Arial"/>
            </a:endParaRPr>
          </a:p>
        </p:txBody>
      </p:sp>
      <p:sp>
        <p:nvSpPr>
          <p:cNvPr id="75" name="CustomShape 36">
            <a:extLst>
              <a:ext uri="{FF2B5EF4-FFF2-40B4-BE49-F238E27FC236}">
                <a16:creationId xmlns:a16="http://schemas.microsoft.com/office/drawing/2014/main" id="{AE00B433-0215-A2C4-C091-4019A9A3ED89}"/>
              </a:ext>
            </a:extLst>
          </p:cNvPr>
          <p:cNvSpPr/>
          <p:nvPr/>
        </p:nvSpPr>
        <p:spPr>
          <a:xfrm flipH="1">
            <a:off x="612249" y="1221507"/>
            <a:ext cx="2098600" cy="218152"/>
          </a:xfrm>
          <a:prstGeom prst="rect">
            <a:avLst/>
          </a:prstGeom>
          <a:solidFill>
            <a:srgbClr val="FFFFFF"/>
          </a:solidFill>
          <a:ln w="6480">
            <a:solidFill>
              <a:srgbClr val="7030A0"/>
            </a:solidFill>
            <a:miter/>
          </a:ln>
          <a:effectLst>
            <a:innerShdw blurRad="63500" dist="50800" dir="18900000">
              <a:prstClr val="black">
                <a:alpha val="50000"/>
              </a:prstClr>
            </a:innerShdw>
          </a:effectLst>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RF tree management</a:t>
            </a:r>
            <a:endParaRPr lang="en-IE" sz="1000" b="0" strike="noStrike" spc="-1" dirty="0">
              <a:latin typeface="Arial" panose="020B0604020202020204" pitchFamily="34" charset="0"/>
              <a:cs typeface="Arial" panose="020B0604020202020204" pitchFamily="34" charset="0"/>
            </a:endParaRPr>
          </a:p>
        </p:txBody>
      </p:sp>
      <p:sp>
        <p:nvSpPr>
          <p:cNvPr id="76" name="CustomShape 36">
            <a:extLst>
              <a:ext uri="{FF2B5EF4-FFF2-40B4-BE49-F238E27FC236}">
                <a16:creationId xmlns:a16="http://schemas.microsoft.com/office/drawing/2014/main" id="{83A7FAEC-C5B8-69AC-B4B7-51DE65CAEFBB}"/>
              </a:ext>
            </a:extLst>
          </p:cNvPr>
          <p:cNvSpPr/>
          <p:nvPr/>
        </p:nvSpPr>
        <p:spPr>
          <a:xfrm flipH="1">
            <a:off x="612250" y="1972821"/>
            <a:ext cx="2093044" cy="221100"/>
          </a:xfrm>
          <a:prstGeom prst="rect">
            <a:avLst/>
          </a:prstGeom>
          <a:solidFill>
            <a:srgbClr val="FFFFFF"/>
          </a:solidFill>
          <a:ln w="6480">
            <a:solidFill>
              <a:srgbClr val="7030A0"/>
            </a:solidFill>
            <a:miter/>
          </a:ln>
          <a:effectLst>
            <a:innerShdw blurRad="63500" dist="50800" dir="18900000">
              <a:prstClr val="black">
                <a:alpha val="50000"/>
              </a:prstClr>
            </a:innerShdw>
          </a:effectLst>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Authentication</a:t>
            </a:r>
            <a:endParaRPr lang="en-IE" sz="1000" b="0" strike="noStrike" spc="-1" dirty="0">
              <a:latin typeface="Arial" panose="020B0604020202020204" pitchFamily="34" charset="0"/>
              <a:cs typeface="Arial" panose="020B0604020202020204" pitchFamily="34" charset="0"/>
            </a:endParaRPr>
          </a:p>
        </p:txBody>
      </p:sp>
      <p:sp>
        <p:nvSpPr>
          <p:cNvPr id="77" name="CustomShape 36">
            <a:extLst>
              <a:ext uri="{FF2B5EF4-FFF2-40B4-BE49-F238E27FC236}">
                <a16:creationId xmlns:a16="http://schemas.microsoft.com/office/drawing/2014/main" id="{7F15C3A9-29B0-505B-47D2-34BDDA94EFC7}"/>
              </a:ext>
            </a:extLst>
          </p:cNvPr>
          <p:cNvSpPr/>
          <p:nvPr/>
        </p:nvSpPr>
        <p:spPr>
          <a:xfrm flipH="1">
            <a:off x="602615" y="2240635"/>
            <a:ext cx="2110299" cy="205573"/>
          </a:xfrm>
          <a:prstGeom prst="rect">
            <a:avLst/>
          </a:prstGeom>
          <a:solidFill>
            <a:srgbClr val="FFFFFF"/>
          </a:solidFill>
          <a:ln w="6480">
            <a:solidFill>
              <a:srgbClr val="7030A0"/>
            </a:solidFill>
            <a:miter/>
          </a:ln>
          <a:effectLst>
            <a:innerShdw blurRad="63500" dist="50800" dir="18900000">
              <a:prstClr val="black">
                <a:alpha val="50000"/>
              </a:prstClr>
            </a:innerShdw>
          </a:effectLst>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Access Control</a:t>
            </a:r>
            <a:endParaRPr lang="en-IE" sz="1000" b="0" strike="noStrike" spc="-1" dirty="0">
              <a:latin typeface="Arial" panose="020B0604020202020204" pitchFamily="34" charset="0"/>
              <a:cs typeface="Arial" panose="020B0604020202020204" pitchFamily="34" charset="0"/>
            </a:endParaRPr>
          </a:p>
        </p:txBody>
      </p:sp>
      <p:sp>
        <p:nvSpPr>
          <p:cNvPr id="78" name="CustomShape 36">
            <a:extLst>
              <a:ext uri="{FF2B5EF4-FFF2-40B4-BE49-F238E27FC236}">
                <a16:creationId xmlns:a16="http://schemas.microsoft.com/office/drawing/2014/main" id="{3365BF2D-E6D7-7E50-0051-5C659C135921}"/>
              </a:ext>
            </a:extLst>
          </p:cNvPr>
          <p:cNvSpPr/>
          <p:nvPr/>
        </p:nvSpPr>
        <p:spPr>
          <a:xfrm flipH="1">
            <a:off x="594896" y="2476740"/>
            <a:ext cx="2118018" cy="221100"/>
          </a:xfrm>
          <a:prstGeom prst="rect">
            <a:avLst/>
          </a:prstGeom>
          <a:solidFill>
            <a:srgbClr val="FFFFFF"/>
          </a:solidFill>
          <a:ln w="6480">
            <a:solidFill>
              <a:srgbClr val="7030A0"/>
            </a:solidFill>
            <a:miter/>
          </a:ln>
          <a:effectLst>
            <a:innerShdw blurRad="63500" dist="50800" dir="18900000">
              <a:prstClr val="black">
                <a:alpha val="50000"/>
              </a:prstClr>
            </a:innerShdw>
          </a:effectLst>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Events &amp; Logs</a:t>
            </a:r>
            <a:endParaRPr lang="en-IE" sz="1000" b="0" strike="noStrike" spc="-1" dirty="0">
              <a:latin typeface="Arial" panose="020B0604020202020204" pitchFamily="34" charset="0"/>
              <a:cs typeface="Arial" panose="020B0604020202020204" pitchFamily="34" charset="0"/>
            </a:endParaRPr>
          </a:p>
        </p:txBody>
      </p:sp>
      <p:sp>
        <p:nvSpPr>
          <p:cNvPr id="79" name="CustomShape 36">
            <a:extLst>
              <a:ext uri="{FF2B5EF4-FFF2-40B4-BE49-F238E27FC236}">
                <a16:creationId xmlns:a16="http://schemas.microsoft.com/office/drawing/2014/main" id="{DA81FC5E-DD67-7ADC-07C6-E49E9C965155}"/>
              </a:ext>
            </a:extLst>
          </p:cNvPr>
          <p:cNvSpPr/>
          <p:nvPr/>
        </p:nvSpPr>
        <p:spPr>
          <a:xfrm flipH="1">
            <a:off x="594268" y="1479038"/>
            <a:ext cx="2106947" cy="208274"/>
          </a:xfrm>
          <a:prstGeom prst="rect">
            <a:avLst/>
          </a:prstGeom>
          <a:solidFill>
            <a:srgbClr val="FFFFFF"/>
          </a:solidFill>
          <a:ln w="6480">
            <a:solidFill>
              <a:srgbClr val="7030A0"/>
            </a:solidFill>
            <a:miter/>
          </a:ln>
          <a:effectLst>
            <a:innerShdw blurRad="63500" dist="50800" dir="18900000">
              <a:prstClr val="black">
                <a:alpha val="50000"/>
              </a:prstClr>
            </a:innerShdw>
          </a:effectLst>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900" spc="-1" dirty="0">
                <a:solidFill>
                  <a:srgbClr val="000000"/>
                </a:solidFill>
                <a:latin typeface="Arial"/>
                <a:cs typeface="Arial"/>
              </a:rPr>
              <a:t>Resource Configuration</a:t>
            </a:r>
            <a:endParaRPr lang="en-US" sz="900" dirty="0">
              <a:cs typeface="Calibri"/>
            </a:endParaRPr>
          </a:p>
        </p:txBody>
      </p:sp>
      <p:sp>
        <p:nvSpPr>
          <p:cNvPr id="80" name="CustomShape 36">
            <a:extLst>
              <a:ext uri="{FF2B5EF4-FFF2-40B4-BE49-F238E27FC236}">
                <a16:creationId xmlns:a16="http://schemas.microsoft.com/office/drawing/2014/main" id="{1F17F0AF-0273-AE80-ED26-FB9D77379FBF}"/>
              </a:ext>
            </a:extLst>
          </p:cNvPr>
          <p:cNvSpPr/>
          <p:nvPr/>
        </p:nvSpPr>
        <p:spPr>
          <a:xfrm flipH="1">
            <a:off x="608173" y="1726691"/>
            <a:ext cx="2093043" cy="221100"/>
          </a:xfrm>
          <a:prstGeom prst="rect">
            <a:avLst/>
          </a:prstGeom>
          <a:solidFill>
            <a:srgbClr val="FFFFFF"/>
          </a:solidFill>
          <a:ln w="6480">
            <a:solidFill>
              <a:srgbClr val="7030A0"/>
            </a:solidFill>
            <a:miter/>
          </a:ln>
          <a:effectLst>
            <a:innerShdw blurRad="63500" dist="50800" dir="18900000">
              <a:prstClr val="black">
                <a:alpha val="50000"/>
              </a:prstClr>
            </a:innerShdw>
          </a:effectLst>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1000" spc="-1" dirty="0">
                <a:solidFill>
                  <a:srgbClr val="000000"/>
                </a:solidFill>
                <a:latin typeface="Arial"/>
                <a:cs typeface="Arial"/>
              </a:rPr>
              <a:t>Fabric Configuration</a:t>
            </a:r>
            <a:endParaRPr lang="en-US" dirty="0"/>
          </a:p>
        </p:txBody>
      </p:sp>
      <p:cxnSp>
        <p:nvCxnSpPr>
          <p:cNvPr id="47" name="Straight Arrow Connector 46">
            <a:extLst>
              <a:ext uri="{FF2B5EF4-FFF2-40B4-BE49-F238E27FC236}">
                <a16:creationId xmlns:a16="http://schemas.microsoft.com/office/drawing/2014/main" id="{0C28FEFB-3509-C05E-69D6-CD5310876B29}"/>
              </a:ext>
            </a:extLst>
          </p:cNvPr>
          <p:cNvCxnSpPr>
            <a:cxnSpLocks/>
            <a:endCxn id="36" idx="3"/>
          </p:cNvCxnSpPr>
          <p:nvPr/>
        </p:nvCxnSpPr>
        <p:spPr>
          <a:xfrm>
            <a:off x="3789192" y="1806275"/>
            <a:ext cx="4703911" cy="53125"/>
          </a:xfrm>
          <a:prstGeom prst="straightConnector1">
            <a:avLst/>
          </a:prstGeom>
          <a:ln w="79375">
            <a:solidFill>
              <a:srgbClr val="FF0000"/>
            </a:solidFill>
            <a:headEnd type="triangle" w="med" len="med"/>
            <a:tailEnd type="triangl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58" name="CustomShape 38">
            <a:extLst>
              <a:ext uri="{FF2B5EF4-FFF2-40B4-BE49-F238E27FC236}">
                <a16:creationId xmlns:a16="http://schemas.microsoft.com/office/drawing/2014/main" id="{C23E8523-6726-02E3-D279-B3B3BC5607F5}"/>
              </a:ext>
            </a:extLst>
          </p:cNvPr>
          <p:cNvSpPr/>
          <p:nvPr/>
        </p:nvSpPr>
        <p:spPr>
          <a:xfrm flipH="1">
            <a:off x="6934052" y="988150"/>
            <a:ext cx="1948872" cy="368542"/>
          </a:xfrm>
          <a:prstGeom prst="roundRect">
            <a:avLst>
              <a:gd name="adj" fmla="val 16667"/>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90000" tIns="45000" rIns="90000" bIns="45000" anchor="ctr">
            <a:noAutofit/>
          </a:bodyPr>
          <a:lstStyle/>
          <a:p>
            <a:pPr algn="ctr">
              <a:lnSpc>
                <a:spcPct val="100000"/>
              </a:lnSpc>
            </a:pPr>
            <a:r>
              <a:rPr lang="en-IE" sz="1050" b="1" spc="-1" dirty="0">
                <a:latin typeface="Arial" panose="020B0604020202020204" pitchFamily="34" charset="0"/>
                <a:cs typeface="Arial" panose="020B0604020202020204" pitchFamily="34" charset="0"/>
              </a:rPr>
              <a:t>Redfish</a:t>
            </a:r>
            <a:r>
              <a:rPr lang="en-IE" sz="1050" b="1" strike="noStrike" spc="-1" dirty="0">
                <a:latin typeface="Arial" panose="020B0604020202020204" pitchFamily="34" charset="0"/>
                <a:cs typeface="Arial" panose="020B0604020202020204" pitchFamily="34" charset="0"/>
              </a:rPr>
              <a:t> Layer</a:t>
            </a:r>
          </a:p>
        </p:txBody>
      </p:sp>
      <p:pic>
        <p:nvPicPr>
          <p:cNvPr id="62" name="Picture 61">
            <a:extLst>
              <a:ext uri="{FF2B5EF4-FFF2-40B4-BE49-F238E27FC236}">
                <a16:creationId xmlns:a16="http://schemas.microsoft.com/office/drawing/2014/main" id="{7B6F3E29-31DF-0765-B4E5-2DB4D14FE752}"/>
              </a:ext>
            </a:extLst>
          </p:cNvPr>
          <p:cNvPicPr>
            <a:picLocks noChangeAspect="1"/>
          </p:cNvPicPr>
          <p:nvPr/>
        </p:nvPicPr>
        <p:blipFill>
          <a:blip r:embed="rId2"/>
          <a:stretch>
            <a:fillRect/>
          </a:stretch>
        </p:blipFill>
        <p:spPr>
          <a:xfrm>
            <a:off x="7389497" y="2278901"/>
            <a:ext cx="4346525" cy="3790170"/>
          </a:xfrm>
          <a:prstGeom prst="rect">
            <a:avLst/>
          </a:prstGeom>
        </p:spPr>
      </p:pic>
      <p:cxnSp>
        <p:nvCxnSpPr>
          <p:cNvPr id="63" name="Straight Arrow Connector 62">
            <a:extLst>
              <a:ext uri="{FF2B5EF4-FFF2-40B4-BE49-F238E27FC236}">
                <a16:creationId xmlns:a16="http://schemas.microsoft.com/office/drawing/2014/main" id="{B5FB13A2-90CF-2FA5-BF3E-AB2CA1459EA9}"/>
              </a:ext>
            </a:extLst>
          </p:cNvPr>
          <p:cNvCxnSpPr>
            <a:cxnSpLocks/>
          </p:cNvCxnSpPr>
          <p:nvPr/>
        </p:nvCxnSpPr>
        <p:spPr>
          <a:xfrm>
            <a:off x="3789192" y="2059834"/>
            <a:ext cx="3714184" cy="894153"/>
          </a:xfrm>
          <a:prstGeom prst="straightConnector1">
            <a:avLst/>
          </a:prstGeom>
          <a:ln w="79375">
            <a:solidFill>
              <a:srgbClr val="FF0000"/>
            </a:solidFill>
            <a:headEnd type="triangle" w="med" len="med"/>
            <a:tailEnd type="triangle" w="med" len="med"/>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92" name="Straight Connector 91">
            <a:extLst>
              <a:ext uri="{FF2B5EF4-FFF2-40B4-BE49-F238E27FC236}">
                <a16:creationId xmlns:a16="http://schemas.microsoft.com/office/drawing/2014/main" id="{A7966C71-8EA4-86D1-513E-804A24476B2F}"/>
              </a:ext>
            </a:extLst>
          </p:cNvPr>
          <p:cNvCxnSpPr>
            <a:cxnSpLocks/>
          </p:cNvCxnSpPr>
          <p:nvPr/>
        </p:nvCxnSpPr>
        <p:spPr>
          <a:xfrm>
            <a:off x="6096000" y="2962067"/>
            <a:ext cx="774357" cy="69133"/>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AF9CCD5A-AF8E-08D0-B813-5BBD9CFF0BF4}"/>
              </a:ext>
            </a:extLst>
          </p:cNvPr>
          <p:cNvCxnSpPr>
            <a:cxnSpLocks/>
          </p:cNvCxnSpPr>
          <p:nvPr/>
        </p:nvCxnSpPr>
        <p:spPr>
          <a:xfrm flipV="1">
            <a:off x="6833438" y="2218850"/>
            <a:ext cx="940077" cy="835002"/>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824CA287-6BA6-94A9-107E-509D51D0CA86}"/>
              </a:ext>
            </a:extLst>
          </p:cNvPr>
          <p:cNvCxnSpPr>
            <a:cxnSpLocks/>
          </p:cNvCxnSpPr>
          <p:nvPr/>
        </p:nvCxnSpPr>
        <p:spPr>
          <a:xfrm>
            <a:off x="7720541" y="2241505"/>
            <a:ext cx="1218002" cy="387543"/>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9FC77D9C-ECE2-30E6-DB70-1A4B10DA380A}"/>
              </a:ext>
            </a:extLst>
          </p:cNvPr>
          <p:cNvCxnSpPr>
            <a:cxnSpLocks/>
          </p:cNvCxnSpPr>
          <p:nvPr/>
        </p:nvCxnSpPr>
        <p:spPr>
          <a:xfrm>
            <a:off x="6141147" y="5217919"/>
            <a:ext cx="724483" cy="0"/>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9E8BBA6E-0D31-3D24-A991-F518B35848E6}"/>
              </a:ext>
            </a:extLst>
          </p:cNvPr>
          <p:cNvCxnSpPr>
            <a:cxnSpLocks/>
          </p:cNvCxnSpPr>
          <p:nvPr/>
        </p:nvCxnSpPr>
        <p:spPr>
          <a:xfrm>
            <a:off x="6825536" y="5196121"/>
            <a:ext cx="1019889" cy="1465204"/>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1CB10CF-9B9C-9147-1532-B7F8D74A50C3}"/>
              </a:ext>
            </a:extLst>
          </p:cNvPr>
          <p:cNvCxnSpPr>
            <a:cxnSpLocks/>
          </p:cNvCxnSpPr>
          <p:nvPr/>
        </p:nvCxnSpPr>
        <p:spPr>
          <a:xfrm flipV="1">
            <a:off x="7813675" y="5962441"/>
            <a:ext cx="968375" cy="660996"/>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12" name="Straight Arrow Connector 111">
            <a:extLst>
              <a:ext uri="{FF2B5EF4-FFF2-40B4-BE49-F238E27FC236}">
                <a16:creationId xmlns:a16="http://schemas.microsoft.com/office/drawing/2014/main" id="{248D76C9-D91F-CF82-5ADC-1CDC92A03498}"/>
              </a:ext>
            </a:extLst>
          </p:cNvPr>
          <p:cNvCxnSpPr>
            <a:cxnSpLocks/>
          </p:cNvCxnSpPr>
          <p:nvPr/>
        </p:nvCxnSpPr>
        <p:spPr>
          <a:xfrm>
            <a:off x="2161080" y="2765894"/>
            <a:ext cx="0" cy="873564"/>
          </a:xfrm>
          <a:prstGeom prst="straightConnector1">
            <a:avLst/>
          </a:prstGeom>
          <a:ln w="6350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13DB15D4-5EA3-1C04-961C-CDF5EB510914}"/>
              </a:ext>
            </a:extLst>
          </p:cNvPr>
          <p:cNvCxnSpPr>
            <a:cxnSpLocks/>
          </p:cNvCxnSpPr>
          <p:nvPr/>
        </p:nvCxnSpPr>
        <p:spPr>
          <a:xfrm>
            <a:off x="2618531" y="2765894"/>
            <a:ext cx="0" cy="873564"/>
          </a:xfrm>
          <a:prstGeom prst="straightConnector1">
            <a:avLst/>
          </a:prstGeom>
          <a:ln w="635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EAB7E4A-A236-6A73-6E9B-B26979F98215}"/>
              </a:ext>
            </a:extLst>
          </p:cNvPr>
          <p:cNvCxnSpPr>
            <a:cxnSpLocks/>
          </p:cNvCxnSpPr>
          <p:nvPr/>
        </p:nvCxnSpPr>
        <p:spPr>
          <a:xfrm>
            <a:off x="3123631" y="2765894"/>
            <a:ext cx="0" cy="873564"/>
          </a:xfrm>
          <a:prstGeom prst="straightConnector1">
            <a:avLst/>
          </a:prstGeom>
          <a:ln w="63500">
            <a:solidFill>
              <a:schemeClr val="tx2">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BE3F4950-5D5D-AAC5-EA80-5901178C4B2C}"/>
              </a:ext>
            </a:extLst>
          </p:cNvPr>
          <p:cNvSpPr txBox="1"/>
          <p:nvPr/>
        </p:nvSpPr>
        <p:spPr>
          <a:xfrm>
            <a:off x="116382" y="2856663"/>
            <a:ext cx="1924328" cy="738664"/>
          </a:xfrm>
          <a:prstGeom prst="rect">
            <a:avLst/>
          </a:prstGeom>
          <a:noFill/>
        </p:spPr>
        <p:txBody>
          <a:bodyPr wrap="square" rtlCol="0">
            <a:spAutoFit/>
          </a:bodyPr>
          <a:lstStyle/>
          <a:p>
            <a:r>
              <a:rPr lang="en-US" sz="1400" dirty="0"/>
              <a:t>Events, Data, Transactions between Flux and Sunfish</a:t>
            </a:r>
          </a:p>
        </p:txBody>
      </p:sp>
      <p:pic>
        <p:nvPicPr>
          <p:cNvPr id="4" name="Picture 3" descr="Flux Supercomputing Workload Manager Hits Milestones in Advance of Supporting Exascale Science">
            <a:extLst>
              <a:ext uri="{FF2B5EF4-FFF2-40B4-BE49-F238E27FC236}">
                <a16:creationId xmlns:a16="http://schemas.microsoft.com/office/drawing/2014/main" id="{344F0088-0327-1C59-ED37-EC4A9726B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288" y="3742823"/>
            <a:ext cx="868539" cy="663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04DF152-2A75-BAEF-F0F1-C5A42F862244}"/>
              </a:ext>
            </a:extLst>
          </p:cNvPr>
          <p:cNvPicPr>
            <a:picLocks noChangeAspect="1"/>
          </p:cNvPicPr>
          <p:nvPr/>
        </p:nvPicPr>
        <p:blipFill>
          <a:blip r:embed="rId4"/>
          <a:stretch>
            <a:fillRect/>
          </a:stretch>
        </p:blipFill>
        <p:spPr>
          <a:xfrm>
            <a:off x="2813655" y="1157712"/>
            <a:ext cx="911284" cy="58727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1" name="Picture 10">
            <a:extLst>
              <a:ext uri="{FF2B5EF4-FFF2-40B4-BE49-F238E27FC236}">
                <a16:creationId xmlns:a16="http://schemas.microsoft.com/office/drawing/2014/main" id="{49BFC08F-54BA-11BE-102A-AD47BC2B7265}"/>
              </a:ext>
            </a:extLst>
          </p:cNvPr>
          <p:cNvPicPr>
            <a:picLocks noChangeAspect="1"/>
          </p:cNvPicPr>
          <p:nvPr/>
        </p:nvPicPr>
        <p:blipFill>
          <a:blip r:embed="rId4"/>
          <a:stretch>
            <a:fillRect/>
          </a:stretch>
        </p:blipFill>
        <p:spPr>
          <a:xfrm>
            <a:off x="7486603" y="4613083"/>
            <a:ext cx="573824" cy="369798"/>
          </a:xfrm>
          <a:prstGeom prst="rect">
            <a:avLst/>
          </a:prstGeom>
        </p:spPr>
      </p:pic>
      <p:pic>
        <p:nvPicPr>
          <p:cNvPr id="16" name="Picture 15" descr="Flux Supercomputing Workload Manager Hits Milestones in Advance of Supporting Exascale Science">
            <a:extLst>
              <a:ext uri="{FF2B5EF4-FFF2-40B4-BE49-F238E27FC236}">
                <a16:creationId xmlns:a16="http://schemas.microsoft.com/office/drawing/2014/main" id="{416A0C38-43F0-9CBD-E4CA-9B9C52C6C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281" y="4262323"/>
            <a:ext cx="354711" cy="2708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Flux Supercomputing Workload Manager Hits Milestones in Advance of Supporting Exascale Science">
            <a:extLst>
              <a:ext uri="{FF2B5EF4-FFF2-40B4-BE49-F238E27FC236}">
                <a16:creationId xmlns:a16="http://schemas.microsoft.com/office/drawing/2014/main" id="{1676F11D-C7E6-6F56-C618-CADB683E7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291" y="4976333"/>
            <a:ext cx="354711" cy="2708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Flux Supercomputing Workload Manager Hits Milestones in Advance of Supporting Exascale Science">
            <a:extLst>
              <a:ext uri="{FF2B5EF4-FFF2-40B4-BE49-F238E27FC236}">
                <a16:creationId xmlns:a16="http://schemas.microsoft.com/office/drawing/2014/main" id="{55000938-524F-7E2F-8BCF-7E3493CCB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805" y="3478900"/>
            <a:ext cx="354711" cy="2708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Flux Supercomputing Workload Manager Hits Milestones in Advance of Supporting Exascale Science">
            <a:extLst>
              <a:ext uri="{FF2B5EF4-FFF2-40B4-BE49-F238E27FC236}">
                <a16:creationId xmlns:a16="http://schemas.microsoft.com/office/drawing/2014/main" id="{27E71DD5-277E-4610-91FF-DBA0D8D73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1677" y="2767857"/>
            <a:ext cx="354711" cy="2708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3">
            <a:extLst>
              <a:ext uri="{FF2B5EF4-FFF2-40B4-BE49-F238E27FC236}">
                <a16:creationId xmlns:a16="http://schemas.microsoft.com/office/drawing/2014/main" id="{ACBC87F0-0528-58D3-E6BB-572328708A0C}"/>
              </a:ext>
            </a:extLst>
          </p:cNvPr>
          <p:cNvSpPr txBox="1">
            <a:spLocks/>
          </p:cNvSpPr>
          <p:nvPr/>
        </p:nvSpPr>
        <p:spPr>
          <a:xfrm>
            <a:off x="4224629" y="6654817"/>
            <a:ext cx="3749040" cy="266128"/>
          </a:xfrm>
          <a:prstGeom prst="rect">
            <a:avLst/>
          </a:prstGeom>
        </p:spPr>
        <p:txBody>
          <a:bodyPr vert="horz" lIns="0" tIns="0" rIns="0" bIns="0" rtlCol="0">
            <a:normAutofit/>
          </a:bodyPr>
          <a:lstStyle>
            <a:lvl1pPr marL="0" indent="0" algn="ctr" defTabSz="914400" rtl="0" eaLnBrk="1" latinLnBrk="0" hangingPunct="1">
              <a:lnSpc>
                <a:spcPct val="100000"/>
              </a:lnSpc>
              <a:spcBef>
                <a:spcPts val="600"/>
              </a:spcBef>
              <a:spcAft>
                <a:spcPts val="600"/>
              </a:spcAft>
              <a:buClr>
                <a:schemeClr val="accent1"/>
              </a:buClr>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tx1"/>
                </a:solidFill>
              </a:rPr>
              <a:t>UUR</a:t>
            </a:r>
            <a:endParaRPr lang="en-US" sz="1200" dirty="0">
              <a:solidFill>
                <a:schemeClr val="tx1"/>
              </a:solidFill>
            </a:endParaRPr>
          </a:p>
        </p:txBody>
      </p:sp>
      <p:sp>
        <p:nvSpPr>
          <p:cNvPr id="49" name="Oval 48">
            <a:extLst>
              <a:ext uri="{FF2B5EF4-FFF2-40B4-BE49-F238E27FC236}">
                <a16:creationId xmlns:a16="http://schemas.microsoft.com/office/drawing/2014/main" id="{9152EFC5-BD2D-EB41-1E0F-5D940717615D}"/>
              </a:ext>
            </a:extLst>
          </p:cNvPr>
          <p:cNvSpPr/>
          <p:nvPr/>
        </p:nvSpPr>
        <p:spPr>
          <a:xfrm>
            <a:off x="10125399" y="1496745"/>
            <a:ext cx="1534560" cy="722105"/>
          </a:xfrm>
          <a:prstGeom prst="ellips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Slingshot FM</a:t>
            </a:r>
          </a:p>
        </p:txBody>
      </p:sp>
    </p:spTree>
    <p:extLst>
      <p:ext uri="{BB962C8B-B14F-4D97-AF65-F5344CB8AC3E}">
        <p14:creationId xmlns:p14="http://schemas.microsoft.com/office/powerpoint/2010/main" val="11390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B1A8-5586-E96F-8C20-426BBF8BC65A}"/>
              </a:ext>
            </a:extLst>
          </p:cNvPr>
          <p:cNvSpPr>
            <a:spLocks noGrp="1"/>
          </p:cNvSpPr>
          <p:nvPr>
            <p:ph type="title"/>
          </p:nvPr>
        </p:nvSpPr>
        <p:spPr/>
        <p:txBody>
          <a:bodyPr/>
          <a:lstStyle/>
          <a:p>
            <a:pPr algn="ctr"/>
            <a:r>
              <a:rPr lang="en-US" dirty="0"/>
              <a:t>Combining Flux, Sunfish and Deep Learning to create an optimized platform for io burst buffers </a:t>
            </a:r>
          </a:p>
        </p:txBody>
      </p:sp>
      <p:sp>
        <p:nvSpPr>
          <p:cNvPr id="3" name="Content Placeholder 2">
            <a:extLst>
              <a:ext uri="{FF2B5EF4-FFF2-40B4-BE49-F238E27FC236}">
                <a16:creationId xmlns:a16="http://schemas.microsoft.com/office/drawing/2014/main" id="{B23F3820-769C-E9D2-04AD-9056D4C005FF}"/>
              </a:ext>
            </a:extLst>
          </p:cNvPr>
          <p:cNvSpPr>
            <a:spLocks noGrp="1"/>
          </p:cNvSpPr>
          <p:nvPr>
            <p:ph idx="1"/>
          </p:nvPr>
        </p:nvSpPr>
        <p:spPr>
          <a:solidFill>
            <a:srgbClr val="E7FBFF"/>
          </a:solidFill>
          <a:ln>
            <a:noFill/>
          </a:ln>
          <a:effectLst/>
          <a:scene3d>
            <a:camera prst="orthographicFront">
              <a:rot lat="0" lon="0" rev="0"/>
            </a:camera>
            <a:lightRig rig="contrasting" dir="t">
              <a:rot lat="0" lon="0" rev="7800000"/>
            </a:lightRig>
          </a:scene3d>
          <a:sp3d>
            <a:bevelT w="139700" h="139700"/>
          </a:sp3d>
        </p:spPr>
        <p:txBody>
          <a:bodyPr>
            <a:normAutofit/>
          </a:bodyPr>
          <a:lstStyle/>
          <a:p>
            <a:pPr>
              <a:spcBef>
                <a:spcPts val="1200"/>
              </a:spcBef>
            </a:pPr>
            <a:r>
              <a:rPr lang="en-US" dirty="0"/>
              <a:t>Agenda</a:t>
            </a:r>
          </a:p>
          <a:p>
            <a:pPr lvl="1"/>
            <a:r>
              <a:rPr lang="en-US" dirty="0"/>
              <a:t>Problem Statement and CDI</a:t>
            </a:r>
          </a:p>
          <a:p>
            <a:pPr lvl="1"/>
            <a:r>
              <a:rPr lang="en-US" dirty="0"/>
              <a:t>Flux </a:t>
            </a:r>
          </a:p>
          <a:p>
            <a:pPr lvl="1"/>
            <a:r>
              <a:rPr lang="en-US" dirty="0"/>
              <a:t>Sunfish</a:t>
            </a:r>
          </a:p>
          <a:p>
            <a:pPr lvl="1"/>
            <a:r>
              <a:rPr lang="en-US" dirty="0"/>
              <a:t>Resource Scheduling with Sunfish</a:t>
            </a:r>
          </a:p>
          <a:p>
            <a:pPr lvl="1"/>
            <a:r>
              <a:rPr lang="en-US" dirty="0"/>
              <a:t>BeeOND Ephemeral Parallel Filesystem</a:t>
            </a:r>
          </a:p>
          <a:p>
            <a:pPr lvl="1"/>
            <a:r>
              <a:rPr lang="en-US" dirty="0"/>
              <a:t>Ephemeral Starfish File Data Asset Management---Data Ingress and Data Egress</a:t>
            </a:r>
          </a:p>
          <a:p>
            <a:pPr lvl="1"/>
            <a:r>
              <a:rPr lang="en-US" dirty="0"/>
              <a:t>Implementation of the BeeOND burst buffer</a:t>
            </a:r>
          </a:p>
          <a:p>
            <a:pPr lvl="1"/>
            <a:r>
              <a:rPr lang="en-US" dirty="0"/>
              <a:t>Questions?</a:t>
            </a:r>
          </a:p>
        </p:txBody>
      </p:sp>
      <p:sp>
        <p:nvSpPr>
          <p:cNvPr id="4" name="Slide Number Placeholder 3">
            <a:extLst>
              <a:ext uri="{FF2B5EF4-FFF2-40B4-BE49-F238E27FC236}">
                <a16:creationId xmlns:a16="http://schemas.microsoft.com/office/drawing/2014/main" id="{24129A05-EA37-2D8C-400F-2202560567DC}"/>
              </a:ext>
            </a:extLst>
          </p:cNvPr>
          <p:cNvSpPr>
            <a:spLocks noGrp="1"/>
          </p:cNvSpPr>
          <p:nvPr>
            <p:ph type="sldNum" sz="quarter" idx="4"/>
          </p:nvPr>
        </p:nvSpPr>
        <p:spPr/>
        <p:txBody>
          <a:bodyPr/>
          <a:lstStyle/>
          <a:p>
            <a:fld id="{6FB6B91F-BB11-E946-B7F6-1372EDB8DEC1}" type="slidenum">
              <a:rPr lang="en-US" smtClean="0"/>
              <a:pPr/>
              <a:t>2</a:t>
            </a:fld>
            <a:endParaRPr lang="en-US" dirty="0"/>
          </a:p>
        </p:txBody>
      </p:sp>
      <p:sp>
        <p:nvSpPr>
          <p:cNvPr id="5" name="Text Placeholder 3">
            <a:extLst>
              <a:ext uri="{FF2B5EF4-FFF2-40B4-BE49-F238E27FC236}">
                <a16:creationId xmlns:a16="http://schemas.microsoft.com/office/drawing/2014/main" id="{C28A9EF3-0647-5BF4-79F3-46F02E350BE5}"/>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250854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05133-ED48-9C1C-5A06-0C2FF07E3FDF}"/>
              </a:ext>
            </a:extLst>
          </p:cNvPr>
          <p:cNvSpPr>
            <a:spLocks noGrp="1"/>
          </p:cNvSpPr>
          <p:nvPr>
            <p:ph type="title"/>
          </p:nvPr>
        </p:nvSpPr>
        <p:spPr>
          <a:xfrm>
            <a:off x="460208" y="64471"/>
            <a:ext cx="10224545" cy="676374"/>
          </a:xfrm>
        </p:spPr>
        <p:txBody>
          <a:bodyPr>
            <a:normAutofit/>
          </a:bodyPr>
          <a:lstStyle/>
          <a:p>
            <a:pPr algn="ctr"/>
            <a:r>
              <a:rPr lang="en-US" dirty="0"/>
              <a:t> </a:t>
            </a:r>
            <a:r>
              <a:rPr lang="en-US" sz="2800" dirty="0">
                <a:latin typeface="+mn-lt"/>
              </a:rPr>
              <a:t>Implementation of the BeeOND burst buffer</a:t>
            </a:r>
            <a:endParaRPr lang="en-US" dirty="0"/>
          </a:p>
        </p:txBody>
      </p:sp>
      <p:sp>
        <p:nvSpPr>
          <p:cNvPr id="6" name="Rectangle 5">
            <a:extLst>
              <a:ext uri="{FF2B5EF4-FFF2-40B4-BE49-F238E27FC236}">
                <a16:creationId xmlns:a16="http://schemas.microsoft.com/office/drawing/2014/main" id="{79205B80-5663-F70C-EDBA-4CE30BB5865C}"/>
              </a:ext>
            </a:extLst>
          </p:cNvPr>
          <p:cNvSpPr/>
          <p:nvPr/>
        </p:nvSpPr>
        <p:spPr>
          <a:xfrm>
            <a:off x="0" y="4158491"/>
            <a:ext cx="4813689" cy="2301410"/>
          </a:xfrm>
          <a:prstGeom prst="rect">
            <a:avLst/>
          </a:prstGeom>
          <a:solidFill>
            <a:srgbClr val="8B03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Flux </a:t>
            </a:r>
          </a:p>
          <a:p>
            <a:pPr algn="ctr"/>
            <a:r>
              <a:rPr lang="en-US" dirty="0"/>
              <a:t>Broker 0</a:t>
            </a:r>
          </a:p>
          <a:p>
            <a:pPr algn="ctr"/>
            <a:r>
              <a:rPr lang="en-US" dirty="0"/>
              <a:t>(Admin)</a:t>
            </a:r>
          </a:p>
        </p:txBody>
      </p:sp>
      <p:sp>
        <p:nvSpPr>
          <p:cNvPr id="15" name="CustomShape 19">
            <a:extLst>
              <a:ext uri="{FF2B5EF4-FFF2-40B4-BE49-F238E27FC236}">
                <a16:creationId xmlns:a16="http://schemas.microsoft.com/office/drawing/2014/main" id="{370163DB-371C-A4A4-B91F-492434CAAB17}"/>
              </a:ext>
            </a:extLst>
          </p:cNvPr>
          <p:cNvSpPr/>
          <p:nvPr/>
        </p:nvSpPr>
        <p:spPr>
          <a:xfrm flipH="1">
            <a:off x="96255" y="1346479"/>
            <a:ext cx="3319237" cy="2027326"/>
          </a:xfrm>
          <a:prstGeom prst="rect">
            <a:avLst/>
          </a:prstGeom>
          <a:solidFill>
            <a:schemeClr val="accent4">
              <a:lumMod val="60000"/>
              <a:lumOff val="40000"/>
            </a:schemeClr>
          </a:solidFill>
          <a:ln/>
        </p:spPr>
        <p:style>
          <a:lnRef idx="1">
            <a:schemeClr val="accent5"/>
          </a:lnRef>
          <a:fillRef idx="2">
            <a:schemeClr val="accent5"/>
          </a:fillRef>
          <a:effectRef idx="1">
            <a:schemeClr val="accent5"/>
          </a:effectRef>
          <a:fontRef idx="minor">
            <a:schemeClr val="dk1"/>
          </a:fontRef>
        </p:style>
        <p:txBody>
          <a:bodyPr lIns="90000" tIns="45000" rIns="90000" bIns="45000">
            <a:noAutofit/>
          </a:bodyPr>
          <a:lstStyle/>
          <a:p>
            <a:pPr algn="ctr">
              <a:lnSpc>
                <a:spcPct val="100000"/>
              </a:lnSpc>
            </a:pPr>
            <a:r>
              <a:rPr lang="en-US" sz="1000" b="1" spc="-1" dirty="0">
                <a:solidFill>
                  <a:schemeClr val="accent6">
                    <a:lumMod val="75000"/>
                  </a:schemeClr>
                </a:solidFill>
                <a:latin typeface="Arial" panose="020B0604020202020204" pitchFamily="34" charset="0"/>
                <a:cs typeface="Arial" panose="020B0604020202020204" pitchFamily="34" charset="0"/>
              </a:rPr>
              <a:t>Sunfish</a:t>
            </a:r>
            <a:r>
              <a:rPr lang="en-US" sz="1000" b="1" strike="noStrike" spc="-1" dirty="0">
                <a:solidFill>
                  <a:schemeClr val="accent6">
                    <a:lumMod val="75000"/>
                  </a:schemeClr>
                </a:solidFill>
                <a:latin typeface="Arial" panose="020B0604020202020204" pitchFamily="34" charset="0"/>
                <a:cs typeface="Arial" panose="020B0604020202020204" pitchFamily="34" charset="0"/>
              </a:rPr>
              <a:t> Services</a:t>
            </a:r>
            <a:endParaRPr lang="en-IE" sz="1000" b="1" strike="noStrike" spc="-1" dirty="0">
              <a:solidFill>
                <a:schemeClr val="accent6">
                  <a:lumMod val="75000"/>
                </a:schemeClr>
              </a:solidFill>
              <a:latin typeface="Arial" panose="020B0604020202020204" pitchFamily="34" charset="0"/>
              <a:cs typeface="Arial" panose="020B0604020202020204" pitchFamily="34" charset="0"/>
            </a:endParaRPr>
          </a:p>
        </p:txBody>
      </p:sp>
      <p:sp>
        <p:nvSpPr>
          <p:cNvPr id="16" name="CustomShape 36">
            <a:extLst>
              <a:ext uri="{FF2B5EF4-FFF2-40B4-BE49-F238E27FC236}">
                <a16:creationId xmlns:a16="http://schemas.microsoft.com/office/drawing/2014/main" id="{4BA29059-7C6D-6634-738B-EC8C5013A763}"/>
              </a:ext>
            </a:extLst>
          </p:cNvPr>
          <p:cNvSpPr/>
          <p:nvPr/>
        </p:nvSpPr>
        <p:spPr>
          <a:xfrm flipH="1">
            <a:off x="319207" y="1567106"/>
            <a:ext cx="2098600" cy="231780"/>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Resource Inventory</a:t>
            </a:r>
            <a:endParaRPr lang="en-IE" sz="1000" b="0" strike="noStrike" spc="-1" dirty="0">
              <a:latin typeface="Arial" panose="020B0604020202020204" pitchFamily="34" charset="0"/>
              <a:cs typeface="Arial" panose="020B0604020202020204" pitchFamily="34" charset="0"/>
            </a:endParaRPr>
          </a:p>
        </p:txBody>
      </p:sp>
      <p:sp>
        <p:nvSpPr>
          <p:cNvPr id="17" name="Cylinder 64">
            <a:extLst>
              <a:ext uri="{FF2B5EF4-FFF2-40B4-BE49-F238E27FC236}">
                <a16:creationId xmlns:a16="http://schemas.microsoft.com/office/drawing/2014/main" id="{757EDBDD-9142-8204-9276-E00194ED33D8}"/>
              </a:ext>
            </a:extLst>
          </p:cNvPr>
          <p:cNvSpPr/>
          <p:nvPr/>
        </p:nvSpPr>
        <p:spPr>
          <a:xfrm>
            <a:off x="2556289" y="2506980"/>
            <a:ext cx="859203" cy="6421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900" dirty="0">
                <a:latin typeface="Arial"/>
                <a:cs typeface="Arial"/>
              </a:rPr>
              <a:t>Data Store</a:t>
            </a:r>
            <a:endParaRPr lang="en-IE" sz="900" dirty="0">
              <a:latin typeface="Arial"/>
              <a:cs typeface="Arial"/>
            </a:endParaRPr>
          </a:p>
        </p:txBody>
      </p:sp>
      <p:sp>
        <p:nvSpPr>
          <p:cNvPr id="18" name="CustomShape 36">
            <a:extLst>
              <a:ext uri="{FF2B5EF4-FFF2-40B4-BE49-F238E27FC236}">
                <a16:creationId xmlns:a16="http://schemas.microsoft.com/office/drawing/2014/main" id="{934F24B3-0EFE-01B5-F452-0BF106EBE543}"/>
              </a:ext>
            </a:extLst>
          </p:cNvPr>
          <p:cNvSpPr/>
          <p:nvPr/>
        </p:nvSpPr>
        <p:spPr>
          <a:xfrm flipH="1">
            <a:off x="328842" y="1829418"/>
            <a:ext cx="2098600" cy="218152"/>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RF tree management</a:t>
            </a:r>
            <a:endParaRPr lang="en-IE" sz="1000" b="0" strike="noStrike" spc="-1" dirty="0">
              <a:latin typeface="Arial" panose="020B0604020202020204" pitchFamily="34" charset="0"/>
              <a:cs typeface="Arial" panose="020B0604020202020204" pitchFamily="34" charset="0"/>
            </a:endParaRPr>
          </a:p>
        </p:txBody>
      </p:sp>
      <p:sp>
        <p:nvSpPr>
          <p:cNvPr id="19" name="CustomShape 36">
            <a:extLst>
              <a:ext uri="{FF2B5EF4-FFF2-40B4-BE49-F238E27FC236}">
                <a16:creationId xmlns:a16="http://schemas.microsoft.com/office/drawing/2014/main" id="{53B89C4F-1193-0844-2763-B6EAA38A67F1}"/>
              </a:ext>
            </a:extLst>
          </p:cNvPr>
          <p:cNvSpPr/>
          <p:nvPr/>
        </p:nvSpPr>
        <p:spPr>
          <a:xfrm flipH="1">
            <a:off x="328843" y="2580732"/>
            <a:ext cx="2093044" cy="221100"/>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Authentication</a:t>
            </a:r>
            <a:endParaRPr lang="en-IE" sz="1000" b="0" strike="noStrike" spc="-1" dirty="0">
              <a:latin typeface="Arial" panose="020B0604020202020204" pitchFamily="34" charset="0"/>
              <a:cs typeface="Arial" panose="020B0604020202020204" pitchFamily="34" charset="0"/>
            </a:endParaRPr>
          </a:p>
        </p:txBody>
      </p:sp>
      <p:sp>
        <p:nvSpPr>
          <p:cNvPr id="20" name="CustomShape 36">
            <a:extLst>
              <a:ext uri="{FF2B5EF4-FFF2-40B4-BE49-F238E27FC236}">
                <a16:creationId xmlns:a16="http://schemas.microsoft.com/office/drawing/2014/main" id="{2239E9E4-E9EF-C9EE-40CD-EE5ABFD311B7}"/>
              </a:ext>
            </a:extLst>
          </p:cNvPr>
          <p:cNvSpPr/>
          <p:nvPr/>
        </p:nvSpPr>
        <p:spPr>
          <a:xfrm flipH="1">
            <a:off x="319208" y="2848546"/>
            <a:ext cx="2110299" cy="205573"/>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Access Control</a:t>
            </a:r>
            <a:endParaRPr lang="en-IE" sz="1000" b="0" strike="noStrike" spc="-1" dirty="0">
              <a:latin typeface="Arial" panose="020B0604020202020204" pitchFamily="34" charset="0"/>
              <a:cs typeface="Arial" panose="020B0604020202020204" pitchFamily="34" charset="0"/>
            </a:endParaRPr>
          </a:p>
        </p:txBody>
      </p:sp>
      <p:sp>
        <p:nvSpPr>
          <p:cNvPr id="21" name="CustomShape 36">
            <a:extLst>
              <a:ext uri="{FF2B5EF4-FFF2-40B4-BE49-F238E27FC236}">
                <a16:creationId xmlns:a16="http://schemas.microsoft.com/office/drawing/2014/main" id="{74B66439-5B61-5604-8E61-EFCF7C73E086}"/>
              </a:ext>
            </a:extLst>
          </p:cNvPr>
          <p:cNvSpPr/>
          <p:nvPr/>
        </p:nvSpPr>
        <p:spPr>
          <a:xfrm flipH="1">
            <a:off x="311489" y="3084651"/>
            <a:ext cx="2118018" cy="221100"/>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Events &amp; Logs</a:t>
            </a:r>
            <a:endParaRPr lang="en-IE" sz="1000" b="0" strike="noStrike" spc="-1" dirty="0">
              <a:latin typeface="Arial" panose="020B0604020202020204" pitchFamily="34" charset="0"/>
              <a:cs typeface="Arial" panose="020B0604020202020204" pitchFamily="34" charset="0"/>
            </a:endParaRPr>
          </a:p>
        </p:txBody>
      </p:sp>
      <p:sp>
        <p:nvSpPr>
          <p:cNvPr id="22" name="CustomShape 36">
            <a:extLst>
              <a:ext uri="{FF2B5EF4-FFF2-40B4-BE49-F238E27FC236}">
                <a16:creationId xmlns:a16="http://schemas.microsoft.com/office/drawing/2014/main" id="{BE4524F5-0243-84B5-C2E3-22AFD9D4F56F}"/>
              </a:ext>
            </a:extLst>
          </p:cNvPr>
          <p:cNvSpPr/>
          <p:nvPr/>
        </p:nvSpPr>
        <p:spPr>
          <a:xfrm flipH="1">
            <a:off x="310861" y="2086949"/>
            <a:ext cx="2106947" cy="208274"/>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900" spc="-1" dirty="0">
                <a:solidFill>
                  <a:srgbClr val="000000"/>
                </a:solidFill>
                <a:latin typeface="Arial"/>
                <a:cs typeface="Arial"/>
              </a:rPr>
              <a:t>Resource Configuration</a:t>
            </a:r>
            <a:endParaRPr lang="en-US" sz="900" dirty="0">
              <a:cs typeface="Calibri"/>
            </a:endParaRPr>
          </a:p>
        </p:txBody>
      </p:sp>
      <p:sp>
        <p:nvSpPr>
          <p:cNvPr id="23" name="CustomShape 36">
            <a:extLst>
              <a:ext uri="{FF2B5EF4-FFF2-40B4-BE49-F238E27FC236}">
                <a16:creationId xmlns:a16="http://schemas.microsoft.com/office/drawing/2014/main" id="{46D4C06D-74DC-86DF-9EDD-EB0C80B4056C}"/>
              </a:ext>
            </a:extLst>
          </p:cNvPr>
          <p:cNvSpPr/>
          <p:nvPr/>
        </p:nvSpPr>
        <p:spPr>
          <a:xfrm flipH="1">
            <a:off x="324766" y="2334602"/>
            <a:ext cx="2093043" cy="221100"/>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1000" spc="-1" dirty="0">
                <a:solidFill>
                  <a:srgbClr val="000000"/>
                </a:solidFill>
                <a:latin typeface="Arial"/>
                <a:cs typeface="Arial"/>
              </a:rPr>
              <a:t>Fabric Configuration</a:t>
            </a:r>
            <a:endParaRPr lang="en-US" dirty="0"/>
          </a:p>
        </p:txBody>
      </p:sp>
      <p:cxnSp>
        <p:nvCxnSpPr>
          <p:cNvPr id="24" name="Straight Arrow Connector 23">
            <a:extLst>
              <a:ext uri="{FF2B5EF4-FFF2-40B4-BE49-F238E27FC236}">
                <a16:creationId xmlns:a16="http://schemas.microsoft.com/office/drawing/2014/main" id="{E5E89726-9FA1-F3CA-3EE9-BF8D2441D007}"/>
              </a:ext>
            </a:extLst>
          </p:cNvPr>
          <p:cNvCxnSpPr>
            <a:cxnSpLocks/>
          </p:cNvCxnSpPr>
          <p:nvPr/>
        </p:nvCxnSpPr>
        <p:spPr>
          <a:xfrm>
            <a:off x="1311123" y="3338038"/>
            <a:ext cx="0" cy="873564"/>
          </a:xfrm>
          <a:prstGeom prst="straightConnector1">
            <a:avLst/>
          </a:prstGeom>
          <a:ln w="63500">
            <a:solidFill>
              <a:schemeClr val="accent3">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B20B2EC-E84E-09D3-33C2-6AF3C24E4552}"/>
              </a:ext>
            </a:extLst>
          </p:cNvPr>
          <p:cNvCxnSpPr>
            <a:cxnSpLocks/>
          </p:cNvCxnSpPr>
          <p:nvPr/>
        </p:nvCxnSpPr>
        <p:spPr>
          <a:xfrm>
            <a:off x="1755874" y="3338038"/>
            <a:ext cx="0" cy="873564"/>
          </a:xfrm>
          <a:prstGeom prst="straightConnector1">
            <a:avLst/>
          </a:prstGeom>
          <a:ln w="635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1541F5F-0DBD-C56E-B5C0-7348D78BA8D7}"/>
              </a:ext>
            </a:extLst>
          </p:cNvPr>
          <p:cNvCxnSpPr>
            <a:cxnSpLocks/>
          </p:cNvCxnSpPr>
          <p:nvPr/>
        </p:nvCxnSpPr>
        <p:spPr>
          <a:xfrm>
            <a:off x="2273674" y="3338038"/>
            <a:ext cx="0" cy="873564"/>
          </a:xfrm>
          <a:prstGeom prst="straightConnector1">
            <a:avLst/>
          </a:prstGeom>
          <a:ln w="63500">
            <a:solidFill>
              <a:schemeClr val="tx2">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55A9B84-92E5-680C-056A-18C6908BCE74}"/>
              </a:ext>
            </a:extLst>
          </p:cNvPr>
          <p:cNvSpPr/>
          <p:nvPr/>
        </p:nvSpPr>
        <p:spPr>
          <a:xfrm>
            <a:off x="3144394" y="4214310"/>
            <a:ext cx="1472650" cy="972753"/>
          </a:xfrm>
          <a:prstGeom prst="rect">
            <a:avLst/>
          </a:prstGeom>
          <a:solidFill>
            <a:schemeClr val="accent6"/>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 Board Resources from </a:t>
            </a:r>
            <a:r>
              <a:rPr lang="en-US" dirty="0" err="1"/>
              <a:t>lstopo</a:t>
            </a:r>
            <a:endParaRPr lang="en-US" dirty="0"/>
          </a:p>
        </p:txBody>
      </p:sp>
      <p:sp>
        <p:nvSpPr>
          <p:cNvPr id="32" name="Oval 31">
            <a:extLst>
              <a:ext uri="{FF2B5EF4-FFF2-40B4-BE49-F238E27FC236}">
                <a16:creationId xmlns:a16="http://schemas.microsoft.com/office/drawing/2014/main" id="{7ED5EB18-AC52-4797-F911-8668E7C466AA}"/>
              </a:ext>
            </a:extLst>
          </p:cNvPr>
          <p:cNvSpPr/>
          <p:nvPr/>
        </p:nvSpPr>
        <p:spPr>
          <a:xfrm>
            <a:off x="6873061" y="861203"/>
            <a:ext cx="1035259"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Redfish</a:t>
            </a:r>
          </a:p>
        </p:txBody>
      </p:sp>
      <p:sp>
        <p:nvSpPr>
          <p:cNvPr id="39" name="TextBox 38">
            <a:extLst>
              <a:ext uri="{FF2B5EF4-FFF2-40B4-BE49-F238E27FC236}">
                <a16:creationId xmlns:a16="http://schemas.microsoft.com/office/drawing/2014/main" id="{BEB765FC-4469-5117-AA6F-19389FF8A99A}"/>
              </a:ext>
            </a:extLst>
          </p:cNvPr>
          <p:cNvSpPr txBox="1"/>
          <p:nvPr/>
        </p:nvSpPr>
        <p:spPr>
          <a:xfrm>
            <a:off x="5106255" y="6123141"/>
            <a:ext cx="6889597" cy="307777"/>
          </a:xfrm>
          <a:prstGeom prst="rect">
            <a:avLst/>
          </a:prstGeom>
          <a:noFill/>
        </p:spPr>
        <p:txBody>
          <a:bodyPr wrap="square" rtlCol="0">
            <a:spAutoFit/>
          </a:bodyPr>
          <a:lstStyle/>
          <a:p>
            <a:r>
              <a:rPr lang="en-US" sz="1400" dirty="0"/>
              <a:t>https://</a:t>
            </a:r>
            <a:r>
              <a:rPr lang="en-US" sz="1400" dirty="0" err="1"/>
              <a:t>redfish.dmtf.org</a:t>
            </a:r>
            <a:r>
              <a:rPr lang="en-US" sz="1400" dirty="0"/>
              <a:t>/schemas/DSP2046_2022.2.html#aggregationservice-101</a:t>
            </a:r>
          </a:p>
        </p:txBody>
      </p:sp>
      <p:sp>
        <p:nvSpPr>
          <p:cNvPr id="42" name="Oval 41">
            <a:extLst>
              <a:ext uri="{FF2B5EF4-FFF2-40B4-BE49-F238E27FC236}">
                <a16:creationId xmlns:a16="http://schemas.microsoft.com/office/drawing/2014/main" id="{CC891254-8FDB-0EEC-1823-F85C580AC0DA}"/>
              </a:ext>
            </a:extLst>
          </p:cNvPr>
          <p:cNvSpPr/>
          <p:nvPr/>
        </p:nvSpPr>
        <p:spPr>
          <a:xfrm>
            <a:off x="6873061" y="1541821"/>
            <a:ext cx="1035259"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v1</a:t>
            </a:r>
          </a:p>
        </p:txBody>
      </p:sp>
      <p:sp>
        <p:nvSpPr>
          <p:cNvPr id="43" name="Oval 42">
            <a:extLst>
              <a:ext uri="{FF2B5EF4-FFF2-40B4-BE49-F238E27FC236}">
                <a16:creationId xmlns:a16="http://schemas.microsoft.com/office/drawing/2014/main" id="{B05B54EA-39D2-8BFC-46B0-F4E52536F565}"/>
              </a:ext>
            </a:extLst>
          </p:cNvPr>
          <p:cNvSpPr/>
          <p:nvPr/>
        </p:nvSpPr>
        <p:spPr>
          <a:xfrm>
            <a:off x="3853621" y="2483681"/>
            <a:ext cx="1074770"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Systems</a:t>
            </a:r>
          </a:p>
        </p:txBody>
      </p:sp>
      <p:sp>
        <p:nvSpPr>
          <p:cNvPr id="44" name="Oval 43">
            <a:extLst>
              <a:ext uri="{FF2B5EF4-FFF2-40B4-BE49-F238E27FC236}">
                <a16:creationId xmlns:a16="http://schemas.microsoft.com/office/drawing/2014/main" id="{67B65D1C-A138-FFE9-B950-4F382F8F07C8}"/>
              </a:ext>
            </a:extLst>
          </p:cNvPr>
          <p:cNvSpPr/>
          <p:nvPr/>
        </p:nvSpPr>
        <p:spPr>
          <a:xfrm>
            <a:off x="5035096" y="2457646"/>
            <a:ext cx="1074770"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Chassis</a:t>
            </a:r>
          </a:p>
        </p:txBody>
      </p:sp>
      <p:sp>
        <p:nvSpPr>
          <p:cNvPr id="46" name="Oval 45">
            <a:extLst>
              <a:ext uri="{FF2B5EF4-FFF2-40B4-BE49-F238E27FC236}">
                <a16:creationId xmlns:a16="http://schemas.microsoft.com/office/drawing/2014/main" id="{E12FE616-71AB-4CD1-A26B-D119B65B07B0}"/>
              </a:ext>
            </a:extLst>
          </p:cNvPr>
          <p:cNvSpPr/>
          <p:nvPr/>
        </p:nvSpPr>
        <p:spPr>
          <a:xfrm>
            <a:off x="6195459" y="2457646"/>
            <a:ext cx="1195232"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Managers</a:t>
            </a:r>
          </a:p>
        </p:txBody>
      </p:sp>
      <p:sp>
        <p:nvSpPr>
          <p:cNvPr id="47" name="Oval 46">
            <a:extLst>
              <a:ext uri="{FF2B5EF4-FFF2-40B4-BE49-F238E27FC236}">
                <a16:creationId xmlns:a16="http://schemas.microsoft.com/office/drawing/2014/main" id="{E4FFF13F-9841-4E2F-47FF-90F6605532CB}"/>
              </a:ext>
            </a:extLst>
          </p:cNvPr>
          <p:cNvSpPr/>
          <p:nvPr/>
        </p:nvSpPr>
        <p:spPr>
          <a:xfrm>
            <a:off x="7476284" y="2466754"/>
            <a:ext cx="1074770"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Session</a:t>
            </a:r>
          </a:p>
          <a:p>
            <a:pPr algn="ctr"/>
            <a:r>
              <a:rPr lang="en-US" sz="1200" dirty="0">
                <a:solidFill>
                  <a:schemeClr val="tx1"/>
                </a:solidFill>
              </a:rPr>
              <a:t>Service</a:t>
            </a:r>
          </a:p>
        </p:txBody>
      </p:sp>
      <p:sp>
        <p:nvSpPr>
          <p:cNvPr id="48" name="Oval 47">
            <a:extLst>
              <a:ext uri="{FF2B5EF4-FFF2-40B4-BE49-F238E27FC236}">
                <a16:creationId xmlns:a16="http://schemas.microsoft.com/office/drawing/2014/main" id="{B1078098-8E02-C0CE-E899-BB0122B136DD}"/>
              </a:ext>
            </a:extLst>
          </p:cNvPr>
          <p:cNvSpPr/>
          <p:nvPr/>
        </p:nvSpPr>
        <p:spPr>
          <a:xfrm>
            <a:off x="8634600" y="2495069"/>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Account</a:t>
            </a:r>
          </a:p>
          <a:p>
            <a:pPr algn="ctr"/>
            <a:r>
              <a:rPr lang="en-US" sz="1200" dirty="0">
                <a:solidFill>
                  <a:schemeClr val="tx1"/>
                </a:solidFill>
              </a:rPr>
              <a:t>Service</a:t>
            </a:r>
          </a:p>
        </p:txBody>
      </p:sp>
      <p:sp>
        <p:nvSpPr>
          <p:cNvPr id="49" name="Oval 48">
            <a:extLst>
              <a:ext uri="{FF2B5EF4-FFF2-40B4-BE49-F238E27FC236}">
                <a16:creationId xmlns:a16="http://schemas.microsoft.com/office/drawing/2014/main" id="{FCF1407D-EB16-2E48-A902-5A27F8AD9A0C}"/>
              </a:ext>
            </a:extLst>
          </p:cNvPr>
          <p:cNvSpPr/>
          <p:nvPr/>
        </p:nvSpPr>
        <p:spPr>
          <a:xfrm>
            <a:off x="9794962" y="2495069"/>
            <a:ext cx="1199505"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Storage</a:t>
            </a:r>
          </a:p>
        </p:txBody>
      </p:sp>
      <p:sp>
        <p:nvSpPr>
          <p:cNvPr id="50" name="Oval 49">
            <a:extLst>
              <a:ext uri="{FF2B5EF4-FFF2-40B4-BE49-F238E27FC236}">
                <a16:creationId xmlns:a16="http://schemas.microsoft.com/office/drawing/2014/main" id="{56EED24B-A49D-A052-0AE9-36B6DBF8E169}"/>
              </a:ext>
            </a:extLst>
          </p:cNvPr>
          <p:cNvSpPr/>
          <p:nvPr/>
        </p:nvSpPr>
        <p:spPr>
          <a:xfrm>
            <a:off x="11075788" y="2504177"/>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Fabrics</a:t>
            </a:r>
          </a:p>
        </p:txBody>
      </p:sp>
      <p:sp>
        <p:nvSpPr>
          <p:cNvPr id="51" name="Oval 50">
            <a:extLst>
              <a:ext uri="{FF2B5EF4-FFF2-40B4-BE49-F238E27FC236}">
                <a16:creationId xmlns:a16="http://schemas.microsoft.com/office/drawing/2014/main" id="{7EEC7A9A-EEC5-213B-DEC8-80ED98BF348A}"/>
              </a:ext>
            </a:extLst>
          </p:cNvPr>
          <p:cNvSpPr/>
          <p:nvPr/>
        </p:nvSpPr>
        <p:spPr>
          <a:xfrm>
            <a:off x="3688808" y="3014258"/>
            <a:ext cx="1440865"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NVMeoF</a:t>
            </a:r>
          </a:p>
          <a:p>
            <a:pPr algn="ctr"/>
            <a:r>
              <a:rPr lang="en-US" sz="1200" dirty="0" err="1">
                <a:solidFill>
                  <a:schemeClr val="tx1"/>
                </a:solidFill>
              </a:rPr>
              <a:t>ContainerX</a:t>
            </a:r>
            <a:endParaRPr lang="en-US" sz="1200" dirty="0">
              <a:solidFill>
                <a:schemeClr val="tx1"/>
              </a:solidFill>
            </a:endParaRPr>
          </a:p>
        </p:txBody>
      </p:sp>
      <p:sp>
        <p:nvSpPr>
          <p:cNvPr id="52" name="Oval 51">
            <a:extLst>
              <a:ext uri="{FF2B5EF4-FFF2-40B4-BE49-F238E27FC236}">
                <a16:creationId xmlns:a16="http://schemas.microsoft.com/office/drawing/2014/main" id="{3949B342-A452-BD01-F9AE-19B875C42BA2}"/>
              </a:ext>
            </a:extLst>
          </p:cNvPr>
          <p:cNvSpPr/>
          <p:nvPr/>
        </p:nvSpPr>
        <p:spPr>
          <a:xfrm>
            <a:off x="2622247" y="3606373"/>
            <a:ext cx="1231374"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NIC card interface</a:t>
            </a:r>
          </a:p>
        </p:txBody>
      </p:sp>
      <p:sp>
        <p:nvSpPr>
          <p:cNvPr id="53" name="Oval 52">
            <a:extLst>
              <a:ext uri="{FF2B5EF4-FFF2-40B4-BE49-F238E27FC236}">
                <a16:creationId xmlns:a16="http://schemas.microsoft.com/office/drawing/2014/main" id="{A75BFE5B-0FCE-EBEE-B3B9-5A115D2FF233}"/>
              </a:ext>
            </a:extLst>
          </p:cNvPr>
          <p:cNvSpPr/>
          <p:nvPr/>
        </p:nvSpPr>
        <p:spPr>
          <a:xfrm>
            <a:off x="3904675" y="3675536"/>
            <a:ext cx="1440859"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K8s </a:t>
            </a:r>
            <a:r>
              <a:rPr lang="en-US" sz="1100" dirty="0">
                <a:solidFill>
                  <a:schemeClr val="tx1"/>
                </a:solidFill>
              </a:rPr>
              <a:t>Deployment</a:t>
            </a:r>
          </a:p>
        </p:txBody>
      </p:sp>
      <p:sp>
        <p:nvSpPr>
          <p:cNvPr id="54" name="Oval 53">
            <a:extLst>
              <a:ext uri="{FF2B5EF4-FFF2-40B4-BE49-F238E27FC236}">
                <a16:creationId xmlns:a16="http://schemas.microsoft.com/office/drawing/2014/main" id="{91FC47C1-3721-35DB-A5BB-F40FE5F60D0C}"/>
              </a:ext>
            </a:extLst>
          </p:cNvPr>
          <p:cNvSpPr/>
          <p:nvPr/>
        </p:nvSpPr>
        <p:spPr>
          <a:xfrm>
            <a:off x="5427248" y="3673529"/>
            <a:ext cx="1195232"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 Chassis X</a:t>
            </a:r>
          </a:p>
        </p:txBody>
      </p:sp>
      <p:sp>
        <p:nvSpPr>
          <p:cNvPr id="55" name="Oval 54">
            <a:extLst>
              <a:ext uri="{FF2B5EF4-FFF2-40B4-BE49-F238E27FC236}">
                <a16:creationId xmlns:a16="http://schemas.microsoft.com/office/drawing/2014/main" id="{4D88C002-25D1-5D88-F9A9-05A3FEDA4ADF}"/>
              </a:ext>
            </a:extLst>
          </p:cNvPr>
          <p:cNvSpPr/>
          <p:nvPr/>
        </p:nvSpPr>
        <p:spPr>
          <a:xfrm>
            <a:off x="5196713" y="3021729"/>
            <a:ext cx="1074770"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ChassisX</a:t>
            </a:r>
            <a:endParaRPr lang="en-US" sz="1200" dirty="0">
              <a:solidFill>
                <a:schemeClr val="tx1"/>
              </a:solidFill>
            </a:endParaRPr>
          </a:p>
        </p:txBody>
      </p:sp>
      <p:cxnSp>
        <p:nvCxnSpPr>
          <p:cNvPr id="57" name="Straight Arrow Connector 56">
            <a:extLst>
              <a:ext uri="{FF2B5EF4-FFF2-40B4-BE49-F238E27FC236}">
                <a16:creationId xmlns:a16="http://schemas.microsoft.com/office/drawing/2014/main" id="{DB8CA97D-5EEE-2526-E0C7-71266C5F6477}"/>
              </a:ext>
            </a:extLst>
          </p:cNvPr>
          <p:cNvCxnSpPr>
            <a:stCxn id="32" idx="4"/>
            <a:endCxn id="42" idx="0"/>
          </p:cNvCxnSpPr>
          <p:nvPr/>
        </p:nvCxnSpPr>
        <p:spPr>
          <a:xfrm>
            <a:off x="7390691" y="1302095"/>
            <a:ext cx="0" cy="239726"/>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3FAB78D0-55D6-1E5F-4EC4-40AE62C49850}"/>
              </a:ext>
            </a:extLst>
          </p:cNvPr>
          <p:cNvCxnSpPr>
            <a:cxnSpLocks/>
            <a:stCxn id="42" idx="2"/>
          </p:cNvCxnSpPr>
          <p:nvPr/>
        </p:nvCxnSpPr>
        <p:spPr>
          <a:xfrm flipH="1">
            <a:off x="4390459" y="1762267"/>
            <a:ext cx="2482602" cy="70448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AE06E34A-6AE9-B8C1-A84B-100EC8167E3B}"/>
              </a:ext>
            </a:extLst>
          </p:cNvPr>
          <p:cNvCxnSpPr>
            <a:cxnSpLocks/>
            <a:stCxn id="42" idx="3"/>
            <a:endCxn id="44" idx="0"/>
          </p:cNvCxnSpPr>
          <p:nvPr/>
        </p:nvCxnSpPr>
        <p:spPr>
          <a:xfrm flipH="1">
            <a:off x="5572481" y="1918146"/>
            <a:ext cx="1452190" cy="53950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0D37B37A-632F-B50A-3A17-6A702711DD69}"/>
              </a:ext>
            </a:extLst>
          </p:cNvPr>
          <p:cNvCxnSpPr>
            <a:cxnSpLocks/>
            <a:endCxn id="46" idx="0"/>
          </p:cNvCxnSpPr>
          <p:nvPr/>
        </p:nvCxnSpPr>
        <p:spPr>
          <a:xfrm flipH="1">
            <a:off x="6793075" y="1954984"/>
            <a:ext cx="364082" cy="502662"/>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33A5E4F3-3666-AC4D-D14F-E933192253F6}"/>
              </a:ext>
            </a:extLst>
          </p:cNvPr>
          <p:cNvCxnSpPr>
            <a:cxnSpLocks/>
            <a:endCxn id="47" idx="0"/>
          </p:cNvCxnSpPr>
          <p:nvPr/>
        </p:nvCxnSpPr>
        <p:spPr>
          <a:xfrm>
            <a:off x="7476284" y="1981866"/>
            <a:ext cx="537385" cy="484888"/>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5BA5F663-77ED-5131-9988-45D275EC4426}"/>
              </a:ext>
            </a:extLst>
          </p:cNvPr>
          <p:cNvCxnSpPr>
            <a:cxnSpLocks/>
            <a:endCxn id="48" idx="0"/>
          </p:cNvCxnSpPr>
          <p:nvPr/>
        </p:nvCxnSpPr>
        <p:spPr>
          <a:xfrm>
            <a:off x="7744976" y="1886976"/>
            <a:ext cx="1427009" cy="608093"/>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FC07B765-699D-9272-B0E4-1E553739200F}"/>
              </a:ext>
            </a:extLst>
          </p:cNvPr>
          <p:cNvCxnSpPr>
            <a:cxnSpLocks/>
            <a:stCxn id="42" idx="6"/>
          </p:cNvCxnSpPr>
          <p:nvPr/>
        </p:nvCxnSpPr>
        <p:spPr>
          <a:xfrm>
            <a:off x="7908320" y="1762267"/>
            <a:ext cx="2488686" cy="732802"/>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36764BB9-E129-11ED-D142-82CC8A6B8B32}"/>
              </a:ext>
            </a:extLst>
          </p:cNvPr>
          <p:cNvCxnSpPr>
            <a:cxnSpLocks/>
            <a:stCxn id="42" idx="7"/>
          </p:cNvCxnSpPr>
          <p:nvPr/>
        </p:nvCxnSpPr>
        <p:spPr>
          <a:xfrm>
            <a:off x="7756710" y="1606388"/>
            <a:ext cx="3812695" cy="897789"/>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9CECF33A-86AD-2B8C-E45A-0D36C3FE85E5}"/>
              </a:ext>
            </a:extLst>
          </p:cNvPr>
          <p:cNvCxnSpPr>
            <a:cxnSpLocks/>
            <a:stCxn id="44" idx="4"/>
            <a:endCxn id="55" idx="0"/>
          </p:cNvCxnSpPr>
          <p:nvPr/>
        </p:nvCxnSpPr>
        <p:spPr>
          <a:xfrm>
            <a:off x="5572481" y="2898538"/>
            <a:ext cx="161617" cy="123191"/>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D601E729-9084-7218-8FF6-D100BED183D7}"/>
              </a:ext>
            </a:extLst>
          </p:cNvPr>
          <p:cNvCxnSpPr>
            <a:cxnSpLocks/>
            <a:endCxn id="51" idx="0"/>
          </p:cNvCxnSpPr>
          <p:nvPr/>
        </p:nvCxnSpPr>
        <p:spPr>
          <a:xfrm>
            <a:off x="4378784" y="2922893"/>
            <a:ext cx="30457" cy="9136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2C7D9EF1-6AA2-6A79-97E3-AEB534CFF3AF}"/>
              </a:ext>
            </a:extLst>
          </p:cNvPr>
          <p:cNvCxnSpPr>
            <a:cxnSpLocks/>
            <a:stCxn id="51" idx="3"/>
          </p:cNvCxnSpPr>
          <p:nvPr/>
        </p:nvCxnSpPr>
        <p:spPr>
          <a:xfrm flipH="1">
            <a:off x="3530842" y="3390583"/>
            <a:ext cx="368976" cy="24289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9F2F4329-0902-19CA-2712-60EFF6F0A5AC}"/>
              </a:ext>
            </a:extLst>
          </p:cNvPr>
          <p:cNvCxnSpPr>
            <a:cxnSpLocks/>
            <a:stCxn id="51" idx="4"/>
          </p:cNvCxnSpPr>
          <p:nvPr/>
        </p:nvCxnSpPr>
        <p:spPr>
          <a:xfrm>
            <a:off x="4409241" y="3455150"/>
            <a:ext cx="14801" cy="24147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4EF4AE99-1084-F474-DA70-031E14E0771B}"/>
              </a:ext>
            </a:extLst>
          </p:cNvPr>
          <p:cNvCxnSpPr>
            <a:cxnSpLocks/>
            <a:stCxn id="51" idx="5"/>
            <a:endCxn id="54" idx="1"/>
          </p:cNvCxnSpPr>
          <p:nvPr/>
        </p:nvCxnSpPr>
        <p:spPr>
          <a:xfrm>
            <a:off x="4918663" y="3390583"/>
            <a:ext cx="683623" cy="347513"/>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984188C9-A49D-EF59-529A-FD9F255D3B33}"/>
              </a:ext>
            </a:extLst>
          </p:cNvPr>
          <p:cNvCxnSpPr>
            <a:cxnSpLocks/>
          </p:cNvCxnSpPr>
          <p:nvPr/>
        </p:nvCxnSpPr>
        <p:spPr>
          <a:xfrm>
            <a:off x="5743381" y="3449630"/>
            <a:ext cx="136955" cy="23689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2" name="Oval 91">
            <a:extLst>
              <a:ext uri="{FF2B5EF4-FFF2-40B4-BE49-F238E27FC236}">
                <a16:creationId xmlns:a16="http://schemas.microsoft.com/office/drawing/2014/main" id="{1931A077-E27A-97A0-C707-97DA4001861F}"/>
              </a:ext>
            </a:extLst>
          </p:cNvPr>
          <p:cNvSpPr/>
          <p:nvPr/>
        </p:nvSpPr>
        <p:spPr>
          <a:xfrm>
            <a:off x="8322246" y="3484192"/>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NVMeoFX</a:t>
            </a:r>
            <a:endParaRPr lang="en-US" sz="1200" dirty="0">
              <a:solidFill>
                <a:schemeClr val="tx1"/>
              </a:solidFill>
            </a:endParaRPr>
          </a:p>
        </p:txBody>
      </p:sp>
      <p:sp>
        <p:nvSpPr>
          <p:cNvPr id="93" name="Oval 92">
            <a:extLst>
              <a:ext uri="{FF2B5EF4-FFF2-40B4-BE49-F238E27FC236}">
                <a16:creationId xmlns:a16="http://schemas.microsoft.com/office/drawing/2014/main" id="{350BF97A-CA72-C327-6501-30F61D85E121}"/>
              </a:ext>
            </a:extLst>
          </p:cNvPr>
          <p:cNvSpPr/>
          <p:nvPr/>
        </p:nvSpPr>
        <p:spPr>
          <a:xfrm>
            <a:off x="7458195" y="4171518"/>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NVMe0</a:t>
            </a:r>
          </a:p>
          <a:p>
            <a:pPr algn="ctr"/>
            <a:r>
              <a:rPr lang="en-US" sz="1200" dirty="0">
                <a:solidFill>
                  <a:schemeClr val="tx1"/>
                </a:solidFill>
              </a:rPr>
              <a:t>n1</a:t>
            </a:r>
          </a:p>
        </p:txBody>
      </p:sp>
      <p:sp>
        <p:nvSpPr>
          <p:cNvPr id="94" name="Oval 93">
            <a:extLst>
              <a:ext uri="{FF2B5EF4-FFF2-40B4-BE49-F238E27FC236}">
                <a16:creationId xmlns:a16="http://schemas.microsoft.com/office/drawing/2014/main" id="{497D3CA5-67D6-7D19-7C74-E6F38049EC52}"/>
              </a:ext>
            </a:extLst>
          </p:cNvPr>
          <p:cNvSpPr/>
          <p:nvPr/>
        </p:nvSpPr>
        <p:spPr>
          <a:xfrm>
            <a:off x="8726794" y="4154357"/>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NVMe0</a:t>
            </a:r>
          </a:p>
          <a:p>
            <a:pPr algn="ctr"/>
            <a:r>
              <a:rPr lang="en-US" sz="1200" dirty="0" err="1">
                <a:solidFill>
                  <a:schemeClr val="tx1"/>
                </a:solidFill>
              </a:rPr>
              <a:t>nX</a:t>
            </a:r>
            <a:endParaRPr lang="en-US" sz="1200" dirty="0">
              <a:solidFill>
                <a:schemeClr val="tx1"/>
              </a:solidFill>
            </a:endParaRPr>
          </a:p>
        </p:txBody>
      </p:sp>
      <p:cxnSp>
        <p:nvCxnSpPr>
          <p:cNvPr id="95" name="Straight Arrow Connector 94">
            <a:extLst>
              <a:ext uri="{FF2B5EF4-FFF2-40B4-BE49-F238E27FC236}">
                <a16:creationId xmlns:a16="http://schemas.microsoft.com/office/drawing/2014/main" id="{47224707-CAEA-C97F-A0D0-0C7A5C76F8FF}"/>
              </a:ext>
            </a:extLst>
          </p:cNvPr>
          <p:cNvCxnSpPr>
            <a:cxnSpLocks/>
            <a:stCxn id="49" idx="4"/>
          </p:cNvCxnSpPr>
          <p:nvPr/>
        </p:nvCxnSpPr>
        <p:spPr>
          <a:xfrm flipH="1">
            <a:off x="9081711" y="2935961"/>
            <a:ext cx="1313004" cy="580372"/>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9F2C3A8E-0EA4-471C-42CE-68ED8B8D0903}"/>
              </a:ext>
            </a:extLst>
          </p:cNvPr>
          <p:cNvCxnSpPr>
            <a:cxnSpLocks/>
            <a:endCxn id="93" idx="0"/>
          </p:cNvCxnSpPr>
          <p:nvPr/>
        </p:nvCxnSpPr>
        <p:spPr>
          <a:xfrm flipH="1">
            <a:off x="7995580" y="3878874"/>
            <a:ext cx="537385" cy="292644"/>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0EECC02E-EDD5-8DE9-0B4B-3C55E5E6A1E5}"/>
              </a:ext>
            </a:extLst>
          </p:cNvPr>
          <p:cNvCxnSpPr>
            <a:cxnSpLocks/>
          </p:cNvCxnSpPr>
          <p:nvPr/>
        </p:nvCxnSpPr>
        <p:spPr>
          <a:xfrm>
            <a:off x="9070350" y="3901979"/>
            <a:ext cx="201662" cy="24327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ED7CEB1F-E127-4B85-2268-35C937A97DAC}"/>
              </a:ext>
            </a:extLst>
          </p:cNvPr>
          <p:cNvCxnSpPr>
            <a:cxnSpLocks/>
            <a:stCxn id="106" idx="0"/>
          </p:cNvCxnSpPr>
          <p:nvPr/>
        </p:nvCxnSpPr>
        <p:spPr>
          <a:xfrm flipH="1" flipV="1">
            <a:off x="11600272" y="2968575"/>
            <a:ext cx="12901" cy="524938"/>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6" name="Oval 105">
            <a:extLst>
              <a:ext uri="{FF2B5EF4-FFF2-40B4-BE49-F238E27FC236}">
                <a16:creationId xmlns:a16="http://schemas.microsoft.com/office/drawing/2014/main" id="{20C0AB29-971E-6397-5C0A-617A6691D88C}"/>
              </a:ext>
            </a:extLst>
          </p:cNvPr>
          <p:cNvSpPr/>
          <p:nvPr/>
        </p:nvSpPr>
        <p:spPr>
          <a:xfrm>
            <a:off x="11075788" y="3493513"/>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NVMeoF</a:t>
            </a:r>
          </a:p>
        </p:txBody>
      </p:sp>
      <p:sp>
        <p:nvSpPr>
          <p:cNvPr id="109" name="Oval 108">
            <a:extLst>
              <a:ext uri="{FF2B5EF4-FFF2-40B4-BE49-F238E27FC236}">
                <a16:creationId xmlns:a16="http://schemas.microsoft.com/office/drawing/2014/main" id="{5934091B-5F91-D4CE-A873-A27B0E50A42E}"/>
              </a:ext>
            </a:extLst>
          </p:cNvPr>
          <p:cNvSpPr/>
          <p:nvPr/>
        </p:nvSpPr>
        <p:spPr>
          <a:xfrm>
            <a:off x="6793075" y="5257107"/>
            <a:ext cx="1241004"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Endpoints</a:t>
            </a:r>
          </a:p>
        </p:txBody>
      </p:sp>
      <p:sp>
        <p:nvSpPr>
          <p:cNvPr id="110" name="Oval 109">
            <a:extLst>
              <a:ext uri="{FF2B5EF4-FFF2-40B4-BE49-F238E27FC236}">
                <a16:creationId xmlns:a16="http://schemas.microsoft.com/office/drawing/2014/main" id="{AC8EFF4D-D601-43AD-9A05-3C00F982AE7A}"/>
              </a:ext>
            </a:extLst>
          </p:cNvPr>
          <p:cNvSpPr/>
          <p:nvPr/>
        </p:nvSpPr>
        <p:spPr>
          <a:xfrm>
            <a:off x="8451253" y="5264880"/>
            <a:ext cx="1805984"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EndpointGroups</a:t>
            </a:r>
          </a:p>
        </p:txBody>
      </p:sp>
      <p:sp>
        <p:nvSpPr>
          <p:cNvPr id="111" name="Oval 110">
            <a:extLst>
              <a:ext uri="{FF2B5EF4-FFF2-40B4-BE49-F238E27FC236}">
                <a16:creationId xmlns:a16="http://schemas.microsoft.com/office/drawing/2014/main" id="{0BFDBC66-72A2-87C3-4CFF-BB650F79C8A7}"/>
              </a:ext>
            </a:extLst>
          </p:cNvPr>
          <p:cNvSpPr/>
          <p:nvPr/>
        </p:nvSpPr>
        <p:spPr>
          <a:xfrm>
            <a:off x="10553618" y="5251612"/>
            <a:ext cx="1514203"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Connections</a:t>
            </a:r>
          </a:p>
        </p:txBody>
      </p:sp>
      <p:cxnSp>
        <p:nvCxnSpPr>
          <p:cNvPr id="112" name="Straight Arrow Connector 111">
            <a:extLst>
              <a:ext uri="{FF2B5EF4-FFF2-40B4-BE49-F238E27FC236}">
                <a16:creationId xmlns:a16="http://schemas.microsoft.com/office/drawing/2014/main" id="{4CC62459-1FEB-C5C0-6453-7C217D078434}"/>
              </a:ext>
            </a:extLst>
          </p:cNvPr>
          <p:cNvCxnSpPr>
            <a:cxnSpLocks/>
            <a:stCxn id="109" idx="7"/>
            <a:endCxn id="106" idx="3"/>
          </p:cNvCxnSpPr>
          <p:nvPr/>
        </p:nvCxnSpPr>
        <p:spPr>
          <a:xfrm flipV="1">
            <a:off x="7852338" y="3869838"/>
            <a:ext cx="3380846" cy="1451836"/>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a:extLst>
              <a:ext uri="{FF2B5EF4-FFF2-40B4-BE49-F238E27FC236}">
                <a16:creationId xmlns:a16="http://schemas.microsoft.com/office/drawing/2014/main" id="{F1266D43-0E1B-ACC8-A474-8A0DB7DE9E77}"/>
              </a:ext>
            </a:extLst>
          </p:cNvPr>
          <p:cNvCxnSpPr>
            <a:cxnSpLocks/>
          </p:cNvCxnSpPr>
          <p:nvPr/>
        </p:nvCxnSpPr>
        <p:spPr>
          <a:xfrm flipV="1">
            <a:off x="9493456" y="3901979"/>
            <a:ext cx="1882970" cy="1362902"/>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19" name="Straight Arrow Connector 118">
            <a:extLst>
              <a:ext uri="{FF2B5EF4-FFF2-40B4-BE49-F238E27FC236}">
                <a16:creationId xmlns:a16="http://schemas.microsoft.com/office/drawing/2014/main" id="{9CDF65A0-3C26-982D-6A03-9D7978D62CF1}"/>
              </a:ext>
            </a:extLst>
          </p:cNvPr>
          <p:cNvCxnSpPr>
            <a:cxnSpLocks/>
            <a:stCxn id="111" idx="0"/>
            <a:endCxn id="106" idx="4"/>
          </p:cNvCxnSpPr>
          <p:nvPr/>
        </p:nvCxnSpPr>
        <p:spPr>
          <a:xfrm flipV="1">
            <a:off x="11310720" y="3934405"/>
            <a:ext cx="302453" cy="131720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6" name="Oval 125">
            <a:extLst>
              <a:ext uri="{FF2B5EF4-FFF2-40B4-BE49-F238E27FC236}">
                <a16:creationId xmlns:a16="http://schemas.microsoft.com/office/drawing/2014/main" id="{AD3A587A-2E79-9225-B481-73D17A621A64}"/>
              </a:ext>
            </a:extLst>
          </p:cNvPr>
          <p:cNvSpPr/>
          <p:nvPr/>
        </p:nvSpPr>
        <p:spPr>
          <a:xfrm>
            <a:off x="7030574" y="3288323"/>
            <a:ext cx="1195232" cy="440892"/>
          </a:xfrm>
          <a:prstGeom prst="ellipse">
            <a:avLst/>
          </a:prstGeom>
          <a:solidFill>
            <a:srgbClr val="FF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Sessions</a:t>
            </a:r>
          </a:p>
        </p:txBody>
      </p:sp>
      <p:cxnSp>
        <p:nvCxnSpPr>
          <p:cNvPr id="127" name="Straight Arrow Connector 126">
            <a:extLst>
              <a:ext uri="{FF2B5EF4-FFF2-40B4-BE49-F238E27FC236}">
                <a16:creationId xmlns:a16="http://schemas.microsoft.com/office/drawing/2014/main" id="{E18477C0-94DF-3348-6E2B-3FF362C16638}"/>
              </a:ext>
            </a:extLst>
          </p:cNvPr>
          <p:cNvCxnSpPr>
            <a:cxnSpLocks/>
          </p:cNvCxnSpPr>
          <p:nvPr/>
        </p:nvCxnSpPr>
        <p:spPr>
          <a:xfrm flipH="1">
            <a:off x="7798785" y="2887137"/>
            <a:ext cx="30109" cy="392097"/>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 name="Picture 1" descr="Flux Supercomputing Workload Manager Hits Milestones in Advance of Supporting Exascale Science">
            <a:extLst>
              <a:ext uri="{FF2B5EF4-FFF2-40B4-BE49-F238E27FC236}">
                <a16:creationId xmlns:a16="http://schemas.microsoft.com/office/drawing/2014/main" id="{470E058D-D551-3B2F-CF01-79F3E084E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89" y="4280854"/>
            <a:ext cx="1486483" cy="11349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FB7B4B1-7F37-66AA-2117-1511ED1DEB2E}"/>
              </a:ext>
            </a:extLst>
          </p:cNvPr>
          <p:cNvPicPr>
            <a:picLocks noChangeAspect="1"/>
          </p:cNvPicPr>
          <p:nvPr/>
        </p:nvPicPr>
        <p:blipFill>
          <a:blip r:embed="rId3"/>
          <a:stretch>
            <a:fillRect/>
          </a:stretch>
        </p:blipFill>
        <p:spPr>
          <a:xfrm>
            <a:off x="2499550" y="1555040"/>
            <a:ext cx="911284" cy="587272"/>
          </a:xfrm>
          <a:prstGeom prst="rect">
            <a:avLst/>
          </a:prstGeom>
        </p:spPr>
      </p:pic>
      <p:sp>
        <p:nvSpPr>
          <p:cNvPr id="7" name="Text Placeholder 3">
            <a:extLst>
              <a:ext uri="{FF2B5EF4-FFF2-40B4-BE49-F238E27FC236}">
                <a16:creationId xmlns:a16="http://schemas.microsoft.com/office/drawing/2014/main" id="{10E5C6C8-CCFC-30DD-5745-4183AF2A5862}"/>
              </a:ext>
            </a:extLst>
          </p:cNvPr>
          <p:cNvSpPr>
            <a:spLocks noGrp="1"/>
          </p:cNvSpPr>
          <p:nvPr>
            <p:ph type="body" sz="quarter" idx="15"/>
          </p:nvPr>
        </p:nvSpPr>
        <p:spPr>
          <a:xfrm>
            <a:off x="4224629" y="6654817"/>
            <a:ext cx="3749040" cy="266128"/>
          </a:xfrm>
        </p:spPr>
        <p:txBody>
          <a:bodyPr>
            <a:normAutofit/>
          </a:bodyPr>
          <a:lstStyle/>
          <a:p>
            <a:r>
              <a:rPr lang="en-US" sz="1200" dirty="0">
                <a:solidFill>
                  <a:schemeClr val="tx1"/>
                </a:solidFill>
              </a:rPr>
              <a:t>UUR</a:t>
            </a:r>
          </a:p>
        </p:txBody>
      </p:sp>
      <p:sp>
        <p:nvSpPr>
          <p:cNvPr id="91" name="Oval 90">
            <a:extLst>
              <a:ext uri="{FF2B5EF4-FFF2-40B4-BE49-F238E27FC236}">
                <a16:creationId xmlns:a16="http://schemas.microsoft.com/office/drawing/2014/main" id="{7ED5EB18-AC52-4797-F911-8668E7C466AA}"/>
              </a:ext>
            </a:extLst>
          </p:cNvPr>
          <p:cNvSpPr/>
          <p:nvPr/>
        </p:nvSpPr>
        <p:spPr>
          <a:xfrm>
            <a:off x="6854972" y="861203"/>
            <a:ext cx="1035259"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Redfish</a:t>
            </a:r>
          </a:p>
        </p:txBody>
      </p:sp>
      <p:sp>
        <p:nvSpPr>
          <p:cNvPr id="96" name="Oval 95">
            <a:extLst>
              <a:ext uri="{FF2B5EF4-FFF2-40B4-BE49-F238E27FC236}">
                <a16:creationId xmlns:a16="http://schemas.microsoft.com/office/drawing/2014/main" id="{CC891254-8FDB-0EEC-1823-F85C580AC0DA}"/>
              </a:ext>
            </a:extLst>
          </p:cNvPr>
          <p:cNvSpPr/>
          <p:nvPr/>
        </p:nvSpPr>
        <p:spPr>
          <a:xfrm>
            <a:off x="6854972" y="1541821"/>
            <a:ext cx="1035259"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v1</a:t>
            </a:r>
          </a:p>
        </p:txBody>
      </p:sp>
      <p:sp>
        <p:nvSpPr>
          <p:cNvPr id="97" name="Oval 96">
            <a:extLst>
              <a:ext uri="{FF2B5EF4-FFF2-40B4-BE49-F238E27FC236}">
                <a16:creationId xmlns:a16="http://schemas.microsoft.com/office/drawing/2014/main" id="{B05B54EA-39D2-8BFC-46B0-F4E52536F565}"/>
              </a:ext>
            </a:extLst>
          </p:cNvPr>
          <p:cNvSpPr/>
          <p:nvPr/>
        </p:nvSpPr>
        <p:spPr>
          <a:xfrm>
            <a:off x="3835532" y="2483681"/>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Systems</a:t>
            </a:r>
          </a:p>
        </p:txBody>
      </p:sp>
      <p:sp>
        <p:nvSpPr>
          <p:cNvPr id="98" name="Oval 97">
            <a:extLst>
              <a:ext uri="{FF2B5EF4-FFF2-40B4-BE49-F238E27FC236}">
                <a16:creationId xmlns:a16="http://schemas.microsoft.com/office/drawing/2014/main" id="{67B65D1C-A138-FFE9-B950-4F382F8F07C8}"/>
              </a:ext>
            </a:extLst>
          </p:cNvPr>
          <p:cNvSpPr/>
          <p:nvPr/>
        </p:nvSpPr>
        <p:spPr>
          <a:xfrm>
            <a:off x="5017007" y="2457646"/>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Chassis</a:t>
            </a:r>
          </a:p>
        </p:txBody>
      </p:sp>
      <p:sp>
        <p:nvSpPr>
          <p:cNvPr id="100" name="Oval 99">
            <a:extLst>
              <a:ext uri="{FF2B5EF4-FFF2-40B4-BE49-F238E27FC236}">
                <a16:creationId xmlns:a16="http://schemas.microsoft.com/office/drawing/2014/main" id="{E12FE616-71AB-4CD1-A26B-D119B65B07B0}"/>
              </a:ext>
            </a:extLst>
          </p:cNvPr>
          <p:cNvSpPr/>
          <p:nvPr/>
        </p:nvSpPr>
        <p:spPr>
          <a:xfrm>
            <a:off x="6177370" y="2457646"/>
            <a:ext cx="1195232"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Managers</a:t>
            </a:r>
          </a:p>
        </p:txBody>
      </p:sp>
      <p:sp>
        <p:nvSpPr>
          <p:cNvPr id="102" name="Oval 101">
            <a:extLst>
              <a:ext uri="{FF2B5EF4-FFF2-40B4-BE49-F238E27FC236}">
                <a16:creationId xmlns:a16="http://schemas.microsoft.com/office/drawing/2014/main" id="{E4FFF13F-9841-4E2F-47FF-90F6605532CB}"/>
              </a:ext>
            </a:extLst>
          </p:cNvPr>
          <p:cNvSpPr/>
          <p:nvPr/>
        </p:nvSpPr>
        <p:spPr>
          <a:xfrm>
            <a:off x="7458195" y="2466754"/>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Session</a:t>
            </a:r>
          </a:p>
          <a:p>
            <a:pPr algn="ctr"/>
            <a:r>
              <a:rPr lang="en-US" sz="1200" dirty="0">
                <a:solidFill>
                  <a:schemeClr val="tx1"/>
                </a:solidFill>
              </a:rPr>
              <a:t>Service</a:t>
            </a:r>
          </a:p>
        </p:txBody>
      </p:sp>
      <p:sp>
        <p:nvSpPr>
          <p:cNvPr id="104" name="Oval 103">
            <a:extLst>
              <a:ext uri="{FF2B5EF4-FFF2-40B4-BE49-F238E27FC236}">
                <a16:creationId xmlns:a16="http://schemas.microsoft.com/office/drawing/2014/main" id="{7EEC7A9A-EEC5-213B-DEC8-80ED98BF348A}"/>
              </a:ext>
            </a:extLst>
          </p:cNvPr>
          <p:cNvSpPr/>
          <p:nvPr/>
        </p:nvSpPr>
        <p:spPr>
          <a:xfrm>
            <a:off x="3670719" y="3014258"/>
            <a:ext cx="1440865"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NVMeoF</a:t>
            </a:r>
          </a:p>
          <a:p>
            <a:pPr algn="ctr"/>
            <a:r>
              <a:rPr lang="en-US" sz="1200" dirty="0" err="1">
                <a:solidFill>
                  <a:schemeClr val="tx1"/>
                </a:solidFill>
              </a:rPr>
              <a:t>ContainerX</a:t>
            </a:r>
            <a:endParaRPr lang="en-US" sz="1200" dirty="0">
              <a:solidFill>
                <a:schemeClr val="tx1"/>
              </a:solidFill>
            </a:endParaRPr>
          </a:p>
        </p:txBody>
      </p:sp>
      <p:sp>
        <p:nvSpPr>
          <p:cNvPr id="105" name="Oval 104">
            <a:extLst>
              <a:ext uri="{FF2B5EF4-FFF2-40B4-BE49-F238E27FC236}">
                <a16:creationId xmlns:a16="http://schemas.microsoft.com/office/drawing/2014/main" id="{3949B342-A452-BD01-F9AE-19B875C42BA2}"/>
              </a:ext>
            </a:extLst>
          </p:cNvPr>
          <p:cNvSpPr/>
          <p:nvPr/>
        </p:nvSpPr>
        <p:spPr>
          <a:xfrm>
            <a:off x="2604158" y="3606373"/>
            <a:ext cx="1231374"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NIC card interface</a:t>
            </a:r>
          </a:p>
        </p:txBody>
      </p:sp>
      <p:sp>
        <p:nvSpPr>
          <p:cNvPr id="107" name="Oval 106">
            <a:extLst>
              <a:ext uri="{FF2B5EF4-FFF2-40B4-BE49-F238E27FC236}">
                <a16:creationId xmlns:a16="http://schemas.microsoft.com/office/drawing/2014/main" id="{A75BFE5B-0FCE-EBEE-B3B9-5A115D2FF233}"/>
              </a:ext>
            </a:extLst>
          </p:cNvPr>
          <p:cNvSpPr/>
          <p:nvPr/>
        </p:nvSpPr>
        <p:spPr>
          <a:xfrm>
            <a:off x="3886586" y="3675536"/>
            <a:ext cx="1440859"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K8s </a:t>
            </a:r>
            <a:r>
              <a:rPr lang="en-US" sz="1100" dirty="0">
                <a:solidFill>
                  <a:schemeClr val="tx1"/>
                </a:solidFill>
              </a:rPr>
              <a:t>Deployment</a:t>
            </a:r>
          </a:p>
        </p:txBody>
      </p:sp>
      <p:sp>
        <p:nvSpPr>
          <p:cNvPr id="108" name="Oval 107">
            <a:extLst>
              <a:ext uri="{FF2B5EF4-FFF2-40B4-BE49-F238E27FC236}">
                <a16:creationId xmlns:a16="http://schemas.microsoft.com/office/drawing/2014/main" id="{91FC47C1-3721-35DB-A5BB-F40FE5F60D0C}"/>
              </a:ext>
            </a:extLst>
          </p:cNvPr>
          <p:cNvSpPr/>
          <p:nvPr/>
        </p:nvSpPr>
        <p:spPr>
          <a:xfrm>
            <a:off x="5409159" y="3673529"/>
            <a:ext cx="1195232"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 Chassis X</a:t>
            </a:r>
          </a:p>
        </p:txBody>
      </p:sp>
      <p:sp>
        <p:nvSpPr>
          <p:cNvPr id="113" name="Oval 112">
            <a:extLst>
              <a:ext uri="{FF2B5EF4-FFF2-40B4-BE49-F238E27FC236}">
                <a16:creationId xmlns:a16="http://schemas.microsoft.com/office/drawing/2014/main" id="{4D88C002-25D1-5D88-F9A9-05A3FEDA4ADF}"/>
              </a:ext>
            </a:extLst>
          </p:cNvPr>
          <p:cNvSpPr/>
          <p:nvPr/>
        </p:nvSpPr>
        <p:spPr>
          <a:xfrm>
            <a:off x="5178624" y="3021729"/>
            <a:ext cx="1074770"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ChassisX</a:t>
            </a:r>
            <a:endParaRPr lang="en-US" sz="1200" dirty="0">
              <a:solidFill>
                <a:schemeClr val="tx1"/>
              </a:solidFill>
            </a:endParaRPr>
          </a:p>
        </p:txBody>
      </p:sp>
      <p:sp>
        <p:nvSpPr>
          <p:cNvPr id="115" name="Oval 114">
            <a:extLst>
              <a:ext uri="{FF2B5EF4-FFF2-40B4-BE49-F238E27FC236}">
                <a16:creationId xmlns:a16="http://schemas.microsoft.com/office/drawing/2014/main" id="{AD3A587A-2E79-9225-B481-73D17A621A64}"/>
              </a:ext>
            </a:extLst>
          </p:cNvPr>
          <p:cNvSpPr/>
          <p:nvPr/>
        </p:nvSpPr>
        <p:spPr>
          <a:xfrm>
            <a:off x="7012485" y="3288323"/>
            <a:ext cx="1195232" cy="440892"/>
          </a:xfrm>
          <a:prstGeom prst="ellipse">
            <a:avLst/>
          </a:prstGeom>
          <a:solidFill>
            <a:srgbClr val="FF008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Sessions</a:t>
            </a:r>
          </a:p>
        </p:txBody>
      </p:sp>
    </p:spTree>
    <p:extLst>
      <p:ext uri="{BB962C8B-B14F-4D97-AF65-F5344CB8AC3E}">
        <p14:creationId xmlns:p14="http://schemas.microsoft.com/office/powerpoint/2010/main" val="1617536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15B5-6179-782B-3F32-A6DF700EEA34}"/>
              </a:ext>
            </a:extLst>
          </p:cNvPr>
          <p:cNvSpPr>
            <a:spLocks noGrp="1"/>
          </p:cNvSpPr>
          <p:nvPr>
            <p:ph type="title"/>
          </p:nvPr>
        </p:nvSpPr>
        <p:spPr/>
        <p:txBody>
          <a:bodyPr/>
          <a:lstStyle/>
          <a:p>
            <a:pPr algn="ctr"/>
            <a:r>
              <a:rPr lang="en-US" sz="2800" dirty="0">
                <a:latin typeface="+mn-lt"/>
              </a:rPr>
              <a:t>Implementation of the BeeOND burst buffer</a:t>
            </a:r>
            <a:endParaRPr lang="en-US" dirty="0"/>
          </a:p>
        </p:txBody>
      </p:sp>
      <p:sp>
        <p:nvSpPr>
          <p:cNvPr id="3" name="Content Placeholder 2">
            <a:extLst>
              <a:ext uri="{FF2B5EF4-FFF2-40B4-BE49-F238E27FC236}">
                <a16:creationId xmlns:a16="http://schemas.microsoft.com/office/drawing/2014/main" id="{E33F2CCB-DBFE-1859-92A5-FAA8F14FEDDF}"/>
              </a:ext>
            </a:extLst>
          </p:cNvPr>
          <p:cNvSpPr>
            <a:spLocks noGrp="1"/>
          </p:cNvSpPr>
          <p:nvPr>
            <p:ph idx="1"/>
          </p:nvPr>
        </p:nvSpPr>
        <p:spPr>
          <a:xfrm>
            <a:off x="838200" y="1690688"/>
            <a:ext cx="11049000" cy="4351338"/>
          </a:xfrm>
        </p:spPr>
        <p:txBody>
          <a:bodyPr>
            <a:normAutofit/>
          </a:bodyPr>
          <a:lstStyle/>
          <a:p>
            <a:r>
              <a:rPr lang="en-US" dirty="0"/>
              <a:t>Assumptions</a:t>
            </a:r>
          </a:p>
          <a:p>
            <a:pPr lvl="1"/>
            <a:r>
              <a:rPr lang="en-US" sz="1800" dirty="0"/>
              <a:t>Starting at time 0</a:t>
            </a:r>
          </a:p>
          <a:p>
            <a:pPr lvl="1"/>
            <a:r>
              <a:rPr lang="en-US" sz="1800" dirty="0"/>
              <a:t>Static NVMeoF endpoints and all endpoints are already online</a:t>
            </a:r>
          </a:p>
          <a:p>
            <a:pPr lvl="1"/>
            <a:r>
              <a:rPr lang="en-US" sz="1800" dirty="0"/>
              <a:t>NVMeoF Fabric endpoints have an IP address</a:t>
            </a:r>
          </a:p>
          <a:p>
            <a:pPr lvl="1"/>
            <a:r>
              <a:rPr lang="en-US" sz="1800" dirty="0"/>
              <a:t>Flux Brokers have static NVMeoF resource endpoints included in the /</a:t>
            </a:r>
            <a:r>
              <a:rPr lang="en-US" sz="1800" dirty="0" err="1"/>
              <a:t>etc</a:t>
            </a:r>
            <a:r>
              <a:rPr lang="en-US" sz="1800" dirty="0"/>
              <a:t>/flux/resource folder--they stay drained, initially</a:t>
            </a:r>
          </a:p>
          <a:p>
            <a:pPr lvl="1"/>
            <a:r>
              <a:rPr lang="en-US" sz="1800" dirty="0"/>
              <a:t>Resources in Flux Broker 0 are listed as name-</a:t>
            </a:r>
            <a:r>
              <a:rPr lang="en-US" sz="1800" dirty="0" err="1"/>
              <a:t>nvmeof</a:t>
            </a:r>
            <a:r>
              <a:rPr lang="en-US" sz="1800" dirty="0"/>
              <a:t>,  name-host-</a:t>
            </a:r>
            <a:r>
              <a:rPr lang="en-US" sz="1800" dirty="0" err="1"/>
              <a:t>jbod</a:t>
            </a:r>
            <a:r>
              <a:rPr lang="en-US" sz="1800" dirty="0"/>
              <a:t>, name-endpoint</a:t>
            </a:r>
          </a:p>
          <a:p>
            <a:pPr lvl="1"/>
            <a:r>
              <a:rPr lang="en-US" sz="1800" dirty="0"/>
              <a:t>Resources remain drained in Flux until Sunfish signals that the resources are active</a:t>
            </a:r>
          </a:p>
          <a:p>
            <a:pPr lvl="1"/>
            <a:r>
              <a:rPr lang="en-US" sz="1800" dirty="0"/>
              <a:t>HPC head node can turn on resources via Redfish commands</a:t>
            </a:r>
          </a:p>
          <a:p>
            <a:pPr lvl="1"/>
            <a:r>
              <a:rPr lang="en-US" sz="1800" dirty="0"/>
              <a:t>Communication between Sunfish Server and Flux Broker 0 is done via Events and JSON.</a:t>
            </a:r>
          </a:p>
          <a:p>
            <a:pPr lvl="1"/>
            <a:endParaRPr lang="en-US" dirty="0"/>
          </a:p>
        </p:txBody>
      </p:sp>
      <p:sp>
        <p:nvSpPr>
          <p:cNvPr id="5" name="Text Placeholder 3">
            <a:extLst>
              <a:ext uri="{FF2B5EF4-FFF2-40B4-BE49-F238E27FC236}">
                <a16:creationId xmlns:a16="http://schemas.microsoft.com/office/drawing/2014/main" id="{E2C7B99B-42BC-A604-87C7-2399A25F5EF6}"/>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20547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EB590-EBCE-E7A2-5A2B-AD4594BC5A1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69049-B062-BF93-5814-E1705F8FF7BB}"/>
              </a:ext>
            </a:extLst>
          </p:cNvPr>
          <p:cNvSpPr>
            <a:spLocks noGrp="1"/>
          </p:cNvSpPr>
          <p:nvPr>
            <p:ph idx="12"/>
          </p:nvPr>
        </p:nvSpPr>
        <p:spPr>
          <a:xfrm>
            <a:off x="352326" y="914401"/>
            <a:ext cx="11239500" cy="5217718"/>
          </a:xfrm>
        </p:spPr>
        <p:txBody>
          <a:bodyPr>
            <a:normAutofit/>
          </a:bodyPr>
          <a:lstStyle/>
          <a:p>
            <a:pPr marL="0" indent="0">
              <a:buNone/>
            </a:pPr>
            <a:r>
              <a:rPr lang="en-US" sz="2400" dirty="0"/>
              <a:t>Flux/Sunfish Interface</a:t>
            </a:r>
          </a:p>
        </p:txBody>
      </p:sp>
      <p:sp>
        <p:nvSpPr>
          <p:cNvPr id="3" name="Title 2">
            <a:extLst>
              <a:ext uri="{FF2B5EF4-FFF2-40B4-BE49-F238E27FC236}">
                <a16:creationId xmlns:a16="http://schemas.microsoft.com/office/drawing/2014/main" id="{B31BFDFB-58B4-0C61-4FBD-C79727541590}"/>
              </a:ext>
            </a:extLst>
          </p:cNvPr>
          <p:cNvSpPr>
            <a:spLocks noGrp="1"/>
          </p:cNvSpPr>
          <p:nvPr>
            <p:ph type="title"/>
          </p:nvPr>
        </p:nvSpPr>
        <p:spPr/>
        <p:txBody>
          <a:bodyPr>
            <a:normAutofit/>
          </a:bodyPr>
          <a:lstStyle/>
          <a:p>
            <a:pPr algn="ctr"/>
            <a:r>
              <a:rPr lang="en-US" sz="2800" dirty="0">
                <a:latin typeface="+mn-lt"/>
              </a:rPr>
              <a:t>Implementation of the BeeOND burst buffer</a:t>
            </a:r>
            <a:endParaRPr lang="en-US" dirty="0"/>
          </a:p>
        </p:txBody>
      </p:sp>
      <p:sp>
        <p:nvSpPr>
          <p:cNvPr id="5" name="Text Placeholder 4">
            <a:extLst>
              <a:ext uri="{FF2B5EF4-FFF2-40B4-BE49-F238E27FC236}">
                <a16:creationId xmlns:a16="http://schemas.microsoft.com/office/drawing/2014/main" id="{4510B2C6-1137-CD8F-CF14-3B9FBFF54BBB}"/>
              </a:ext>
            </a:extLst>
          </p:cNvPr>
          <p:cNvSpPr>
            <a:spLocks noGrp="1"/>
          </p:cNvSpPr>
          <p:nvPr>
            <p:ph type="body" sz="quarter" idx="14"/>
          </p:nvPr>
        </p:nvSpPr>
        <p:spPr/>
        <p:txBody>
          <a:bodyPr/>
          <a:lstStyle/>
          <a:p>
            <a:endParaRPr lang="en-US"/>
          </a:p>
        </p:txBody>
      </p:sp>
      <p:sp>
        <p:nvSpPr>
          <p:cNvPr id="6" name="Oval 5">
            <a:extLst>
              <a:ext uri="{FF2B5EF4-FFF2-40B4-BE49-F238E27FC236}">
                <a16:creationId xmlns:a16="http://schemas.microsoft.com/office/drawing/2014/main" id="{6265973F-144E-A4B4-794B-051757B2B634}"/>
              </a:ext>
            </a:extLst>
          </p:cNvPr>
          <p:cNvSpPr/>
          <p:nvPr/>
        </p:nvSpPr>
        <p:spPr>
          <a:xfrm>
            <a:off x="2010968" y="1237008"/>
            <a:ext cx="3096951" cy="1844345"/>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Flux reads /</a:t>
            </a:r>
            <a:r>
              <a:rPr lang="en-US" sz="1400" dirty="0" err="1">
                <a:solidFill>
                  <a:schemeClr val="bg1"/>
                </a:solidFill>
              </a:rPr>
              <a:t>etc</a:t>
            </a:r>
            <a:r>
              <a:rPr lang="en-US" sz="1400" dirty="0">
                <a:solidFill>
                  <a:schemeClr val="bg1"/>
                </a:solidFill>
              </a:rPr>
              <a:t>/flux/</a:t>
            </a:r>
            <a:r>
              <a:rPr lang="en-US" sz="1400" dirty="0" err="1">
                <a:solidFill>
                  <a:schemeClr val="bg1"/>
                </a:solidFill>
              </a:rPr>
              <a:t>resources.conf</a:t>
            </a:r>
            <a:endParaRPr lang="en-US" sz="1400" dirty="0">
              <a:solidFill>
                <a:schemeClr val="bg1"/>
              </a:solidFill>
            </a:endParaRPr>
          </a:p>
        </p:txBody>
      </p:sp>
      <p:cxnSp>
        <p:nvCxnSpPr>
          <p:cNvPr id="9" name="Straight Arrow Connector 8">
            <a:extLst>
              <a:ext uri="{FF2B5EF4-FFF2-40B4-BE49-F238E27FC236}">
                <a16:creationId xmlns:a16="http://schemas.microsoft.com/office/drawing/2014/main" id="{E1F285E2-E276-8B3E-1E50-24EF3624355B}"/>
              </a:ext>
            </a:extLst>
          </p:cNvPr>
          <p:cNvCxnSpPr>
            <a:cxnSpLocks/>
            <a:endCxn id="21" idx="2"/>
          </p:cNvCxnSpPr>
          <p:nvPr/>
        </p:nvCxnSpPr>
        <p:spPr>
          <a:xfrm>
            <a:off x="5107919" y="2128706"/>
            <a:ext cx="1010159"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87E51E4-4578-9E9D-8DE1-C87D3C3A0D30}"/>
              </a:ext>
            </a:extLst>
          </p:cNvPr>
          <p:cNvSpPr txBox="1"/>
          <p:nvPr/>
        </p:nvSpPr>
        <p:spPr>
          <a:xfrm>
            <a:off x="4760019" y="5889915"/>
            <a:ext cx="7280379" cy="800219"/>
          </a:xfrm>
          <a:prstGeom prst="rect">
            <a:avLst/>
          </a:prstGeom>
          <a:noFill/>
          <a:effectLst>
            <a:outerShdw blurRad="63500" sx="102000" sy="102000" algn="ctr" rotWithShape="0">
              <a:prstClr val="black">
                <a:alpha val="40000"/>
              </a:prstClr>
            </a:outerShdw>
          </a:effectLst>
        </p:spPr>
        <p:txBody>
          <a:bodyPr wrap="square" rtlCol="0">
            <a:spAutoFit/>
          </a:bodyPr>
          <a:lstStyle/>
          <a:p>
            <a:pPr>
              <a:buNone/>
            </a:pPr>
            <a:r>
              <a:rPr lang="en-US" sz="1400" dirty="0">
                <a:solidFill>
                  <a:srgbClr val="000000"/>
                </a:solidFill>
                <a:effectLst/>
                <a:latin typeface="Menlo" panose="020B0609030804020204" pitchFamily="49" charset="0"/>
              </a:rPr>
              <a:t>exclude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3     clustername-admin1,clustername-login[1-2]</a:t>
            </a:r>
          </a:p>
          <a:p>
            <a:pPr>
              <a:buNone/>
            </a:pPr>
            <a:r>
              <a:rPr lang="en-US" sz="1400" dirty="0">
                <a:solidFill>
                  <a:srgbClr val="000000"/>
                </a:solidFill>
                <a:latin typeface="Menlo" panose="020B0609030804020204" pitchFamily="49" charset="0"/>
              </a:rPr>
              <a:t>drained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950   compute[</a:t>
            </a:r>
            <a:r>
              <a:rPr lang="en-US" sz="1400" dirty="0">
                <a:solidFill>
                  <a:srgbClr val="000000"/>
                </a:solidFill>
                <a:latin typeface="Menlo" panose="020B0609030804020204" pitchFamily="49" charset="0"/>
              </a:rPr>
              <a:t>1-949</a:t>
            </a:r>
            <a:r>
              <a:rPr lang="en-US" sz="1400" dirty="0">
                <a:solidFill>
                  <a:srgbClr val="000000"/>
                </a:solidFill>
                <a:effectLst/>
                <a:latin typeface="Menlo" panose="020B0609030804020204" pitchFamily="49" charset="0"/>
              </a:rPr>
              <a:t>]</a:t>
            </a:r>
          </a:p>
          <a:p>
            <a:pPr>
              <a:buNone/>
            </a:pPr>
            <a:r>
              <a:rPr lang="en-US" sz="1400" dirty="0">
                <a:solidFill>
                  <a:srgbClr val="000000"/>
                </a:solidFill>
                <a:latin typeface="Menlo" panose="020B0609030804020204" pitchFamily="49" charset="0"/>
              </a:rPr>
              <a:t>d</a:t>
            </a:r>
            <a:r>
              <a:rPr lang="en-US" sz="1400" dirty="0">
                <a:solidFill>
                  <a:srgbClr val="000000"/>
                </a:solidFill>
                <a:effectLst/>
                <a:latin typeface="Menlo" panose="020B0609030804020204" pitchFamily="49" charset="0"/>
              </a:rPr>
              <a:t>rained    </a:t>
            </a:r>
            <a:r>
              <a:rPr lang="en-US" sz="1800" b="1" dirty="0">
                <a:solidFill>
                  <a:srgbClr val="B42419"/>
                </a:solidFill>
                <a:effectLst/>
                <a:latin typeface="Menlo" panose="020B0609030804020204" pitchFamily="49" charset="0"/>
              </a:rPr>
              <a:t>✗</a:t>
            </a:r>
            <a:r>
              <a:rPr lang="en-US" sz="1800" b="1" dirty="0">
                <a:solidFill>
                  <a:srgbClr val="000000"/>
                </a:solidFill>
                <a:effectLst/>
                <a:latin typeface="Menlo" panose="020B0609030804020204" pitchFamily="49" charset="0"/>
              </a:rPr>
              <a:t>  </a:t>
            </a:r>
            <a:r>
              <a:rPr lang="en-US" sz="1400" dirty="0">
                <a:solidFill>
                  <a:srgbClr val="000000"/>
                </a:solidFill>
                <a:latin typeface="Menlo" panose="020B0609030804020204" pitchFamily="49" charset="0"/>
              </a:rPr>
              <a:t>5</a:t>
            </a:r>
            <a:r>
              <a:rPr lang="en-US" sz="1400" dirty="0">
                <a:solidFill>
                  <a:srgbClr val="000000"/>
                </a:solidFill>
                <a:effectLst/>
                <a:latin typeface="Menlo" panose="020B0609030804020204" pitchFamily="49" charset="0"/>
              </a:rPr>
              <a:t>0    </a:t>
            </a:r>
            <a:r>
              <a:rPr lang="en-US" sz="1400" dirty="0" err="1">
                <a:solidFill>
                  <a:srgbClr val="000000"/>
                </a:solidFill>
                <a:effectLst/>
                <a:latin typeface="Menlo" panose="020B0609030804020204" pitchFamily="49" charset="0"/>
              </a:rPr>
              <a:t>clustername-nvmeof</a:t>
            </a:r>
            <a:r>
              <a:rPr lang="en-US" sz="1400" dirty="0">
                <a:solidFill>
                  <a:srgbClr val="000000"/>
                </a:solidFill>
                <a:effectLst/>
                <a:latin typeface="Menlo" panose="020B0609030804020204" pitchFamily="49" charset="0"/>
              </a:rPr>
              <a:t>[1-49] </a:t>
            </a:r>
            <a:r>
              <a:rPr lang="en-US" dirty="0">
                <a:solidFill>
                  <a:srgbClr val="000000"/>
                </a:solidFill>
                <a:effectLst/>
                <a:latin typeface="Menlo" panose="020B0609030804020204" pitchFamily="49" charset="0"/>
              </a:rPr>
              <a:t>    </a:t>
            </a:r>
            <a:endParaRPr lang="en-US" dirty="0"/>
          </a:p>
        </p:txBody>
      </p:sp>
      <p:sp>
        <p:nvSpPr>
          <p:cNvPr id="13" name="Oval 12">
            <a:extLst>
              <a:ext uri="{FF2B5EF4-FFF2-40B4-BE49-F238E27FC236}">
                <a16:creationId xmlns:a16="http://schemas.microsoft.com/office/drawing/2014/main" id="{62D222DC-12DD-F2B4-95B2-2849E9CB208E}"/>
              </a:ext>
            </a:extLst>
          </p:cNvPr>
          <p:cNvSpPr/>
          <p:nvPr/>
        </p:nvSpPr>
        <p:spPr>
          <a:xfrm>
            <a:off x="2444747" y="3244845"/>
            <a:ext cx="1789319" cy="1157622"/>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Initialize Sunfish Tree devoid of NVMeoF endpoints</a:t>
            </a:r>
          </a:p>
        </p:txBody>
      </p:sp>
      <p:sp>
        <p:nvSpPr>
          <p:cNvPr id="14" name="Oval 13">
            <a:extLst>
              <a:ext uri="{FF2B5EF4-FFF2-40B4-BE49-F238E27FC236}">
                <a16:creationId xmlns:a16="http://schemas.microsoft.com/office/drawing/2014/main" id="{58FF870E-F62D-1DDF-AEDD-363DB5C925EE}"/>
              </a:ext>
            </a:extLst>
          </p:cNvPr>
          <p:cNvSpPr/>
          <p:nvPr/>
        </p:nvSpPr>
        <p:spPr>
          <a:xfrm>
            <a:off x="2442930" y="4986107"/>
            <a:ext cx="1789319" cy="1384213"/>
          </a:xfrm>
          <a:prstGeom prst="ellipse">
            <a:avLst/>
          </a:prstGeom>
          <a:gradFill flip="none" rotWithShape="1">
            <a:gsLst>
              <a:gs pos="0">
                <a:srgbClr val="C00000"/>
              </a:gs>
              <a:gs pos="74000">
                <a:schemeClr val="accent5">
                  <a:lumMod val="40000"/>
                  <a:lumOff val="60000"/>
                </a:schemeClr>
              </a:gs>
              <a:gs pos="83000">
                <a:schemeClr val="accent4">
                  <a:lumMod val="75000"/>
                </a:schemeClr>
              </a:gs>
              <a:gs pos="100000">
                <a:srgbClr val="92D050"/>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Initialize Sunfish Agent Tree devoid of NVMeoF endpoints</a:t>
            </a:r>
          </a:p>
        </p:txBody>
      </p:sp>
      <p:sp>
        <p:nvSpPr>
          <p:cNvPr id="15" name="Oval 14">
            <a:extLst>
              <a:ext uri="{FF2B5EF4-FFF2-40B4-BE49-F238E27FC236}">
                <a16:creationId xmlns:a16="http://schemas.microsoft.com/office/drawing/2014/main" id="{67F75763-6CE0-4E45-B111-A31A3AA9CEB4}"/>
              </a:ext>
            </a:extLst>
          </p:cNvPr>
          <p:cNvSpPr/>
          <p:nvPr/>
        </p:nvSpPr>
        <p:spPr>
          <a:xfrm>
            <a:off x="9338124" y="1280612"/>
            <a:ext cx="2037167" cy="175713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Order Flux to drain all of the NVMeoF Endpoint nodes</a:t>
            </a:r>
          </a:p>
          <a:p>
            <a:pPr algn="ctr"/>
            <a:r>
              <a:rPr lang="en-US" sz="1400" dirty="0">
                <a:solidFill>
                  <a:schemeClr val="bg1"/>
                </a:solidFill>
              </a:rPr>
              <a:t>(drain)</a:t>
            </a:r>
          </a:p>
        </p:txBody>
      </p:sp>
      <p:cxnSp>
        <p:nvCxnSpPr>
          <p:cNvPr id="19" name="Straight Arrow Connector 18">
            <a:extLst>
              <a:ext uri="{FF2B5EF4-FFF2-40B4-BE49-F238E27FC236}">
                <a16:creationId xmlns:a16="http://schemas.microsoft.com/office/drawing/2014/main" id="{06BD8713-9948-C634-9ABE-834EA904E823}"/>
              </a:ext>
            </a:extLst>
          </p:cNvPr>
          <p:cNvCxnSpPr>
            <a:cxnSpLocks/>
          </p:cNvCxnSpPr>
          <p:nvPr/>
        </p:nvCxnSpPr>
        <p:spPr>
          <a:xfrm flipV="1">
            <a:off x="4226446" y="2635505"/>
            <a:ext cx="2154034" cy="107574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D49E3FB9-6D9A-CCBA-8163-CFF6AF4F0CC0}"/>
              </a:ext>
            </a:extLst>
          </p:cNvPr>
          <p:cNvSpPr/>
          <p:nvPr/>
        </p:nvSpPr>
        <p:spPr>
          <a:xfrm>
            <a:off x="6118078" y="1250138"/>
            <a:ext cx="2209887" cy="1757136"/>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Flux registers with Sunfish Events to get up-to-date HPC/Datacenter</a:t>
            </a:r>
          </a:p>
          <a:p>
            <a:pPr algn="ctr"/>
            <a:r>
              <a:rPr lang="en-US" sz="1400" dirty="0">
                <a:solidFill>
                  <a:schemeClr val="bg1"/>
                </a:solidFill>
              </a:rPr>
              <a:t>telemetry</a:t>
            </a:r>
          </a:p>
        </p:txBody>
      </p:sp>
      <p:cxnSp>
        <p:nvCxnSpPr>
          <p:cNvPr id="33" name="Straight Arrow Connector 32">
            <a:extLst>
              <a:ext uri="{FF2B5EF4-FFF2-40B4-BE49-F238E27FC236}">
                <a16:creationId xmlns:a16="http://schemas.microsoft.com/office/drawing/2014/main" id="{DE3D8B42-CA51-D68A-19C3-C05EAD711F37}"/>
              </a:ext>
            </a:extLst>
          </p:cNvPr>
          <p:cNvCxnSpPr>
            <a:cxnSpLocks/>
          </p:cNvCxnSpPr>
          <p:nvPr/>
        </p:nvCxnSpPr>
        <p:spPr>
          <a:xfrm>
            <a:off x="8327965" y="2136320"/>
            <a:ext cx="1010159"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66006976-20B9-7A66-C5E9-525F75379082}"/>
              </a:ext>
            </a:extLst>
          </p:cNvPr>
          <p:cNvCxnSpPr>
            <a:cxnSpLocks/>
          </p:cNvCxnSpPr>
          <p:nvPr/>
        </p:nvCxnSpPr>
        <p:spPr>
          <a:xfrm flipV="1">
            <a:off x="4224629" y="3906595"/>
            <a:ext cx="2054253" cy="38086"/>
          </a:xfrm>
          <a:prstGeom prst="straightConnector1">
            <a:avLst/>
          </a:prstGeom>
          <a:ln w="57150">
            <a:solidFill>
              <a:srgbClr val="FF000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421BFE6-02A1-1505-A6B7-E08A5C9FF904}"/>
              </a:ext>
            </a:extLst>
          </p:cNvPr>
          <p:cNvSpPr txBox="1"/>
          <p:nvPr/>
        </p:nvSpPr>
        <p:spPr>
          <a:xfrm>
            <a:off x="280593" y="1851552"/>
            <a:ext cx="1696720" cy="584775"/>
          </a:xfrm>
          <a:prstGeom prst="rect">
            <a:avLst/>
          </a:prstGeom>
          <a:noFill/>
        </p:spPr>
        <p:txBody>
          <a:bodyPr wrap="square" rtlCol="0">
            <a:spAutoFit/>
          </a:bodyPr>
          <a:lstStyle/>
          <a:p>
            <a:pPr algn="l">
              <a:spcBef>
                <a:spcPts val="1000"/>
              </a:spcBef>
              <a:spcAft>
                <a:spcPts val="600"/>
              </a:spcAft>
            </a:pPr>
            <a:r>
              <a:rPr lang="en-US" sz="3200" dirty="0"/>
              <a:t>Flux</a:t>
            </a:r>
          </a:p>
        </p:txBody>
      </p:sp>
      <p:sp>
        <p:nvSpPr>
          <p:cNvPr id="44" name="TextBox 43">
            <a:extLst>
              <a:ext uri="{FF2B5EF4-FFF2-40B4-BE49-F238E27FC236}">
                <a16:creationId xmlns:a16="http://schemas.microsoft.com/office/drawing/2014/main" id="{E2F22CB0-B1FE-141F-5B5A-FF8ECAC5F1DF}"/>
              </a:ext>
            </a:extLst>
          </p:cNvPr>
          <p:cNvSpPr txBox="1"/>
          <p:nvPr/>
        </p:nvSpPr>
        <p:spPr>
          <a:xfrm>
            <a:off x="284404" y="3429000"/>
            <a:ext cx="1696720" cy="584775"/>
          </a:xfrm>
          <a:prstGeom prst="rect">
            <a:avLst/>
          </a:prstGeom>
          <a:noFill/>
        </p:spPr>
        <p:txBody>
          <a:bodyPr wrap="square" rtlCol="0">
            <a:spAutoFit/>
          </a:bodyPr>
          <a:lstStyle/>
          <a:p>
            <a:pPr algn="l">
              <a:spcBef>
                <a:spcPts val="1000"/>
              </a:spcBef>
              <a:spcAft>
                <a:spcPts val="600"/>
              </a:spcAft>
            </a:pPr>
            <a:r>
              <a:rPr lang="en-US" sz="3200" dirty="0"/>
              <a:t>Sunfish</a:t>
            </a:r>
          </a:p>
        </p:txBody>
      </p:sp>
      <p:sp>
        <p:nvSpPr>
          <p:cNvPr id="45" name="TextBox 44">
            <a:extLst>
              <a:ext uri="{FF2B5EF4-FFF2-40B4-BE49-F238E27FC236}">
                <a16:creationId xmlns:a16="http://schemas.microsoft.com/office/drawing/2014/main" id="{39547530-A02E-4E02-D631-A6DC45CC4E8E}"/>
              </a:ext>
            </a:extLst>
          </p:cNvPr>
          <p:cNvSpPr txBox="1"/>
          <p:nvPr/>
        </p:nvSpPr>
        <p:spPr>
          <a:xfrm>
            <a:off x="284405" y="4272384"/>
            <a:ext cx="1798395" cy="1980029"/>
          </a:xfrm>
          <a:prstGeom prst="rect">
            <a:avLst/>
          </a:prstGeom>
          <a:noFill/>
        </p:spPr>
        <p:txBody>
          <a:bodyPr wrap="square" rtlCol="0">
            <a:spAutoFit/>
          </a:bodyPr>
          <a:lstStyle/>
          <a:p>
            <a:pPr algn="l">
              <a:spcBef>
                <a:spcPts val="1000"/>
              </a:spcBef>
              <a:spcAft>
                <a:spcPts val="600"/>
              </a:spcAft>
            </a:pPr>
            <a:r>
              <a:rPr lang="en-US" sz="3200" dirty="0"/>
              <a:t>Sunfish</a:t>
            </a:r>
          </a:p>
          <a:p>
            <a:pPr algn="l">
              <a:spcBef>
                <a:spcPts val="1000"/>
              </a:spcBef>
              <a:spcAft>
                <a:spcPts val="600"/>
              </a:spcAft>
            </a:pPr>
            <a:r>
              <a:rPr lang="en-US" sz="3200" dirty="0"/>
              <a:t>NVMeoF</a:t>
            </a:r>
          </a:p>
          <a:p>
            <a:pPr algn="l">
              <a:spcBef>
                <a:spcPts val="1000"/>
              </a:spcBef>
              <a:spcAft>
                <a:spcPts val="600"/>
              </a:spcAft>
            </a:pPr>
            <a:r>
              <a:rPr lang="en-US" sz="3200" dirty="0"/>
              <a:t>Agent</a:t>
            </a:r>
          </a:p>
        </p:txBody>
      </p:sp>
      <p:sp>
        <p:nvSpPr>
          <p:cNvPr id="50" name="Oval 49">
            <a:extLst>
              <a:ext uri="{FF2B5EF4-FFF2-40B4-BE49-F238E27FC236}">
                <a16:creationId xmlns:a16="http://schemas.microsoft.com/office/drawing/2014/main" id="{9F5C22DA-D170-A8C3-9BAE-0018B56BA3B5}"/>
              </a:ext>
            </a:extLst>
          </p:cNvPr>
          <p:cNvSpPr/>
          <p:nvPr/>
        </p:nvSpPr>
        <p:spPr>
          <a:xfrm>
            <a:off x="6278882" y="3327784"/>
            <a:ext cx="1789319" cy="1157622"/>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Register Sunfish Agent with Sunfish</a:t>
            </a:r>
          </a:p>
        </p:txBody>
      </p:sp>
      <p:cxnSp>
        <p:nvCxnSpPr>
          <p:cNvPr id="54" name="Straight Arrow Connector 53">
            <a:extLst>
              <a:ext uri="{FF2B5EF4-FFF2-40B4-BE49-F238E27FC236}">
                <a16:creationId xmlns:a16="http://schemas.microsoft.com/office/drawing/2014/main" id="{196FF738-72A4-A5E2-87A0-FEE1B8A46D44}"/>
              </a:ext>
            </a:extLst>
          </p:cNvPr>
          <p:cNvCxnSpPr>
            <a:cxnSpLocks/>
            <a:endCxn id="50" idx="3"/>
          </p:cNvCxnSpPr>
          <p:nvPr/>
        </p:nvCxnSpPr>
        <p:spPr>
          <a:xfrm flipV="1">
            <a:off x="4224629" y="4315876"/>
            <a:ext cx="2316293" cy="1208255"/>
          </a:xfrm>
          <a:prstGeom prst="straightConnector1">
            <a:avLst/>
          </a:prstGeom>
          <a:ln w="57150">
            <a:solidFill>
              <a:srgbClr val="FF0000"/>
            </a:solidFill>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60" name="Rectangle 59">
            <a:extLst>
              <a:ext uri="{FF2B5EF4-FFF2-40B4-BE49-F238E27FC236}">
                <a16:creationId xmlns:a16="http://schemas.microsoft.com/office/drawing/2014/main" id="{9BF4B2A0-F2B3-B14D-0AA8-848B8188F245}"/>
              </a:ext>
            </a:extLst>
          </p:cNvPr>
          <p:cNvSpPr/>
          <p:nvPr/>
        </p:nvSpPr>
        <p:spPr>
          <a:xfrm>
            <a:off x="5449764" y="4571484"/>
            <a:ext cx="6736080" cy="1275081"/>
          </a:xfrm>
          <a:prstGeom prst="rect">
            <a:avLst/>
          </a:prstGeom>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Sunfish Server registers with Flux Broker 0</a:t>
            </a:r>
          </a:p>
          <a:p>
            <a:pPr algn="ctr"/>
            <a:r>
              <a:rPr lang="en-US" sz="1400" dirty="0"/>
              <a:t>Flux NVMeoF resources are listed as Active==Sunfish has the resource available</a:t>
            </a:r>
          </a:p>
          <a:p>
            <a:pPr algn="ctr"/>
            <a:r>
              <a:rPr lang="en-US" sz="1400" dirty="0"/>
              <a:t>Flux NVMeoF resources are drained, initially</a:t>
            </a:r>
          </a:p>
          <a:p>
            <a:pPr algn="ctr"/>
            <a:r>
              <a:rPr lang="en-US" sz="1400" dirty="0"/>
              <a:t>Flux Broker 0 handles the CDI aggregation</a:t>
            </a:r>
          </a:p>
        </p:txBody>
      </p:sp>
      <p:sp>
        <p:nvSpPr>
          <p:cNvPr id="62" name="Text Placeholder 61">
            <a:extLst>
              <a:ext uri="{FF2B5EF4-FFF2-40B4-BE49-F238E27FC236}">
                <a16:creationId xmlns:a16="http://schemas.microsoft.com/office/drawing/2014/main" id="{BABB924B-F82D-5D87-2731-E9F3994EE34A}"/>
              </a:ext>
            </a:extLst>
          </p:cNvPr>
          <p:cNvSpPr>
            <a:spLocks noGrp="1"/>
          </p:cNvSpPr>
          <p:nvPr>
            <p:ph type="body" sz="quarter" idx="15"/>
          </p:nvPr>
        </p:nvSpPr>
        <p:spPr>
          <a:xfrm>
            <a:off x="4224629" y="6638917"/>
            <a:ext cx="3749040" cy="211662"/>
          </a:xfrm>
          <a:ln>
            <a:noFill/>
          </a:ln>
        </p:spPr>
        <p:txBody>
          <a:bodyPr/>
          <a:lstStyle/>
          <a:p>
            <a:endParaRPr lang="en-US" dirty="0"/>
          </a:p>
        </p:txBody>
      </p:sp>
      <p:sp>
        <p:nvSpPr>
          <p:cNvPr id="63" name="Text Placeholder 3">
            <a:extLst>
              <a:ext uri="{FF2B5EF4-FFF2-40B4-BE49-F238E27FC236}">
                <a16:creationId xmlns:a16="http://schemas.microsoft.com/office/drawing/2014/main" id="{EF344232-6D93-573C-5A9A-BE3F22BEF650}"/>
              </a:ext>
            </a:extLst>
          </p:cNvPr>
          <p:cNvSpPr txBox="1">
            <a:spLocks/>
          </p:cNvSpPr>
          <p:nvPr/>
        </p:nvSpPr>
        <p:spPr>
          <a:xfrm>
            <a:off x="4224629" y="6654817"/>
            <a:ext cx="3749040" cy="266128"/>
          </a:xfrm>
          <a:prstGeom prst="rect">
            <a:avLst/>
          </a:prstGeom>
        </p:spPr>
        <p:txBody>
          <a:bodyPr vert="horz" lIns="0" tIns="0" rIns="0" bIns="0" rtlCol="0">
            <a:normAutofit/>
          </a:bodyPr>
          <a:lstStyle>
            <a:lvl1pPr marL="0" indent="0" algn="ctr" defTabSz="914400" rtl="0" eaLnBrk="1" latinLnBrk="0" hangingPunct="1">
              <a:lnSpc>
                <a:spcPct val="100000"/>
              </a:lnSpc>
              <a:spcBef>
                <a:spcPts val="600"/>
              </a:spcBef>
              <a:spcAft>
                <a:spcPts val="600"/>
              </a:spcAft>
              <a:buClr>
                <a:schemeClr val="accent1"/>
              </a:buClr>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tx1"/>
                </a:solidFill>
              </a:rPr>
              <a:t>UUR</a:t>
            </a:r>
            <a:endParaRPr lang="en-US" sz="1200" dirty="0">
              <a:solidFill>
                <a:schemeClr val="tx1"/>
              </a:solidFill>
            </a:endParaRPr>
          </a:p>
        </p:txBody>
      </p:sp>
    </p:spTree>
    <p:extLst>
      <p:ext uri="{BB962C8B-B14F-4D97-AF65-F5344CB8AC3E}">
        <p14:creationId xmlns:p14="http://schemas.microsoft.com/office/powerpoint/2010/main" val="212075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6CD4-6532-3ABA-2116-753A7650869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0CBEB7-1BD4-5639-0763-AFCECECBAD15}"/>
              </a:ext>
            </a:extLst>
          </p:cNvPr>
          <p:cNvSpPr>
            <a:spLocks noGrp="1"/>
          </p:cNvSpPr>
          <p:nvPr>
            <p:ph idx="12"/>
          </p:nvPr>
        </p:nvSpPr>
        <p:spPr>
          <a:xfrm>
            <a:off x="352326" y="822960"/>
            <a:ext cx="11239500" cy="5232959"/>
          </a:xfrm>
        </p:spPr>
        <p:txBody>
          <a:bodyPr>
            <a:normAutofit/>
          </a:bodyPr>
          <a:lstStyle/>
          <a:p>
            <a:pPr marL="0" indent="0">
              <a:buNone/>
            </a:pPr>
            <a:r>
              <a:rPr lang="en-US" sz="2400" dirty="0"/>
              <a:t>Flux/Sunfish Interface</a:t>
            </a:r>
          </a:p>
        </p:txBody>
      </p:sp>
      <p:sp>
        <p:nvSpPr>
          <p:cNvPr id="3" name="Title 2">
            <a:extLst>
              <a:ext uri="{FF2B5EF4-FFF2-40B4-BE49-F238E27FC236}">
                <a16:creationId xmlns:a16="http://schemas.microsoft.com/office/drawing/2014/main" id="{7C088C9D-A9F7-99A4-8202-A8D25961F11C}"/>
              </a:ext>
            </a:extLst>
          </p:cNvPr>
          <p:cNvSpPr>
            <a:spLocks noGrp="1"/>
          </p:cNvSpPr>
          <p:nvPr>
            <p:ph type="title"/>
          </p:nvPr>
        </p:nvSpPr>
        <p:spPr/>
        <p:txBody>
          <a:bodyPr>
            <a:normAutofit/>
          </a:bodyPr>
          <a:lstStyle/>
          <a:p>
            <a:pPr algn="ctr"/>
            <a:r>
              <a:rPr lang="en-US" sz="2800" dirty="0">
                <a:latin typeface="+mn-lt"/>
              </a:rPr>
              <a:t>Implementation of the BeeOND burst buffer</a:t>
            </a:r>
            <a:endParaRPr lang="en-US" dirty="0"/>
          </a:p>
        </p:txBody>
      </p:sp>
      <p:sp>
        <p:nvSpPr>
          <p:cNvPr id="5" name="Text Placeholder 4">
            <a:extLst>
              <a:ext uri="{FF2B5EF4-FFF2-40B4-BE49-F238E27FC236}">
                <a16:creationId xmlns:a16="http://schemas.microsoft.com/office/drawing/2014/main" id="{0C5ABCCF-2163-B29A-7A98-2A12EE1654A9}"/>
              </a:ext>
            </a:extLst>
          </p:cNvPr>
          <p:cNvSpPr>
            <a:spLocks noGrp="1"/>
          </p:cNvSpPr>
          <p:nvPr>
            <p:ph type="body" sz="quarter" idx="14"/>
          </p:nvPr>
        </p:nvSpPr>
        <p:spPr/>
        <p:txBody>
          <a:bodyPr/>
          <a:lstStyle/>
          <a:p>
            <a:endParaRPr lang="en-US"/>
          </a:p>
        </p:txBody>
      </p:sp>
      <p:sp>
        <p:nvSpPr>
          <p:cNvPr id="6" name="Oval 5">
            <a:extLst>
              <a:ext uri="{FF2B5EF4-FFF2-40B4-BE49-F238E27FC236}">
                <a16:creationId xmlns:a16="http://schemas.microsoft.com/office/drawing/2014/main" id="{E9B51465-62B2-CC97-2DE4-802220E6BE3C}"/>
              </a:ext>
            </a:extLst>
          </p:cNvPr>
          <p:cNvSpPr/>
          <p:nvPr/>
        </p:nvSpPr>
        <p:spPr>
          <a:xfrm>
            <a:off x="9699013" y="1034854"/>
            <a:ext cx="2187896" cy="124281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Notify Datacenter administration and update Flux resource library </a:t>
            </a:r>
          </a:p>
        </p:txBody>
      </p:sp>
      <p:sp>
        <p:nvSpPr>
          <p:cNvPr id="12" name="TextBox 11">
            <a:extLst>
              <a:ext uri="{FF2B5EF4-FFF2-40B4-BE49-F238E27FC236}">
                <a16:creationId xmlns:a16="http://schemas.microsoft.com/office/drawing/2014/main" id="{D7E7D001-D63D-5CE2-2BD4-7A12920FFD2D}"/>
              </a:ext>
            </a:extLst>
          </p:cNvPr>
          <p:cNvSpPr txBox="1"/>
          <p:nvPr/>
        </p:nvSpPr>
        <p:spPr>
          <a:xfrm>
            <a:off x="5203477" y="5845561"/>
            <a:ext cx="6897083" cy="800219"/>
          </a:xfrm>
          <a:prstGeom prst="rect">
            <a:avLst/>
          </a:prstGeom>
          <a:noFill/>
          <a:effectLst>
            <a:outerShdw blurRad="63500" sx="102000" sy="102000" algn="ctr" rotWithShape="0">
              <a:prstClr val="black">
                <a:alpha val="40000"/>
              </a:prstClr>
            </a:outerShdw>
          </a:effectLst>
        </p:spPr>
        <p:txBody>
          <a:bodyPr wrap="square" rtlCol="0">
            <a:spAutoFit/>
          </a:bodyPr>
          <a:lstStyle/>
          <a:p>
            <a:pPr>
              <a:buNone/>
            </a:pPr>
            <a:r>
              <a:rPr lang="en-US" sz="1400" dirty="0">
                <a:solidFill>
                  <a:srgbClr val="000000"/>
                </a:solidFill>
                <a:effectLst/>
                <a:latin typeface="Menlo" panose="020B0609030804020204" pitchFamily="49" charset="0"/>
              </a:rPr>
              <a:t>exclude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3     clustername-admin1,clustername-login[1-2]</a:t>
            </a:r>
          </a:p>
          <a:p>
            <a:pPr>
              <a:buNone/>
            </a:pPr>
            <a:r>
              <a:rPr lang="en-US" sz="1400" dirty="0">
                <a:solidFill>
                  <a:srgbClr val="000000"/>
                </a:solidFill>
                <a:latin typeface="Menlo" panose="020B0609030804020204" pitchFamily="49" charset="0"/>
              </a:rPr>
              <a:t>drained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950   compute[</a:t>
            </a:r>
            <a:r>
              <a:rPr lang="en-US" sz="1400" dirty="0">
                <a:solidFill>
                  <a:srgbClr val="000000"/>
                </a:solidFill>
                <a:latin typeface="Menlo" panose="020B0609030804020204" pitchFamily="49" charset="0"/>
              </a:rPr>
              <a:t>1-949</a:t>
            </a:r>
            <a:r>
              <a:rPr lang="en-US" sz="1400" dirty="0">
                <a:solidFill>
                  <a:srgbClr val="000000"/>
                </a:solidFill>
                <a:effectLst/>
                <a:latin typeface="Menlo" panose="020B0609030804020204" pitchFamily="49" charset="0"/>
              </a:rPr>
              <a:t>]</a:t>
            </a:r>
          </a:p>
          <a:p>
            <a:pPr>
              <a:buNone/>
            </a:pPr>
            <a:r>
              <a:rPr lang="en-US" sz="1400" dirty="0">
                <a:solidFill>
                  <a:srgbClr val="000000"/>
                </a:solidFill>
                <a:latin typeface="Menlo" panose="020B0609030804020204" pitchFamily="49" charset="0"/>
              </a:rPr>
              <a:t>d</a:t>
            </a:r>
            <a:r>
              <a:rPr lang="en-US" sz="1400" dirty="0">
                <a:solidFill>
                  <a:srgbClr val="000000"/>
                </a:solidFill>
                <a:effectLst/>
                <a:latin typeface="Menlo" panose="020B0609030804020204" pitchFamily="49" charset="0"/>
              </a:rPr>
              <a:t>rained    </a:t>
            </a:r>
            <a:r>
              <a:rPr lang="en-US" sz="1800" b="1" dirty="0">
                <a:solidFill>
                  <a:srgbClr val="B42419"/>
                </a:solidFill>
                <a:effectLst/>
                <a:latin typeface="Menlo" panose="020B0609030804020204" pitchFamily="49" charset="0"/>
              </a:rPr>
              <a:t>✗</a:t>
            </a:r>
            <a:r>
              <a:rPr lang="en-US" sz="1800" b="1" dirty="0">
                <a:solidFill>
                  <a:srgbClr val="000000"/>
                </a:solidFill>
                <a:effectLst/>
                <a:latin typeface="Menlo" panose="020B0609030804020204" pitchFamily="49" charset="0"/>
              </a:rPr>
              <a:t>  </a:t>
            </a:r>
            <a:r>
              <a:rPr lang="en-US" sz="1400" dirty="0">
                <a:solidFill>
                  <a:srgbClr val="000000"/>
                </a:solidFill>
                <a:latin typeface="Menlo" panose="020B0609030804020204" pitchFamily="49" charset="0"/>
              </a:rPr>
              <a:t>5</a:t>
            </a:r>
            <a:r>
              <a:rPr lang="en-US" sz="1400" dirty="0">
                <a:solidFill>
                  <a:srgbClr val="000000"/>
                </a:solidFill>
                <a:effectLst/>
                <a:latin typeface="Menlo" panose="020B0609030804020204" pitchFamily="49" charset="0"/>
              </a:rPr>
              <a:t>0    </a:t>
            </a:r>
            <a:r>
              <a:rPr lang="en-US" sz="1400" dirty="0" err="1">
                <a:solidFill>
                  <a:srgbClr val="000000"/>
                </a:solidFill>
                <a:effectLst/>
                <a:latin typeface="Menlo" panose="020B0609030804020204" pitchFamily="49" charset="0"/>
              </a:rPr>
              <a:t>clustername-nvmeof</a:t>
            </a:r>
            <a:r>
              <a:rPr lang="en-US" sz="1400" dirty="0">
                <a:solidFill>
                  <a:srgbClr val="000000"/>
                </a:solidFill>
                <a:effectLst/>
                <a:latin typeface="Menlo" panose="020B0609030804020204" pitchFamily="49" charset="0"/>
              </a:rPr>
              <a:t>[1-49] </a:t>
            </a:r>
            <a:r>
              <a:rPr lang="en-US" dirty="0">
                <a:solidFill>
                  <a:srgbClr val="000000"/>
                </a:solidFill>
                <a:effectLst/>
                <a:latin typeface="Menlo" panose="020B0609030804020204" pitchFamily="49" charset="0"/>
              </a:rPr>
              <a:t>    </a:t>
            </a:r>
            <a:endParaRPr lang="en-US" dirty="0"/>
          </a:p>
        </p:txBody>
      </p:sp>
      <p:sp>
        <p:nvSpPr>
          <p:cNvPr id="14" name="Oval 13">
            <a:extLst>
              <a:ext uri="{FF2B5EF4-FFF2-40B4-BE49-F238E27FC236}">
                <a16:creationId xmlns:a16="http://schemas.microsoft.com/office/drawing/2014/main" id="{9846F84E-1F4D-8F6C-D3C7-086615312D07}"/>
              </a:ext>
            </a:extLst>
          </p:cNvPr>
          <p:cNvSpPr/>
          <p:nvPr/>
        </p:nvSpPr>
        <p:spPr>
          <a:xfrm>
            <a:off x="1899257" y="4551815"/>
            <a:ext cx="2256792" cy="1786219"/>
          </a:xfrm>
          <a:prstGeom prst="ellipse">
            <a:avLst/>
          </a:prstGeom>
          <a:gradFill flip="none" rotWithShape="1">
            <a:gsLst>
              <a:gs pos="0">
                <a:srgbClr val="C00000"/>
              </a:gs>
              <a:gs pos="74000">
                <a:schemeClr val="accent5">
                  <a:lumMod val="40000"/>
                  <a:lumOff val="60000"/>
                </a:schemeClr>
              </a:gs>
              <a:gs pos="83000">
                <a:schemeClr val="accent4">
                  <a:lumMod val="75000"/>
                </a:schemeClr>
              </a:gs>
              <a:gs pos="100000">
                <a:srgbClr val="92D050"/>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NVMe Subsystems register with the Sunfish Agent acting as the Centralized Discovery Controller </a:t>
            </a:r>
          </a:p>
        </p:txBody>
      </p:sp>
      <p:cxnSp>
        <p:nvCxnSpPr>
          <p:cNvPr id="19" name="Straight Arrow Connector 18">
            <a:extLst>
              <a:ext uri="{FF2B5EF4-FFF2-40B4-BE49-F238E27FC236}">
                <a16:creationId xmlns:a16="http://schemas.microsoft.com/office/drawing/2014/main" id="{EB7EBA37-44C4-E8E4-7991-CCCA1F00DFEB}"/>
              </a:ext>
            </a:extLst>
          </p:cNvPr>
          <p:cNvCxnSpPr>
            <a:cxnSpLocks/>
            <a:stCxn id="7" idx="6"/>
          </p:cNvCxnSpPr>
          <p:nvPr/>
        </p:nvCxnSpPr>
        <p:spPr>
          <a:xfrm>
            <a:off x="7215906" y="4821890"/>
            <a:ext cx="689183" cy="0"/>
          </a:xfrm>
          <a:prstGeom prst="straightConnector1">
            <a:avLst/>
          </a:prstGeom>
          <a:ln w="57150">
            <a:solidFill>
              <a:srgbClr val="FF0000"/>
            </a:solidFill>
            <a:tailEnd type="triangle"/>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F312F78-30EF-8A72-2D72-0B023EB4AF75}"/>
              </a:ext>
            </a:extLst>
          </p:cNvPr>
          <p:cNvCxnSpPr>
            <a:cxnSpLocks/>
          </p:cNvCxnSpPr>
          <p:nvPr/>
        </p:nvCxnSpPr>
        <p:spPr>
          <a:xfrm flipV="1">
            <a:off x="4156049" y="5090160"/>
            <a:ext cx="911251" cy="259272"/>
          </a:xfrm>
          <a:prstGeom prst="straightConnector1">
            <a:avLst/>
          </a:prstGeom>
          <a:ln w="57150">
            <a:solidFill>
              <a:srgbClr val="FF0000"/>
            </a:solidFill>
            <a:tailEnd type="triangle"/>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764946EE-B064-8F6E-B120-A85B31FBAAC7}"/>
              </a:ext>
            </a:extLst>
          </p:cNvPr>
          <p:cNvSpPr txBox="1"/>
          <p:nvPr/>
        </p:nvSpPr>
        <p:spPr>
          <a:xfrm>
            <a:off x="90093" y="1401972"/>
            <a:ext cx="1696720" cy="584775"/>
          </a:xfrm>
          <a:prstGeom prst="rect">
            <a:avLst/>
          </a:prstGeom>
          <a:noFill/>
        </p:spPr>
        <p:txBody>
          <a:bodyPr wrap="square" rtlCol="0">
            <a:spAutoFit/>
          </a:bodyPr>
          <a:lstStyle/>
          <a:p>
            <a:pPr algn="l">
              <a:spcBef>
                <a:spcPts val="1000"/>
              </a:spcBef>
              <a:spcAft>
                <a:spcPts val="600"/>
              </a:spcAft>
            </a:pPr>
            <a:r>
              <a:rPr lang="en-US" sz="3200" dirty="0"/>
              <a:t>Flux</a:t>
            </a:r>
          </a:p>
        </p:txBody>
      </p:sp>
      <p:sp>
        <p:nvSpPr>
          <p:cNvPr id="44" name="TextBox 43">
            <a:extLst>
              <a:ext uri="{FF2B5EF4-FFF2-40B4-BE49-F238E27FC236}">
                <a16:creationId xmlns:a16="http://schemas.microsoft.com/office/drawing/2014/main" id="{B6A83C07-A077-552B-A2A7-F3DF83CC9600}"/>
              </a:ext>
            </a:extLst>
          </p:cNvPr>
          <p:cNvSpPr txBox="1"/>
          <p:nvPr/>
        </p:nvSpPr>
        <p:spPr>
          <a:xfrm>
            <a:off x="32944" y="2811780"/>
            <a:ext cx="1696720" cy="584775"/>
          </a:xfrm>
          <a:prstGeom prst="rect">
            <a:avLst/>
          </a:prstGeom>
          <a:noFill/>
        </p:spPr>
        <p:txBody>
          <a:bodyPr wrap="square" rtlCol="0">
            <a:spAutoFit/>
          </a:bodyPr>
          <a:lstStyle/>
          <a:p>
            <a:pPr algn="l">
              <a:spcBef>
                <a:spcPts val="1000"/>
              </a:spcBef>
              <a:spcAft>
                <a:spcPts val="600"/>
              </a:spcAft>
            </a:pPr>
            <a:r>
              <a:rPr lang="en-US" sz="3200" dirty="0"/>
              <a:t>Sunfish</a:t>
            </a:r>
          </a:p>
        </p:txBody>
      </p:sp>
      <p:sp>
        <p:nvSpPr>
          <p:cNvPr id="45" name="TextBox 44">
            <a:extLst>
              <a:ext uri="{FF2B5EF4-FFF2-40B4-BE49-F238E27FC236}">
                <a16:creationId xmlns:a16="http://schemas.microsoft.com/office/drawing/2014/main" id="{504597EA-6B77-B8A4-A535-58196D0C102D}"/>
              </a:ext>
            </a:extLst>
          </p:cNvPr>
          <p:cNvSpPr txBox="1"/>
          <p:nvPr/>
        </p:nvSpPr>
        <p:spPr>
          <a:xfrm>
            <a:off x="32945" y="3990444"/>
            <a:ext cx="1798395" cy="1980029"/>
          </a:xfrm>
          <a:prstGeom prst="rect">
            <a:avLst/>
          </a:prstGeom>
          <a:noFill/>
        </p:spPr>
        <p:txBody>
          <a:bodyPr wrap="square" rtlCol="0">
            <a:spAutoFit/>
          </a:bodyPr>
          <a:lstStyle/>
          <a:p>
            <a:pPr algn="l">
              <a:spcBef>
                <a:spcPts val="1000"/>
              </a:spcBef>
              <a:spcAft>
                <a:spcPts val="600"/>
              </a:spcAft>
            </a:pPr>
            <a:r>
              <a:rPr lang="en-US" sz="3200" dirty="0"/>
              <a:t>Sunfish</a:t>
            </a:r>
          </a:p>
          <a:p>
            <a:pPr algn="l">
              <a:spcBef>
                <a:spcPts val="1000"/>
              </a:spcBef>
              <a:spcAft>
                <a:spcPts val="600"/>
              </a:spcAft>
            </a:pPr>
            <a:r>
              <a:rPr lang="en-US" sz="3200" dirty="0"/>
              <a:t>NVMeoF</a:t>
            </a:r>
          </a:p>
          <a:p>
            <a:pPr algn="l">
              <a:spcBef>
                <a:spcPts val="1000"/>
              </a:spcBef>
              <a:spcAft>
                <a:spcPts val="600"/>
              </a:spcAft>
            </a:pPr>
            <a:r>
              <a:rPr lang="en-US" sz="3200" dirty="0"/>
              <a:t>Agent</a:t>
            </a:r>
          </a:p>
        </p:txBody>
      </p:sp>
      <p:sp>
        <p:nvSpPr>
          <p:cNvPr id="7" name="Oval 6">
            <a:extLst>
              <a:ext uri="{FF2B5EF4-FFF2-40B4-BE49-F238E27FC236}">
                <a16:creationId xmlns:a16="http://schemas.microsoft.com/office/drawing/2014/main" id="{FF23A233-0C83-C68C-C1B5-5F01F0246A34}"/>
              </a:ext>
            </a:extLst>
          </p:cNvPr>
          <p:cNvSpPr/>
          <p:nvPr/>
        </p:nvSpPr>
        <p:spPr>
          <a:xfrm>
            <a:off x="4959114" y="3928780"/>
            <a:ext cx="2256792" cy="1786219"/>
          </a:xfrm>
          <a:prstGeom prst="ellipse">
            <a:avLst/>
          </a:prstGeom>
          <a:gradFill flip="none" rotWithShape="1">
            <a:gsLst>
              <a:gs pos="0">
                <a:srgbClr val="C00000"/>
              </a:gs>
              <a:gs pos="74000">
                <a:schemeClr val="accent5">
                  <a:lumMod val="40000"/>
                  <a:lumOff val="60000"/>
                </a:schemeClr>
              </a:gs>
              <a:gs pos="83000">
                <a:schemeClr val="accent4">
                  <a:lumMod val="75000"/>
                </a:schemeClr>
              </a:gs>
              <a:gs pos="100000">
                <a:srgbClr val="92D050"/>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Sunfish Agent retrieves the NVMe discovery log page from each Direct Discovery Controller </a:t>
            </a:r>
          </a:p>
        </p:txBody>
      </p:sp>
      <p:cxnSp>
        <p:nvCxnSpPr>
          <p:cNvPr id="23" name="Straight Arrow Connector 22">
            <a:extLst>
              <a:ext uri="{FF2B5EF4-FFF2-40B4-BE49-F238E27FC236}">
                <a16:creationId xmlns:a16="http://schemas.microsoft.com/office/drawing/2014/main" id="{CBFB333C-BEEC-3169-84F4-02C38149607C}"/>
              </a:ext>
            </a:extLst>
          </p:cNvPr>
          <p:cNvCxnSpPr>
            <a:cxnSpLocks/>
            <a:endCxn id="13" idx="4"/>
          </p:cNvCxnSpPr>
          <p:nvPr/>
        </p:nvCxnSpPr>
        <p:spPr>
          <a:xfrm flipV="1">
            <a:off x="9438640" y="3652375"/>
            <a:ext cx="310131" cy="393845"/>
          </a:xfrm>
          <a:prstGeom prst="straightConnector1">
            <a:avLst/>
          </a:prstGeom>
          <a:ln w="57150">
            <a:solidFill>
              <a:srgbClr val="FF0000"/>
            </a:solidFill>
            <a:tailEnd type="triangle"/>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4359902A-1D9C-2E3F-B3CF-0C626877CCB4}"/>
              </a:ext>
            </a:extLst>
          </p:cNvPr>
          <p:cNvCxnSpPr>
            <a:cxnSpLocks/>
            <a:endCxn id="6" idx="4"/>
          </p:cNvCxnSpPr>
          <p:nvPr/>
        </p:nvCxnSpPr>
        <p:spPr>
          <a:xfrm flipV="1">
            <a:off x="10515600" y="2277664"/>
            <a:ext cx="277361" cy="343616"/>
          </a:xfrm>
          <a:prstGeom prst="straightConnector1">
            <a:avLst/>
          </a:prstGeom>
          <a:ln w="57150">
            <a:solidFill>
              <a:srgbClr val="FF0000"/>
            </a:solidFill>
            <a:tailEnd type="triangle"/>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9" name="Text Placeholder 28">
            <a:extLst>
              <a:ext uri="{FF2B5EF4-FFF2-40B4-BE49-F238E27FC236}">
                <a16:creationId xmlns:a16="http://schemas.microsoft.com/office/drawing/2014/main" id="{0C79A52C-6D61-98C8-94D2-27F270400913}"/>
              </a:ext>
            </a:extLst>
          </p:cNvPr>
          <p:cNvSpPr>
            <a:spLocks noGrp="1"/>
          </p:cNvSpPr>
          <p:nvPr>
            <p:ph type="body" sz="quarter" idx="15"/>
          </p:nvPr>
        </p:nvSpPr>
        <p:spPr/>
        <p:txBody>
          <a:bodyPr/>
          <a:lstStyle/>
          <a:p>
            <a:endParaRPr lang="en-US" dirty="0"/>
          </a:p>
        </p:txBody>
      </p:sp>
      <p:sp>
        <p:nvSpPr>
          <p:cNvPr id="30" name="Text Placeholder 3">
            <a:extLst>
              <a:ext uri="{FF2B5EF4-FFF2-40B4-BE49-F238E27FC236}">
                <a16:creationId xmlns:a16="http://schemas.microsoft.com/office/drawing/2014/main" id="{E40E6205-671A-3B88-15B5-3EC4B2FD3392}"/>
              </a:ext>
            </a:extLst>
          </p:cNvPr>
          <p:cNvSpPr txBox="1">
            <a:spLocks/>
          </p:cNvSpPr>
          <p:nvPr/>
        </p:nvSpPr>
        <p:spPr>
          <a:xfrm>
            <a:off x="4224629" y="6654817"/>
            <a:ext cx="3749040" cy="266128"/>
          </a:xfrm>
          <a:prstGeom prst="rect">
            <a:avLst/>
          </a:prstGeom>
        </p:spPr>
        <p:txBody>
          <a:bodyPr vert="horz" lIns="0" tIns="0" rIns="0" bIns="0" rtlCol="0">
            <a:normAutofit/>
          </a:bodyPr>
          <a:lstStyle>
            <a:lvl1pPr marL="0" indent="0" algn="ctr" defTabSz="914400" rtl="0" eaLnBrk="1" latinLnBrk="0" hangingPunct="1">
              <a:lnSpc>
                <a:spcPct val="100000"/>
              </a:lnSpc>
              <a:spcBef>
                <a:spcPts val="600"/>
              </a:spcBef>
              <a:spcAft>
                <a:spcPts val="600"/>
              </a:spcAft>
              <a:buClr>
                <a:schemeClr val="accent1"/>
              </a:buClr>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tx1"/>
                </a:solidFill>
              </a:rPr>
              <a:t>UUR</a:t>
            </a:r>
            <a:endParaRPr lang="en-US" sz="1200" dirty="0">
              <a:solidFill>
                <a:schemeClr val="tx1"/>
              </a:solidFill>
            </a:endParaRPr>
          </a:p>
        </p:txBody>
      </p:sp>
      <p:pic>
        <p:nvPicPr>
          <p:cNvPr id="31" name="Picture 30">
            <a:extLst>
              <a:ext uri="{FF2B5EF4-FFF2-40B4-BE49-F238E27FC236}">
                <a16:creationId xmlns:a16="http://schemas.microsoft.com/office/drawing/2014/main" id="{C1C3FD50-679D-A8ED-7C48-D11F9CB17412}"/>
              </a:ext>
            </a:extLst>
          </p:cNvPr>
          <p:cNvPicPr>
            <a:picLocks noChangeAspect="1"/>
          </p:cNvPicPr>
          <p:nvPr/>
        </p:nvPicPr>
        <p:blipFill>
          <a:blip r:embed="rId2"/>
          <a:stretch>
            <a:fillRect/>
          </a:stretch>
        </p:blipFill>
        <p:spPr>
          <a:xfrm>
            <a:off x="1803900" y="2809283"/>
            <a:ext cx="911284" cy="587272"/>
          </a:xfrm>
          <a:prstGeom prst="rect">
            <a:avLst/>
          </a:prstGeom>
        </p:spPr>
      </p:pic>
      <p:pic>
        <p:nvPicPr>
          <p:cNvPr id="32" name="Picture 31">
            <a:extLst>
              <a:ext uri="{FF2B5EF4-FFF2-40B4-BE49-F238E27FC236}">
                <a16:creationId xmlns:a16="http://schemas.microsoft.com/office/drawing/2014/main" id="{5F87F383-42A4-4F10-0F8D-BD94E09EBC45}"/>
              </a:ext>
            </a:extLst>
          </p:cNvPr>
          <p:cNvPicPr>
            <a:picLocks noChangeAspect="1"/>
          </p:cNvPicPr>
          <p:nvPr/>
        </p:nvPicPr>
        <p:blipFill>
          <a:blip r:embed="rId2"/>
          <a:stretch>
            <a:fillRect/>
          </a:stretch>
        </p:blipFill>
        <p:spPr>
          <a:xfrm>
            <a:off x="1720290" y="4321210"/>
            <a:ext cx="911284" cy="587272"/>
          </a:xfrm>
          <a:prstGeom prst="rect">
            <a:avLst/>
          </a:prstGeom>
        </p:spPr>
      </p:pic>
      <p:pic>
        <p:nvPicPr>
          <p:cNvPr id="34" name="Picture 33" descr="Flux Supercomputing Workload Manager Hits Milestones in Advance of Supporting Exascale Science">
            <a:extLst>
              <a:ext uri="{FF2B5EF4-FFF2-40B4-BE49-F238E27FC236}">
                <a16:creationId xmlns:a16="http://schemas.microsoft.com/office/drawing/2014/main" id="{3CAEF3CF-D1A0-C478-C170-088BAB18D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413" y="1481215"/>
            <a:ext cx="1048121" cy="800220"/>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F1AA067A-62D0-D774-FB90-58CF2271DFAE}"/>
              </a:ext>
            </a:extLst>
          </p:cNvPr>
          <p:cNvSpPr/>
          <p:nvPr/>
        </p:nvSpPr>
        <p:spPr>
          <a:xfrm>
            <a:off x="7905089" y="3940121"/>
            <a:ext cx="2256792" cy="1786219"/>
          </a:xfrm>
          <a:prstGeom prst="ellipse">
            <a:avLst/>
          </a:prstGeom>
          <a:gradFill flip="none" rotWithShape="1">
            <a:gsLst>
              <a:gs pos="0">
                <a:srgbClr val="C00000"/>
              </a:gs>
              <a:gs pos="74000">
                <a:schemeClr val="accent5">
                  <a:lumMod val="40000"/>
                  <a:lumOff val="60000"/>
                </a:schemeClr>
              </a:gs>
              <a:gs pos="83000">
                <a:schemeClr val="accent4">
                  <a:lumMod val="75000"/>
                </a:schemeClr>
              </a:gs>
              <a:gs pos="100000">
                <a:srgbClr val="92D050"/>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Each Direct Discovery Controller returns it’s Discovery Log               Page containing the NVMeoF information</a:t>
            </a:r>
          </a:p>
        </p:txBody>
      </p:sp>
      <p:sp>
        <p:nvSpPr>
          <p:cNvPr id="13" name="Oval 12">
            <a:extLst>
              <a:ext uri="{FF2B5EF4-FFF2-40B4-BE49-F238E27FC236}">
                <a16:creationId xmlns:a16="http://schemas.microsoft.com/office/drawing/2014/main" id="{5DD212F7-E1FC-7FF6-7DCC-FFE856A738C7}"/>
              </a:ext>
            </a:extLst>
          </p:cNvPr>
          <p:cNvSpPr/>
          <p:nvPr/>
        </p:nvSpPr>
        <p:spPr>
          <a:xfrm>
            <a:off x="8453120" y="2494753"/>
            <a:ext cx="2591301" cy="1157622"/>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Asynchronously</a:t>
            </a:r>
          </a:p>
          <a:p>
            <a:pPr algn="ctr"/>
            <a:r>
              <a:rPr lang="en-US" sz="1400" dirty="0">
                <a:solidFill>
                  <a:schemeClr val="tx1"/>
                </a:solidFill>
              </a:rPr>
              <a:t>upload NVMeoF into Sunfish </a:t>
            </a:r>
          </a:p>
        </p:txBody>
      </p:sp>
    </p:spTree>
    <p:extLst>
      <p:ext uri="{BB962C8B-B14F-4D97-AF65-F5344CB8AC3E}">
        <p14:creationId xmlns:p14="http://schemas.microsoft.com/office/powerpoint/2010/main" val="2183565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4452F-A0E9-EF94-AF9E-0548AB4557D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0C293D-D753-2E39-B1F5-B9D0B4BCC47E}"/>
              </a:ext>
            </a:extLst>
          </p:cNvPr>
          <p:cNvSpPr>
            <a:spLocks noGrp="1"/>
          </p:cNvSpPr>
          <p:nvPr>
            <p:ph idx="12"/>
          </p:nvPr>
        </p:nvSpPr>
        <p:spPr>
          <a:xfrm>
            <a:off x="352326" y="914401"/>
            <a:ext cx="11239500" cy="5217718"/>
          </a:xfrm>
        </p:spPr>
        <p:txBody>
          <a:bodyPr>
            <a:normAutofit/>
          </a:bodyPr>
          <a:lstStyle/>
          <a:p>
            <a:pPr marL="0" indent="0">
              <a:buNone/>
            </a:pPr>
            <a:r>
              <a:rPr lang="en-US" sz="2400" dirty="0"/>
              <a:t>Flux/Sunfish Interface</a:t>
            </a:r>
          </a:p>
        </p:txBody>
      </p:sp>
      <p:sp>
        <p:nvSpPr>
          <p:cNvPr id="3" name="Title 2">
            <a:extLst>
              <a:ext uri="{FF2B5EF4-FFF2-40B4-BE49-F238E27FC236}">
                <a16:creationId xmlns:a16="http://schemas.microsoft.com/office/drawing/2014/main" id="{7582FD1E-F690-5228-0CCD-85BB8166288B}"/>
              </a:ext>
            </a:extLst>
          </p:cNvPr>
          <p:cNvSpPr>
            <a:spLocks noGrp="1"/>
          </p:cNvSpPr>
          <p:nvPr>
            <p:ph type="title"/>
          </p:nvPr>
        </p:nvSpPr>
        <p:spPr/>
        <p:txBody>
          <a:bodyPr>
            <a:normAutofit/>
          </a:bodyPr>
          <a:lstStyle/>
          <a:p>
            <a:pPr algn="ctr"/>
            <a:r>
              <a:rPr lang="en-US" sz="2800" dirty="0">
                <a:latin typeface="+mn-lt"/>
              </a:rPr>
              <a:t>Implementation of the BeeOND burst buffer</a:t>
            </a:r>
            <a:endParaRPr lang="en-US" dirty="0"/>
          </a:p>
        </p:txBody>
      </p:sp>
      <p:sp>
        <p:nvSpPr>
          <p:cNvPr id="5" name="Text Placeholder 4">
            <a:extLst>
              <a:ext uri="{FF2B5EF4-FFF2-40B4-BE49-F238E27FC236}">
                <a16:creationId xmlns:a16="http://schemas.microsoft.com/office/drawing/2014/main" id="{74BE44F7-D789-F0A1-D464-108DCBD22D3F}"/>
              </a:ext>
            </a:extLst>
          </p:cNvPr>
          <p:cNvSpPr>
            <a:spLocks noGrp="1"/>
          </p:cNvSpPr>
          <p:nvPr>
            <p:ph type="body" sz="quarter" idx="14"/>
          </p:nvPr>
        </p:nvSpPr>
        <p:spPr/>
        <p:txBody>
          <a:bodyPr/>
          <a:lstStyle/>
          <a:p>
            <a:endParaRPr lang="en-US"/>
          </a:p>
        </p:txBody>
      </p:sp>
      <p:sp>
        <p:nvSpPr>
          <p:cNvPr id="6" name="Oval 5">
            <a:extLst>
              <a:ext uri="{FF2B5EF4-FFF2-40B4-BE49-F238E27FC236}">
                <a16:creationId xmlns:a16="http://schemas.microsoft.com/office/drawing/2014/main" id="{8E4C82FC-120F-50DB-0DE3-158E919D57A5}"/>
              </a:ext>
            </a:extLst>
          </p:cNvPr>
          <p:cNvSpPr/>
          <p:nvPr/>
        </p:nvSpPr>
        <p:spPr>
          <a:xfrm>
            <a:off x="1405237" y="1244910"/>
            <a:ext cx="3096951" cy="1844345"/>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Undrain NVMeoF resources</a:t>
            </a:r>
          </a:p>
        </p:txBody>
      </p:sp>
      <p:cxnSp>
        <p:nvCxnSpPr>
          <p:cNvPr id="9" name="Straight Arrow Connector 8">
            <a:extLst>
              <a:ext uri="{FF2B5EF4-FFF2-40B4-BE49-F238E27FC236}">
                <a16:creationId xmlns:a16="http://schemas.microsoft.com/office/drawing/2014/main" id="{70B384D3-39A2-FC01-C522-8769A4AFA922}"/>
              </a:ext>
            </a:extLst>
          </p:cNvPr>
          <p:cNvCxnSpPr>
            <a:cxnSpLocks/>
            <a:stCxn id="6" idx="6"/>
            <a:endCxn id="21" idx="2"/>
          </p:cNvCxnSpPr>
          <p:nvPr/>
        </p:nvCxnSpPr>
        <p:spPr>
          <a:xfrm flipV="1">
            <a:off x="4502188" y="2113466"/>
            <a:ext cx="1236886" cy="5361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821C35F-0F91-B489-9A2A-16EFAAB9EE3C}"/>
              </a:ext>
            </a:extLst>
          </p:cNvPr>
          <p:cNvSpPr txBox="1"/>
          <p:nvPr/>
        </p:nvSpPr>
        <p:spPr>
          <a:xfrm>
            <a:off x="4097322" y="5157664"/>
            <a:ext cx="8283934" cy="1508105"/>
          </a:xfrm>
          <a:prstGeom prst="rect">
            <a:avLst/>
          </a:prstGeom>
          <a:noFill/>
        </p:spPr>
        <p:txBody>
          <a:bodyPr wrap="square" rtlCol="0">
            <a:spAutoFit/>
          </a:bodyPr>
          <a:lstStyle/>
          <a:p>
            <a:r>
              <a:rPr lang="en-US" sz="1400" dirty="0">
                <a:solidFill>
                  <a:srgbClr val="000000"/>
                </a:solidFill>
                <a:latin typeface="Menlo" panose="020B0609030804020204" pitchFamily="49" charset="0"/>
              </a:rPr>
              <a:t>available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a:t>
            </a:r>
            <a:r>
              <a:rPr lang="en-US" sz="1400" dirty="0">
                <a:solidFill>
                  <a:srgbClr val="000000"/>
                </a:solidFill>
                <a:latin typeface="Menlo" panose="020B0609030804020204" pitchFamily="49" charset="0"/>
              </a:rPr>
              <a:t>9</a:t>
            </a:r>
            <a:r>
              <a:rPr lang="en-US" sz="1400" u="sng" dirty="0">
                <a:solidFill>
                  <a:srgbClr val="000000"/>
                </a:solidFill>
                <a:latin typeface="Menlo" panose="020B0609030804020204" pitchFamily="49" charset="0"/>
              </a:rPr>
              <a:t>67</a:t>
            </a:r>
            <a:r>
              <a:rPr lang="en-US" sz="1400" dirty="0">
                <a:solidFill>
                  <a:srgbClr val="000000"/>
                </a:solidFill>
                <a:latin typeface="Menlo" panose="020B0609030804020204" pitchFamily="49" charset="0"/>
              </a:rPr>
              <a:t> </a:t>
            </a:r>
            <a:r>
              <a:rPr lang="en-US" sz="1400" dirty="0">
                <a:solidFill>
                  <a:srgbClr val="000000"/>
                </a:solidFill>
                <a:effectLst/>
                <a:latin typeface="Menlo" panose="020B0609030804020204" pitchFamily="49" charset="0"/>
              </a:rPr>
              <a:t>  clustername-nvmeof[1-4],[26-32],compute[</a:t>
            </a:r>
            <a:r>
              <a:rPr lang="en-US" sz="1400" dirty="0">
                <a:solidFill>
                  <a:srgbClr val="000000"/>
                </a:solidFill>
                <a:latin typeface="Menlo" panose="020B0609030804020204" pitchFamily="49" charset="0"/>
              </a:rPr>
              <a:t>1-899,945-949</a:t>
            </a:r>
            <a:r>
              <a:rPr lang="en-US" sz="1400" dirty="0">
                <a:solidFill>
                  <a:srgbClr val="000000"/>
                </a:solidFill>
                <a:effectLst/>
                <a:latin typeface="Menlo" panose="020B0609030804020204" pitchFamily="49" charset="0"/>
              </a:rPr>
              <a:t>]</a:t>
            </a:r>
          </a:p>
          <a:p>
            <a:r>
              <a:rPr lang="en-US" sz="1400" dirty="0">
                <a:solidFill>
                  <a:srgbClr val="000000"/>
                </a:solidFill>
                <a:latin typeface="Menlo" panose="020B0609030804020204" pitchFamily="49" charset="0"/>
              </a:rPr>
              <a:t>available </a:t>
            </a:r>
            <a:r>
              <a:rPr lang="en-US" sz="1400" dirty="0">
                <a:solidFill>
                  <a:srgbClr val="000000"/>
                </a:solidFill>
                <a:effectLst/>
                <a:latin typeface="Menlo" panose="020B0609030804020204" pitchFamily="49" charset="0"/>
              </a:rPr>
              <a:t> </a:t>
            </a:r>
            <a:r>
              <a:rPr lang="en-US" sz="1800" b="1" dirty="0">
                <a:solidFill>
                  <a:srgbClr val="B42419"/>
                </a:solidFill>
                <a:effectLst/>
                <a:latin typeface="Menlo" panose="020B0609030804020204" pitchFamily="49" charset="0"/>
              </a:rPr>
              <a:t>✗  </a:t>
            </a:r>
            <a:r>
              <a:rPr lang="en-US" sz="1400" dirty="0">
                <a:solidFill>
                  <a:srgbClr val="000000"/>
                </a:solidFill>
                <a:effectLst/>
                <a:latin typeface="Menlo" panose="020B0609030804020204" pitchFamily="49" charset="0"/>
              </a:rPr>
              <a:t>4</a:t>
            </a:r>
            <a:r>
              <a:rPr lang="en-US" sz="1400" dirty="0">
                <a:solidFill>
                  <a:srgbClr val="000000"/>
                </a:solidFill>
                <a:latin typeface="Menlo" panose="020B0609030804020204" pitchFamily="49" charset="0"/>
              </a:rPr>
              <a:t>     clustername-nvmeof[</a:t>
            </a:r>
            <a:r>
              <a:rPr lang="en-US" sz="1400" u="sng" dirty="0">
                <a:solidFill>
                  <a:srgbClr val="000000"/>
                </a:solidFill>
                <a:latin typeface="Menlo" panose="020B0609030804020204" pitchFamily="49" charset="0"/>
              </a:rPr>
              <a:t>7,10],compute[943-944]</a:t>
            </a:r>
          </a:p>
          <a:p>
            <a:r>
              <a:rPr lang="en-US" sz="1400" dirty="0">
                <a:solidFill>
                  <a:srgbClr val="000000"/>
                </a:solidFill>
                <a:latin typeface="Menlo" panose="020B0609030804020204" pitchFamily="49" charset="0"/>
              </a:rPr>
              <a:t>allocated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52    clustername-nvmeof[16-25],compute[900-944]</a:t>
            </a:r>
          </a:p>
          <a:p>
            <a:pPr>
              <a:buNone/>
            </a:pPr>
            <a:r>
              <a:rPr lang="en-US" sz="1400" dirty="0">
                <a:solidFill>
                  <a:srgbClr val="000000"/>
                </a:solidFill>
                <a:effectLst/>
                <a:latin typeface="Menlo" panose="020B0609030804020204" pitchFamily="49" charset="0"/>
              </a:rPr>
              <a:t>exclude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3     clustername-admin1,clustername-login[1-2]</a:t>
            </a:r>
          </a:p>
          <a:p>
            <a:pPr>
              <a:buNone/>
            </a:pPr>
            <a:r>
              <a:rPr lang="en-US" sz="1400" dirty="0">
                <a:solidFill>
                  <a:srgbClr val="000000"/>
                </a:solidFill>
                <a:latin typeface="Menlo" panose="020B0609030804020204" pitchFamily="49" charset="0"/>
              </a:rPr>
              <a:t>drained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950   compute[</a:t>
            </a:r>
            <a:r>
              <a:rPr lang="en-US" sz="1400" dirty="0">
                <a:solidFill>
                  <a:srgbClr val="000000"/>
                </a:solidFill>
                <a:latin typeface="Menlo" panose="020B0609030804020204" pitchFamily="49" charset="0"/>
              </a:rPr>
              <a:t>1-949</a:t>
            </a:r>
            <a:r>
              <a:rPr lang="en-US" sz="1400" dirty="0">
                <a:solidFill>
                  <a:srgbClr val="000000"/>
                </a:solidFill>
                <a:effectLst/>
                <a:latin typeface="Menlo" panose="020B0609030804020204" pitchFamily="49" charset="0"/>
              </a:rPr>
              <a:t>]</a:t>
            </a:r>
          </a:p>
          <a:p>
            <a:pPr>
              <a:buNone/>
            </a:pPr>
            <a:r>
              <a:rPr lang="en-US" sz="1400" dirty="0">
                <a:solidFill>
                  <a:srgbClr val="000000"/>
                </a:solidFill>
                <a:latin typeface="Menlo" panose="020B0609030804020204" pitchFamily="49" charset="0"/>
              </a:rPr>
              <a:t>d</a:t>
            </a:r>
            <a:r>
              <a:rPr lang="en-US" sz="1400" dirty="0">
                <a:solidFill>
                  <a:srgbClr val="000000"/>
                </a:solidFill>
                <a:effectLst/>
                <a:latin typeface="Menlo" panose="020B0609030804020204" pitchFamily="49" charset="0"/>
              </a:rPr>
              <a:t>rained    </a:t>
            </a:r>
            <a:r>
              <a:rPr lang="en-US" sz="1800" b="1" dirty="0">
                <a:solidFill>
                  <a:srgbClr val="B42419"/>
                </a:solidFill>
                <a:effectLst/>
                <a:latin typeface="Menlo" panose="020B0609030804020204" pitchFamily="49" charset="0"/>
              </a:rPr>
              <a:t>✗</a:t>
            </a:r>
            <a:r>
              <a:rPr lang="en-US" sz="1800" b="1" dirty="0">
                <a:solidFill>
                  <a:srgbClr val="000000"/>
                </a:solidFill>
                <a:effectLst/>
                <a:latin typeface="Menlo" panose="020B0609030804020204" pitchFamily="49" charset="0"/>
              </a:rPr>
              <a:t>  </a:t>
            </a:r>
            <a:r>
              <a:rPr lang="en-US" sz="1400" dirty="0">
                <a:solidFill>
                  <a:srgbClr val="000000"/>
                </a:solidFill>
                <a:effectLst/>
                <a:latin typeface="Menlo" panose="020B0609030804020204" pitchFamily="49" charset="0"/>
              </a:rPr>
              <a:t>21    clustername-nvmeof[5-25] </a:t>
            </a:r>
            <a:r>
              <a:rPr lang="en-US" dirty="0">
                <a:solidFill>
                  <a:srgbClr val="000000"/>
                </a:solidFill>
                <a:effectLst/>
                <a:latin typeface="Menlo" panose="020B0609030804020204" pitchFamily="49" charset="0"/>
              </a:rPr>
              <a:t>    </a:t>
            </a:r>
            <a:endParaRPr lang="en-US" dirty="0"/>
          </a:p>
        </p:txBody>
      </p:sp>
      <p:sp>
        <p:nvSpPr>
          <p:cNvPr id="13" name="Oval 12">
            <a:extLst>
              <a:ext uri="{FF2B5EF4-FFF2-40B4-BE49-F238E27FC236}">
                <a16:creationId xmlns:a16="http://schemas.microsoft.com/office/drawing/2014/main" id="{84991FD4-9118-3D0B-DEA6-9DB600705122}"/>
              </a:ext>
            </a:extLst>
          </p:cNvPr>
          <p:cNvSpPr/>
          <p:nvPr/>
        </p:nvSpPr>
        <p:spPr>
          <a:xfrm>
            <a:off x="1727248" y="3259333"/>
            <a:ext cx="2542747" cy="1641069"/>
          </a:xfrm>
          <a:prstGeom prst="ellipse">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Sunfish is monitoring the Sunfish Agent</a:t>
            </a:r>
          </a:p>
        </p:txBody>
      </p:sp>
      <p:sp>
        <p:nvSpPr>
          <p:cNvPr id="14" name="Oval 13">
            <a:extLst>
              <a:ext uri="{FF2B5EF4-FFF2-40B4-BE49-F238E27FC236}">
                <a16:creationId xmlns:a16="http://schemas.microsoft.com/office/drawing/2014/main" id="{512F4970-2E8E-298B-CD35-2EB057A33BA2}"/>
              </a:ext>
            </a:extLst>
          </p:cNvPr>
          <p:cNvSpPr/>
          <p:nvPr/>
        </p:nvSpPr>
        <p:spPr>
          <a:xfrm>
            <a:off x="1424713" y="5006546"/>
            <a:ext cx="2672609" cy="1745175"/>
          </a:xfrm>
          <a:prstGeom prst="ellipse">
            <a:avLst/>
          </a:prstGeom>
          <a:gradFill flip="none" rotWithShape="1">
            <a:gsLst>
              <a:gs pos="0">
                <a:srgbClr val="C00000"/>
              </a:gs>
              <a:gs pos="74000">
                <a:schemeClr val="accent5">
                  <a:lumMod val="40000"/>
                  <a:lumOff val="60000"/>
                </a:schemeClr>
              </a:gs>
              <a:gs pos="83000">
                <a:schemeClr val="accent4">
                  <a:lumMod val="75000"/>
                </a:schemeClr>
              </a:gs>
              <a:gs pos="100000">
                <a:srgbClr val="92D050"/>
              </a:gs>
            </a:gsLst>
            <a:lin ang="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Agent monitors integrity of NVMeoF endpoint network connections and availability</a:t>
            </a:r>
          </a:p>
        </p:txBody>
      </p:sp>
      <p:sp>
        <p:nvSpPr>
          <p:cNvPr id="15" name="Oval 14">
            <a:extLst>
              <a:ext uri="{FF2B5EF4-FFF2-40B4-BE49-F238E27FC236}">
                <a16:creationId xmlns:a16="http://schemas.microsoft.com/office/drawing/2014/main" id="{7AEB1D40-C9BE-ADAF-8701-2DFA7768A9AA}"/>
              </a:ext>
            </a:extLst>
          </p:cNvPr>
          <p:cNvSpPr/>
          <p:nvPr/>
        </p:nvSpPr>
        <p:spPr>
          <a:xfrm>
            <a:off x="9052560" y="1234898"/>
            <a:ext cx="3062587" cy="1757136"/>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Flux drains/undrains/torpid each endpoint, as notified by Sunfish </a:t>
            </a:r>
          </a:p>
        </p:txBody>
      </p:sp>
      <p:sp>
        <p:nvSpPr>
          <p:cNvPr id="21" name="Oval 20">
            <a:extLst>
              <a:ext uri="{FF2B5EF4-FFF2-40B4-BE49-F238E27FC236}">
                <a16:creationId xmlns:a16="http://schemas.microsoft.com/office/drawing/2014/main" id="{BDD43C92-4626-4FED-4FA1-67754EE9F4C0}"/>
              </a:ext>
            </a:extLst>
          </p:cNvPr>
          <p:cNvSpPr/>
          <p:nvPr/>
        </p:nvSpPr>
        <p:spPr>
          <a:xfrm>
            <a:off x="5739074" y="1234898"/>
            <a:ext cx="2790165" cy="1757136"/>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Flux Allocate/Deallocates </a:t>
            </a:r>
          </a:p>
          <a:p>
            <a:pPr algn="ctr"/>
            <a:r>
              <a:rPr lang="en-US" sz="1400" dirty="0">
                <a:solidFill>
                  <a:schemeClr val="bg1"/>
                </a:solidFill>
              </a:rPr>
              <a:t>NVMeoF to each batch job node</a:t>
            </a:r>
          </a:p>
        </p:txBody>
      </p:sp>
      <p:cxnSp>
        <p:nvCxnSpPr>
          <p:cNvPr id="33" name="Straight Arrow Connector 32">
            <a:extLst>
              <a:ext uri="{FF2B5EF4-FFF2-40B4-BE49-F238E27FC236}">
                <a16:creationId xmlns:a16="http://schemas.microsoft.com/office/drawing/2014/main" id="{24F6E7B1-77EB-3785-C869-848CCB9237FC}"/>
              </a:ext>
            </a:extLst>
          </p:cNvPr>
          <p:cNvCxnSpPr>
            <a:cxnSpLocks/>
            <a:stCxn id="21" idx="6"/>
            <a:endCxn id="15" idx="2"/>
          </p:cNvCxnSpPr>
          <p:nvPr/>
        </p:nvCxnSpPr>
        <p:spPr>
          <a:xfrm>
            <a:off x="8529239" y="2113466"/>
            <a:ext cx="523321"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54A9372-B7D2-AAA0-9240-8D9BE77CE060}"/>
              </a:ext>
            </a:extLst>
          </p:cNvPr>
          <p:cNvCxnSpPr>
            <a:cxnSpLocks/>
            <a:endCxn id="50" idx="2"/>
          </p:cNvCxnSpPr>
          <p:nvPr/>
        </p:nvCxnSpPr>
        <p:spPr>
          <a:xfrm flipV="1">
            <a:off x="4269995" y="3929578"/>
            <a:ext cx="1938158" cy="2823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7ED02EBA-7E6C-7F17-014E-46936C424ACF}"/>
              </a:ext>
            </a:extLst>
          </p:cNvPr>
          <p:cNvSpPr txBox="1"/>
          <p:nvPr/>
        </p:nvSpPr>
        <p:spPr>
          <a:xfrm>
            <a:off x="97713" y="1851552"/>
            <a:ext cx="1696720" cy="584775"/>
          </a:xfrm>
          <a:prstGeom prst="rect">
            <a:avLst/>
          </a:prstGeom>
          <a:noFill/>
        </p:spPr>
        <p:txBody>
          <a:bodyPr wrap="square" rtlCol="0">
            <a:spAutoFit/>
          </a:bodyPr>
          <a:lstStyle/>
          <a:p>
            <a:pPr algn="l">
              <a:spcBef>
                <a:spcPts val="1000"/>
              </a:spcBef>
              <a:spcAft>
                <a:spcPts val="600"/>
              </a:spcAft>
            </a:pPr>
            <a:r>
              <a:rPr lang="en-US" sz="3200" dirty="0"/>
              <a:t>Flux</a:t>
            </a:r>
          </a:p>
        </p:txBody>
      </p:sp>
      <p:sp>
        <p:nvSpPr>
          <p:cNvPr id="44" name="TextBox 43">
            <a:extLst>
              <a:ext uri="{FF2B5EF4-FFF2-40B4-BE49-F238E27FC236}">
                <a16:creationId xmlns:a16="http://schemas.microsoft.com/office/drawing/2014/main" id="{2BFA94B2-4F9F-7D2E-E504-EBE3FCB18C83}"/>
              </a:ext>
            </a:extLst>
          </p:cNvPr>
          <p:cNvSpPr txBox="1"/>
          <p:nvPr/>
        </p:nvSpPr>
        <p:spPr>
          <a:xfrm>
            <a:off x="86284" y="3512820"/>
            <a:ext cx="1696720" cy="584775"/>
          </a:xfrm>
          <a:prstGeom prst="rect">
            <a:avLst/>
          </a:prstGeom>
          <a:noFill/>
        </p:spPr>
        <p:txBody>
          <a:bodyPr wrap="square" rtlCol="0">
            <a:spAutoFit/>
          </a:bodyPr>
          <a:lstStyle/>
          <a:p>
            <a:pPr algn="l">
              <a:spcBef>
                <a:spcPts val="1000"/>
              </a:spcBef>
              <a:spcAft>
                <a:spcPts val="600"/>
              </a:spcAft>
            </a:pPr>
            <a:r>
              <a:rPr lang="en-US" sz="3200" dirty="0"/>
              <a:t>Sunfish</a:t>
            </a:r>
          </a:p>
        </p:txBody>
      </p:sp>
      <p:sp>
        <p:nvSpPr>
          <p:cNvPr id="45" name="TextBox 44">
            <a:extLst>
              <a:ext uri="{FF2B5EF4-FFF2-40B4-BE49-F238E27FC236}">
                <a16:creationId xmlns:a16="http://schemas.microsoft.com/office/drawing/2014/main" id="{FEBC6E22-792C-E133-4536-6E4047E56732}"/>
              </a:ext>
            </a:extLst>
          </p:cNvPr>
          <p:cNvSpPr txBox="1"/>
          <p:nvPr/>
        </p:nvSpPr>
        <p:spPr>
          <a:xfrm>
            <a:off x="63425" y="4409544"/>
            <a:ext cx="1798395" cy="1887696"/>
          </a:xfrm>
          <a:prstGeom prst="rect">
            <a:avLst/>
          </a:prstGeom>
          <a:noFill/>
        </p:spPr>
        <p:txBody>
          <a:bodyPr wrap="square" rtlCol="0">
            <a:spAutoFit/>
          </a:bodyPr>
          <a:lstStyle/>
          <a:p>
            <a:pPr algn="l">
              <a:spcBef>
                <a:spcPts val="1000"/>
              </a:spcBef>
              <a:spcAft>
                <a:spcPts val="600"/>
              </a:spcAft>
            </a:pPr>
            <a:r>
              <a:rPr lang="en-US" sz="3000" dirty="0"/>
              <a:t>Sunfish</a:t>
            </a:r>
          </a:p>
          <a:p>
            <a:pPr algn="l">
              <a:spcBef>
                <a:spcPts val="1000"/>
              </a:spcBef>
              <a:spcAft>
                <a:spcPts val="600"/>
              </a:spcAft>
            </a:pPr>
            <a:r>
              <a:rPr lang="en-US" sz="3000" dirty="0"/>
              <a:t>NVMeoF</a:t>
            </a:r>
          </a:p>
          <a:p>
            <a:pPr algn="l">
              <a:spcBef>
                <a:spcPts val="1000"/>
              </a:spcBef>
              <a:spcAft>
                <a:spcPts val="600"/>
              </a:spcAft>
            </a:pPr>
            <a:r>
              <a:rPr lang="en-US" sz="3000" dirty="0"/>
              <a:t>Agent</a:t>
            </a:r>
          </a:p>
        </p:txBody>
      </p:sp>
      <p:sp>
        <p:nvSpPr>
          <p:cNvPr id="50" name="Oval 49">
            <a:extLst>
              <a:ext uri="{FF2B5EF4-FFF2-40B4-BE49-F238E27FC236}">
                <a16:creationId xmlns:a16="http://schemas.microsoft.com/office/drawing/2014/main" id="{59E4D595-F5BD-AAD7-1D49-483FA5B1145A}"/>
              </a:ext>
            </a:extLst>
          </p:cNvPr>
          <p:cNvSpPr/>
          <p:nvPr/>
        </p:nvSpPr>
        <p:spPr>
          <a:xfrm>
            <a:off x="6208153" y="3335531"/>
            <a:ext cx="3688078" cy="1188093"/>
          </a:xfrm>
          <a:prstGeom prst="ellipse">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Endpoint comes online, fails, etc. means that Sunfish notifies Flux and registers changes</a:t>
            </a:r>
          </a:p>
        </p:txBody>
      </p:sp>
      <p:cxnSp>
        <p:nvCxnSpPr>
          <p:cNvPr id="54" name="Straight Arrow Connector 53">
            <a:extLst>
              <a:ext uri="{FF2B5EF4-FFF2-40B4-BE49-F238E27FC236}">
                <a16:creationId xmlns:a16="http://schemas.microsoft.com/office/drawing/2014/main" id="{55D663E9-563E-A545-6129-5054A6167567}"/>
              </a:ext>
            </a:extLst>
          </p:cNvPr>
          <p:cNvCxnSpPr>
            <a:cxnSpLocks/>
            <a:stCxn id="14" idx="7"/>
          </p:cNvCxnSpPr>
          <p:nvPr/>
        </p:nvCxnSpPr>
        <p:spPr>
          <a:xfrm flipV="1">
            <a:off x="3705927" y="4439395"/>
            <a:ext cx="3326383" cy="82272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2752732-23C9-07CE-3AA0-3E4D2AE836D4}"/>
              </a:ext>
            </a:extLst>
          </p:cNvPr>
          <p:cNvCxnSpPr>
            <a:cxnSpLocks/>
            <a:stCxn id="50" idx="7"/>
          </p:cNvCxnSpPr>
          <p:nvPr/>
        </p:nvCxnSpPr>
        <p:spPr>
          <a:xfrm flipV="1">
            <a:off x="9356124" y="2883199"/>
            <a:ext cx="410001" cy="626324"/>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392AF0BC-70D9-2B3E-983D-A18CE42EBB99}"/>
              </a:ext>
            </a:extLst>
          </p:cNvPr>
          <p:cNvSpPr/>
          <p:nvPr/>
        </p:nvSpPr>
        <p:spPr>
          <a:xfrm>
            <a:off x="9936081" y="3035042"/>
            <a:ext cx="2255919" cy="2079613"/>
          </a:xfrm>
          <a:prstGeom prst="rect">
            <a:avLst/>
          </a:prstGeom>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Sunfish NVMeoF Agent</a:t>
            </a:r>
          </a:p>
          <a:p>
            <a:pPr algn="ctr"/>
            <a:r>
              <a:rPr lang="en-US" sz="1400" dirty="0"/>
              <a:t>Keep alive from each endpoint</a:t>
            </a:r>
          </a:p>
          <a:p>
            <a:pPr algn="ctr"/>
            <a:r>
              <a:rPr lang="en-US" sz="1400" dirty="0"/>
              <a:t>If keep alive is missing for endpoint {</a:t>
            </a:r>
          </a:p>
          <a:p>
            <a:pPr algn="ctr"/>
            <a:r>
              <a:rPr lang="en-US" sz="1400" dirty="0"/>
              <a:t>Update registry,</a:t>
            </a:r>
          </a:p>
          <a:p>
            <a:pPr algn="ctr"/>
            <a:r>
              <a:rPr lang="en-US" sz="1400" dirty="0"/>
              <a:t>Send Event to Sunfish server,</a:t>
            </a:r>
          </a:p>
          <a:p>
            <a:pPr algn="ctr"/>
            <a:r>
              <a:rPr lang="en-US" sz="1400" dirty="0"/>
              <a:t>Update Sunfish server}</a:t>
            </a:r>
          </a:p>
        </p:txBody>
      </p:sp>
      <p:sp>
        <p:nvSpPr>
          <p:cNvPr id="16" name="Text Placeholder 15">
            <a:extLst>
              <a:ext uri="{FF2B5EF4-FFF2-40B4-BE49-F238E27FC236}">
                <a16:creationId xmlns:a16="http://schemas.microsoft.com/office/drawing/2014/main" id="{0215560E-979C-7B80-71CB-18526C03B150}"/>
              </a:ext>
            </a:extLst>
          </p:cNvPr>
          <p:cNvSpPr>
            <a:spLocks noGrp="1"/>
          </p:cNvSpPr>
          <p:nvPr>
            <p:ph type="body" sz="quarter" idx="15"/>
          </p:nvPr>
        </p:nvSpPr>
        <p:spPr/>
        <p:txBody>
          <a:bodyPr/>
          <a:lstStyle/>
          <a:p>
            <a:endParaRPr lang="en-US"/>
          </a:p>
        </p:txBody>
      </p:sp>
      <p:sp>
        <p:nvSpPr>
          <p:cNvPr id="17" name="Text Placeholder 3">
            <a:extLst>
              <a:ext uri="{FF2B5EF4-FFF2-40B4-BE49-F238E27FC236}">
                <a16:creationId xmlns:a16="http://schemas.microsoft.com/office/drawing/2014/main" id="{13B78CD1-BB42-7F2E-3B50-85EF7EB339D0}"/>
              </a:ext>
            </a:extLst>
          </p:cNvPr>
          <p:cNvSpPr txBox="1">
            <a:spLocks/>
          </p:cNvSpPr>
          <p:nvPr/>
        </p:nvSpPr>
        <p:spPr>
          <a:xfrm>
            <a:off x="4224629" y="6654817"/>
            <a:ext cx="3749040" cy="266128"/>
          </a:xfrm>
          <a:prstGeom prst="rect">
            <a:avLst/>
          </a:prstGeom>
        </p:spPr>
        <p:txBody>
          <a:bodyPr vert="horz" lIns="0" tIns="0" rIns="0" bIns="0" rtlCol="0">
            <a:normAutofit/>
          </a:bodyPr>
          <a:lstStyle>
            <a:lvl1pPr marL="0" indent="0" algn="ctr" defTabSz="914400" rtl="0" eaLnBrk="1" latinLnBrk="0" hangingPunct="1">
              <a:lnSpc>
                <a:spcPct val="100000"/>
              </a:lnSpc>
              <a:spcBef>
                <a:spcPts val="600"/>
              </a:spcBef>
              <a:spcAft>
                <a:spcPts val="600"/>
              </a:spcAft>
              <a:buClr>
                <a:schemeClr val="accent1"/>
              </a:buClr>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tx1"/>
                </a:solidFill>
              </a:rPr>
              <a:t>UUR</a:t>
            </a:r>
            <a:endParaRPr lang="en-US" sz="1200" dirty="0">
              <a:solidFill>
                <a:schemeClr val="tx1"/>
              </a:solidFill>
            </a:endParaRPr>
          </a:p>
        </p:txBody>
      </p:sp>
      <p:pic>
        <p:nvPicPr>
          <p:cNvPr id="18" name="Picture 17" descr="Flux Supercomputing Workload Manager Hits Milestones in Advance of Supporting Exascale Science">
            <a:extLst>
              <a:ext uri="{FF2B5EF4-FFF2-40B4-BE49-F238E27FC236}">
                <a16:creationId xmlns:a16="http://schemas.microsoft.com/office/drawing/2014/main" id="{B3E81EFA-854C-A2F1-25C2-E5D2B8F3B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782" y="2369527"/>
            <a:ext cx="765933" cy="584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5F617A0-4FC5-67DE-E48B-3A1E5F1CCDD3}"/>
              </a:ext>
            </a:extLst>
          </p:cNvPr>
          <p:cNvPicPr>
            <a:picLocks noChangeAspect="1"/>
          </p:cNvPicPr>
          <p:nvPr/>
        </p:nvPicPr>
        <p:blipFill>
          <a:blip r:embed="rId4"/>
          <a:stretch>
            <a:fillRect/>
          </a:stretch>
        </p:blipFill>
        <p:spPr>
          <a:xfrm>
            <a:off x="2542979" y="4344499"/>
            <a:ext cx="911284" cy="587272"/>
          </a:xfrm>
          <a:prstGeom prst="rect">
            <a:avLst/>
          </a:prstGeom>
        </p:spPr>
      </p:pic>
      <p:pic>
        <p:nvPicPr>
          <p:cNvPr id="22" name="Picture 21">
            <a:extLst>
              <a:ext uri="{FF2B5EF4-FFF2-40B4-BE49-F238E27FC236}">
                <a16:creationId xmlns:a16="http://schemas.microsoft.com/office/drawing/2014/main" id="{11C31EE6-556E-96C2-354A-4AD4E9044053}"/>
              </a:ext>
            </a:extLst>
          </p:cNvPr>
          <p:cNvPicPr>
            <a:picLocks noChangeAspect="1"/>
          </p:cNvPicPr>
          <p:nvPr/>
        </p:nvPicPr>
        <p:blipFill>
          <a:blip r:embed="rId4"/>
          <a:stretch>
            <a:fillRect/>
          </a:stretch>
        </p:blipFill>
        <p:spPr>
          <a:xfrm>
            <a:off x="2305376" y="6279009"/>
            <a:ext cx="911284" cy="587272"/>
          </a:xfrm>
          <a:prstGeom prst="rect">
            <a:avLst/>
          </a:prstGeom>
        </p:spPr>
      </p:pic>
    </p:spTree>
    <p:extLst>
      <p:ext uri="{BB962C8B-B14F-4D97-AF65-F5344CB8AC3E}">
        <p14:creationId xmlns:p14="http://schemas.microsoft.com/office/powerpoint/2010/main" val="358122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C18EA-0E76-67C4-A947-1D311ED8E36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1ED7ED-E7C4-2EFF-B495-0DCE7CB7F2BA}"/>
              </a:ext>
            </a:extLst>
          </p:cNvPr>
          <p:cNvSpPr>
            <a:spLocks noGrp="1"/>
          </p:cNvSpPr>
          <p:nvPr>
            <p:ph idx="12"/>
          </p:nvPr>
        </p:nvSpPr>
        <p:spPr>
          <a:xfrm>
            <a:off x="352326" y="777240"/>
            <a:ext cx="11239500" cy="5354879"/>
          </a:xfrm>
        </p:spPr>
        <p:txBody>
          <a:bodyPr>
            <a:normAutofit/>
          </a:bodyPr>
          <a:lstStyle/>
          <a:p>
            <a:pPr marL="0" indent="0">
              <a:buNone/>
            </a:pPr>
            <a:r>
              <a:rPr lang="en-US" sz="2400" dirty="0"/>
              <a:t>Flux/Sunfish Interface</a:t>
            </a:r>
          </a:p>
        </p:txBody>
      </p:sp>
      <p:sp>
        <p:nvSpPr>
          <p:cNvPr id="3" name="Title 2">
            <a:extLst>
              <a:ext uri="{FF2B5EF4-FFF2-40B4-BE49-F238E27FC236}">
                <a16:creationId xmlns:a16="http://schemas.microsoft.com/office/drawing/2014/main" id="{AD02E80F-7BE9-5C5F-9EBA-C4D71773F404}"/>
              </a:ext>
            </a:extLst>
          </p:cNvPr>
          <p:cNvSpPr>
            <a:spLocks noGrp="1"/>
          </p:cNvSpPr>
          <p:nvPr>
            <p:ph type="title"/>
          </p:nvPr>
        </p:nvSpPr>
        <p:spPr/>
        <p:txBody>
          <a:bodyPr>
            <a:normAutofit/>
          </a:bodyPr>
          <a:lstStyle/>
          <a:p>
            <a:pPr algn="ctr"/>
            <a:r>
              <a:rPr lang="en-US" sz="2800" dirty="0">
                <a:latin typeface="+mn-lt"/>
              </a:rPr>
              <a:t>Implementation of the BeeOND burst buffer</a:t>
            </a:r>
            <a:endParaRPr lang="en-US" dirty="0"/>
          </a:p>
        </p:txBody>
      </p:sp>
      <p:sp>
        <p:nvSpPr>
          <p:cNvPr id="5" name="Text Placeholder 4">
            <a:extLst>
              <a:ext uri="{FF2B5EF4-FFF2-40B4-BE49-F238E27FC236}">
                <a16:creationId xmlns:a16="http://schemas.microsoft.com/office/drawing/2014/main" id="{D5839868-3A15-EE55-2D0E-314EF864199E}"/>
              </a:ext>
            </a:extLst>
          </p:cNvPr>
          <p:cNvSpPr>
            <a:spLocks noGrp="1"/>
          </p:cNvSpPr>
          <p:nvPr>
            <p:ph type="body" sz="quarter" idx="14"/>
          </p:nvPr>
        </p:nvSpPr>
        <p:spPr/>
        <p:txBody>
          <a:bodyPr/>
          <a:lstStyle/>
          <a:p>
            <a:endParaRPr lang="en-US"/>
          </a:p>
        </p:txBody>
      </p:sp>
      <p:sp>
        <p:nvSpPr>
          <p:cNvPr id="6" name="Oval 5">
            <a:extLst>
              <a:ext uri="{FF2B5EF4-FFF2-40B4-BE49-F238E27FC236}">
                <a16:creationId xmlns:a16="http://schemas.microsoft.com/office/drawing/2014/main" id="{ED4E2A08-7358-A661-39A4-5F2C6F50469A}"/>
              </a:ext>
            </a:extLst>
          </p:cNvPr>
          <p:cNvSpPr/>
          <p:nvPr/>
        </p:nvSpPr>
        <p:spPr>
          <a:xfrm>
            <a:off x="1590965" y="1193849"/>
            <a:ext cx="2889563" cy="1648117"/>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Undrain NVMeoF resources</a:t>
            </a:r>
          </a:p>
        </p:txBody>
      </p:sp>
      <p:cxnSp>
        <p:nvCxnSpPr>
          <p:cNvPr id="9" name="Straight Arrow Connector 8">
            <a:extLst>
              <a:ext uri="{FF2B5EF4-FFF2-40B4-BE49-F238E27FC236}">
                <a16:creationId xmlns:a16="http://schemas.microsoft.com/office/drawing/2014/main" id="{3DAFE699-C015-A696-4B7B-67E34D7CE38D}"/>
              </a:ext>
            </a:extLst>
          </p:cNvPr>
          <p:cNvCxnSpPr>
            <a:cxnSpLocks/>
            <a:stCxn id="6" idx="6"/>
            <a:endCxn id="21" idx="2"/>
          </p:cNvCxnSpPr>
          <p:nvPr/>
        </p:nvCxnSpPr>
        <p:spPr>
          <a:xfrm>
            <a:off x="4480528" y="2017908"/>
            <a:ext cx="1258546" cy="2084"/>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4AE2DAD-ABEE-9543-7D8A-2C28046A33AB}"/>
              </a:ext>
            </a:extLst>
          </p:cNvPr>
          <p:cNvSpPr txBox="1"/>
          <p:nvPr/>
        </p:nvSpPr>
        <p:spPr>
          <a:xfrm>
            <a:off x="3912374" y="5108612"/>
            <a:ext cx="8344894" cy="1508105"/>
          </a:xfrm>
          <a:prstGeom prst="rect">
            <a:avLst/>
          </a:prstGeom>
          <a:noFill/>
        </p:spPr>
        <p:txBody>
          <a:bodyPr wrap="square" rtlCol="0">
            <a:spAutoFit/>
          </a:bodyPr>
          <a:lstStyle/>
          <a:p>
            <a:r>
              <a:rPr lang="en-US" sz="1400" dirty="0">
                <a:solidFill>
                  <a:srgbClr val="000000"/>
                </a:solidFill>
                <a:latin typeface="Menlo" panose="020B0609030804020204" pitchFamily="49" charset="0"/>
              </a:rPr>
              <a:t>available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982   </a:t>
            </a:r>
            <a:r>
              <a:rPr lang="en-US" sz="1400" dirty="0" err="1">
                <a:solidFill>
                  <a:srgbClr val="000000"/>
                </a:solidFill>
                <a:effectLst/>
                <a:latin typeface="Menlo" panose="020B0609030804020204" pitchFamily="49" charset="0"/>
              </a:rPr>
              <a:t>clustername-nvmeof</a:t>
            </a:r>
            <a:r>
              <a:rPr lang="en-US" sz="1400" dirty="0">
                <a:solidFill>
                  <a:srgbClr val="000000"/>
                </a:solidFill>
                <a:effectLst/>
                <a:latin typeface="Menlo" panose="020B0609030804020204" pitchFamily="49" charset="0"/>
              </a:rPr>
              <a:t>[1-19],[16-32],compute[</a:t>
            </a:r>
            <a:r>
              <a:rPr lang="en-US" sz="1400" dirty="0">
                <a:solidFill>
                  <a:srgbClr val="000000"/>
                </a:solidFill>
                <a:latin typeface="Menlo" panose="020B0609030804020204" pitchFamily="49" charset="0"/>
              </a:rPr>
              <a:t>1-942,945-949</a:t>
            </a:r>
            <a:r>
              <a:rPr lang="en-US" sz="1400" dirty="0">
                <a:solidFill>
                  <a:srgbClr val="000000"/>
                </a:solidFill>
                <a:effectLst/>
                <a:latin typeface="Menlo" panose="020B0609030804020204" pitchFamily="49" charset="0"/>
              </a:rPr>
              <a:t>]</a:t>
            </a:r>
          </a:p>
          <a:p>
            <a:r>
              <a:rPr lang="en-US" sz="1400" dirty="0">
                <a:solidFill>
                  <a:srgbClr val="000000"/>
                </a:solidFill>
                <a:latin typeface="Menlo" panose="020B0609030804020204" pitchFamily="49" charset="0"/>
              </a:rPr>
              <a:t>available </a:t>
            </a:r>
            <a:r>
              <a:rPr lang="en-US" sz="1400" dirty="0">
                <a:solidFill>
                  <a:srgbClr val="000000"/>
                </a:solidFill>
                <a:effectLst/>
                <a:latin typeface="Menlo" panose="020B0609030804020204" pitchFamily="49" charset="0"/>
              </a:rPr>
              <a:t> </a:t>
            </a:r>
            <a:r>
              <a:rPr lang="en-US" sz="1800" b="1" dirty="0">
                <a:solidFill>
                  <a:srgbClr val="B42419"/>
                </a:solidFill>
                <a:effectLst/>
                <a:latin typeface="Menlo" panose="020B0609030804020204" pitchFamily="49" charset="0"/>
              </a:rPr>
              <a:t>✗  </a:t>
            </a:r>
            <a:r>
              <a:rPr lang="en-US" sz="1400" dirty="0">
                <a:solidFill>
                  <a:srgbClr val="000000"/>
                </a:solidFill>
                <a:effectLst/>
                <a:latin typeface="Menlo" panose="020B0609030804020204" pitchFamily="49" charset="0"/>
              </a:rPr>
              <a:t>4</a:t>
            </a:r>
            <a:r>
              <a:rPr lang="en-US" sz="1400" dirty="0">
                <a:solidFill>
                  <a:srgbClr val="000000"/>
                </a:solidFill>
                <a:latin typeface="Menlo" panose="020B0609030804020204" pitchFamily="49" charset="0"/>
              </a:rPr>
              <a:t>     </a:t>
            </a:r>
            <a:r>
              <a:rPr lang="en-US" sz="1400" dirty="0" err="1">
                <a:solidFill>
                  <a:srgbClr val="000000"/>
                </a:solidFill>
                <a:latin typeface="Menlo" panose="020B0609030804020204" pitchFamily="49" charset="0"/>
              </a:rPr>
              <a:t>clustername-nvmeof</a:t>
            </a:r>
            <a:r>
              <a:rPr lang="en-US" sz="1400" dirty="0">
                <a:solidFill>
                  <a:srgbClr val="000000"/>
                </a:solidFill>
                <a:latin typeface="Menlo" panose="020B0609030804020204" pitchFamily="49" charset="0"/>
              </a:rPr>
              <a:t>[</a:t>
            </a:r>
            <a:r>
              <a:rPr lang="en-US" sz="1400" u="sng" dirty="0">
                <a:solidFill>
                  <a:srgbClr val="000000"/>
                </a:solidFill>
                <a:latin typeface="Menlo" panose="020B0609030804020204" pitchFamily="49" charset="0"/>
              </a:rPr>
              <a:t>7,10],compute[943-944]</a:t>
            </a:r>
          </a:p>
          <a:p>
            <a:r>
              <a:rPr lang="en-US" sz="1400" dirty="0">
                <a:solidFill>
                  <a:srgbClr val="000000"/>
                </a:solidFill>
                <a:latin typeface="Menlo" panose="020B0609030804020204" pitchFamily="49" charset="0"/>
              </a:rPr>
              <a:t>allocated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52    </a:t>
            </a:r>
            <a:r>
              <a:rPr lang="en-US" sz="1400" dirty="0" err="1">
                <a:solidFill>
                  <a:srgbClr val="000000"/>
                </a:solidFill>
                <a:effectLst/>
                <a:latin typeface="Menlo" panose="020B0609030804020204" pitchFamily="49" charset="0"/>
              </a:rPr>
              <a:t>clustername-nvmeof</a:t>
            </a:r>
            <a:r>
              <a:rPr lang="en-US" sz="1400" dirty="0">
                <a:solidFill>
                  <a:srgbClr val="000000"/>
                </a:solidFill>
                <a:effectLst/>
                <a:latin typeface="Menlo" panose="020B0609030804020204" pitchFamily="49" charset="0"/>
              </a:rPr>
              <a:t>[16-25],compute[900-944]</a:t>
            </a:r>
          </a:p>
          <a:p>
            <a:pPr>
              <a:buNone/>
            </a:pPr>
            <a:r>
              <a:rPr lang="en-US" sz="1400" dirty="0">
                <a:solidFill>
                  <a:srgbClr val="000000"/>
                </a:solidFill>
                <a:effectLst/>
                <a:latin typeface="Menlo" panose="020B0609030804020204" pitchFamily="49" charset="0"/>
              </a:rPr>
              <a:t>exclude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3     clustername-admin1,clustername-login[1-2]</a:t>
            </a:r>
          </a:p>
          <a:p>
            <a:pPr>
              <a:buNone/>
            </a:pPr>
            <a:r>
              <a:rPr lang="en-US" sz="1400" dirty="0">
                <a:solidFill>
                  <a:srgbClr val="000000"/>
                </a:solidFill>
                <a:latin typeface="Menlo" panose="020B0609030804020204" pitchFamily="49" charset="0"/>
              </a:rPr>
              <a:t>drained    </a:t>
            </a:r>
            <a:r>
              <a:rPr lang="en-US" sz="1400" b="1" dirty="0">
                <a:solidFill>
                  <a:srgbClr val="2FB41D"/>
                </a:solidFill>
                <a:effectLst/>
                <a:latin typeface="Menlo" panose="020B0609030804020204" pitchFamily="49" charset="0"/>
              </a:rPr>
              <a:t>✔</a:t>
            </a:r>
            <a:r>
              <a:rPr lang="en-US" sz="1400" dirty="0">
                <a:solidFill>
                  <a:srgbClr val="000000"/>
                </a:solidFill>
                <a:effectLst/>
                <a:latin typeface="Menlo" panose="020B0609030804020204" pitchFamily="49" charset="0"/>
              </a:rPr>
              <a:t>   950   compute[</a:t>
            </a:r>
            <a:r>
              <a:rPr lang="en-US" sz="1400" dirty="0">
                <a:solidFill>
                  <a:srgbClr val="000000"/>
                </a:solidFill>
                <a:latin typeface="Menlo" panose="020B0609030804020204" pitchFamily="49" charset="0"/>
              </a:rPr>
              <a:t>1-949</a:t>
            </a:r>
            <a:r>
              <a:rPr lang="en-US" sz="1400" dirty="0">
                <a:solidFill>
                  <a:srgbClr val="000000"/>
                </a:solidFill>
                <a:effectLst/>
                <a:latin typeface="Menlo" panose="020B0609030804020204" pitchFamily="49" charset="0"/>
              </a:rPr>
              <a:t>]</a:t>
            </a:r>
          </a:p>
          <a:p>
            <a:pPr>
              <a:buNone/>
            </a:pPr>
            <a:r>
              <a:rPr lang="en-US" sz="1400" dirty="0">
                <a:solidFill>
                  <a:srgbClr val="000000"/>
                </a:solidFill>
                <a:latin typeface="Menlo" panose="020B0609030804020204" pitchFamily="49" charset="0"/>
              </a:rPr>
              <a:t>d</a:t>
            </a:r>
            <a:r>
              <a:rPr lang="en-US" sz="1400" dirty="0">
                <a:solidFill>
                  <a:srgbClr val="000000"/>
                </a:solidFill>
                <a:effectLst/>
                <a:latin typeface="Menlo" panose="020B0609030804020204" pitchFamily="49" charset="0"/>
              </a:rPr>
              <a:t>rained    </a:t>
            </a:r>
            <a:r>
              <a:rPr lang="en-US" sz="1800" b="1" dirty="0">
                <a:solidFill>
                  <a:srgbClr val="B42419"/>
                </a:solidFill>
                <a:effectLst/>
                <a:latin typeface="Menlo" panose="020B0609030804020204" pitchFamily="49" charset="0"/>
              </a:rPr>
              <a:t>✗</a:t>
            </a:r>
            <a:r>
              <a:rPr lang="en-US" sz="1800" b="1" dirty="0">
                <a:solidFill>
                  <a:srgbClr val="000000"/>
                </a:solidFill>
                <a:effectLst/>
                <a:latin typeface="Menlo" panose="020B0609030804020204" pitchFamily="49" charset="0"/>
              </a:rPr>
              <a:t>  </a:t>
            </a:r>
            <a:r>
              <a:rPr lang="en-US" sz="1400" dirty="0">
                <a:solidFill>
                  <a:srgbClr val="000000"/>
                </a:solidFill>
                <a:latin typeface="Menlo" panose="020B0609030804020204" pitchFamily="49" charset="0"/>
              </a:rPr>
              <a:t>5 </a:t>
            </a:r>
            <a:r>
              <a:rPr lang="en-US" sz="1400" dirty="0">
                <a:solidFill>
                  <a:srgbClr val="000000"/>
                </a:solidFill>
                <a:effectLst/>
                <a:latin typeface="Menlo" panose="020B0609030804020204" pitchFamily="49" charset="0"/>
              </a:rPr>
              <a:t>    </a:t>
            </a:r>
            <a:r>
              <a:rPr lang="en-US" sz="1400" dirty="0" err="1">
                <a:solidFill>
                  <a:srgbClr val="000000"/>
                </a:solidFill>
                <a:effectLst/>
                <a:latin typeface="Menlo" panose="020B0609030804020204" pitchFamily="49" charset="0"/>
              </a:rPr>
              <a:t>clustername-nvmeof</a:t>
            </a:r>
            <a:r>
              <a:rPr lang="en-US" sz="1400" dirty="0">
                <a:solidFill>
                  <a:srgbClr val="000000"/>
                </a:solidFill>
                <a:effectLst/>
                <a:latin typeface="Menlo" panose="020B0609030804020204" pitchFamily="49" charset="0"/>
              </a:rPr>
              <a:t>[</a:t>
            </a:r>
            <a:r>
              <a:rPr lang="en-US" sz="1400" dirty="0">
                <a:solidFill>
                  <a:srgbClr val="000000"/>
                </a:solidFill>
                <a:latin typeface="Menlo" panose="020B0609030804020204" pitchFamily="49" charset="0"/>
              </a:rPr>
              <a:t>20-24</a:t>
            </a:r>
            <a:r>
              <a:rPr lang="en-US" sz="1400" dirty="0">
                <a:solidFill>
                  <a:srgbClr val="000000"/>
                </a:solidFill>
                <a:effectLst/>
                <a:latin typeface="Menlo" panose="020B0609030804020204" pitchFamily="49" charset="0"/>
              </a:rPr>
              <a:t>] </a:t>
            </a:r>
            <a:r>
              <a:rPr lang="en-US" dirty="0">
                <a:solidFill>
                  <a:srgbClr val="000000"/>
                </a:solidFill>
                <a:effectLst/>
                <a:latin typeface="Menlo" panose="020B0609030804020204" pitchFamily="49" charset="0"/>
              </a:rPr>
              <a:t>    </a:t>
            </a:r>
            <a:endParaRPr lang="en-US" dirty="0"/>
          </a:p>
        </p:txBody>
      </p:sp>
      <p:sp>
        <p:nvSpPr>
          <p:cNvPr id="13" name="Oval 12">
            <a:extLst>
              <a:ext uri="{FF2B5EF4-FFF2-40B4-BE49-F238E27FC236}">
                <a16:creationId xmlns:a16="http://schemas.microsoft.com/office/drawing/2014/main" id="{94094D4C-4527-F3FE-D89E-E2949568B547}"/>
              </a:ext>
            </a:extLst>
          </p:cNvPr>
          <p:cNvSpPr/>
          <p:nvPr/>
        </p:nvSpPr>
        <p:spPr>
          <a:xfrm>
            <a:off x="1770124" y="3124471"/>
            <a:ext cx="2801952" cy="1157622"/>
          </a:xfrm>
          <a:prstGeom prst="ellipse">
            <a:avLst/>
          </a:prstGeom>
          <a:solidFill>
            <a:schemeClr val="accent4">
              <a:lumMod val="60000"/>
              <a:lumOff val="40000"/>
            </a:schemeClr>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Sunfish is monitoring the Sunfish Agent</a:t>
            </a:r>
          </a:p>
          <a:p>
            <a:pPr algn="ctr"/>
            <a:endParaRPr lang="en-US" sz="1400" dirty="0">
              <a:solidFill>
                <a:schemeClr val="tx1"/>
              </a:solidFill>
            </a:endParaRPr>
          </a:p>
        </p:txBody>
      </p:sp>
      <p:sp>
        <p:nvSpPr>
          <p:cNvPr id="14" name="Oval 13">
            <a:extLst>
              <a:ext uri="{FF2B5EF4-FFF2-40B4-BE49-F238E27FC236}">
                <a16:creationId xmlns:a16="http://schemas.microsoft.com/office/drawing/2014/main" id="{C362E6D3-2A68-C174-8D1A-C9868176ED58}"/>
              </a:ext>
            </a:extLst>
          </p:cNvPr>
          <p:cNvSpPr/>
          <p:nvPr/>
        </p:nvSpPr>
        <p:spPr>
          <a:xfrm>
            <a:off x="1346633" y="5031047"/>
            <a:ext cx="2634321" cy="1553404"/>
          </a:xfrm>
          <a:prstGeom prst="ellipse">
            <a:avLst/>
          </a:prstGeom>
          <a:gradFill flip="none" rotWithShape="1">
            <a:gsLst>
              <a:gs pos="0">
                <a:srgbClr val="C00000"/>
              </a:gs>
              <a:gs pos="74000">
                <a:schemeClr val="accent5">
                  <a:lumMod val="40000"/>
                  <a:lumOff val="60000"/>
                </a:schemeClr>
              </a:gs>
              <a:gs pos="83000">
                <a:schemeClr val="accent4">
                  <a:lumMod val="75000"/>
                </a:schemeClr>
              </a:gs>
              <a:gs pos="100000">
                <a:srgbClr val="92D050"/>
              </a:gs>
            </a:gsLst>
            <a:lin ang="0" scaled="1"/>
            <a:tileRect/>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rPr>
              <a:t>Agent monitors </a:t>
            </a:r>
            <a:r>
              <a:rPr lang="en-US" sz="1400" dirty="0">
                <a:solidFill>
                  <a:schemeClr val="bg1"/>
                </a:solidFill>
              </a:rPr>
              <a:t>integrity of NVMeoF endpoint network connections and availability</a:t>
            </a:r>
          </a:p>
          <a:p>
            <a:pPr algn="ctr"/>
            <a:endParaRPr lang="en-US" sz="1400" dirty="0">
              <a:solidFill>
                <a:schemeClr val="bg1"/>
              </a:solidFill>
            </a:endParaRPr>
          </a:p>
          <a:p>
            <a:pPr algn="ctr"/>
            <a:endParaRPr lang="en-US" sz="1400" dirty="0">
              <a:solidFill>
                <a:schemeClr val="bg1"/>
              </a:solidFill>
            </a:endParaRPr>
          </a:p>
        </p:txBody>
      </p:sp>
      <p:sp>
        <p:nvSpPr>
          <p:cNvPr id="15" name="Oval 14">
            <a:extLst>
              <a:ext uri="{FF2B5EF4-FFF2-40B4-BE49-F238E27FC236}">
                <a16:creationId xmlns:a16="http://schemas.microsoft.com/office/drawing/2014/main" id="{36E393C1-0F4E-67B1-A5CF-322EE69C2B2C}"/>
              </a:ext>
            </a:extLst>
          </p:cNvPr>
          <p:cNvSpPr/>
          <p:nvPr/>
        </p:nvSpPr>
        <p:spPr>
          <a:xfrm>
            <a:off x="9052560" y="1234898"/>
            <a:ext cx="2918459" cy="1570187"/>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Flux </a:t>
            </a:r>
            <a:r>
              <a:rPr lang="en-US" sz="1300" dirty="0">
                <a:solidFill>
                  <a:schemeClr val="bg1"/>
                </a:solidFill>
              </a:rPr>
              <a:t>drains/undrains/torpid</a:t>
            </a:r>
            <a:r>
              <a:rPr lang="en-US" sz="1400" dirty="0">
                <a:solidFill>
                  <a:schemeClr val="bg1"/>
                </a:solidFill>
              </a:rPr>
              <a:t> each endpoint, as notified by Sunfish </a:t>
            </a:r>
          </a:p>
        </p:txBody>
      </p:sp>
      <p:sp>
        <p:nvSpPr>
          <p:cNvPr id="21" name="Oval 20">
            <a:extLst>
              <a:ext uri="{FF2B5EF4-FFF2-40B4-BE49-F238E27FC236}">
                <a16:creationId xmlns:a16="http://schemas.microsoft.com/office/drawing/2014/main" id="{21447E68-3FFD-DDCA-3B67-E2A429E0DAB3}"/>
              </a:ext>
            </a:extLst>
          </p:cNvPr>
          <p:cNvSpPr/>
          <p:nvPr/>
        </p:nvSpPr>
        <p:spPr>
          <a:xfrm>
            <a:off x="5739074" y="1234898"/>
            <a:ext cx="2603321" cy="1570187"/>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Flux </a:t>
            </a:r>
            <a:r>
              <a:rPr lang="en-US" sz="1300" dirty="0">
                <a:solidFill>
                  <a:schemeClr val="bg1"/>
                </a:solidFill>
              </a:rPr>
              <a:t>Allocate/Deallocates</a:t>
            </a:r>
            <a:r>
              <a:rPr lang="en-US" sz="1400" dirty="0">
                <a:solidFill>
                  <a:schemeClr val="bg1"/>
                </a:solidFill>
              </a:rPr>
              <a:t> </a:t>
            </a:r>
          </a:p>
          <a:p>
            <a:pPr algn="ctr"/>
            <a:r>
              <a:rPr lang="en-US" sz="1400" dirty="0">
                <a:solidFill>
                  <a:schemeClr val="bg1"/>
                </a:solidFill>
              </a:rPr>
              <a:t>NVMeoF to each batch job node</a:t>
            </a:r>
          </a:p>
        </p:txBody>
      </p:sp>
      <p:cxnSp>
        <p:nvCxnSpPr>
          <p:cNvPr id="33" name="Straight Arrow Connector 32">
            <a:extLst>
              <a:ext uri="{FF2B5EF4-FFF2-40B4-BE49-F238E27FC236}">
                <a16:creationId xmlns:a16="http://schemas.microsoft.com/office/drawing/2014/main" id="{45C6141E-287C-31E6-1543-4B87FD35B011}"/>
              </a:ext>
            </a:extLst>
          </p:cNvPr>
          <p:cNvCxnSpPr>
            <a:cxnSpLocks/>
            <a:stCxn id="21" idx="6"/>
            <a:endCxn id="15" idx="2"/>
          </p:cNvCxnSpPr>
          <p:nvPr/>
        </p:nvCxnSpPr>
        <p:spPr>
          <a:xfrm>
            <a:off x="8342395" y="2019992"/>
            <a:ext cx="710165"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9FA48AD-C75E-CD8E-8A23-F38353FA45D4}"/>
              </a:ext>
            </a:extLst>
          </p:cNvPr>
          <p:cNvCxnSpPr>
            <a:cxnSpLocks/>
            <a:endCxn id="50" idx="2"/>
          </p:cNvCxnSpPr>
          <p:nvPr/>
        </p:nvCxnSpPr>
        <p:spPr>
          <a:xfrm flipV="1">
            <a:off x="4572076" y="3571310"/>
            <a:ext cx="1706806" cy="9737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2D169F81-F453-D2F4-E0E4-93ECFC641B8B}"/>
              </a:ext>
            </a:extLst>
          </p:cNvPr>
          <p:cNvSpPr txBox="1"/>
          <p:nvPr/>
        </p:nvSpPr>
        <p:spPr>
          <a:xfrm>
            <a:off x="97713" y="1851552"/>
            <a:ext cx="1696720" cy="584775"/>
          </a:xfrm>
          <a:prstGeom prst="rect">
            <a:avLst/>
          </a:prstGeom>
          <a:noFill/>
        </p:spPr>
        <p:txBody>
          <a:bodyPr wrap="square" rtlCol="0">
            <a:spAutoFit/>
          </a:bodyPr>
          <a:lstStyle/>
          <a:p>
            <a:pPr algn="l">
              <a:spcBef>
                <a:spcPts val="1000"/>
              </a:spcBef>
              <a:spcAft>
                <a:spcPts val="600"/>
              </a:spcAft>
            </a:pPr>
            <a:r>
              <a:rPr lang="en-US" sz="3200" dirty="0"/>
              <a:t>Flux</a:t>
            </a:r>
          </a:p>
        </p:txBody>
      </p:sp>
      <p:sp>
        <p:nvSpPr>
          <p:cNvPr id="44" name="TextBox 43">
            <a:extLst>
              <a:ext uri="{FF2B5EF4-FFF2-40B4-BE49-F238E27FC236}">
                <a16:creationId xmlns:a16="http://schemas.microsoft.com/office/drawing/2014/main" id="{5A71C427-BCFB-389A-ADB6-E69DADCE5D79}"/>
              </a:ext>
            </a:extLst>
          </p:cNvPr>
          <p:cNvSpPr txBox="1"/>
          <p:nvPr/>
        </p:nvSpPr>
        <p:spPr>
          <a:xfrm>
            <a:off x="101524" y="3429000"/>
            <a:ext cx="1696720" cy="584775"/>
          </a:xfrm>
          <a:prstGeom prst="rect">
            <a:avLst/>
          </a:prstGeom>
          <a:noFill/>
        </p:spPr>
        <p:txBody>
          <a:bodyPr wrap="square" rtlCol="0">
            <a:spAutoFit/>
          </a:bodyPr>
          <a:lstStyle/>
          <a:p>
            <a:pPr algn="l">
              <a:spcBef>
                <a:spcPts val="1000"/>
              </a:spcBef>
              <a:spcAft>
                <a:spcPts val="600"/>
              </a:spcAft>
            </a:pPr>
            <a:r>
              <a:rPr lang="en-US" sz="3200" dirty="0"/>
              <a:t>Sunfish</a:t>
            </a:r>
          </a:p>
        </p:txBody>
      </p:sp>
      <p:sp>
        <p:nvSpPr>
          <p:cNvPr id="45" name="TextBox 44">
            <a:extLst>
              <a:ext uri="{FF2B5EF4-FFF2-40B4-BE49-F238E27FC236}">
                <a16:creationId xmlns:a16="http://schemas.microsoft.com/office/drawing/2014/main" id="{8E362052-4D71-AC16-DC2C-CC157F183781}"/>
              </a:ext>
            </a:extLst>
          </p:cNvPr>
          <p:cNvSpPr txBox="1"/>
          <p:nvPr/>
        </p:nvSpPr>
        <p:spPr>
          <a:xfrm>
            <a:off x="78665" y="4188564"/>
            <a:ext cx="1798395" cy="1980029"/>
          </a:xfrm>
          <a:prstGeom prst="rect">
            <a:avLst/>
          </a:prstGeom>
          <a:noFill/>
        </p:spPr>
        <p:txBody>
          <a:bodyPr wrap="square" rtlCol="0">
            <a:spAutoFit/>
          </a:bodyPr>
          <a:lstStyle/>
          <a:p>
            <a:pPr algn="l">
              <a:spcBef>
                <a:spcPts val="1000"/>
              </a:spcBef>
              <a:spcAft>
                <a:spcPts val="600"/>
              </a:spcAft>
            </a:pPr>
            <a:r>
              <a:rPr lang="en-US" sz="3200" dirty="0"/>
              <a:t>Sunfish</a:t>
            </a:r>
          </a:p>
          <a:p>
            <a:pPr algn="l">
              <a:spcBef>
                <a:spcPts val="1000"/>
              </a:spcBef>
              <a:spcAft>
                <a:spcPts val="600"/>
              </a:spcAft>
            </a:pPr>
            <a:r>
              <a:rPr lang="en-US" sz="3200" dirty="0"/>
              <a:t>NVMeoF</a:t>
            </a:r>
          </a:p>
          <a:p>
            <a:pPr algn="l">
              <a:spcBef>
                <a:spcPts val="1000"/>
              </a:spcBef>
              <a:spcAft>
                <a:spcPts val="600"/>
              </a:spcAft>
            </a:pPr>
            <a:r>
              <a:rPr lang="en-US" sz="3200" dirty="0"/>
              <a:t>Agent</a:t>
            </a:r>
          </a:p>
        </p:txBody>
      </p:sp>
      <p:cxnSp>
        <p:nvCxnSpPr>
          <p:cNvPr id="54" name="Straight Arrow Connector 53">
            <a:extLst>
              <a:ext uri="{FF2B5EF4-FFF2-40B4-BE49-F238E27FC236}">
                <a16:creationId xmlns:a16="http://schemas.microsoft.com/office/drawing/2014/main" id="{F5F3097C-4FD4-DA3D-F7B7-26AC5BBBCACF}"/>
              </a:ext>
            </a:extLst>
          </p:cNvPr>
          <p:cNvCxnSpPr>
            <a:cxnSpLocks/>
            <a:stCxn id="14" idx="7"/>
            <a:endCxn id="50" idx="3"/>
          </p:cNvCxnSpPr>
          <p:nvPr/>
        </p:nvCxnSpPr>
        <p:spPr>
          <a:xfrm flipV="1">
            <a:off x="3595167" y="3991364"/>
            <a:ext cx="3223822" cy="1267174"/>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448DD0D-734F-8793-7659-DCADD9AA406E}"/>
              </a:ext>
            </a:extLst>
          </p:cNvPr>
          <p:cNvCxnSpPr>
            <a:cxnSpLocks/>
          </p:cNvCxnSpPr>
          <p:nvPr/>
        </p:nvCxnSpPr>
        <p:spPr>
          <a:xfrm flipV="1">
            <a:off x="9573904" y="2803012"/>
            <a:ext cx="786111" cy="42595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Text Placeholder 29">
            <a:extLst>
              <a:ext uri="{FF2B5EF4-FFF2-40B4-BE49-F238E27FC236}">
                <a16:creationId xmlns:a16="http://schemas.microsoft.com/office/drawing/2014/main" id="{74410D69-8002-54DB-BC61-93965ADE46BD}"/>
              </a:ext>
            </a:extLst>
          </p:cNvPr>
          <p:cNvSpPr>
            <a:spLocks noGrp="1"/>
          </p:cNvSpPr>
          <p:nvPr>
            <p:ph type="body" sz="quarter" idx="15"/>
          </p:nvPr>
        </p:nvSpPr>
        <p:spPr/>
        <p:txBody>
          <a:bodyPr/>
          <a:lstStyle/>
          <a:p>
            <a:endParaRPr lang="en-US"/>
          </a:p>
        </p:txBody>
      </p:sp>
      <p:sp>
        <p:nvSpPr>
          <p:cNvPr id="31" name="Text Placeholder 3">
            <a:extLst>
              <a:ext uri="{FF2B5EF4-FFF2-40B4-BE49-F238E27FC236}">
                <a16:creationId xmlns:a16="http://schemas.microsoft.com/office/drawing/2014/main" id="{1E4B9BCF-6D10-C90F-D0E1-6989D2FBC935}"/>
              </a:ext>
            </a:extLst>
          </p:cNvPr>
          <p:cNvSpPr txBox="1">
            <a:spLocks/>
          </p:cNvSpPr>
          <p:nvPr/>
        </p:nvSpPr>
        <p:spPr>
          <a:xfrm>
            <a:off x="4224629" y="6654817"/>
            <a:ext cx="3749040" cy="266128"/>
          </a:xfrm>
          <a:prstGeom prst="rect">
            <a:avLst/>
          </a:prstGeom>
        </p:spPr>
        <p:txBody>
          <a:bodyPr vert="horz" lIns="0" tIns="0" rIns="0" bIns="0" rtlCol="0">
            <a:normAutofit/>
          </a:bodyPr>
          <a:lstStyle>
            <a:lvl1pPr marL="0" indent="0" algn="ctr" defTabSz="914400" rtl="0" eaLnBrk="1" latinLnBrk="0" hangingPunct="1">
              <a:lnSpc>
                <a:spcPct val="100000"/>
              </a:lnSpc>
              <a:spcBef>
                <a:spcPts val="600"/>
              </a:spcBef>
              <a:spcAft>
                <a:spcPts val="600"/>
              </a:spcAft>
              <a:buClr>
                <a:schemeClr val="accent1"/>
              </a:buClr>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tx1"/>
                </a:solidFill>
              </a:rPr>
              <a:t>UUR</a:t>
            </a:r>
            <a:endParaRPr lang="en-US" sz="1200" dirty="0">
              <a:solidFill>
                <a:schemeClr val="tx1"/>
              </a:solidFill>
            </a:endParaRPr>
          </a:p>
        </p:txBody>
      </p:sp>
      <p:pic>
        <p:nvPicPr>
          <p:cNvPr id="32" name="Picture 31" descr="Flux Supercomputing Workload Manager Hits Milestones in Advance of Supporting Exascale Science">
            <a:extLst>
              <a:ext uri="{FF2B5EF4-FFF2-40B4-BE49-F238E27FC236}">
                <a16:creationId xmlns:a16="http://schemas.microsoft.com/office/drawing/2014/main" id="{86616378-3CED-79D5-3B65-77851AB90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000" y="2233622"/>
            <a:ext cx="715840" cy="5465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075E8A78-2CF6-F69E-2A95-96EB4D407B45}"/>
              </a:ext>
            </a:extLst>
          </p:cNvPr>
          <p:cNvPicPr>
            <a:picLocks noChangeAspect="1"/>
          </p:cNvPicPr>
          <p:nvPr/>
        </p:nvPicPr>
        <p:blipFill>
          <a:blip r:embed="rId3"/>
          <a:stretch>
            <a:fillRect/>
          </a:stretch>
        </p:blipFill>
        <p:spPr>
          <a:xfrm>
            <a:off x="2614758" y="3749009"/>
            <a:ext cx="911284" cy="587272"/>
          </a:xfrm>
          <a:prstGeom prst="rect">
            <a:avLst/>
          </a:prstGeom>
        </p:spPr>
      </p:pic>
      <p:pic>
        <p:nvPicPr>
          <p:cNvPr id="36" name="Picture 35">
            <a:extLst>
              <a:ext uri="{FF2B5EF4-FFF2-40B4-BE49-F238E27FC236}">
                <a16:creationId xmlns:a16="http://schemas.microsoft.com/office/drawing/2014/main" id="{CB909CF3-1D6F-48D4-C261-89F9EA757A5E}"/>
              </a:ext>
            </a:extLst>
          </p:cNvPr>
          <p:cNvPicPr>
            <a:picLocks noChangeAspect="1"/>
          </p:cNvPicPr>
          <p:nvPr/>
        </p:nvPicPr>
        <p:blipFill>
          <a:blip r:embed="rId3"/>
          <a:stretch>
            <a:fillRect/>
          </a:stretch>
        </p:blipFill>
        <p:spPr>
          <a:xfrm>
            <a:off x="2266298" y="6067545"/>
            <a:ext cx="911284" cy="587272"/>
          </a:xfrm>
          <a:prstGeom prst="rect">
            <a:avLst/>
          </a:prstGeom>
        </p:spPr>
      </p:pic>
      <p:sp>
        <p:nvSpPr>
          <p:cNvPr id="50" name="Oval 49">
            <a:extLst>
              <a:ext uri="{FF2B5EF4-FFF2-40B4-BE49-F238E27FC236}">
                <a16:creationId xmlns:a16="http://schemas.microsoft.com/office/drawing/2014/main" id="{A29D925E-4AA6-7D46-38F3-C8207128E3E6}"/>
              </a:ext>
            </a:extLst>
          </p:cNvPr>
          <p:cNvSpPr/>
          <p:nvPr/>
        </p:nvSpPr>
        <p:spPr>
          <a:xfrm>
            <a:off x="6278882" y="2977263"/>
            <a:ext cx="3688078" cy="1188093"/>
          </a:xfrm>
          <a:prstGeom prst="ellipse">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Endpoint comes online, fails, etc. means that Sunfish notifies Flux and registers changes</a:t>
            </a:r>
          </a:p>
        </p:txBody>
      </p:sp>
    </p:spTree>
    <p:extLst>
      <p:ext uri="{BB962C8B-B14F-4D97-AF65-F5344CB8AC3E}">
        <p14:creationId xmlns:p14="http://schemas.microsoft.com/office/powerpoint/2010/main" val="173385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4629-FAC0-011C-54AF-967DF83FD87B}"/>
              </a:ext>
            </a:extLst>
          </p:cNvPr>
          <p:cNvSpPr>
            <a:spLocks noGrp="1"/>
          </p:cNvSpPr>
          <p:nvPr>
            <p:ph type="title"/>
          </p:nvPr>
        </p:nvSpPr>
        <p:spPr>
          <a:xfrm>
            <a:off x="838200" y="365126"/>
            <a:ext cx="10515600" cy="942168"/>
          </a:xfrm>
        </p:spPr>
        <p:txBody>
          <a:bodyPr/>
          <a:lstStyle/>
          <a:p>
            <a:pPr algn="ctr"/>
            <a:r>
              <a:rPr lang="en-US" sz="2800" dirty="0">
                <a:latin typeface="+mn-lt"/>
              </a:rPr>
              <a:t>Implementation of the BeeOND burst buffer</a:t>
            </a:r>
            <a:endParaRPr lang="en-US" dirty="0"/>
          </a:p>
        </p:txBody>
      </p:sp>
      <p:pic>
        <p:nvPicPr>
          <p:cNvPr id="5" name="Picture 4">
            <a:extLst>
              <a:ext uri="{FF2B5EF4-FFF2-40B4-BE49-F238E27FC236}">
                <a16:creationId xmlns:a16="http://schemas.microsoft.com/office/drawing/2014/main" id="{35CAA777-54F7-7EBA-328C-48459A474106}"/>
              </a:ext>
            </a:extLst>
          </p:cNvPr>
          <p:cNvPicPr>
            <a:picLocks noChangeAspect="1"/>
          </p:cNvPicPr>
          <p:nvPr/>
        </p:nvPicPr>
        <p:blipFill>
          <a:blip r:embed="rId2"/>
          <a:stretch>
            <a:fillRect/>
          </a:stretch>
        </p:blipFill>
        <p:spPr>
          <a:xfrm>
            <a:off x="1603106" y="1426113"/>
            <a:ext cx="9750694" cy="5216225"/>
          </a:xfrm>
          <a:prstGeom prst="rect">
            <a:avLst/>
          </a:prstGeom>
          <a:effectLst>
            <a:innerShdw blurRad="63500" dist="50800">
              <a:prstClr val="black">
                <a:alpha val="50000"/>
              </a:prstClr>
            </a:innerShdw>
          </a:effectLst>
        </p:spPr>
      </p:pic>
      <p:sp>
        <p:nvSpPr>
          <p:cNvPr id="3" name="Text Placeholder 3">
            <a:extLst>
              <a:ext uri="{FF2B5EF4-FFF2-40B4-BE49-F238E27FC236}">
                <a16:creationId xmlns:a16="http://schemas.microsoft.com/office/drawing/2014/main" id="{0DE18559-9FEA-9004-BB3E-83F815609289}"/>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309700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5F1264-3EE3-F4CB-3AB8-B8E15257ACB3}"/>
              </a:ext>
            </a:extLst>
          </p:cNvPr>
          <p:cNvSpPr>
            <a:spLocks noGrp="1"/>
          </p:cNvSpPr>
          <p:nvPr>
            <p:ph idx="12"/>
          </p:nvPr>
        </p:nvSpPr>
        <p:spPr/>
        <p:txBody>
          <a:bodyPr/>
          <a:lstStyle/>
          <a:p>
            <a:r>
              <a:rPr lang="en-US" dirty="0"/>
              <a:t>flux run -N &lt;nodes requested&gt;</a:t>
            </a:r>
            <a:r>
              <a:rPr lang="en-US" b="0" i="0" dirty="0">
                <a:solidFill>
                  <a:srgbClr val="333333"/>
                </a:solidFill>
                <a:effectLst/>
                <a:latin typeface="Consolas" panose="020B0609020204030204" pitchFamily="49" charset="0"/>
              </a:rPr>
              <a:t> &lt;&lt;&lt;</a:t>
            </a:r>
            <a:r>
              <a:rPr lang="en-US" dirty="0"/>
              <a:t>--bank=bank #&gt;&gt;&gt;&gt; &lt;&lt;&lt;-x&gt;&gt;&gt;&gt; --time-limit=&lt;hours&gt; </a:t>
            </a:r>
          </a:p>
          <a:p>
            <a:pPr marL="0" indent="0">
              <a:buNone/>
            </a:pPr>
            <a:r>
              <a:rPr lang="en-US" dirty="0"/>
              <a:t>	--</a:t>
            </a:r>
            <a:r>
              <a:rPr lang="en-US" dirty="0" err="1"/>
              <a:t>setattr</a:t>
            </a:r>
            <a:r>
              <a:rPr lang="en-US" dirty="0"/>
              <a:t>=</a:t>
            </a:r>
            <a:r>
              <a:rPr lang="en-US" dirty="0" err="1"/>
              <a:t>beeondtype</a:t>
            </a:r>
            <a:r>
              <a:rPr lang="en-US" dirty="0"/>
              <a:t>=&lt;burst buffer type (RAM disk, Local Storage, Remote Storage)&gt; </a:t>
            </a:r>
          </a:p>
          <a:p>
            <a:pPr marL="0" indent="0">
              <a:buNone/>
            </a:pPr>
            <a:r>
              <a:rPr lang="en-US" dirty="0"/>
              <a:t>	--</a:t>
            </a:r>
            <a:r>
              <a:rPr lang="en-US" dirty="0" err="1"/>
              <a:t>setattr</a:t>
            </a:r>
            <a:r>
              <a:rPr lang="en-US" dirty="0"/>
              <a:t>=</a:t>
            </a:r>
            <a:r>
              <a:rPr lang="en-US" dirty="0" err="1"/>
              <a:t>beeond_filestorage</a:t>
            </a:r>
            <a:r>
              <a:rPr lang="en-US" dirty="0"/>
              <a:t>=</a:t>
            </a:r>
            <a:r>
              <a:rPr lang="en-US" b="1" dirty="0"/>
              <a:t>NVMe</a:t>
            </a:r>
            <a:endParaRPr lang="en-US" dirty="0"/>
          </a:p>
          <a:p>
            <a:pPr marL="0" indent="0">
              <a:buNone/>
            </a:pPr>
            <a:r>
              <a:rPr lang="en-US" dirty="0"/>
              <a:t>	--</a:t>
            </a:r>
            <a:r>
              <a:rPr lang="en-US" dirty="0" err="1"/>
              <a:t>setattr</a:t>
            </a:r>
            <a:r>
              <a:rPr lang="en-US" dirty="0"/>
              <a:t>=</a:t>
            </a:r>
            <a:r>
              <a:rPr lang="en-US" dirty="0" err="1"/>
              <a:t>sunfishbb</a:t>
            </a:r>
            <a:r>
              <a:rPr lang="en-US" dirty="0"/>
              <a:t>=</a:t>
            </a:r>
            <a:r>
              <a:rPr lang="en-US" dirty="0" err="1"/>
              <a:t>nvmenamespace</a:t>
            </a:r>
            <a:r>
              <a:rPr lang="en-US" dirty="0"/>
              <a:t>:&lt;subsystem namespace quantity on each node&gt;</a:t>
            </a:r>
            <a:r>
              <a:rPr lang="en-US" b="0" i="0" dirty="0">
                <a:solidFill>
                  <a:srgbClr val="333333"/>
                </a:solidFill>
                <a:effectLst/>
                <a:latin typeface="Consolas" panose="020B0609020204030204" pitchFamily="49" charset="0"/>
              </a:rPr>
              <a:t> </a:t>
            </a:r>
          </a:p>
          <a:p>
            <a:pPr marL="0" indent="0">
              <a:buNone/>
            </a:pPr>
            <a:r>
              <a:rPr lang="en-US" dirty="0"/>
              <a:t>	--</a:t>
            </a:r>
            <a:r>
              <a:rPr lang="en-US" dirty="0" err="1"/>
              <a:t>setattr</a:t>
            </a:r>
            <a:r>
              <a:rPr lang="en-US" dirty="0"/>
              <a:t>=</a:t>
            </a:r>
            <a:r>
              <a:rPr lang="en-US" dirty="0" err="1"/>
              <a:t>starfish_ingress</a:t>
            </a:r>
            <a:r>
              <a:rPr lang="en-US" dirty="0"/>
              <a:t>=&lt;Path&gt; </a:t>
            </a:r>
          </a:p>
          <a:p>
            <a:pPr marL="0" indent="0">
              <a:buNone/>
            </a:pPr>
            <a:r>
              <a:rPr lang="en-US" dirty="0"/>
              <a:t>	--</a:t>
            </a:r>
            <a:r>
              <a:rPr lang="en-US" dirty="0" err="1"/>
              <a:t>setattr</a:t>
            </a:r>
            <a:r>
              <a:rPr lang="en-US" dirty="0"/>
              <a:t>=</a:t>
            </a:r>
            <a:r>
              <a:rPr lang="en-US" dirty="0" err="1"/>
              <a:t>starfish_egress_rule</a:t>
            </a:r>
            <a:r>
              <a:rPr lang="en-US" dirty="0"/>
              <a:t>=&lt;extension, etc.&gt; </a:t>
            </a:r>
          </a:p>
          <a:p>
            <a:pPr marL="0" indent="0">
              <a:buNone/>
            </a:pPr>
            <a:r>
              <a:rPr lang="en-US" dirty="0"/>
              <a:t>	--</a:t>
            </a:r>
            <a:r>
              <a:rPr lang="en-US" dirty="0" err="1"/>
              <a:t>setattr</a:t>
            </a:r>
            <a:r>
              <a:rPr lang="en-US" dirty="0"/>
              <a:t>=</a:t>
            </a:r>
            <a:r>
              <a:rPr lang="en-US" dirty="0" err="1"/>
              <a:t>starfish_egress_dir</a:t>
            </a:r>
            <a:r>
              <a:rPr lang="en-US" dirty="0"/>
              <a:t>=&lt;Path&gt;  </a:t>
            </a:r>
          </a:p>
          <a:p>
            <a:pPr marL="0" indent="0">
              <a:buNone/>
            </a:pPr>
            <a:r>
              <a:rPr lang="en-US" dirty="0"/>
              <a:t>	&lt;batch code (</a:t>
            </a:r>
            <a:r>
              <a:rPr lang="en-US" dirty="0" err="1"/>
              <a:t>eg.</a:t>
            </a:r>
            <a:r>
              <a:rPr lang="en-US" dirty="0"/>
              <a:t> hostname)&gt;</a:t>
            </a:r>
          </a:p>
          <a:p>
            <a:endParaRPr lang="en-US" dirty="0"/>
          </a:p>
        </p:txBody>
      </p:sp>
      <p:sp>
        <p:nvSpPr>
          <p:cNvPr id="3" name="Title 2">
            <a:extLst>
              <a:ext uri="{FF2B5EF4-FFF2-40B4-BE49-F238E27FC236}">
                <a16:creationId xmlns:a16="http://schemas.microsoft.com/office/drawing/2014/main" id="{B0FD8EA4-27F2-5D6A-0B37-DC1BCA7F75A7}"/>
              </a:ext>
            </a:extLst>
          </p:cNvPr>
          <p:cNvSpPr>
            <a:spLocks noGrp="1"/>
          </p:cNvSpPr>
          <p:nvPr>
            <p:ph type="title"/>
          </p:nvPr>
        </p:nvSpPr>
        <p:spPr/>
        <p:txBody>
          <a:bodyPr/>
          <a:lstStyle/>
          <a:p>
            <a:pPr algn="ctr"/>
            <a:r>
              <a:rPr lang="en-US" dirty="0"/>
              <a:t>Flux Deployment of Sunfish Burst Buffer</a:t>
            </a:r>
          </a:p>
        </p:txBody>
      </p:sp>
      <p:sp>
        <p:nvSpPr>
          <p:cNvPr id="4" name="Slide Number Placeholder 3">
            <a:extLst>
              <a:ext uri="{FF2B5EF4-FFF2-40B4-BE49-F238E27FC236}">
                <a16:creationId xmlns:a16="http://schemas.microsoft.com/office/drawing/2014/main" id="{6C65695B-FE6B-9D7D-6361-76B9FA0C5923}"/>
              </a:ext>
            </a:extLst>
          </p:cNvPr>
          <p:cNvSpPr>
            <a:spLocks noGrp="1"/>
          </p:cNvSpPr>
          <p:nvPr>
            <p:ph type="sldNum" sz="quarter" idx="4"/>
          </p:nvPr>
        </p:nvSpPr>
        <p:spPr/>
        <p:txBody>
          <a:bodyPr/>
          <a:lstStyle/>
          <a:p>
            <a:fld id="{6FB6B91F-BB11-E946-B7F6-1372EDB8DEC1}" type="slidenum">
              <a:rPr lang="en-US" smtClean="0"/>
              <a:pPr/>
              <a:t>27</a:t>
            </a:fld>
            <a:endParaRPr lang="en-US" dirty="0"/>
          </a:p>
        </p:txBody>
      </p:sp>
      <p:sp>
        <p:nvSpPr>
          <p:cNvPr id="6" name="Text Placeholder 5">
            <a:extLst>
              <a:ext uri="{FF2B5EF4-FFF2-40B4-BE49-F238E27FC236}">
                <a16:creationId xmlns:a16="http://schemas.microsoft.com/office/drawing/2014/main" id="{A708E527-F610-AEA7-809E-FB9C9178ADB4}"/>
              </a:ext>
            </a:extLst>
          </p:cNvPr>
          <p:cNvSpPr>
            <a:spLocks noGrp="1"/>
          </p:cNvSpPr>
          <p:nvPr>
            <p:ph type="body" sz="quarter" idx="14"/>
          </p:nvPr>
        </p:nvSpPr>
        <p:spPr/>
        <p:txBody>
          <a:bodyPr/>
          <a:lstStyle/>
          <a:p>
            <a:endParaRPr lang="en-US"/>
          </a:p>
        </p:txBody>
      </p:sp>
      <p:sp>
        <p:nvSpPr>
          <p:cNvPr id="7" name="Text Placeholder 3">
            <a:extLst>
              <a:ext uri="{FF2B5EF4-FFF2-40B4-BE49-F238E27FC236}">
                <a16:creationId xmlns:a16="http://schemas.microsoft.com/office/drawing/2014/main" id="{DA62100D-F5D1-9461-4F0B-6B50C1E7769F}"/>
              </a:ext>
            </a:extLst>
          </p:cNvPr>
          <p:cNvSpPr>
            <a:spLocks noGrp="1"/>
          </p:cNvSpPr>
          <p:nvPr>
            <p:ph type="body" sz="quarter" idx="15"/>
          </p:nvPr>
        </p:nvSpPr>
        <p:spPr>
          <a:xfrm>
            <a:off x="4224629" y="6654817"/>
            <a:ext cx="3749040" cy="266128"/>
          </a:xfrm>
        </p:spPr>
        <p:txBody>
          <a:bodyPr>
            <a:normAutofit/>
          </a:bodyPr>
          <a:lstStyle/>
          <a:p>
            <a:r>
              <a:rPr lang="en-US" sz="1200" dirty="0">
                <a:solidFill>
                  <a:schemeClr val="tx1"/>
                </a:solidFill>
              </a:rPr>
              <a:t>UUR</a:t>
            </a:r>
          </a:p>
        </p:txBody>
      </p:sp>
      <p:pic>
        <p:nvPicPr>
          <p:cNvPr id="8" name="Picture 7">
            <a:extLst>
              <a:ext uri="{FF2B5EF4-FFF2-40B4-BE49-F238E27FC236}">
                <a16:creationId xmlns:a16="http://schemas.microsoft.com/office/drawing/2014/main" id="{5AC3784F-55B2-412F-EA48-F0DE57E452EB}"/>
              </a:ext>
            </a:extLst>
          </p:cNvPr>
          <p:cNvPicPr>
            <a:picLocks noChangeAspect="1"/>
          </p:cNvPicPr>
          <p:nvPr/>
        </p:nvPicPr>
        <p:blipFill>
          <a:blip r:embed="rId2"/>
          <a:stretch>
            <a:fillRect/>
          </a:stretch>
        </p:blipFill>
        <p:spPr>
          <a:xfrm>
            <a:off x="6532880" y="4497498"/>
            <a:ext cx="1680817" cy="1642542"/>
          </a:xfrm>
          <a:prstGeom prst="rect">
            <a:avLst/>
          </a:prstGeom>
        </p:spPr>
      </p:pic>
      <p:pic>
        <p:nvPicPr>
          <p:cNvPr id="9" name="Picture 8" descr="Flux Supercomputing Workload Manager Hits Milestones in Advance of Supporting Exascale Science">
            <a:extLst>
              <a:ext uri="{FF2B5EF4-FFF2-40B4-BE49-F238E27FC236}">
                <a16:creationId xmlns:a16="http://schemas.microsoft.com/office/drawing/2014/main" id="{AD50C7E2-AB6B-5E37-E2D6-CF72945FF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735" y="4897120"/>
            <a:ext cx="1627965" cy="1242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5451D56-C573-D8B7-ED0D-DAF558BF107A}"/>
              </a:ext>
            </a:extLst>
          </p:cNvPr>
          <p:cNvPicPr>
            <a:picLocks noChangeAspect="1"/>
          </p:cNvPicPr>
          <p:nvPr/>
        </p:nvPicPr>
        <p:blipFill>
          <a:blip r:embed="rId4"/>
          <a:stretch>
            <a:fillRect/>
          </a:stretch>
        </p:blipFill>
        <p:spPr>
          <a:xfrm>
            <a:off x="4043407" y="4772216"/>
            <a:ext cx="1928669" cy="1242920"/>
          </a:xfrm>
          <a:prstGeom prst="rect">
            <a:avLst/>
          </a:prstGeom>
        </p:spPr>
      </p:pic>
      <p:pic>
        <p:nvPicPr>
          <p:cNvPr id="11" name="Picture 2" descr="Starfish Storage Celebrates a Decade of Leadership in Metadata-Driven Unstructured Data Management">
            <a:extLst>
              <a:ext uri="{FF2B5EF4-FFF2-40B4-BE49-F238E27FC236}">
                <a16:creationId xmlns:a16="http://schemas.microsoft.com/office/drawing/2014/main" id="{5BF64D27-5B03-EB5C-1395-A93C1587F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8795" y="4772216"/>
            <a:ext cx="1789845" cy="93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0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D2FE8B-1A69-6699-E66B-022B9506B73B}"/>
              </a:ext>
            </a:extLst>
          </p:cNvPr>
          <p:cNvSpPr>
            <a:spLocks noGrp="1"/>
          </p:cNvSpPr>
          <p:nvPr>
            <p:ph idx="12"/>
          </p:nvPr>
        </p:nvSpPr>
        <p:spPr/>
        <p:txBody>
          <a:bodyPr/>
          <a:lstStyle/>
          <a:p>
            <a:pPr marL="0" indent="0">
              <a:buNone/>
            </a:pPr>
            <a:r>
              <a:rPr lang="en-US" dirty="0"/>
              <a:t>	</a:t>
            </a:r>
          </a:p>
          <a:p>
            <a:pPr marL="0" indent="0">
              <a:buNone/>
            </a:pPr>
            <a:r>
              <a:rPr lang="en-US" dirty="0"/>
              <a:t>	--</a:t>
            </a:r>
            <a:r>
              <a:rPr lang="en-US" dirty="0" err="1"/>
              <a:t>setattr</a:t>
            </a:r>
            <a:r>
              <a:rPr lang="en-US" dirty="0"/>
              <a:t>=</a:t>
            </a:r>
            <a:r>
              <a:rPr lang="en-US" dirty="0" err="1"/>
              <a:t>beeondtype</a:t>
            </a:r>
            <a:r>
              <a:rPr lang="en-US" dirty="0"/>
              <a:t>=&lt;burst buffer type&gt; </a:t>
            </a:r>
          </a:p>
          <a:p>
            <a:pPr marL="0" indent="0">
              <a:buNone/>
            </a:pPr>
            <a:endParaRPr lang="en-US" dirty="0"/>
          </a:p>
          <a:p>
            <a:pPr marL="0" indent="0">
              <a:buNone/>
            </a:pPr>
            <a:r>
              <a:rPr lang="en-US" dirty="0"/>
              <a:t>	</a:t>
            </a:r>
          </a:p>
          <a:p>
            <a:pPr marL="0" indent="0">
              <a:buNone/>
            </a:pPr>
            <a:endParaRPr lang="en-US" dirty="0"/>
          </a:p>
        </p:txBody>
      </p:sp>
      <p:sp>
        <p:nvSpPr>
          <p:cNvPr id="3" name="Title 2">
            <a:extLst>
              <a:ext uri="{FF2B5EF4-FFF2-40B4-BE49-F238E27FC236}">
                <a16:creationId xmlns:a16="http://schemas.microsoft.com/office/drawing/2014/main" id="{F46AFEC5-E15B-8BAD-68A3-F5B49743ADFE}"/>
              </a:ext>
            </a:extLst>
          </p:cNvPr>
          <p:cNvSpPr>
            <a:spLocks noGrp="1"/>
          </p:cNvSpPr>
          <p:nvPr>
            <p:ph type="title"/>
          </p:nvPr>
        </p:nvSpPr>
        <p:spPr/>
        <p:txBody>
          <a:bodyPr>
            <a:normAutofit/>
          </a:bodyPr>
          <a:lstStyle/>
          <a:p>
            <a:pPr algn="ctr"/>
            <a:r>
              <a:rPr lang="en-US" dirty="0"/>
              <a:t>Flux Deployment of Sunfish Burst Buffer</a:t>
            </a:r>
          </a:p>
        </p:txBody>
      </p:sp>
      <p:sp>
        <p:nvSpPr>
          <p:cNvPr id="5" name="Text Placeholder 4">
            <a:extLst>
              <a:ext uri="{FF2B5EF4-FFF2-40B4-BE49-F238E27FC236}">
                <a16:creationId xmlns:a16="http://schemas.microsoft.com/office/drawing/2014/main" id="{8C358A04-00B3-87B1-8682-79EB2EF15F87}"/>
              </a:ext>
            </a:extLst>
          </p:cNvPr>
          <p:cNvSpPr>
            <a:spLocks noGrp="1"/>
          </p:cNvSpPr>
          <p:nvPr>
            <p:ph type="body" sz="quarter" idx="14"/>
          </p:nvPr>
        </p:nvSpPr>
        <p:spPr/>
        <p:txBody>
          <a:bodyPr/>
          <a:lstStyle/>
          <a:p>
            <a:endParaRPr lang="en-US"/>
          </a:p>
        </p:txBody>
      </p:sp>
      <p:pic>
        <p:nvPicPr>
          <p:cNvPr id="7" name="Picture 6">
            <a:extLst>
              <a:ext uri="{FF2B5EF4-FFF2-40B4-BE49-F238E27FC236}">
                <a16:creationId xmlns:a16="http://schemas.microsoft.com/office/drawing/2014/main" id="{A0F242B5-FACE-2943-5918-8072464E1947}"/>
              </a:ext>
            </a:extLst>
          </p:cNvPr>
          <p:cNvPicPr>
            <a:picLocks noChangeAspect="1"/>
          </p:cNvPicPr>
          <p:nvPr/>
        </p:nvPicPr>
        <p:blipFill rotWithShape="1">
          <a:blip r:embed="rId2"/>
          <a:srcRect l="1315"/>
          <a:stretch/>
        </p:blipFill>
        <p:spPr>
          <a:xfrm>
            <a:off x="922020" y="2363452"/>
            <a:ext cx="10101580" cy="3912050"/>
          </a:xfrm>
          <a:prstGeom prst="rect">
            <a:avLst/>
          </a:prstGeom>
          <a:effectLst>
            <a:innerShdw blurRad="114300">
              <a:prstClr val="black"/>
            </a:innerShdw>
          </a:effectLst>
        </p:spPr>
      </p:pic>
      <p:sp>
        <p:nvSpPr>
          <p:cNvPr id="8" name="Text Placeholder 7">
            <a:extLst>
              <a:ext uri="{FF2B5EF4-FFF2-40B4-BE49-F238E27FC236}">
                <a16:creationId xmlns:a16="http://schemas.microsoft.com/office/drawing/2014/main" id="{3A2D6C7E-D8DE-8A74-3BC2-B75757D5C7E0}"/>
              </a:ext>
            </a:extLst>
          </p:cNvPr>
          <p:cNvSpPr>
            <a:spLocks noGrp="1"/>
          </p:cNvSpPr>
          <p:nvPr>
            <p:ph type="body" sz="quarter" idx="15"/>
          </p:nvPr>
        </p:nvSpPr>
        <p:spPr/>
        <p:txBody>
          <a:bodyPr/>
          <a:lstStyle/>
          <a:p>
            <a:endParaRPr lang="en-US"/>
          </a:p>
        </p:txBody>
      </p:sp>
      <p:sp>
        <p:nvSpPr>
          <p:cNvPr id="9" name="Text Placeholder 3">
            <a:extLst>
              <a:ext uri="{FF2B5EF4-FFF2-40B4-BE49-F238E27FC236}">
                <a16:creationId xmlns:a16="http://schemas.microsoft.com/office/drawing/2014/main" id="{84A6FEDF-B692-38CD-E288-9738900696B2}"/>
              </a:ext>
            </a:extLst>
          </p:cNvPr>
          <p:cNvSpPr txBox="1">
            <a:spLocks/>
          </p:cNvSpPr>
          <p:nvPr/>
        </p:nvSpPr>
        <p:spPr>
          <a:xfrm>
            <a:off x="4224629" y="6654817"/>
            <a:ext cx="3749040" cy="266128"/>
          </a:xfrm>
          <a:prstGeom prst="rect">
            <a:avLst/>
          </a:prstGeom>
        </p:spPr>
        <p:txBody>
          <a:bodyPr vert="horz" lIns="0" tIns="0" rIns="0" bIns="0" rtlCol="0">
            <a:normAutofit/>
          </a:bodyPr>
          <a:lstStyle>
            <a:lvl1pPr marL="0" indent="0" algn="ctr" defTabSz="914400" rtl="0" eaLnBrk="1" latinLnBrk="0" hangingPunct="1">
              <a:lnSpc>
                <a:spcPct val="100000"/>
              </a:lnSpc>
              <a:spcBef>
                <a:spcPts val="600"/>
              </a:spcBef>
              <a:spcAft>
                <a:spcPts val="600"/>
              </a:spcAft>
              <a:buClr>
                <a:schemeClr val="accent1"/>
              </a:buClr>
              <a:buFont typeface="Arial" panose="020B0604020202020204" pitchFamily="34" charset="0"/>
              <a:buNone/>
              <a:defRPr sz="9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tx1"/>
                </a:solidFill>
              </a:rPr>
              <a:t>UUR</a:t>
            </a:r>
            <a:endParaRPr lang="en-US" sz="1200" dirty="0">
              <a:solidFill>
                <a:schemeClr val="tx1"/>
              </a:solidFill>
            </a:endParaRPr>
          </a:p>
        </p:txBody>
      </p:sp>
      <p:pic>
        <p:nvPicPr>
          <p:cNvPr id="10" name="Picture 9">
            <a:extLst>
              <a:ext uri="{FF2B5EF4-FFF2-40B4-BE49-F238E27FC236}">
                <a16:creationId xmlns:a16="http://schemas.microsoft.com/office/drawing/2014/main" id="{CD43E721-DF49-39C6-9E40-2CFA0BF2E5BB}"/>
              </a:ext>
            </a:extLst>
          </p:cNvPr>
          <p:cNvPicPr>
            <a:picLocks noChangeAspect="1"/>
          </p:cNvPicPr>
          <p:nvPr/>
        </p:nvPicPr>
        <p:blipFill>
          <a:blip r:embed="rId3"/>
          <a:stretch>
            <a:fillRect/>
          </a:stretch>
        </p:blipFill>
        <p:spPr>
          <a:xfrm>
            <a:off x="9192870" y="1005798"/>
            <a:ext cx="1256602" cy="1227987"/>
          </a:xfrm>
          <a:prstGeom prst="rect">
            <a:avLst/>
          </a:prstGeom>
        </p:spPr>
      </p:pic>
      <p:pic>
        <p:nvPicPr>
          <p:cNvPr id="11" name="Picture 10" descr="Flux Supercomputing Workload Manager Hits Milestones in Advance of Supporting Exascale Science">
            <a:extLst>
              <a:ext uri="{FF2B5EF4-FFF2-40B4-BE49-F238E27FC236}">
                <a16:creationId xmlns:a16="http://schemas.microsoft.com/office/drawing/2014/main" id="{41ACB3E5-8C72-44DE-9627-C04BA38F5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416" y="1194767"/>
            <a:ext cx="1360896" cy="103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7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E3ED9-248E-D817-1329-5C6458275D2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26120C-CA3C-502A-98FF-4ACCA83461CA}"/>
              </a:ext>
            </a:extLst>
          </p:cNvPr>
          <p:cNvSpPr>
            <a:spLocks noGrp="1"/>
          </p:cNvSpPr>
          <p:nvPr>
            <p:ph idx="12"/>
          </p:nvPr>
        </p:nvSpPr>
        <p:spPr/>
        <p:txBody>
          <a:bodyPr>
            <a:normAutofit fontScale="92500" lnSpcReduction="20000"/>
          </a:bodyPr>
          <a:lstStyle/>
          <a:p>
            <a:pPr marL="0" indent="0">
              <a:buNone/>
            </a:pPr>
            <a:endParaRPr lang="en-US" dirty="0"/>
          </a:p>
          <a:p>
            <a:pPr marL="0" indent="0">
              <a:buNone/>
            </a:pPr>
            <a:r>
              <a:rPr lang="en-US" dirty="0"/>
              <a:t>	--</a:t>
            </a:r>
            <a:r>
              <a:rPr lang="en-US" dirty="0" err="1"/>
              <a:t>setattr</a:t>
            </a:r>
            <a:r>
              <a:rPr lang="en-US" dirty="0"/>
              <a:t>=</a:t>
            </a:r>
            <a:r>
              <a:rPr lang="en-US" dirty="0" err="1"/>
              <a:t>beeond_filestorage</a:t>
            </a:r>
            <a:r>
              <a:rPr lang="en-US" dirty="0"/>
              <a:t>=</a:t>
            </a:r>
            <a:r>
              <a:rPr lang="en-US" b="1" dirty="0"/>
              <a:t>NVMe</a:t>
            </a:r>
            <a:r>
              <a:rPr lang="en-US" dirty="0"/>
              <a:t> </a:t>
            </a:r>
            <a:r>
              <a:rPr lang="en-US" dirty="0">
                <a:sym typeface="Wingdings" pitchFamily="2" charset="2"/>
              </a:rPr>
              <a:t>---  Disk format and device drivers loaded </a:t>
            </a:r>
          </a:p>
          <a:p>
            <a:pPr algn="l">
              <a:spcBef>
                <a:spcPts val="750"/>
              </a:spcBef>
            </a:pP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modprobe</a:t>
            </a: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nvmet</a:t>
            </a:r>
            <a:endParaRPr lang="en-US" b="0" i="0" u="none" strike="noStrike" dirty="0">
              <a:solidFill>
                <a:srgbClr val="172B4D"/>
              </a:solidFill>
              <a:effectLst/>
              <a:latin typeface="-apple-system"/>
            </a:endParaRPr>
          </a:p>
          <a:p>
            <a:pPr algn="l">
              <a:spcBef>
                <a:spcPts val="750"/>
              </a:spcBef>
            </a:pP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modprobe</a:t>
            </a: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nvmet-rdma</a:t>
            </a:r>
            <a:endParaRPr lang="en-US" b="0" i="0" u="none" strike="noStrike" dirty="0">
              <a:solidFill>
                <a:srgbClr val="172B4D"/>
              </a:solidFill>
              <a:effectLst/>
              <a:latin typeface="-apple-system"/>
            </a:endParaRPr>
          </a:p>
          <a:p>
            <a:pPr algn="l">
              <a:spcBef>
                <a:spcPts val="750"/>
              </a:spcBef>
            </a:pP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modprobe</a:t>
            </a: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nvme-rdma</a:t>
            </a:r>
            <a:endParaRPr lang="en-US" b="0" i="0" u="none" strike="noStrike" dirty="0">
              <a:solidFill>
                <a:srgbClr val="172B4D"/>
              </a:solidFill>
              <a:effectLst/>
              <a:latin typeface="-apple-system"/>
            </a:endParaRPr>
          </a:p>
          <a:p>
            <a:pPr algn="l">
              <a:spcBef>
                <a:spcPts val="750"/>
              </a:spcBef>
            </a:pP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lsmod</a:t>
            </a:r>
            <a:r>
              <a:rPr lang="en-US" b="0" i="0" u="none" strike="noStrike" dirty="0">
                <a:solidFill>
                  <a:srgbClr val="172B4D"/>
                </a:solidFill>
                <a:effectLst/>
                <a:latin typeface="-apple-system"/>
              </a:rPr>
              <a:t> | grep </a:t>
            </a:r>
            <a:r>
              <a:rPr lang="en-US" b="0" i="0" u="none" strike="noStrike" dirty="0" err="1">
                <a:solidFill>
                  <a:srgbClr val="172B4D"/>
                </a:solidFill>
                <a:effectLst/>
                <a:latin typeface="-apple-system"/>
              </a:rPr>
              <a:t>nvme</a:t>
            </a:r>
            <a:endParaRPr lang="en-US" b="0" i="0" u="none" strike="noStrike" dirty="0">
              <a:solidFill>
                <a:srgbClr val="172B4D"/>
              </a:solidFill>
              <a:effectLst/>
              <a:latin typeface="-apple-system"/>
            </a:endParaRPr>
          </a:p>
          <a:p>
            <a:pPr algn="l">
              <a:spcBef>
                <a:spcPts val="750"/>
              </a:spcBef>
            </a:pP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mkdir</a:t>
            </a:r>
            <a:r>
              <a:rPr lang="en-US" b="0" i="0" u="none" strike="noStrike" dirty="0">
                <a:solidFill>
                  <a:srgbClr val="172B4D"/>
                </a:solidFill>
                <a:effectLst/>
                <a:latin typeface="-apple-system"/>
              </a:rPr>
              <a:t> /sys/kernel/config/</a:t>
            </a:r>
            <a:r>
              <a:rPr lang="en-US" b="0" i="0" u="none" strike="noStrike" dirty="0" err="1">
                <a:solidFill>
                  <a:srgbClr val="172B4D"/>
                </a:solidFill>
                <a:effectLst/>
                <a:latin typeface="-apple-system"/>
              </a:rPr>
              <a:t>nvmet</a:t>
            </a:r>
            <a:r>
              <a:rPr lang="en-US" b="0" i="0" u="none" strike="noStrike" dirty="0">
                <a:solidFill>
                  <a:srgbClr val="172B4D"/>
                </a:solidFill>
                <a:effectLst/>
                <a:latin typeface="-apple-system"/>
              </a:rPr>
              <a:t>/subsystems</a:t>
            </a:r>
            <a:r>
              <a:rPr lang="en-US" dirty="0">
                <a:solidFill>
                  <a:srgbClr val="172B4D"/>
                </a:solidFill>
                <a:latin typeface="-apple-system"/>
              </a:rPr>
              <a:t>/</a:t>
            </a:r>
            <a:r>
              <a:rPr lang="en-US" sz="1800" dirty="0">
                <a:solidFill>
                  <a:srgbClr val="172B4D"/>
                </a:solidFill>
                <a:latin typeface="-apple-system"/>
              </a:rPr>
              <a:t> &lt; Subsystem </a:t>
            </a:r>
            <a:r>
              <a:rPr lang="en-US" sz="1800" dirty="0" err="1">
                <a:solidFill>
                  <a:srgbClr val="172B4D"/>
                </a:solidFill>
                <a:latin typeface="-apple-system"/>
              </a:rPr>
              <a:t>NqN</a:t>
            </a:r>
            <a:r>
              <a:rPr lang="en-US" sz="1800" dirty="0">
                <a:solidFill>
                  <a:srgbClr val="172B4D"/>
                </a:solidFill>
                <a:latin typeface="-apple-system"/>
              </a:rPr>
              <a:t> (I used DNS name)&gt;</a:t>
            </a:r>
            <a:r>
              <a:rPr lang="en-US" sz="1800" b="0" i="0" u="none" strike="noStrike" dirty="0">
                <a:solidFill>
                  <a:srgbClr val="172B4D"/>
                </a:solidFill>
                <a:effectLst/>
                <a:latin typeface="-apple-system"/>
              </a:rPr>
              <a:t> </a:t>
            </a:r>
          </a:p>
          <a:p>
            <a:pPr algn="l">
              <a:spcBef>
                <a:spcPts val="750"/>
              </a:spcBef>
            </a:pPr>
            <a:r>
              <a:rPr lang="en-US" b="0" i="0" u="none" strike="noStrike" dirty="0">
                <a:solidFill>
                  <a:srgbClr val="172B4D"/>
                </a:solidFill>
                <a:effectLst/>
                <a:latin typeface="-apple-system"/>
              </a:rPr>
              <a:t>   cd /sys/kernel/config/</a:t>
            </a:r>
            <a:r>
              <a:rPr lang="en-US" b="0" i="0" u="none" strike="noStrike" dirty="0" err="1">
                <a:solidFill>
                  <a:srgbClr val="172B4D"/>
                </a:solidFill>
                <a:effectLst/>
                <a:latin typeface="-apple-system"/>
              </a:rPr>
              <a:t>nvmet</a:t>
            </a:r>
            <a:r>
              <a:rPr lang="en-US" b="0" i="0" u="none" strike="noStrike" dirty="0">
                <a:solidFill>
                  <a:srgbClr val="172B4D"/>
                </a:solidFill>
                <a:effectLst/>
                <a:latin typeface="-apple-system"/>
              </a:rPr>
              <a:t>/subsystems/</a:t>
            </a:r>
            <a:r>
              <a:rPr lang="en-US" sz="1800" dirty="0">
                <a:solidFill>
                  <a:srgbClr val="172B4D"/>
                </a:solidFill>
                <a:latin typeface="-apple-system"/>
              </a:rPr>
              <a:t> &lt; Subsystem </a:t>
            </a:r>
            <a:r>
              <a:rPr lang="en-US" sz="1800" dirty="0" err="1">
                <a:solidFill>
                  <a:srgbClr val="172B4D"/>
                </a:solidFill>
                <a:latin typeface="-apple-system"/>
              </a:rPr>
              <a:t>NqN</a:t>
            </a:r>
            <a:r>
              <a:rPr lang="en-US" sz="1800" dirty="0">
                <a:solidFill>
                  <a:srgbClr val="172B4D"/>
                </a:solidFill>
                <a:latin typeface="-apple-system"/>
              </a:rPr>
              <a:t> (I used DNS name)&gt;</a:t>
            </a:r>
            <a:r>
              <a:rPr lang="en-US" sz="1800" b="0" i="0" u="none" strike="noStrike" dirty="0">
                <a:solidFill>
                  <a:srgbClr val="172B4D"/>
                </a:solidFill>
                <a:effectLst/>
                <a:latin typeface="-apple-system"/>
              </a:rPr>
              <a:t> </a:t>
            </a:r>
          </a:p>
          <a:p>
            <a:pPr algn="l">
              <a:spcBef>
                <a:spcPts val="750"/>
              </a:spcBef>
            </a:pPr>
            <a:r>
              <a:rPr lang="en-US" b="0" i="0" u="none" strike="noStrike" dirty="0">
                <a:solidFill>
                  <a:srgbClr val="172B4D"/>
                </a:solidFill>
                <a:effectLst/>
                <a:latin typeface="-apple-system"/>
              </a:rPr>
              <a:t>   echo 1 &gt; </a:t>
            </a:r>
            <a:r>
              <a:rPr lang="en-US" b="0" i="0" u="none" strike="noStrike" dirty="0" err="1">
                <a:solidFill>
                  <a:srgbClr val="172B4D"/>
                </a:solidFill>
                <a:effectLst/>
                <a:latin typeface="-apple-system"/>
              </a:rPr>
              <a:t>attr_allow_any_host</a:t>
            </a:r>
            <a:endParaRPr lang="en-US" b="0" i="0" u="none" strike="noStrike" dirty="0">
              <a:solidFill>
                <a:srgbClr val="172B4D"/>
              </a:solidFill>
              <a:effectLst/>
              <a:latin typeface="-apple-system"/>
            </a:endParaRPr>
          </a:p>
          <a:p>
            <a:pPr algn="l">
              <a:spcBef>
                <a:spcPts val="750"/>
              </a:spcBef>
            </a:pP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mkdir</a:t>
            </a:r>
            <a:r>
              <a:rPr lang="en-US" b="0" i="0" u="none" strike="noStrike" dirty="0">
                <a:solidFill>
                  <a:srgbClr val="172B4D"/>
                </a:solidFill>
                <a:effectLst/>
                <a:latin typeface="-apple-system"/>
              </a:rPr>
              <a:t> namespaces/10</a:t>
            </a:r>
          </a:p>
          <a:p>
            <a:pPr algn="l">
              <a:spcBef>
                <a:spcPts val="750"/>
              </a:spcBef>
            </a:pPr>
            <a:r>
              <a:rPr lang="en-US" b="0" i="0" u="none" strike="noStrike" dirty="0">
                <a:solidFill>
                  <a:srgbClr val="172B4D"/>
                </a:solidFill>
                <a:effectLst/>
                <a:latin typeface="-apple-system"/>
              </a:rPr>
              <a:t>   cd namespaces/10/</a:t>
            </a:r>
          </a:p>
          <a:p>
            <a:pPr algn="l">
              <a:spcBef>
                <a:spcPts val="750"/>
              </a:spcBef>
            </a:pP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nvme</a:t>
            </a:r>
            <a:r>
              <a:rPr lang="en-US" b="0" i="0" u="none" strike="noStrike" dirty="0">
                <a:solidFill>
                  <a:srgbClr val="172B4D"/>
                </a:solidFill>
                <a:effectLst/>
                <a:latin typeface="-apple-system"/>
              </a:rPr>
              <a:t> list</a:t>
            </a:r>
          </a:p>
          <a:p>
            <a:pPr algn="l">
              <a:spcBef>
                <a:spcPts val="750"/>
              </a:spcBef>
            </a:pPr>
            <a:r>
              <a:rPr lang="en-US" b="0" i="0" u="none" strike="noStrike" dirty="0">
                <a:solidFill>
                  <a:srgbClr val="172B4D"/>
                </a:solidFill>
                <a:effectLst/>
                <a:latin typeface="-apple-system"/>
              </a:rPr>
              <a:t>   echo -n /dev/nvme1n1 &gt; </a:t>
            </a:r>
            <a:r>
              <a:rPr lang="en-US" b="0" i="0" u="none" strike="noStrike" dirty="0" err="1">
                <a:solidFill>
                  <a:srgbClr val="172B4D"/>
                </a:solidFill>
                <a:effectLst/>
                <a:latin typeface="-apple-system"/>
              </a:rPr>
              <a:t>device_path</a:t>
            </a:r>
            <a:endParaRPr lang="en-US" b="0" i="0" u="none" strike="noStrike" dirty="0">
              <a:solidFill>
                <a:srgbClr val="172B4D"/>
              </a:solidFill>
              <a:effectLst/>
              <a:latin typeface="-apple-system"/>
            </a:endParaRPr>
          </a:p>
          <a:p>
            <a:pPr algn="l">
              <a:spcBef>
                <a:spcPts val="750"/>
              </a:spcBef>
            </a:pPr>
            <a:r>
              <a:rPr lang="en-US" b="0" i="0" u="none" strike="noStrike" dirty="0">
                <a:solidFill>
                  <a:srgbClr val="172B4D"/>
                </a:solidFill>
                <a:effectLst/>
                <a:latin typeface="-apple-system"/>
              </a:rPr>
              <a:t>   echo 1 &gt; enable</a:t>
            </a:r>
          </a:p>
          <a:p>
            <a:pPr algn="l">
              <a:spcBef>
                <a:spcPts val="750"/>
              </a:spcBef>
            </a:pP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mkdir</a:t>
            </a:r>
            <a:r>
              <a:rPr lang="en-US" b="0" i="0" u="none" strike="noStrike" dirty="0">
                <a:solidFill>
                  <a:srgbClr val="172B4D"/>
                </a:solidFill>
                <a:effectLst/>
                <a:latin typeface="-apple-system"/>
              </a:rPr>
              <a:t> /sys/kernel/config/</a:t>
            </a:r>
            <a:r>
              <a:rPr lang="en-US" b="0" i="0" u="none" strike="noStrike" dirty="0" err="1">
                <a:solidFill>
                  <a:srgbClr val="172B4D"/>
                </a:solidFill>
                <a:effectLst/>
                <a:latin typeface="-apple-system"/>
              </a:rPr>
              <a:t>nvmet</a:t>
            </a:r>
            <a:r>
              <a:rPr lang="en-US" b="0" i="0" u="none" strike="noStrike" dirty="0">
                <a:solidFill>
                  <a:srgbClr val="172B4D"/>
                </a:solidFill>
                <a:effectLst/>
                <a:latin typeface="-apple-system"/>
              </a:rPr>
              <a:t>/ports/1</a:t>
            </a:r>
          </a:p>
          <a:p>
            <a:pPr algn="l">
              <a:spcBef>
                <a:spcPts val="750"/>
              </a:spcBef>
            </a:pPr>
            <a:r>
              <a:rPr lang="en-US" b="0" i="0" u="none" strike="noStrike" dirty="0">
                <a:solidFill>
                  <a:srgbClr val="172B4D"/>
                </a:solidFill>
                <a:effectLst/>
                <a:latin typeface="-apple-system"/>
              </a:rPr>
              <a:t>   </a:t>
            </a:r>
            <a:r>
              <a:rPr lang="en-US" b="0" i="0" u="none" strike="noStrike" dirty="0" err="1">
                <a:solidFill>
                  <a:srgbClr val="172B4D"/>
                </a:solidFill>
                <a:effectLst/>
                <a:latin typeface="-apple-system"/>
              </a:rPr>
              <a:t>pushd</a:t>
            </a:r>
            <a:r>
              <a:rPr lang="en-US" b="0" i="0" u="none" strike="noStrike" dirty="0">
                <a:solidFill>
                  <a:srgbClr val="172B4D"/>
                </a:solidFill>
                <a:effectLst/>
                <a:latin typeface="-apple-system"/>
              </a:rPr>
              <a:t> /sys/kernel/config/</a:t>
            </a:r>
            <a:r>
              <a:rPr lang="en-US" b="0" i="0" u="none" strike="noStrike" dirty="0" err="1">
                <a:solidFill>
                  <a:srgbClr val="172B4D"/>
                </a:solidFill>
                <a:effectLst/>
                <a:latin typeface="-apple-system"/>
              </a:rPr>
              <a:t>nvmet</a:t>
            </a:r>
            <a:r>
              <a:rPr lang="en-US" b="0" i="0" u="none" strike="noStrike" dirty="0">
                <a:solidFill>
                  <a:srgbClr val="172B4D"/>
                </a:solidFill>
                <a:effectLst/>
                <a:latin typeface="-apple-system"/>
              </a:rPr>
              <a:t>/ports/1</a:t>
            </a:r>
          </a:p>
          <a:p>
            <a:pPr marL="0" indent="0">
              <a:buNone/>
            </a:pPr>
            <a:endParaRPr lang="en-US" dirty="0"/>
          </a:p>
        </p:txBody>
      </p:sp>
      <p:sp>
        <p:nvSpPr>
          <p:cNvPr id="3" name="Title 2">
            <a:extLst>
              <a:ext uri="{FF2B5EF4-FFF2-40B4-BE49-F238E27FC236}">
                <a16:creationId xmlns:a16="http://schemas.microsoft.com/office/drawing/2014/main" id="{920B6993-6DEF-2395-FC59-F847EB58C78E}"/>
              </a:ext>
            </a:extLst>
          </p:cNvPr>
          <p:cNvSpPr>
            <a:spLocks noGrp="1"/>
          </p:cNvSpPr>
          <p:nvPr>
            <p:ph type="title"/>
          </p:nvPr>
        </p:nvSpPr>
        <p:spPr/>
        <p:txBody>
          <a:bodyPr>
            <a:normAutofit/>
          </a:bodyPr>
          <a:lstStyle/>
          <a:p>
            <a:pPr algn="ctr"/>
            <a:r>
              <a:rPr lang="en-US" dirty="0"/>
              <a:t>Flux Deployment of Sunfish Burst Buffer</a:t>
            </a:r>
          </a:p>
        </p:txBody>
      </p:sp>
      <p:sp>
        <p:nvSpPr>
          <p:cNvPr id="5" name="Text Placeholder 4">
            <a:extLst>
              <a:ext uri="{FF2B5EF4-FFF2-40B4-BE49-F238E27FC236}">
                <a16:creationId xmlns:a16="http://schemas.microsoft.com/office/drawing/2014/main" id="{316E7C48-E32A-34A3-96F1-D84A785FF413}"/>
              </a:ext>
            </a:extLst>
          </p:cNvPr>
          <p:cNvSpPr>
            <a:spLocks noGrp="1"/>
          </p:cNvSpPr>
          <p:nvPr>
            <p:ph type="body" sz="quarter" idx="14"/>
          </p:nvPr>
        </p:nvSpPr>
        <p:spPr/>
        <p:txBody>
          <a:bodyPr/>
          <a:lstStyle/>
          <a:p>
            <a:endParaRPr lang="en-US"/>
          </a:p>
        </p:txBody>
      </p:sp>
      <p:sp>
        <p:nvSpPr>
          <p:cNvPr id="6" name="Can 5">
            <a:extLst>
              <a:ext uri="{FF2B5EF4-FFF2-40B4-BE49-F238E27FC236}">
                <a16:creationId xmlns:a16="http://schemas.microsoft.com/office/drawing/2014/main" id="{5448C995-9F9C-10A0-F9D2-4123F0AA8EE7}"/>
              </a:ext>
            </a:extLst>
          </p:cNvPr>
          <p:cNvSpPr/>
          <p:nvPr/>
        </p:nvSpPr>
        <p:spPr>
          <a:xfrm>
            <a:off x="8593009" y="3536920"/>
            <a:ext cx="2303171" cy="2590800"/>
          </a:xfrm>
          <a:prstGeom prst="can">
            <a:avLst/>
          </a:prstGeom>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a:extLst>
              <a:ext uri="{FF2B5EF4-FFF2-40B4-BE49-F238E27FC236}">
                <a16:creationId xmlns:a16="http://schemas.microsoft.com/office/drawing/2014/main" id="{8CD27D24-F8A4-E847-98AA-A3BD07AB14D3}"/>
              </a:ext>
            </a:extLst>
          </p:cNvPr>
          <p:cNvSpPr>
            <a:spLocks noGrp="1"/>
          </p:cNvSpPr>
          <p:nvPr>
            <p:ph type="body" sz="quarter" idx="15"/>
          </p:nvPr>
        </p:nvSpPr>
        <p:spPr>
          <a:xfrm>
            <a:off x="4224629" y="6654817"/>
            <a:ext cx="3749040" cy="266128"/>
          </a:xfrm>
        </p:spPr>
        <p:txBody>
          <a:bodyPr>
            <a:normAutofit/>
          </a:bodyPr>
          <a:lstStyle/>
          <a:p>
            <a:r>
              <a:rPr lang="en-US" sz="1200" dirty="0">
                <a:solidFill>
                  <a:schemeClr val="tx1"/>
                </a:solidFill>
              </a:rPr>
              <a:t>UUR</a:t>
            </a:r>
          </a:p>
        </p:txBody>
      </p:sp>
      <p:pic>
        <p:nvPicPr>
          <p:cNvPr id="8" name="Picture 7" descr="Flux Supercomputing Workload Manager Hits Milestones in Advance of Supporting Exascale Science">
            <a:extLst>
              <a:ext uri="{FF2B5EF4-FFF2-40B4-BE49-F238E27FC236}">
                <a16:creationId xmlns:a16="http://schemas.microsoft.com/office/drawing/2014/main" id="{8D1FB7C9-19B7-A6E5-3B66-721993049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709" y="2041545"/>
            <a:ext cx="1360896" cy="103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6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D8201-EC83-4BD3-C4EF-B03B4CAEFFF5}"/>
              </a:ext>
            </a:extLst>
          </p:cNvPr>
          <p:cNvSpPr>
            <a:spLocks noGrp="1"/>
          </p:cNvSpPr>
          <p:nvPr>
            <p:ph type="title"/>
          </p:nvPr>
        </p:nvSpPr>
        <p:spPr/>
        <p:txBody>
          <a:bodyPr/>
          <a:lstStyle/>
          <a:p>
            <a:pPr algn="ctr"/>
            <a:r>
              <a:rPr lang="en-US" dirty="0"/>
              <a:t>Problem Statement and </a:t>
            </a:r>
            <a:r>
              <a:rPr lang="en-US" dirty="0" err="1"/>
              <a:t>Cdi</a:t>
            </a:r>
            <a:endParaRPr lang="en-US" dirty="0"/>
          </a:p>
        </p:txBody>
      </p:sp>
      <p:sp>
        <p:nvSpPr>
          <p:cNvPr id="3" name="Content Placeholder 2">
            <a:extLst>
              <a:ext uri="{FF2B5EF4-FFF2-40B4-BE49-F238E27FC236}">
                <a16:creationId xmlns:a16="http://schemas.microsoft.com/office/drawing/2014/main" id="{DB0C3D2A-D96D-C2B4-C3F7-86E1BD10ED70}"/>
              </a:ext>
            </a:extLst>
          </p:cNvPr>
          <p:cNvSpPr>
            <a:spLocks noGrp="1"/>
          </p:cNvSpPr>
          <p:nvPr>
            <p:ph idx="1"/>
          </p:nvPr>
        </p:nvSpPr>
        <p:spPr>
          <a:xfrm>
            <a:off x="509058" y="914400"/>
            <a:ext cx="10456433" cy="5412739"/>
          </a:xfrm>
        </p:spPr>
        <p:txBody>
          <a:bodyPr>
            <a:noAutofit/>
          </a:bodyPr>
          <a:lstStyle/>
          <a:p>
            <a:r>
              <a:rPr lang="en-US" sz="1600" dirty="0"/>
              <a:t>We are wanting to improve granular HPC and Cloud resource utilization, improving batch job throughput, and allow us to create new software-defined HPC and Cloud architectures and applications.</a:t>
            </a:r>
          </a:p>
          <a:p>
            <a:pPr marL="0" indent="0">
              <a:buNone/>
            </a:pPr>
            <a:endParaRPr lang="en-US" sz="1600" dirty="0"/>
          </a:p>
          <a:p>
            <a:pPr marL="0" indent="0">
              <a:buNone/>
            </a:pPr>
            <a:endParaRPr lang="en-US" sz="1600" dirty="0"/>
          </a:p>
          <a:p>
            <a:r>
              <a:rPr lang="en-US" sz="1600" dirty="0"/>
              <a:t>Whenever we leave stranded resources in each node, we are wasting HPC and Cloud system performance .  Implementation of Composable Disaggregated Infrastructure (CDI) allows us to share some HPC resources across multiple interactive and batch jobs improving resource utilization and allowing us to create new additional machine features, that we can make use of.</a:t>
            </a:r>
          </a:p>
          <a:p>
            <a:r>
              <a:rPr lang="en-US" sz="1600" dirty="0"/>
              <a:t>We want to maximize our capital investment in new Cloud and HPC/AI machines, which are being asked to run more diversified workloads.  CDI also allows Admins to make software-defined compute platforms for specific batch and interactive jobs. </a:t>
            </a:r>
          </a:p>
          <a:p>
            <a:r>
              <a:rPr lang="en-US" sz="1800" dirty="0"/>
              <a:t>Workload Manager Integration with CDI Management enables us to: </a:t>
            </a:r>
          </a:p>
          <a:p>
            <a:pPr lvl="2"/>
            <a:r>
              <a:rPr lang="en-US" sz="1400" dirty="0">
                <a:solidFill>
                  <a:srgbClr val="FF0000"/>
                </a:solidFill>
              </a:rPr>
              <a:t>Allocate dynamic, fast, parallel, and Near-Node filesystems for compute nodes</a:t>
            </a:r>
          </a:p>
          <a:p>
            <a:pPr lvl="2"/>
            <a:r>
              <a:rPr lang="en-US" sz="1400" dirty="0">
                <a:solidFill>
                  <a:srgbClr val="FF0000"/>
                </a:solidFill>
              </a:rPr>
              <a:t>Manage configuration of high-speed fabrics (e.g. optimize link configuration)  </a:t>
            </a:r>
            <a:endParaRPr lang="en-US" sz="1400" dirty="0"/>
          </a:p>
          <a:p>
            <a:pPr lvl="2"/>
            <a:r>
              <a:rPr lang="en-US" sz="1400" dirty="0"/>
              <a:t>Manage Fabric-Attached Memory (FAM) over CXL and PCIe</a:t>
            </a:r>
          </a:p>
          <a:p>
            <a:pPr lvl="2"/>
            <a:r>
              <a:rPr lang="en-US" sz="1400" dirty="0"/>
              <a:t>Allocate AI/ML accelerators between HPC batch jobs regardless of the high-speed network architecture</a:t>
            </a:r>
          </a:p>
        </p:txBody>
      </p:sp>
      <p:sp>
        <p:nvSpPr>
          <p:cNvPr id="4" name="Slide Number Placeholder 3">
            <a:extLst>
              <a:ext uri="{FF2B5EF4-FFF2-40B4-BE49-F238E27FC236}">
                <a16:creationId xmlns:a16="http://schemas.microsoft.com/office/drawing/2014/main" id="{FBB0AF2A-FC12-FBE4-CF7D-C22A1CD434A8}"/>
              </a:ext>
            </a:extLst>
          </p:cNvPr>
          <p:cNvSpPr>
            <a:spLocks noGrp="1"/>
          </p:cNvSpPr>
          <p:nvPr>
            <p:ph type="sldNum" sz="quarter" idx="4"/>
          </p:nvPr>
        </p:nvSpPr>
        <p:spPr/>
        <p:txBody>
          <a:bodyPr/>
          <a:lstStyle/>
          <a:p>
            <a:fld id="{6FB6B91F-BB11-E946-B7F6-1372EDB8DEC1}" type="slidenum">
              <a:rPr lang="en-US" smtClean="0"/>
              <a:pPr/>
              <a:t>3</a:t>
            </a:fld>
            <a:endParaRPr lang="en-US" dirty="0"/>
          </a:p>
        </p:txBody>
      </p:sp>
      <p:pic>
        <p:nvPicPr>
          <p:cNvPr id="1026" name="Picture 2" descr="Liquid and immersion is the new cool at Supercomputing '22 • The Register">
            <a:extLst>
              <a:ext uri="{FF2B5EF4-FFF2-40B4-BE49-F238E27FC236}">
                <a16:creationId xmlns:a16="http://schemas.microsoft.com/office/drawing/2014/main" id="{E0F68C38-78DA-5C26-2370-9FA2C8A6A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400" y="1377299"/>
            <a:ext cx="1656080" cy="9277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854E26B2-2783-ECF9-BC08-E0302D7E87A4}"/>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433382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69D88-B26F-8F76-20C9-43EFE633FC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31C0D0-DF55-38EF-0146-7942A4840E7D}"/>
              </a:ext>
            </a:extLst>
          </p:cNvPr>
          <p:cNvSpPr>
            <a:spLocks noGrp="1"/>
          </p:cNvSpPr>
          <p:nvPr>
            <p:ph idx="12"/>
          </p:nvPr>
        </p:nvSpPr>
        <p:spPr/>
        <p:txBody>
          <a:bodyPr/>
          <a:lstStyle/>
          <a:p>
            <a:pPr marL="0" indent="0">
              <a:buNone/>
            </a:pPr>
            <a:endParaRPr lang="en-US" dirty="0"/>
          </a:p>
          <a:p>
            <a:pPr marL="0" indent="0">
              <a:buNone/>
            </a:pPr>
            <a:r>
              <a:rPr lang="en-US" dirty="0"/>
              <a:t>	--</a:t>
            </a:r>
            <a:r>
              <a:rPr lang="en-US" dirty="0" err="1"/>
              <a:t>setattr</a:t>
            </a:r>
            <a:r>
              <a:rPr lang="en-US" dirty="0"/>
              <a:t>=</a:t>
            </a:r>
            <a:r>
              <a:rPr lang="en-US" dirty="0" err="1"/>
              <a:t>sunfishbb</a:t>
            </a:r>
            <a:r>
              <a:rPr lang="en-US" dirty="0"/>
              <a:t>=</a:t>
            </a:r>
            <a:r>
              <a:rPr lang="en-US" dirty="0" err="1"/>
              <a:t>nvmesubsystem</a:t>
            </a:r>
            <a:r>
              <a:rPr lang="en-US" dirty="0"/>
              <a:t>:&lt;subsystem quantity on each node&gt;</a:t>
            </a:r>
            <a:r>
              <a:rPr lang="en-US" b="0" i="0" dirty="0">
                <a:solidFill>
                  <a:srgbClr val="333333"/>
                </a:solidFill>
                <a:effectLst/>
                <a:latin typeface="Consolas" panose="020B0609020204030204" pitchFamily="49" charset="0"/>
              </a:rPr>
              <a:t> </a:t>
            </a:r>
          </a:p>
          <a:p>
            <a:pPr marL="0" indent="0">
              <a:buNone/>
            </a:pPr>
            <a:r>
              <a:rPr lang="en-US" dirty="0"/>
              <a:t>	</a:t>
            </a:r>
          </a:p>
          <a:p>
            <a:pPr marL="0" indent="0">
              <a:buNone/>
            </a:pPr>
            <a:endParaRPr lang="en-US" dirty="0"/>
          </a:p>
        </p:txBody>
      </p:sp>
      <p:sp>
        <p:nvSpPr>
          <p:cNvPr id="3" name="Title 2">
            <a:extLst>
              <a:ext uri="{FF2B5EF4-FFF2-40B4-BE49-F238E27FC236}">
                <a16:creationId xmlns:a16="http://schemas.microsoft.com/office/drawing/2014/main" id="{79BED248-6B24-6D9C-15B7-5E5574ED861F}"/>
              </a:ext>
            </a:extLst>
          </p:cNvPr>
          <p:cNvSpPr>
            <a:spLocks noGrp="1"/>
          </p:cNvSpPr>
          <p:nvPr>
            <p:ph type="title"/>
          </p:nvPr>
        </p:nvSpPr>
        <p:spPr/>
        <p:txBody>
          <a:bodyPr>
            <a:normAutofit/>
          </a:bodyPr>
          <a:lstStyle/>
          <a:p>
            <a:pPr algn="ctr"/>
            <a:r>
              <a:rPr lang="en-US" dirty="0"/>
              <a:t>Flux Deployment of Sunfish Burst Buffer</a:t>
            </a:r>
          </a:p>
        </p:txBody>
      </p:sp>
      <p:sp>
        <p:nvSpPr>
          <p:cNvPr id="4" name="Text Placeholder 3">
            <a:extLst>
              <a:ext uri="{FF2B5EF4-FFF2-40B4-BE49-F238E27FC236}">
                <a16:creationId xmlns:a16="http://schemas.microsoft.com/office/drawing/2014/main" id="{8749E18E-4D20-3564-F2B0-98BDA471C5C8}"/>
              </a:ext>
            </a:extLst>
          </p:cNvPr>
          <p:cNvSpPr>
            <a:spLocks noGrp="1"/>
          </p:cNvSpPr>
          <p:nvPr>
            <p:ph type="body" sz="quarter" idx="15"/>
          </p:nvPr>
        </p:nvSpPr>
        <p:spPr>
          <a:xfrm>
            <a:off x="4224629" y="6654817"/>
            <a:ext cx="3749040" cy="266128"/>
          </a:xfrm>
        </p:spPr>
        <p:txBody>
          <a:bodyPr>
            <a:normAutofit/>
          </a:bodyPr>
          <a:lstStyle/>
          <a:p>
            <a:r>
              <a:rPr lang="en-US" sz="1200" dirty="0">
                <a:solidFill>
                  <a:schemeClr val="tx1"/>
                </a:solidFill>
              </a:rPr>
              <a:t>UUR</a:t>
            </a:r>
          </a:p>
        </p:txBody>
      </p:sp>
      <p:sp>
        <p:nvSpPr>
          <p:cNvPr id="5" name="Text Placeholder 4">
            <a:extLst>
              <a:ext uri="{FF2B5EF4-FFF2-40B4-BE49-F238E27FC236}">
                <a16:creationId xmlns:a16="http://schemas.microsoft.com/office/drawing/2014/main" id="{E8C90A81-BDA9-AB55-D13B-69FB72FAE917}"/>
              </a:ext>
            </a:extLst>
          </p:cNvPr>
          <p:cNvSpPr>
            <a:spLocks noGrp="1"/>
          </p:cNvSpPr>
          <p:nvPr>
            <p:ph type="body" sz="quarter" idx="14"/>
          </p:nvPr>
        </p:nvSpPr>
        <p:spPr/>
        <p:txBody>
          <a:bodyPr/>
          <a:lstStyle/>
          <a:p>
            <a:endParaRPr lang="en-US"/>
          </a:p>
        </p:txBody>
      </p:sp>
      <p:sp>
        <p:nvSpPr>
          <p:cNvPr id="12" name="Rectangle 11">
            <a:extLst>
              <a:ext uri="{FF2B5EF4-FFF2-40B4-BE49-F238E27FC236}">
                <a16:creationId xmlns:a16="http://schemas.microsoft.com/office/drawing/2014/main" id="{EE353BE1-DB4F-F834-BD7E-6C177A57D5A2}"/>
              </a:ext>
            </a:extLst>
          </p:cNvPr>
          <p:cNvSpPr/>
          <p:nvPr/>
        </p:nvSpPr>
        <p:spPr>
          <a:xfrm>
            <a:off x="2579880" y="2826648"/>
            <a:ext cx="1399280" cy="62616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 1</a:t>
            </a:r>
          </a:p>
          <a:p>
            <a:pPr algn="ctr"/>
            <a:r>
              <a:rPr lang="en-US" dirty="0"/>
              <a:t>(Compute)</a:t>
            </a:r>
          </a:p>
        </p:txBody>
      </p:sp>
      <p:sp>
        <p:nvSpPr>
          <p:cNvPr id="13" name="Rectangle 12">
            <a:extLst>
              <a:ext uri="{FF2B5EF4-FFF2-40B4-BE49-F238E27FC236}">
                <a16:creationId xmlns:a16="http://schemas.microsoft.com/office/drawing/2014/main" id="{1D1A15C0-37BA-4BBD-FEEE-553902E77F60}"/>
              </a:ext>
            </a:extLst>
          </p:cNvPr>
          <p:cNvSpPr/>
          <p:nvPr/>
        </p:nvSpPr>
        <p:spPr>
          <a:xfrm>
            <a:off x="2583642" y="3582815"/>
            <a:ext cx="1382361" cy="62616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Broker 2</a:t>
            </a:r>
          </a:p>
          <a:p>
            <a:pPr algn="ctr"/>
            <a:r>
              <a:rPr lang="en-US" sz="1400" dirty="0"/>
              <a:t>Broker 5</a:t>
            </a:r>
          </a:p>
          <a:p>
            <a:pPr algn="ctr"/>
            <a:r>
              <a:rPr lang="en-US" sz="1400" dirty="0"/>
              <a:t>(Compute)</a:t>
            </a:r>
          </a:p>
        </p:txBody>
      </p:sp>
      <p:sp>
        <p:nvSpPr>
          <p:cNvPr id="14" name="Rectangle 13">
            <a:extLst>
              <a:ext uri="{FF2B5EF4-FFF2-40B4-BE49-F238E27FC236}">
                <a16:creationId xmlns:a16="http://schemas.microsoft.com/office/drawing/2014/main" id="{9494A6BB-F728-D875-81A8-B92D3DB1B945}"/>
              </a:ext>
            </a:extLst>
          </p:cNvPr>
          <p:cNvSpPr/>
          <p:nvPr/>
        </p:nvSpPr>
        <p:spPr>
          <a:xfrm>
            <a:off x="2579880" y="4336222"/>
            <a:ext cx="1382361" cy="62616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 3</a:t>
            </a:r>
          </a:p>
          <a:p>
            <a:pPr algn="ctr"/>
            <a:r>
              <a:rPr lang="en-US" dirty="0"/>
              <a:t>(Compute)</a:t>
            </a:r>
          </a:p>
        </p:txBody>
      </p:sp>
      <p:sp>
        <p:nvSpPr>
          <p:cNvPr id="15" name="Rectangle 14">
            <a:extLst>
              <a:ext uri="{FF2B5EF4-FFF2-40B4-BE49-F238E27FC236}">
                <a16:creationId xmlns:a16="http://schemas.microsoft.com/office/drawing/2014/main" id="{44AD48A0-977A-BCB4-737E-05BE5D800029}"/>
              </a:ext>
            </a:extLst>
          </p:cNvPr>
          <p:cNvSpPr/>
          <p:nvPr/>
        </p:nvSpPr>
        <p:spPr>
          <a:xfrm>
            <a:off x="2579880" y="5083140"/>
            <a:ext cx="1382361" cy="626165"/>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Broker 4</a:t>
            </a:r>
          </a:p>
          <a:p>
            <a:pPr algn="ctr"/>
            <a:r>
              <a:rPr lang="en-US" dirty="0"/>
              <a:t>(Compute)</a:t>
            </a:r>
          </a:p>
        </p:txBody>
      </p:sp>
      <p:pic>
        <p:nvPicPr>
          <p:cNvPr id="11" name="Picture 10">
            <a:extLst>
              <a:ext uri="{FF2B5EF4-FFF2-40B4-BE49-F238E27FC236}">
                <a16:creationId xmlns:a16="http://schemas.microsoft.com/office/drawing/2014/main" id="{EF9D668F-2BC9-D6B1-0397-502AECDD8B11}"/>
              </a:ext>
            </a:extLst>
          </p:cNvPr>
          <p:cNvPicPr>
            <a:picLocks noChangeAspect="1"/>
          </p:cNvPicPr>
          <p:nvPr/>
        </p:nvPicPr>
        <p:blipFill>
          <a:blip r:embed="rId2"/>
          <a:stretch>
            <a:fillRect/>
          </a:stretch>
        </p:blipFill>
        <p:spPr>
          <a:xfrm>
            <a:off x="5333540" y="2477002"/>
            <a:ext cx="4346525" cy="3790170"/>
          </a:xfrm>
          <a:prstGeom prst="rect">
            <a:avLst/>
          </a:prstGeom>
        </p:spPr>
      </p:pic>
      <p:cxnSp>
        <p:nvCxnSpPr>
          <p:cNvPr id="16" name="Straight Connector 15">
            <a:extLst>
              <a:ext uri="{FF2B5EF4-FFF2-40B4-BE49-F238E27FC236}">
                <a16:creationId xmlns:a16="http://schemas.microsoft.com/office/drawing/2014/main" id="{CD564552-64EE-D6F7-4602-B9D06A38EC33}"/>
              </a:ext>
            </a:extLst>
          </p:cNvPr>
          <p:cNvCxnSpPr>
            <a:cxnSpLocks/>
            <a:stCxn id="12" idx="3"/>
          </p:cNvCxnSpPr>
          <p:nvPr/>
        </p:nvCxnSpPr>
        <p:spPr>
          <a:xfrm>
            <a:off x="3979160" y="3139731"/>
            <a:ext cx="1113197" cy="26070"/>
          </a:xfrm>
          <a:prstGeom prst="line">
            <a:avLst/>
          </a:prstGeom>
          <a:ln w="98425">
            <a:solidFill>
              <a:schemeClr val="accent1"/>
            </a:solidFill>
          </a:ln>
          <a:effectLst>
            <a:outerShdw blurRad="50800" dist="38100" dir="16200000"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5055438" y="2343925"/>
            <a:ext cx="1854950" cy="835002"/>
            <a:chOff x="5055438" y="2343925"/>
            <a:chExt cx="1854950" cy="835002"/>
          </a:xfrm>
          <a:effectLst>
            <a:outerShdw blurRad="50800" dist="38100" dir="16200000" rotWithShape="0">
              <a:prstClr val="black">
                <a:alpha val="40000"/>
              </a:prstClr>
            </a:outerShdw>
          </a:effectLst>
        </p:grpSpPr>
        <p:cxnSp>
          <p:nvCxnSpPr>
            <p:cNvPr id="17" name="Straight Connector 16">
              <a:extLst>
                <a:ext uri="{FF2B5EF4-FFF2-40B4-BE49-F238E27FC236}">
                  <a16:creationId xmlns:a16="http://schemas.microsoft.com/office/drawing/2014/main" id="{8A087197-B785-5CB9-00CF-E25BCD52D0AF}"/>
                </a:ext>
              </a:extLst>
            </p:cNvPr>
            <p:cNvCxnSpPr>
              <a:cxnSpLocks/>
            </p:cNvCxnSpPr>
            <p:nvPr/>
          </p:nvCxnSpPr>
          <p:spPr>
            <a:xfrm flipV="1">
              <a:off x="5055438" y="2343925"/>
              <a:ext cx="940077" cy="835002"/>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893CA62-8205-2286-2D32-808F37D69497}"/>
                </a:ext>
              </a:extLst>
            </p:cNvPr>
            <p:cNvCxnSpPr>
              <a:cxnSpLocks/>
            </p:cNvCxnSpPr>
            <p:nvPr/>
          </p:nvCxnSpPr>
          <p:spPr>
            <a:xfrm>
              <a:off x="5942541" y="2352291"/>
              <a:ext cx="967847" cy="538547"/>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3969634" y="5352520"/>
            <a:ext cx="2656590" cy="1116711"/>
            <a:chOff x="3979160" y="5352520"/>
            <a:chExt cx="2656590" cy="1116711"/>
          </a:xfrm>
          <a:effectLst>
            <a:outerShdw blurRad="50800" dist="38100" dir="5400000" algn="t" rotWithShape="0">
              <a:prstClr val="black">
                <a:alpha val="40000"/>
              </a:prstClr>
            </a:outerShdw>
          </a:effectLst>
        </p:grpSpPr>
        <p:cxnSp>
          <p:nvCxnSpPr>
            <p:cNvPr id="19" name="Straight Connector 18">
              <a:extLst>
                <a:ext uri="{FF2B5EF4-FFF2-40B4-BE49-F238E27FC236}">
                  <a16:creationId xmlns:a16="http://schemas.microsoft.com/office/drawing/2014/main" id="{EC69F082-7A0E-B46C-EBF3-0F214DB11AA4}"/>
                </a:ext>
              </a:extLst>
            </p:cNvPr>
            <p:cNvCxnSpPr>
              <a:cxnSpLocks/>
            </p:cNvCxnSpPr>
            <p:nvPr/>
          </p:nvCxnSpPr>
          <p:spPr>
            <a:xfrm>
              <a:off x="3979160" y="5352520"/>
              <a:ext cx="1108470" cy="0"/>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12F54E2-ECCF-F6A5-29CE-2F3AC8C3C319}"/>
                </a:ext>
              </a:extLst>
            </p:cNvPr>
            <p:cNvCxnSpPr>
              <a:cxnSpLocks/>
            </p:cNvCxnSpPr>
            <p:nvPr/>
          </p:nvCxnSpPr>
          <p:spPr>
            <a:xfrm>
              <a:off x="5034718" y="5352520"/>
              <a:ext cx="345687" cy="1116711"/>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76E94928-D414-9807-1851-E2ED5F9BA3AD}"/>
                </a:ext>
              </a:extLst>
            </p:cNvPr>
            <p:cNvCxnSpPr>
              <a:cxnSpLocks/>
            </p:cNvCxnSpPr>
            <p:nvPr/>
          </p:nvCxnSpPr>
          <p:spPr>
            <a:xfrm flipV="1">
              <a:off x="5333540" y="6172855"/>
              <a:ext cx="1302210" cy="259265"/>
            </a:xfrm>
            <a:prstGeom prst="line">
              <a:avLst/>
            </a:prstGeom>
            <a:ln w="98425">
              <a:solidFill>
                <a:schemeClr val="accent1"/>
              </a:solidFill>
            </a:ln>
          </p:spPr>
          <p:style>
            <a:lnRef idx="2">
              <a:schemeClr val="accent1"/>
            </a:lnRef>
            <a:fillRef idx="0">
              <a:schemeClr val="accent1"/>
            </a:fillRef>
            <a:effectRef idx="1">
              <a:schemeClr val="accent1"/>
            </a:effectRef>
            <a:fontRef idx="minor">
              <a:schemeClr val="tx1"/>
            </a:fontRef>
          </p:style>
        </p:cxnSp>
      </p:grpSp>
      <p:pic>
        <p:nvPicPr>
          <p:cNvPr id="6" name="Picture 5" descr="Flux Supercomputing Workload Manager Hits Milestones in Advance of Supporting Exascale Science">
            <a:extLst>
              <a:ext uri="{FF2B5EF4-FFF2-40B4-BE49-F238E27FC236}">
                <a16:creationId xmlns:a16="http://schemas.microsoft.com/office/drawing/2014/main" id="{29E4ACD6-7054-F5B6-BCBC-D1C02797B3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74" y="3333069"/>
            <a:ext cx="1360896" cy="103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9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8E00-FD4C-ED14-45B0-C8F19CE1B5A1}"/>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CCF9ECCB-7E9C-C414-3EB1-D95F79FE6F6D}"/>
              </a:ext>
            </a:extLst>
          </p:cNvPr>
          <p:cNvSpPr>
            <a:spLocks noGrp="1"/>
          </p:cNvSpPr>
          <p:nvPr>
            <p:ph idx="1"/>
          </p:nvPr>
        </p:nvSpPr>
        <p:spPr>
          <a:xfrm>
            <a:off x="582929" y="1015268"/>
            <a:ext cx="11026141" cy="5157012"/>
          </a:xfrm>
        </p:spPr>
        <p:txBody>
          <a:bodyPr>
            <a:normAutofit/>
          </a:bodyPr>
          <a:lstStyle/>
          <a:p>
            <a:r>
              <a:rPr lang="en-US" sz="1900" dirty="0"/>
              <a:t>Sandia National Labs</a:t>
            </a:r>
          </a:p>
          <a:p>
            <a:pPr lvl="1"/>
            <a:r>
              <a:rPr lang="en-US" sz="1800" dirty="0"/>
              <a:t>Joe </a:t>
            </a:r>
            <a:r>
              <a:rPr lang="en-US" sz="1800" dirty="0" err="1"/>
              <a:t>Mervini</a:t>
            </a:r>
            <a:r>
              <a:rPr lang="en-US" sz="1800" dirty="0"/>
              <a:t>, Jeff Ogden, Jen Green, Matt Curry, Shyamali Mukherjee, Joel Stevenson, Ben Allan, Scot Swan</a:t>
            </a:r>
          </a:p>
          <a:p>
            <a:r>
              <a:rPr lang="en-US" sz="1900" dirty="0"/>
              <a:t>Lawrence-Livermore National Lab</a:t>
            </a:r>
          </a:p>
          <a:p>
            <a:pPr lvl="1"/>
            <a:r>
              <a:rPr lang="en-US" sz="1800" dirty="0"/>
              <a:t>Nathan Hanford, William Hobbs, Brian Behlendorf, Olaf </a:t>
            </a:r>
            <a:r>
              <a:rPr lang="en-US" sz="1800" dirty="0" err="1"/>
              <a:t>Faaland</a:t>
            </a:r>
            <a:r>
              <a:rPr lang="en-US" sz="1800" dirty="0"/>
              <a:t>, Cameron Harr, Trent </a:t>
            </a:r>
            <a:r>
              <a:rPr lang="en-US" sz="1800" dirty="0" err="1"/>
              <a:t>D’Hooge</a:t>
            </a:r>
            <a:endParaRPr lang="en-US" sz="1800" dirty="0"/>
          </a:p>
          <a:p>
            <a:r>
              <a:rPr lang="en-US" sz="1900" dirty="0" err="1"/>
              <a:t>OpenFabrics</a:t>
            </a:r>
            <a:r>
              <a:rPr lang="en-US" sz="1900" dirty="0"/>
              <a:t> Management Framework Working Group</a:t>
            </a:r>
          </a:p>
          <a:p>
            <a:pPr marL="742950" lvl="1" indent="-285750">
              <a:buFont typeface="Arial" panose="020B0604020202020204" pitchFamily="34" charset="0"/>
              <a:buChar char="•"/>
            </a:pPr>
            <a:r>
              <a:rPr lang="en-US" sz="1800" dirty="0"/>
              <a:t>Russ Herrell, Phil Cayton, Peter Lee, Christian Pinto, Richelle Ahlvers, Michele </a:t>
            </a:r>
            <a:r>
              <a:rPr lang="en-US" sz="1800" dirty="0" err="1"/>
              <a:t>Gazzetti</a:t>
            </a:r>
            <a:r>
              <a:rPr lang="en-US" sz="1800" dirty="0"/>
              <a:t>, Jeff Hilland, John Mayfield, Jim Hull</a:t>
            </a:r>
          </a:p>
          <a:p>
            <a:pPr marL="285750" indent="-285750"/>
            <a:r>
              <a:rPr lang="en-US" sz="1900" dirty="0" err="1"/>
              <a:t>Thinkparq</a:t>
            </a:r>
            <a:r>
              <a:rPr lang="en-US" sz="1900" dirty="0"/>
              <a:t> </a:t>
            </a:r>
          </a:p>
          <a:p>
            <a:pPr marL="742950" lvl="1" indent="-285750"/>
            <a:r>
              <a:rPr lang="en-US" sz="1800" dirty="0"/>
              <a:t>Joe McCormick, Troy Patterson, Philipp Falk</a:t>
            </a:r>
          </a:p>
          <a:p>
            <a:pPr marL="285750" indent="-285750">
              <a:buFont typeface="Arial" panose="020B0604020202020204" pitchFamily="34" charset="0"/>
              <a:buChar char="•"/>
            </a:pPr>
            <a:r>
              <a:rPr lang="en-US" sz="1900" dirty="0"/>
              <a:t>Starfish</a:t>
            </a:r>
          </a:p>
          <a:p>
            <a:pPr marL="742950" lvl="1" indent="-285750">
              <a:buFont typeface="Arial" panose="020B0604020202020204" pitchFamily="34" charset="0"/>
              <a:buChar char="•"/>
            </a:pPr>
            <a:r>
              <a:rPr lang="en-US" sz="1800" dirty="0"/>
              <a:t>Milo Golub, Matt Hutchison, Anne Blanchard </a:t>
            </a:r>
          </a:p>
          <a:p>
            <a:pPr marL="0" indent="0">
              <a:buNone/>
            </a:pPr>
            <a:endParaRPr lang="en-US" sz="1800" dirty="0"/>
          </a:p>
        </p:txBody>
      </p:sp>
      <p:sp>
        <p:nvSpPr>
          <p:cNvPr id="4" name="Slide Number Placeholder 3">
            <a:extLst>
              <a:ext uri="{FF2B5EF4-FFF2-40B4-BE49-F238E27FC236}">
                <a16:creationId xmlns:a16="http://schemas.microsoft.com/office/drawing/2014/main" id="{D112644E-223F-4ECD-B409-D021B5D783C5}"/>
              </a:ext>
            </a:extLst>
          </p:cNvPr>
          <p:cNvSpPr>
            <a:spLocks noGrp="1"/>
          </p:cNvSpPr>
          <p:nvPr>
            <p:ph type="sldNum" sz="quarter" idx="4"/>
          </p:nvPr>
        </p:nvSpPr>
        <p:spPr/>
        <p:txBody>
          <a:bodyPr/>
          <a:lstStyle/>
          <a:p>
            <a:fld id="{6FB6B91F-BB11-E946-B7F6-1372EDB8DEC1}" type="slidenum">
              <a:rPr lang="en-US" smtClean="0"/>
              <a:pPr/>
              <a:t>31</a:t>
            </a:fld>
            <a:endParaRPr lang="en-US" dirty="0"/>
          </a:p>
        </p:txBody>
      </p:sp>
      <p:pic>
        <p:nvPicPr>
          <p:cNvPr id="5" name="Picture 2" descr="Dry patch? Have you considered peppering your flirts with emojis? • The ...">
            <a:extLst>
              <a:ext uri="{FF2B5EF4-FFF2-40B4-BE49-F238E27FC236}">
                <a16:creationId xmlns:a16="http://schemas.microsoft.com/office/drawing/2014/main" id="{BA050745-F6D3-6899-3D97-33DF4A2A3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751" y="4389120"/>
            <a:ext cx="2964955" cy="1783159"/>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889DE42B-44B7-945B-F7C4-940E43456257}"/>
              </a:ext>
            </a:extLst>
          </p:cNvPr>
          <p:cNvSpPr txBox="1">
            <a:spLocks/>
          </p:cNvSpPr>
          <p:nvPr/>
        </p:nvSpPr>
        <p:spPr>
          <a:xfrm>
            <a:off x="4221480" y="6505762"/>
            <a:ext cx="3749040" cy="266128"/>
          </a:xfrm>
          <a:prstGeom prst="rect">
            <a:avLst/>
          </a:prstGeom>
        </p:spPr>
        <p:txBody>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pic>
        <p:nvPicPr>
          <p:cNvPr id="7" name="Picture 2" descr="Starfish Storage Celebrates a Decade of Leadership in Metadata-Driven Unstructured Data Management">
            <a:extLst>
              <a:ext uri="{FF2B5EF4-FFF2-40B4-BE49-F238E27FC236}">
                <a16:creationId xmlns:a16="http://schemas.microsoft.com/office/drawing/2014/main" id="{9D1F1D03-9426-0C23-F23E-8152A673C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04" y="4864374"/>
            <a:ext cx="1071778" cy="5609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2A634F5-A882-F26E-FCC6-03169B69C0F3}"/>
              </a:ext>
            </a:extLst>
          </p:cNvPr>
          <p:cNvPicPr>
            <a:picLocks noChangeAspect="1"/>
          </p:cNvPicPr>
          <p:nvPr/>
        </p:nvPicPr>
        <p:blipFill>
          <a:blip r:embed="rId4"/>
          <a:stretch>
            <a:fillRect/>
          </a:stretch>
        </p:blipFill>
        <p:spPr>
          <a:xfrm>
            <a:off x="2577973" y="4046220"/>
            <a:ext cx="509721" cy="498114"/>
          </a:xfrm>
          <a:prstGeom prst="rect">
            <a:avLst/>
          </a:prstGeom>
        </p:spPr>
      </p:pic>
      <p:pic>
        <p:nvPicPr>
          <p:cNvPr id="1026" name="Picture 2" descr="OpenFabrics Alliance">
            <a:extLst>
              <a:ext uri="{FF2B5EF4-FFF2-40B4-BE49-F238E27FC236}">
                <a16:creationId xmlns:a16="http://schemas.microsoft.com/office/drawing/2014/main" id="{429C9ABF-F120-2848-4740-7C6A57574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8338" y="2965010"/>
            <a:ext cx="1245507" cy="441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lnl">
            <a:extLst>
              <a:ext uri="{FF2B5EF4-FFF2-40B4-BE49-F238E27FC236}">
                <a16:creationId xmlns:a16="http://schemas.microsoft.com/office/drawing/2014/main" id="{A045B609-D7B3-89BA-436D-D5E242B1F0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4371" y="2066049"/>
            <a:ext cx="337217" cy="5278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ndia National Labs - Sandia National Labs Logo PNG Image | Transparent PNG Free Download on ...">
            <a:extLst>
              <a:ext uri="{FF2B5EF4-FFF2-40B4-BE49-F238E27FC236}">
                <a16:creationId xmlns:a16="http://schemas.microsoft.com/office/drawing/2014/main" id="{546D974A-75A3-0468-8DA0-ACEBBE73713C}"/>
              </a:ext>
            </a:extLst>
          </p:cNvPr>
          <p:cNvPicPr>
            <a:picLocks noChangeAspect="1" noChangeArrowheads="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159827" y="937260"/>
            <a:ext cx="657204" cy="46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95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8D466-BEB9-F393-8A7E-8CB03E76E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3B96DA-1E5B-1725-A320-9F38652FA1CE}"/>
              </a:ext>
            </a:extLst>
          </p:cNvPr>
          <p:cNvSpPr>
            <a:spLocks noGrp="1"/>
          </p:cNvSpPr>
          <p:nvPr>
            <p:ph type="title"/>
          </p:nvPr>
        </p:nvSpPr>
        <p:spPr/>
        <p:txBody>
          <a:bodyPr/>
          <a:lstStyle/>
          <a:p>
            <a:pPr algn="ctr"/>
            <a:r>
              <a:rPr lang="en-US" dirty="0"/>
              <a:t>Problem Statement and </a:t>
            </a:r>
            <a:r>
              <a:rPr lang="en-US" dirty="0" err="1"/>
              <a:t>Cdi</a:t>
            </a:r>
            <a:endParaRPr lang="en-US" dirty="0"/>
          </a:p>
        </p:txBody>
      </p:sp>
      <p:sp>
        <p:nvSpPr>
          <p:cNvPr id="3" name="Content Placeholder 2">
            <a:extLst>
              <a:ext uri="{FF2B5EF4-FFF2-40B4-BE49-F238E27FC236}">
                <a16:creationId xmlns:a16="http://schemas.microsoft.com/office/drawing/2014/main" id="{927CD1E2-3D23-718F-2C5F-72483ADEDCD5}"/>
              </a:ext>
            </a:extLst>
          </p:cNvPr>
          <p:cNvSpPr>
            <a:spLocks noGrp="1"/>
          </p:cNvSpPr>
          <p:nvPr>
            <p:ph idx="1"/>
          </p:nvPr>
        </p:nvSpPr>
        <p:spPr>
          <a:xfrm>
            <a:off x="352326" y="1081309"/>
            <a:ext cx="11239500" cy="5194194"/>
          </a:xfrm>
        </p:spPr>
        <p:txBody>
          <a:bodyPr>
            <a:norm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Sandia and LLNL’s new Tri-lab Coral-2 HPC systems feature highly dense designs, with multiple sockets combined to contain many CPU and GPU cores and HBM memory on each socket. To ensure optimal performance, we need to supply I/O data to each of these cores with minimal restrictions.</a:t>
            </a:r>
          </a:p>
          <a:p>
            <a:r>
              <a:rPr lang="en-US" sz="1800" dirty="0">
                <a:latin typeface="Calibri" panose="020F0502020204030204" pitchFamily="34" charset="0"/>
                <a:ea typeface="Calibri" panose="020F0502020204030204" pitchFamily="34" charset="0"/>
                <a:cs typeface="Calibri" panose="020F0502020204030204" pitchFamily="34" charset="0"/>
              </a:rPr>
              <a:t>Using CDI, we can solve the problem of presenting data to socket cores that are starved of data. The proposal is that we are implementing local parallel storage capacity to provide each Workload Manager allocated core with its own NVMeoF burst buffers.</a:t>
            </a:r>
          </a:p>
        </p:txBody>
      </p:sp>
      <p:sp>
        <p:nvSpPr>
          <p:cNvPr id="6" name="TextBox 5">
            <a:extLst>
              <a:ext uri="{FF2B5EF4-FFF2-40B4-BE49-F238E27FC236}">
                <a16:creationId xmlns:a16="http://schemas.microsoft.com/office/drawing/2014/main" id="{87719C5C-0F2F-2916-30F4-D0E9312EFD58}"/>
              </a:ext>
            </a:extLst>
          </p:cNvPr>
          <p:cNvSpPr txBox="1"/>
          <p:nvPr/>
        </p:nvSpPr>
        <p:spPr>
          <a:xfrm>
            <a:off x="402205" y="3231482"/>
            <a:ext cx="2752042" cy="1200329"/>
          </a:xfrm>
          <a:prstGeom prst="rect">
            <a:avLst/>
          </a:prstGeom>
          <a:noFill/>
        </p:spPr>
        <p:txBody>
          <a:bodyPr wrap="square" rtlCol="0">
            <a:spAutoFit/>
          </a:bodyPr>
          <a:lstStyle/>
          <a:p>
            <a:pPr algn="l">
              <a:spcBef>
                <a:spcPts val="1000"/>
              </a:spcBef>
              <a:spcAft>
                <a:spcPts val="600"/>
              </a:spcAft>
            </a:pPr>
            <a:r>
              <a:rPr lang="en-US" dirty="0">
                <a:latin typeface="Arial Narrow" panose="020B0606020202030204" pitchFamily="34" charset="0"/>
              </a:rPr>
              <a:t>Contention for IO operations from many HPC systems and compute nodes on remote shared parallel filesystems</a:t>
            </a:r>
          </a:p>
        </p:txBody>
      </p:sp>
      <p:sp>
        <p:nvSpPr>
          <p:cNvPr id="8" name="Can 7">
            <a:extLst>
              <a:ext uri="{FF2B5EF4-FFF2-40B4-BE49-F238E27FC236}">
                <a16:creationId xmlns:a16="http://schemas.microsoft.com/office/drawing/2014/main" id="{69A50F57-7F30-D0D6-CBC1-7C225E9C4E37}"/>
              </a:ext>
            </a:extLst>
          </p:cNvPr>
          <p:cNvSpPr/>
          <p:nvPr/>
        </p:nvSpPr>
        <p:spPr>
          <a:xfrm>
            <a:off x="1690612" y="4704346"/>
            <a:ext cx="934720" cy="808454"/>
          </a:xfrm>
          <a:prstGeom prst="can">
            <a:avLst/>
          </a:prstGeom>
          <a:solidFill>
            <a:schemeClr val="accent5">
              <a:lumMod val="60000"/>
              <a:lumOff val="40000"/>
            </a:schemeClr>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MGT</a:t>
            </a:r>
          </a:p>
        </p:txBody>
      </p:sp>
      <p:sp>
        <p:nvSpPr>
          <p:cNvPr id="9" name="Can 8">
            <a:extLst>
              <a:ext uri="{FF2B5EF4-FFF2-40B4-BE49-F238E27FC236}">
                <a16:creationId xmlns:a16="http://schemas.microsoft.com/office/drawing/2014/main" id="{89D3A59F-36ED-A538-E618-088619D21D9C}"/>
              </a:ext>
            </a:extLst>
          </p:cNvPr>
          <p:cNvSpPr/>
          <p:nvPr/>
        </p:nvSpPr>
        <p:spPr>
          <a:xfrm>
            <a:off x="1690612" y="5679709"/>
            <a:ext cx="934720" cy="808454"/>
          </a:xfrm>
          <a:prstGeom prst="can">
            <a:avLst/>
          </a:prstGeom>
          <a:solidFill>
            <a:schemeClr val="accent6"/>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MDT</a:t>
            </a:r>
          </a:p>
        </p:txBody>
      </p:sp>
      <p:sp>
        <p:nvSpPr>
          <p:cNvPr id="13" name="Can 12">
            <a:extLst>
              <a:ext uri="{FF2B5EF4-FFF2-40B4-BE49-F238E27FC236}">
                <a16:creationId xmlns:a16="http://schemas.microsoft.com/office/drawing/2014/main" id="{EE404A36-C13D-7B87-B645-BFAD6BD85BD6}"/>
              </a:ext>
            </a:extLst>
          </p:cNvPr>
          <p:cNvSpPr/>
          <p:nvPr/>
        </p:nvSpPr>
        <p:spPr>
          <a:xfrm>
            <a:off x="2941506" y="4704346"/>
            <a:ext cx="934720" cy="808454"/>
          </a:xfrm>
          <a:prstGeom prst="can">
            <a:avLst/>
          </a:prstGeom>
          <a:solidFill>
            <a:srgbClr val="92D050"/>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OST</a:t>
            </a:r>
          </a:p>
        </p:txBody>
      </p:sp>
      <p:sp>
        <p:nvSpPr>
          <p:cNvPr id="14" name="Can 13">
            <a:extLst>
              <a:ext uri="{FF2B5EF4-FFF2-40B4-BE49-F238E27FC236}">
                <a16:creationId xmlns:a16="http://schemas.microsoft.com/office/drawing/2014/main" id="{03E7DA64-546D-F3D2-C09D-978362DA8D80}"/>
              </a:ext>
            </a:extLst>
          </p:cNvPr>
          <p:cNvSpPr/>
          <p:nvPr/>
        </p:nvSpPr>
        <p:spPr>
          <a:xfrm>
            <a:off x="2952573" y="5684792"/>
            <a:ext cx="934720" cy="808454"/>
          </a:xfrm>
          <a:prstGeom prst="can">
            <a:avLst/>
          </a:prstGeom>
          <a:solidFill>
            <a:srgbClr val="92D050"/>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OST</a:t>
            </a:r>
          </a:p>
        </p:txBody>
      </p:sp>
      <p:cxnSp>
        <p:nvCxnSpPr>
          <p:cNvPr id="22" name="Straight Arrow Connector 21">
            <a:extLst>
              <a:ext uri="{FF2B5EF4-FFF2-40B4-BE49-F238E27FC236}">
                <a16:creationId xmlns:a16="http://schemas.microsoft.com/office/drawing/2014/main" id="{EEE0CFC3-6231-9A5C-C973-60F6C59FAB78}"/>
              </a:ext>
            </a:extLst>
          </p:cNvPr>
          <p:cNvCxnSpPr>
            <a:cxnSpLocks/>
          </p:cNvCxnSpPr>
          <p:nvPr/>
        </p:nvCxnSpPr>
        <p:spPr>
          <a:xfrm>
            <a:off x="3887293" y="5942881"/>
            <a:ext cx="2454244" cy="0"/>
          </a:xfrm>
          <a:prstGeom prst="straightConnector1">
            <a:avLst/>
          </a:prstGeom>
          <a:ln w="38100">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Cloud 29">
            <a:extLst>
              <a:ext uri="{FF2B5EF4-FFF2-40B4-BE49-F238E27FC236}">
                <a16:creationId xmlns:a16="http://schemas.microsoft.com/office/drawing/2014/main" id="{CA1A1FAC-BDA8-048A-F780-20B824490EC7}"/>
              </a:ext>
            </a:extLst>
          </p:cNvPr>
          <p:cNvSpPr/>
          <p:nvPr/>
        </p:nvSpPr>
        <p:spPr>
          <a:xfrm>
            <a:off x="6286432" y="4770689"/>
            <a:ext cx="1947549" cy="1842679"/>
          </a:xfrm>
          <a:prstGeom prst="cloud">
            <a:avLst/>
          </a:prstGeom>
          <a:solidFill>
            <a:srgbClr val="7C8EA0"/>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Networks</a:t>
            </a:r>
          </a:p>
        </p:txBody>
      </p:sp>
      <p:pic>
        <p:nvPicPr>
          <p:cNvPr id="31" name="Picture 4" descr="Lawrence Livermore National Laboratory">
            <a:extLst>
              <a:ext uri="{FF2B5EF4-FFF2-40B4-BE49-F238E27FC236}">
                <a16:creationId xmlns:a16="http://schemas.microsoft.com/office/drawing/2014/main" id="{703B8846-B7FC-84E8-3C7B-577087F27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368" y="3252560"/>
            <a:ext cx="1660419" cy="103701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2" name="Picture 12" descr="Image result for sandia labs cerebras">
            <a:extLst>
              <a:ext uri="{FF2B5EF4-FFF2-40B4-BE49-F238E27FC236}">
                <a16:creationId xmlns:a16="http://schemas.microsoft.com/office/drawing/2014/main" id="{7276316F-29E7-2D6C-7CE1-6E8238FAA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542" y="3224196"/>
            <a:ext cx="1813457" cy="10551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35" name="Straight Arrow Connector 34">
            <a:extLst>
              <a:ext uri="{FF2B5EF4-FFF2-40B4-BE49-F238E27FC236}">
                <a16:creationId xmlns:a16="http://schemas.microsoft.com/office/drawing/2014/main" id="{D4E1B6B1-D6DB-24D1-C3CA-B6CBB81FE2E2}"/>
              </a:ext>
            </a:extLst>
          </p:cNvPr>
          <p:cNvCxnSpPr>
            <a:cxnSpLocks/>
          </p:cNvCxnSpPr>
          <p:nvPr/>
        </p:nvCxnSpPr>
        <p:spPr>
          <a:xfrm flipH="1" flipV="1">
            <a:off x="6112852" y="4272138"/>
            <a:ext cx="521549" cy="688482"/>
          </a:xfrm>
          <a:prstGeom prst="straightConnector1">
            <a:avLst/>
          </a:prstGeom>
          <a:ln w="38100">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CDEBAF5-FC30-A403-CC3B-FECED50C53E3}"/>
              </a:ext>
            </a:extLst>
          </p:cNvPr>
          <p:cNvCxnSpPr>
            <a:cxnSpLocks/>
            <a:endCxn id="31" idx="2"/>
          </p:cNvCxnSpPr>
          <p:nvPr/>
        </p:nvCxnSpPr>
        <p:spPr>
          <a:xfrm flipH="1" flipV="1">
            <a:off x="3934578" y="4289578"/>
            <a:ext cx="2406959" cy="1149559"/>
          </a:xfrm>
          <a:prstGeom prst="straightConnector1">
            <a:avLst/>
          </a:prstGeom>
          <a:ln w="38100">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17AF590-7C48-E07F-7A73-83373CAB86B5}"/>
              </a:ext>
            </a:extLst>
          </p:cNvPr>
          <p:cNvCxnSpPr>
            <a:cxnSpLocks/>
            <a:endCxn id="32" idx="2"/>
          </p:cNvCxnSpPr>
          <p:nvPr/>
        </p:nvCxnSpPr>
        <p:spPr>
          <a:xfrm flipV="1">
            <a:off x="7973669" y="4279361"/>
            <a:ext cx="575602" cy="584997"/>
          </a:xfrm>
          <a:prstGeom prst="straightConnector1">
            <a:avLst/>
          </a:prstGeom>
          <a:ln w="38100">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0" name="Picture 2" descr="Image result for el capitan llnl">
            <a:extLst>
              <a:ext uri="{FF2B5EF4-FFF2-40B4-BE49-F238E27FC236}">
                <a16:creationId xmlns:a16="http://schemas.microsoft.com/office/drawing/2014/main" id="{81C01FA3-DEC0-E4D8-76F2-2D74CE963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702" y="3248408"/>
            <a:ext cx="2151442" cy="10411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6" name="Picture 14" descr="Sandia’s El Dorado supercomputer ranked 20th fastest in world – News Releases">
            <a:extLst>
              <a:ext uri="{FF2B5EF4-FFF2-40B4-BE49-F238E27FC236}">
                <a16:creationId xmlns:a16="http://schemas.microsoft.com/office/drawing/2014/main" id="{8C24F4EE-4ECD-BCB8-2D33-9C47470B4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7435" y="3234039"/>
            <a:ext cx="1466737" cy="1030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51" name="Straight Arrow Connector 50">
            <a:extLst>
              <a:ext uri="{FF2B5EF4-FFF2-40B4-BE49-F238E27FC236}">
                <a16:creationId xmlns:a16="http://schemas.microsoft.com/office/drawing/2014/main" id="{C5DB140E-8993-3E4D-2079-9201CF406299}"/>
              </a:ext>
            </a:extLst>
          </p:cNvPr>
          <p:cNvCxnSpPr>
            <a:cxnSpLocks/>
            <a:endCxn id="46" idx="2"/>
          </p:cNvCxnSpPr>
          <p:nvPr/>
        </p:nvCxnSpPr>
        <p:spPr>
          <a:xfrm flipV="1">
            <a:off x="8206740" y="4264121"/>
            <a:ext cx="2234064" cy="1146079"/>
          </a:xfrm>
          <a:prstGeom prst="straightConnector1">
            <a:avLst/>
          </a:prstGeom>
          <a:ln w="38100">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 Placeholder 3">
            <a:extLst>
              <a:ext uri="{FF2B5EF4-FFF2-40B4-BE49-F238E27FC236}">
                <a16:creationId xmlns:a16="http://schemas.microsoft.com/office/drawing/2014/main" id="{20677F64-D7C2-D78A-8E84-7EBAE667DD6E}"/>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366503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D9B7A-B937-1D86-BD0E-785F7A7113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25757-8331-173A-842A-D6144FFFFC61}"/>
              </a:ext>
            </a:extLst>
          </p:cNvPr>
          <p:cNvSpPr>
            <a:spLocks noGrp="1"/>
          </p:cNvSpPr>
          <p:nvPr>
            <p:ph type="title"/>
          </p:nvPr>
        </p:nvSpPr>
        <p:spPr/>
        <p:txBody>
          <a:bodyPr/>
          <a:lstStyle/>
          <a:p>
            <a:pPr algn="ctr"/>
            <a:r>
              <a:rPr lang="en-US" dirty="0"/>
              <a:t>Problem Statement and </a:t>
            </a:r>
            <a:r>
              <a:rPr lang="en-US" dirty="0" err="1"/>
              <a:t>Cdi</a:t>
            </a:r>
            <a:endParaRPr lang="en-US" dirty="0"/>
          </a:p>
        </p:txBody>
      </p:sp>
      <p:sp>
        <p:nvSpPr>
          <p:cNvPr id="4" name="Slide Number Placeholder 3">
            <a:extLst>
              <a:ext uri="{FF2B5EF4-FFF2-40B4-BE49-F238E27FC236}">
                <a16:creationId xmlns:a16="http://schemas.microsoft.com/office/drawing/2014/main" id="{425D3640-3A20-F2F2-6237-3B9D64AC0516}"/>
              </a:ext>
            </a:extLst>
          </p:cNvPr>
          <p:cNvSpPr>
            <a:spLocks noGrp="1"/>
          </p:cNvSpPr>
          <p:nvPr>
            <p:ph type="sldNum" sz="quarter" idx="4"/>
          </p:nvPr>
        </p:nvSpPr>
        <p:spPr/>
        <p:txBody>
          <a:bodyPr/>
          <a:lstStyle/>
          <a:p>
            <a:fld id="{6FB6B91F-BB11-E946-B7F6-1372EDB8DEC1}" type="slidenum">
              <a:rPr lang="en-US" smtClean="0"/>
              <a:pPr/>
              <a:t>5</a:t>
            </a:fld>
            <a:endParaRPr lang="en-US" dirty="0"/>
          </a:p>
        </p:txBody>
      </p:sp>
      <p:sp>
        <p:nvSpPr>
          <p:cNvPr id="3" name="TextBox 2">
            <a:extLst>
              <a:ext uri="{FF2B5EF4-FFF2-40B4-BE49-F238E27FC236}">
                <a16:creationId xmlns:a16="http://schemas.microsoft.com/office/drawing/2014/main" id="{449BF679-B551-DDA9-2B83-8F4F3F699DE6}"/>
              </a:ext>
            </a:extLst>
          </p:cNvPr>
          <p:cNvSpPr txBox="1"/>
          <p:nvPr/>
        </p:nvSpPr>
        <p:spPr>
          <a:xfrm>
            <a:off x="166172" y="2197754"/>
            <a:ext cx="3044388" cy="4175502"/>
          </a:xfrm>
          <a:prstGeom prst="rect">
            <a:avLst/>
          </a:prstGeom>
          <a:noFill/>
        </p:spPr>
        <p:txBody>
          <a:bodyPr wrap="square" rtlCol="0">
            <a:spAutoFit/>
          </a:bodyPr>
          <a:lstStyle/>
          <a:p>
            <a:pPr>
              <a:spcBef>
                <a:spcPts val="1000"/>
              </a:spcBef>
              <a:spcAft>
                <a:spcPts val="600"/>
              </a:spcAft>
            </a:pPr>
            <a:r>
              <a:rPr lang="en-US" dirty="0"/>
              <a:t>By bringing the </a:t>
            </a:r>
            <a:r>
              <a:rPr lang="en-US" dirty="0" err="1"/>
              <a:t>filesystem</a:t>
            </a:r>
            <a:r>
              <a:rPr lang="en-US" dirty="0"/>
              <a:t> closer to the compute node cores, we can achieve lower I/O latency, higher I/O bandwidth, and improved run-time consistency. </a:t>
            </a:r>
          </a:p>
          <a:p>
            <a:pPr>
              <a:spcBef>
                <a:spcPts val="1000"/>
              </a:spcBef>
              <a:spcAft>
                <a:spcPts val="600"/>
              </a:spcAft>
            </a:pPr>
            <a:r>
              <a:rPr lang="en-US" dirty="0"/>
              <a:t>We are configuring our compute nodes to function as both parallel I/O servers and clients. These nodes will run batch jobs while simultaneously handling I/O tasks.</a:t>
            </a:r>
          </a:p>
        </p:txBody>
      </p:sp>
      <p:pic>
        <p:nvPicPr>
          <p:cNvPr id="14" name="Picture 13">
            <a:extLst>
              <a:ext uri="{FF2B5EF4-FFF2-40B4-BE49-F238E27FC236}">
                <a16:creationId xmlns:a16="http://schemas.microsoft.com/office/drawing/2014/main" id="{9EE4BDBC-F186-ACD5-2E47-5FE1351451D2}"/>
              </a:ext>
            </a:extLst>
          </p:cNvPr>
          <p:cNvPicPr>
            <a:picLocks noChangeAspect="1"/>
          </p:cNvPicPr>
          <p:nvPr/>
        </p:nvPicPr>
        <p:blipFill>
          <a:blip r:embed="rId2"/>
          <a:stretch>
            <a:fillRect/>
          </a:stretch>
        </p:blipFill>
        <p:spPr>
          <a:xfrm>
            <a:off x="3210560" y="1531620"/>
            <a:ext cx="1778000" cy="1420467"/>
          </a:xfrm>
          <a:prstGeom prst="rect">
            <a:avLst/>
          </a:prstGeom>
        </p:spPr>
      </p:pic>
      <p:pic>
        <p:nvPicPr>
          <p:cNvPr id="15" name="Picture 14">
            <a:extLst>
              <a:ext uri="{FF2B5EF4-FFF2-40B4-BE49-F238E27FC236}">
                <a16:creationId xmlns:a16="http://schemas.microsoft.com/office/drawing/2014/main" id="{81DB94B3-BCBC-246B-0A45-DC8D389B8AAB}"/>
              </a:ext>
            </a:extLst>
          </p:cNvPr>
          <p:cNvPicPr>
            <a:picLocks noChangeAspect="1"/>
          </p:cNvPicPr>
          <p:nvPr/>
        </p:nvPicPr>
        <p:blipFill>
          <a:blip r:embed="rId2"/>
          <a:stretch>
            <a:fillRect/>
          </a:stretch>
        </p:blipFill>
        <p:spPr>
          <a:xfrm>
            <a:off x="3210560" y="2982135"/>
            <a:ext cx="1778000" cy="1420467"/>
          </a:xfrm>
          <a:prstGeom prst="rect">
            <a:avLst/>
          </a:prstGeom>
        </p:spPr>
      </p:pic>
      <p:pic>
        <p:nvPicPr>
          <p:cNvPr id="16" name="Picture 15">
            <a:extLst>
              <a:ext uri="{FF2B5EF4-FFF2-40B4-BE49-F238E27FC236}">
                <a16:creationId xmlns:a16="http://schemas.microsoft.com/office/drawing/2014/main" id="{B563805F-0A6D-03C7-FBF8-8D6F0E8FD951}"/>
              </a:ext>
            </a:extLst>
          </p:cNvPr>
          <p:cNvPicPr>
            <a:picLocks noChangeAspect="1"/>
          </p:cNvPicPr>
          <p:nvPr/>
        </p:nvPicPr>
        <p:blipFill>
          <a:blip r:embed="rId2"/>
          <a:stretch>
            <a:fillRect/>
          </a:stretch>
        </p:blipFill>
        <p:spPr>
          <a:xfrm>
            <a:off x="3210560" y="4555186"/>
            <a:ext cx="1778000" cy="1420467"/>
          </a:xfrm>
          <a:prstGeom prst="rect">
            <a:avLst/>
          </a:prstGeom>
        </p:spPr>
      </p:pic>
      <p:pic>
        <p:nvPicPr>
          <p:cNvPr id="17" name="Picture 16">
            <a:extLst>
              <a:ext uri="{FF2B5EF4-FFF2-40B4-BE49-F238E27FC236}">
                <a16:creationId xmlns:a16="http://schemas.microsoft.com/office/drawing/2014/main" id="{18007C87-CC94-CFDE-4C53-626D64ACEB1C}"/>
              </a:ext>
            </a:extLst>
          </p:cNvPr>
          <p:cNvPicPr>
            <a:picLocks noChangeAspect="1"/>
          </p:cNvPicPr>
          <p:nvPr/>
        </p:nvPicPr>
        <p:blipFill>
          <a:blip r:embed="rId2"/>
          <a:stretch>
            <a:fillRect/>
          </a:stretch>
        </p:blipFill>
        <p:spPr>
          <a:xfrm>
            <a:off x="5347434" y="1531619"/>
            <a:ext cx="1778000" cy="1420467"/>
          </a:xfrm>
          <a:prstGeom prst="rect">
            <a:avLst/>
          </a:prstGeom>
        </p:spPr>
      </p:pic>
      <p:pic>
        <p:nvPicPr>
          <p:cNvPr id="18" name="Picture 17">
            <a:extLst>
              <a:ext uri="{FF2B5EF4-FFF2-40B4-BE49-F238E27FC236}">
                <a16:creationId xmlns:a16="http://schemas.microsoft.com/office/drawing/2014/main" id="{2D1CB21D-52DA-58A9-BEF3-DB892C44038C}"/>
              </a:ext>
            </a:extLst>
          </p:cNvPr>
          <p:cNvPicPr>
            <a:picLocks noChangeAspect="1"/>
          </p:cNvPicPr>
          <p:nvPr/>
        </p:nvPicPr>
        <p:blipFill>
          <a:blip r:embed="rId2"/>
          <a:stretch>
            <a:fillRect/>
          </a:stretch>
        </p:blipFill>
        <p:spPr>
          <a:xfrm>
            <a:off x="5347434" y="2885657"/>
            <a:ext cx="1778000" cy="1420467"/>
          </a:xfrm>
          <a:prstGeom prst="rect">
            <a:avLst/>
          </a:prstGeom>
        </p:spPr>
      </p:pic>
      <p:pic>
        <p:nvPicPr>
          <p:cNvPr id="19" name="Picture 18">
            <a:extLst>
              <a:ext uri="{FF2B5EF4-FFF2-40B4-BE49-F238E27FC236}">
                <a16:creationId xmlns:a16="http://schemas.microsoft.com/office/drawing/2014/main" id="{73FFEA97-7535-453D-D4A0-2201265C795D}"/>
              </a:ext>
            </a:extLst>
          </p:cNvPr>
          <p:cNvPicPr>
            <a:picLocks noChangeAspect="1"/>
          </p:cNvPicPr>
          <p:nvPr/>
        </p:nvPicPr>
        <p:blipFill>
          <a:blip r:embed="rId2"/>
          <a:stretch>
            <a:fillRect/>
          </a:stretch>
        </p:blipFill>
        <p:spPr>
          <a:xfrm>
            <a:off x="5347434" y="4402602"/>
            <a:ext cx="1778000" cy="1420467"/>
          </a:xfrm>
          <a:prstGeom prst="rect">
            <a:avLst/>
          </a:prstGeom>
        </p:spPr>
      </p:pic>
      <p:pic>
        <p:nvPicPr>
          <p:cNvPr id="20" name="Picture 19">
            <a:extLst>
              <a:ext uri="{FF2B5EF4-FFF2-40B4-BE49-F238E27FC236}">
                <a16:creationId xmlns:a16="http://schemas.microsoft.com/office/drawing/2014/main" id="{88042FB0-D11B-2C08-0142-42AE5D7BAB63}"/>
              </a:ext>
            </a:extLst>
          </p:cNvPr>
          <p:cNvPicPr>
            <a:picLocks noChangeAspect="1"/>
          </p:cNvPicPr>
          <p:nvPr/>
        </p:nvPicPr>
        <p:blipFill rotWithShape="1">
          <a:blip r:embed="rId3"/>
          <a:srcRect t="22738"/>
          <a:stretch/>
        </p:blipFill>
        <p:spPr>
          <a:xfrm>
            <a:off x="7203442" y="1874131"/>
            <a:ext cx="4521200" cy="3953629"/>
          </a:xfrm>
          <a:prstGeom prst="rect">
            <a:avLst/>
          </a:prstGeom>
        </p:spPr>
      </p:pic>
      <p:sp>
        <p:nvSpPr>
          <p:cNvPr id="21" name="Donut 20">
            <a:extLst>
              <a:ext uri="{FF2B5EF4-FFF2-40B4-BE49-F238E27FC236}">
                <a16:creationId xmlns:a16="http://schemas.microsoft.com/office/drawing/2014/main" id="{7EA53E8E-7C4E-BBE3-A138-2743DE4B0517}"/>
              </a:ext>
            </a:extLst>
          </p:cNvPr>
          <p:cNvSpPr/>
          <p:nvPr/>
        </p:nvSpPr>
        <p:spPr>
          <a:xfrm>
            <a:off x="9464042" y="4020164"/>
            <a:ext cx="843929" cy="1245255"/>
          </a:xfrm>
          <a:prstGeom prst="donut">
            <a:avLst>
              <a:gd name="adj" fmla="val 865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 Placeholder 3">
            <a:extLst>
              <a:ext uri="{FF2B5EF4-FFF2-40B4-BE49-F238E27FC236}">
                <a16:creationId xmlns:a16="http://schemas.microsoft.com/office/drawing/2014/main" id="{5FBE633C-7C52-572E-AA91-1FFCC50AB43B}"/>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411800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0224D7-5015-DB86-0714-3A2C29CDF60F}"/>
              </a:ext>
            </a:extLst>
          </p:cNvPr>
          <p:cNvSpPr>
            <a:spLocks noGrp="1"/>
          </p:cNvSpPr>
          <p:nvPr>
            <p:ph type="title"/>
          </p:nvPr>
        </p:nvSpPr>
        <p:spPr>
          <a:xfrm>
            <a:off x="609600" y="244514"/>
            <a:ext cx="10972800" cy="419032"/>
          </a:xfrm>
        </p:spPr>
        <p:txBody>
          <a:bodyPr/>
          <a:lstStyle/>
          <a:p>
            <a:pPr algn="ctr"/>
            <a:r>
              <a:rPr lang="en-US" sz="2400" dirty="0"/>
              <a:t>Management of CDI Storage Resources</a:t>
            </a:r>
            <a:br>
              <a:rPr lang="en-US" sz="2400" dirty="0"/>
            </a:br>
            <a:r>
              <a:rPr lang="en-US" sz="2400" dirty="0"/>
              <a:t>Burst Buffer Use-Case</a:t>
            </a:r>
          </a:p>
        </p:txBody>
      </p:sp>
      <p:grpSp>
        <p:nvGrpSpPr>
          <p:cNvPr id="4" name="Group 3"/>
          <p:cNvGrpSpPr/>
          <p:nvPr/>
        </p:nvGrpSpPr>
        <p:grpSpPr>
          <a:xfrm>
            <a:off x="8126070" y="2036241"/>
            <a:ext cx="3456330" cy="3084399"/>
            <a:chOff x="8164170" y="1624761"/>
            <a:chExt cx="3456330" cy="3084399"/>
          </a:xfrm>
        </p:grpSpPr>
        <p:pic>
          <p:nvPicPr>
            <p:cNvPr id="8" name="Picture 2" descr="Bigfoot Eating: Over 68 Royalty-Free Licensable Stock Illustrations &amp; Drawings | Shutterstock">
              <a:extLst>
                <a:ext uri="{FF2B5EF4-FFF2-40B4-BE49-F238E27FC236}">
                  <a16:creationId xmlns:a16="http://schemas.microsoft.com/office/drawing/2014/main" id="{08530960-C007-6FFE-C087-A2355DFB93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799" b="3343"/>
            <a:stretch/>
          </p:blipFill>
          <p:spPr bwMode="auto">
            <a:xfrm>
              <a:off x="8249028" y="1624761"/>
              <a:ext cx="3371472" cy="30843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teak png graphic clipart design 19614302 PNG">
              <a:extLst>
                <a:ext uri="{FF2B5EF4-FFF2-40B4-BE49-F238E27FC236}">
                  <a16:creationId xmlns:a16="http://schemas.microsoft.com/office/drawing/2014/main" id="{EF55CAAD-9DD3-B250-AA70-A54C46B2A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170" y="3072179"/>
              <a:ext cx="1998722" cy="79116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 Placeholder 3">
            <a:extLst>
              <a:ext uri="{FF2B5EF4-FFF2-40B4-BE49-F238E27FC236}">
                <a16:creationId xmlns:a16="http://schemas.microsoft.com/office/drawing/2014/main" id="{69DEE754-C06E-A6B7-87A2-581597740C48}"/>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
        <p:nvSpPr>
          <p:cNvPr id="3" name="Content Placeholder 2">
            <a:extLst>
              <a:ext uri="{FF2B5EF4-FFF2-40B4-BE49-F238E27FC236}">
                <a16:creationId xmlns:a16="http://schemas.microsoft.com/office/drawing/2014/main" id="{1A3A3545-658C-D8E0-2DBE-DB353A1ED1F5}"/>
              </a:ext>
            </a:extLst>
          </p:cNvPr>
          <p:cNvSpPr>
            <a:spLocks noGrp="1"/>
          </p:cNvSpPr>
          <p:nvPr>
            <p:ph idx="4294967295"/>
          </p:nvPr>
        </p:nvSpPr>
        <p:spPr>
          <a:xfrm>
            <a:off x="769620" y="1046498"/>
            <a:ext cx="8072438" cy="5469206"/>
          </a:xfrm>
        </p:spPr>
        <p:txBody>
          <a:bodyPr>
            <a:normAutofit fontScale="85000"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CDI burst buffers are utilized to provide high-speed storage for next-generation supercomputers. </a:t>
            </a:r>
          </a:p>
          <a:p>
            <a:r>
              <a:rPr lang="en-US" dirty="0">
                <a:latin typeface="Calibri" panose="020F0502020204030204" pitchFamily="34" charset="0"/>
                <a:ea typeface="Calibri" panose="020F0502020204030204" pitchFamily="34" charset="0"/>
                <a:cs typeface="Calibri" panose="020F0502020204030204" pitchFamily="34" charset="0"/>
              </a:rPr>
              <a:t>We leverage CDI to implement software-defined ephemeral parallel </a:t>
            </a:r>
            <a:r>
              <a:rPr lang="en-US" dirty="0" err="1">
                <a:latin typeface="Calibri" panose="020F0502020204030204" pitchFamily="34" charset="0"/>
                <a:ea typeface="Calibri" panose="020F0502020204030204" pitchFamily="34" charset="0"/>
                <a:cs typeface="Calibri" panose="020F0502020204030204" pitchFamily="34" charset="0"/>
              </a:rPr>
              <a:t>filesystems</a:t>
            </a:r>
            <a:r>
              <a:rPr lang="en-US" dirty="0">
                <a:latin typeface="Calibri" panose="020F0502020204030204" pitchFamily="34" charset="0"/>
                <a:ea typeface="Calibri" panose="020F0502020204030204" pitchFamily="34" charset="0"/>
                <a:cs typeface="Calibri" panose="020F0502020204030204" pitchFamily="34" charset="0"/>
              </a:rPr>
              <a:t> composed of near-node storage.</a:t>
            </a:r>
          </a:p>
          <a:p>
            <a:r>
              <a:rPr lang="en-US" b="0" dirty="0">
                <a:latin typeface="Calibri" panose="020F0502020204030204" pitchFamily="34" charset="0"/>
                <a:ea typeface="Calibri" panose="020F0502020204030204" pitchFamily="34" charset="0"/>
                <a:cs typeface="Calibri" panose="020F0502020204030204" pitchFamily="34" charset="0"/>
              </a:rPr>
              <a:t>Very dense packaging means fewer physical nodes and better transit times for on-node CPU-&gt;CPU, CPU-&gt;GPU, GPU-&gt;GPU, CPU-&gt;FPGA, and HBM memory transactions</a:t>
            </a:r>
          </a:p>
          <a:p>
            <a:r>
              <a:rPr lang="en-US" b="0" dirty="0">
                <a:latin typeface="Calibri" panose="020F0502020204030204" pitchFamily="34" charset="0"/>
                <a:ea typeface="Calibri" panose="020F0502020204030204" pitchFamily="34" charset="0"/>
                <a:cs typeface="Calibri" panose="020F0502020204030204" pitchFamily="34" charset="0"/>
              </a:rPr>
              <a:t>Most HPC/AI system nodes are diskless to reduce energy, cooling, and overall cost</a:t>
            </a:r>
          </a:p>
          <a:p>
            <a:r>
              <a:rPr lang="en-US" b="0" dirty="0">
                <a:latin typeface="Calibri" panose="020F0502020204030204" pitchFamily="34" charset="0"/>
                <a:ea typeface="Calibri" panose="020F0502020204030204" pitchFamily="34" charset="0"/>
                <a:cs typeface="Calibri" panose="020F0502020204030204" pitchFamily="34" charset="0"/>
              </a:rPr>
              <a:t>Currently, our HPC systems implement on-node burst buffer I/O storage </a:t>
            </a:r>
            <a:r>
              <a:rPr lang="en-US" dirty="0">
                <a:latin typeface="Calibri" panose="020F0502020204030204" pitchFamily="34" charset="0"/>
                <a:ea typeface="Calibri" panose="020F0502020204030204" pitchFamily="34" charset="0"/>
                <a:cs typeface="Calibri" panose="020F0502020204030204" pitchFamily="34" charset="0"/>
              </a:rPr>
              <a:t>using </a:t>
            </a:r>
            <a:r>
              <a:rPr lang="en-US" b="0" dirty="0">
                <a:latin typeface="Calibri" panose="020F0502020204030204" pitchFamily="34" charset="0"/>
                <a:ea typeface="Calibri" panose="020F0502020204030204" pitchFamily="34" charset="0"/>
                <a:cs typeface="Calibri" panose="020F0502020204030204" pitchFamily="34" charset="0"/>
              </a:rPr>
              <a:t> RAM disks stealing available memory from potential compute applications.</a:t>
            </a:r>
          </a:p>
          <a:p>
            <a:r>
              <a:rPr lang="en-US" b="0" dirty="0">
                <a:latin typeface="Calibri" panose="020F0502020204030204" pitchFamily="34" charset="0"/>
                <a:ea typeface="Calibri" panose="020F0502020204030204" pitchFamily="34" charset="0"/>
                <a:cs typeface="Calibri" panose="020F0502020204030204" pitchFamily="34" charset="0"/>
              </a:rPr>
              <a:t>RAM disk capacity is insufficient for some HPC/AI workload requirements</a:t>
            </a:r>
          </a:p>
          <a:p>
            <a:pPr lvl="1"/>
            <a:r>
              <a:rPr lang="en-US" dirty="0">
                <a:latin typeface="Calibri" panose="020F0502020204030204" pitchFamily="34" charset="0"/>
                <a:ea typeface="Calibri" panose="020F0502020204030204" pitchFamily="34" charset="0"/>
                <a:cs typeface="Calibri" panose="020F0502020204030204" pitchFamily="34" charset="0"/>
              </a:rPr>
              <a:t>Burst-buffers are used to provide near-node, high-speed, storage</a:t>
            </a:r>
          </a:p>
          <a:p>
            <a:pPr lvl="1"/>
            <a:r>
              <a:rPr lang="en-US" dirty="0">
                <a:latin typeface="Calibri" panose="020F0502020204030204" pitchFamily="34" charset="0"/>
                <a:ea typeface="Calibri" panose="020F0502020204030204" pitchFamily="34" charset="0"/>
                <a:cs typeface="Calibri" panose="020F0502020204030204" pitchFamily="34" charset="0"/>
              </a:rPr>
              <a:t>Bringing run-time IO data closer to the dense packages allows us to ‘feed the beast’.</a:t>
            </a:r>
          </a:p>
          <a:p>
            <a:r>
              <a:rPr lang="en-US" b="0" dirty="0">
                <a:latin typeface="Calibri" panose="020F0502020204030204" pitchFamily="34" charset="0"/>
                <a:ea typeface="Calibri" panose="020F0502020204030204" pitchFamily="34" charset="0"/>
                <a:cs typeface="Calibri" panose="020F0502020204030204" pitchFamily="34" charset="0"/>
              </a:rPr>
              <a:t>Burst-buffers of different orientations and stripe-sizes are optimized for different workloads or phases of workloads</a:t>
            </a:r>
          </a:p>
          <a:p>
            <a:pPr lvl="1"/>
            <a:r>
              <a:rPr lang="en-US" dirty="0">
                <a:latin typeface="Calibri" panose="020F0502020204030204" pitchFamily="34" charset="0"/>
                <a:ea typeface="Calibri" panose="020F0502020204030204" pitchFamily="34" charset="0"/>
                <a:cs typeface="Calibri" panose="020F0502020204030204" pitchFamily="34" charset="0"/>
              </a:rPr>
              <a:t>Modeling and Simulation codes versus AI/ML training and inference codes</a:t>
            </a:r>
          </a:p>
          <a:p>
            <a:pPr lvl="1"/>
            <a:endParaRPr lang="en-US" sz="1200" b="0" dirty="0">
              <a:latin typeface="Intel Clear" panose="020B0604020203020204" pitchFamily="34" charset="0"/>
              <a:ea typeface="Intel Clear" panose="020B0604020203020204" pitchFamily="34" charset="0"/>
              <a:cs typeface="Intel Clear" panose="020B0604020203020204" pitchFamily="34" charset="0"/>
            </a:endParaRPr>
          </a:p>
          <a:p>
            <a:endParaRPr lang="en-US" dirty="0"/>
          </a:p>
        </p:txBody>
      </p:sp>
    </p:spTree>
    <p:extLst>
      <p:ext uri="{BB962C8B-B14F-4D97-AF65-F5344CB8AC3E}">
        <p14:creationId xmlns:p14="http://schemas.microsoft.com/office/powerpoint/2010/main" val="235975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9299-599C-BB72-FD94-66A99B87D496}"/>
              </a:ext>
            </a:extLst>
          </p:cNvPr>
          <p:cNvSpPr>
            <a:spLocks noGrp="1"/>
          </p:cNvSpPr>
          <p:nvPr>
            <p:ph type="title"/>
          </p:nvPr>
        </p:nvSpPr>
        <p:spPr/>
        <p:txBody>
          <a:bodyPr/>
          <a:lstStyle/>
          <a:p>
            <a:pPr algn="ctr"/>
            <a:r>
              <a:rPr lang="en-US" dirty="0"/>
              <a:t>Flux</a:t>
            </a:r>
          </a:p>
        </p:txBody>
      </p:sp>
      <p:sp>
        <p:nvSpPr>
          <p:cNvPr id="4" name="Slide Number Placeholder 3">
            <a:extLst>
              <a:ext uri="{FF2B5EF4-FFF2-40B4-BE49-F238E27FC236}">
                <a16:creationId xmlns:a16="http://schemas.microsoft.com/office/drawing/2014/main" id="{E3AA4418-CAE9-2325-936D-CA877BF132EA}"/>
              </a:ext>
            </a:extLst>
          </p:cNvPr>
          <p:cNvSpPr>
            <a:spLocks noGrp="1"/>
          </p:cNvSpPr>
          <p:nvPr>
            <p:ph type="sldNum" sz="quarter" idx="4"/>
          </p:nvPr>
        </p:nvSpPr>
        <p:spPr/>
        <p:txBody>
          <a:bodyPr/>
          <a:lstStyle/>
          <a:p>
            <a:fld id="{6FB6B91F-BB11-E946-B7F6-1372EDB8DEC1}" type="slidenum">
              <a:rPr lang="en-US" smtClean="0"/>
              <a:pPr/>
              <a:t>7</a:t>
            </a:fld>
            <a:endParaRPr lang="en-US" dirty="0"/>
          </a:p>
        </p:txBody>
      </p:sp>
      <p:pic>
        <p:nvPicPr>
          <p:cNvPr id="3" name="Picture 2" descr="Flux Supercomputing Workload Manager Hits Milestones in Advance of Supporting Exascale Science">
            <a:extLst>
              <a:ext uri="{FF2B5EF4-FFF2-40B4-BE49-F238E27FC236}">
                <a16:creationId xmlns:a16="http://schemas.microsoft.com/office/drawing/2014/main" id="{8E7E9F57-A6AB-DBD3-C6FD-5D1B08B90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868" y="2001233"/>
            <a:ext cx="3506731" cy="2677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2C203EAC-0550-8C61-3ACD-981634AFFA4C}"/>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
        <p:nvSpPr>
          <p:cNvPr id="14" name="Content Placeholder 2">
            <a:extLst>
              <a:ext uri="{FF2B5EF4-FFF2-40B4-BE49-F238E27FC236}">
                <a16:creationId xmlns:a16="http://schemas.microsoft.com/office/drawing/2014/main" id="{7625AA24-58A3-DC95-3C6A-D416A022AC80}"/>
              </a:ext>
            </a:extLst>
          </p:cNvPr>
          <p:cNvSpPr>
            <a:spLocks noGrp="1"/>
          </p:cNvSpPr>
          <p:nvPr>
            <p:ph idx="1"/>
          </p:nvPr>
        </p:nvSpPr>
        <p:spPr>
          <a:xfrm>
            <a:off x="609600" y="1074420"/>
            <a:ext cx="10972800" cy="5051745"/>
          </a:xfrm>
        </p:spPr>
        <p:txBody>
          <a:bodyPr>
            <a:normAutofit fontScale="77500" lnSpcReduction="20000"/>
          </a:bodyPr>
          <a:lstStyle/>
          <a:p>
            <a:pPr marL="223838" lvl="1" indent="0">
              <a:buNone/>
            </a:pPr>
            <a:r>
              <a:rPr lang="en-US" sz="2500" dirty="0"/>
              <a:t>Current Strengths and Capabilities:</a:t>
            </a:r>
          </a:p>
          <a:p>
            <a:pPr marL="458788" lvl="2" indent="0">
              <a:buNone/>
            </a:pPr>
            <a:r>
              <a:rPr lang="en-US" dirty="0"/>
              <a:t>Workload Management for multiple HPC users</a:t>
            </a:r>
          </a:p>
          <a:p>
            <a:pPr marL="458788" lvl="2" indent="0">
              <a:buNone/>
            </a:pPr>
            <a:r>
              <a:rPr lang="en-US" dirty="0"/>
              <a:t>Supports Composable Disaggregated Infrastructure (CDI) integration </a:t>
            </a:r>
          </a:p>
          <a:p>
            <a:pPr marL="458788" lvl="2" indent="0">
              <a:buNone/>
            </a:pPr>
            <a:r>
              <a:rPr lang="en-US" dirty="0"/>
              <a:t>Graph-based Resource Management for Batch Processing of both HPC and AI Applications</a:t>
            </a:r>
          </a:p>
          <a:p>
            <a:pPr marL="458788" lvl="2" indent="0">
              <a:buNone/>
            </a:pPr>
            <a:r>
              <a:rPr lang="en-US" dirty="0"/>
              <a:t>Modular design enables new API features</a:t>
            </a:r>
          </a:p>
          <a:p>
            <a:pPr marL="458788" lvl="2" indent="0">
              <a:buNone/>
            </a:pPr>
            <a:r>
              <a:rPr lang="en-US" dirty="0"/>
              <a:t>Support for passing extensive CLI parameters to batch processing</a:t>
            </a:r>
          </a:p>
          <a:p>
            <a:pPr marL="458788" lvl="2" indent="0">
              <a:buNone/>
            </a:pPr>
            <a:r>
              <a:rPr lang="en-US" dirty="0"/>
              <a:t>Granular resource monitoring and accounting for each Batch run</a:t>
            </a:r>
          </a:p>
          <a:p>
            <a:pPr marL="458788" lvl="2" indent="0">
              <a:buNone/>
            </a:pPr>
            <a:r>
              <a:rPr lang="en-US" dirty="0"/>
              <a:t>Software defined compute nodes for both Batch and CI/CD</a:t>
            </a:r>
          </a:p>
          <a:p>
            <a:pPr marL="458788" lvl="2" indent="0">
              <a:buNone/>
            </a:pPr>
            <a:r>
              <a:rPr lang="en-US" dirty="0"/>
              <a:t>RESTful interface using JSON </a:t>
            </a:r>
          </a:p>
          <a:p>
            <a:pPr marL="458788" lvl="2" indent="0">
              <a:buNone/>
            </a:pPr>
            <a:r>
              <a:rPr lang="en-US" dirty="0"/>
              <a:t>Event driven</a:t>
            </a:r>
          </a:p>
          <a:p>
            <a:pPr marL="458788" lvl="2" indent="0">
              <a:buNone/>
            </a:pPr>
            <a:r>
              <a:rPr lang="en-US" dirty="0"/>
              <a:t>Able to bring in/out resources, from a running HPC system</a:t>
            </a:r>
          </a:p>
          <a:p>
            <a:pPr marL="458788" lvl="2" indent="0">
              <a:buNone/>
            </a:pPr>
            <a:endParaRPr lang="en-US" dirty="0"/>
          </a:p>
          <a:p>
            <a:pPr marL="223838" lvl="1" indent="0">
              <a:buNone/>
            </a:pPr>
            <a:r>
              <a:rPr lang="en-US" sz="2400" dirty="0"/>
              <a:t>Current Weaknesses:</a:t>
            </a:r>
            <a:endParaRPr lang="en-US" dirty="0"/>
          </a:p>
          <a:p>
            <a:pPr marL="458788" lvl="2" indent="0">
              <a:buNone/>
            </a:pPr>
            <a:r>
              <a:rPr lang="en-US" dirty="0"/>
              <a:t>Available Resources are furnished from a static file within /</a:t>
            </a:r>
            <a:r>
              <a:rPr lang="en-US" dirty="0" err="1"/>
              <a:t>etc</a:t>
            </a:r>
            <a:r>
              <a:rPr lang="en-US" dirty="0"/>
              <a:t>/flux upon Flux start-up.  Flux does not currently comprehend dynamic resources. </a:t>
            </a:r>
          </a:p>
          <a:p>
            <a:pPr marL="458788" lvl="2" indent="0">
              <a:buNone/>
            </a:pPr>
            <a:r>
              <a:rPr lang="en-US" dirty="0"/>
              <a:t>Flux can impart Near Node Flash from inside the rack but Flux has no knowledge of optimal remote CDI resource matches</a:t>
            </a:r>
          </a:p>
          <a:p>
            <a:pPr marL="458788" lvl="2" indent="0">
              <a:buNone/>
            </a:pPr>
            <a:r>
              <a:rPr lang="en-US" dirty="0"/>
              <a:t>Flux cannot release resources to other concurrent Flux instances or Workload Managers</a:t>
            </a:r>
          </a:p>
          <a:p>
            <a:pPr marL="458788" lvl="2" indent="0">
              <a:buNone/>
            </a:pPr>
            <a:endParaRPr lang="en-US" dirty="0"/>
          </a:p>
          <a:p>
            <a:pPr marL="458788" lvl="2" indent="0">
              <a:buNone/>
            </a:pPr>
            <a:endParaRPr lang="en-US" dirty="0"/>
          </a:p>
        </p:txBody>
      </p:sp>
    </p:spTree>
    <p:extLst>
      <p:ext uri="{BB962C8B-B14F-4D97-AF65-F5344CB8AC3E}">
        <p14:creationId xmlns:p14="http://schemas.microsoft.com/office/powerpoint/2010/main" val="130037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F9EA0-6E06-BEBC-3C5C-E217A201BAFD}"/>
              </a:ext>
            </a:extLst>
          </p:cNvPr>
          <p:cNvSpPr>
            <a:spLocks noGrp="1"/>
          </p:cNvSpPr>
          <p:nvPr>
            <p:ph type="title"/>
          </p:nvPr>
        </p:nvSpPr>
        <p:spPr/>
        <p:txBody>
          <a:bodyPr/>
          <a:lstStyle/>
          <a:p>
            <a:pPr algn="ctr"/>
            <a:r>
              <a:rPr lang="en-US" dirty="0"/>
              <a:t>Sunfish CDI Management Framework</a:t>
            </a:r>
          </a:p>
        </p:txBody>
      </p:sp>
      <p:sp>
        <p:nvSpPr>
          <p:cNvPr id="4" name="Slide Number Placeholder 3">
            <a:extLst>
              <a:ext uri="{FF2B5EF4-FFF2-40B4-BE49-F238E27FC236}">
                <a16:creationId xmlns:a16="http://schemas.microsoft.com/office/drawing/2014/main" id="{40CE2226-C83E-AF9B-84A5-E7023EAF69D1}"/>
              </a:ext>
            </a:extLst>
          </p:cNvPr>
          <p:cNvSpPr>
            <a:spLocks noGrp="1"/>
          </p:cNvSpPr>
          <p:nvPr>
            <p:ph type="sldNum" sz="quarter" idx="4"/>
          </p:nvPr>
        </p:nvSpPr>
        <p:spPr/>
        <p:txBody>
          <a:bodyPr/>
          <a:lstStyle/>
          <a:p>
            <a:fld id="{6FB6B91F-BB11-E946-B7F6-1372EDB8DEC1}" type="slidenum">
              <a:rPr lang="en-US" smtClean="0"/>
              <a:pPr/>
              <a:t>8</a:t>
            </a:fld>
            <a:endParaRPr lang="en-US" dirty="0"/>
          </a:p>
        </p:txBody>
      </p:sp>
      <p:sp>
        <p:nvSpPr>
          <p:cNvPr id="8" name="Content Placeholder 2">
            <a:extLst>
              <a:ext uri="{FF2B5EF4-FFF2-40B4-BE49-F238E27FC236}">
                <a16:creationId xmlns:a16="http://schemas.microsoft.com/office/drawing/2014/main" id="{412D2E6F-3D59-FFE7-DA3E-2199CAAC772D}"/>
              </a:ext>
            </a:extLst>
          </p:cNvPr>
          <p:cNvSpPr>
            <a:spLocks noGrp="1"/>
          </p:cNvSpPr>
          <p:nvPr>
            <p:ph idx="1"/>
          </p:nvPr>
        </p:nvSpPr>
        <p:spPr>
          <a:xfrm>
            <a:off x="612749" y="1038319"/>
            <a:ext cx="10972800" cy="5019581"/>
          </a:xfrm>
        </p:spPr>
        <p:txBody>
          <a:bodyPr>
            <a:normAutofit fontScale="92500"/>
          </a:bodyPr>
          <a:lstStyle/>
          <a:p>
            <a:pPr marL="0" lvl="1" indent="0">
              <a:spcAft>
                <a:spcPts val="1200"/>
              </a:spcAft>
              <a:buSzPct val="110000"/>
              <a:buNone/>
            </a:pPr>
            <a:r>
              <a:rPr lang="en-US" sz="2400" b="1" dirty="0"/>
              <a:t>Sunfish enables CDI management:</a:t>
            </a:r>
          </a:p>
          <a:p>
            <a:pPr marL="0" lvl="1" indent="0">
              <a:buSzPct val="110000"/>
              <a:buNone/>
            </a:pPr>
            <a:r>
              <a:rPr lang="en-US" sz="1900" b="1" dirty="0">
                <a:solidFill>
                  <a:schemeClr val="tx2">
                    <a:lumMod val="50000"/>
                  </a:schemeClr>
                </a:solidFill>
              </a:rPr>
              <a:t>Key Benefits:</a:t>
            </a:r>
          </a:p>
          <a:p>
            <a:pPr marL="171450" lvl="1" indent="0">
              <a:spcBef>
                <a:spcPts val="0"/>
              </a:spcBef>
              <a:buNone/>
            </a:pPr>
            <a:r>
              <a:rPr lang="en-US" sz="1900" dirty="0"/>
              <a:t>	Releasing stranded resources for increased scalability, immutability, and composability</a:t>
            </a:r>
          </a:p>
          <a:p>
            <a:pPr marL="171450" lvl="1" indent="0">
              <a:spcBef>
                <a:spcPts val="0"/>
              </a:spcBef>
              <a:buNone/>
            </a:pPr>
            <a:r>
              <a:rPr lang="en-US" sz="1900" dirty="0"/>
              <a:t>	Energy/cooling efficiency – including power smoothing</a:t>
            </a:r>
          </a:p>
          <a:p>
            <a:pPr marL="171450" lvl="1" indent="0">
              <a:spcBef>
                <a:spcPts val="0"/>
              </a:spcBef>
              <a:buNone/>
            </a:pPr>
            <a:endParaRPr lang="en-US" sz="1900" dirty="0"/>
          </a:p>
          <a:p>
            <a:pPr marL="0" indent="0">
              <a:buNone/>
            </a:pPr>
            <a:r>
              <a:rPr lang="en-US" sz="1900" b="1" dirty="0">
                <a:solidFill>
                  <a:schemeClr val="tx2">
                    <a:lumMod val="50000"/>
                  </a:schemeClr>
                </a:solidFill>
              </a:rPr>
              <a:t>Strengths and Capabilities:</a:t>
            </a:r>
          </a:p>
          <a:p>
            <a:pPr marL="514350" lvl="1" indent="-342900">
              <a:spcBef>
                <a:spcPts val="0"/>
              </a:spcBef>
            </a:pPr>
            <a:r>
              <a:rPr lang="en-US" sz="1900" dirty="0"/>
              <a:t>Management of hardware resources through hardware-specific Agents</a:t>
            </a:r>
          </a:p>
          <a:p>
            <a:pPr marL="514350" lvl="1" indent="-342900">
              <a:spcBef>
                <a:spcPts val="0"/>
              </a:spcBef>
            </a:pPr>
            <a:r>
              <a:rPr lang="en-US" sz="1900" dirty="0"/>
              <a:t>Event driven</a:t>
            </a:r>
          </a:p>
          <a:p>
            <a:pPr marL="514350" lvl="1" indent="-342900">
              <a:spcBef>
                <a:spcPts val="0"/>
              </a:spcBef>
            </a:pPr>
            <a:r>
              <a:rPr lang="en-US" sz="1900" dirty="0"/>
              <a:t>Redfish/Swordfish APIs for resource management for reduced administration, and ease-of-use</a:t>
            </a:r>
          </a:p>
          <a:p>
            <a:pPr marL="514350" lvl="1" indent="-342900">
              <a:spcBef>
                <a:spcPts val="0"/>
              </a:spcBef>
            </a:pPr>
            <a:r>
              <a:rPr lang="en-US" sz="1900" dirty="0"/>
              <a:t>Redfish-supported multi-tenancy</a:t>
            </a:r>
          </a:p>
          <a:p>
            <a:pPr marL="514350" lvl="1" indent="-342900">
              <a:spcBef>
                <a:spcPts val="0"/>
              </a:spcBef>
            </a:pPr>
            <a:r>
              <a:rPr lang="en-US" sz="1900" dirty="0"/>
              <a:t>Aggregates resources from multiple hardware Agents and resolves resource-naming collisions</a:t>
            </a:r>
          </a:p>
          <a:p>
            <a:pPr marL="514350" lvl="1" indent="-342900">
              <a:spcBef>
                <a:spcPts val="0"/>
              </a:spcBef>
            </a:pPr>
            <a:r>
              <a:rPr lang="en-US" sz="1900" dirty="0"/>
              <a:t>May be simultaneously integrated with multiple Workload Managers, e.g., Flux and Kubernetes</a:t>
            </a:r>
          </a:p>
        </p:txBody>
      </p:sp>
      <p:sp>
        <p:nvSpPr>
          <p:cNvPr id="3" name="Text Placeholder 3">
            <a:extLst>
              <a:ext uri="{FF2B5EF4-FFF2-40B4-BE49-F238E27FC236}">
                <a16:creationId xmlns:a16="http://schemas.microsoft.com/office/drawing/2014/main" id="{F95DDA53-566D-59B5-41C6-D35485BA29CC}"/>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235164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148A-EAF7-E8C9-245B-F719A228EB95}"/>
              </a:ext>
            </a:extLst>
          </p:cNvPr>
          <p:cNvSpPr>
            <a:spLocks noGrp="1"/>
          </p:cNvSpPr>
          <p:nvPr>
            <p:ph type="title"/>
          </p:nvPr>
        </p:nvSpPr>
        <p:spPr/>
        <p:txBody>
          <a:bodyPr/>
          <a:lstStyle/>
          <a:p>
            <a:pPr algn="ctr"/>
            <a:r>
              <a:rPr lang="en-US" dirty="0"/>
              <a:t>Sunfish CDI Management Framework</a:t>
            </a:r>
          </a:p>
        </p:txBody>
      </p:sp>
      <p:sp>
        <p:nvSpPr>
          <p:cNvPr id="4" name="Slide Number Placeholder 3">
            <a:extLst>
              <a:ext uri="{FF2B5EF4-FFF2-40B4-BE49-F238E27FC236}">
                <a16:creationId xmlns:a16="http://schemas.microsoft.com/office/drawing/2014/main" id="{FCB9D01D-9624-CC53-8EC1-AA1C0FDBE4B2}"/>
              </a:ext>
            </a:extLst>
          </p:cNvPr>
          <p:cNvSpPr>
            <a:spLocks noGrp="1"/>
          </p:cNvSpPr>
          <p:nvPr>
            <p:ph type="sldNum" sz="quarter" idx="4"/>
          </p:nvPr>
        </p:nvSpPr>
        <p:spPr/>
        <p:txBody>
          <a:bodyPr/>
          <a:lstStyle/>
          <a:p>
            <a:fld id="{6FB6B91F-BB11-E946-B7F6-1372EDB8DEC1}" type="slidenum">
              <a:rPr lang="en-US" smtClean="0"/>
              <a:pPr/>
              <a:t>9</a:t>
            </a:fld>
            <a:endParaRPr lang="en-US" dirty="0"/>
          </a:p>
        </p:txBody>
      </p:sp>
      <p:sp>
        <p:nvSpPr>
          <p:cNvPr id="5" name="Rectangle 4">
            <a:extLst>
              <a:ext uri="{FF2B5EF4-FFF2-40B4-BE49-F238E27FC236}">
                <a16:creationId xmlns:a16="http://schemas.microsoft.com/office/drawing/2014/main" id="{7616CFB2-7E14-2BA4-85CD-E0B7410AA3D0}"/>
              </a:ext>
            </a:extLst>
          </p:cNvPr>
          <p:cNvSpPr/>
          <p:nvPr/>
        </p:nvSpPr>
        <p:spPr>
          <a:xfrm>
            <a:off x="8586202" y="2597768"/>
            <a:ext cx="1145627" cy="704193"/>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GPU</a:t>
            </a:r>
          </a:p>
        </p:txBody>
      </p:sp>
      <p:sp>
        <p:nvSpPr>
          <p:cNvPr id="6" name="Rectangle 5">
            <a:extLst>
              <a:ext uri="{FF2B5EF4-FFF2-40B4-BE49-F238E27FC236}">
                <a16:creationId xmlns:a16="http://schemas.microsoft.com/office/drawing/2014/main" id="{59B2425B-D7EC-D53B-8FE6-DD9381BBFCA6}"/>
              </a:ext>
            </a:extLst>
          </p:cNvPr>
          <p:cNvSpPr/>
          <p:nvPr/>
        </p:nvSpPr>
        <p:spPr>
          <a:xfrm>
            <a:off x="9232912" y="3301961"/>
            <a:ext cx="1145627" cy="7041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NVMe</a:t>
            </a:r>
            <a:endParaRPr lang="en-US" dirty="0">
              <a:solidFill>
                <a:schemeClr val="tx1"/>
              </a:solidFill>
            </a:endParaRPr>
          </a:p>
        </p:txBody>
      </p:sp>
      <p:sp>
        <p:nvSpPr>
          <p:cNvPr id="7" name="Rectangle 6">
            <a:extLst>
              <a:ext uri="{FF2B5EF4-FFF2-40B4-BE49-F238E27FC236}">
                <a16:creationId xmlns:a16="http://schemas.microsoft.com/office/drawing/2014/main" id="{7AD4A792-6D94-3FF3-C196-BC066FFC6E84}"/>
              </a:ext>
            </a:extLst>
          </p:cNvPr>
          <p:cNvSpPr/>
          <p:nvPr/>
        </p:nvSpPr>
        <p:spPr>
          <a:xfrm>
            <a:off x="7721069" y="3312471"/>
            <a:ext cx="1145627" cy="704193"/>
          </a:xfrm>
          <a:prstGeom prst="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HCA</a:t>
            </a:r>
          </a:p>
        </p:txBody>
      </p:sp>
      <p:sp>
        <p:nvSpPr>
          <p:cNvPr id="8" name="Rectangle 7">
            <a:extLst>
              <a:ext uri="{FF2B5EF4-FFF2-40B4-BE49-F238E27FC236}">
                <a16:creationId xmlns:a16="http://schemas.microsoft.com/office/drawing/2014/main" id="{FCD04C5D-F20E-CD56-3075-93A94C889843}"/>
              </a:ext>
            </a:extLst>
          </p:cNvPr>
          <p:cNvSpPr/>
          <p:nvPr/>
        </p:nvSpPr>
        <p:spPr>
          <a:xfrm>
            <a:off x="6949379" y="4016658"/>
            <a:ext cx="1145627" cy="704193"/>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GPU</a:t>
            </a:r>
          </a:p>
        </p:txBody>
      </p:sp>
      <p:sp>
        <p:nvSpPr>
          <p:cNvPr id="9" name="Rectangle 8">
            <a:extLst>
              <a:ext uri="{FF2B5EF4-FFF2-40B4-BE49-F238E27FC236}">
                <a16:creationId xmlns:a16="http://schemas.microsoft.com/office/drawing/2014/main" id="{5BED9781-8934-719F-7D56-797EEE54DD80}"/>
              </a:ext>
            </a:extLst>
          </p:cNvPr>
          <p:cNvSpPr/>
          <p:nvPr/>
        </p:nvSpPr>
        <p:spPr>
          <a:xfrm>
            <a:off x="8444968" y="4008784"/>
            <a:ext cx="1145627" cy="704193"/>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FPGA</a:t>
            </a:r>
          </a:p>
        </p:txBody>
      </p:sp>
      <p:sp>
        <p:nvSpPr>
          <p:cNvPr id="10" name="Rectangle 9">
            <a:extLst>
              <a:ext uri="{FF2B5EF4-FFF2-40B4-BE49-F238E27FC236}">
                <a16:creationId xmlns:a16="http://schemas.microsoft.com/office/drawing/2014/main" id="{15C59BCA-DDB0-83F1-1525-5DB1AA928DE7}"/>
              </a:ext>
            </a:extLst>
          </p:cNvPr>
          <p:cNvSpPr/>
          <p:nvPr/>
        </p:nvSpPr>
        <p:spPr>
          <a:xfrm>
            <a:off x="9805725" y="4014041"/>
            <a:ext cx="1145627" cy="704193"/>
          </a:xfrm>
          <a:prstGeom prst="rect">
            <a:avLst/>
          </a:prstGeom>
          <a:solidFill>
            <a:srgbClr val="FF1A8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NVMe</a:t>
            </a:r>
            <a:endParaRPr lang="en-US" dirty="0">
              <a:solidFill>
                <a:schemeClr val="tx1"/>
              </a:solidFill>
            </a:endParaRPr>
          </a:p>
        </p:txBody>
      </p:sp>
      <p:sp>
        <p:nvSpPr>
          <p:cNvPr id="11" name="Rectangle 10">
            <a:extLst>
              <a:ext uri="{FF2B5EF4-FFF2-40B4-BE49-F238E27FC236}">
                <a16:creationId xmlns:a16="http://schemas.microsoft.com/office/drawing/2014/main" id="{12B42B0B-70E9-0C22-683E-B4F52EFBF3CA}"/>
              </a:ext>
            </a:extLst>
          </p:cNvPr>
          <p:cNvSpPr/>
          <p:nvPr/>
        </p:nvSpPr>
        <p:spPr>
          <a:xfrm>
            <a:off x="6210171" y="4747754"/>
            <a:ext cx="1145627" cy="70419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DRAM</a:t>
            </a:r>
          </a:p>
        </p:txBody>
      </p:sp>
      <p:sp>
        <p:nvSpPr>
          <p:cNvPr id="12" name="Rectangle 11">
            <a:extLst>
              <a:ext uri="{FF2B5EF4-FFF2-40B4-BE49-F238E27FC236}">
                <a16:creationId xmlns:a16="http://schemas.microsoft.com/office/drawing/2014/main" id="{559CE620-D10A-7FF7-79CF-0106A3125D67}"/>
              </a:ext>
            </a:extLst>
          </p:cNvPr>
          <p:cNvSpPr/>
          <p:nvPr/>
        </p:nvSpPr>
        <p:spPr>
          <a:xfrm>
            <a:off x="7651763" y="4715607"/>
            <a:ext cx="1145627" cy="704193"/>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DRAM</a:t>
            </a:r>
          </a:p>
        </p:txBody>
      </p:sp>
      <p:sp>
        <p:nvSpPr>
          <p:cNvPr id="13" name="Rectangle 12">
            <a:extLst>
              <a:ext uri="{FF2B5EF4-FFF2-40B4-BE49-F238E27FC236}">
                <a16:creationId xmlns:a16="http://schemas.microsoft.com/office/drawing/2014/main" id="{0F5005A2-549A-AC4B-A820-78A67603E6C6}"/>
              </a:ext>
            </a:extLst>
          </p:cNvPr>
          <p:cNvSpPr/>
          <p:nvPr/>
        </p:nvSpPr>
        <p:spPr>
          <a:xfrm>
            <a:off x="9140289" y="4715606"/>
            <a:ext cx="1145627" cy="704193"/>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CPU</a:t>
            </a:r>
          </a:p>
        </p:txBody>
      </p:sp>
      <p:sp>
        <p:nvSpPr>
          <p:cNvPr id="14" name="Rectangle 13">
            <a:extLst>
              <a:ext uri="{FF2B5EF4-FFF2-40B4-BE49-F238E27FC236}">
                <a16:creationId xmlns:a16="http://schemas.microsoft.com/office/drawing/2014/main" id="{7F798FD3-C291-9770-E009-8A405B19B988}"/>
              </a:ext>
            </a:extLst>
          </p:cNvPr>
          <p:cNvSpPr/>
          <p:nvPr/>
        </p:nvSpPr>
        <p:spPr>
          <a:xfrm>
            <a:off x="10560499" y="4715605"/>
            <a:ext cx="1145627" cy="704193"/>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DRAM</a:t>
            </a:r>
          </a:p>
        </p:txBody>
      </p:sp>
      <p:pic>
        <p:nvPicPr>
          <p:cNvPr id="15" name="Picture 2" descr="Stickman Direction Free Stock Photo - Public Domain Pictures">
            <a:extLst>
              <a:ext uri="{FF2B5EF4-FFF2-40B4-BE49-F238E27FC236}">
                <a16:creationId xmlns:a16="http://schemas.microsoft.com/office/drawing/2014/main" id="{2C8A4F7F-39A1-C08D-1DFF-337447E67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01758"/>
            <a:ext cx="2693724" cy="3662855"/>
          </a:xfrm>
          <a:prstGeom prst="rect">
            <a:avLst/>
          </a:prstGeom>
          <a:noFill/>
          <a:extLst>
            <a:ext uri="{909E8E84-426E-40DD-AFC4-6F175D3DCCD1}">
              <a14:hiddenFill xmlns:a14="http://schemas.microsoft.com/office/drawing/2010/main">
                <a:solidFill>
                  <a:srgbClr val="FFFFFF"/>
                </a:solidFill>
              </a14:hiddenFill>
            </a:ext>
          </a:extLst>
        </p:spPr>
      </p:pic>
      <p:sp>
        <p:nvSpPr>
          <p:cNvPr id="16" name="CustomShape 19">
            <a:extLst>
              <a:ext uri="{FF2B5EF4-FFF2-40B4-BE49-F238E27FC236}">
                <a16:creationId xmlns:a16="http://schemas.microsoft.com/office/drawing/2014/main" id="{22FBD3BD-29A9-D0E1-93F1-261CEBB25B49}"/>
              </a:ext>
            </a:extLst>
          </p:cNvPr>
          <p:cNvSpPr/>
          <p:nvPr/>
        </p:nvSpPr>
        <p:spPr>
          <a:xfrm flipH="1">
            <a:off x="3962218" y="2308629"/>
            <a:ext cx="1589059" cy="3579788"/>
          </a:xfrm>
          <a:prstGeom prst="rect">
            <a:avLst/>
          </a:prstGeom>
          <a:solidFill>
            <a:srgbClr val="0182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90000" tIns="45000" rIns="90000" bIns="45000">
            <a:noAutofit/>
          </a:bodyPr>
          <a:lstStyle/>
          <a:p>
            <a:pPr algn="ctr">
              <a:lnSpc>
                <a:spcPct val="100000"/>
              </a:lnSpc>
            </a:pPr>
            <a:r>
              <a:rPr lang="en-US" sz="1000" b="1" spc="-1" dirty="0">
                <a:solidFill>
                  <a:srgbClr val="FFFFFF"/>
                </a:solidFill>
                <a:latin typeface="Arial" panose="020B0604020202020204" pitchFamily="34" charset="0"/>
                <a:cs typeface="Arial" panose="020B0604020202020204" pitchFamily="34" charset="0"/>
              </a:rPr>
              <a:t>Sunfish</a:t>
            </a:r>
            <a:r>
              <a:rPr lang="en-US" sz="1000" b="1" strike="noStrike" spc="-1" dirty="0">
                <a:solidFill>
                  <a:srgbClr val="FFFFFF"/>
                </a:solidFill>
                <a:latin typeface="Arial" panose="020B0604020202020204" pitchFamily="34" charset="0"/>
                <a:cs typeface="Arial" panose="020B0604020202020204" pitchFamily="34" charset="0"/>
              </a:rPr>
              <a:t> Services</a:t>
            </a:r>
            <a:endParaRPr lang="en-IE" sz="1000" b="1" strike="noStrike" spc="-1" dirty="0">
              <a:latin typeface="Arial" panose="020B0604020202020204" pitchFamily="34" charset="0"/>
              <a:cs typeface="Arial" panose="020B0604020202020204" pitchFamily="34" charset="0"/>
            </a:endParaRPr>
          </a:p>
        </p:txBody>
      </p:sp>
      <p:sp>
        <p:nvSpPr>
          <p:cNvPr id="17" name="CustomShape 36">
            <a:extLst>
              <a:ext uri="{FF2B5EF4-FFF2-40B4-BE49-F238E27FC236}">
                <a16:creationId xmlns:a16="http://schemas.microsoft.com/office/drawing/2014/main" id="{7731562A-D515-AB4F-556D-BC8EA6865024}"/>
              </a:ext>
            </a:extLst>
          </p:cNvPr>
          <p:cNvSpPr/>
          <p:nvPr/>
        </p:nvSpPr>
        <p:spPr>
          <a:xfrm flipH="1">
            <a:off x="4186065" y="2624659"/>
            <a:ext cx="1196109" cy="372841"/>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Resource Inventory</a:t>
            </a:r>
            <a:endParaRPr lang="en-IE" sz="1000" b="0" strike="noStrike" spc="-1" dirty="0">
              <a:latin typeface="Arial" panose="020B0604020202020204" pitchFamily="34" charset="0"/>
              <a:cs typeface="Arial" panose="020B0604020202020204" pitchFamily="34" charset="0"/>
            </a:endParaRPr>
          </a:p>
        </p:txBody>
      </p:sp>
      <p:sp>
        <p:nvSpPr>
          <p:cNvPr id="18" name="Cylinder 64">
            <a:extLst>
              <a:ext uri="{FF2B5EF4-FFF2-40B4-BE49-F238E27FC236}">
                <a16:creationId xmlns:a16="http://schemas.microsoft.com/office/drawing/2014/main" id="{9B5DC8BF-F040-C14F-15A9-52A5951B41E1}"/>
              </a:ext>
            </a:extLst>
          </p:cNvPr>
          <p:cNvSpPr/>
          <p:nvPr/>
        </p:nvSpPr>
        <p:spPr>
          <a:xfrm>
            <a:off x="4334502" y="5128603"/>
            <a:ext cx="859203" cy="642100"/>
          </a:xfrm>
          <a:prstGeom prst="can">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dirty="0">
                <a:solidFill>
                  <a:schemeClr val="tx1"/>
                </a:solidFill>
                <a:latin typeface="Arial"/>
                <a:cs typeface="Arial"/>
              </a:rPr>
              <a:t>Redfish Tree</a:t>
            </a:r>
            <a:endParaRPr lang="en-IE" sz="1200" dirty="0">
              <a:solidFill>
                <a:schemeClr val="tx1"/>
              </a:solidFill>
              <a:latin typeface="Arial"/>
              <a:cs typeface="Arial"/>
            </a:endParaRPr>
          </a:p>
        </p:txBody>
      </p:sp>
      <p:sp>
        <p:nvSpPr>
          <p:cNvPr id="19" name="CustomShape 36">
            <a:extLst>
              <a:ext uri="{FF2B5EF4-FFF2-40B4-BE49-F238E27FC236}">
                <a16:creationId xmlns:a16="http://schemas.microsoft.com/office/drawing/2014/main" id="{08930980-2270-0B5C-3D0D-048D3993454E}"/>
              </a:ext>
            </a:extLst>
          </p:cNvPr>
          <p:cNvSpPr/>
          <p:nvPr/>
        </p:nvSpPr>
        <p:spPr>
          <a:xfrm flipH="1">
            <a:off x="4178444" y="3075751"/>
            <a:ext cx="1196109" cy="334416"/>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RF tree management</a:t>
            </a:r>
            <a:endParaRPr lang="en-IE" sz="1000" b="0" strike="noStrike" spc="-1" dirty="0">
              <a:latin typeface="Arial" panose="020B0604020202020204" pitchFamily="34" charset="0"/>
              <a:cs typeface="Arial" panose="020B0604020202020204" pitchFamily="34" charset="0"/>
            </a:endParaRPr>
          </a:p>
        </p:txBody>
      </p:sp>
      <p:sp>
        <p:nvSpPr>
          <p:cNvPr id="20" name="CustomShape 36">
            <a:extLst>
              <a:ext uri="{FF2B5EF4-FFF2-40B4-BE49-F238E27FC236}">
                <a16:creationId xmlns:a16="http://schemas.microsoft.com/office/drawing/2014/main" id="{FF466422-082D-FAE2-EA1A-94192083DA58}"/>
              </a:ext>
            </a:extLst>
          </p:cNvPr>
          <p:cNvSpPr/>
          <p:nvPr/>
        </p:nvSpPr>
        <p:spPr>
          <a:xfrm flipH="1">
            <a:off x="4161091" y="4185503"/>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Authentication</a:t>
            </a:r>
            <a:endParaRPr lang="en-IE" sz="1000" b="0" strike="noStrike" spc="-1" dirty="0">
              <a:latin typeface="Arial" panose="020B0604020202020204" pitchFamily="34" charset="0"/>
              <a:cs typeface="Arial" panose="020B0604020202020204" pitchFamily="34" charset="0"/>
            </a:endParaRPr>
          </a:p>
        </p:txBody>
      </p:sp>
      <p:sp>
        <p:nvSpPr>
          <p:cNvPr id="21" name="CustomShape 36">
            <a:extLst>
              <a:ext uri="{FF2B5EF4-FFF2-40B4-BE49-F238E27FC236}">
                <a16:creationId xmlns:a16="http://schemas.microsoft.com/office/drawing/2014/main" id="{4294F406-4438-345C-B2A4-4524B8470266}"/>
              </a:ext>
            </a:extLst>
          </p:cNvPr>
          <p:cNvSpPr/>
          <p:nvPr/>
        </p:nvSpPr>
        <p:spPr>
          <a:xfrm flipH="1">
            <a:off x="4168810" y="4463558"/>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Access Control</a:t>
            </a:r>
            <a:endParaRPr lang="en-IE" sz="1000" b="0" strike="noStrike" spc="-1" dirty="0">
              <a:latin typeface="Arial" panose="020B0604020202020204" pitchFamily="34" charset="0"/>
              <a:cs typeface="Arial" panose="020B0604020202020204" pitchFamily="34" charset="0"/>
            </a:endParaRPr>
          </a:p>
        </p:txBody>
      </p:sp>
      <p:sp>
        <p:nvSpPr>
          <p:cNvPr id="22" name="CustomShape 36">
            <a:extLst>
              <a:ext uri="{FF2B5EF4-FFF2-40B4-BE49-F238E27FC236}">
                <a16:creationId xmlns:a16="http://schemas.microsoft.com/office/drawing/2014/main" id="{10027597-E86A-45E2-B2EB-DAD7239EED1D}"/>
              </a:ext>
            </a:extLst>
          </p:cNvPr>
          <p:cNvSpPr/>
          <p:nvPr/>
        </p:nvSpPr>
        <p:spPr>
          <a:xfrm flipH="1">
            <a:off x="4186066" y="4782815"/>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Events &amp; Logs</a:t>
            </a:r>
            <a:endParaRPr lang="en-IE" sz="1000" b="0" strike="noStrike" spc="-1" dirty="0">
              <a:latin typeface="Arial" panose="020B0604020202020204" pitchFamily="34" charset="0"/>
              <a:cs typeface="Arial" panose="020B0604020202020204" pitchFamily="34" charset="0"/>
            </a:endParaRPr>
          </a:p>
        </p:txBody>
      </p:sp>
      <p:sp>
        <p:nvSpPr>
          <p:cNvPr id="23" name="CustomShape 36">
            <a:extLst>
              <a:ext uri="{FF2B5EF4-FFF2-40B4-BE49-F238E27FC236}">
                <a16:creationId xmlns:a16="http://schemas.microsoft.com/office/drawing/2014/main" id="{8BF71889-E2BF-A51C-8F4C-CF0625024730}"/>
              </a:ext>
            </a:extLst>
          </p:cNvPr>
          <p:cNvSpPr/>
          <p:nvPr/>
        </p:nvSpPr>
        <p:spPr>
          <a:xfrm flipH="1">
            <a:off x="4164550" y="3451810"/>
            <a:ext cx="1196109" cy="328026"/>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900" spc="-1" dirty="0">
                <a:solidFill>
                  <a:srgbClr val="000000"/>
                </a:solidFill>
                <a:latin typeface="Arial"/>
                <a:cs typeface="Arial"/>
              </a:rPr>
              <a:t>Resource Configuration</a:t>
            </a:r>
            <a:endParaRPr lang="en-US" sz="900" dirty="0">
              <a:cs typeface="Calibri"/>
            </a:endParaRPr>
          </a:p>
        </p:txBody>
      </p:sp>
      <p:sp>
        <p:nvSpPr>
          <p:cNvPr id="24" name="CustomShape 36">
            <a:extLst>
              <a:ext uri="{FF2B5EF4-FFF2-40B4-BE49-F238E27FC236}">
                <a16:creationId xmlns:a16="http://schemas.microsoft.com/office/drawing/2014/main" id="{D3D9CD17-48EA-1ADB-8E8C-927037BE5DC9}"/>
              </a:ext>
            </a:extLst>
          </p:cNvPr>
          <p:cNvSpPr/>
          <p:nvPr/>
        </p:nvSpPr>
        <p:spPr>
          <a:xfrm flipH="1">
            <a:off x="4174369" y="3810007"/>
            <a:ext cx="1196109" cy="331023"/>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1000" spc="-1" dirty="0">
                <a:solidFill>
                  <a:srgbClr val="000000"/>
                </a:solidFill>
                <a:latin typeface="Arial"/>
                <a:cs typeface="Arial"/>
              </a:rPr>
              <a:t>Fabric Configuration</a:t>
            </a:r>
            <a:endParaRPr lang="en-US" dirty="0"/>
          </a:p>
        </p:txBody>
      </p:sp>
      <p:sp>
        <p:nvSpPr>
          <p:cNvPr id="3" name="Text Placeholder 3">
            <a:extLst>
              <a:ext uri="{FF2B5EF4-FFF2-40B4-BE49-F238E27FC236}">
                <a16:creationId xmlns:a16="http://schemas.microsoft.com/office/drawing/2014/main" id="{E5419490-9848-B94B-8E62-32E3C19C1362}"/>
              </a:ext>
            </a:extLst>
          </p:cNvPr>
          <p:cNvSpPr txBox="1">
            <a:spLocks/>
          </p:cNvSpPr>
          <p:nvPr/>
        </p:nvSpPr>
        <p:spPr>
          <a:xfrm>
            <a:off x="4224629" y="6654817"/>
            <a:ext cx="3749040" cy="266128"/>
          </a:xfrm>
          <a:prstGeom prst="rect">
            <a:avLst/>
          </a:prstGeom>
        </p:spPr>
        <p:txBody>
          <a:bodyPr>
            <a:normAutofit lnSpcReduction="10000"/>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UUR</a:t>
            </a:r>
          </a:p>
        </p:txBody>
      </p:sp>
    </p:spTree>
    <p:extLst>
      <p:ext uri="{BB962C8B-B14F-4D97-AF65-F5344CB8AC3E}">
        <p14:creationId xmlns:p14="http://schemas.microsoft.com/office/powerpoint/2010/main" val="815373751"/>
      </p:ext>
    </p:extLst>
  </p:cSld>
  <p:clrMapOvr>
    <a:masterClrMapping/>
  </p:clrMapOvr>
</p:sld>
</file>

<file path=ppt/theme/theme1.xml><?xml version="1.0" encoding="utf-8"?>
<a:theme xmlns:a="http://schemas.openxmlformats.org/drawingml/2006/main" name="SandiaBrand">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err="1" smtClean="0"/>
        </a:defPPr>
      </a:lstStyle>
    </a:txDef>
  </a:objectDefaults>
  <a:extraClrSchemeLst/>
  <a:extLst>
    <a:ext uri="{05A4C25C-085E-4340-85A3-A5531E510DB2}">
      <thm15:themeFamily xmlns:thm15="http://schemas.microsoft.com/office/thememl/2012/main" name="SandiaBrand" id="{1968AAD6-CBA6-064F-9237-4007AAEE23B9}" vid="{2E5380AC-16C9-734E-8236-37757CA63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20239</TotalTime>
  <Words>2917</Words>
  <Application>Microsoft Macintosh PowerPoint</Application>
  <PresentationFormat>Widescreen</PresentationFormat>
  <Paragraphs>512</Paragraphs>
  <Slides>31</Slides>
  <Notes>6</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31</vt:i4>
      </vt:variant>
    </vt:vector>
  </HeadingPairs>
  <TitlesOfParts>
    <vt:vector size="48" baseType="lpstr">
      <vt:lpstr>-apple-system</vt:lpstr>
      <vt:lpstr>Apple Symbols</vt:lpstr>
      <vt:lpstr>Aptos</vt:lpstr>
      <vt:lpstr>Arial</vt:lpstr>
      <vt:lpstr>Arial Narrow</vt:lpstr>
      <vt:lpstr>Calibri</vt:lpstr>
      <vt:lpstr>Consolas</vt:lpstr>
      <vt:lpstr>Courier New</vt:lpstr>
      <vt:lpstr>Exo 2</vt:lpstr>
      <vt:lpstr>Exo 2 Semi Bold</vt:lpstr>
      <vt:lpstr>Intel Clear</vt:lpstr>
      <vt:lpstr>Menlo</vt:lpstr>
      <vt:lpstr>Open Sans</vt:lpstr>
      <vt:lpstr>Open Sans Light</vt:lpstr>
      <vt:lpstr>Open Sans SemiBold</vt:lpstr>
      <vt:lpstr>Wingdings</vt:lpstr>
      <vt:lpstr>SandiaBrand</vt:lpstr>
      <vt:lpstr>Flux and Sunfish for Deploying CDI Resources for Ephemeral Burst Buffers</vt:lpstr>
      <vt:lpstr>Combining Flux, Sunfish and Deep Learning to create an optimized platform for io burst buffers </vt:lpstr>
      <vt:lpstr>Problem Statement and Cdi</vt:lpstr>
      <vt:lpstr>Problem Statement and Cdi</vt:lpstr>
      <vt:lpstr>Problem Statement and Cdi</vt:lpstr>
      <vt:lpstr>Management of CDI Storage Resources Burst Buffer Use-Case</vt:lpstr>
      <vt:lpstr>Flux</vt:lpstr>
      <vt:lpstr>Sunfish CDI Management Framework</vt:lpstr>
      <vt:lpstr>Sunfish CDI Management Framework</vt:lpstr>
      <vt:lpstr>Integration of Flux with Sunfish</vt:lpstr>
      <vt:lpstr>Resource scheduling with Sunfish</vt:lpstr>
      <vt:lpstr>Scheduling with deep learning</vt:lpstr>
      <vt:lpstr>BeeOND Ephemeral Parallel Filesystem</vt:lpstr>
      <vt:lpstr> BeeOND Ephemeral Parallel Filesystem  BeeGFS Provided BeeOND Start-Up </vt:lpstr>
      <vt:lpstr>BeeOND Ephemeral Parallel Filesystem Sandia--How we have developed the BeeOND Start-Up and Stop</vt:lpstr>
      <vt:lpstr> BeeOND Ephemeral Parallel Filesystem </vt:lpstr>
      <vt:lpstr>  BeeOND Ephemeral Parallel Filesystem </vt:lpstr>
      <vt:lpstr>Ephemeral starfish data asset management data ingress and data Egress</vt:lpstr>
      <vt:lpstr>Implementation of the BeeOND burst buffer</vt:lpstr>
      <vt:lpstr> Implementation of the BeeOND burst buffer</vt:lpstr>
      <vt:lpstr>Implementation of the BeeOND burst buffer</vt:lpstr>
      <vt:lpstr>Implementation of the BeeOND burst buffer</vt:lpstr>
      <vt:lpstr>Implementation of the BeeOND burst buffer</vt:lpstr>
      <vt:lpstr>Implementation of the BeeOND burst buffer</vt:lpstr>
      <vt:lpstr>Implementation of the BeeOND burst buffer</vt:lpstr>
      <vt:lpstr>Implementation of the BeeOND burst buffer</vt:lpstr>
      <vt:lpstr>Flux Deployment of Sunfish Burst Buffer</vt:lpstr>
      <vt:lpstr>Flux Deployment of Sunfish Burst Buffer</vt:lpstr>
      <vt:lpstr>Flux Deployment of Sunfish Burst Buffer</vt:lpstr>
      <vt:lpstr>Flux Deployment of Sunfish Burst Buffer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Hatfield, Laura Emily</dc:creator>
  <cp:lastModifiedBy>Aguilar, Michael James</cp:lastModifiedBy>
  <cp:revision>217</cp:revision>
  <dcterms:created xsi:type="dcterms:W3CDTF">2023-03-17T19:55:08Z</dcterms:created>
  <dcterms:modified xsi:type="dcterms:W3CDTF">2025-06-03T14:39:41Z</dcterms:modified>
</cp:coreProperties>
</file>